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6" r:id="rId2"/>
    <p:sldId id="267" r:id="rId3"/>
    <p:sldId id="268" r:id="rId4"/>
    <p:sldId id="308" r:id="rId5"/>
    <p:sldId id="314" r:id="rId6"/>
    <p:sldId id="321" r:id="rId7"/>
    <p:sldId id="297" r:id="rId8"/>
    <p:sldId id="275" r:id="rId9"/>
    <p:sldId id="319" r:id="rId10"/>
    <p:sldId id="277" r:id="rId11"/>
    <p:sldId id="298" r:id="rId12"/>
    <p:sldId id="281" r:id="rId13"/>
    <p:sldId id="283" r:id="rId14"/>
    <p:sldId id="301" r:id="rId15"/>
    <p:sldId id="285" r:id="rId16"/>
    <p:sldId id="286" r:id="rId17"/>
    <p:sldId id="303" r:id="rId18"/>
    <p:sldId id="317" r:id="rId19"/>
    <p:sldId id="318" r:id="rId20"/>
    <p:sldId id="291" r:id="rId21"/>
    <p:sldId id="323" r:id="rId22"/>
    <p:sldId id="309" r:id="rId23"/>
    <p:sldId id="310" r:id="rId24"/>
    <p:sldId id="316" r:id="rId25"/>
    <p:sldId id="311" r:id="rId26"/>
    <p:sldId id="315" r:id="rId27"/>
    <p:sldId id="320" r:id="rId28"/>
    <p:sldId id="313" r:id="rId29"/>
    <p:sldId id="299" r:id="rId30"/>
    <p:sldId id="302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4FC"/>
    <a:srgbClr val="6C2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4154EF6-5F26-46E3-AE0C-30C1646532F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7F8DF9-E871-4008-B368-521EA7A8A69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22D4C43-46A6-4925-A7F5-D2A05A58FA54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F04F5E6E-A568-4FDF-A2A4-D7E64F2266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59F01413-C47C-4F34-8A0F-66A678E2E69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E418B0-F17E-4530-AE9C-CE776CA7E38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26C996-5545-450F-A9DD-4DF616F213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D589817-9DC3-4B10-9E3D-DC6572711042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66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261BF5-955A-447C-BAC6-3453892BE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FA36E0-6F62-42B1-8670-4A59DEAF72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509C61-E636-4CAB-894C-E1EBA0ED03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CF43E1-DC83-42E9-AF5D-0A6E0AE5C7CC}" type="slidenum">
              <a:t>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09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36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041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039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858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62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FB269C3-688E-4FB1-B7B6-EFEF316FD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2FA770-D1FD-4F1E-93D0-1D0EB7D72A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413C0E-3C95-4786-8BBF-A2CB5BFFAAF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C1E6B6-D044-4FA0-AF16-DCB47DD6FECE}" type="slidenum">
              <a:t>3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11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08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702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0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293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5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94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286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175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261BF5-955A-447C-BAC6-3453892BE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FA36E0-6F62-42B1-8670-4A59DEAF72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509C61-E636-4CAB-894C-E1EBA0ED03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CF43E1-DC83-42E9-AF5D-0A6E0AE5C7CC}" type="slidenum">
              <a:t>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84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261BF5-955A-447C-BAC6-3453892BE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FA36E0-6F62-42B1-8670-4A59DEAF72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509C61-E636-4CAB-894C-E1EBA0ED03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CF43E1-DC83-42E9-AF5D-0A6E0AE5C7CC}" type="slidenum">
              <a:t>5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35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261BF5-955A-447C-BAC6-3453892BE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FA36E0-6F62-42B1-8670-4A59DEAF72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509C61-E636-4CAB-894C-E1EBA0ED03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CF43E1-DC83-42E9-AF5D-0A6E0AE5C7CC}" type="slidenum">
              <a:t>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92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261BF5-955A-447C-BAC6-3453892BE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FA36E0-6F62-42B1-8670-4A59DEAF72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509C61-E636-4CAB-894C-E1EBA0ED03F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CF43E1-DC83-42E9-AF5D-0A6E0AE5C7CC}" type="slidenum">
              <a:t>7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5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210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2662-5D87-4650-AA45-DAA11E43876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4E849-32E7-4AE1-A7FF-1A1DAF31572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7D2D4-96CB-484C-8879-EA85BDD995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BFDE8B-8F01-4367-B9B7-52AFD28A1713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8F890-4650-474B-8440-AC1D946E09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453BE-F32F-4E4E-90CF-CEC8CBEB99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C882B-6FFE-4694-A32A-05790717B09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457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04D1-79BB-4E3B-A072-A15943B5D94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9AF20-0C3D-4A97-A5E2-F9D839F940D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676D0-B1BE-45E1-94CB-5FA90A3D13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21830A-6112-49A3-872B-B26FC3C850FC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AC948-E2F1-44F7-9932-0044F3A672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254A3-4A95-4AD7-8AEA-A6CF1FA951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60B33C-2A5D-4A5D-88D1-C72DFD56540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78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AC8953-59F0-47C4-AA6B-FCB0F78A21B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EDC98-B9CF-4CFB-B506-A61242D7F0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0074D-AA26-4D7A-84F1-30B7AC39FA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C5122-C176-49F7-A141-926E0658FE4D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C622-2069-49F4-815C-318EB689D3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5663A-7CC0-473D-8568-7F61B4952A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0BD89B-62F3-4340-A04E-44699F4F0CD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47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62CEE-6824-4A18-9ABB-35D6E3EB2E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33F83-89D8-44AA-A39C-0253DD1C3C4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32C3B-25F9-4D4F-B19D-7BD07A8301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C1D7EC-D59E-479D-ABA9-6DB80385CC06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0F2D5-4AAD-43DD-8CAD-AF68D4DE08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9E6E7-23C0-4E0F-AC41-73659E1AB8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5AA5E0-B297-4200-8F42-89A30EEBC59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0450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9E47-E7B8-4AE7-8F80-E03857BC73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3062C-3E5A-438D-995B-80F4F02EF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8EC6-CF4E-4D78-A8CA-060BBA8783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09BDB4-5F78-4F1F-8A90-C1B6920D4227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D1C1C-D030-48BE-8BF5-16036610D8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B67AE-65DD-458E-99AE-3262D24720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640806-E3FE-415C-9D8C-833E2548C29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50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A906-7E97-4904-811E-C7BD23CC6E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7060-5C6E-4EC4-9866-F4CF05098E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8CE97-638F-42F3-BAED-E0731D26DD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7F66A-2AED-4676-9F3E-C7538843039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81B93C-2E89-4AD3-A44B-D37F9839643F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4B908-0744-49F4-B148-B786A4E7AB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C77A4-00E0-4319-8EB4-28340FA866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C57B5C-920C-4CB4-B0EE-39004D58BBA7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51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FBB3-4D45-4937-9A8E-B2512645C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9375-63F4-4BD0-98FB-46467CF8D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A4B6A-A71F-41C1-9FB9-197D02FEBAE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24345F-647D-4280-B633-4069D4ACBDF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3FD82-2FCC-4852-B85A-7E740334910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AFA38-E8EC-441E-9547-5978D6DF67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E01FF-CEBF-4574-8119-258AB6FFC7E4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E444F-BBBC-463D-95E0-EB63394CC7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E06A3-5D14-48EB-96D5-76109A1A50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A31668-EFCA-411C-AA40-30425763A47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94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0AD1-335D-421A-AA4F-D35D98867C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7E34C-5DF1-4259-B97D-65604931E3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60F418-5BDA-471A-9023-375F1A71331A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6FF64-B0AC-41AC-AFEC-CECDB08544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966A7-5C01-4ED6-B161-8BBFF6DED3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8AB45C-0EFB-4CBA-A575-81AA0F21EAAC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01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DF89C-9628-4473-A5D8-BF7338F3F0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DD8B5A-1BC7-4EDC-93DE-050070120E55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2BADD-D26A-4DA3-9881-77CF3C9848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F3A6E-875B-4212-B5D4-770B0F9484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77192E-5AB0-4C56-B1D4-76D0787348E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42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165E-F1D3-4CB3-9AF0-62A1324613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0C43-0FEB-4CDD-939A-6BE418134C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4B997-1BA6-4877-83A9-86F788489A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47C24-5B3D-47F6-8D03-9BDB3CF151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2E6A43-3BBC-4A44-BA6F-94ABB5D293EA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8B10E-230D-4FCF-88EA-820B292463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3B1E4-D2E4-4891-965E-DB0CA3CF88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CDC7DC-5AAD-463F-8F7A-048678B44623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248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19735-5E7E-4DC6-B56F-001B62822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A2CEBB-1DFD-4A69-87D1-F46A58E5E3A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63713-6A3E-481F-8F42-F8DDF80315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D82A8-6DE7-4749-B16D-8B69B7E75A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E1AEF5-AD28-4733-AD76-6BBCCF855C14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77C4B-516B-4409-9E96-B4A600ED59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11DBE-44C9-4225-9E39-A188589526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38528A-5BE6-4E74-AC6D-A2471711CB4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59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8497C5-B25D-44FE-A757-29F7717269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E73D1-2C5F-4334-AC1B-08A230A8EE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EC79A-FA01-4F7C-B924-39FBAEAAE18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29600B5-D6A8-47DF-8BE7-7F7167F2D74E}" type="datetime1">
              <a:rPr lang="es-ES"/>
              <a:pPr lvl="0"/>
              <a:t>09/09/2019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3DAD3-4FD2-4DBB-AED8-BC40F1B2AF4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B3849-02B7-4990-AAC8-C38BD941F6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1AABDB5-3EF7-4849-9937-F3FDC6FE2B3D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43A98D-FA82-46CC-981C-20AA05C7B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526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1986E33-AC03-4EB9-9B5C-6EEA1C6DC254}"/>
              </a:ext>
            </a:extLst>
          </p:cNvPr>
          <p:cNvSpPr/>
          <p:nvPr/>
        </p:nvSpPr>
        <p:spPr>
          <a:xfrm>
            <a:off x="766119" y="744277"/>
            <a:ext cx="7599405" cy="5369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2C79EAF-D145-4927-8B91-47D5009A9E68}"/>
              </a:ext>
            </a:extLst>
          </p:cNvPr>
          <p:cNvSpPr/>
          <p:nvPr/>
        </p:nvSpPr>
        <p:spPr>
          <a:xfrm>
            <a:off x="766119" y="744277"/>
            <a:ext cx="7611761" cy="5381803"/>
          </a:xfrm>
          <a:prstGeom prst="rect">
            <a:avLst/>
          </a:prstGeom>
          <a:blipFill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7E31DBA-09B8-48E4-927E-9512FC905DC1}"/>
              </a:ext>
            </a:extLst>
          </p:cNvPr>
          <p:cNvSpPr/>
          <p:nvPr/>
        </p:nvSpPr>
        <p:spPr>
          <a:xfrm>
            <a:off x="922993" y="1014481"/>
            <a:ext cx="7303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139700" dist="63500" dir="2700000" algn="tl" rotWithShape="0">
                    <a:schemeClr val="bg2">
                      <a:lumMod val="10000"/>
                      <a:alpha val="59000"/>
                    </a:schemeClr>
                  </a:outerShdw>
                </a:effectLst>
              </a:rPr>
              <a:t>Higher order Hamiltonian Monte Carlo Sampling for Cosmological Large Scale Structure Analysis</a:t>
            </a:r>
            <a:endParaRPr lang="es-ES" sz="3200" b="1" dirty="0">
              <a:ln w="0"/>
              <a:effectLst>
                <a:outerShdw blurRad="139700" dist="63500" dir="2700000" algn="tl" rotWithShape="0">
                  <a:schemeClr val="bg2">
                    <a:lumMod val="10000"/>
                    <a:alpha val="59000"/>
                  </a:scheme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3799395-5EE4-4552-8984-FB07F8903D1F}"/>
              </a:ext>
            </a:extLst>
          </p:cNvPr>
          <p:cNvSpPr txBox="1"/>
          <p:nvPr/>
        </p:nvSpPr>
        <p:spPr>
          <a:xfrm>
            <a:off x="1765389" y="2802093"/>
            <a:ext cx="56187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Mónica Hernández Sánchez</a:t>
            </a:r>
          </a:p>
          <a:p>
            <a:pPr algn="ctr"/>
            <a:endParaRPr lang="es-ES" b="1" dirty="0"/>
          </a:p>
          <a:p>
            <a:pPr algn="ctr"/>
            <a:r>
              <a:rPr lang="es-ES" sz="1600" b="1" dirty="0" err="1"/>
              <a:t>Advisor</a:t>
            </a:r>
            <a:r>
              <a:rPr lang="es-ES" sz="1600" b="1" dirty="0"/>
              <a:t>:</a:t>
            </a:r>
          </a:p>
          <a:p>
            <a:pPr algn="ctr"/>
            <a:r>
              <a:rPr lang="es-ES" sz="1600" b="1" dirty="0"/>
              <a:t> Francisco-Shu </a:t>
            </a:r>
            <a:r>
              <a:rPr lang="es-ES" sz="1600" b="1" dirty="0" err="1"/>
              <a:t>Kitaura</a:t>
            </a:r>
            <a:endParaRPr lang="es-ES" sz="1600" b="1" dirty="0"/>
          </a:p>
          <a:p>
            <a:pPr algn="ctr"/>
            <a:endParaRPr lang="es-ES" sz="1600" b="1" dirty="0"/>
          </a:p>
          <a:p>
            <a:pPr algn="ctr"/>
            <a:r>
              <a:rPr lang="es-ES" sz="1600" b="1" dirty="0" err="1"/>
              <a:t>Collaborators</a:t>
            </a:r>
            <a:r>
              <a:rPr lang="es-ES" sz="1600" b="1" dirty="0"/>
              <a:t>:</a:t>
            </a:r>
          </a:p>
          <a:p>
            <a:pPr algn="ctr"/>
            <a:r>
              <a:rPr lang="es-ES" sz="1600" b="1" dirty="0"/>
              <a:t> </a:t>
            </a:r>
            <a:r>
              <a:rPr lang="es-ES" sz="1600" b="1" dirty="0" err="1"/>
              <a:t>Metin</a:t>
            </a:r>
            <a:r>
              <a:rPr lang="es-ES" sz="1600" b="1" dirty="0"/>
              <a:t> Ata</a:t>
            </a:r>
          </a:p>
          <a:p>
            <a:pPr algn="ctr"/>
            <a:r>
              <a:rPr lang="es-ES" sz="1600" b="1" dirty="0"/>
              <a:t>Sergio Rodríguez </a:t>
            </a:r>
            <a:r>
              <a:rPr lang="es-ES" sz="1600" b="1" dirty="0" smtClean="0"/>
              <a:t>Torres</a:t>
            </a:r>
          </a:p>
          <a:p>
            <a:pPr algn="ctr"/>
            <a:r>
              <a:rPr lang="es-ES" sz="1600" b="1" dirty="0" smtClean="0"/>
              <a:t>Claudio Dalla </a:t>
            </a:r>
            <a:r>
              <a:rPr lang="es-ES" sz="1600" b="1" dirty="0" err="1" smtClean="0"/>
              <a:t>Vecchia</a:t>
            </a:r>
            <a:endParaRPr lang="es-ES" sz="16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F8EB3EB-8FFF-4DB1-A2F9-C6DC9894F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53" y="3548371"/>
            <a:ext cx="1196053" cy="11960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CB583E7-B464-46BA-83AB-EA1F600178A6}"/>
              </a:ext>
            </a:extLst>
          </p:cNvPr>
          <p:cNvSpPr txBox="1"/>
          <p:nvPr/>
        </p:nvSpPr>
        <p:spPr>
          <a:xfrm>
            <a:off x="2504025" y="5354724"/>
            <a:ext cx="467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VII MEETING ON FUNDAMENTAL COSMOLOGY</a:t>
            </a:r>
          </a:p>
          <a:p>
            <a:pPr algn="ctr"/>
            <a:r>
              <a:rPr lang="en-US" dirty="0"/>
              <a:t>Madrid 9/09/19</a:t>
            </a:r>
          </a:p>
          <a:p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BA4DD5-E0C9-405E-BE3A-85DA0A8A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47" y="3610570"/>
            <a:ext cx="1100830" cy="11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82590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6">
                <a:extLst>
                  <a:ext uri="{FF2B5EF4-FFF2-40B4-BE49-F238E27FC236}">
                    <a16:creationId xmlns:a16="http://schemas.microsoft.com/office/drawing/2014/main" id="{E44AC265-E8F2-4EA5-B874-862B11204EF6}"/>
                  </a:ext>
                </a:extLst>
              </p:cNvPr>
              <p:cNvSpPr txBox="1"/>
              <p:nvPr/>
            </p:nvSpPr>
            <p:spPr>
              <a:xfrm>
                <a:off x="438409" y="306314"/>
                <a:ext cx="7964906" cy="95410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514350" marR="0" lvl="0" indent="-51435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 startAt="3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3200" b="1" dirty="0">
                    <a:solidFill>
                      <a:srgbClr val="FFFFFF"/>
                    </a:solidFill>
                    <a:latin typeface="Calibri"/>
                  </a:rPr>
                  <a:t>FOURTH ORDER LEAPFROG ALGORITHM</a:t>
                </a:r>
                <a:endParaRPr lang="es-ES" sz="2400" b="1" kern="0" dirty="0">
                  <a:solidFill>
                    <a:srgbClr val="FFFFFF"/>
                  </a:solidFill>
                  <a:latin typeface="Calibri"/>
                </a:endParaRPr>
              </a:p>
              <a:p>
                <a:pPr lvl="1" defTabSz="4572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2400" b="1" dirty="0">
                    <a:solidFill>
                      <a:srgbClr val="FFFFFF"/>
                    </a:solidFill>
                    <a:latin typeface="Calibri"/>
                  </a:rPr>
                  <a:t>3. 1. 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Study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of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the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b="1" i="1" u="none" strike="noStrike" kern="1200" cap="none" spc="0" baseline="0" smtClean="0">
                        <a:solidFill>
                          <a:srgbClr val="FFFFFF"/>
                        </a:solidFill>
                        <a:uFillTx/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parameter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and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the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stepsize</a:t>
                </a:r>
                <a:endParaRPr lang="es-ES" sz="2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8" name="CuadroTexto 6">
                <a:extLst>
                  <a:ext uri="{FF2B5EF4-FFF2-40B4-BE49-F238E27FC236}">
                    <a16:creationId xmlns:a16="http://schemas.microsoft.com/office/drawing/2014/main" id="{E44AC265-E8F2-4EA5-B874-862B1120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09" y="306314"/>
                <a:ext cx="7964906" cy="954107"/>
              </a:xfrm>
              <a:prstGeom prst="rect">
                <a:avLst/>
              </a:prstGeom>
              <a:blipFill>
                <a:blip r:embed="rId4"/>
                <a:stretch>
                  <a:fillRect l="-2067" t="-9554" b="-1337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70C0B5-8CE1-4F84-A97D-F4C3DC71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"/>
          <a:stretch/>
        </p:blipFill>
        <p:spPr>
          <a:xfrm>
            <a:off x="2323069" y="1390712"/>
            <a:ext cx="4590295" cy="4896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6AEFFD9-01F6-4498-8C30-578D590AD094}"/>
                  </a:ext>
                </a:extLst>
              </p:cNvPr>
              <p:cNvSpPr txBox="1"/>
              <p:nvPr/>
            </p:nvSpPr>
            <p:spPr>
              <a:xfrm>
                <a:off x="294162" y="3642267"/>
                <a:ext cx="210706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/>
                  <a:t>For </a:t>
                </a:r>
                <a:r>
                  <a:rPr lang="es-ES" sz="1600" dirty="0" err="1"/>
                  <a:t>the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second</a:t>
                </a:r>
                <a:r>
                  <a:rPr lang="es-ES" sz="1600" dirty="0"/>
                  <a:t> </a:t>
                </a:r>
                <a:r>
                  <a:rPr lang="es-ES" sz="1600" dirty="0" err="1"/>
                  <a:t>order</a:t>
                </a:r>
                <a:r>
                  <a:rPr lang="es-ES" sz="1600" dirty="0"/>
                  <a:t> </a:t>
                </a:r>
                <a:r>
                  <a:rPr lang="es-ES" sz="1600" dirty="0" err="1"/>
                  <a:t>Leapfrog</a:t>
                </a:r>
                <a:r>
                  <a:rPr lang="es-ES" sz="1600" dirty="0"/>
                  <a:t> </a:t>
                </a:r>
                <a:r>
                  <a:rPr lang="es-ES" sz="1600" dirty="0" err="1"/>
                  <a:t>was</a:t>
                </a:r>
                <a:r>
                  <a:rPr lang="es-ES" sz="1600" dirty="0"/>
                  <a:t> </a:t>
                </a:r>
                <a:r>
                  <a:rPr lang="es-ES" sz="1600" dirty="0" err="1"/>
                  <a:t>found</a:t>
                </a:r>
                <a:r>
                  <a:rPr lang="es-ES" sz="1600" dirty="0"/>
                  <a:t> </a:t>
                </a:r>
                <a:r>
                  <a:rPr lang="es-ES" sz="1600" dirty="0" err="1"/>
                  <a:t>to</a:t>
                </a:r>
                <a:r>
                  <a:rPr lang="es-ES" sz="1600" dirty="0"/>
                  <a:t> be </a:t>
                </a:r>
                <a:r>
                  <a:rPr lang="es-ES" sz="1600" dirty="0" err="1"/>
                  <a:t>optimal</a:t>
                </a:r>
                <a:r>
                  <a:rPr lang="es-ES" sz="1600" dirty="0"/>
                  <a:t> a  </a:t>
                </a:r>
                <a:r>
                  <a:rPr lang="es-ES" sz="1600" dirty="0" err="1"/>
                  <a:t>stepsize</a:t>
                </a:r>
                <a:r>
                  <a:rPr lang="es-ES" sz="1600" dirty="0"/>
                  <a:t>  </a:t>
                </a:r>
                <a14:m>
                  <m:oMath xmlns:m="http://schemas.openxmlformats.org/officeDocument/2006/math">
                    <m:r>
                      <a:rPr lang="es-ES" sz="1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r>
                      <a:rPr lang="es-ES" sz="1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sz="1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s-ES" sz="1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s-ES" sz="1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𝟎𝟔</m:t>
                    </m:r>
                  </m:oMath>
                </a14:m>
                <a:endParaRPr lang="es-ES" b="1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56AEFFD9-01F6-4498-8C30-578D590AD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62" y="3642267"/>
                <a:ext cx="2107065" cy="1077218"/>
              </a:xfrm>
              <a:prstGeom prst="rect">
                <a:avLst/>
              </a:prstGeom>
              <a:blipFill>
                <a:blip r:embed="rId7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9">
            <a:extLst>
              <a:ext uri="{FF2B5EF4-FFF2-40B4-BE49-F238E27FC236}">
                <a16:creationId xmlns:a16="http://schemas.microsoft.com/office/drawing/2014/main" id="{F9990571-DBC5-485B-BB88-48BF00DE0DD8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7/20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624619-4F3D-4DB3-ABB8-17375149F4A9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19235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82590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6">
                <a:extLst>
                  <a:ext uri="{FF2B5EF4-FFF2-40B4-BE49-F238E27FC236}">
                    <a16:creationId xmlns:a16="http://schemas.microsoft.com/office/drawing/2014/main" id="{E44AC265-E8F2-4EA5-B874-862B11204EF6}"/>
                  </a:ext>
                </a:extLst>
              </p:cNvPr>
              <p:cNvSpPr txBox="1"/>
              <p:nvPr/>
            </p:nvSpPr>
            <p:spPr>
              <a:xfrm>
                <a:off x="438409" y="306314"/>
                <a:ext cx="7964906" cy="95410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514350" marR="0" lvl="0" indent="-51435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 startAt="3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3200" b="1" dirty="0">
                    <a:solidFill>
                      <a:srgbClr val="FFFFFF"/>
                    </a:solidFill>
                    <a:latin typeface="Calibri"/>
                  </a:rPr>
                  <a:t>FOURTH ORDER LEAPFROG ALGORITHM</a:t>
                </a:r>
                <a:endParaRPr lang="es-ES" sz="2400" b="1" kern="0" dirty="0">
                  <a:solidFill>
                    <a:srgbClr val="FFFFFF"/>
                  </a:solidFill>
                  <a:latin typeface="Calibri"/>
                </a:endParaRPr>
              </a:p>
              <a:p>
                <a:pPr lvl="1" defTabSz="4572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2400" b="1" dirty="0">
                    <a:solidFill>
                      <a:srgbClr val="FFFFFF"/>
                    </a:solidFill>
                    <a:latin typeface="Calibri"/>
                  </a:rPr>
                  <a:t>3. 1. 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Study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of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the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parameter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and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the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stepsize</a:t>
                </a:r>
                <a:endParaRPr lang="es-ES" sz="2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8" name="CuadroTexto 6">
                <a:extLst>
                  <a:ext uri="{FF2B5EF4-FFF2-40B4-BE49-F238E27FC236}">
                    <a16:creationId xmlns:a16="http://schemas.microsoft.com/office/drawing/2014/main" id="{E44AC265-E8F2-4EA5-B874-862B1120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09" y="306314"/>
                <a:ext cx="7964906" cy="954107"/>
              </a:xfrm>
              <a:prstGeom prst="rect">
                <a:avLst/>
              </a:prstGeom>
              <a:blipFill>
                <a:blip r:embed="rId4"/>
                <a:stretch>
                  <a:fillRect l="-2067" t="-9554" b="-1337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39580A5-403B-4315-8032-935F5D9CCBB5}"/>
              </a:ext>
            </a:extLst>
          </p:cNvPr>
          <p:cNvGrpSpPr/>
          <p:nvPr/>
        </p:nvGrpSpPr>
        <p:grpSpPr>
          <a:xfrm>
            <a:off x="2323069" y="1390712"/>
            <a:ext cx="4590295" cy="4896217"/>
            <a:chOff x="2323069" y="1390712"/>
            <a:chExt cx="4590295" cy="4896217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188DD14-1407-4E7F-98BE-AB096B8F8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88"/>
            <a:stretch/>
          </p:blipFill>
          <p:spPr>
            <a:xfrm>
              <a:off x="2323069" y="1390712"/>
              <a:ext cx="4590295" cy="4896217"/>
            </a:xfrm>
            <a:prstGeom prst="rect">
              <a:avLst/>
            </a:prstGeom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128632F5-DC58-4B73-B566-294A1245682F}"/>
                </a:ext>
              </a:extLst>
            </p:cNvPr>
            <p:cNvSpPr/>
            <p:nvPr/>
          </p:nvSpPr>
          <p:spPr>
            <a:xfrm>
              <a:off x="2381853" y="2302469"/>
              <a:ext cx="4481072" cy="2156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ABF944D9-E3B4-49C1-AB4B-59C8DF681DE7}"/>
                </a:ext>
              </a:extLst>
            </p:cNvPr>
            <p:cNvSpPr/>
            <p:nvPr/>
          </p:nvSpPr>
          <p:spPr>
            <a:xfrm>
              <a:off x="2399031" y="3496939"/>
              <a:ext cx="4481072" cy="2156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242D618E-6406-48B9-9FDB-317F9B35E5D9}"/>
                </a:ext>
              </a:extLst>
            </p:cNvPr>
            <p:cNvSpPr/>
            <p:nvPr/>
          </p:nvSpPr>
          <p:spPr>
            <a:xfrm>
              <a:off x="2402826" y="4887458"/>
              <a:ext cx="4481072" cy="2156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CuadroTexto 9">
            <a:extLst>
              <a:ext uri="{FF2B5EF4-FFF2-40B4-BE49-F238E27FC236}">
                <a16:creationId xmlns:a16="http://schemas.microsoft.com/office/drawing/2014/main" id="{472A40FE-5DCC-4B1C-BF36-435D3F7A5DDE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7/20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F25D84-01AA-4304-B661-F462BD36CFF6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13281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770A53D-8BC1-4F32-A63C-80FD59119A65}"/>
              </a:ext>
            </a:extLst>
          </p:cNvPr>
          <p:cNvSpPr txBox="1"/>
          <p:nvPr/>
        </p:nvSpPr>
        <p:spPr>
          <a:xfrm>
            <a:off x="986590" y="1492811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Acceptance</a:t>
            </a:r>
            <a:r>
              <a:rPr lang="es-ES" dirty="0"/>
              <a:t>: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3381038-EF2A-44C3-85D8-148E6237B2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3" y="1895683"/>
            <a:ext cx="8165940" cy="4230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6">
                <a:extLst>
                  <a:ext uri="{FF2B5EF4-FFF2-40B4-BE49-F238E27FC236}">
                    <a16:creationId xmlns:a16="http://schemas.microsoft.com/office/drawing/2014/main" id="{8125C2D5-EB93-4000-924F-F2BFC023D9B5}"/>
                  </a:ext>
                </a:extLst>
              </p:cNvPr>
              <p:cNvSpPr txBox="1"/>
              <p:nvPr/>
            </p:nvSpPr>
            <p:spPr>
              <a:xfrm>
                <a:off x="438409" y="306314"/>
                <a:ext cx="7964906" cy="95410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514350" marR="0" lvl="0" indent="-51435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AutoNum type="arabicPeriod" startAt="3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3200" b="1" dirty="0">
                    <a:solidFill>
                      <a:srgbClr val="FFFFFF"/>
                    </a:solidFill>
                    <a:latin typeface="Calibri"/>
                  </a:rPr>
                  <a:t>FOURTH ORDER LEAPFROG ALGORITHM</a:t>
                </a:r>
                <a:endParaRPr lang="es-ES" sz="2400" b="1" kern="0" dirty="0">
                  <a:solidFill>
                    <a:srgbClr val="FFFFFF"/>
                  </a:solidFill>
                  <a:latin typeface="Calibri"/>
                </a:endParaRPr>
              </a:p>
              <a:p>
                <a:pPr lvl="1" defTabSz="4572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2400" b="1" dirty="0">
                    <a:solidFill>
                      <a:srgbClr val="FFFFFF"/>
                    </a:solidFill>
                    <a:latin typeface="Calibri"/>
                  </a:rPr>
                  <a:t>3. 1. 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Study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of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the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parameter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and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the</a:t>
                </a:r>
                <a:r>
                  <a:rPr lang="es-ES" sz="24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libri"/>
                  </a:rPr>
                  <a:t> </a:t>
                </a:r>
                <a:r>
                  <a:rPr lang="es-ES" sz="2400" b="1" i="0" u="none" strike="noStrike" kern="1200" cap="none" spc="0" baseline="0" dirty="0" err="1">
                    <a:solidFill>
                      <a:srgbClr val="FFFFFF"/>
                    </a:solidFill>
                    <a:uFillTx/>
                    <a:latin typeface="Calibri"/>
                  </a:rPr>
                  <a:t>stepsize</a:t>
                </a:r>
                <a:endParaRPr lang="es-ES" sz="2400" b="1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4" name="CuadroTexto 6">
                <a:extLst>
                  <a:ext uri="{FF2B5EF4-FFF2-40B4-BE49-F238E27FC236}">
                    <a16:creationId xmlns:a16="http://schemas.microsoft.com/office/drawing/2014/main" id="{8125C2D5-EB93-4000-924F-F2BFC023D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09" y="306314"/>
                <a:ext cx="7964906" cy="954107"/>
              </a:xfrm>
              <a:prstGeom prst="rect">
                <a:avLst/>
              </a:prstGeom>
              <a:blipFill>
                <a:blip r:embed="rId5"/>
                <a:stretch>
                  <a:fillRect l="-2067" t="-9554" b="-1337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A65E9A9-071B-4B36-9119-E304FECC17B0}"/>
                  </a:ext>
                </a:extLst>
              </p:cNvPr>
              <p:cNvSpPr txBox="1"/>
              <p:nvPr/>
            </p:nvSpPr>
            <p:spPr>
              <a:xfrm>
                <a:off x="4029890" y="1510535"/>
                <a:ext cx="1084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A65E9A9-071B-4B36-9119-E304FECC1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890" y="1510535"/>
                <a:ext cx="10842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9">
            <a:extLst>
              <a:ext uri="{FF2B5EF4-FFF2-40B4-BE49-F238E27FC236}">
                <a16:creationId xmlns:a16="http://schemas.microsoft.com/office/drawing/2014/main" id="{0E0B15E8-E7EE-4B7F-9A85-37E90F97DC38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>
                <a:solidFill>
                  <a:srgbClr val="FFFFFF"/>
                </a:solidFill>
                <a:latin typeface="Calibri"/>
              </a:rPr>
              <a:t>8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D1ACF1-4BBE-4E5D-B3AE-02690CA45A94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39792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770A53D-8BC1-4F32-A63C-80FD59119A65}"/>
              </a:ext>
            </a:extLst>
          </p:cNvPr>
          <p:cNvSpPr txBox="1"/>
          <p:nvPr/>
        </p:nvSpPr>
        <p:spPr>
          <a:xfrm>
            <a:off x="986590" y="1492811"/>
            <a:ext cx="765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Comparison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and </a:t>
            </a:r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Leapfrgog</a:t>
            </a:r>
            <a:r>
              <a:rPr lang="es-ES" dirty="0"/>
              <a:t> </a:t>
            </a:r>
            <a:r>
              <a:rPr lang="es-ES" dirty="0" err="1"/>
              <a:t>algorithm</a:t>
            </a:r>
            <a:r>
              <a:rPr lang="es-ES" dirty="0"/>
              <a:t>: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00600D-E383-4225-A673-D1CDFE75D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07" y="2180328"/>
            <a:ext cx="6253783" cy="3041377"/>
          </a:xfrm>
          <a:prstGeom prst="rect">
            <a:avLst/>
          </a:prstGeom>
        </p:spPr>
      </p:pic>
      <p:sp>
        <p:nvSpPr>
          <p:cNvPr id="14" name="CuadroTexto 6">
            <a:extLst>
              <a:ext uri="{FF2B5EF4-FFF2-40B4-BE49-F238E27FC236}">
                <a16:creationId xmlns:a16="http://schemas.microsoft.com/office/drawing/2014/main" id="{C96E5872-CAFF-4C56-B723-35AE810DB0C3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CuadroTexto 9">
            <a:extLst>
              <a:ext uri="{FF2B5EF4-FFF2-40B4-BE49-F238E27FC236}">
                <a16:creationId xmlns:a16="http://schemas.microsoft.com/office/drawing/2014/main" id="{F91FA84F-F85A-4D70-8D4E-CD20A35177D8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kern="0" dirty="0">
                <a:solidFill>
                  <a:srgbClr val="FFFFFF"/>
                </a:solidFill>
                <a:latin typeface="Calibri"/>
              </a:rPr>
              <a:t>9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D8A5D25-4A8A-4DD7-A782-14AE9AD19858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17762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770A53D-8BC1-4F32-A63C-80FD59119A65}"/>
              </a:ext>
            </a:extLst>
          </p:cNvPr>
          <p:cNvSpPr txBox="1"/>
          <p:nvPr/>
        </p:nvSpPr>
        <p:spPr>
          <a:xfrm>
            <a:off x="986590" y="1492811"/>
            <a:ext cx="765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Comparison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and </a:t>
            </a:r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Leapfrgog</a:t>
            </a:r>
            <a:r>
              <a:rPr lang="es-ES" dirty="0"/>
              <a:t> </a:t>
            </a:r>
            <a:r>
              <a:rPr lang="es-ES" dirty="0" err="1"/>
              <a:t>algorithm</a:t>
            </a:r>
            <a:r>
              <a:rPr lang="es-ES" dirty="0"/>
              <a:t>: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00600D-E383-4225-A673-D1CDFE75D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07" y="2180328"/>
            <a:ext cx="6253783" cy="304137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AA2DEDB-500F-4AD7-9F73-D98E8903A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07" y="2180328"/>
            <a:ext cx="6253783" cy="304137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0358404-C434-400C-B86A-02B65EAFDD20}"/>
              </a:ext>
            </a:extLst>
          </p:cNvPr>
          <p:cNvSpPr txBox="1"/>
          <p:nvPr/>
        </p:nvSpPr>
        <p:spPr>
          <a:xfrm>
            <a:off x="1663337" y="2891246"/>
            <a:ext cx="5878285" cy="546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F4437A8-0B12-497A-B09E-50AB040432BE}"/>
              </a:ext>
            </a:extLst>
          </p:cNvPr>
          <p:cNvSpPr txBox="1"/>
          <p:nvPr/>
        </p:nvSpPr>
        <p:spPr>
          <a:xfrm>
            <a:off x="1663337" y="4496972"/>
            <a:ext cx="5878285" cy="546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053D7A-1404-4AD5-9B50-F2980DBE6890}"/>
              </a:ext>
            </a:extLst>
          </p:cNvPr>
          <p:cNvSpPr txBox="1"/>
          <p:nvPr/>
        </p:nvSpPr>
        <p:spPr>
          <a:xfrm>
            <a:off x="601770" y="5489969"/>
            <a:ext cx="809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 </a:t>
            </a:r>
            <a:r>
              <a:rPr lang="es-ES" dirty="0" err="1"/>
              <a:t>algorithm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b="1" dirty="0"/>
              <a:t>18 times </a:t>
            </a:r>
            <a:r>
              <a:rPr lang="es-ES" dirty="0" err="1"/>
              <a:t>faster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algorithm</a:t>
            </a:r>
            <a:endParaRPr lang="es-ES" dirty="0"/>
          </a:p>
        </p:txBody>
      </p:sp>
      <p:sp>
        <p:nvSpPr>
          <p:cNvPr id="19" name="CuadroTexto 6">
            <a:extLst>
              <a:ext uri="{FF2B5EF4-FFF2-40B4-BE49-F238E27FC236}">
                <a16:creationId xmlns:a16="http://schemas.microsoft.com/office/drawing/2014/main" id="{9F808CE2-11E0-4416-9DAD-8E055181A6B0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F5A1F562-A6CA-4E5C-9A46-27ABD54D826A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kern="0" dirty="0">
                <a:solidFill>
                  <a:srgbClr val="FFFFFF"/>
                </a:solidFill>
                <a:latin typeface="Calibri"/>
              </a:rPr>
              <a:t>9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F11C22C-8077-4BCE-9150-F3706635AD91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40435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id="{2A5F7659-AFAD-4502-8AB5-A6E4D780E19F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original">
            <a:hlinkClick r:id="" action="ppaction://media"/>
            <a:extLst>
              <a:ext uri="{FF2B5EF4-FFF2-40B4-BE49-F238E27FC236}">
                <a16:creationId xmlns:a16="http://schemas.microsoft.com/office/drawing/2014/main" id="{91A19FE4-41BD-4B0A-AA6F-BAF37CED0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432" t="8114" r="6931"/>
          <a:stretch/>
        </p:blipFill>
        <p:spPr>
          <a:xfrm>
            <a:off x="236455" y="2435869"/>
            <a:ext cx="4395700" cy="3019630"/>
          </a:xfrm>
          <a:prstGeom prst="rect">
            <a:avLst/>
          </a:prstGeom>
        </p:spPr>
      </p:pic>
      <p:sp>
        <p:nvSpPr>
          <p:cNvPr id="14" name="CuadroTexto 9">
            <a:extLst>
              <a:ext uri="{FF2B5EF4-FFF2-40B4-BE49-F238E27FC236}">
                <a16:creationId xmlns:a16="http://schemas.microsoft.com/office/drawing/2014/main" id="{27C606F3-A3E2-49C3-9036-45E79B3EAFF1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10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5" name="fourthorder">
            <a:hlinkClick r:id="" action="ppaction://media"/>
            <a:extLst>
              <a:ext uri="{FF2B5EF4-FFF2-40B4-BE49-F238E27FC236}">
                <a16:creationId xmlns:a16="http://schemas.microsoft.com/office/drawing/2014/main" id="{A0BE9C32-63AC-41BF-984C-D8B4E8466F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106" t="7830" r="8916"/>
          <a:stretch/>
        </p:blipFill>
        <p:spPr>
          <a:xfrm>
            <a:off x="4632159" y="2425439"/>
            <a:ext cx="4250522" cy="301846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9934665-9BBD-44F2-A55A-CED78C990671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7AAFBDC-4855-438B-9C75-9A00FC429965}"/>
              </a:ext>
            </a:extLst>
          </p:cNvPr>
          <p:cNvSpPr txBox="1"/>
          <p:nvPr/>
        </p:nvSpPr>
        <p:spPr>
          <a:xfrm>
            <a:off x="1426337" y="1897046"/>
            <a:ext cx="277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4ABF81-437B-4475-99E4-B3990AF5ECEF}"/>
              </a:ext>
            </a:extLst>
          </p:cNvPr>
          <p:cNvSpPr txBox="1"/>
          <p:nvPr/>
        </p:nvSpPr>
        <p:spPr>
          <a:xfrm>
            <a:off x="5828506" y="1897046"/>
            <a:ext cx="275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98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525807" y="1587515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Gelman-Rubin test: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99ECE1-5C70-42AA-A0D1-65DD7DBD1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"/>
          <a:stretch/>
        </p:blipFill>
        <p:spPr>
          <a:xfrm>
            <a:off x="4612032" y="2125143"/>
            <a:ext cx="4249005" cy="335045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EF34D26-6432-4FED-8B79-8E8A273E1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"/>
          <a:stretch/>
        </p:blipFill>
        <p:spPr>
          <a:xfrm>
            <a:off x="249028" y="2112079"/>
            <a:ext cx="4322971" cy="335046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F0BB90C-648C-40B3-8F99-CD4049487A39}"/>
              </a:ext>
            </a:extLst>
          </p:cNvPr>
          <p:cNvSpPr txBox="1"/>
          <p:nvPr/>
        </p:nvSpPr>
        <p:spPr>
          <a:xfrm>
            <a:off x="6044632" y="5563790"/>
            <a:ext cx="395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Fourth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  <a:p>
            <a:r>
              <a:rPr lang="es-ES" sz="1600" dirty="0"/>
              <a:t>40-500 </a:t>
            </a:r>
            <a:r>
              <a:rPr lang="es-ES" sz="1600" dirty="0" err="1"/>
              <a:t>iterations</a:t>
            </a:r>
            <a:endParaRPr lang="es-ES" sz="1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28815B-E0C9-411A-B6E0-3CA2C6257CE9}"/>
              </a:ext>
            </a:extLst>
          </p:cNvPr>
          <p:cNvSpPr txBox="1"/>
          <p:nvPr/>
        </p:nvSpPr>
        <p:spPr>
          <a:xfrm>
            <a:off x="1597030" y="5606103"/>
            <a:ext cx="287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Second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  <a:p>
            <a:r>
              <a:rPr lang="es-ES" sz="1600" dirty="0"/>
              <a:t>3000-3460 </a:t>
            </a:r>
            <a:r>
              <a:rPr lang="es-ES" sz="1600" dirty="0" err="1"/>
              <a:t>iterations</a:t>
            </a:r>
            <a:endParaRPr lang="es-ES" sz="1600" dirty="0"/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621D09D8-185D-4CE8-92A3-4035639C684A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295E650D-17DC-4064-A5F7-B33572B64B74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11/20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3446EA2-E670-497E-9E4E-26EF708E952D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38100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73050EC-B661-44FD-8862-64A694674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"/>
          <a:stretch/>
        </p:blipFill>
        <p:spPr>
          <a:xfrm>
            <a:off x="250249" y="2110012"/>
            <a:ext cx="4340875" cy="3356763"/>
          </a:xfrm>
          <a:prstGeom prst="rect">
            <a:avLst/>
          </a:prstGeom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33F7FA4C-66E7-4123-B440-E3F7257F17C7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CuadroTexto 9">
            <a:extLst>
              <a:ext uri="{FF2B5EF4-FFF2-40B4-BE49-F238E27FC236}">
                <a16:creationId xmlns:a16="http://schemas.microsoft.com/office/drawing/2014/main" id="{28727F78-F971-45C3-8AEC-4BDC3032BE06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11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BBF2A1D-8E30-4E58-8EF9-D4549AD5E3CF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F0BB90C-648C-40B3-8F99-CD4049487A39}"/>
              </a:ext>
            </a:extLst>
          </p:cNvPr>
          <p:cNvSpPr txBox="1"/>
          <p:nvPr/>
        </p:nvSpPr>
        <p:spPr>
          <a:xfrm>
            <a:off x="6044632" y="5563790"/>
            <a:ext cx="395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Fourth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  <a:p>
            <a:r>
              <a:rPr lang="es-ES" sz="1600" dirty="0"/>
              <a:t>40-500 </a:t>
            </a:r>
            <a:r>
              <a:rPr lang="es-ES" sz="1600" dirty="0" err="1"/>
              <a:t>iterations</a:t>
            </a:r>
            <a:endParaRPr lang="es-ES" sz="1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328815B-E0C9-411A-B6E0-3CA2C6257CE9}"/>
              </a:ext>
            </a:extLst>
          </p:cNvPr>
          <p:cNvSpPr txBox="1"/>
          <p:nvPr/>
        </p:nvSpPr>
        <p:spPr>
          <a:xfrm>
            <a:off x="1597030" y="5606103"/>
            <a:ext cx="287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Second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  <a:p>
            <a:r>
              <a:rPr lang="es-ES" sz="1600" dirty="0" smtClean="0"/>
              <a:t>3000-12000 </a:t>
            </a:r>
            <a:r>
              <a:rPr lang="es-ES" sz="1600" dirty="0" err="1"/>
              <a:t>iterations</a:t>
            </a:r>
            <a:endParaRPr lang="es-ES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525807" y="1587515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Gelman-Rubin test: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899ECE1-5C70-42AA-A0D1-65DD7DBD13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"/>
          <a:stretch/>
        </p:blipFill>
        <p:spPr>
          <a:xfrm>
            <a:off x="4612032" y="2125143"/>
            <a:ext cx="4249005" cy="33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1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Length: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50A375-64F2-4C9F-9769-74C1BE466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7032" b="1873"/>
          <a:stretch/>
        </p:blipFill>
        <p:spPr>
          <a:xfrm>
            <a:off x="298307" y="1844329"/>
            <a:ext cx="4168570" cy="435800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7AAFBDC-4855-438B-9C75-9A00FC429965}"/>
              </a:ext>
            </a:extLst>
          </p:cNvPr>
          <p:cNvSpPr txBox="1"/>
          <p:nvPr/>
        </p:nvSpPr>
        <p:spPr>
          <a:xfrm>
            <a:off x="2228439" y="2624815"/>
            <a:ext cx="218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Second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91D529F1-A968-44B5-8ACD-D973ABE1BCB2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EE20952-96D3-4206-9A6D-031609B61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r="3841" b="2056"/>
          <a:stretch/>
        </p:blipFill>
        <p:spPr>
          <a:xfrm>
            <a:off x="4446610" y="1820173"/>
            <a:ext cx="4402198" cy="44182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84ABF81-437B-4475-99E4-B3990AF5ECEF}"/>
              </a:ext>
            </a:extLst>
          </p:cNvPr>
          <p:cNvSpPr txBox="1"/>
          <p:nvPr/>
        </p:nvSpPr>
        <p:spPr>
          <a:xfrm>
            <a:off x="6534197" y="2624815"/>
            <a:ext cx="218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Fourth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BF0A3765-DBA8-4DC9-A60E-C276E005A99E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12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DBB157C-2DC3-411E-9E09-378332EB14D4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34117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1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51225" y="1459271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Length: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50A375-64F2-4C9F-9769-74C1BE466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7032" b="1873"/>
          <a:stretch/>
        </p:blipFill>
        <p:spPr>
          <a:xfrm>
            <a:off x="298307" y="1844329"/>
            <a:ext cx="4168570" cy="435800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7AAFBDC-4855-438B-9C75-9A00FC429965}"/>
              </a:ext>
            </a:extLst>
          </p:cNvPr>
          <p:cNvSpPr txBox="1"/>
          <p:nvPr/>
        </p:nvSpPr>
        <p:spPr>
          <a:xfrm>
            <a:off x="2228439" y="2624815"/>
            <a:ext cx="218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Second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91D529F1-A968-44B5-8ACD-D973ABE1BCB2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FOURTH ORDER LEAPFROG ALGORITHM</a:t>
            </a:r>
            <a:endParaRPr lang="es-ES" sz="2400" b="1" kern="0" dirty="0">
              <a:solidFill>
                <a:srgbClr val="FFFFFF"/>
              </a:solidFill>
              <a:latin typeface="Calibri"/>
            </a:endParaRP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3. 2. 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Convergence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of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the</a:t>
            </a: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Method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EE20952-96D3-4206-9A6D-031609B61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r="3841" b="2056"/>
          <a:stretch/>
        </p:blipFill>
        <p:spPr>
          <a:xfrm>
            <a:off x="4446610" y="1820173"/>
            <a:ext cx="4402198" cy="44182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84ABF81-437B-4475-99E4-B3990AF5ECEF}"/>
              </a:ext>
            </a:extLst>
          </p:cNvPr>
          <p:cNvSpPr txBox="1"/>
          <p:nvPr/>
        </p:nvSpPr>
        <p:spPr>
          <a:xfrm>
            <a:off x="6534197" y="2624815"/>
            <a:ext cx="218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Fourth</a:t>
            </a:r>
            <a:r>
              <a:rPr lang="es-ES" sz="1600" dirty="0"/>
              <a:t> </a:t>
            </a:r>
            <a:r>
              <a:rPr lang="es-ES" sz="1600" dirty="0" err="1"/>
              <a:t>order</a:t>
            </a:r>
            <a:r>
              <a:rPr lang="es-ES" sz="1600" dirty="0"/>
              <a:t> </a:t>
            </a:r>
            <a:r>
              <a:rPr lang="es-ES" sz="1600" dirty="0" err="1"/>
              <a:t>Leapfrog</a:t>
            </a:r>
            <a:endParaRPr lang="es-ES" sz="1600" dirty="0"/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BF0A3765-DBA8-4DC9-A60E-C276E005A99E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12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DBB157C-2DC3-411E-9E09-378332EB14D4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2048638" y="5251928"/>
            <a:ext cx="7695" cy="52184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V="1">
            <a:off x="5585028" y="5295627"/>
            <a:ext cx="0" cy="528735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1812509" y="5756553"/>
            <a:ext cx="48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C00000"/>
                </a:solidFill>
              </a:rPr>
              <a:t>300</a:t>
            </a:r>
            <a:endParaRPr lang="es-ES" sz="1400" b="1" dirty="0">
              <a:solidFill>
                <a:srgbClr val="C0000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411737" y="5787896"/>
            <a:ext cx="472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C00000"/>
                </a:solidFill>
              </a:rPr>
              <a:t>1</a:t>
            </a:r>
            <a:r>
              <a:rPr lang="es-ES" sz="1400" b="1" dirty="0" smtClean="0">
                <a:solidFill>
                  <a:srgbClr val="C00000"/>
                </a:solidFill>
              </a:rPr>
              <a:t>0</a:t>
            </a:r>
            <a:endParaRPr lang="es-E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5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CB0E9C0C-B143-4B30-98FF-BC86F2ADAA6F}"/>
              </a:ext>
            </a:extLst>
          </p:cNvPr>
          <p:cNvSpPr txBox="1"/>
          <p:nvPr/>
        </p:nvSpPr>
        <p:spPr>
          <a:xfrm>
            <a:off x="438409" y="306314"/>
            <a:ext cx="678910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CONTENTS</a:t>
            </a:r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8" name="CuadroTexto 9">
            <a:extLst>
              <a:ext uri="{FF2B5EF4-FFF2-40B4-BE49-F238E27FC236}">
                <a16:creationId xmlns:a16="http://schemas.microsoft.com/office/drawing/2014/main" id="{AAE52F2F-93B9-4C4D-8427-52D3D26677BE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1/20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367356-C62D-4E8C-B0E3-FC4E8CDA001F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8F5F99D-CD6D-453C-AD3A-51A9F1CF825D}"/>
                  </a:ext>
                </a:extLst>
              </p:cNvPr>
              <p:cNvSpPr txBox="1"/>
              <p:nvPr/>
            </p:nvSpPr>
            <p:spPr>
              <a:xfrm>
                <a:off x="438409" y="1459271"/>
                <a:ext cx="6147218" cy="615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</a:rPr>
                  <a:t>Introduction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lvl="2"/>
                <a:r>
                  <a:rPr lang="en-US" sz="2000" dirty="0">
                    <a:solidFill>
                      <a:srgbClr val="000000"/>
                    </a:solidFill>
                  </a:rPr>
                  <a:t>1.1. </a:t>
                </a:r>
                <a:r>
                  <a:rPr lang="es-ES" sz="2000" dirty="0" err="1">
                    <a:solidFill>
                      <a:srgbClr val="000000"/>
                    </a:solidFill>
                    <a:latin typeface="Times New Roman" pitchFamily="18"/>
                    <a:cs typeface="Times New Roman" pitchFamily="18"/>
                  </a:rPr>
                  <a:t>Motivation</a:t>
                </a:r>
                <a:r>
                  <a:rPr lang="es-ES" sz="2000" dirty="0">
                    <a:solidFill>
                      <a:srgbClr val="000000"/>
                    </a:solidFill>
                    <a:latin typeface="Times New Roman" pitchFamily="18"/>
                    <a:cs typeface="Times New Roman" pitchFamily="18"/>
                  </a:rPr>
                  <a:t> and </a:t>
                </a:r>
                <a:r>
                  <a:rPr lang="es-ES" sz="2000" dirty="0" err="1">
                    <a:solidFill>
                      <a:srgbClr val="000000"/>
                    </a:solidFill>
                    <a:latin typeface="Times New Roman" pitchFamily="18"/>
                    <a:cs typeface="Times New Roman" pitchFamily="18"/>
                  </a:rPr>
                  <a:t>Objectives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lvl="2"/>
                <a:r>
                  <a:rPr lang="en-US" sz="2000" dirty="0">
                    <a:solidFill>
                      <a:srgbClr val="000000"/>
                    </a:solidFill>
                  </a:rPr>
                  <a:t>1.2. The BIRTH code</a:t>
                </a:r>
              </a:p>
              <a:p>
                <a:pPr lvl="2"/>
                <a:endParaRPr lang="en-US" sz="2000" dirty="0">
                  <a:solidFill>
                    <a:srgbClr val="000000"/>
                  </a:solidFill>
                </a:endParaRPr>
              </a:p>
              <a:p>
                <a:pPr marL="800100" lvl="1" indent="-342900">
                  <a:buFontTx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</a:rPr>
                  <a:t>Bayesian Statistics</a:t>
                </a:r>
              </a:p>
              <a:p>
                <a:pPr lvl="2"/>
                <a:r>
                  <a:rPr lang="en-US" sz="2000" dirty="0">
                    <a:solidFill>
                      <a:srgbClr val="000000"/>
                    </a:solidFill>
                  </a:rPr>
                  <a:t>2.1. Hamiltonian Monte Carlo sampling</a:t>
                </a:r>
              </a:p>
              <a:p>
                <a:pPr marL="800100" lvl="1" indent="-342900">
                  <a:buAutoNum type="arabicPeriod"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800100" lvl="1" indent="-342900">
                  <a:buFontTx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</a:rPr>
                  <a:t>Fourth order Leapfrog algorithm</a:t>
                </a:r>
              </a:p>
              <a:p>
                <a:pPr lvl="2"/>
                <a:r>
                  <a:rPr lang="en-US" sz="2000" dirty="0">
                    <a:solidFill>
                      <a:srgbClr val="000000"/>
                    </a:solidFill>
                  </a:rPr>
                  <a:t>3.1. Study of the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parameter and the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stepsize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lvl="2"/>
                <a:r>
                  <a:rPr lang="en-US" sz="2000" dirty="0">
                    <a:solidFill>
                      <a:srgbClr val="000000"/>
                    </a:solidFill>
                  </a:rPr>
                  <a:t>3.2. Convergence of the method</a:t>
                </a:r>
              </a:p>
              <a:p>
                <a:pPr lvl="2"/>
                <a:endParaRPr lang="en-US" sz="2000" dirty="0">
                  <a:solidFill>
                    <a:srgbClr val="000000"/>
                  </a:solidFill>
                </a:endParaRPr>
              </a:p>
              <a:p>
                <a:pPr marL="800100" lvl="1" indent="-342900">
                  <a:buFontTx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</a:rPr>
                  <a:t>BIRTH Results</a:t>
                </a:r>
              </a:p>
              <a:p>
                <a:pPr marL="800100" lvl="1" indent="-342900">
                  <a:buFontTx/>
                  <a:buAutoNum type="arabicPeriod"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800100" lvl="1" indent="-342900">
                  <a:buFontTx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</a:rPr>
                  <a:t>Conclusions</a:t>
                </a:r>
              </a:p>
              <a:p>
                <a:pPr marL="800100" lvl="1" indent="-342900">
                  <a:buAutoNum type="arabicPeriod"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000000"/>
                    </a:solidFill>
                  </a:rPr>
                  <a:t>	</a:t>
                </a:r>
              </a:p>
              <a:p>
                <a:pPr lvl="2"/>
                <a:endParaRPr lang="en-US" dirty="0">
                  <a:solidFill>
                    <a:srgbClr val="000000"/>
                  </a:solidFill>
                </a:endParaRPr>
              </a:p>
              <a:p>
                <a:pPr lvl="2"/>
                <a:endParaRPr lang="en-US" dirty="0">
                  <a:solidFill>
                    <a:srgbClr val="000000"/>
                  </a:solidFill>
                </a:endParaRPr>
              </a:p>
              <a:p>
                <a:pPr lvl="2"/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8F5F99D-CD6D-453C-AD3A-51A9F1CF8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09" y="1459271"/>
                <a:ext cx="6147218" cy="6155531"/>
              </a:xfrm>
              <a:prstGeom prst="rect">
                <a:avLst/>
              </a:prstGeom>
              <a:blipFill>
                <a:blip r:embed="rId4"/>
                <a:stretch>
                  <a:fillRect t="-8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44AC265-E8F2-4EA5-B874-862B11204EF6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742C8856-9B65-42AC-B74B-84F96A90BC42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13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CD0E57-1DF2-49CB-BF7B-38BE06DD4AFB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4259944-0A8A-4353-9DDF-E864CFECE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5" b="6718"/>
          <a:stretch/>
        </p:blipFill>
        <p:spPr>
          <a:xfrm>
            <a:off x="2550725" y="1576156"/>
            <a:ext cx="3915318" cy="50489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224D650-0398-4E24-ABD1-A68AFA87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5" y="2678123"/>
            <a:ext cx="5036437" cy="34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81" y="2080779"/>
            <a:ext cx="3912415" cy="5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/>
              <a:t>from the BigMD sim with light-cone evolution</a:t>
            </a: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44AC265-E8F2-4EA5-B874-862B11204EF6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742C8856-9B65-42AC-B74B-84F96A90BC42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14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A0D3CA-55A3-4383-8545-4E019308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01" y="2133029"/>
            <a:ext cx="5642865" cy="36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EA0A2-0CCA-4876-9624-E3124D0C26B7}"/>
              </a:ext>
            </a:extLst>
          </p:cNvPr>
          <p:cNvSpPr/>
          <p:nvPr/>
        </p:nvSpPr>
        <p:spPr>
          <a:xfrm>
            <a:off x="1266282" y="1655409"/>
            <a:ext cx="678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Dark matter from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BigMD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simulation with light-cone evolution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CD0E57-1DF2-49CB-BF7B-38BE06DD4AFB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766BF0-E0CD-43A5-8028-0D8D7DC741AD}"/>
              </a:ext>
            </a:extLst>
          </p:cNvPr>
          <p:cNvSpPr txBox="1"/>
          <p:nvPr/>
        </p:nvSpPr>
        <p:spPr>
          <a:xfrm>
            <a:off x="2878101" y="5874610"/>
            <a:ext cx="3260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 </a:t>
            </a:r>
            <a:r>
              <a:rPr lang="es-ES" sz="1400" dirty="0" err="1" smtClean="0"/>
              <a:t>Klypin</a:t>
            </a:r>
            <a:r>
              <a:rPr lang="es-ES" sz="1400" dirty="0" smtClean="0"/>
              <a:t> </a:t>
            </a:r>
            <a:r>
              <a:rPr lang="es-ES" sz="1400" dirty="0"/>
              <a:t>et </a:t>
            </a:r>
            <a:r>
              <a:rPr lang="es-ES" sz="1400" dirty="0" smtClean="0"/>
              <a:t>al, 2016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895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742C8856-9B65-42AC-B74B-84F96A90BC42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</a:t>
            </a:r>
            <a:r>
              <a:rPr lang="es-ES" sz="1600" dirty="0">
                <a:solidFill>
                  <a:srgbClr val="FFFFFF"/>
                </a:solidFill>
                <a:latin typeface="Calibri"/>
              </a:rPr>
              <a:t>5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8E780D-196C-4503-8DE9-90C33AA4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9" y="2829563"/>
            <a:ext cx="4358723" cy="283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625C226-F9CD-4217-8BB9-3C8620B4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14" y="2857646"/>
            <a:ext cx="4374953" cy="28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F845B92-97F4-4910-8B8D-E058039F25F2}"/>
              </a:ext>
            </a:extLst>
          </p:cNvPr>
          <p:cNvSpPr/>
          <p:nvPr/>
        </p:nvSpPr>
        <p:spPr>
          <a:xfrm>
            <a:off x="792519" y="2085503"/>
            <a:ext cx="389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Galaxy number counts in Eulerian</a:t>
            </a:r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5E98FAC-98AA-48D4-B6A9-A1C2D81305D1}"/>
              </a:ext>
            </a:extLst>
          </p:cNvPr>
          <p:cNvSpPr/>
          <p:nvPr/>
        </p:nvSpPr>
        <p:spPr>
          <a:xfrm>
            <a:off x="4941221" y="2108190"/>
            <a:ext cx="400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Galaxy number counts in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Lagrangian</a:t>
            </a:r>
            <a:endParaRPr lang="es-ES" dirty="0"/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18597489-5D94-4125-959B-E501D0A684FA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154B7B-1098-4263-A2E7-85A55359408C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32836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742C8856-9B65-42AC-B74B-84F96A90BC42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16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79FBC8-097A-4FE2-9386-5753EFE8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22" y="2160212"/>
            <a:ext cx="5642865" cy="36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022D5E3-531C-4996-9FF9-6CB9AD7755E5}"/>
              </a:ext>
            </a:extLst>
          </p:cNvPr>
          <p:cNvSpPr/>
          <p:nvPr/>
        </p:nvSpPr>
        <p:spPr>
          <a:xfrm>
            <a:off x="3222937" y="1682589"/>
            <a:ext cx="3021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Dark matter reconstruction</a:t>
            </a:r>
            <a:endParaRPr lang="es-ES" dirty="0"/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98444E66-B218-4DF7-8179-7073A03A8E79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C78B0F4-2C82-4822-B782-B2E79FC779AE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C86B3E-C90B-4F70-88F1-EAE936AA0D79}"/>
              </a:ext>
            </a:extLst>
          </p:cNvPr>
          <p:cNvSpPr txBox="1"/>
          <p:nvPr/>
        </p:nvSpPr>
        <p:spPr>
          <a:xfrm>
            <a:off x="3427702" y="5874610"/>
            <a:ext cx="216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Kitaura</a:t>
            </a:r>
            <a:r>
              <a:rPr lang="es-ES" sz="1400" dirty="0" smtClean="0"/>
              <a:t> </a:t>
            </a:r>
            <a:r>
              <a:rPr lang="es-ES" sz="1400" dirty="0"/>
              <a:t>et </a:t>
            </a:r>
            <a:r>
              <a:rPr lang="es-ES" sz="1400" dirty="0" smtClean="0"/>
              <a:t>al. (in </a:t>
            </a:r>
            <a:r>
              <a:rPr lang="es-ES" sz="1400" dirty="0" err="1" smtClean="0"/>
              <a:t>prep</a:t>
            </a:r>
            <a:r>
              <a:rPr lang="es-ES" sz="1400" dirty="0" smtClean="0"/>
              <a:t>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7798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/>
              <a:t>from the BigMD sim with light-cone evolution</a:t>
            </a: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44AC265-E8F2-4EA5-B874-862B11204EF6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742C8856-9B65-42AC-B74B-84F96A90BC42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16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A0D3CA-55A3-4383-8545-4E019308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01" y="2160212"/>
            <a:ext cx="5642865" cy="36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4EA0A2-0CCA-4876-9624-E3124D0C26B7}"/>
              </a:ext>
            </a:extLst>
          </p:cNvPr>
          <p:cNvSpPr/>
          <p:nvPr/>
        </p:nvSpPr>
        <p:spPr>
          <a:xfrm>
            <a:off x="1266282" y="1733787"/>
            <a:ext cx="678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Dark matter from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BigMD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simulation with light-cone evolution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FBCDF4C-E446-4EDE-91BF-47E694DD45A1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C86B3E-C90B-4F70-88F1-EAE936AA0D79}"/>
              </a:ext>
            </a:extLst>
          </p:cNvPr>
          <p:cNvSpPr txBox="1"/>
          <p:nvPr/>
        </p:nvSpPr>
        <p:spPr>
          <a:xfrm>
            <a:off x="3427702" y="5874610"/>
            <a:ext cx="216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Kitaura</a:t>
            </a:r>
            <a:r>
              <a:rPr lang="es-ES" sz="1400" dirty="0" smtClean="0"/>
              <a:t> </a:t>
            </a:r>
            <a:r>
              <a:rPr lang="es-ES" sz="1400" dirty="0"/>
              <a:t>et </a:t>
            </a:r>
            <a:r>
              <a:rPr lang="es-ES" sz="1400" dirty="0" smtClean="0"/>
              <a:t>al. (in </a:t>
            </a:r>
            <a:r>
              <a:rPr lang="es-ES" sz="1400" dirty="0" err="1" smtClean="0"/>
              <a:t>prep</a:t>
            </a:r>
            <a:r>
              <a:rPr lang="es-ES" sz="1400" dirty="0" smtClean="0"/>
              <a:t>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154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742C8856-9B65-42AC-B74B-84F96A90BC42}"/>
              </a:ext>
            </a:extLst>
          </p:cNvPr>
          <p:cNvSpPr txBox="1"/>
          <p:nvPr/>
        </p:nvSpPr>
        <p:spPr>
          <a:xfrm>
            <a:off x="8250258" y="6324822"/>
            <a:ext cx="676409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17/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9E7FF7-856D-44FF-BD3B-1EAFC8EA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69" y="2157716"/>
            <a:ext cx="5642865" cy="36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0B957B3-8C95-4B95-970B-1EE7C4E748A9}"/>
              </a:ext>
            </a:extLst>
          </p:cNvPr>
          <p:cNvSpPr/>
          <p:nvPr/>
        </p:nvSpPr>
        <p:spPr>
          <a:xfrm>
            <a:off x="2631989" y="1668448"/>
            <a:ext cx="3954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Sampled Gaussian field at z=100</a:t>
            </a:r>
            <a:endParaRPr lang="es-ES" dirty="0"/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D095A1BD-9700-45E1-96BC-C8D98904754C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2C20CD7-4086-4299-AD60-909D76BF048E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C86B3E-C90B-4F70-88F1-EAE936AA0D79}"/>
              </a:ext>
            </a:extLst>
          </p:cNvPr>
          <p:cNvSpPr txBox="1"/>
          <p:nvPr/>
        </p:nvSpPr>
        <p:spPr>
          <a:xfrm>
            <a:off x="3427702" y="5874610"/>
            <a:ext cx="216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Kitaura</a:t>
            </a:r>
            <a:r>
              <a:rPr lang="es-ES" sz="1400" dirty="0" smtClean="0"/>
              <a:t> </a:t>
            </a:r>
            <a:r>
              <a:rPr lang="es-ES" sz="1400" dirty="0"/>
              <a:t>et </a:t>
            </a:r>
            <a:r>
              <a:rPr lang="es-ES" sz="1400" dirty="0" smtClean="0"/>
              <a:t>al. (in </a:t>
            </a:r>
            <a:r>
              <a:rPr lang="es-ES" sz="1400" dirty="0" err="1" smtClean="0"/>
              <a:t>prep</a:t>
            </a:r>
            <a:r>
              <a:rPr lang="es-ES" sz="1400" dirty="0" smtClean="0"/>
              <a:t>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181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1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BF0A3765-DBA8-4DC9-A60E-C276E005A99E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18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72E168-7084-4E97-B020-216461697CD7}"/>
              </a:ext>
            </a:extLst>
          </p:cNvPr>
          <p:cNvSpPr txBox="1"/>
          <p:nvPr/>
        </p:nvSpPr>
        <p:spPr>
          <a:xfrm>
            <a:off x="438409" y="1643937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</a:t>
            </a:r>
            <a:r>
              <a:rPr lang="en-US" dirty="0" smtClean="0"/>
              <a:t>length:</a:t>
            </a:r>
            <a:endParaRPr lang="en-U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CCDA1F-A1F2-48ED-81C7-6435F4CF0404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02" y="2112410"/>
            <a:ext cx="4939664" cy="3832984"/>
          </a:xfrm>
          <a:prstGeom prst="rect">
            <a:avLst/>
          </a:prstGeom>
        </p:spPr>
      </p:pic>
      <p:sp>
        <p:nvSpPr>
          <p:cNvPr id="13" name="CuadroTexto 6">
            <a:extLst>
              <a:ext uri="{FF2B5EF4-FFF2-40B4-BE49-F238E27FC236}">
                <a16:creationId xmlns:a16="http://schemas.microsoft.com/office/drawing/2014/main" id="{D095A1BD-9700-45E1-96BC-C8D98904754C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3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1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BF0A3765-DBA8-4DC9-A60E-C276E005A99E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18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72E168-7084-4E97-B020-216461697CD7}"/>
              </a:ext>
            </a:extLst>
          </p:cNvPr>
          <p:cNvSpPr txBox="1"/>
          <p:nvPr/>
        </p:nvSpPr>
        <p:spPr>
          <a:xfrm>
            <a:off x="438409" y="1643937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</a:t>
            </a:r>
            <a:r>
              <a:rPr lang="en-US" dirty="0" smtClean="0"/>
              <a:t>length:  </a:t>
            </a:r>
            <a:endParaRPr lang="en-U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CCDA1F-A1F2-48ED-81C7-6435F4CF0404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02" y="2112410"/>
            <a:ext cx="4939664" cy="3832984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3591471" y="4835681"/>
            <a:ext cx="13626" cy="739812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439096" y="5510293"/>
            <a:ext cx="48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</a:rPr>
              <a:t>6</a:t>
            </a:r>
            <a:r>
              <a:rPr lang="es-ES" sz="1600" b="1" dirty="0" smtClean="0">
                <a:solidFill>
                  <a:srgbClr val="C00000"/>
                </a:solidFill>
              </a:rPr>
              <a:t>0</a:t>
            </a:r>
            <a:endParaRPr lang="es-ES" sz="1600" b="1" dirty="0">
              <a:solidFill>
                <a:srgbClr val="C00000"/>
              </a:solidFill>
            </a:endParaRPr>
          </a:p>
        </p:txBody>
      </p:sp>
      <p:sp>
        <p:nvSpPr>
          <p:cNvPr id="19" name="CuadroTexto 6">
            <a:extLst>
              <a:ext uri="{FF2B5EF4-FFF2-40B4-BE49-F238E27FC236}">
                <a16:creationId xmlns:a16="http://schemas.microsoft.com/office/drawing/2014/main" id="{D095A1BD-9700-45E1-96BC-C8D98904754C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5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1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442385-56FC-4C47-8A50-AB368B7EC341}"/>
              </a:ext>
            </a:extLst>
          </p:cNvPr>
          <p:cNvSpPr txBox="1"/>
          <p:nvPr/>
        </p:nvSpPr>
        <p:spPr>
          <a:xfrm>
            <a:off x="438409" y="1643937"/>
            <a:ext cx="837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independent samples for a fair estimation of the posterior mean:</a:t>
            </a:r>
          </a:p>
        </p:txBody>
      </p:sp>
      <p:sp>
        <p:nvSpPr>
          <p:cNvPr id="18" name="CuadroTexto 9">
            <a:extLst>
              <a:ext uri="{FF2B5EF4-FFF2-40B4-BE49-F238E27FC236}">
                <a16:creationId xmlns:a16="http://schemas.microsoft.com/office/drawing/2014/main" id="{BF0A3765-DBA8-4DC9-A60E-C276E005A99E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 smtClean="0">
                <a:solidFill>
                  <a:srgbClr val="FFFFFF"/>
                </a:solidFill>
                <a:latin typeface="Calibri"/>
              </a:rPr>
              <a:t>19</a:t>
            </a:r>
            <a:r>
              <a:rPr lang="es-E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/20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AF93048-E3A3-4B7D-B453-F69CBBCA9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33" y="2103108"/>
            <a:ext cx="5520753" cy="345043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0491186-AF3B-400E-B4FF-8750BD0F60ED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C86B3E-C90B-4F70-88F1-EAE936AA0D79}"/>
              </a:ext>
            </a:extLst>
          </p:cNvPr>
          <p:cNvSpPr txBox="1"/>
          <p:nvPr/>
        </p:nvSpPr>
        <p:spPr>
          <a:xfrm>
            <a:off x="3427702" y="5874610"/>
            <a:ext cx="216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Kitaura</a:t>
            </a:r>
            <a:r>
              <a:rPr lang="es-ES" sz="1400" dirty="0" smtClean="0"/>
              <a:t> </a:t>
            </a:r>
            <a:r>
              <a:rPr lang="es-ES" sz="1400" dirty="0"/>
              <a:t>et </a:t>
            </a:r>
            <a:r>
              <a:rPr lang="es-ES" sz="1400" dirty="0" smtClean="0"/>
              <a:t>al. (in </a:t>
            </a:r>
            <a:r>
              <a:rPr lang="es-ES" sz="1400" dirty="0" err="1" smtClean="0"/>
              <a:t>prep</a:t>
            </a:r>
            <a:r>
              <a:rPr lang="es-ES" sz="1400" dirty="0" smtClean="0"/>
              <a:t>)</a:t>
            </a:r>
            <a:endParaRPr lang="es-ES" sz="1400" dirty="0"/>
          </a:p>
        </p:txBody>
      </p:sp>
      <p:sp>
        <p:nvSpPr>
          <p:cNvPr id="19" name="CuadroTexto 6">
            <a:extLst>
              <a:ext uri="{FF2B5EF4-FFF2-40B4-BE49-F238E27FC236}">
                <a16:creationId xmlns:a16="http://schemas.microsoft.com/office/drawing/2014/main" id="{D095A1BD-9700-45E1-96BC-C8D98904754C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dirty="0">
                <a:solidFill>
                  <a:srgbClr val="FFFFFF"/>
                </a:solidFill>
                <a:latin typeface="Calibri"/>
              </a:rPr>
              <a:t>4</a:t>
            </a: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BIRTH RESULTS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3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7630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44AC265-E8F2-4EA5-B874-862B11204EF6}"/>
              </a:ext>
            </a:extLst>
          </p:cNvPr>
          <p:cNvSpPr txBox="1"/>
          <p:nvPr/>
        </p:nvSpPr>
        <p:spPr>
          <a:xfrm>
            <a:off x="438409" y="306314"/>
            <a:ext cx="796490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5.  </a:t>
            </a:r>
            <a:r>
              <a:rPr lang="es-ES" sz="3200" b="1" dirty="0">
                <a:solidFill>
                  <a:srgbClr val="FFFFFF"/>
                </a:solidFill>
                <a:latin typeface="Calibri"/>
              </a:rPr>
              <a:t>CONCLUSIONS</a:t>
            </a:r>
            <a:endParaRPr lang="es-ES" sz="32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C5B49720-579A-4AA3-A090-73418D45092F}"/>
                  </a:ext>
                </a:extLst>
              </p:cNvPr>
              <p:cNvSpPr txBox="1"/>
              <p:nvPr/>
            </p:nvSpPr>
            <p:spPr>
              <a:xfrm>
                <a:off x="415386" y="1459271"/>
                <a:ext cx="8313218" cy="644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1900" dirty="0"/>
                  <a:t>We </a:t>
                </a:r>
                <a:r>
                  <a:rPr lang="es-ES" sz="1900" dirty="0" err="1"/>
                  <a:t>have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implemented</a:t>
                </a:r>
                <a:r>
                  <a:rPr lang="es-ES" sz="1900" dirty="0"/>
                  <a:t> a </a:t>
                </a:r>
                <a:r>
                  <a:rPr lang="es-ES" sz="1900" b="1" dirty="0" err="1"/>
                  <a:t>fourth</a:t>
                </a:r>
                <a:r>
                  <a:rPr lang="es-ES" sz="1900" b="1" dirty="0"/>
                  <a:t> </a:t>
                </a:r>
                <a:r>
                  <a:rPr lang="es-ES" sz="1900" b="1" dirty="0" err="1"/>
                  <a:t>order</a:t>
                </a:r>
                <a:r>
                  <a:rPr lang="es-ES" sz="1900" b="1" dirty="0"/>
                  <a:t> </a:t>
                </a:r>
                <a:r>
                  <a:rPr lang="es-ES" sz="1900" b="1" dirty="0" err="1"/>
                  <a:t>Leapfrog</a:t>
                </a:r>
                <a:r>
                  <a:rPr lang="es-ES" sz="1900" b="1" dirty="0"/>
                  <a:t> </a:t>
                </a:r>
                <a:r>
                  <a:rPr lang="es-ES" sz="1900" b="1" dirty="0" err="1"/>
                  <a:t>algorithm</a:t>
                </a:r>
                <a:r>
                  <a:rPr lang="es-ES" sz="1900" dirty="0"/>
                  <a:t> </a:t>
                </a:r>
                <a:r>
                  <a:rPr lang="es-ES" sz="1900" dirty="0" err="1"/>
                  <a:t>for</a:t>
                </a:r>
                <a:r>
                  <a:rPr lang="es-ES" sz="1900" dirty="0"/>
                  <a:t>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discretizaton</a:t>
                </a:r>
                <a:r>
                  <a:rPr lang="es-ES" sz="1900" dirty="0"/>
                  <a:t> of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Hamilton’s</a:t>
                </a:r>
                <a:r>
                  <a:rPr lang="es-ES" sz="1900" dirty="0"/>
                  <a:t> </a:t>
                </a:r>
                <a:r>
                  <a:rPr lang="es-ES" sz="1900" dirty="0" err="1"/>
                  <a:t>equations</a:t>
                </a:r>
                <a:r>
                  <a:rPr lang="es-ES" sz="1900" dirty="0"/>
                  <a:t>. </a:t>
                </a:r>
                <a:endParaRPr lang="es-ES" sz="19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1900" dirty="0" err="1" smtClean="0"/>
                  <a:t>Several</a:t>
                </a:r>
                <a:r>
                  <a:rPr lang="es-ES" sz="1900" dirty="0" smtClean="0"/>
                  <a:t> </a:t>
                </a:r>
                <a:r>
                  <a:rPr lang="es-ES" sz="1900" dirty="0" err="1"/>
                  <a:t>tests</a:t>
                </a:r>
                <a:r>
                  <a:rPr lang="es-ES" sz="1900" dirty="0"/>
                  <a:t> </a:t>
                </a:r>
                <a:r>
                  <a:rPr lang="es-ES" sz="1900" dirty="0" err="1"/>
                  <a:t>have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been</a:t>
                </a:r>
                <a:r>
                  <a:rPr lang="es-ES" sz="1900" dirty="0"/>
                  <a:t> </a:t>
                </a:r>
                <a:r>
                  <a:rPr lang="es-ES" sz="1900" dirty="0" err="1"/>
                  <a:t>developed</a:t>
                </a:r>
                <a:r>
                  <a:rPr lang="es-ES" sz="1900" dirty="0"/>
                  <a:t> to </a:t>
                </a:r>
                <a:r>
                  <a:rPr lang="es-ES" sz="1900" dirty="0" err="1"/>
                  <a:t>study</a:t>
                </a:r>
                <a:r>
                  <a:rPr lang="es-ES" sz="1900" dirty="0"/>
                  <a:t>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convergence</a:t>
                </a:r>
                <a:r>
                  <a:rPr lang="es-ES" sz="1900" dirty="0"/>
                  <a:t>,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computational</a:t>
                </a:r>
                <a:r>
                  <a:rPr lang="es-ES" sz="1900" dirty="0"/>
                  <a:t> time,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acceptance</a:t>
                </a:r>
                <a:r>
                  <a:rPr lang="es-ES" sz="1900" dirty="0"/>
                  <a:t> of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iterations</a:t>
                </a:r>
                <a:r>
                  <a:rPr lang="es-ES" sz="1900" dirty="0"/>
                  <a:t> and </a:t>
                </a:r>
                <a:r>
                  <a:rPr lang="es-ES" sz="1900" dirty="0" err="1"/>
                  <a:t>the</a:t>
                </a:r>
                <a:r>
                  <a:rPr lang="es-ES" sz="1900" dirty="0"/>
                  <a:t> </a:t>
                </a:r>
                <a:r>
                  <a:rPr lang="es-ES" sz="1900" dirty="0" err="1"/>
                  <a:t>correlation</a:t>
                </a:r>
                <a:r>
                  <a:rPr lang="es-ES" sz="1900" dirty="0"/>
                  <a:t> </a:t>
                </a:r>
                <a:r>
                  <a:rPr lang="es-ES" sz="1900" dirty="0" err="1"/>
                  <a:t>length</a:t>
                </a:r>
                <a:r>
                  <a:rPr lang="es-ES" sz="1900" dirty="0" smtClean="0"/>
                  <a:t>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dirty="0" smtClean="0"/>
              </a:p>
              <a:p>
                <a:pPr marL="742950" lvl="1" indent="-285750" algn="just">
                  <a:buSzPct val="70000"/>
                  <a:buFont typeface="Wingdings" panose="05000000000000000000" pitchFamily="2" charset="2"/>
                  <a:buChar char="Ø"/>
                </a:pPr>
                <a:r>
                  <a:rPr lang="es-ES" dirty="0" err="1" smtClean="0"/>
                  <a:t>We</a:t>
                </a:r>
                <a:r>
                  <a:rPr lang="es-ES" dirty="0" smtClean="0"/>
                  <a:t> </a:t>
                </a:r>
                <a:r>
                  <a:rPr lang="es-ES" dirty="0" err="1"/>
                  <a:t>get</a:t>
                </a:r>
                <a:r>
                  <a:rPr lang="es-ES" dirty="0"/>
                  <a:t> </a:t>
                </a:r>
                <a:r>
                  <a:rPr lang="es-ES" dirty="0" err="1"/>
                  <a:t>convergence</a:t>
                </a:r>
                <a:r>
                  <a:rPr lang="es-ES" dirty="0"/>
                  <a:t> in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~30</m:t>
                    </m:r>
                  </m:oMath>
                </a14:m>
                <a:r>
                  <a:rPr lang="es-ES" dirty="0"/>
                  <a:t> iterations, </a:t>
                </a:r>
                <a:r>
                  <a:rPr lang="es-ES" b="1" dirty="0" err="1"/>
                  <a:t>two</a:t>
                </a:r>
                <a:r>
                  <a:rPr lang="es-ES" b="1" dirty="0"/>
                  <a:t> </a:t>
                </a:r>
                <a:r>
                  <a:rPr lang="es-ES" b="1" dirty="0" err="1"/>
                  <a:t>orders</a:t>
                </a:r>
                <a:r>
                  <a:rPr lang="es-ES" b="1" dirty="0"/>
                  <a:t> </a:t>
                </a:r>
                <a:r>
                  <a:rPr lang="es-ES" b="1" dirty="0" err="1"/>
                  <a:t>of</a:t>
                </a:r>
                <a:r>
                  <a:rPr lang="es-ES" b="1" dirty="0"/>
                  <a:t> </a:t>
                </a:r>
                <a:r>
                  <a:rPr lang="es-ES" b="1" dirty="0" err="1"/>
                  <a:t>magnitude</a:t>
                </a:r>
                <a:r>
                  <a:rPr lang="es-ES" b="1" dirty="0"/>
                  <a:t> </a:t>
                </a:r>
                <a:r>
                  <a:rPr lang="es-ES" b="1" dirty="0" err="1"/>
                  <a:t>less</a:t>
                </a:r>
                <a:r>
                  <a:rPr lang="es-ES" dirty="0"/>
                  <a:t> </a:t>
                </a:r>
                <a:r>
                  <a:rPr lang="es-ES" dirty="0" err="1"/>
                  <a:t>than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second</a:t>
                </a:r>
                <a:r>
                  <a:rPr lang="es-ES" dirty="0"/>
                  <a:t> </a:t>
                </a:r>
                <a:r>
                  <a:rPr lang="es-ES" dirty="0" err="1"/>
                  <a:t>order</a:t>
                </a:r>
                <a:r>
                  <a:rPr lang="es-ES" dirty="0"/>
                  <a:t> </a:t>
                </a:r>
                <a:r>
                  <a:rPr lang="es-ES" dirty="0" err="1"/>
                  <a:t>algorithm</a:t>
                </a:r>
                <a:r>
                  <a:rPr lang="es-ES" dirty="0"/>
                  <a:t>.</a:t>
                </a:r>
              </a:p>
              <a:p>
                <a:pPr lvl="1" algn="just">
                  <a:buSzPct val="70000"/>
                </a:pPr>
                <a:endParaRPr lang="es-ES" sz="1400" dirty="0"/>
              </a:p>
              <a:p>
                <a:pPr marL="742950" lvl="1" indent="-285750" algn="just">
                  <a:buSzPct val="70000"/>
                  <a:buFont typeface="Wingdings" panose="05000000000000000000" pitchFamily="2" charset="2"/>
                  <a:buChar char="Ø"/>
                </a:pPr>
                <a:r>
                  <a:rPr lang="es-ES" dirty="0" err="1"/>
                  <a:t>We</a:t>
                </a:r>
                <a:r>
                  <a:rPr lang="es-ES" dirty="0"/>
                  <a:t> </a:t>
                </a:r>
                <a:r>
                  <a:rPr lang="es-ES" dirty="0" err="1"/>
                  <a:t>have</a:t>
                </a:r>
                <a:r>
                  <a:rPr lang="es-ES" dirty="0"/>
                  <a:t> </a:t>
                </a:r>
                <a:r>
                  <a:rPr lang="es-ES" dirty="0" err="1"/>
                  <a:t>reduced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computational</a:t>
                </a:r>
                <a:r>
                  <a:rPr lang="es-ES" dirty="0"/>
                  <a:t> time </a:t>
                </a:r>
                <a:r>
                  <a:rPr lang="es-ES" dirty="0" err="1"/>
                  <a:t>needed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reach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convergence</a:t>
                </a:r>
                <a:r>
                  <a:rPr lang="es-ES" dirty="0"/>
                  <a:t> a </a:t>
                </a:r>
                <a:r>
                  <a:rPr lang="es-ES" b="1" dirty="0"/>
                  <a:t>factor </a:t>
                </a:r>
                <a14:m>
                  <m:oMath xmlns:m="http://schemas.openxmlformats.org/officeDocument/2006/math">
                    <m:r>
                      <a:rPr lang="es-E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E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S" dirty="0"/>
              </a:p>
              <a:p>
                <a:pPr marL="742950" lvl="1" indent="-285750" algn="just">
                  <a:buSzPct val="70000"/>
                  <a:buFont typeface="Wingdings" panose="05000000000000000000" pitchFamily="2" charset="2"/>
                  <a:buChar char="Ø"/>
                </a:pPr>
                <a:endParaRPr lang="es-ES" sz="1400" dirty="0"/>
              </a:p>
              <a:p>
                <a:pPr marL="742950" lvl="1" indent="-285750" algn="just">
                  <a:buSzPct val="70000"/>
                  <a:buFont typeface="Wingdings" panose="05000000000000000000" pitchFamily="2" charset="2"/>
                  <a:buChar char="Ø"/>
                </a:pPr>
                <a:r>
                  <a:rPr lang="es-ES" dirty="0" err="1"/>
                  <a:t>We</a:t>
                </a:r>
                <a:r>
                  <a:rPr lang="es-ES" dirty="0"/>
                  <a:t> can </a:t>
                </a:r>
                <a:r>
                  <a:rPr lang="es-ES" dirty="0" err="1"/>
                  <a:t>obtain</a:t>
                </a:r>
                <a:r>
                  <a:rPr lang="es-ES" dirty="0"/>
                  <a:t> </a:t>
                </a:r>
                <a:r>
                  <a:rPr lang="es-ES" dirty="0" err="1"/>
                  <a:t>independent</a:t>
                </a:r>
                <a:r>
                  <a:rPr lang="es-ES" dirty="0"/>
                  <a:t> </a:t>
                </a:r>
                <a:r>
                  <a:rPr lang="es-ES" dirty="0" err="1"/>
                  <a:t>samples</a:t>
                </a:r>
                <a:r>
                  <a:rPr lang="es-ES" dirty="0"/>
                  <a:t> </a:t>
                </a:r>
                <a:r>
                  <a:rPr lang="es-ES" b="1" dirty="0" err="1"/>
                  <a:t>each</a:t>
                </a:r>
                <a:r>
                  <a:rPr lang="es-ES" b="1" dirty="0"/>
                  <a:t> </a:t>
                </a:r>
                <a14:m>
                  <m:oMath xmlns:m="http://schemas.openxmlformats.org/officeDocument/2006/math">
                    <m:r>
                      <a:rPr lang="es-ES" b="1" i="1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𝒕𝒉</m:t>
                    </m:r>
                  </m:oMath>
                </a14:m>
                <a:r>
                  <a:rPr lang="es-ES" b="1" dirty="0"/>
                  <a:t> </a:t>
                </a:r>
                <a:r>
                  <a:rPr lang="es-ES" b="1" dirty="0" err="1"/>
                  <a:t>iterations</a:t>
                </a:r>
                <a:r>
                  <a:rPr lang="es-ES" b="1" dirty="0"/>
                  <a:t> </a:t>
                </a:r>
                <a:r>
                  <a:rPr lang="es-ES" dirty="0"/>
                  <a:t>as </a:t>
                </a:r>
                <a:r>
                  <a:rPr lang="es-ES" dirty="0" err="1"/>
                  <a:t>opposed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every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300</m:t>
                    </m:r>
                  </m:oMath>
                </a14:m>
                <a:r>
                  <a:rPr lang="es-ES" dirty="0"/>
                  <a:t> iterations with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old</a:t>
                </a:r>
                <a:r>
                  <a:rPr lang="es-ES" dirty="0"/>
                  <a:t> </a:t>
                </a:r>
                <a:r>
                  <a:rPr lang="es-ES" dirty="0" err="1"/>
                  <a:t>scheme</a:t>
                </a:r>
                <a:r>
                  <a:rPr lang="es-ES" dirty="0"/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sz="2000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s-ES" sz="1900" dirty="0" err="1" smtClean="0"/>
                  <a:t>We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have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implemented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this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method</a:t>
                </a:r>
                <a:r>
                  <a:rPr lang="es-ES" sz="1900" dirty="0" smtClean="0"/>
                  <a:t> in a </a:t>
                </a:r>
                <a:r>
                  <a:rPr lang="es-ES" sz="1900" dirty="0" err="1" smtClean="0"/>
                  <a:t>realistic</a:t>
                </a:r>
                <a:r>
                  <a:rPr lang="es-ES" sz="1900" dirty="0" smtClean="0"/>
                  <a:t> case </a:t>
                </a:r>
                <a:r>
                  <a:rPr lang="es-ES" sz="1900" dirty="0" err="1" smtClean="0"/>
                  <a:t>with</a:t>
                </a:r>
                <a:r>
                  <a:rPr lang="es-ES" sz="1900" dirty="0" smtClean="0"/>
                  <a:t> light-</a:t>
                </a:r>
                <a:r>
                  <a:rPr lang="es-ES" sz="1900" dirty="0" err="1" smtClean="0"/>
                  <a:t>cone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evolution</a:t>
                </a:r>
                <a:r>
                  <a:rPr lang="es-ES" sz="1900" dirty="0" smtClean="0"/>
                  <a:t>, </a:t>
                </a:r>
                <a:r>
                  <a:rPr lang="es-ES" sz="1900" dirty="0" err="1" smtClean="0"/>
                  <a:t>survey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geometry</a:t>
                </a:r>
                <a:r>
                  <a:rPr lang="es-ES" sz="1900" dirty="0" smtClean="0"/>
                  <a:t>, </a:t>
                </a:r>
                <a:r>
                  <a:rPr lang="es-ES" sz="1900" dirty="0" err="1" smtClean="0"/>
                  <a:t>selection</a:t>
                </a:r>
                <a:r>
                  <a:rPr lang="es-ES" sz="1900" dirty="0" smtClean="0"/>
                  <a:t> </a:t>
                </a:r>
                <a:r>
                  <a:rPr lang="es-ES" sz="1900" dirty="0" err="1" smtClean="0"/>
                  <a:t>function</a:t>
                </a:r>
                <a:r>
                  <a:rPr lang="es-ES" sz="1900" dirty="0" smtClean="0"/>
                  <a:t>, non-linar </a:t>
                </a:r>
                <a:r>
                  <a:rPr lang="es-ES" sz="1900" dirty="0" err="1" smtClean="0"/>
                  <a:t>bias</a:t>
                </a:r>
                <a:r>
                  <a:rPr lang="es-ES" sz="1900" dirty="0" smtClean="0"/>
                  <a:t>, RSD, </a:t>
                </a:r>
                <a:r>
                  <a:rPr lang="es-ES" sz="1900" dirty="0" err="1" smtClean="0"/>
                  <a:t>displacements</a:t>
                </a:r>
                <a:r>
                  <a:rPr lang="es-ES" sz="1900" dirty="0" smtClean="0"/>
                  <a:t>…</a:t>
                </a:r>
                <a:endParaRPr lang="es-ES" sz="19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sz="1400" dirty="0"/>
              </a:p>
              <a:p>
                <a:pPr lvl="1" algn="just">
                  <a:buSzPct val="70000"/>
                </a:pPr>
                <a:endParaRPr lang="es-ES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s-E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dirty="0"/>
              </a:p>
              <a:p>
                <a:pPr marL="742950" lvl="1" indent="-285750">
                  <a:buSzPct val="70000"/>
                  <a:buFont typeface="Wingdings" panose="05000000000000000000" pitchFamily="2" charset="2"/>
                  <a:buChar char="Ø"/>
                </a:pPr>
                <a:endParaRPr lang="es-ES" dirty="0"/>
              </a:p>
              <a:p>
                <a:pPr lvl="1">
                  <a:buSzPct val="70000"/>
                </a:pPr>
                <a:endParaRPr lang="es-ES" dirty="0"/>
              </a:p>
            </p:txBody>
          </p:sp>
        </mc:Choice>
        <mc:Fallback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C5B49720-579A-4AA3-A090-73418D45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86" y="1459271"/>
                <a:ext cx="8313218" cy="6447919"/>
              </a:xfrm>
              <a:prstGeom prst="rect">
                <a:avLst/>
              </a:prstGeom>
              <a:blipFill>
                <a:blip r:embed="rId4"/>
                <a:stretch>
                  <a:fillRect l="-513" t="-473" r="-7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9">
            <a:extLst>
              <a:ext uri="{FF2B5EF4-FFF2-40B4-BE49-F238E27FC236}">
                <a16:creationId xmlns:a16="http://schemas.microsoft.com/office/drawing/2014/main" id="{CAE60116-BC3A-4001-AEFF-F1F0D3D99FFD}"/>
              </a:ext>
            </a:extLst>
          </p:cNvPr>
          <p:cNvSpPr txBox="1"/>
          <p:nvPr/>
        </p:nvSpPr>
        <p:spPr>
          <a:xfrm>
            <a:off x="8250258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>
                <a:solidFill>
                  <a:srgbClr val="FFFFFF"/>
                </a:solidFill>
                <a:latin typeface="Calibri"/>
              </a:rPr>
              <a:t>20</a:t>
            </a: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/20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93DC84-CBAD-4790-A5A7-99B78B293F77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16163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6623791B-783D-4D90-B8F6-80FBE671DF4D}"/>
              </a:ext>
            </a:extLst>
          </p:cNvPr>
          <p:cNvSpPr/>
          <p:nvPr/>
        </p:nvSpPr>
        <p:spPr>
          <a:xfrm>
            <a:off x="193176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34E1E86-40E4-4568-A25D-B05CCB8B8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46932B9D-F86B-4230-84D4-6DF653856E44}"/>
              </a:ext>
            </a:extLst>
          </p:cNvPr>
          <p:cNvSpPr txBox="1"/>
          <p:nvPr/>
        </p:nvSpPr>
        <p:spPr>
          <a:xfrm>
            <a:off x="438409" y="306314"/>
            <a:ext cx="678910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1. INTRODUCCION</a:t>
            </a: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4E192821-D0C6-4C02-AE77-64B3F6F26515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CuadroTexto 1">
            <a:extLst>
              <a:ext uri="{FF2B5EF4-FFF2-40B4-BE49-F238E27FC236}">
                <a16:creationId xmlns:a16="http://schemas.microsoft.com/office/drawing/2014/main" id="{759A6D21-CD17-447F-A97E-773204EA9B6A}"/>
              </a:ext>
            </a:extLst>
          </p:cNvPr>
          <p:cNvSpPr txBox="1"/>
          <p:nvPr/>
        </p:nvSpPr>
        <p:spPr>
          <a:xfrm>
            <a:off x="357713" y="1378356"/>
            <a:ext cx="8267860" cy="52398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indent="-285750" algn="just" defTabSz="4572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tructures have been formed from the gravitational instability of primordial fluctuations</a:t>
            </a:r>
            <a:r>
              <a:rPr lang="en-US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, which </a:t>
            </a:r>
            <a:r>
              <a:rPr lang="en-US" dirty="0">
                <a:solidFill>
                  <a:srgbClr val="000000"/>
                </a:solidFill>
              </a:rPr>
              <a:t>are assumed to be closely Gaussian </a:t>
            </a:r>
            <a:r>
              <a:rPr lang="en-US" dirty="0" smtClean="0">
                <a:solidFill>
                  <a:srgbClr val="000000"/>
                </a:solidFill>
              </a:rPr>
              <a:t>distributed; generating a process of collapse and originating the Cosmic Web (non-Gaussian).</a:t>
            </a:r>
            <a:endParaRPr lang="en-US" dirty="0">
              <a:solidFill>
                <a:srgbClr val="000000"/>
              </a:solidFill>
            </a:endParaRPr>
          </a:p>
          <a:p>
            <a:pPr marR="0" lvl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lvl="0" algn="just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dirty="0">
              <a:solidFill>
                <a:srgbClr val="000000"/>
              </a:solidFill>
              <a:latin typeface="Calibri"/>
            </a:endParaRPr>
          </a:p>
          <a:p>
            <a:pPr marR="0" lvl="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Galaxies are biased discrete tracers of the dark </a:t>
            </a:r>
            <a:r>
              <a:rPr lang="en-US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matter field.  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285750" marR="0" lvl="0" indent="-28575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aim</a:t>
            </a:r>
            <a:r>
              <a:rPr lang="es-ES" dirty="0"/>
              <a:t> at </a:t>
            </a:r>
            <a:r>
              <a:rPr lang="es-ES" dirty="0" err="1"/>
              <a:t>reconstructing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conditions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Universe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Galaxy catalogues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n-US" dirty="0"/>
              <a:t>a statistical Bayesian </a:t>
            </a:r>
            <a:r>
              <a:rPr lang="en-US" dirty="0" smtClean="0"/>
              <a:t>framework: Hamiltonian Monte Carlo sampling.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W</a:t>
            </a:r>
            <a:r>
              <a:rPr lang="en-US" dirty="0"/>
              <a:t>e aim at improving the efficiency of the </a:t>
            </a:r>
            <a:r>
              <a:rPr lang="en-US" dirty="0" smtClean="0"/>
              <a:t>method through </a:t>
            </a:r>
            <a:r>
              <a:rPr lang="en-US" dirty="0"/>
              <a:t>the implementation of a higher order discretization of the equations of motion: </a:t>
            </a:r>
            <a:r>
              <a:rPr lang="en-US" dirty="0" smtClean="0"/>
              <a:t>the </a:t>
            </a:r>
            <a:r>
              <a:rPr lang="en-US" b="1" dirty="0" smtClean="0"/>
              <a:t>fourth </a:t>
            </a:r>
            <a:r>
              <a:rPr lang="en-US" b="1" dirty="0"/>
              <a:t>order Leapfrog algorithm.</a:t>
            </a:r>
            <a:endParaRPr lang="es-ES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marR="0" lvl="0" indent="-285750" algn="just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Rectángulo 10">
            <a:extLst>
              <a:ext uri="{FF2B5EF4-FFF2-40B4-BE49-F238E27FC236}">
                <a16:creationId xmlns:a16="http://schemas.microsoft.com/office/drawing/2014/main" id="{EE17A81D-6DD4-4018-AAED-24B0950A01D7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CuadroTexto 12">
            <a:extLst>
              <a:ext uri="{FF2B5EF4-FFF2-40B4-BE49-F238E27FC236}">
                <a16:creationId xmlns:a16="http://schemas.microsoft.com/office/drawing/2014/main" id="{71CE28B8-EBD3-490A-BAA2-0CFAA3F6EEA1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49D955E8-41A7-484F-B6D3-5105DA8E6DE3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dirty="0">
                <a:solidFill>
                  <a:srgbClr val="FFFFFF"/>
                </a:solidFill>
                <a:latin typeface="Calibri"/>
              </a:rPr>
              <a:t>2</a:t>
            </a: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/20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7FBFCC-EA0C-4DBD-8D69-13B9B1A5CE21}"/>
              </a:ext>
            </a:extLst>
          </p:cNvPr>
          <p:cNvSpPr/>
          <p:nvPr/>
        </p:nvSpPr>
        <p:spPr>
          <a:xfrm>
            <a:off x="438400" y="803523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</a:rPr>
              <a:t>1.1. </a:t>
            </a:r>
            <a:r>
              <a:rPr lang="es-ES" sz="2400" b="1" dirty="0" err="1">
                <a:solidFill>
                  <a:srgbClr val="FFFFFF"/>
                </a:solidFill>
              </a:rPr>
              <a:t>Motivation</a:t>
            </a:r>
            <a:r>
              <a:rPr lang="es-ES" sz="2400" b="1" dirty="0">
                <a:solidFill>
                  <a:srgbClr val="FFFFFF"/>
                </a:solidFill>
              </a:rPr>
              <a:t> and </a:t>
            </a:r>
            <a:r>
              <a:rPr lang="es-ES" sz="2400" b="1" dirty="0" err="1">
                <a:solidFill>
                  <a:srgbClr val="FFFFFF"/>
                </a:solidFill>
              </a:rPr>
              <a:t>objectives</a:t>
            </a:r>
            <a:r>
              <a:rPr lang="es-ES" sz="2400" b="1" dirty="0">
                <a:solidFill>
                  <a:srgbClr val="FFFFFF"/>
                </a:solidFill>
              </a:rPr>
              <a:t> </a:t>
            </a:r>
            <a:endParaRPr lang="es-ES" sz="2800" b="1" dirty="0">
              <a:solidFill>
                <a:srgbClr val="FFFFFF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A424F0-9D29-4C0F-A7A5-9EE36B104633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43A98D-FA82-46CC-981C-20AA05C7B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526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1986E33-AC03-4EB9-9B5C-6EEA1C6DC254}"/>
              </a:ext>
            </a:extLst>
          </p:cNvPr>
          <p:cNvSpPr/>
          <p:nvPr/>
        </p:nvSpPr>
        <p:spPr>
          <a:xfrm>
            <a:off x="955342" y="951931"/>
            <a:ext cx="7233316" cy="4954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2C79EAF-D145-4927-8B91-47D5009A9E68}"/>
              </a:ext>
            </a:extLst>
          </p:cNvPr>
          <p:cNvSpPr/>
          <p:nvPr/>
        </p:nvSpPr>
        <p:spPr>
          <a:xfrm>
            <a:off x="951784" y="938283"/>
            <a:ext cx="7260026" cy="4981433"/>
          </a:xfrm>
          <a:prstGeom prst="rect">
            <a:avLst/>
          </a:prstGeom>
          <a:blipFill>
            <a:blip r:embed="rId3">
              <a:alphaModFix amt="4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7E31DBA-09B8-48E4-927E-9512FC905DC1}"/>
              </a:ext>
            </a:extLst>
          </p:cNvPr>
          <p:cNvSpPr/>
          <p:nvPr/>
        </p:nvSpPr>
        <p:spPr>
          <a:xfrm>
            <a:off x="1609630" y="3136611"/>
            <a:ext cx="6134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0"/>
                <a:solidFill>
                  <a:schemeClr val="tx1"/>
                </a:solidFill>
                <a:effectLst>
                  <a:outerShdw blurRad="139700" dist="63500" dir="2700000" algn="tl" rotWithShape="0">
                    <a:schemeClr val="bg2">
                      <a:lumMod val="10000"/>
                      <a:alpha val="59000"/>
                    </a:scheme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8972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5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3FEAF7A4-8621-4FD2-B858-D371DA1C97CC}"/>
              </a:ext>
            </a:extLst>
          </p:cNvPr>
          <p:cNvSpPr txBox="1"/>
          <p:nvPr/>
        </p:nvSpPr>
        <p:spPr>
          <a:xfrm>
            <a:off x="438409" y="306314"/>
            <a:ext cx="6789109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INTRODUCCION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1.2. BIRTH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Code</a:t>
            </a:r>
            <a:endParaRPr lang="es-ES" sz="2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9E8C2A-7076-46B2-AE59-F8004E643899}"/>
              </a:ext>
            </a:extLst>
          </p:cNvPr>
          <p:cNvSpPr txBox="1"/>
          <p:nvPr/>
        </p:nvSpPr>
        <p:spPr>
          <a:xfrm>
            <a:off x="350475" y="1974124"/>
            <a:ext cx="8438375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Bayesian inference algorithm to reconstruct the primordial evolved cosmic density field from galaxy surveys on the light-cone.</a:t>
            </a:r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General to any structure formation model.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Self consistent treatment of the </a:t>
            </a:r>
          </a:p>
          <a:p>
            <a:pPr algn="just"/>
            <a:r>
              <a:rPr lang="en-US" dirty="0"/>
              <a:t>     survey geometry and selection function.</a:t>
            </a:r>
          </a:p>
          <a:p>
            <a:pPr algn="just"/>
            <a:endParaRPr lang="en-US" sz="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Non-linear </a:t>
            </a:r>
            <a:r>
              <a:rPr lang="en-US" dirty="0" err="1"/>
              <a:t>Lagrangian</a:t>
            </a:r>
            <a:r>
              <a:rPr lang="en-US" dirty="0"/>
              <a:t> bias.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Redshift-space distortions modelling.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Higher order Hamiltonian Monte Carlo sampling.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endParaRPr lang="en-U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5516AB45-995D-4792-B988-AFC18F98F55B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3/20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24D650-0398-4E24-ABD1-A68AFA87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11" y="2629667"/>
            <a:ext cx="4300803" cy="29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6980330-3B05-4A2E-A8D2-B837783398EA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6C1C75-C090-4DB5-B52F-84F44BDF52CC}"/>
              </a:ext>
            </a:extLst>
          </p:cNvPr>
          <p:cNvSpPr txBox="1"/>
          <p:nvPr/>
        </p:nvSpPr>
        <p:spPr>
          <a:xfrm>
            <a:off x="4831666" y="5934823"/>
            <a:ext cx="45741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 err="1" smtClean="0"/>
              <a:t>Kitaura</a:t>
            </a:r>
            <a:r>
              <a:rPr lang="es-ES" sz="1300" dirty="0" smtClean="0"/>
              <a:t> </a:t>
            </a:r>
            <a:r>
              <a:rPr lang="es-ES" sz="1300" dirty="0"/>
              <a:t>et </a:t>
            </a:r>
            <a:r>
              <a:rPr lang="es-ES" sz="1300" dirty="0" smtClean="0"/>
              <a:t>al. (Mónica Hernández-Sánchez) </a:t>
            </a:r>
            <a:r>
              <a:rPr lang="es-ES" sz="1300" dirty="0"/>
              <a:t>in </a:t>
            </a:r>
            <a:r>
              <a:rPr lang="es-ES" sz="1300" dirty="0" err="1" smtClean="0"/>
              <a:t>preparation</a:t>
            </a:r>
            <a:endParaRPr lang="es-ES" sz="13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49198" y="1459271"/>
            <a:ext cx="6682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B</a:t>
            </a:r>
            <a:r>
              <a:rPr lang="es-ES" sz="2000" dirty="0" err="1" smtClean="0"/>
              <a:t>ayesian</a:t>
            </a:r>
            <a:r>
              <a:rPr lang="es-ES" sz="2000" dirty="0" smtClean="0"/>
              <a:t> </a:t>
            </a:r>
            <a:r>
              <a:rPr lang="es-ES" sz="2000" b="1" dirty="0" err="1" smtClean="0"/>
              <a:t>I</a:t>
            </a:r>
            <a:r>
              <a:rPr lang="es-ES" sz="2000" dirty="0" err="1" smtClean="0"/>
              <a:t>nference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b="1" dirty="0" err="1" smtClean="0"/>
              <a:t>R</a:t>
            </a:r>
            <a:r>
              <a:rPr lang="es-ES" sz="2000" dirty="0" err="1" smtClean="0"/>
              <a:t>eality</a:t>
            </a:r>
            <a:r>
              <a:rPr lang="es-ES" sz="2000" dirty="0" smtClean="0"/>
              <a:t> vs </a:t>
            </a:r>
            <a:r>
              <a:rPr lang="es-ES" sz="2000" b="1" dirty="0" err="1" smtClean="0"/>
              <a:t>TH</a:t>
            </a:r>
            <a:r>
              <a:rPr lang="es-ES" sz="2000" dirty="0" err="1" smtClean="0"/>
              <a:t>eory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212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5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3FEAF7A4-8621-4FD2-B858-D371DA1C97CC}"/>
              </a:ext>
            </a:extLst>
          </p:cNvPr>
          <p:cNvSpPr txBox="1"/>
          <p:nvPr/>
        </p:nvSpPr>
        <p:spPr>
          <a:xfrm>
            <a:off x="438409" y="306314"/>
            <a:ext cx="6789109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INTRODUCCION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1.2. BIRTH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Code</a:t>
            </a:r>
            <a:endParaRPr lang="es-ES" sz="2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9E8C2A-7076-46B2-AE59-F8004E643899}"/>
              </a:ext>
            </a:extLst>
          </p:cNvPr>
          <p:cNvSpPr txBox="1"/>
          <p:nvPr/>
        </p:nvSpPr>
        <p:spPr>
          <a:xfrm>
            <a:off x="486927" y="1590383"/>
            <a:ext cx="8206039" cy="660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Nested Gibbs-Hamiltonian sampling</a:t>
            </a:r>
          </a:p>
          <a:p>
            <a:pPr algn="just"/>
            <a:endParaRPr lang="en-U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a first step we assume the data is in </a:t>
            </a:r>
            <a:r>
              <a:rPr lang="en-US" dirty="0" err="1"/>
              <a:t>Lagrangian</a:t>
            </a:r>
            <a:r>
              <a:rPr lang="en-US" dirty="0"/>
              <a:t> real-space at high redshift: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Power-law bias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Almost Poisson distribution of galaxies: </a:t>
            </a:r>
            <a:r>
              <a:rPr lang="en-US" dirty="0" err="1"/>
              <a:t>Poissonian</a:t>
            </a:r>
            <a:r>
              <a:rPr lang="en-US" dirty="0"/>
              <a:t> likelihood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Lognormal prior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/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a second step: forward modelling to obtain   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Likelihood comparison:  </a:t>
            </a:r>
          </a:p>
          <a:p>
            <a:pPr algn="just"/>
            <a:r>
              <a:rPr lang="en-US" sz="1400" kern="0" dirty="0">
                <a:solidFill>
                  <a:srgbClr val="000000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algn="just"/>
            <a:r>
              <a:rPr lang="en-US" sz="1400" kern="0" dirty="0">
                <a:solidFill>
                  <a:srgbClr val="000000"/>
                </a:solidFill>
              </a:rPr>
              <a:t>	</a:t>
            </a:r>
          </a:p>
          <a:p>
            <a:endParaRPr lang="en-U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5516AB45-995D-4792-B988-AFC18F98F55B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4/20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259944-0A8A-4353-9DDF-E864CFECE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5" b="6718"/>
          <a:stretch/>
        </p:blipFill>
        <p:spPr>
          <a:xfrm>
            <a:off x="1061330" y="3390207"/>
            <a:ext cx="3915318" cy="5048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58B00C-922C-42CD-8437-DB63AFD2C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36" y="5645172"/>
            <a:ext cx="1180747" cy="3093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1A2A9ED-6FA1-491A-B272-7D388E7DD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6388" b="118"/>
          <a:stretch/>
        </p:blipFill>
        <p:spPr>
          <a:xfrm>
            <a:off x="5108970" y="4072225"/>
            <a:ext cx="178456" cy="343095"/>
          </a:xfrm>
          <a:prstGeom prst="rect">
            <a:avLst/>
          </a:prstGeom>
        </p:spPr>
      </p:pic>
      <p:pic>
        <p:nvPicPr>
          <p:cNvPr id="1026" name="Picture 2" descr="https://lh4.googleusercontent.com/av-Zihe-dzZb0UZWQT0AF00jRaqsxHglyk99vVHl8W1AzTrmaY3n8XQO8vwtwLO5GZkzBvzA-a5IIgvZAWwRV9P1r0E5AytfvezNtV3YnccU_MELr1Gxis7ZtgU5eUEU6gcT1E6WL3U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8502" r="3253" b="4779"/>
          <a:stretch/>
        </p:blipFill>
        <p:spPr bwMode="auto">
          <a:xfrm>
            <a:off x="5052520" y="4396954"/>
            <a:ext cx="3671529" cy="10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1632020-0465-4558-9364-963C8B644759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1" y="4732422"/>
            <a:ext cx="3912415" cy="5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5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3FEAF7A4-8621-4FD2-B858-D371DA1C97CC}"/>
              </a:ext>
            </a:extLst>
          </p:cNvPr>
          <p:cNvSpPr txBox="1"/>
          <p:nvPr/>
        </p:nvSpPr>
        <p:spPr>
          <a:xfrm>
            <a:off x="438409" y="306314"/>
            <a:ext cx="6789109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INTRODUCCION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1.2. BIRTH </a:t>
            </a:r>
            <a:r>
              <a:rPr lang="es-ES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Code</a:t>
            </a:r>
            <a:endParaRPr lang="es-ES" sz="2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9E8C2A-7076-46B2-AE59-F8004E643899}"/>
              </a:ext>
            </a:extLst>
          </p:cNvPr>
          <p:cNvSpPr txBox="1"/>
          <p:nvPr/>
        </p:nvSpPr>
        <p:spPr>
          <a:xfrm>
            <a:off x="486927" y="1590383"/>
            <a:ext cx="8206039" cy="660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Nested Gibbs-Hamiltonian sampling</a:t>
            </a:r>
          </a:p>
          <a:p>
            <a:pPr algn="just"/>
            <a:endParaRPr lang="en-U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a first step we assume the data is in </a:t>
            </a:r>
            <a:r>
              <a:rPr lang="en-US" dirty="0" err="1"/>
              <a:t>Lagrangian</a:t>
            </a:r>
            <a:r>
              <a:rPr lang="en-US" dirty="0"/>
              <a:t> real-space at high redshift: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Power-law bias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Almost Poisson distribution of galaxies: </a:t>
            </a:r>
            <a:r>
              <a:rPr lang="en-US" dirty="0" err="1"/>
              <a:t>Poissonian</a:t>
            </a:r>
            <a:r>
              <a:rPr lang="en-US" dirty="0"/>
              <a:t> likelihood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Lognormal prior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/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a second step: forward modelling to obtain   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endParaRPr lang="en-US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Likelihood comparison:  </a:t>
            </a:r>
          </a:p>
          <a:p>
            <a:pPr algn="just"/>
            <a:r>
              <a:rPr lang="en-US" sz="1400" kern="0" dirty="0">
                <a:solidFill>
                  <a:srgbClr val="000000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</a:endParaRPr>
          </a:p>
          <a:p>
            <a:pPr algn="just"/>
            <a:r>
              <a:rPr lang="en-US" sz="1400" kern="0" dirty="0">
                <a:solidFill>
                  <a:srgbClr val="000000"/>
                </a:solidFill>
              </a:rPr>
              <a:t>	</a:t>
            </a:r>
          </a:p>
          <a:p>
            <a:endParaRPr lang="en-US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3" name="CuadroTexto 9">
            <a:extLst>
              <a:ext uri="{FF2B5EF4-FFF2-40B4-BE49-F238E27FC236}">
                <a16:creationId xmlns:a16="http://schemas.microsoft.com/office/drawing/2014/main" id="{5516AB45-995D-4792-B988-AFC18F98F55B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4/20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158B00C-922C-42CD-8437-DB63AFD2C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36" y="5645172"/>
            <a:ext cx="1180747" cy="3093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1A2A9ED-6FA1-491A-B272-7D388E7DD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6388" b="118"/>
          <a:stretch/>
        </p:blipFill>
        <p:spPr>
          <a:xfrm>
            <a:off x="5108970" y="4072225"/>
            <a:ext cx="178456" cy="343095"/>
          </a:xfrm>
          <a:prstGeom prst="rect">
            <a:avLst/>
          </a:prstGeom>
        </p:spPr>
      </p:pic>
      <p:pic>
        <p:nvPicPr>
          <p:cNvPr id="1026" name="Picture 2" descr="https://lh4.googleusercontent.com/av-Zihe-dzZb0UZWQT0AF00jRaqsxHglyk99vVHl8W1AzTrmaY3n8XQO8vwtwLO5GZkzBvzA-a5IIgvZAWwRV9P1r0E5AytfvezNtV3YnccU_MELr1Gxis7ZtgU5eUEU6gcT1E6WL3U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8502" r="3253" b="4779"/>
          <a:stretch/>
        </p:blipFill>
        <p:spPr bwMode="auto">
          <a:xfrm>
            <a:off x="5052520" y="4396954"/>
            <a:ext cx="3671529" cy="10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1632020-0465-4558-9364-963C8B644759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1" y="4732422"/>
            <a:ext cx="3912415" cy="55386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4259944-0A8A-4353-9DDF-E864CFECE0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5" b="6718"/>
          <a:stretch/>
        </p:blipFill>
        <p:spPr>
          <a:xfrm>
            <a:off x="1061330" y="3390207"/>
            <a:ext cx="3915318" cy="50489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F4437A8-0B12-497A-B09E-50AB040432BE}"/>
              </a:ext>
            </a:extLst>
          </p:cNvPr>
          <p:cNvSpPr txBox="1"/>
          <p:nvPr/>
        </p:nvSpPr>
        <p:spPr>
          <a:xfrm>
            <a:off x="903594" y="3348637"/>
            <a:ext cx="4230806" cy="546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1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5" y="186747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dirty="0"/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D75681-2C3D-49C2-8062-4ED014FBFBCF}"/>
              </a:ext>
            </a:extLst>
          </p:cNvPr>
          <p:cNvSpPr txBox="1"/>
          <p:nvPr/>
        </p:nvSpPr>
        <p:spPr>
          <a:xfrm>
            <a:off x="573795" y="3705546"/>
            <a:ext cx="776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As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interested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evolving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momenta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use: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CA7DE70-302D-4C99-9D5E-437C389B0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6" b="25198"/>
          <a:stretch/>
        </p:blipFill>
        <p:spPr>
          <a:xfrm>
            <a:off x="4431034" y="1420132"/>
            <a:ext cx="2286820" cy="8058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39D1F3E-0FDE-43AF-936B-A03C968FD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9" y="3070723"/>
            <a:ext cx="1956855" cy="48621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060C382-A60E-4E53-8095-A2E946904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67"/>
          <a:stretch/>
        </p:blipFill>
        <p:spPr>
          <a:xfrm>
            <a:off x="855676" y="1435134"/>
            <a:ext cx="2505426" cy="73033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CCAFBE8-4511-48F2-946C-CD342285C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69" y="4334239"/>
            <a:ext cx="1908245" cy="45303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FA0D18D-DE44-45B1-9F8C-C7733DFDE271}"/>
              </a:ext>
            </a:extLst>
          </p:cNvPr>
          <p:cNvSpPr txBox="1"/>
          <p:nvPr/>
        </p:nvSpPr>
        <p:spPr>
          <a:xfrm>
            <a:off x="573795" y="3107625"/>
            <a:ext cx="286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write</a:t>
            </a:r>
            <a:r>
              <a:rPr lang="es-E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4612A27F-1B45-4796-9ECA-69CB1B5EB686}"/>
                  </a:ext>
                </a:extLst>
              </p:cNvPr>
              <p:cNvSpPr txBox="1"/>
              <p:nvPr/>
            </p:nvSpPr>
            <p:spPr>
              <a:xfrm>
                <a:off x="577050" y="2111433"/>
                <a:ext cx="6412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s-ES" dirty="0"/>
                  <a:t>          variable </a:t>
                </a:r>
                <a:r>
                  <a:rPr lang="es-ES" dirty="0" err="1"/>
                  <a:t>we</a:t>
                </a:r>
                <a:r>
                  <a:rPr lang="es-ES" dirty="0"/>
                  <a:t> </a:t>
                </a:r>
                <a:r>
                  <a:rPr lang="es-ES" dirty="0" err="1"/>
                  <a:t>want</a:t>
                </a:r>
                <a:r>
                  <a:rPr lang="es-ES" dirty="0"/>
                  <a:t> to </a:t>
                </a:r>
                <a:r>
                  <a:rPr lang="es-ES" dirty="0" err="1" smtClean="0"/>
                  <a:t>sample</a:t>
                </a:r>
                <a:r>
                  <a:rPr lang="es-ES" dirty="0" smtClean="0"/>
                  <a:t>: primordial </a:t>
                </a:r>
                <a:r>
                  <a:rPr lang="es-ES" dirty="0" err="1" smtClean="0"/>
                  <a:t>fluctuations</a:t>
                </a:r>
                <a:endParaRPr lang="es-ES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4612A27F-1B45-4796-9ECA-69CB1B5EB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50" y="2111433"/>
                <a:ext cx="6412836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2001988D-3864-4AA0-A61E-A395D442FA44}"/>
              </a:ext>
            </a:extLst>
          </p:cNvPr>
          <p:cNvCxnSpPr>
            <a:cxnSpLocks/>
          </p:cNvCxnSpPr>
          <p:nvPr/>
        </p:nvCxnSpPr>
        <p:spPr>
          <a:xfrm>
            <a:off x="882435" y="2329458"/>
            <a:ext cx="30324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32D24E24-5C57-489A-937B-601B782F528F}"/>
                  </a:ext>
                </a:extLst>
              </p:cNvPr>
              <p:cNvSpPr txBox="1"/>
              <p:nvPr/>
            </p:nvSpPr>
            <p:spPr>
              <a:xfrm>
                <a:off x="577050" y="2557539"/>
                <a:ext cx="6412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s-ES" dirty="0"/>
                  <a:t>          </a:t>
                </a:r>
                <a:r>
                  <a:rPr lang="es-ES" dirty="0" err="1"/>
                  <a:t>artificially</a:t>
                </a:r>
                <a:r>
                  <a:rPr lang="es-ES" dirty="0"/>
                  <a:t> </a:t>
                </a:r>
                <a:r>
                  <a:rPr lang="es-ES" dirty="0" err="1"/>
                  <a:t>introduced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evolve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system</a:t>
                </a:r>
                <a:endParaRPr lang="es-ES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32D24E24-5C57-489A-937B-601B782F5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50" y="2557539"/>
                <a:ext cx="6412836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B752904A-6A08-4B22-B086-3FA4C03A8C48}"/>
              </a:ext>
            </a:extLst>
          </p:cNvPr>
          <p:cNvCxnSpPr>
            <a:cxnSpLocks/>
          </p:cNvCxnSpPr>
          <p:nvPr/>
        </p:nvCxnSpPr>
        <p:spPr>
          <a:xfrm>
            <a:off x="890170" y="2763471"/>
            <a:ext cx="30324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6">
            <a:extLst>
              <a:ext uri="{FF2B5EF4-FFF2-40B4-BE49-F238E27FC236}">
                <a16:creationId xmlns:a16="http://schemas.microsoft.com/office/drawing/2014/main" id="{9997596F-74F3-41C8-AE27-0E232AC8F2F1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2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BAYESIAN STATISTICS</a:t>
            </a: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2.1.  </a:t>
            </a:r>
            <a:r>
              <a:rPr lang="es-ES" sz="2400" b="1" dirty="0" err="1">
                <a:solidFill>
                  <a:srgbClr val="FFFFFF"/>
                </a:solidFill>
                <a:latin typeface="Calibri"/>
              </a:rPr>
              <a:t>Hamiltonian</a:t>
            </a:r>
            <a:r>
              <a:rPr lang="es-ES" sz="2400" b="1" dirty="0">
                <a:solidFill>
                  <a:srgbClr val="FFFFFF"/>
                </a:solidFill>
                <a:latin typeface="Calibri"/>
              </a:rPr>
              <a:t> Monte Carlo </a:t>
            </a:r>
            <a:r>
              <a:rPr lang="es-ES" sz="2400" b="1" dirty="0" err="1">
                <a:solidFill>
                  <a:srgbClr val="FFFFFF"/>
                </a:solidFill>
                <a:latin typeface="Calibri"/>
              </a:rPr>
              <a:t>Sampling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2409202-40B6-4810-9514-435FC57AD5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72" y="4617794"/>
            <a:ext cx="1449547" cy="51683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ED9081E-2AC6-498B-8209-B5FED2DEC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72" y="4210586"/>
            <a:ext cx="1959303" cy="410559"/>
          </a:xfrm>
          <a:prstGeom prst="rect">
            <a:avLst/>
          </a:prstGeom>
        </p:spPr>
      </p:pic>
      <p:sp>
        <p:nvSpPr>
          <p:cNvPr id="33" name="Abrir llave 32">
            <a:extLst>
              <a:ext uri="{FF2B5EF4-FFF2-40B4-BE49-F238E27FC236}">
                <a16:creationId xmlns:a16="http://schemas.microsoft.com/office/drawing/2014/main" id="{B18EA07F-91D9-4697-AAD3-8DC39C303F81}"/>
              </a:ext>
            </a:extLst>
          </p:cNvPr>
          <p:cNvSpPr/>
          <p:nvPr/>
        </p:nvSpPr>
        <p:spPr>
          <a:xfrm>
            <a:off x="4040529" y="4165878"/>
            <a:ext cx="330198" cy="973280"/>
          </a:xfrm>
          <a:prstGeom prst="leftBrace">
            <a:avLst>
              <a:gd name="adj1" fmla="val 15906"/>
              <a:gd name="adj2" fmla="val 50521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9">
            <a:extLst>
              <a:ext uri="{FF2B5EF4-FFF2-40B4-BE49-F238E27FC236}">
                <a16:creationId xmlns:a16="http://schemas.microsoft.com/office/drawing/2014/main" id="{48092498-EA8E-4A20-987F-052CEE124821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5/20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E5E23D8-116C-49B7-8279-4A7AA6CCEC73}"/>
              </a:ext>
            </a:extLst>
          </p:cNvPr>
          <p:cNvSpPr txBox="1"/>
          <p:nvPr/>
        </p:nvSpPr>
        <p:spPr>
          <a:xfrm>
            <a:off x="478643" y="5348968"/>
            <a:ext cx="540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evolve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solving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Hamilton’s</a:t>
            </a:r>
            <a:r>
              <a:rPr lang="es-ES" dirty="0"/>
              <a:t> </a:t>
            </a:r>
            <a:r>
              <a:rPr lang="es-ES" dirty="0" err="1"/>
              <a:t>equations</a:t>
            </a:r>
            <a:r>
              <a:rPr lang="es-ES" dirty="0"/>
              <a:t>:</a:t>
            </a:r>
          </a:p>
          <a:p>
            <a:endParaRPr lang="es-ES" dirty="0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180C601-5A59-4D13-B1AD-39D7039A76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34" y="4810015"/>
            <a:ext cx="2721724" cy="144091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60B40CC-1FFB-4718-AE2B-48D83BFC2667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478643" y="5931439"/>
            <a:ext cx="18591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00" dirty="0" smtClean="0"/>
              <a:t>(</a:t>
            </a:r>
            <a:r>
              <a:rPr lang="es-ES" sz="1300" dirty="0" err="1" smtClean="0"/>
              <a:t>Jasche</a:t>
            </a:r>
            <a:r>
              <a:rPr lang="es-ES" sz="1300" dirty="0" smtClean="0"/>
              <a:t> </a:t>
            </a:r>
            <a:r>
              <a:rPr lang="es-ES" sz="1300" dirty="0"/>
              <a:t>&amp; </a:t>
            </a:r>
            <a:r>
              <a:rPr lang="es-ES" sz="1300" dirty="0" err="1"/>
              <a:t>Kitaura</a:t>
            </a:r>
            <a:r>
              <a:rPr lang="es-ES" sz="1300" dirty="0"/>
              <a:t>, </a:t>
            </a:r>
            <a:r>
              <a:rPr lang="es-ES" sz="1300" dirty="0" smtClean="0"/>
              <a:t>2010) </a:t>
            </a:r>
            <a:endParaRPr lang="es-ES" sz="1300" dirty="0"/>
          </a:p>
        </p:txBody>
      </p:sp>
    </p:spTree>
    <p:extLst>
      <p:ext uri="{BB962C8B-B14F-4D97-AF65-F5344CB8AC3E}">
        <p14:creationId xmlns:p14="http://schemas.microsoft.com/office/powerpoint/2010/main" val="28839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8155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44AC265-E8F2-4EA5-B874-862B11204EF6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2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BAYESIAN STATISTICS</a:t>
            </a: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2.1.  </a:t>
            </a:r>
            <a:r>
              <a:rPr lang="es-ES" sz="2400" b="1" dirty="0" err="1">
                <a:solidFill>
                  <a:srgbClr val="FFFFFF"/>
                </a:solidFill>
                <a:latin typeface="Calibri"/>
              </a:rPr>
              <a:t>Hamiltonian</a:t>
            </a:r>
            <a:r>
              <a:rPr lang="es-ES" sz="2400" b="1" dirty="0">
                <a:solidFill>
                  <a:srgbClr val="FFFFFF"/>
                </a:solidFill>
                <a:latin typeface="Calibri"/>
              </a:rPr>
              <a:t> Monte Carlo </a:t>
            </a:r>
            <a:r>
              <a:rPr lang="es-ES" sz="2400" b="1" dirty="0" err="1">
                <a:solidFill>
                  <a:srgbClr val="FFFFFF"/>
                </a:solidFill>
                <a:latin typeface="Calibri"/>
              </a:rPr>
              <a:t>Sampling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1493381-B010-47E8-AF75-828B7FDF1525}"/>
              </a:ext>
            </a:extLst>
          </p:cNvPr>
          <p:cNvSpPr txBox="1"/>
          <p:nvPr/>
        </p:nvSpPr>
        <p:spPr>
          <a:xfrm>
            <a:off x="499552" y="1514652"/>
            <a:ext cx="48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discretize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 </a:t>
            </a:r>
            <a:r>
              <a:rPr lang="es-ES" dirty="0" err="1"/>
              <a:t>algorithm</a:t>
            </a:r>
            <a:r>
              <a:rPr lang="es-ES" dirty="0"/>
              <a:t>: </a:t>
            </a:r>
          </a:p>
          <a:p>
            <a:endParaRPr lang="es-ES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50C2FD4-1850-4C83-BFB8-524085F0A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93" y="1970272"/>
            <a:ext cx="4328314" cy="17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BC2E118-9E11-435B-A8DF-AD4F1A0F2D8D}"/>
              </a:ext>
            </a:extLst>
          </p:cNvPr>
          <p:cNvSpPr txBox="1"/>
          <p:nvPr/>
        </p:nvSpPr>
        <p:spPr>
          <a:xfrm>
            <a:off x="453491" y="3906139"/>
            <a:ext cx="790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accept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reject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steps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Metropolis</a:t>
            </a:r>
            <a:r>
              <a:rPr lang="es-ES" dirty="0"/>
              <a:t>-Hastings </a:t>
            </a:r>
            <a:r>
              <a:rPr lang="es-ES" dirty="0" err="1" smtClean="0"/>
              <a:t>criterion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sp>
        <p:nvSpPr>
          <p:cNvPr id="17" name="CuadroTexto 9">
            <a:extLst>
              <a:ext uri="{FF2B5EF4-FFF2-40B4-BE49-F238E27FC236}">
                <a16:creationId xmlns:a16="http://schemas.microsoft.com/office/drawing/2014/main" id="{FBDCAD8E-53F3-483D-A648-E5251EE13F96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6/20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940CF12-315D-45E6-AA63-E1D8DD84F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279" y="5846706"/>
            <a:ext cx="1823238" cy="34607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19338D7-03CC-4C06-9A42-7E625CB28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8"/>
          <a:stretch/>
        </p:blipFill>
        <p:spPr>
          <a:xfrm>
            <a:off x="3044507" y="5264571"/>
            <a:ext cx="4371938" cy="50623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2E92EEF-4127-4655-9FEB-426224482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8" y="4716475"/>
            <a:ext cx="2795046" cy="50819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29358E7F-9244-4D1D-B012-217167EF73A3}"/>
              </a:ext>
            </a:extLst>
          </p:cNvPr>
          <p:cNvSpPr txBox="1"/>
          <p:nvPr/>
        </p:nvSpPr>
        <p:spPr>
          <a:xfrm>
            <a:off x="424534" y="4733031"/>
            <a:ext cx="278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: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513C72D-94EF-44F0-98E6-2BBCE94B522A}"/>
              </a:ext>
            </a:extLst>
          </p:cNvPr>
          <p:cNvSpPr txBox="1"/>
          <p:nvPr/>
        </p:nvSpPr>
        <p:spPr>
          <a:xfrm>
            <a:off x="418436" y="5378712"/>
            <a:ext cx="266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536F4D2-05C9-46B0-B754-CBAD95F869B7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</p:spTree>
    <p:extLst>
      <p:ext uri="{BB962C8B-B14F-4D97-AF65-F5344CB8AC3E}">
        <p14:creationId xmlns:p14="http://schemas.microsoft.com/office/powerpoint/2010/main" val="39327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ECFC5E99-98F2-4479-B6A8-9AB45113D7C6}"/>
              </a:ext>
            </a:extLst>
          </p:cNvPr>
          <p:cNvSpPr/>
          <p:nvPr/>
        </p:nvSpPr>
        <p:spPr>
          <a:xfrm>
            <a:off x="193180" y="181559"/>
            <a:ext cx="8757638" cy="648451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7005A583-E7EF-4736-81AE-D27C30FC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3285" b="28880"/>
          <a:stretch>
            <a:fillRect/>
          </a:stretch>
        </p:blipFill>
        <p:spPr>
          <a:xfrm>
            <a:off x="193185" y="186747"/>
            <a:ext cx="8757638" cy="1152957"/>
          </a:xfrm>
        </p:spPr>
      </p:pic>
      <p:sp>
        <p:nvSpPr>
          <p:cNvPr id="5" name="Rectángulo 10">
            <a:extLst>
              <a:ext uri="{FF2B5EF4-FFF2-40B4-BE49-F238E27FC236}">
                <a16:creationId xmlns:a16="http://schemas.microsoft.com/office/drawing/2014/main" id="{7D121176-5180-444E-9AD0-D12425D40D30}"/>
              </a:ext>
            </a:extLst>
          </p:cNvPr>
          <p:cNvSpPr/>
          <p:nvPr/>
        </p:nvSpPr>
        <p:spPr>
          <a:xfrm>
            <a:off x="193185" y="6316949"/>
            <a:ext cx="4378814" cy="354302"/>
          </a:xfrm>
          <a:prstGeom prst="rect">
            <a:avLst/>
          </a:prstGeom>
          <a:gradFill flip="none" rotWithShape="1">
            <a:gsLst>
              <a:gs pos="0">
                <a:srgbClr val="6C2258">
                  <a:shade val="30000"/>
                  <a:satMod val="115000"/>
                </a:srgbClr>
              </a:gs>
              <a:gs pos="50000">
                <a:srgbClr val="6C2258">
                  <a:shade val="67500"/>
                  <a:satMod val="115000"/>
                </a:srgbClr>
              </a:gs>
              <a:gs pos="100000">
                <a:srgbClr val="6C225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ángulo 11">
            <a:extLst>
              <a:ext uri="{FF2B5EF4-FFF2-40B4-BE49-F238E27FC236}">
                <a16:creationId xmlns:a16="http://schemas.microsoft.com/office/drawing/2014/main" id="{9CFE8BFC-E87F-41CD-B80F-53C1AEC281DA}"/>
              </a:ext>
            </a:extLst>
          </p:cNvPr>
          <p:cNvSpPr/>
          <p:nvPr/>
        </p:nvSpPr>
        <p:spPr>
          <a:xfrm>
            <a:off x="4572000" y="6316949"/>
            <a:ext cx="4378814" cy="354302"/>
          </a:xfrm>
          <a:prstGeom prst="rect">
            <a:avLst/>
          </a:prstGeom>
          <a:gradFill>
            <a:gsLst>
              <a:gs pos="0">
                <a:srgbClr val="49143B"/>
              </a:gs>
              <a:gs pos="100000">
                <a:srgbClr val="6C2258"/>
              </a:gs>
            </a:gsLst>
            <a:path path="circle">
              <a:fillToRect l="100000" t="100000"/>
            </a:path>
          </a:gra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CuadroTexto 12">
            <a:extLst>
              <a:ext uri="{FF2B5EF4-FFF2-40B4-BE49-F238E27FC236}">
                <a16:creationId xmlns:a16="http://schemas.microsoft.com/office/drawing/2014/main" id="{EBDE8998-396B-4BBB-A17E-C8315FA0751F}"/>
              </a:ext>
            </a:extLst>
          </p:cNvPr>
          <p:cNvSpPr txBox="1"/>
          <p:nvPr/>
        </p:nvSpPr>
        <p:spPr>
          <a:xfrm>
            <a:off x="722814" y="6316949"/>
            <a:ext cx="34747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Mónica Hernández Sánchez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489F4D0-FC6B-4405-A5AC-8489F2F7600F}"/>
              </a:ext>
            </a:extLst>
          </p:cNvPr>
          <p:cNvSpPr txBox="1"/>
          <p:nvPr/>
        </p:nvSpPr>
        <p:spPr>
          <a:xfrm>
            <a:off x="372320" y="1459271"/>
            <a:ext cx="827212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44AC265-E8F2-4EA5-B874-862B11204EF6}"/>
              </a:ext>
            </a:extLst>
          </p:cNvPr>
          <p:cNvSpPr txBox="1"/>
          <p:nvPr/>
        </p:nvSpPr>
        <p:spPr>
          <a:xfrm>
            <a:off x="438409" y="306314"/>
            <a:ext cx="7964906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514350" marR="0" lvl="0" indent="-5143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 startAt="2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BAYESIAN STATISTICS</a:t>
            </a:r>
          </a:p>
          <a:p>
            <a:pPr lvl="1" defTabSz="4572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FFFFFF"/>
                </a:solidFill>
                <a:latin typeface="Calibri"/>
              </a:rPr>
              <a:t>2.1.  </a:t>
            </a:r>
            <a:r>
              <a:rPr lang="es-ES" sz="2400" b="1" dirty="0" err="1">
                <a:solidFill>
                  <a:srgbClr val="FFFFFF"/>
                </a:solidFill>
                <a:latin typeface="Calibri"/>
              </a:rPr>
              <a:t>Hamiltonian</a:t>
            </a:r>
            <a:r>
              <a:rPr lang="es-ES" sz="2400" b="1" dirty="0">
                <a:solidFill>
                  <a:srgbClr val="FFFFFF"/>
                </a:solidFill>
                <a:latin typeface="Calibri"/>
              </a:rPr>
              <a:t> Monte Carlo </a:t>
            </a:r>
            <a:r>
              <a:rPr lang="es-ES" sz="2400" b="1" dirty="0" err="1">
                <a:solidFill>
                  <a:srgbClr val="FFFFFF"/>
                </a:solidFill>
                <a:latin typeface="Calibri"/>
              </a:rPr>
              <a:t>Sampling</a:t>
            </a:r>
            <a:endParaRPr lang="es-ES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1493381-B010-47E8-AF75-828B7FDF1525}"/>
              </a:ext>
            </a:extLst>
          </p:cNvPr>
          <p:cNvSpPr txBox="1"/>
          <p:nvPr/>
        </p:nvSpPr>
        <p:spPr>
          <a:xfrm>
            <a:off x="499552" y="1514652"/>
            <a:ext cx="48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discretize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 </a:t>
            </a:r>
            <a:r>
              <a:rPr lang="es-ES" dirty="0" err="1"/>
              <a:t>algorithm</a:t>
            </a:r>
            <a:r>
              <a:rPr lang="es-ES" dirty="0"/>
              <a:t>: </a:t>
            </a:r>
          </a:p>
          <a:p>
            <a:endParaRPr lang="es-ES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50C2FD4-1850-4C83-BFB8-524085F0A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93" y="1970272"/>
            <a:ext cx="4328314" cy="17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BC2E118-9E11-435B-A8DF-AD4F1A0F2D8D}"/>
              </a:ext>
            </a:extLst>
          </p:cNvPr>
          <p:cNvSpPr txBox="1"/>
          <p:nvPr/>
        </p:nvSpPr>
        <p:spPr>
          <a:xfrm>
            <a:off x="453491" y="3906139"/>
            <a:ext cx="790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accept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reject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steps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Metropolis</a:t>
            </a:r>
            <a:r>
              <a:rPr lang="es-ES" dirty="0"/>
              <a:t>-Hastings </a:t>
            </a:r>
            <a:r>
              <a:rPr lang="es-ES" dirty="0" err="1" smtClean="0"/>
              <a:t>criterion</a:t>
            </a:r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</p:txBody>
      </p:sp>
      <p:sp>
        <p:nvSpPr>
          <p:cNvPr id="17" name="CuadroTexto 9">
            <a:extLst>
              <a:ext uri="{FF2B5EF4-FFF2-40B4-BE49-F238E27FC236}">
                <a16:creationId xmlns:a16="http://schemas.microsoft.com/office/drawing/2014/main" id="{FBDCAD8E-53F3-483D-A648-E5251EE13F96}"/>
              </a:ext>
            </a:extLst>
          </p:cNvPr>
          <p:cNvSpPr txBox="1"/>
          <p:nvPr/>
        </p:nvSpPr>
        <p:spPr>
          <a:xfrm>
            <a:off x="8354762" y="6324822"/>
            <a:ext cx="67640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6/20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536F4D2-05C9-46B0-B754-CBAD95F869B7}"/>
              </a:ext>
            </a:extLst>
          </p:cNvPr>
          <p:cNvSpPr txBox="1"/>
          <p:nvPr/>
        </p:nvSpPr>
        <p:spPr>
          <a:xfrm>
            <a:off x="4727163" y="6355601"/>
            <a:ext cx="3627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VII MEETING ON FUNDAMENTAL COSMOLOGY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722024" y="5767056"/>
            <a:ext cx="21666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00" dirty="0" smtClean="0"/>
              <a:t>Mónica </a:t>
            </a:r>
            <a:r>
              <a:rPr lang="es-ES" sz="1300" dirty="0"/>
              <a:t>Hernández-Sánchez (</a:t>
            </a:r>
            <a:r>
              <a:rPr lang="es-ES" sz="1300" dirty="0" err="1"/>
              <a:t>Kitaura</a:t>
            </a:r>
            <a:r>
              <a:rPr lang="es-ES" sz="1300" dirty="0"/>
              <a:t>) et </a:t>
            </a:r>
            <a:r>
              <a:rPr lang="es-ES" sz="1300" dirty="0" smtClean="0"/>
              <a:t>al. </a:t>
            </a:r>
            <a:r>
              <a:rPr lang="es-ES" sz="1300" dirty="0"/>
              <a:t>in </a:t>
            </a:r>
            <a:r>
              <a:rPr lang="es-ES" sz="1300" dirty="0" err="1" smtClean="0"/>
              <a:t>preparation</a:t>
            </a:r>
            <a:endParaRPr lang="es-ES" sz="1300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940CF12-315D-45E6-AA63-E1D8DD84F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279" y="5846706"/>
            <a:ext cx="1823238" cy="34607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19338D7-03CC-4C06-9A42-7E625CB28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8"/>
          <a:stretch/>
        </p:blipFill>
        <p:spPr>
          <a:xfrm>
            <a:off x="3044507" y="5264571"/>
            <a:ext cx="4371938" cy="50623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2E92EEF-4127-4655-9FEB-426224482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8" y="4716475"/>
            <a:ext cx="2795046" cy="50819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9358E7F-9244-4D1D-B012-217167EF73A3}"/>
              </a:ext>
            </a:extLst>
          </p:cNvPr>
          <p:cNvSpPr txBox="1"/>
          <p:nvPr/>
        </p:nvSpPr>
        <p:spPr>
          <a:xfrm>
            <a:off x="424534" y="4733031"/>
            <a:ext cx="278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: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513C72D-94EF-44F0-98E6-2BBCE94B522A}"/>
              </a:ext>
            </a:extLst>
          </p:cNvPr>
          <p:cNvSpPr txBox="1"/>
          <p:nvPr/>
        </p:nvSpPr>
        <p:spPr>
          <a:xfrm>
            <a:off x="418436" y="5378712"/>
            <a:ext cx="266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Leapfrog</a:t>
            </a:r>
            <a:r>
              <a:rPr lang="es-ES" dirty="0"/>
              <a:t>: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F4437A8-0B12-497A-B09E-50AB040432BE}"/>
              </a:ext>
            </a:extLst>
          </p:cNvPr>
          <p:cNvSpPr txBox="1"/>
          <p:nvPr/>
        </p:nvSpPr>
        <p:spPr>
          <a:xfrm>
            <a:off x="2969007" y="5261537"/>
            <a:ext cx="4520169" cy="546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9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11472</TotalTime>
  <Words>1266</Words>
  <Application>Microsoft Office PowerPoint</Application>
  <PresentationFormat>Presentación en pantalla (4:3)</PresentationFormat>
  <Paragraphs>320</Paragraphs>
  <Slides>30</Slides>
  <Notes>28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Mónica</cp:lastModifiedBy>
  <cp:revision>254</cp:revision>
  <dcterms:created xsi:type="dcterms:W3CDTF">2018-06-13T17:31:10Z</dcterms:created>
  <dcterms:modified xsi:type="dcterms:W3CDTF">2019-09-09T10:33:04Z</dcterms:modified>
</cp:coreProperties>
</file>