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87" r:id="rId3"/>
    <p:sldId id="279" r:id="rId4"/>
    <p:sldId id="290" r:id="rId5"/>
    <p:sldId id="313" r:id="rId6"/>
    <p:sldId id="316" r:id="rId7"/>
    <p:sldId id="291" r:id="rId8"/>
    <p:sldId id="292" r:id="rId9"/>
    <p:sldId id="294" r:id="rId10"/>
    <p:sldId id="295" r:id="rId11"/>
    <p:sldId id="319" r:id="rId12"/>
    <p:sldId id="320" r:id="rId13"/>
    <p:sldId id="300" r:id="rId14"/>
    <p:sldId id="298" r:id="rId15"/>
    <p:sldId id="307" r:id="rId16"/>
    <p:sldId id="308" r:id="rId17"/>
    <p:sldId id="309" r:id="rId18"/>
    <p:sldId id="310" r:id="rId19"/>
    <p:sldId id="312" r:id="rId20"/>
    <p:sldId id="311" r:id="rId21"/>
    <p:sldId id="328" r:id="rId22"/>
    <p:sldId id="276" r:id="rId23"/>
    <p:sldId id="277" r:id="rId24"/>
    <p:sldId id="278" r:id="rId25"/>
    <p:sldId id="322" r:id="rId26"/>
    <p:sldId id="323" r:id="rId27"/>
    <p:sldId id="324" r:id="rId28"/>
    <p:sldId id="327" r:id="rId29"/>
    <p:sldId id="330" r:id="rId30"/>
    <p:sldId id="331" r:id="rId31"/>
    <p:sldId id="332" r:id="rId32"/>
    <p:sldId id="333" r:id="rId33"/>
    <p:sldId id="334" r:id="rId34"/>
    <p:sldId id="338" r:id="rId35"/>
    <p:sldId id="336" r:id="rId36"/>
    <p:sldId id="335" r:id="rId37"/>
    <p:sldId id="340" r:id="rId38"/>
    <p:sldId id="326" r:id="rId3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6AD4C"/>
    <a:srgbClr val="F2BC44"/>
    <a:srgbClr val="F6280D"/>
    <a:srgbClr val="E6E6E6"/>
    <a:srgbClr val="C27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2839B-76DD-4EFF-B8F9-2018FA53F109}" type="datetimeFigureOut">
              <a:rPr lang="es-ES" smtClean="0"/>
              <a:t>11/09/2019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329A6-3283-4BE4-B879-1BE98FF0DA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32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F01B6-9053-4E19-B293-F8E5812D8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09A37B-147F-4E08-B4FA-198AF3C50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E89B8C-3E18-4D29-BB43-0270DC27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D4C3-4A04-455D-AED4-C792C96D846D}" type="datetime1">
              <a:rPr lang="es-ES" smtClean="0"/>
              <a:t>11/09/2019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5C324E-827D-4428-8C62-E2F26D558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F1E23C-8A1C-49DC-9F59-13BFDAD1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60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E6F64-D39F-4132-973C-08D018A4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FF738D-AA27-4768-8818-80AE70982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71505-462C-4FA7-B0CE-E2654FE6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CB32-3954-4189-9757-AAF5A3C65D2B}" type="datetime1">
              <a:rPr lang="es-ES" smtClean="0"/>
              <a:t>11/09/2019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F18AE5-06B8-44B3-B471-225B448D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1329EF-AE51-423A-A610-98A63A76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21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10652F-43FC-4A42-820E-AD05EE221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18A7C-9CA0-4C1A-9838-3983ADD59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6D5E61-623E-4E8A-BFE2-F86CE3C7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C03F-FC14-412C-BFCF-A0D5A6C08814}" type="datetime1">
              <a:rPr lang="es-ES" smtClean="0"/>
              <a:t>11/09/2019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18B4E7-43E7-4068-AA1E-359D49C1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0A3006-9980-498B-AD99-170E6BFD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40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41590-1DF4-4400-B4A4-D93B7486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0491A0-983F-477C-80BC-0FDA6E20D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946AC1-D665-4BAC-B1E3-2347DC46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3423-FDF6-419C-9989-2EE7F52F065A}" type="datetime1">
              <a:rPr lang="es-ES" smtClean="0"/>
              <a:t>11/09/2019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ED1C5-1E2F-49AA-889A-9B1D3B27B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8262957-769D-410C-99F6-AB9F4F21DD50}"/>
              </a:ext>
            </a:extLst>
          </p:cNvPr>
          <p:cNvSpPr/>
          <p:nvPr userDrawn="1"/>
        </p:nvSpPr>
        <p:spPr>
          <a:xfrm>
            <a:off x="11747842" y="6418509"/>
            <a:ext cx="252000" cy="25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23C6BE-09E2-444B-BE81-51B1DCB8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642" y="6356354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08991C6-EF9C-44E9-BFA2-6E7EABD0F27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5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07F13-A128-4B22-BA28-DD248BC4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51376D-561F-4D09-B61D-708C891AE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D0410A-6073-4C7A-9986-97672626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D952-784E-4EE0-9E36-CCF44F65E3C5}" type="datetime1">
              <a:rPr lang="es-ES" smtClean="0"/>
              <a:t>11/09/2019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3D9572-81BF-4849-887B-F9E86D5C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234941-33EC-4948-AE1E-BFE04FED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04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F5514-0F0E-4540-9956-A9C2313F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8D8667-AEB1-4994-A66C-DFFFA14A3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C2B0EA-6721-42AB-A48B-960753EC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8BFDD2-EBAC-4585-8208-E845743C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DBC0-A617-4F8A-9DFF-8705743E224F}" type="datetime1">
              <a:rPr lang="es-ES" smtClean="0"/>
              <a:t>11/09/2019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425247-6BE2-4372-B60A-28EED0B8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371FBE-781A-4861-B39B-0C2C26C2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0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21D15-2BCE-424A-9250-C6D7CA2C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FA6FD3-D1FA-4850-89A1-2CF6830AE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D00C60-029F-4911-AF22-EC6049741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EF80B91-7930-42EA-93F4-2A4295F26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66964E-052F-42E8-ADF3-2BD3D0CBA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58CC47-8B29-4AB1-AF05-BB59069B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4F50-14B1-4A6C-B057-5495BA49F380}" type="datetime1">
              <a:rPr lang="es-ES" smtClean="0"/>
              <a:t>11/09/2019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4FA66B-AA23-4662-B3B8-532936F8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BC44B3-244E-4A27-A0F4-8108A501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40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691C5-D1F8-4BB2-AFD7-0654C91F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FF797B-51F9-438B-BA27-86E06E36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BABD-64A0-4C72-8F6B-1B6C4DB9C67E}" type="datetime1">
              <a:rPr lang="es-ES" smtClean="0"/>
              <a:t>11/09/2019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46CFC3-E90F-496A-9102-675935DA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AACC46-972A-4012-A4B1-1D4D933F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8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DA1CEF-988B-471A-A364-67944AF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5F21-90F7-44C0-A94E-E7C5ACBC7672}" type="datetime1">
              <a:rPr lang="es-ES" smtClean="0"/>
              <a:t>11/09/2019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280F3C-1733-41A2-B2DD-E74C75FB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5564B-9FCB-4091-B53D-F5567C5C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64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0F072-EFBF-4DDB-8A80-AC37C3BA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F51205-2B5A-48E4-A1A1-8DBE28E31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FF0519-4818-4633-92D0-ECCD691EF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F27AC4-4861-46E2-A36F-9E6118C2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AA18-79A1-43DE-A473-A42EEF0FC103}" type="datetime1">
              <a:rPr lang="es-ES" smtClean="0"/>
              <a:t>11/09/2019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99A4EB-1974-470D-96C4-05F3DB54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FD738B-65C1-411E-B357-900EF039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1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74520-F634-41F0-93FF-9079E8F4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187C244-A12B-4DB0-91BE-16D9820C2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3DAE91-7010-4A46-A61A-BF5BFA39B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B17E38-0FBC-4279-811E-EE3D4976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DB25-E491-41C0-B564-D0F4B725E68C}" type="datetime1">
              <a:rPr lang="es-ES" smtClean="0"/>
              <a:t>11/09/2019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1E09FD-4239-42D3-8D9B-6A8DBBFC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71154D-A0D4-4C85-8656-A48FF0F1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3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0287CD-28E4-47A5-9DE8-1AEC8B0F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E40613-75A7-4A6F-B660-967DCBE42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7893CE-CF56-425A-A2CE-4BE04141C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88B06-9DBD-47C5-8588-0CAD338A6A72}" type="datetime1">
              <a:rPr lang="es-ES" smtClean="0"/>
              <a:t>11/09/2019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07BD9-A263-49C7-845E-31424FDC8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F281AB-45D5-4EBE-95F5-8A0F3093C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91C6-EF9C-44E9-BFA2-6E7EABD0F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32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88749-E152-434A-9778-06D5BDB6F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0" y="1258775"/>
            <a:ext cx="11714480" cy="2387600"/>
          </a:xfrm>
        </p:spPr>
        <p:txBody>
          <a:bodyPr>
            <a:noAutofit/>
          </a:bodyPr>
          <a:lstStyle/>
          <a:p>
            <a:r>
              <a:rPr lang="es-ES" sz="4400" b="1" dirty="0" err="1">
                <a:solidFill>
                  <a:srgbClr val="E6E6E6"/>
                </a:solidFill>
              </a:rPr>
              <a:t>Large</a:t>
            </a:r>
            <a:r>
              <a:rPr lang="es-ES" sz="4400" b="1" dirty="0">
                <a:solidFill>
                  <a:srgbClr val="E6E6E6"/>
                </a:solidFill>
              </a:rPr>
              <a:t> </a:t>
            </a:r>
            <a:r>
              <a:rPr lang="es-ES" sz="4400" b="1" dirty="0" err="1">
                <a:solidFill>
                  <a:srgbClr val="E6E6E6"/>
                </a:solidFill>
              </a:rPr>
              <a:t>Scale</a:t>
            </a:r>
            <a:r>
              <a:rPr lang="es-ES" sz="4400" b="1" dirty="0">
                <a:solidFill>
                  <a:srgbClr val="E6E6E6"/>
                </a:solidFill>
              </a:rPr>
              <a:t> </a:t>
            </a:r>
            <a:r>
              <a:rPr lang="es-ES" sz="4400" b="1" dirty="0" err="1">
                <a:solidFill>
                  <a:srgbClr val="E6E6E6"/>
                </a:solidFill>
              </a:rPr>
              <a:t>Structure</a:t>
            </a:r>
            <a:r>
              <a:rPr lang="es-ES" sz="4400" b="1" dirty="0">
                <a:solidFill>
                  <a:srgbClr val="E6E6E6"/>
                </a:solidFill>
              </a:rPr>
              <a:t> </a:t>
            </a:r>
            <a:r>
              <a:rPr lang="es-ES" sz="4400" b="1" dirty="0" err="1">
                <a:solidFill>
                  <a:srgbClr val="E6E6E6"/>
                </a:solidFill>
              </a:rPr>
              <a:t>Systematics</a:t>
            </a:r>
            <a:r>
              <a:rPr lang="es-ES" sz="4400" b="1" dirty="0">
                <a:solidFill>
                  <a:srgbClr val="E6E6E6"/>
                </a:solidFill>
              </a:rPr>
              <a:t>: </a:t>
            </a:r>
            <a:br>
              <a:rPr lang="es-ES" sz="4400" b="1" dirty="0">
                <a:solidFill>
                  <a:srgbClr val="E6E6E6"/>
                </a:solidFill>
              </a:rPr>
            </a:br>
            <a:r>
              <a:rPr lang="es-ES" sz="4400" b="1" dirty="0" err="1">
                <a:solidFill>
                  <a:srgbClr val="E6E6E6"/>
                </a:solidFill>
              </a:rPr>
              <a:t>weights</a:t>
            </a:r>
            <a:r>
              <a:rPr lang="es-ES" sz="4400" b="1" dirty="0">
                <a:solidFill>
                  <a:srgbClr val="E6E6E6"/>
                </a:solidFill>
              </a:rPr>
              <a:t> </a:t>
            </a:r>
            <a:r>
              <a:rPr lang="es-ES" sz="4400" b="1" dirty="0" err="1">
                <a:solidFill>
                  <a:srgbClr val="E6E6E6"/>
                </a:solidFill>
              </a:rPr>
              <a:t>from</a:t>
            </a:r>
            <a:r>
              <a:rPr lang="es-ES" sz="4400" b="1" dirty="0">
                <a:solidFill>
                  <a:srgbClr val="E6E6E6"/>
                </a:solidFill>
              </a:rPr>
              <a:t> </a:t>
            </a:r>
            <a:r>
              <a:rPr lang="es-ES" sz="4400" b="1" dirty="0" err="1">
                <a:solidFill>
                  <a:srgbClr val="E6E6E6"/>
                </a:solidFill>
              </a:rPr>
              <a:t>observing</a:t>
            </a:r>
            <a:r>
              <a:rPr lang="es-ES" sz="4400" b="1" dirty="0">
                <a:solidFill>
                  <a:srgbClr val="E6E6E6"/>
                </a:solidFill>
              </a:rPr>
              <a:t> </a:t>
            </a:r>
            <a:r>
              <a:rPr lang="es-ES" sz="4400" b="1" dirty="0" err="1">
                <a:solidFill>
                  <a:srgbClr val="E6E6E6"/>
                </a:solidFill>
              </a:rPr>
              <a:t>condition</a:t>
            </a:r>
            <a:r>
              <a:rPr lang="es-ES" sz="4400" b="1" dirty="0">
                <a:solidFill>
                  <a:srgbClr val="E6E6E6"/>
                </a:solidFill>
              </a:rPr>
              <a:t> </a:t>
            </a:r>
            <a:r>
              <a:rPr lang="es-ES" sz="4400" b="1" dirty="0" err="1">
                <a:solidFill>
                  <a:srgbClr val="E6E6E6"/>
                </a:solidFill>
              </a:rPr>
              <a:t>maps</a:t>
            </a:r>
            <a:endParaRPr lang="es-ES" sz="4400" b="1" dirty="0">
              <a:solidFill>
                <a:srgbClr val="E6E6E6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790B15-41A4-4FD2-ADE8-1C009CDA5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6880" y="3821619"/>
            <a:ext cx="3698240" cy="421005"/>
          </a:xfrm>
        </p:spPr>
        <p:txBody>
          <a:bodyPr>
            <a:normAutofit fontScale="92500" lnSpcReduction="10000"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Martín Rodríguez Monroy</a:t>
            </a:r>
          </a:p>
          <a:p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29D3C0-AA8A-4ADD-9C61-0FAB48C8D14B}"/>
              </a:ext>
            </a:extLst>
          </p:cNvPr>
          <p:cNvSpPr txBox="1"/>
          <p:nvPr/>
        </p:nvSpPr>
        <p:spPr>
          <a:xfrm>
            <a:off x="1398256" y="4892145"/>
            <a:ext cx="963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6280D"/>
                </a:solidFill>
              </a:rPr>
              <a:t>VII Meeting </a:t>
            </a:r>
            <a:r>
              <a:rPr lang="es-ES" sz="2400" dirty="0" err="1">
                <a:solidFill>
                  <a:srgbClr val="F6280D"/>
                </a:solidFill>
              </a:rPr>
              <a:t>on</a:t>
            </a:r>
            <a:r>
              <a:rPr lang="es-ES" sz="2400" dirty="0">
                <a:solidFill>
                  <a:srgbClr val="F6280D"/>
                </a:solidFill>
              </a:rPr>
              <a:t> Fundamental </a:t>
            </a:r>
            <a:r>
              <a:rPr lang="es-ES" sz="2400" dirty="0" err="1">
                <a:solidFill>
                  <a:srgbClr val="F6280D"/>
                </a:solidFill>
              </a:rPr>
              <a:t>Cosmology</a:t>
            </a:r>
            <a:r>
              <a:rPr lang="es-ES" sz="2400" dirty="0">
                <a:solidFill>
                  <a:srgbClr val="F6280D"/>
                </a:solidFill>
              </a:rPr>
              <a:t>, Madrid, </a:t>
            </a:r>
            <a:r>
              <a:rPr lang="es-ES" sz="2400" dirty="0" err="1">
                <a:solidFill>
                  <a:srgbClr val="F6280D"/>
                </a:solidFill>
              </a:rPr>
              <a:t>Spain</a:t>
            </a:r>
            <a:r>
              <a:rPr lang="es-ES" sz="2400" dirty="0">
                <a:solidFill>
                  <a:srgbClr val="F6280D"/>
                </a:solidFill>
              </a:rPr>
              <a:t>. 11 </a:t>
            </a:r>
            <a:r>
              <a:rPr lang="es-ES" sz="2400" dirty="0" err="1">
                <a:solidFill>
                  <a:srgbClr val="F6280D"/>
                </a:solidFill>
              </a:rPr>
              <a:t>September</a:t>
            </a:r>
            <a:r>
              <a:rPr lang="es-ES" sz="2400" dirty="0">
                <a:solidFill>
                  <a:srgbClr val="F6280D"/>
                </a:solidFill>
              </a:rPr>
              <a:t> 2019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A5921CF-19F7-4FE2-A6B8-45C476B66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1" y="152401"/>
            <a:ext cx="7829551" cy="14859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61AE39-7D45-4121-A5C3-8FD9697E9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621" y="6025128"/>
            <a:ext cx="7047379" cy="83287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702F7DF-1B4D-4320-8EFB-CC1014380C4C}"/>
              </a:ext>
            </a:extLst>
          </p:cNvPr>
          <p:cNvSpPr txBox="1"/>
          <p:nvPr/>
        </p:nvSpPr>
        <p:spPr>
          <a:xfrm>
            <a:off x="1987828" y="4332075"/>
            <a:ext cx="827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in </a:t>
            </a:r>
            <a:r>
              <a:rPr lang="es-ES" dirty="0" err="1">
                <a:solidFill>
                  <a:schemeClr val="bg1"/>
                </a:solidFill>
              </a:rPr>
              <a:t>collaboration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with</a:t>
            </a:r>
            <a:r>
              <a:rPr lang="es-ES" dirty="0">
                <a:solidFill>
                  <a:schemeClr val="bg1"/>
                </a:solidFill>
              </a:rPr>
              <a:t> Jack Elvin-Poole and Aurelio Carnero</a:t>
            </a:r>
          </a:p>
        </p:txBody>
      </p:sp>
    </p:spTree>
    <p:extLst>
      <p:ext uri="{BB962C8B-B14F-4D97-AF65-F5344CB8AC3E}">
        <p14:creationId xmlns:p14="http://schemas.microsoft.com/office/powerpoint/2010/main" val="136429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7D2B2E1-3F88-4CEC-9847-C66B3F25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definitions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4757A72D-D213-4225-A3C7-25E5B243CB1F}"/>
              </a:ext>
            </a:extLst>
          </p:cNvPr>
          <p:cNvSpPr/>
          <p:nvPr/>
        </p:nvSpPr>
        <p:spPr>
          <a:xfrm>
            <a:off x="5150069" y="989344"/>
            <a:ext cx="567559" cy="5628163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AF75A80-187C-49D4-8AC7-8D53A9E1F10C}"/>
                  </a:ext>
                </a:extLst>
              </p:cNvPr>
              <p:cNvSpPr txBox="1"/>
              <p:nvPr/>
            </p:nvSpPr>
            <p:spPr>
              <a:xfrm>
                <a:off x="9553905" y="3361064"/>
                <a:ext cx="2165130" cy="732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4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4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s-E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𝑑𝑎𝑡𝑎</m:t>
                          </m:r>
                        </m:sub>
                        <m:sup>
                          <m:r>
                            <a:rPr lang="es-E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s-ES" sz="4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AF75A80-187C-49D4-8AC7-8D53A9E1F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905" y="3361064"/>
                <a:ext cx="2165130" cy="7323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CF7938F4-8DA1-428E-9842-F08852C56986}"/>
              </a:ext>
            </a:extLst>
          </p:cNvPr>
          <p:cNvCxnSpPr>
            <a:cxnSpLocks/>
          </p:cNvCxnSpPr>
          <p:nvPr/>
        </p:nvCxnSpPr>
        <p:spPr>
          <a:xfrm>
            <a:off x="5990900" y="3804745"/>
            <a:ext cx="3563005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s://lh3.googleusercontent.com/wz6XWnOWN_W_1na0-LHxFpvhb8XRQ7tDWNM1oeTDxxBeE4GNEwGFLvtmcbGDlN17aGZtrtTLQuB3t-3LuI9G1prf9fpNlkQIJ0wSVruni_mnXYn59NqAXRGK0h9jGPRmfROoFWdqcSA">
            <a:extLst>
              <a:ext uri="{FF2B5EF4-FFF2-40B4-BE49-F238E27FC236}">
                <a16:creationId xmlns:a16="http://schemas.microsoft.com/office/drawing/2014/main" id="{62BCFFA7-C438-47A9-BDC7-276FDDA6A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70" y="1111624"/>
            <a:ext cx="3005960" cy="2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5.googleusercontent.com/wcJfm8zX-KF2wUt9WOJFK9WZyfSEhgrsyFvSbeUN0sPCeezWhuCYeoCVcKjwe7ily_6-QaI12CYp5A5Lw2CL-T-s4QloJ81v8D51tITDSCPAqCtuAe8QI2Zz5DYDcXeuUakkxw8jxfE">
            <a:extLst>
              <a:ext uri="{FF2B5EF4-FFF2-40B4-BE49-F238E27FC236}">
                <a16:creationId xmlns:a16="http://schemas.microsoft.com/office/drawing/2014/main" id="{0A21E9CA-099C-4696-A914-743D56D4F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" b="13131"/>
          <a:stretch/>
        </p:blipFill>
        <p:spPr bwMode="auto">
          <a:xfrm>
            <a:off x="1054376" y="1034983"/>
            <a:ext cx="3515339" cy="258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659B338C-6630-423D-A0E5-F80645719875}"/>
              </a:ext>
            </a:extLst>
          </p:cNvPr>
          <p:cNvGrpSpPr/>
          <p:nvPr/>
        </p:nvGrpSpPr>
        <p:grpSpPr>
          <a:xfrm>
            <a:off x="1054376" y="3727222"/>
            <a:ext cx="3515339" cy="2885207"/>
            <a:chOff x="2064534" y="3429000"/>
            <a:chExt cx="3362229" cy="2885207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EE87B61-390E-432E-81D4-1650273A1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37"/>
            <a:stretch/>
          </p:blipFill>
          <p:spPr>
            <a:xfrm>
              <a:off x="2064534" y="3429000"/>
              <a:ext cx="3362229" cy="2885207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F37E0A7-2AE5-4053-88B7-840596AA362B}"/>
                </a:ext>
              </a:extLst>
            </p:cNvPr>
            <p:cNvSpPr txBox="1"/>
            <p:nvPr/>
          </p:nvSpPr>
          <p:spPr>
            <a:xfrm>
              <a:off x="2166730" y="3558208"/>
              <a:ext cx="3101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Effective</a:t>
              </a:r>
              <a:r>
                <a:rPr lang="es-ES" dirty="0"/>
                <a:t> </a:t>
              </a:r>
              <a:r>
                <a:rPr lang="es-ES" dirty="0" err="1"/>
                <a:t>exposure</a:t>
              </a:r>
              <a:r>
                <a:rPr lang="es-ES" dirty="0"/>
                <a:t> time, z-band</a:t>
              </a:r>
            </a:p>
          </p:txBody>
        </p:sp>
      </p:grp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60E4E4C-57F2-4F6A-9E32-BBBDC7AA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839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7D2B2E1-3F88-4CEC-9847-C66B3F25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definitions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4757A72D-D213-4225-A3C7-25E5B243CB1F}"/>
              </a:ext>
            </a:extLst>
          </p:cNvPr>
          <p:cNvSpPr/>
          <p:nvPr/>
        </p:nvSpPr>
        <p:spPr>
          <a:xfrm>
            <a:off x="5150069" y="989344"/>
            <a:ext cx="567559" cy="5628163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AF75A80-187C-49D4-8AC7-8D53A9E1F10C}"/>
                  </a:ext>
                </a:extLst>
              </p:cNvPr>
              <p:cNvSpPr txBox="1"/>
              <p:nvPr/>
            </p:nvSpPr>
            <p:spPr>
              <a:xfrm>
                <a:off x="9553905" y="3361064"/>
                <a:ext cx="2165130" cy="732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4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4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s-E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𝑑𝑎𝑡𝑎</m:t>
                          </m:r>
                        </m:sub>
                        <m:sup>
                          <m:r>
                            <a:rPr lang="es-E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s-ES" sz="4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AF75A80-187C-49D4-8AC7-8D53A9E1F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905" y="3361064"/>
                <a:ext cx="2165130" cy="7323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CF7938F4-8DA1-428E-9842-F08852C56986}"/>
              </a:ext>
            </a:extLst>
          </p:cNvPr>
          <p:cNvCxnSpPr>
            <a:cxnSpLocks/>
          </p:cNvCxnSpPr>
          <p:nvPr/>
        </p:nvCxnSpPr>
        <p:spPr>
          <a:xfrm>
            <a:off x="5990900" y="3804745"/>
            <a:ext cx="3563005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s://lh3.googleusercontent.com/wz6XWnOWN_W_1na0-LHxFpvhb8XRQ7tDWNM1oeTDxxBeE4GNEwGFLvtmcbGDlN17aGZtrtTLQuB3t-3LuI9G1prf9fpNlkQIJ0wSVruni_mnXYn59NqAXRGK0h9jGPRmfROoFWdqcSA">
            <a:extLst>
              <a:ext uri="{FF2B5EF4-FFF2-40B4-BE49-F238E27FC236}">
                <a16:creationId xmlns:a16="http://schemas.microsoft.com/office/drawing/2014/main" id="{62BCFFA7-C438-47A9-BDC7-276FDDA6A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70" y="1111624"/>
            <a:ext cx="3005960" cy="2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5.googleusercontent.com/wcJfm8zX-KF2wUt9WOJFK9WZyfSEhgrsyFvSbeUN0sPCeezWhuCYeoCVcKjwe7ily_6-QaI12CYp5A5Lw2CL-T-s4QloJ81v8D51tITDSCPAqCtuAe8QI2Zz5DYDcXeuUakkxw8jxfE">
            <a:extLst>
              <a:ext uri="{FF2B5EF4-FFF2-40B4-BE49-F238E27FC236}">
                <a16:creationId xmlns:a16="http://schemas.microsoft.com/office/drawing/2014/main" id="{0A21E9CA-099C-4696-A914-743D56D4F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" b="13131"/>
          <a:stretch/>
        </p:blipFill>
        <p:spPr bwMode="auto">
          <a:xfrm>
            <a:off x="1054376" y="1034983"/>
            <a:ext cx="3515339" cy="258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659B338C-6630-423D-A0E5-F80645719875}"/>
              </a:ext>
            </a:extLst>
          </p:cNvPr>
          <p:cNvGrpSpPr/>
          <p:nvPr/>
        </p:nvGrpSpPr>
        <p:grpSpPr>
          <a:xfrm>
            <a:off x="1054376" y="3727222"/>
            <a:ext cx="3515339" cy="2885207"/>
            <a:chOff x="2064534" y="3429000"/>
            <a:chExt cx="3362229" cy="2885207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EE87B61-390E-432E-81D4-1650273A1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37"/>
            <a:stretch/>
          </p:blipFill>
          <p:spPr>
            <a:xfrm>
              <a:off x="2064534" y="3429000"/>
              <a:ext cx="3362229" cy="2885207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F37E0A7-2AE5-4053-88B7-840596AA362B}"/>
                </a:ext>
              </a:extLst>
            </p:cNvPr>
            <p:cNvSpPr txBox="1"/>
            <p:nvPr/>
          </p:nvSpPr>
          <p:spPr>
            <a:xfrm>
              <a:off x="2166730" y="3558208"/>
              <a:ext cx="3101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Effective</a:t>
              </a:r>
              <a:r>
                <a:rPr lang="es-ES" dirty="0"/>
                <a:t> </a:t>
              </a:r>
              <a:r>
                <a:rPr lang="es-ES" dirty="0" err="1"/>
                <a:t>exposure</a:t>
              </a:r>
              <a:r>
                <a:rPr lang="es-ES" dirty="0"/>
                <a:t> time, z-band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CC70403-84A5-47CF-A6FE-3BE32D1B3FA6}"/>
              </a:ext>
            </a:extLst>
          </p:cNvPr>
          <p:cNvSpPr txBox="1"/>
          <p:nvPr/>
        </p:nvSpPr>
        <p:spPr>
          <a:xfrm>
            <a:off x="5917324" y="4571999"/>
            <a:ext cx="5360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solidFill>
                  <a:schemeClr val="bg1"/>
                </a:solidFill>
              </a:rPr>
              <a:t>However</a:t>
            </a:r>
            <a:r>
              <a:rPr lang="es-ES" sz="2400" dirty="0">
                <a:solidFill>
                  <a:schemeClr val="bg1"/>
                </a:solidFill>
              </a:rPr>
              <a:t>, </a:t>
            </a:r>
            <a:r>
              <a:rPr lang="es-ES" sz="2400" dirty="0" err="1">
                <a:solidFill>
                  <a:schemeClr val="bg1"/>
                </a:solidFill>
              </a:rPr>
              <a:t>this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tells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nothing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about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the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significance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of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this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signal</a:t>
            </a:r>
            <a:r>
              <a:rPr lang="es-ES" sz="2400" dirty="0">
                <a:solidFill>
                  <a:schemeClr val="bg1"/>
                </a:solidFill>
              </a:rPr>
              <a:t>. </a:t>
            </a:r>
            <a:r>
              <a:rPr lang="es-ES" sz="2400" dirty="0" err="1">
                <a:solidFill>
                  <a:srgbClr val="FF0000"/>
                </a:solidFill>
              </a:rPr>
              <a:t>We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need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realizations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of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the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Universe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to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check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this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B5BED96-7800-4C42-9087-83D71F5B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18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7D2B2E1-3F88-4CEC-9847-C66B3F25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definitions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4757A72D-D213-4225-A3C7-25E5B243CB1F}"/>
              </a:ext>
            </a:extLst>
          </p:cNvPr>
          <p:cNvSpPr/>
          <p:nvPr/>
        </p:nvSpPr>
        <p:spPr>
          <a:xfrm>
            <a:off x="5150069" y="989344"/>
            <a:ext cx="567559" cy="5628163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59B338C-6630-423D-A0E5-F80645719875}"/>
              </a:ext>
            </a:extLst>
          </p:cNvPr>
          <p:cNvGrpSpPr/>
          <p:nvPr/>
        </p:nvGrpSpPr>
        <p:grpSpPr>
          <a:xfrm>
            <a:off x="1054376" y="3727222"/>
            <a:ext cx="3515339" cy="2885207"/>
            <a:chOff x="2064534" y="3429000"/>
            <a:chExt cx="3362229" cy="2885207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EE87B61-390E-432E-81D4-1650273A1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37"/>
            <a:stretch/>
          </p:blipFill>
          <p:spPr>
            <a:xfrm>
              <a:off x="2064534" y="3429000"/>
              <a:ext cx="3362229" cy="2885207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F37E0A7-2AE5-4053-88B7-840596AA362B}"/>
                </a:ext>
              </a:extLst>
            </p:cNvPr>
            <p:cNvSpPr txBox="1"/>
            <p:nvPr/>
          </p:nvSpPr>
          <p:spPr>
            <a:xfrm>
              <a:off x="2166730" y="3558208"/>
              <a:ext cx="3101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Effective</a:t>
              </a:r>
              <a:r>
                <a:rPr lang="es-ES" dirty="0"/>
                <a:t> </a:t>
              </a:r>
              <a:r>
                <a:rPr lang="es-ES" dirty="0" err="1"/>
                <a:t>exposure</a:t>
              </a:r>
              <a:r>
                <a:rPr lang="es-ES" dirty="0"/>
                <a:t> time, z-band</a:t>
              </a:r>
            </a:p>
          </p:txBody>
        </p:sp>
      </p:grpSp>
      <p:pic>
        <p:nvPicPr>
          <p:cNvPr id="22" name="Picture 4" descr="https://lh5.googleusercontent.com/JHSHcempzTp_JXtx789ky4C0RTP-X0DK2c-QwRuHA5f4QDkQpXfEdPP4mLk1GxEZ7XNbIbg9J1sQ5KYhc23iaIrrqMFLeSdmLl9kZA6V_D68p_wPJDXuDGGWsYHXQtuk_ywCBRzfbOQ">
            <a:extLst>
              <a:ext uri="{FF2B5EF4-FFF2-40B4-BE49-F238E27FC236}">
                <a16:creationId xmlns:a16="http://schemas.microsoft.com/office/drawing/2014/main" id="{FF43D926-3A81-4F46-81A0-0E23DE003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799" y="859735"/>
            <a:ext cx="3714165" cy="2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1614D7AE-93C8-4061-80E9-B383761CC276}"/>
              </a:ext>
            </a:extLst>
          </p:cNvPr>
          <p:cNvSpPr txBox="1"/>
          <p:nvPr/>
        </p:nvSpPr>
        <p:spPr>
          <a:xfrm>
            <a:off x="5917324" y="4887307"/>
            <a:ext cx="585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Define </a:t>
            </a:r>
            <a:r>
              <a:rPr lang="es-ES" sz="2800" dirty="0" err="1">
                <a:solidFill>
                  <a:schemeClr val="bg1"/>
                </a:solidFill>
              </a:rPr>
              <a:t>our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significance</a:t>
            </a:r>
            <a:r>
              <a:rPr lang="es-ES" sz="2800" dirty="0">
                <a:solidFill>
                  <a:schemeClr val="bg1"/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0578FD4C-CD3B-45DA-B562-D21B0C34D706}"/>
                  </a:ext>
                </a:extLst>
              </p:cNvPr>
              <p:cNvSpPr txBox="1"/>
              <p:nvPr/>
            </p:nvSpPr>
            <p:spPr>
              <a:xfrm>
                <a:off x="7168055" y="5410527"/>
                <a:ext cx="3384331" cy="1355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i="1" smtClean="0">
                          <a:solidFill>
                            <a:srgbClr val="F2BC44"/>
                          </a:solidFill>
                          <a:latin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rgbClr val="F2BC4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 smtClean="0">
                              <a:solidFill>
                                <a:srgbClr val="F2BC44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rgbClr val="F2BC4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i="1" smtClean="0">
                          <a:solidFill>
                            <a:srgbClr val="F2BC44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800" i="1">
                              <a:solidFill>
                                <a:srgbClr val="F2BC4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F2BC4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l-GR" sz="2800" i="1">
                                  <a:solidFill>
                                    <a:srgbClr val="F2BC4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800" i="1">
                                  <a:solidFill>
                                    <a:srgbClr val="F2BC4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s-ES" sz="2800" i="1">
                                  <a:solidFill>
                                    <a:srgbClr val="F2BC4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  <m:sup>
                              <m:r>
                                <a:rPr lang="es-ES" sz="2800" i="1">
                                  <a:solidFill>
                                    <a:srgbClr val="F2BC4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F2BC4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s-ES" sz="2800" b="0" i="1" smtClean="0">
                                  <a:solidFill>
                                    <a:srgbClr val="F2BC4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800" i="1">
                                  <a:solidFill>
                                    <a:srgbClr val="F2BC4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rgbClr val="F2BC4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𝑚𝑜𝑐𝑘</m:t>
                              </m:r>
                            </m:sub>
                            <m:sup>
                              <m:r>
                                <a:rPr lang="es-ES" sz="2800" i="1">
                                  <a:solidFill>
                                    <a:srgbClr val="F2BC4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2800" i="1">
                              <a:solidFill>
                                <a:srgbClr val="F2BC4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(68)</m:t>
                          </m:r>
                        </m:den>
                      </m:f>
                    </m:oMath>
                  </m:oMathPara>
                </a14:m>
                <a:endParaRPr lang="es-ES" sz="2800" dirty="0">
                  <a:solidFill>
                    <a:schemeClr val="bg1"/>
                  </a:solidFill>
                </a:endParaRP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0578FD4C-CD3B-45DA-B562-D21B0C34D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055" y="5410527"/>
                <a:ext cx="3384331" cy="13553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lh3.googleusercontent.com/hQmCoQTb9r-nBztxNDuher_qrFZqPwy6-Q7Iqm_PXQkJcIW3A6OZingQ5qN_MNhxkY6fhvOeo6p_GEIl_p2t3hMUdTVUvjQI0VLyJ4Rue7fz5CU7h7MvHhLQYHjSDVLez33FOC4gZL8">
            <a:extLst>
              <a:ext uri="{FF2B5EF4-FFF2-40B4-BE49-F238E27FC236}">
                <a16:creationId xmlns:a16="http://schemas.microsoft.com/office/drawing/2014/main" id="{3EF5FABA-508B-4370-A472-E510F8D41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0"/>
          <a:stretch/>
        </p:blipFill>
        <p:spPr bwMode="auto">
          <a:xfrm>
            <a:off x="677199" y="1053548"/>
            <a:ext cx="4269609" cy="256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05EB85E-7C89-4564-9343-4AFB583F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12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DDE1A25D-2C88-4F39-BF19-F949879B1833}"/>
                  </a:ext>
                </a:extLst>
              </p:cNvPr>
              <p:cNvSpPr txBox="1"/>
              <p:nvPr/>
            </p:nvSpPr>
            <p:spPr>
              <a:xfrm>
                <a:off x="9553908" y="3156613"/>
                <a:ext cx="2154176" cy="1347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40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1000</a:t>
                </a:r>
              </a:p>
              <a:p>
                <a:pPr algn="ctr"/>
                <a:r>
                  <a:rPr lang="es-ES" sz="40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l-GR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s-E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𝑚𝑜𝑐𝑘</m:t>
                        </m:r>
                      </m:sub>
                      <m:sup>
                        <m:r>
                          <a:rPr lang="es-E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s-ES" sz="4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DDE1A25D-2C88-4F39-BF19-F949879B1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908" y="3156613"/>
                <a:ext cx="2154176" cy="1347869"/>
              </a:xfrm>
              <a:prstGeom prst="rect">
                <a:avLst/>
              </a:prstGeom>
              <a:blipFill>
                <a:blip r:embed="rId6"/>
                <a:stretch>
                  <a:fillRect t="-81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73E996F3-970D-486B-97EA-3292E93F4241}"/>
              </a:ext>
            </a:extLst>
          </p:cNvPr>
          <p:cNvCxnSpPr>
            <a:cxnSpLocks/>
          </p:cNvCxnSpPr>
          <p:nvPr/>
        </p:nvCxnSpPr>
        <p:spPr>
          <a:xfrm>
            <a:off x="5990900" y="3804745"/>
            <a:ext cx="3563005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04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9C2AF18-43BA-4173-AA68-CEE43997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iterative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process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75E67CD-B2A8-445A-8690-426CDFFA65EE}"/>
              </a:ext>
            </a:extLst>
          </p:cNvPr>
          <p:cNvSpPr txBox="1"/>
          <p:nvPr/>
        </p:nvSpPr>
        <p:spPr>
          <a:xfrm>
            <a:off x="493986" y="1418897"/>
            <a:ext cx="108992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In </a:t>
            </a:r>
            <a:r>
              <a:rPr lang="es-ES" sz="2800" dirty="0" err="1">
                <a:solidFill>
                  <a:schemeClr val="bg1"/>
                </a:solidFill>
              </a:rPr>
              <a:t>order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to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remove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systematic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impact</a:t>
            </a:r>
            <a:r>
              <a:rPr lang="es-ES" sz="2800" dirty="0">
                <a:solidFill>
                  <a:schemeClr val="bg1"/>
                </a:solidFill>
              </a:rPr>
              <a:t>, </a:t>
            </a:r>
            <a:r>
              <a:rPr lang="es-ES" sz="2800" dirty="0" err="1">
                <a:solidFill>
                  <a:schemeClr val="bg1"/>
                </a:solidFill>
              </a:rPr>
              <a:t>an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rgbClr val="00B0F0"/>
                </a:solidFill>
              </a:rPr>
              <a:t>iterative</a:t>
            </a:r>
            <a:r>
              <a:rPr lang="es-ES" sz="2800" dirty="0">
                <a:solidFill>
                  <a:srgbClr val="00B0F0"/>
                </a:solidFill>
              </a:rPr>
              <a:t> </a:t>
            </a:r>
            <a:r>
              <a:rPr lang="es-ES" sz="2800" dirty="0" err="1">
                <a:solidFill>
                  <a:srgbClr val="00B0F0"/>
                </a:solidFill>
              </a:rPr>
              <a:t>process</a:t>
            </a:r>
            <a:r>
              <a:rPr lang="es-ES" sz="2800" dirty="0">
                <a:solidFill>
                  <a:srgbClr val="00B0F0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is</a:t>
            </a:r>
            <a:r>
              <a:rPr lang="es-ES" sz="2800" dirty="0">
                <a:solidFill>
                  <a:schemeClr val="bg1"/>
                </a:solidFill>
              </a:rPr>
              <a:t> run. </a:t>
            </a:r>
            <a:r>
              <a:rPr lang="es-ES" sz="2800" dirty="0" err="1">
                <a:solidFill>
                  <a:schemeClr val="bg1"/>
                </a:solidFill>
              </a:rPr>
              <a:t>First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of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all</a:t>
            </a:r>
            <a:r>
              <a:rPr lang="es-ES" sz="2800" dirty="0">
                <a:solidFill>
                  <a:schemeClr val="bg1"/>
                </a:solidFill>
              </a:rPr>
              <a:t>, </a:t>
            </a:r>
            <a:r>
              <a:rPr lang="es-ES" sz="2800" dirty="0" err="1">
                <a:solidFill>
                  <a:schemeClr val="bg1"/>
                </a:solidFill>
              </a:rPr>
              <a:t>we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must</a:t>
            </a:r>
            <a:r>
              <a:rPr lang="es-ES" sz="2800" dirty="0">
                <a:solidFill>
                  <a:schemeClr val="bg1"/>
                </a:solidFill>
              </a:rPr>
              <a:t>: 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chemeClr val="bg1"/>
                </a:solidFill>
              </a:rPr>
              <a:t>Calculate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significance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of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each</a:t>
            </a:r>
            <a:r>
              <a:rPr lang="es-ES" sz="2800" dirty="0">
                <a:solidFill>
                  <a:schemeClr val="bg1"/>
                </a:solidFill>
              </a:rPr>
              <a:t> SP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Set a </a:t>
            </a:r>
            <a:r>
              <a:rPr lang="es-ES" sz="2800" dirty="0" err="1">
                <a:solidFill>
                  <a:schemeClr val="bg1"/>
                </a:solidFill>
              </a:rPr>
              <a:t>threshold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for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significance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rgbClr val="00B0F0"/>
                </a:solidFill>
              </a:rPr>
              <a:t>Sort</a:t>
            </a:r>
            <a:r>
              <a:rPr lang="es-ES" sz="2800" dirty="0">
                <a:solidFill>
                  <a:srgbClr val="00B0F0"/>
                </a:solidFill>
              </a:rPr>
              <a:t> </a:t>
            </a:r>
            <a:r>
              <a:rPr lang="es-ES" sz="2800" dirty="0" err="1">
                <a:solidFill>
                  <a:srgbClr val="00B0F0"/>
                </a:solidFill>
              </a:rPr>
              <a:t>the</a:t>
            </a:r>
            <a:r>
              <a:rPr lang="es-ES" sz="2800" dirty="0">
                <a:solidFill>
                  <a:srgbClr val="00B0F0"/>
                </a:solidFill>
              </a:rPr>
              <a:t> </a:t>
            </a:r>
            <a:r>
              <a:rPr lang="es-ES" sz="2800" dirty="0" err="1">
                <a:solidFill>
                  <a:srgbClr val="00B0F0"/>
                </a:solidFill>
              </a:rPr>
              <a:t>SPs</a:t>
            </a:r>
            <a:r>
              <a:rPr lang="es-ES" sz="2800" dirty="0">
                <a:solidFill>
                  <a:srgbClr val="00B0F0"/>
                </a:solidFill>
              </a:rPr>
              <a:t> </a:t>
            </a:r>
            <a:r>
              <a:rPr lang="es-ES" sz="2800" dirty="0" err="1">
                <a:solidFill>
                  <a:srgbClr val="00B0F0"/>
                </a:solidFill>
              </a:rPr>
              <a:t>from</a:t>
            </a:r>
            <a:r>
              <a:rPr lang="es-ES" sz="2800" dirty="0">
                <a:solidFill>
                  <a:srgbClr val="00B0F0"/>
                </a:solidFill>
              </a:rPr>
              <a:t> </a:t>
            </a:r>
            <a:r>
              <a:rPr lang="es-ES" sz="2800" dirty="0" err="1">
                <a:solidFill>
                  <a:srgbClr val="00B0F0"/>
                </a:solidFill>
              </a:rPr>
              <a:t>highest</a:t>
            </a:r>
            <a:r>
              <a:rPr lang="es-ES" sz="2800" dirty="0">
                <a:solidFill>
                  <a:srgbClr val="00B0F0"/>
                </a:solidFill>
              </a:rPr>
              <a:t> </a:t>
            </a:r>
            <a:r>
              <a:rPr lang="es-ES" sz="2800" dirty="0" err="1">
                <a:solidFill>
                  <a:srgbClr val="00B0F0"/>
                </a:solidFill>
              </a:rPr>
              <a:t>to</a:t>
            </a:r>
            <a:r>
              <a:rPr lang="es-ES" sz="2800" dirty="0">
                <a:solidFill>
                  <a:srgbClr val="00B0F0"/>
                </a:solidFill>
              </a:rPr>
              <a:t> </a:t>
            </a:r>
            <a:r>
              <a:rPr lang="es-ES" sz="2800" dirty="0" err="1">
                <a:solidFill>
                  <a:srgbClr val="00B0F0"/>
                </a:solidFill>
              </a:rPr>
              <a:t>lowest</a:t>
            </a:r>
            <a:r>
              <a:rPr lang="es-ES" sz="2800" dirty="0">
                <a:solidFill>
                  <a:srgbClr val="00B0F0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significance</a:t>
            </a:r>
            <a:r>
              <a:rPr lang="es-ES" sz="2800" dirty="0">
                <a:solidFill>
                  <a:schemeClr val="bg1"/>
                </a:solidFill>
              </a:rPr>
              <a:t> and </a:t>
            </a:r>
            <a:r>
              <a:rPr lang="es-ES" sz="2800" dirty="0" err="1">
                <a:solidFill>
                  <a:schemeClr val="bg1"/>
                </a:solidFill>
              </a:rPr>
              <a:t>identify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SP </a:t>
            </a:r>
            <a:r>
              <a:rPr lang="es-ES" sz="2800" dirty="0" err="1">
                <a:solidFill>
                  <a:schemeClr val="bg1"/>
                </a:solidFill>
              </a:rPr>
              <a:t>with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highest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one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rgbClr val="00B0F0"/>
                </a:solidFill>
              </a:rPr>
              <a:t>over</a:t>
            </a:r>
            <a:r>
              <a:rPr lang="es-ES" sz="2800" dirty="0">
                <a:solidFill>
                  <a:srgbClr val="00B0F0"/>
                </a:solidFill>
              </a:rPr>
              <a:t> </a:t>
            </a:r>
            <a:r>
              <a:rPr lang="es-ES" sz="2800" dirty="0" err="1">
                <a:solidFill>
                  <a:srgbClr val="00B0F0"/>
                </a:solidFill>
              </a:rPr>
              <a:t>the</a:t>
            </a:r>
            <a:r>
              <a:rPr lang="es-ES" sz="2800" dirty="0">
                <a:solidFill>
                  <a:srgbClr val="00B0F0"/>
                </a:solidFill>
              </a:rPr>
              <a:t> </a:t>
            </a:r>
            <a:r>
              <a:rPr lang="es-ES" sz="2800" dirty="0" err="1">
                <a:solidFill>
                  <a:srgbClr val="00B0F0"/>
                </a:solidFill>
              </a:rPr>
              <a:t>threshold</a:t>
            </a:r>
            <a:r>
              <a:rPr lang="es-ES" sz="2800" dirty="0">
                <a:solidFill>
                  <a:srgbClr val="00B0F0"/>
                </a:solidFill>
              </a:rPr>
              <a:t>  </a:t>
            </a:r>
          </a:p>
          <a:p>
            <a:endParaRPr lang="es-E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EBEC2501-1E6F-46C1-83E2-49F5D0F8A1B1}"/>
                  </a:ext>
                </a:extLst>
              </p:cNvPr>
              <p:cNvSpPr/>
              <p:nvPr/>
            </p:nvSpPr>
            <p:spPr>
              <a:xfrm>
                <a:off x="6224750" y="3283421"/>
                <a:ext cx="5168464" cy="1078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l-GR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s-E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  <m:sup>
                              <m:r>
                                <a:rPr lang="es-E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s-E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𝑚𝑜𝑐𝑘</m:t>
                              </m:r>
                            </m:sub>
                            <m:sup>
                              <m:r>
                                <a:rPr lang="es-E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(68)</m:t>
                          </m:r>
                        </m:den>
                      </m:f>
                      <m:r>
                        <a:rPr lang="es-E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</m:t>
                      </m:r>
                      <m:r>
                        <a:rPr lang="es-E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𝑡h𝑟𝑒𝑠h𝑜𝑙𝑑</m:t>
                      </m:r>
                    </m:oMath>
                  </m:oMathPara>
                </a14:m>
                <a:endParaRPr lang="es-E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EBEC2501-1E6F-46C1-83E2-49F5D0F8A1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750" y="3283421"/>
                <a:ext cx="5168464" cy="10783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6C0B9903-6DB1-40D7-A866-7AF85FC4A257}"/>
              </a:ext>
            </a:extLst>
          </p:cNvPr>
          <p:cNvSpPr txBox="1"/>
          <p:nvPr/>
        </p:nvSpPr>
        <p:spPr>
          <a:xfrm>
            <a:off x="8527288" y="389405"/>
            <a:ext cx="3906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(J. Elvin-Poole et al., arXiv:1708.01536)</a:t>
            </a:r>
            <a:endParaRPr lang="es-ES" sz="16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066C67-E052-4B3A-8B84-D379E70B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90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9C2AF18-43BA-4173-AA68-CEE43997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iterative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process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CD9218C-F7CD-477A-A1F5-B968368A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14</a:t>
            </a:fld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6410966-AF0F-4A87-8439-19D6D48C36D4}"/>
              </a:ext>
            </a:extLst>
          </p:cNvPr>
          <p:cNvGrpSpPr/>
          <p:nvPr/>
        </p:nvGrpSpPr>
        <p:grpSpPr>
          <a:xfrm>
            <a:off x="1001054" y="814028"/>
            <a:ext cx="10118897" cy="5991422"/>
            <a:chOff x="1001054" y="814028"/>
            <a:chExt cx="10118897" cy="5991422"/>
          </a:xfrm>
        </p:grpSpPr>
        <p:pic>
          <p:nvPicPr>
            <p:cNvPr id="8194" name="Picture 2" descr="https://lh5.googleusercontent.com/toTwKg5WR991xApKWU3gzoDY9A7DWxRq1stgQcusxY1zZum-ISCk4iasm6-5umw-Oo5UywwkanetALA0UXTwYFRQZsXyRSR0XGPQAoxWpvG0yU_luJoBS5b4RTYI7iyuvn9S45fdRgs">
              <a:extLst>
                <a:ext uri="{FF2B5EF4-FFF2-40B4-BE49-F238E27FC236}">
                  <a16:creationId xmlns:a16="http://schemas.microsoft.com/office/drawing/2014/main" id="{E6796E88-F42E-4380-9EB9-47BA8BC80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249" y="814028"/>
              <a:ext cx="9985702" cy="5991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28AD9F7-B0CE-42B4-AF33-18150ED0AAA0}"/>
                </a:ext>
              </a:extLst>
            </p:cNvPr>
            <p:cNvSpPr/>
            <p:nvPr/>
          </p:nvSpPr>
          <p:spPr>
            <a:xfrm rot="19195888">
              <a:off x="1001054" y="6105552"/>
              <a:ext cx="1352355" cy="23989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1D0D3BD5-0A0A-4AFA-9454-44EE5199F91A}"/>
                </a:ext>
              </a:extLst>
            </p:cNvPr>
            <p:cNvSpPr/>
            <p:nvPr/>
          </p:nvSpPr>
          <p:spPr>
            <a:xfrm>
              <a:off x="1975947" y="1145629"/>
              <a:ext cx="430924" cy="44143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528D7D91-1954-4848-9E60-3D8F6C8AEFEE}"/>
                </a:ext>
              </a:extLst>
            </p:cNvPr>
            <p:cNvSpPr txBox="1"/>
            <p:nvPr/>
          </p:nvSpPr>
          <p:spPr>
            <a:xfrm>
              <a:off x="2534687" y="1145629"/>
              <a:ext cx="4959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err="1"/>
                <a:t>Most</a:t>
              </a:r>
              <a:r>
                <a:rPr lang="es-ES" sz="2400" b="1" dirty="0"/>
                <a:t> </a:t>
              </a:r>
              <a:r>
                <a:rPr lang="es-ES" sz="2400" b="1" dirty="0" err="1"/>
                <a:t>significant</a:t>
              </a:r>
              <a:r>
                <a:rPr lang="es-ES" sz="2400" b="1" dirty="0"/>
                <a:t> SP = </a:t>
              </a:r>
              <a:r>
                <a:rPr lang="es-ES" sz="2400" b="1" dirty="0" err="1"/>
                <a:t>Eff</a:t>
              </a:r>
              <a:r>
                <a:rPr lang="es-ES" sz="2400" b="1" dirty="0"/>
                <a:t>. </a:t>
              </a:r>
              <a:r>
                <a:rPr lang="es-ES" sz="2400" b="1" dirty="0" err="1"/>
                <a:t>exp</a:t>
              </a:r>
              <a:r>
                <a:rPr lang="es-ES" sz="2400" b="1" dirty="0"/>
                <a:t>. time-z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369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E8BA3B2-DD8E-464D-B4BE-9DEC067C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iterative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process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2" descr="https://lh3.googleusercontent.com/wz6XWnOWN_W_1na0-LHxFpvhb8XRQ7tDWNM1oeTDxxBeE4GNEwGFLvtmcbGDlN17aGZtrtTLQuB3t-3LuI9G1prf9fpNlkQIJ0wSVruni_mnXYn59NqAXRGK0h9jGPRmfROoFWdqcSA">
            <a:extLst>
              <a:ext uri="{FF2B5EF4-FFF2-40B4-BE49-F238E27FC236}">
                <a16:creationId xmlns:a16="http://schemas.microsoft.com/office/drawing/2014/main" id="{D15440DA-57B3-42C2-B22C-4D3428F6A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290" y="1214151"/>
            <a:ext cx="3825765" cy="318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4CD0DE-B98D-4638-AD90-6437F8FD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15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CEB6B502-3F49-4FA2-BA15-C866AD2A8E92}"/>
                  </a:ext>
                </a:extLst>
              </p:cNvPr>
              <p:cNvSpPr txBox="1"/>
              <p:nvPr/>
            </p:nvSpPr>
            <p:spPr>
              <a:xfrm>
                <a:off x="451945" y="1030016"/>
                <a:ext cx="7678264" cy="537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>
                    <a:solidFill>
                      <a:srgbClr val="00B0F0"/>
                    </a:solidFill>
                  </a:rPr>
                  <a:t>Fit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E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𝑔𝑎𝑙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s-ES" sz="2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sz="24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𝑔𝑎𝑙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rgbClr val="00B0F0"/>
                    </a:solidFill>
                  </a:rPr>
                  <a:t> 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to</a:t>
                </a:r>
                <a:r>
                  <a:rPr lang="es-ES" sz="2400" dirty="0">
                    <a:solidFill>
                      <a:srgbClr val="00B0F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s-E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E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E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s-E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s-E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s-E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E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ad>
                              <m:radPr>
                                <m:degHide m:val="on"/>
                                <m:ctrlPr>
                                  <a:rPr lang="es-ES" sz="2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ES" sz="2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s-E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s-ES" sz="2400" dirty="0">
                  <a:solidFill>
                    <a:srgbClr val="00B0F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Define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weight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</m:sub>
                    </m:sSub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𝑆𝑃</m:t>
                            </m:r>
                          </m:sub>
                        </m:s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Apply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weight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map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Galaxy catalogue: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𝑔𝑎𝑙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</m:t>
                    </m:r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𝑔𝑎𝑙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𝑤𝑒𝑖𝑔h𝑡𝑒𝑑</m:t>
                        </m:r>
                      </m:sub>
                    </m:sSub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𝑔𝑎𝑙</m:t>
                        </m:r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𝑆𝑃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Iterative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process</a:t>
                </a:r>
                <a:r>
                  <a:rPr lang="es-ES" sz="2400" dirty="0">
                    <a:solidFill>
                      <a:schemeClr val="bg1"/>
                    </a:solidFill>
                  </a:rPr>
                  <a:t>: </a:t>
                </a: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Compute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again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SP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significances</a:t>
                </a:r>
                <a:r>
                  <a:rPr lang="es-ES" sz="2400" dirty="0">
                    <a:solidFill>
                      <a:schemeClr val="bg1"/>
                    </a:solidFill>
                  </a:rPr>
                  <a:t> and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sort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them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from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highest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lowest</a:t>
                </a:r>
                <a:endParaRPr lang="es-ES" sz="2400" dirty="0">
                  <a:solidFill>
                    <a:schemeClr val="bg1"/>
                  </a:solidFill>
                </a:endParaRP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SP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with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𝑠𝑖</m:t>
                    </m:r>
                    <m:sSup>
                      <m:sSupPr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𝑡h𝑟𝑒𝑠h𝑜𝑙𝑑</m:t>
                    </m:r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? -&gt;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Go</a:t>
                </a:r>
                <a:r>
                  <a:rPr lang="es-ES" sz="2400" dirty="0">
                    <a:solidFill>
                      <a:schemeClr val="bg1"/>
                    </a:solidFill>
                  </a:rPr>
                  <a:t> back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1, 2 and 3 </a:t>
                </a: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Repeat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until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all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have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significance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under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threshold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max</a:t>
                </a:r>
                <a:r>
                  <a:rPr lang="es-ES" sz="2400" dirty="0">
                    <a:solidFill>
                      <a:schemeClr val="bg1"/>
                    </a:solidFill>
                  </a:rPr>
                  <a:t>.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number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iterations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reached</a:t>
                </a: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CEB6B502-3F49-4FA2-BA15-C866AD2A8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5" y="1030016"/>
                <a:ext cx="7678264" cy="5378204"/>
              </a:xfrm>
              <a:prstGeom prst="rect">
                <a:avLst/>
              </a:prstGeom>
              <a:blipFill>
                <a:blip r:embed="rId3"/>
                <a:stretch>
                  <a:fillRect l="-1270" r="-794" b="-170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52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E8BA3B2-DD8E-464D-B4BE-9DEC067C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iterative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process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122" name="Picture 2" descr="https://lh5.googleusercontent.com/HF5vZzBHRp3gLoyZ-34xMvm7HD_DFnjxQ9Lsv5zhM7xSR5BJ3IcNnhCEvW1augRqoAHI3jjXol9nxUerhX6LhH6Ny1C_mKlyjE_pLzrR8j0hjBrTu6Wp-dx54yLgeEZsrcUU5T9zl1E">
            <a:extLst>
              <a:ext uri="{FF2B5EF4-FFF2-40B4-BE49-F238E27FC236}">
                <a16:creationId xmlns:a16="http://schemas.microsoft.com/office/drawing/2014/main" id="{5201F427-6C1F-4E58-99D3-8822169CC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80" y="1162877"/>
            <a:ext cx="4412975" cy="33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264A9C9-F5F4-47E0-8539-51600BD3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16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2188392-7D56-478E-AFA5-F679AC84C438}"/>
                  </a:ext>
                </a:extLst>
              </p:cNvPr>
              <p:cNvSpPr txBox="1"/>
              <p:nvPr/>
            </p:nvSpPr>
            <p:spPr>
              <a:xfrm>
                <a:off x="451945" y="1030016"/>
                <a:ext cx="7678264" cy="537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Fit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E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𝑔𝑎𝑙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s-E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𝑔𝑎𝑙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 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ad>
                              <m:radPr>
                                <m:degHide m:val="on"/>
                                <m:ctrlPr>
                                  <a:rPr lang="es-E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E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s-ES" sz="2400" dirty="0">
                  <a:solidFill>
                    <a:srgbClr val="00B0F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>
                    <a:solidFill>
                      <a:srgbClr val="00B0F0"/>
                    </a:solidFill>
                  </a:rPr>
                  <a:t>Define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the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weight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</m:sub>
                    </m:sSub>
                    <m:r>
                      <a:rPr lang="es-E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s-E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𝑆𝑃</m:t>
                            </m:r>
                          </m:sub>
                        </m:sSub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s-ES" sz="2400" dirty="0">
                  <a:solidFill>
                    <a:srgbClr val="00B0F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Apply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weight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map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Galaxy catalogue: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𝑔𝑎𝑙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</m:t>
                    </m:r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𝑔𝑎𝑙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𝑤𝑒𝑖𝑔h𝑡𝑒𝑑</m:t>
                        </m:r>
                      </m:sub>
                    </m:sSub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𝑔𝑎𝑙</m:t>
                        </m:r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𝑆𝑃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Iterative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process</a:t>
                </a:r>
                <a:r>
                  <a:rPr lang="es-ES" sz="2400" dirty="0">
                    <a:solidFill>
                      <a:schemeClr val="bg1"/>
                    </a:solidFill>
                  </a:rPr>
                  <a:t>: </a:t>
                </a: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Compute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again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SP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significances</a:t>
                </a:r>
                <a:r>
                  <a:rPr lang="es-ES" sz="2400" dirty="0">
                    <a:solidFill>
                      <a:schemeClr val="bg1"/>
                    </a:solidFill>
                  </a:rPr>
                  <a:t> and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sort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them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from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highest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lowest</a:t>
                </a:r>
                <a:endParaRPr lang="es-ES" sz="2400" dirty="0">
                  <a:solidFill>
                    <a:schemeClr val="bg1"/>
                  </a:solidFill>
                </a:endParaRP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SP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with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𝑠𝑖</m:t>
                    </m:r>
                    <m:sSup>
                      <m:sSupPr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𝑡h𝑟𝑒𝑠h𝑜𝑙𝑑</m:t>
                    </m:r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? -&gt;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Go</a:t>
                </a:r>
                <a:r>
                  <a:rPr lang="es-ES" sz="2400" dirty="0">
                    <a:solidFill>
                      <a:schemeClr val="bg1"/>
                    </a:solidFill>
                  </a:rPr>
                  <a:t> back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1, 2 and 3 </a:t>
                </a: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Repeat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until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all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have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significance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under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threshold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max</a:t>
                </a:r>
                <a:r>
                  <a:rPr lang="es-ES" sz="2400" dirty="0">
                    <a:solidFill>
                      <a:schemeClr val="bg1"/>
                    </a:solidFill>
                  </a:rPr>
                  <a:t>.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number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iterations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reached</a:t>
                </a: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2188392-7D56-478E-AFA5-F679AC84C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5" y="1030016"/>
                <a:ext cx="7678264" cy="5378204"/>
              </a:xfrm>
              <a:prstGeom prst="rect">
                <a:avLst/>
              </a:prstGeom>
              <a:blipFill>
                <a:blip r:embed="rId3"/>
                <a:stretch>
                  <a:fillRect l="-1270" r="-794" b="-170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82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E8BA3B2-DD8E-464D-B4BE-9DEC067C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iterative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process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2" descr="https://lh5.googleusercontent.com/PvLwCFHmlTNGfOp0eTCgw97ZmiM23q4HCNYnmswSTdnjMkyFsYg9y0yXDGaYYUyqYr9RaVfmiwhN5p-vg3kAkggjtQR_FxjXUJ-nzxywJ2J9wIbIW_D20WjQS5qSaH92bImNLzvflI4">
            <a:extLst>
              <a:ext uri="{FF2B5EF4-FFF2-40B4-BE49-F238E27FC236}">
                <a16:creationId xmlns:a16="http://schemas.microsoft.com/office/drawing/2014/main" id="{73C36EA3-8180-4832-BB33-42EC58DB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290" y="1240790"/>
            <a:ext cx="3825765" cy="31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E0B964D-FAB4-4DDD-A4B4-A1547F45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17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3635D90-1B11-456A-A973-A5FB5CF3E8BE}"/>
                  </a:ext>
                </a:extLst>
              </p:cNvPr>
              <p:cNvSpPr txBox="1"/>
              <p:nvPr/>
            </p:nvSpPr>
            <p:spPr>
              <a:xfrm>
                <a:off x="451945" y="1030016"/>
                <a:ext cx="7678264" cy="537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Fit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E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𝑔𝑎𝑙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s-E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𝑔𝑎𝑙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 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ad>
                              <m:radPr>
                                <m:degHide m:val="on"/>
                                <m:ctrlPr>
                                  <a:rPr lang="es-E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E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s-ES" sz="2400" dirty="0">
                  <a:solidFill>
                    <a:srgbClr val="00B0F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Define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weight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</m:sub>
                    </m:sSub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𝑆𝑃</m:t>
                            </m:r>
                          </m:sub>
                        </m:s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>
                    <a:solidFill>
                      <a:srgbClr val="00B0F0"/>
                    </a:solidFill>
                  </a:rPr>
                  <a:t>Apply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the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weight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map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to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the</a:t>
                </a:r>
                <a:r>
                  <a:rPr lang="es-ES" sz="2400" dirty="0">
                    <a:solidFill>
                      <a:srgbClr val="00B0F0"/>
                    </a:solidFill>
                  </a:rPr>
                  <a:t> Galaxy catalogue: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𝑔𝑎𝑙</m:t>
                        </m:r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</m:t>
                    </m:r>
                    <m:sSub>
                      <m:sSubPr>
                        <m:ctrlP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𝑔𝑎𝑙</m:t>
                        </m:r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𝑤𝑒𝑖𝑔h𝑡𝑒𝑑</m:t>
                        </m:r>
                      </m:sub>
                    </m:sSub>
                    <m:r>
                      <a:rPr lang="es-E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𝑔𝑎𝑙</m:t>
                        </m:r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𝑆𝑃</m:t>
                        </m:r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s-ES" sz="2400" dirty="0">
                  <a:solidFill>
                    <a:srgbClr val="00B0F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Iterative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process</a:t>
                </a:r>
                <a:r>
                  <a:rPr lang="es-ES" sz="2400" dirty="0">
                    <a:solidFill>
                      <a:schemeClr val="bg1"/>
                    </a:solidFill>
                  </a:rPr>
                  <a:t>: </a:t>
                </a: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Compute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again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SP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significances</a:t>
                </a:r>
                <a:r>
                  <a:rPr lang="es-ES" sz="2400" dirty="0">
                    <a:solidFill>
                      <a:schemeClr val="bg1"/>
                    </a:solidFill>
                  </a:rPr>
                  <a:t> and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sort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them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from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highest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lowest</a:t>
                </a:r>
                <a:endParaRPr lang="es-ES" sz="2400" dirty="0">
                  <a:solidFill>
                    <a:schemeClr val="bg1"/>
                  </a:solidFill>
                </a:endParaRP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SP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with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𝑠𝑖</m:t>
                    </m:r>
                    <m:sSup>
                      <m:sSupPr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𝑡h𝑟𝑒𝑠h𝑜𝑙𝑑</m:t>
                    </m:r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? -&gt;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Go</a:t>
                </a:r>
                <a:r>
                  <a:rPr lang="es-ES" sz="2400" dirty="0">
                    <a:solidFill>
                      <a:schemeClr val="bg1"/>
                    </a:solidFill>
                  </a:rPr>
                  <a:t> back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1, 2 and 3 </a:t>
                </a: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Repeat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until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all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have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significance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under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threshold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max</a:t>
                </a:r>
                <a:r>
                  <a:rPr lang="es-ES" sz="2400" dirty="0">
                    <a:solidFill>
                      <a:schemeClr val="bg1"/>
                    </a:solidFill>
                  </a:rPr>
                  <a:t>.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number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iterations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reached</a:t>
                </a: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3635D90-1B11-456A-A973-A5FB5CF3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5" y="1030016"/>
                <a:ext cx="7678264" cy="5378204"/>
              </a:xfrm>
              <a:prstGeom prst="rect">
                <a:avLst/>
              </a:prstGeom>
              <a:blipFill>
                <a:blip r:embed="rId3"/>
                <a:stretch>
                  <a:fillRect l="-1270" r="-794" b="-170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438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E8BA3B2-DD8E-464D-B4BE-9DEC067C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iterative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process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6D37041-B0F2-406D-8321-7E6D9B155410}"/>
                  </a:ext>
                </a:extLst>
              </p:cNvPr>
              <p:cNvSpPr txBox="1"/>
              <p:nvPr/>
            </p:nvSpPr>
            <p:spPr>
              <a:xfrm>
                <a:off x="451945" y="1030016"/>
                <a:ext cx="7678264" cy="537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Fit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E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𝑔𝑎𝑙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s-E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𝑔𝑎𝑙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 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ad>
                              <m:radPr>
                                <m:degHide m:val="on"/>
                                <m:ctrlPr>
                                  <a:rPr lang="es-E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E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s-ES" sz="2400" dirty="0">
                  <a:solidFill>
                    <a:srgbClr val="00B0F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Define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weight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</m:sub>
                    </m:sSub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𝑆𝑃</m:t>
                            </m:r>
                          </m:sub>
                        </m:s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Apply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weight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map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Galaxy catalogue: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𝑔𝑎𝑙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</m:t>
                    </m:r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𝑔𝑎𝑙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𝑤𝑒𝑖𝑔h𝑡𝑒𝑑</m:t>
                        </m:r>
                      </m:sub>
                    </m:sSub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𝑔𝑎𝑙</m:t>
                        </m:r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𝑆𝑃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 err="1">
                    <a:solidFill>
                      <a:srgbClr val="00B0F0"/>
                    </a:solidFill>
                  </a:rPr>
                  <a:t>Iterative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process</a:t>
                </a:r>
                <a:r>
                  <a:rPr lang="es-ES" sz="2400" dirty="0">
                    <a:solidFill>
                      <a:srgbClr val="00B0F0"/>
                    </a:solidFill>
                  </a:rPr>
                  <a:t>: </a:t>
                </a: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s-ES" sz="2400" dirty="0">
                    <a:solidFill>
                      <a:srgbClr val="00B0F0"/>
                    </a:solidFill>
                  </a:rPr>
                  <a:t>Compute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again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the</a:t>
                </a:r>
                <a:r>
                  <a:rPr lang="es-ES" sz="2400" dirty="0">
                    <a:solidFill>
                      <a:srgbClr val="00B0F0"/>
                    </a:solidFill>
                  </a:rPr>
                  <a:t> SP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significances</a:t>
                </a:r>
                <a:r>
                  <a:rPr lang="es-ES" sz="2400" dirty="0">
                    <a:solidFill>
                      <a:srgbClr val="00B0F0"/>
                    </a:solidFill>
                  </a:rPr>
                  <a:t> and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sort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them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from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highest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to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lowest</a:t>
                </a:r>
                <a:endParaRPr lang="es-ES" sz="2400" dirty="0">
                  <a:solidFill>
                    <a:srgbClr val="00B0F0"/>
                  </a:solidFill>
                </a:endParaRP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s-ES" sz="2400" dirty="0">
                    <a:solidFill>
                      <a:srgbClr val="00B0F0"/>
                    </a:solidFill>
                  </a:rPr>
                  <a:t>SP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with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𝑠𝑖</m:t>
                    </m:r>
                    <m:sSup>
                      <m:sSupPr>
                        <m:ctrlP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E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𝑡h𝑟𝑒𝑠h𝑜𝑙𝑑</m:t>
                    </m:r>
                  </m:oMath>
                </a14:m>
                <a:r>
                  <a:rPr lang="es-ES" sz="2400" dirty="0">
                    <a:solidFill>
                      <a:srgbClr val="00B0F0"/>
                    </a:solidFill>
                  </a:rPr>
                  <a:t>? -&gt;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Go</a:t>
                </a:r>
                <a:r>
                  <a:rPr lang="es-ES" sz="2400" dirty="0">
                    <a:solidFill>
                      <a:srgbClr val="00B0F0"/>
                    </a:solidFill>
                  </a:rPr>
                  <a:t> back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to</a:t>
                </a:r>
                <a:r>
                  <a:rPr lang="es-ES" sz="2400" dirty="0">
                    <a:solidFill>
                      <a:srgbClr val="00B0F0"/>
                    </a:solidFill>
                  </a:rPr>
                  <a:t> 1, 2 and 3 </a:t>
                </a: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s-ES" sz="2400" dirty="0" err="1">
                    <a:solidFill>
                      <a:srgbClr val="00B0F0"/>
                    </a:solidFill>
                  </a:rPr>
                  <a:t>Repeat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until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all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SPs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have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significance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under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threshold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or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max</a:t>
                </a:r>
                <a:r>
                  <a:rPr lang="es-ES" sz="2400" dirty="0">
                    <a:solidFill>
                      <a:srgbClr val="00B0F0"/>
                    </a:solidFill>
                  </a:rPr>
                  <a:t>.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number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of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iterations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reached</a:t>
                </a:r>
                <a:endParaRPr lang="es-E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6D37041-B0F2-406D-8321-7E6D9B155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5" y="1030016"/>
                <a:ext cx="7678264" cy="5378204"/>
              </a:xfrm>
              <a:prstGeom prst="rect">
                <a:avLst/>
              </a:prstGeom>
              <a:blipFill>
                <a:blip r:embed="rId2"/>
                <a:stretch>
                  <a:fillRect l="-1270" r="-794" b="-170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1F99A150-A869-4092-AD41-1EFE4C515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94" y="1555530"/>
            <a:ext cx="4800599" cy="2880359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6E413B6-4FCA-4A8B-9A51-86141BC32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328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E8BA3B2-DD8E-464D-B4BE-9DEC067C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iterative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process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99A150-A869-4092-AD41-1EFE4C515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94" y="1555530"/>
            <a:ext cx="4800598" cy="2880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FA1FB93-4C1C-4BEB-A545-9058B63F1172}"/>
                  </a:ext>
                </a:extLst>
              </p:cNvPr>
              <p:cNvSpPr txBox="1"/>
              <p:nvPr/>
            </p:nvSpPr>
            <p:spPr>
              <a:xfrm>
                <a:off x="8271641" y="5108024"/>
                <a:ext cx="3363311" cy="1138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s-E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E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s-E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𝑆𝑃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FA1FB93-4C1C-4BEB-A545-9058B63F1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641" y="5108024"/>
                <a:ext cx="3363311" cy="11383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7E60D6-3BCA-4377-ACBB-1600DAF2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19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273CEC1-9028-4398-839A-52941FFB811A}"/>
                  </a:ext>
                </a:extLst>
              </p:cNvPr>
              <p:cNvSpPr txBox="1"/>
              <p:nvPr/>
            </p:nvSpPr>
            <p:spPr>
              <a:xfrm>
                <a:off x="451945" y="1030016"/>
                <a:ext cx="7678264" cy="537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Fit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E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𝑔𝑎𝑙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s-E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𝑔𝑎𝑙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 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ad>
                              <m:radPr>
                                <m:degHide m:val="on"/>
                                <m:ctrlPr>
                                  <a:rPr lang="es-E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E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s-ES" sz="2400" dirty="0">
                  <a:solidFill>
                    <a:srgbClr val="00B0F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Define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weight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</m:sub>
                    </m:sSub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𝑆𝑃</m:t>
                            </m:r>
                          </m:sub>
                        </m:s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Apply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weight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map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Galaxy catalogue: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𝑔𝑎𝑙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</m:t>
                    </m:r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𝑔𝑎𝑙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𝑤𝑒𝑖𝑔h𝑡𝑒𝑑</m:t>
                        </m:r>
                      </m:sub>
                    </m:sSub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𝑔𝑎𝑙</m:t>
                        </m:r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𝑆𝑃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Iterative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process</a:t>
                </a:r>
                <a:r>
                  <a:rPr lang="es-ES" sz="2400" dirty="0">
                    <a:solidFill>
                      <a:schemeClr val="bg1"/>
                    </a:solidFill>
                  </a:rPr>
                  <a:t>: </a:t>
                </a: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Compute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again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SP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significances</a:t>
                </a:r>
                <a:r>
                  <a:rPr lang="es-ES" sz="2400" dirty="0">
                    <a:solidFill>
                      <a:schemeClr val="bg1"/>
                    </a:solidFill>
                  </a:rPr>
                  <a:t> and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sort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them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from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highest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lowest</a:t>
                </a:r>
                <a:endParaRPr lang="es-ES" sz="2400" dirty="0">
                  <a:solidFill>
                    <a:schemeClr val="bg1"/>
                  </a:solidFill>
                </a:endParaRP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s-ES" sz="2400" dirty="0">
                    <a:solidFill>
                      <a:schemeClr val="bg1"/>
                    </a:solidFill>
                  </a:rPr>
                  <a:t>SP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with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𝑠𝑖</m:t>
                    </m:r>
                    <m:sSup>
                      <m:sSupPr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𝑡h𝑟𝑒𝑠h𝑜𝑙𝑑</m:t>
                    </m:r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? -&gt;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Go</a:t>
                </a:r>
                <a:r>
                  <a:rPr lang="es-ES" sz="2400" dirty="0">
                    <a:solidFill>
                      <a:schemeClr val="bg1"/>
                    </a:solidFill>
                  </a:rPr>
                  <a:t> back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1, 2 and 3 </a:t>
                </a: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Repeat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until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all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have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significance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under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threshold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max</a:t>
                </a:r>
                <a:r>
                  <a:rPr lang="es-ES" sz="2400" dirty="0">
                    <a:solidFill>
                      <a:schemeClr val="bg1"/>
                    </a:solidFill>
                  </a:rPr>
                  <a:t>.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number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iterations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reached</a:t>
                </a: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273CEC1-9028-4398-839A-52941FFB8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5" y="1030016"/>
                <a:ext cx="7678264" cy="5378204"/>
              </a:xfrm>
              <a:prstGeom prst="rect">
                <a:avLst/>
              </a:prstGeom>
              <a:blipFill>
                <a:blip r:embed="rId5"/>
                <a:stretch>
                  <a:fillRect l="-1270" r="-794" b="-170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78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B592254-0BDE-4AF1-914B-119411EB9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695" y="0"/>
            <a:ext cx="38862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62F5232-C077-4D64-B1DE-1830D127C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74" b="91667" l="6742" r="89888">
                        <a14:foregroundMark x1="23034" y1="10897" x2="6742" y2="48718"/>
                        <a14:foregroundMark x1="6742" y1="50641" x2="26404" y2="91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8622" y="176981"/>
            <a:ext cx="1130359" cy="99065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DF9B3E5-E7BA-4167-92DB-D8AD3647B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2921099"/>
            <a:ext cx="3886200" cy="3886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EDE5F96-CD38-4BCF-ADEC-34848F67B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87" y="3293257"/>
            <a:ext cx="3886200" cy="3243483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D9120C36-C19A-4D06-B8F9-6311C41249B9}"/>
              </a:ext>
            </a:extLst>
          </p:cNvPr>
          <p:cNvSpPr/>
          <p:nvPr/>
        </p:nvSpPr>
        <p:spPr>
          <a:xfrm>
            <a:off x="11747842" y="6418509"/>
            <a:ext cx="252000" cy="25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8CF7BE9-8C81-420F-B91D-3C6D81C9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64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b="1" smtClean="0"/>
              <a:t>2</a:t>
            </a:fld>
            <a:endParaRPr lang="es-E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ED453B5-8EB5-49AD-91C1-AE3462CB8FA3}"/>
                  </a:ext>
                </a:extLst>
              </p:cNvPr>
              <p:cNvSpPr txBox="1"/>
              <p:nvPr/>
            </p:nvSpPr>
            <p:spPr>
              <a:xfrm>
                <a:off x="612743" y="968852"/>
                <a:ext cx="742003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91" indent="-342891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DECam</a:t>
                </a:r>
                <a:r>
                  <a:rPr lang="es-ES" sz="2400" dirty="0">
                    <a:solidFill>
                      <a:schemeClr val="bg1"/>
                    </a:solidFill>
                  </a:rPr>
                  <a:t>: 62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CCDs</a:t>
                </a:r>
                <a:r>
                  <a:rPr lang="es-ES" sz="2400" dirty="0">
                    <a:solidFill>
                      <a:schemeClr val="bg1"/>
                    </a:solidFill>
                  </a:rPr>
                  <a:t> in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an</a:t>
                </a:r>
                <a:r>
                  <a:rPr lang="es-ES" sz="2400" dirty="0">
                    <a:solidFill>
                      <a:schemeClr val="bg1"/>
                    </a:solidFill>
                  </a:rPr>
                  <a:t> hexagonal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pattern</a:t>
                </a:r>
                <a:r>
                  <a:rPr lang="es-ES" sz="2400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2400" dirty="0">
                        <a:solidFill>
                          <a:schemeClr val="bg1"/>
                        </a:solidFill>
                      </a:rPr>
                      <m:t>FoV</m:t>
                    </m:r>
                    <m:r>
                      <m:rPr>
                        <m:nor/>
                      </m:rPr>
                      <a:rPr lang="es-E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𝑑𝑒𝑔</m:t>
                    </m:r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)</a:t>
                </a:r>
              </a:p>
              <a:p>
                <a:pPr marL="342891" indent="-342891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chemeClr val="bg1"/>
                    </a:solidFill>
                  </a:rPr>
                  <a:t>5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photometric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bands</a:t>
                </a:r>
                <a:r>
                  <a:rPr lang="es-E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𝑔𝑟𝑖𝑧𝑌</m:t>
                    </m:r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s-E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400 −1080 </m:t>
                    </m:r>
                    <m:r>
                      <a:rPr lang="es-E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chemeClr val="bg1"/>
                    </a:solidFill>
                  </a:rPr>
                  <a:t>Depth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=24.0</m:t>
                    </m:r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Photometric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redshifts</a:t>
                </a:r>
                <a:r>
                  <a:rPr lang="es-ES" sz="2400" dirty="0">
                    <a:solidFill>
                      <a:schemeClr val="bg1"/>
                    </a:solidFill>
                  </a:rPr>
                  <a:t>, up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~1.0</m:t>
                    </m:r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891" indent="-342891">
                  <a:buFont typeface="Arial" panose="020B0604020202020204" pitchFamily="34" charset="0"/>
                  <a:buChar char="•"/>
                </a:pP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ED453B5-8EB5-49AD-91C1-AE3462CB8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43" y="968852"/>
                <a:ext cx="7420035" cy="1938992"/>
              </a:xfrm>
              <a:prstGeom prst="rect">
                <a:avLst/>
              </a:prstGeom>
              <a:blipFill>
                <a:blip r:embed="rId7"/>
                <a:stretch>
                  <a:fillRect l="-1150" t="-2516" r="-65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50DDED14-327A-47F5-94FA-B9848457D443}"/>
              </a:ext>
            </a:extLst>
          </p:cNvPr>
          <p:cNvSpPr txBox="1"/>
          <p:nvPr/>
        </p:nvSpPr>
        <p:spPr>
          <a:xfrm>
            <a:off x="8825947" y="1335091"/>
            <a:ext cx="3093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err="1">
                <a:solidFill>
                  <a:schemeClr val="bg1"/>
                </a:solidFill>
              </a:rPr>
              <a:t>Victor</a:t>
            </a:r>
            <a:r>
              <a:rPr lang="es-ES" b="1" dirty="0">
                <a:solidFill>
                  <a:schemeClr val="bg1"/>
                </a:solidFill>
              </a:rPr>
              <a:t> Blanco </a:t>
            </a:r>
            <a:r>
              <a:rPr lang="es-ES" b="1" dirty="0" err="1">
                <a:solidFill>
                  <a:schemeClr val="bg1"/>
                </a:solidFill>
              </a:rPr>
              <a:t>Telescope</a:t>
            </a:r>
            <a:r>
              <a:rPr lang="es-ES" b="1" dirty="0">
                <a:solidFill>
                  <a:schemeClr val="bg1"/>
                </a:solidFill>
              </a:rPr>
              <a:t>, 4m, Cerro Tololo, Chile </a:t>
            </a:r>
          </a:p>
          <a:p>
            <a:endParaRPr lang="es-ES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430A8C4-E92F-43F0-815A-2DE3D3BE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Dark</a:t>
            </a:r>
            <a:r>
              <a:rPr lang="es-ES" dirty="0">
                <a:solidFill>
                  <a:schemeClr val="bg1"/>
                </a:solidFill>
              </a:rPr>
              <a:t> Energy </a:t>
            </a:r>
            <a:r>
              <a:rPr lang="es-ES" dirty="0" err="1">
                <a:solidFill>
                  <a:schemeClr val="bg1"/>
                </a:solidFill>
              </a:rPr>
              <a:t>Survey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433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89CEF6C-6833-4650-8B0B-6F2F4406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iterative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process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64B2017-2F29-4685-B8B1-76D460B0E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49" y="814027"/>
            <a:ext cx="9985701" cy="599142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6FCFCC2-2000-4EFC-84E8-20DF2D0B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20</a:t>
            </a:fld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3353438-5023-422A-8258-A3340BD06110}"/>
              </a:ext>
            </a:extLst>
          </p:cNvPr>
          <p:cNvGrpSpPr/>
          <p:nvPr/>
        </p:nvGrpSpPr>
        <p:grpSpPr>
          <a:xfrm>
            <a:off x="6993804" y="2250509"/>
            <a:ext cx="4073572" cy="1569660"/>
            <a:chOff x="6993804" y="2250509"/>
            <a:chExt cx="4073572" cy="1569660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34EB530-CF96-4903-B6F4-E1D1F0809A84}"/>
                </a:ext>
              </a:extLst>
            </p:cNvPr>
            <p:cNvSpPr txBox="1"/>
            <p:nvPr/>
          </p:nvSpPr>
          <p:spPr>
            <a:xfrm>
              <a:off x="6993804" y="2250509"/>
              <a:ext cx="40735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err="1"/>
                <a:t>SPs</a:t>
              </a:r>
              <a:r>
                <a:rPr lang="es-ES" sz="2400" b="1" dirty="0"/>
                <a:t> </a:t>
              </a:r>
              <a:r>
                <a:rPr lang="es-ES" sz="2400" b="1" dirty="0" err="1"/>
                <a:t>we</a:t>
              </a:r>
              <a:r>
                <a:rPr lang="es-ES" sz="2400" b="1" dirty="0"/>
                <a:t> </a:t>
              </a:r>
              <a:r>
                <a:rPr lang="es-ES" sz="2400" b="1" dirty="0" err="1"/>
                <a:t>have</a:t>
              </a:r>
              <a:r>
                <a:rPr lang="es-ES" sz="2400" b="1" dirty="0"/>
                <a:t> </a:t>
              </a:r>
              <a:r>
                <a:rPr lang="es-ES" sz="2400" b="1" dirty="0" err="1"/>
                <a:t>to</a:t>
              </a:r>
              <a:r>
                <a:rPr lang="es-ES" sz="2400" b="1" dirty="0"/>
                <a:t> </a:t>
              </a:r>
              <a:r>
                <a:rPr lang="es-ES" sz="2400" b="1" dirty="0" err="1"/>
                <a:t>weight</a:t>
              </a:r>
              <a:r>
                <a:rPr lang="es-ES" sz="2400" b="1" dirty="0"/>
                <a:t> </a:t>
              </a:r>
              <a:r>
                <a:rPr lang="es-ES" sz="2400" b="1" dirty="0" err="1"/>
                <a:t>for</a:t>
              </a:r>
              <a:r>
                <a:rPr lang="es-ES" sz="2400" b="1" dirty="0"/>
                <a:t> (   ):</a:t>
              </a:r>
            </a:p>
            <a:p>
              <a:pPr marL="457200" indent="-457200">
                <a:buAutoNum type="arabicParenR"/>
              </a:pPr>
              <a:r>
                <a:rPr lang="es-ES" sz="2400" b="1" dirty="0" err="1"/>
                <a:t>Eff</a:t>
              </a:r>
              <a:r>
                <a:rPr lang="es-ES" sz="2400" b="1" dirty="0"/>
                <a:t>. </a:t>
              </a:r>
              <a:r>
                <a:rPr lang="es-ES" sz="2400" b="1" dirty="0" err="1"/>
                <a:t>exp</a:t>
              </a:r>
              <a:r>
                <a:rPr lang="es-ES" sz="2400" b="1" dirty="0"/>
                <a:t>. time-z</a:t>
              </a:r>
            </a:p>
            <a:p>
              <a:pPr marL="457200" indent="-457200">
                <a:buAutoNum type="arabicParenR"/>
              </a:pPr>
              <a:r>
                <a:rPr lang="es-ES" sz="2400" b="1" dirty="0" err="1"/>
                <a:t>Sky</a:t>
              </a:r>
              <a:r>
                <a:rPr lang="es-ES" sz="2400" b="1" dirty="0"/>
                <a:t> </a:t>
              </a:r>
              <a:r>
                <a:rPr lang="es-ES" sz="2400" b="1" dirty="0" err="1"/>
                <a:t>brightness</a:t>
              </a:r>
              <a:r>
                <a:rPr lang="es-ES" sz="2400" b="1" dirty="0"/>
                <a:t>-i</a:t>
              </a:r>
            </a:p>
            <a:p>
              <a:pPr marL="457200" indent="-457200">
                <a:buAutoNum type="arabicParenR"/>
              </a:pPr>
              <a:r>
                <a:rPr lang="es-ES" sz="2400" b="1" dirty="0"/>
                <a:t>FWHM-i</a:t>
              </a:r>
            </a:p>
          </p:txBody>
        </p:sp>
        <p:sp>
          <p:nvSpPr>
            <p:cNvPr id="3" name="Triángulo isósceles 2">
              <a:extLst>
                <a:ext uri="{FF2B5EF4-FFF2-40B4-BE49-F238E27FC236}">
                  <a16:creationId xmlns:a16="http://schemas.microsoft.com/office/drawing/2014/main" id="{956AE6F7-B69F-4EE6-B22D-97FA8AA84116}"/>
                </a:ext>
              </a:extLst>
            </p:cNvPr>
            <p:cNvSpPr/>
            <p:nvPr/>
          </p:nvSpPr>
          <p:spPr>
            <a:xfrm>
              <a:off x="10491541" y="2415944"/>
              <a:ext cx="211751" cy="1732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877315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51C201-14B7-434F-B490-CC4F60D7E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2"/>
          <a:stretch/>
        </p:blipFill>
        <p:spPr>
          <a:xfrm>
            <a:off x="801486" y="2077506"/>
            <a:ext cx="10548036" cy="385638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2A4FE05-2B37-495F-AEBE-3ABB82618259}"/>
              </a:ext>
            </a:extLst>
          </p:cNvPr>
          <p:cNvSpPr txBox="1">
            <a:spLocks/>
          </p:cNvSpPr>
          <p:nvPr/>
        </p:nvSpPr>
        <p:spPr>
          <a:xfrm>
            <a:off x="182214" y="156411"/>
            <a:ext cx="10515600" cy="67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testing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impact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B561C9-D974-451F-9A21-C92CC5C89AD3}"/>
              </a:ext>
            </a:extLst>
          </p:cNvPr>
          <p:cNvSpPr txBox="1"/>
          <p:nvPr/>
        </p:nvSpPr>
        <p:spPr>
          <a:xfrm>
            <a:off x="7623313" y="5940959"/>
            <a:ext cx="456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(J. Elvin-Poole et al., arXiv:1708.01536)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0391AE-4C25-4AB0-96CD-ECD1B21F7564}"/>
              </a:ext>
            </a:extLst>
          </p:cNvPr>
          <p:cNvSpPr txBox="1"/>
          <p:nvPr/>
        </p:nvSpPr>
        <p:spPr>
          <a:xfrm>
            <a:off x="801486" y="946441"/>
            <a:ext cx="782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00B0F0"/>
                </a:solidFill>
              </a:rPr>
              <a:t>Results</a:t>
            </a:r>
            <a:r>
              <a:rPr lang="es-ES" sz="2400" dirty="0">
                <a:solidFill>
                  <a:srgbClr val="00B0F0"/>
                </a:solidFill>
              </a:rPr>
              <a:t> </a:t>
            </a:r>
            <a:r>
              <a:rPr lang="es-ES" sz="2400" dirty="0" err="1">
                <a:solidFill>
                  <a:srgbClr val="00B0F0"/>
                </a:solidFill>
              </a:rPr>
              <a:t>from</a:t>
            </a:r>
            <a:r>
              <a:rPr lang="es-ES" sz="2400" dirty="0">
                <a:solidFill>
                  <a:srgbClr val="00B0F0"/>
                </a:solidFill>
              </a:rPr>
              <a:t> DES Y1 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7B79C9-F2FD-4088-961B-470BD728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21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91FB80-AFFD-4186-8D00-F87555CCE54C}"/>
              </a:ext>
            </a:extLst>
          </p:cNvPr>
          <p:cNvSpPr txBox="1"/>
          <p:nvPr/>
        </p:nvSpPr>
        <p:spPr>
          <a:xfrm>
            <a:off x="885524" y="6143094"/>
            <a:ext cx="5284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</a:rPr>
              <a:t>Y3 </a:t>
            </a:r>
            <a:r>
              <a:rPr lang="es-ES" sz="2400" dirty="0" err="1">
                <a:solidFill>
                  <a:srgbClr val="00B0F0"/>
                </a:solidFill>
              </a:rPr>
              <a:t>results</a:t>
            </a:r>
            <a:r>
              <a:rPr lang="es-ES" sz="2400" dirty="0">
                <a:solidFill>
                  <a:srgbClr val="00B0F0"/>
                </a:solidFill>
              </a:rPr>
              <a:t> </a:t>
            </a:r>
            <a:r>
              <a:rPr lang="es-ES" sz="2400" dirty="0" err="1">
                <a:solidFill>
                  <a:srgbClr val="00B0F0"/>
                </a:solidFill>
              </a:rPr>
              <a:t>coming</a:t>
            </a:r>
            <a:r>
              <a:rPr lang="es-ES" sz="2400" dirty="0">
                <a:solidFill>
                  <a:srgbClr val="00B0F0"/>
                </a:solidFill>
              </a:rPr>
              <a:t> </a:t>
            </a:r>
            <a:r>
              <a:rPr lang="es-ES" sz="2400" dirty="0" err="1">
                <a:solidFill>
                  <a:srgbClr val="00B0F0"/>
                </a:solidFill>
              </a:rPr>
              <a:t>soon</a:t>
            </a:r>
            <a:endParaRPr lang="es-ES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77ADF3-AAEC-487B-BB1F-6971F991BDFA}"/>
              </a:ext>
            </a:extLst>
          </p:cNvPr>
          <p:cNvSpPr txBox="1"/>
          <p:nvPr/>
        </p:nvSpPr>
        <p:spPr>
          <a:xfrm>
            <a:off x="2375452" y="1617310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0.15 &lt; z &lt; 0.3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DD99E71-FA7A-49AE-8332-F069AD912BF7}"/>
              </a:ext>
            </a:extLst>
          </p:cNvPr>
          <p:cNvSpPr txBox="1"/>
          <p:nvPr/>
        </p:nvSpPr>
        <p:spPr>
          <a:xfrm>
            <a:off x="5688490" y="1610686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0.3 &lt; z &lt; 0.45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B6D244-3876-4C02-BF88-1E1A1F00610D}"/>
              </a:ext>
            </a:extLst>
          </p:cNvPr>
          <p:cNvSpPr txBox="1"/>
          <p:nvPr/>
        </p:nvSpPr>
        <p:spPr>
          <a:xfrm>
            <a:off x="9037967" y="1610686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0.45 &lt; z &lt; 0.6</a:t>
            </a:r>
          </a:p>
        </p:txBody>
      </p:sp>
    </p:spTree>
    <p:extLst>
      <p:ext uri="{BB962C8B-B14F-4D97-AF65-F5344CB8AC3E}">
        <p14:creationId xmlns:p14="http://schemas.microsoft.com/office/powerpoint/2010/main" val="401801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3082CF7-C377-4B70-9AD4-DC5348B72F48}"/>
              </a:ext>
            </a:extLst>
          </p:cNvPr>
          <p:cNvSpPr txBox="1"/>
          <p:nvPr/>
        </p:nvSpPr>
        <p:spPr>
          <a:xfrm>
            <a:off x="1960880" y="3075057"/>
            <a:ext cx="827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794A581-3A41-41FC-A593-1F46EA2C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195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60D0A-FC89-4E81-A652-CDB5BEC1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5F0644-2913-4971-9FCB-B480015C0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12A619-4F8A-46BC-B22A-D92AA0B8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710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CF8B9-8DB9-4A26-A766-B81C3A61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C09621-58E8-4E81-913A-E22D00580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069198-7689-4EB9-A8AE-B0AAE51C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00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3082CF7-C377-4B70-9AD4-DC5348B72F48}"/>
              </a:ext>
            </a:extLst>
          </p:cNvPr>
          <p:cNvSpPr txBox="1"/>
          <p:nvPr/>
        </p:nvSpPr>
        <p:spPr>
          <a:xfrm>
            <a:off x="1960880" y="3075057"/>
            <a:ext cx="827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>
                <a:solidFill>
                  <a:prstClr val="white"/>
                </a:solidFill>
                <a:latin typeface="Calibri" panose="020F0502020204030204"/>
              </a:rPr>
              <a:t>POST-CREDITS SCENES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2021A0B-878F-4880-9E98-A167B676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640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E8D77B7-5F06-41E2-87F5-388150A6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Survey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Property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maps</a:t>
            </a:r>
            <a:r>
              <a:rPr lang="es-ES" dirty="0">
                <a:solidFill>
                  <a:schemeClr val="bg1"/>
                </a:solidFill>
              </a:rPr>
              <a:t> (</a:t>
            </a:r>
            <a:r>
              <a:rPr lang="es-ES" dirty="0" err="1">
                <a:solidFill>
                  <a:schemeClr val="bg1"/>
                </a:solidFill>
              </a:rPr>
              <a:t>SPs</a:t>
            </a:r>
            <a:r>
              <a:rPr lang="es-ES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9218" name="Picture 2" descr="https://lh3.googleusercontent.com/TH5x1AK2Xhg0OsB3z34Yyf62rUhRCV6pxuPcr45R3sSH69ghJPMh1OukMjgcKFc69HCnXAVkbAU2E98JOa_qeKhPaWJ8em4GL2Y-1dx5TTl5BvRzL03Ycy9J0G2UkcOA8ECyNv2s1mQ">
            <a:extLst>
              <a:ext uri="{FF2B5EF4-FFF2-40B4-BE49-F238E27FC236}">
                <a16:creationId xmlns:a16="http://schemas.microsoft.com/office/drawing/2014/main" id="{B68AEF2A-C55F-4759-9E89-E1B1CCE43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6477" r="13011" b="4612"/>
          <a:stretch/>
        </p:blipFill>
        <p:spPr bwMode="auto">
          <a:xfrm>
            <a:off x="4547871" y="834891"/>
            <a:ext cx="7472593" cy="586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40035B6-DB45-42D0-B0D4-E77246E4ACDF}"/>
                  </a:ext>
                </a:extLst>
              </p:cNvPr>
              <p:cNvSpPr txBox="1"/>
              <p:nvPr/>
            </p:nvSpPr>
            <p:spPr>
              <a:xfrm>
                <a:off x="315310" y="945931"/>
                <a:ext cx="375219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rgbClr val="00B0F0"/>
                    </a:solidFill>
                  </a:rPr>
                  <a:t>Pearson’s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correlation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coefficient</a:t>
                </a:r>
                <a:r>
                  <a:rPr lang="es-ES" sz="24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ES" sz="2400" dirty="0">
                    <a:solidFill>
                      <a:srgbClr val="00B0F0"/>
                    </a:solidFill>
                  </a:rPr>
                  <a:t>,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helps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identify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these</a:t>
                </a:r>
                <a:r>
                  <a:rPr lang="es-ES" sz="2400" dirty="0">
                    <a:solidFill>
                      <a:schemeClr val="bg1"/>
                    </a:solidFill>
                  </a:rPr>
                  <a:t> “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families</a:t>
                </a:r>
                <a:r>
                  <a:rPr lang="es-ES" sz="2400" dirty="0">
                    <a:solidFill>
                      <a:schemeClr val="bg1"/>
                    </a:solidFill>
                  </a:rPr>
                  <a:t>”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It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also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allows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identify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correlations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between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other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maps</a:t>
                </a:r>
                <a:endParaRPr lang="es-ES" sz="24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40035B6-DB45-42D0-B0D4-E77246E4A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0" y="945931"/>
                <a:ext cx="3752193" cy="3046988"/>
              </a:xfrm>
              <a:prstGeom prst="rect">
                <a:avLst/>
              </a:prstGeom>
              <a:blipFill>
                <a:blip r:embed="rId3"/>
                <a:stretch>
                  <a:fillRect l="-2276" t="-16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E3AC41E1-BA16-4EE1-AA20-D9F8B50CB6BC}"/>
              </a:ext>
            </a:extLst>
          </p:cNvPr>
          <p:cNvSpPr/>
          <p:nvPr/>
        </p:nvSpPr>
        <p:spPr>
          <a:xfrm>
            <a:off x="11747842" y="6418509"/>
            <a:ext cx="252000" cy="252000"/>
          </a:xfrm>
          <a:prstGeom prst="ellipse">
            <a:avLst/>
          </a:prstGeom>
          <a:solidFill>
            <a:srgbClr val="F62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A51719-F4F4-4F4D-9FAC-3D22216C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1437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37ABB52-0C21-40F7-84B3-0BD6AE92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Survey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Property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maps</a:t>
            </a:r>
            <a:r>
              <a:rPr lang="es-ES" dirty="0">
                <a:solidFill>
                  <a:schemeClr val="bg1"/>
                </a:solidFill>
              </a:rPr>
              <a:t> (</a:t>
            </a:r>
            <a:r>
              <a:rPr lang="es-ES" dirty="0" err="1">
                <a:solidFill>
                  <a:schemeClr val="bg1"/>
                </a:solidFill>
              </a:rPr>
              <a:t>SPs</a:t>
            </a:r>
            <a:r>
              <a:rPr lang="es-ES" dirty="0">
                <a:solidFill>
                  <a:schemeClr val="bg1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4DF23E7-1A1A-4F99-9BFD-89F10B333A42}"/>
                  </a:ext>
                </a:extLst>
              </p:cNvPr>
              <p:cNvSpPr txBox="1"/>
              <p:nvPr/>
            </p:nvSpPr>
            <p:spPr>
              <a:xfrm>
                <a:off x="315310" y="945931"/>
                <a:ext cx="3752193" cy="3842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rgbClr val="00B0F0"/>
                    </a:solidFill>
                  </a:rPr>
                  <a:t>Pearson’s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correlation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coefficient</a:t>
                </a:r>
                <a:r>
                  <a:rPr lang="es-ES" sz="24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ES" sz="2400" dirty="0">
                    <a:solidFill>
                      <a:srgbClr val="00B0F0"/>
                    </a:solidFill>
                  </a:rPr>
                  <a:t>,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helps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identify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these</a:t>
                </a:r>
                <a:r>
                  <a:rPr lang="es-ES" sz="2400" dirty="0">
                    <a:solidFill>
                      <a:schemeClr val="bg1"/>
                    </a:solidFill>
                  </a:rPr>
                  <a:t> “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families</a:t>
                </a:r>
                <a:r>
                  <a:rPr lang="es-ES" sz="2400" dirty="0">
                    <a:solidFill>
                      <a:schemeClr val="bg1"/>
                    </a:solidFill>
                  </a:rPr>
                  <a:t>”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It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also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allows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identify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correlations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between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other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maps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chemeClr val="bg1"/>
                    </a:solidFill>
                  </a:rPr>
                  <a:t>Set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different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cuts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for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24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4DF23E7-1A1A-4F99-9BFD-89F10B333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0" y="945931"/>
                <a:ext cx="3752193" cy="3842719"/>
              </a:xfrm>
              <a:prstGeom prst="rect">
                <a:avLst/>
              </a:prstGeom>
              <a:blipFill>
                <a:blip r:embed="rId2"/>
                <a:stretch>
                  <a:fillRect l="-2276" t="-12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E6C66C0E-08F1-41BE-8734-B651127AF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t="6735" r="12895" b="4410"/>
          <a:stretch/>
        </p:blipFill>
        <p:spPr bwMode="auto">
          <a:xfrm>
            <a:off x="4547870" y="834891"/>
            <a:ext cx="7509889" cy="586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C58C5BF4-225F-417E-AEB3-B0D5B212ADBE}"/>
              </a:ext>
            </a:extLst>
          </p:cNvPr>
          <p:cNvSpPr/>
          <p:nvPr/>
        </p:nvSpPr>
        <p:spPr>
          <a:xfrm>
            <a:off x="11747842" y="6418509"/>
            <a:ext cx="252000" cy="252000"/>
          </a:xfrm>
          <a:prstGeom prst="ellipse">
            <a:avLst/>
          </a:prstGeom>
          <a:solidFill>
            <a:srgbClr val="F62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E4A0828-85EE-4C84-A8C1-E4C7B7D3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7886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9D86622-AF18-4831-9CF6-42773C132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6027" r="12908" b="5457"/>
          <a:stretch/>
        </p:blipFill>
        <p:spPr bwMode="auto">
          <a:xfrm>
            <a:off x="4547870" y="834890"/>
            <a:ext cx="7509888" cy="586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7819F69-01B3-4C92-8E14-25609F04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Survey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Property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maps</a:t>
            </a:r>
            <a:r>
              <a:rPr lang="es-ES" dirty="0">
                <a:solidFill>
                  <a:schemeClr val="bg1"/>
                </a:solidFill>
              </a:rPr>
              <a:t> (</a:t>
            </a:r>
            <a:r>
              <a:rPr lang="es-ES" dirty="0" err="1">
                <a:solidFill>
                  <a:schemeClr val="bg1"/>
                </a:solidFill>
              </a:rPr>
              <a:t>SPs</a:t>
            </a:r>
            <a:r>
              <a:rPr lang="es-ES" dirty="0">
                <a:solidFill>
                  <a:schemeClr val="bg1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20AB42D-32F8-4780-AF79-23AF2485AA59}"/>
                  </a:ext>
                </a:extLst>
              </p:cNvPr>
              <p:cNvSpPr txBox="1"/>
              <p:nvPr/>
            </p:nvSpPr>
            <p:spPr>
              <a:xfrm>
                <a:off x="315310" y="945931"/>
                <a:ext cx="3752193" cy="611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rgbClr val="00B0F0"/>
                    </a:solidFill>
                  </a:rPr>
                  <a:t>Pearson’s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correlation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coefficient</a:t>
                </a:r>
                <a:r>
                  <a:rPr lang="es-ES" sz="24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ES" sz="2400" dirty="0">
                    <a:solidFill>
                      <a:srgbClr val="00B0F0"/>
                    </a:solidFill>
                  </a:rPr>
                  <a:t>,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helps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identify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these</a:t>
                </a:r>
                <a:r>
                  <a:rPr lang="es-ES" sz="2400" dirty="0">
                    <a:solidFill>
                      <a:schemeClr val="bg1"/>
                    </a:solidFill>
                  </a:rPr>
                  <a:t> “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families</a:t>
                </a:r>
                <a:r>
                  <a:rPr lang="es-ES" sz="2400" dirty="0">
                    <a:solidFill>
                      <a:schemeClr val="bg1"/>
                    </a:solidFill>
                  </a:rPr>
                  <a:t>”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It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also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allows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identify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correlations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between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other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maps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chemeClr val="bg1"/>
                    </a:solidFill>
                  </a:rPr>
                  <a:t>Set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different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cuts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for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We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fix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E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</m:t>
                    </m:r>
                  </m:oMath>
                </a14:m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define a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family</a:t>
                </a:r>
                <a:r>
                  <a:rPr lang="es-ES" sz="2400" dirty="0">
                    <a:solidFill>
                      <a:schemeClr val="bg1"/>
                    </a:solidFill>
                  </a:rPr>
                  <a:t>.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When</a:t>
                </a:r>
                <a:r>
                  <a:rPr lang="es-ES" sz="2400" dirty="0">
                    <a:solidFill>
                      <a:schemeClr val="bg1"/>
                    </a:solidFill>
                  </a:rPr>
                  <a:t> posible,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take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weighted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averaged</a:t>
                </a:r>
                <a:r>
                  <a:rPr lang="es-ES" sz="2400" dirty="0">
                    <a:solidFill>
                      <a:schemeClr val="bg1"/>
                    </a:solidFill>
                  </a:rPr>
                  <a:t> mean as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representative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b="1" dirty="0">
                    <a:solidFill>
                      <a:srgbClr val="F2BC44"/>
                    </a:solidFill>
                  </a:rPr>
                  <a:t>102 </a:t>
                </a:r>
                <a:r>
                  <a:rPr lang="es-ES" sz="2400" b="1" dirty="0" err="1">
                    <a:solidFill>
                      <a:srgbClr val="F2BC44"/>
                    </a:solidFill>
                  </a:rPr>
                  <a:t>SPs</a:t>
                </a:r>
                <a:r>
                  <a:rPr lang="es-ES" sz="2400" b="1" dirty="0">
                    <a:solidFill>
                      <a:srgbClr val="F2BC44"/>
                    </a:solidFill>
                  </a:rPr>
                  <a:t> -&gt; 34 </a:t>
                </a:r>
                <a:r>
                  <a:rPr lang="es-ES" sz="2400" b="1" dirty="0" err="1">
                    <a:solidFill>
                      <a:srgbClr val="F2BC44"/>
                    </a:solidFill>
                  </a:rPr>
                  <a:t>SPs</a:t>
                </a:r>
                <a:endParaRPr lang="es-ES" sz="2400" b="1" dirty="0">
                  <a:solidFill>
                    <a:srgbClr val="F2BC4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24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20AB42D-32F8-4780-AF79-23AF2485A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0" y="945931"/>
                <a:ext cx="3752193" cy="6113661"/>
              </a:xfrm>
              <a:prstGeom prst="rect">
                <a:avLst/>
              </a:prstGeom>
              <a:blipFill>
                <a:blip r:embed="rId3"/>
                <a:stretch>
                  <a:fillRect l="-2276" t="-798" r="-390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86406E75-E1E3-4A67-A5AD-345300887089}"/>
              </a:ext>
            </a:extLst>
          </p:cNvPr>
          <p:cNvSpPr/>
          <p:nvPr/>
        </p:nvSpPr>
        <p:spPr>
          <a:xfrm>
            <a:off x="11747842" y="6418509"/>
            <a:ext cx="252000" cy="252000"/>
          </a:xfrm>
          <a:prstGeom prst="ellipse">
            <a:avLst/>
          </a:prstGeom>
          <a:solidFill>
            <a:srgbClr val="F62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3819BEE-DA2D-4F28-A7C3-94D4E370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459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28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773327-05C0-4462-B9E8-F2A8ABA5CB97}"/>
              </a:ext>
            </a:extLst>
          </p:cNvPr>
          <p:cNvSpPr txBox="1"/>
          <p:nvPr/>
        </p:nvSpPr>
        <p:spPr>
          <a:xfrm>
            <a:off x="11542790" y="1835150"/>
            <a:ext cx="4443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600" b="1" dirty="0"/>
              <a:t>0.7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8775ED-D5E1-4335-92E1-72EB68CF7967}"/>
              </a:ext>
            </a:extLst>
          </p:cNvPr>
          <p:cNvSpPr txBox="1"/>
          <p:nvPr/>
        </p:nvSpPr>
        <p:spPr>
          <a:xfrm>
            <a:off x="11549140" y="5384800"/>
            <a:ext cx="5100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b="1" dirty="0"/>
              <a:t>-0.7</a:t>
            </a:r>
          </a:p>
        </p:txBody>
      </p:sp>
    </p:spTree>
    <p:extLst>
      <p:ext uri="{BB962C8B-B14F-4D97-AF65-F5344CB8AC3E}">
        <p14:creationId xmlns:p14="http://schemas.microsoft.com/office/powerpoint/2010/main" val="327915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51C201-14B7-434F-B490-CC4F60D7E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84" y="834891"/>
            <a:ext cx="7530414" cy="560514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2A4FE05-2B37-495F-AEBE-3ABB82618259}"/>
              </a:ext>
            </a:extLst>
          </p:cNvPr>
          <p:cNvSpPr txBox="1">
            <a:spLocks/>
          </p:cNvSpPr>
          <p:nvPr/>
        </p:nvSpPr>
        <p:spPr>
          <a:xfrm>
            <a:off x="182214" y="156411"/>
            <a:ext cx="10515600" cy="67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testing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impact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B561C9-D974-451F-9A21-C92CC5C89AD3}"/>
              </a:ext>
            </a:extLst>
          </p:cNvPr>
          <p:cNvSpPr txBox="1"/>
          <p:nvPr/>
        </p:nvSpPr>
        <p:spPr>
          <a:xfrm>
            <a:off x="9858652" y="5779318"/>
            <a:ext cx="233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(J. Elvin-Poole et al.,  arXiv:1708.01536)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0391AE-4C25-4AB0-96CD-ECD1B21F7564}"/>
              </a:ext>
            </a:extLst>
          </p:cNvPr>
          <p:cNvSpPr txBox="1"/>
          <p:nvPr/>
        </p:nvSpPr>
        <p:spPr>
          <a:xfrm>
            <a:off x="268357" y="2574232"/>
            <a:ext cx="1987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rgbClr val="00B0F0"/>
                </a:solidFill>
              </a:rPr>
              <a:t>Results</a:t>
            </a:r>
            <a:r>
              <a:rPr lang="es-ES" sz="2400" dirty="0">
                <a:solidFill>
                  <a:srgbClr val="00B0F0"/>
                </a:solidFill>
              </a:rPr>
              <a:t> </a:t>
            </a:r>
            <a:r>
              <a:rPr lang="es-ES" sz="2400" dirty="0" err="1">
                <a:solidFill>
                  <a:srgbClr val="00B0F0"/>
                </a:solidFill>
              </a:rPr>
              <a:t>from</a:t>
            </a:r>
            <a:r>
              <a:rPr lang="es-ES" sz="2400" dirty="0">
                <a:solidFill>
                  <a:srgbClr val="00B0F0"/>
                </a:solidFill>
              </a:rPr>
              <a:t> DES Y1 </a:t>
            </a:r>
          </a:p>
          <a:p>
            <a:pPr algn="ctr"/>
            <a:endParaRPr lang="es-ES" sz="2400" dirty="0">
              <a:solidFill>
                <a:srgbClr val="00B0F0"/>
              </a:solidFill>
            </a:endParaRPr>
          </a:p>
          <a:p>
            <a:pPr algn="ctr"/>
            <a:r>
              <a:rPr lang="es-ES" sz="2400" dirty="0">
                <a:solidFill>
                  <a:srgbClr val="00B0F0"/>
                </a:solidFill>
              </a:rPr>
              <a:t>Y3 </a:t>
            </a:r>
            <a:r>
              <a:rPr lang="es-ES" sz="2400" dirty="0" err="1">
                <a:solidFill>
                  <a:srgbClr val="00B0F0"/>
                </a:solidFill>
              </a:rPr>
              <a:t>results</a:t>
            </a:r>
            <a:r>
              <a:rPr lang="es-ES" sz="2400" dirty="0">
                <a:solidFill>
                  <a:srgbClr val="00B0F0"/>
                </a:solidFill>
              </a:rPr>
              <a:t> </a:t>
            </a:r>
            <a:r>
              <a:rPr lang="es-ES" sz="2400" dirty="0" err="1">
                <a:solidFill>
                  <a:srgbClr val="00B0F0"/>
                </a:solidFill>
              </a:rPr>
              <a:t>coming</a:t>
            </a:r>
            <a:r>
              <a:rPr lang="es-ES" sz="2400" dirty="0">
                <a:solidFill>
                  <a:srgbClr val="00B0F0"/>
                </a:solidFill>
              </a:rPr>
              <a:t> </a:t>
            </a:r>
            <a:r>
              <a:rPr lang="es-ES" sz="2400" dirty="0" err="1">
                <a:solidFill>
                  <a:srgbClr val="00B0F0"/>
                </a:solidFill>
              </a:rPr>
              <a:t>soon</a:t>
            </a:r>
            <a:r>
              <a:rPr lang="es-ES" sz="24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7B79C9-F2FD-4088-961B-470BD728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83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4D1DC4-8FD2-4090-8217-8805944C7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25115"/>
            <a:ext cx="3944134" cy="403352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B592254-0BDE-4AF1-914B-119411EB9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695" y="0"/>
            <a:ext cx="38862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62F5232-C077-4D64-B1DE-1830D127C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74" b="91667" l="6742" r="89888">
                        <a14:foregroundMark x1="23034" y1="10897" x2="6742" y2="48718"/>
                        <a14:foregroundMark x1="6742" y1="50641" x2="26404" y2="91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8622" y="176981"/>
            <a:ext cx="1130359" cy="990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6A2EC51-294A-466F-8ABE-8B4DEE8678A6}"/>
                  </a:ext>
                </a:extLst>
              </p:cNvPr>
              <p:cNvSpPr txBox="1"/>
              <p:nvPr/>
            </p:nvSpPr>
            <p:spPr>
              <a:xfrm>
                <a:off x="3944136" y="2815936"/>
                <a:ext cx="445514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rgbClr val="C27E7D"/>
                    </a:solidFill>
                  </a:rPr>
                  <a:t>SV</a:t>
                </a:r>
                <a:r>
                  <a:rPr lang="es-E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~250 </m:t>
                    </m:r>
                    <m:sSup>
                      <m:sSup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p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rgbClr val="92D050"/>
                    </a:solidFill>
                  </a:rPr>
                  <a:t>Y1</a:t>
                </a:r>
                <a:r>
                  <a:rPr lang="es-E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~1800 </m:t>
                    </m:r>
                    <m:sSup>
                      <m:sSup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p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Y3/Y5-Y6</a:t>
                </a:r>
                <a:r>
                  <a:rPr lang="es-E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~5000 </m:t>
                    </m:r>
                    <m:sSup>
                      <m:sSup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p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Observing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from</a:t>
                </a:r>
                <a:r>
                  <a:rPr lang="es-ES" sz="2400" dirty="0">
                    <a:solidFill>
                      <a:schemeClr val="bg1"/>
                    </a:solidFill>
                  </a:rPr>
                  <a:t> 2013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2019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Surveying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Dark</a:t>
                </a:r>
                <a:r>
                  <a:rPr lang="es-ES" sz="2400" dirty="0">
                    <a:solidFill>
                      <a:schemeClr val="bg1"/>
                    </a:solidFill>
                  </a:rPr>
                  <a:t> Energy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with</a:t>
                </a:r>
                <a:r>
                  <a:rPr lang="es-ES" sz="2400" dirty="0">
                    <a:solidFill>
                      <a:schemeClr val="bg1"/>
                    </a:solidFill>
                  </a:rPr>
                  <a:t> 4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probes</a:t>
                </a:r>
                <a:r>
                  <a:rPr lang="es-ES" sz="2400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s-ES" sz="2400" dirty="0" err="1">
                    <a:solidFill>
                      <a:srgbClr val="F2BC44"/>
                    </a:solidFill>
                  </a:rPr>
                  <a:t>Large</a:t>
                </a:r>
                <a:r>
                  <a:rPr lang="es-ES" sz="2400" dirty="0">
                    <a:solidFill>
                      <a:srgbClr val="F2BC44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F2BC44"/>
                    </a:solidFill>
                  </a:rPr>
                  <a:t>Scale</a:t>
                </a:r>
                <a:r>
                  <a:rPr lang="es-ES" sz="2400" dirty="0">
                    <a:solidFill>
                      <a:srgbClr val="F2BC44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F2BC44"/>
                    </a:solidFill>
                  </a:rPr>
                  <a:t>Structure</a:t>
                </a:r>
                <a:r>
                  <a:rPr lang="es-ES" sz="2400" dirty="0">
                    <a:solidFill>
                      <a:srgbClr val="F2BC44"/>
                    </a:solidFill>
                  </a:rPr>
                  <a:t> 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Weak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lensing</a:t>
                </a:r>
                <a:endParaRPr lang="es-ES" sz="2400" dirty="0">
                  <a:solidFill>
                    <a:schemeClr val="bg1"/>
                  </a:solidFill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Supernovae</a:t>
                </a:r>
                <a:endParaRPr lang="es-ES" sz="2400" dirty="0">
                  <a:solidFill>
                    <a:schemeClr val="bg1"/>
                  </a:solidFill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Cluster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Counts</a:t>
                </a: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6A2EC51-294A-466F-8ABE-8B4DEE867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136" y="2815936"/>
                <a:ext cx="4455149" cy="3785652"/>
              </a:xfrm>
              <a:prstGeom prst="rect">
                <a:avLst/>
              </a:prstGeom>
              <a:blipFill>
                <a:blip r:embed="rId6"/>
                <a:stretch>
                  <a:fillRect l="-1778" t="-1288" b="-27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ipse 9">
            <a:extLst>
              <a:ext uri="{FF2B5EF4-FFF2-40B4-BE49-F238E27FC236}">
                <a16:creationId xmlns:a16="http://schemas.microsoft.com/office/drawing/2014/main" id="{2A1FB30D-A962-465A-AD26-34411709C09F}"/>
              </a:ext>
            </a:extLst>
          </p:cNvPr>
          <p:cNvSpPr/>
          <p:nvPr/>
        </p:nvSpPr>
        <p:spPr>
          <a:xfrm>
            <a:off x="11747842" y="6418509"/>
            <a:ext cx="252000" cy="25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CD07E0-99A7-4BE8-89ED-C12D2B3F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b="1" smtClean="0"/>
              <a:t>3</a:t>
            </a:fld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66F096F-6029-4A08-8CC7-846E6209494F}"/>
              </a:ext>
            </a:extLst>
          </p:cNvPr>
          <p:cNvSpPr txBox="1"/>
          <p:nvPr/>
        </p:nvSpPr>
        <p:spPr>
          <a:xfrm>
            <a:off x="8825947" y="1335091"/>
            <a:ext cx="3093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err="1">
                <a:solidFill>
                  <a:schemeClr val="bg1"/>
                </a:solidFill>
              </a:rPr>
              <a:t>Victor</a:t>
            </a:r>
            <a:r>
              <a:rPr lang="es-ES" b="1" dirty="0">
                <a:solidFill>
                  <a:schemeClr val="bg1"/>
                </a:solidFill>
              </a:rPr>
              <a:t> Blanco </a:t>
            </a:r>
            <a:r>
              <a:rPr lang="es-ES" b="1" dirty="0" err="1">
                <a:solidFill>
                  <a:schemeClr val="bg1"/>
                </a:solidFill>
              </a:rPr>
              <a:t>Telescope</a:t>
            </a:r>
            <a:r>
              <a:rPr lang="es-ES" b="1" dirty="0">
                <a:solidFill>
                  <a:schemeClr val="bg1"/>
                </a:solidFill>
              </a:rPr>
              <a:t>, 4m, Cerro Tololo, Chile </a:t>
            </a:r>
          </a:p>
          <a:p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4096A-E62F-4AC6-9E59-F3D0A4E15248}"/>
              </a:ext>
            </a:extLst>
          </p:cNvPr>
          <p:cNvSpPr txBox="1"/>
          <p:nvPr/>
        </p:nvSpPr>
        <p:spPr>
          <a:xfrm>
            <a:off x="119270" y="2825115"/>
            <a:ext cx="3647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/>
              <a:t>1/8 </a:t>
            </a:r>
            <a:r>
              <a:rPr lang="es-ES" sz="2200" b="1" dirty="0" err="1"/>
              <a:t>of</a:t>
            </a:r>
            <a:r>
              <a:rPr lang="es-ES" sz="2200" b="1" dirty="0"/>
              <a:t> </a:t>
            </a:r>
            <a:r>
              <a:rPr lang="es-ES" sz="2200" b="1" dirty="0" err="1"/>
              <a:t>the</a:t>
            </a:r>
            <a:r>
              <a:rPr lang="es-ES" sz="2200" b="1" dirty="0"/>
              <a:t> </a:t>
            </a:r>
            <a:r>
              <a:rPr lang="es-ES" sz="2200" b="1" dirty="0" err="1"/>
              <a:t>sky</a:t>
            </a:r>
            <a:r>
              <a:rPr lang="es-ES" sz="2200" b="1" dirty="0"/>
              <a:t> </a:t>
            </a:r>
            <a:r>
              <a:rPr lang="es-ES" sz="2200" b="1" dirty="0" err="1"/>
              <a:t>observed</a:t>
            </a:r>
            <a:r>
              <a:rPr lang="es-ES" sz="2200" b="1" dirty="0"/>
              <a:t>  </a:t>
            </a:r>
          </a:p>
          <a:p>
            <a:endParaRPr lang="es-ES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6A631BF-B1E8-4D47-8399-823DBC46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Dark</a:t>
            </a:r>
            <a:r>
              <a:rPr lang="es-ES" dirty="0">
                <a:solidFill>
                  <a:schemeClr val="bg1"/>
                </a:solidFill>
              </a:rPr>
              <a:t> Energy </a:t>
            </a:r>
            <a:r>
              <a:rPr lang="es-ES" dirty="0" err="1">
                <a:solidFill>
                  <a:schemeClr val="bg1"/>
                </a:solidFill>
              </a:rPr>
              <a:t>Survey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A32824C-85E9-4D1A-AF5F-6BBCB59EC49F}"/>
                  </a:ext>
                </a:extLst>
              </p:cNvPr>
              <p:cNvSpPr txBox="1"/>
              <p:nvPr/>
            </p:nvSpPr>
            <p:spPr>
              <a:xfrm>
                <a:off x="612743" y="968852"/>
                <a:ext cx="742003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91" indent="-342891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DECam</a:t>
                </a:r>
                <a:r>
                  <a:rPr lang="es-ES" sz="2400" dirty="0">
                    <a:solidFill>
                      <a:schemeClr val="bg1"/>
                    </a:solidFill>
                  </a:rPr>
                  <a:t>: 62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CCDs</a:t>
                </a:r>
                <a:r>
                  <a:rPr lang="es-ES" sz="2400" dirty="0">
                    <a:solidFill>
                      <a:schemeClr val="bg1"/>
                    </a:solidFill>
                  </a:rPr>
                  <a:t> in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an</a:t>
                </a:r>
                <a:r>
                  <a:rPr lang="es-ES" sz="2400" dirty="0">
                    <a:solidFill>
                      <a:schemeClr val="bg1"/>
                    </a:solidFill>
                  </a:rPr>
                  <a:t> hexagonal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pattern</a:t>
                </a:r>
                <a:r>
                  <a:rPr lang="es-ES" sz="2400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2400" dirty="0">
                        <a:solidFill>
                          <a:schemeClr val="bg1"/>
                        </a:solidFill>
                      </a:rPr>
                      <m:t>FoV</m:t>
                    </m:r>
                    <m:r>
                      <m:rPr>
                        <m:nor/>
                      </m:rPr>
                      <a:rPr lang="es-E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𝑑𝑒𝑔</m:t>
                    </m:r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)</a:t>
                </a:r>
              </a:p>
              <a:p>
                <a:pPr marL="342891" indent="-342891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chemeClr val="bg1"/>
                    </a:solidFill>
                  </a:rPr>
                  <a:t>5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photometric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bands</a:t>
                </a:r>
                <a:r>
                  <a:rPr lang="es-E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𝑔𝑟𝑖𝑧𝑌</m:t>
                    </m:r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s-E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400 −1080 </m:t>
                    </m:r>
                    <m:r>
                      <a:rPr lang="es-E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chemeClr val="bg1"/>
                    </a:solidFill>
                  </a:rPr>
                  <a:t>Depth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=24.0</m:t>
                    </m:r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Photometric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redshifts</a:t>
                </a:r>
                <a:r>
                  <a:rPr lang="es-ES" sz="2400" dirty="0">
                    <a:solidFill>
                      <a:schemeClr val="bg1"/>
                    </a:solidFill>
                  </a:rPr>
                  <a:t>, up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~1.0</m:t>
                    </m:r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342891" indent="-342891">
                  <a:buFont typeface="Arial" panose="020B0604020202020204" pitchFamily="34" charset="0"/>
                  <a:buChar char="•"/>
                </a:pP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A32824C-85E9-4D1A-AF5F-6BBCB59EC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43" y="968852"/>
                <a:ext cx="7420035" cy="1938992"/>
              </a:xfrm>
              <a:prstGeom prst="rect">
                <a:avLst/>
              </a:prstGeom>
              <a:blipFill>
                <a:blip r:embed="rId7"/>
                <a:stretch>
                  <a:fillRect l="-1150" t="-2516" r="-65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490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51C201-14B7-434F-B490-CC4F60D7E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2"/>
          <a:stretch/>
        </p:blipFill>
        <p:spPr>
          <a:xfrm>
            <a:off x="801486" y="2057627"/>
            <a:ext cx="10548036" cy="385638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2A4FE05-2B37-495F-AEBE-3ABB82618259}"/>
              </a:ext>
            </a:extLst>
          </p:cNvPr>
          <p:cNvSpPr txBox="1">
            <a:spLocks/>
          </p:cNvSpPr>
          <p:nvPr/>
        </p:nvSpPr>
        <p:spPr>
          <a:xfrm>
            <a:off x="182214" y="156411"/>
            <a:ext cx="10515600" cy="67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testing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impact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B561C9-D974-451F-9A21-C92CC5C89AD3}"/>
              </a:ext>
            </a:extLst>
          </p:cNvPr>
          <p:cNvSpPr txBox="1"/>
          <p:nvPr/>
        </p:nvSpPr>
        <p:spPr>
          <a:xfrm>
            <a:off x="7623313" y="5921080"/>
            <a:ext cx="456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(J. Elvin-Poole et al., arXiv:1708.01536)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0391AE-4C25-4AB0-96CD-ECD1B21F7564}"/>
              </a:ext>
            </a:extLst>
          </p:cNvPr>
          <p:cNvSpPr txBox="1"/>
          <p:nvPr/>
        </p:nvSpPr>
        <p:spPr>
          <a:xfrm>
            <a:off x="801486" y="946441"/>
            <a:ext cx="782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00B0F0"/>
                </a:solidFill>
              </a:rPr>
              <a:t>Results</a:t>
            </a:r>
            <a:r>
              <a:rPr lang="es-ES" sz="2400" dirty="0">
                <a:solidFill>
                  <a:srgbClr val="00B0F0"/>
                </a:solidFill>
              </a:rPr>
              <a:t> </a:t>
            </a:r>
            <a:r>
              <a:rPr lang="es-ES" sz="2400" dirty="0" err="1">
                <a:solidFill>
                  <a:srgbClr val="00B0F0"/>
                </a:solidFill>
              </a:rPr>
              <a:t>from</a:t>
            </a:r>
            <a:r>
              <a:rPr lang="es-ES" sz="2400" dirty="0">
                <a:solidFill>
                  <a:srgbClr val="00B0F0"/>
                </a:solidFill>
              </a:rPr>
              <a:t> DES Y1 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7B79C9-F2FD-4088-961B-470BD728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30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91FB80-AFFD-4186-8D00-F87555CCE54C}"/>
              </a:ext>
            </a:extLst>
          </p:cNvPr>
          <p:cNvSpPr txBox="1"/>
          <p:nvPr/>
        </p:nvSpPr>
        <p:spPr>
          <a:xfrm>
            <a:off x="885524" y="6123215"/>
            <a:ext cx="5284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</a:rPr>
              <a:t>Y3 </a:t>
            </a:r>
            <a:r>
              <a:rPr lang="es-ES" sz="2400" dirty="0" err="1">
                <a:solidFill>
                  <a:srgbClr val="00B0F0"/>
                </a:solidFill>
              </a:rPr>
              <a:t>results</a:t>
            </a:r>
            <a:r>
              <a:rPr lang="es-ES" sz="2400" dirty="0">
                <a:solidFill>
                  <a:srgbClr val="00B0F0"/>
                </a:solidFill>
              </a:rPr>
              <a:t> </a:t>
            </a:r>
            <a:r>
              <a:rPr lang="es-ES" sz="2400" dirty="0" err="1">
                <a:solidFill>
                  <a:srgbClr val="00B0F0"/>
                </a:solidFill>
              </a:rPr>
              <a:t>coming</a:t>
            </a:r>
            <a:r>
              <a:rPr lang="es-ES" sz="2400" dirty="0">
                <a:solidFill>
                  <a:srgbClr val="00B0F0"/>
                </a:solidFill>
              </a:rPr>
              <a:t> </a:t>
            </a:r>
            <a:r>
              <a:rPr lang="es-ES" sz="2400" dirty="0" err="1">
                <a:solidFill>
                  <a:srgbClr val="00B0F0"/>
                </a:solidFill>
              </a:rPr>
              <a:t>soon</a:t>
            </a:r>
            <a:endParaRPr lang="es-ES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E47A8E-025A-4E41-AA12-9497FB649728}"/>
              </a:ext>
            </a:extLst>
          </p:cNvPr>
          <p:cNvSpPr txBox="1"/>
          <p:nvPr/>
        </p:nvSpPr>
        <p:spPr>
          <a:xfrm>
            <a:off x="2375452" y="1617310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0.15 &lt; z &lt; 0.3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A9678C0-D909-43CC-A1CD-D9DAB84E29FE}"/>
              </a:ext>
            </a:extLst>
          </p:cNvPr>
          <p:cNvSpPr txBox="1"/>
          <p:nvPr/>
        </p:nvSpPr>
        <p:spPr>
          <a:xfrm>
            <a:off x="5688490" y="1610686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0.3 &lt; z &lt; 0.45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BDFE070-6581-46C3-8D80-C6909FBD4FF7}"/>
              </a:ext>
            </a:extLst>
          </p:cNvPr>
          <p:cNvSpPr txBox="1"/>
          <p:nvPr/>
        </p:nvSpPr>
        <p:spPr>
          <a:xfrm>
            <a:off x="9037967" y="1610686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0.45 &lt; z &lt; 0.6</a:t>
            </a:r>
          </a:p>
        </p:txBody>
      </p:sp>
    </p:spTree>
    <p:extLst>
      <p:ext uri="{BB962C8B-B14F-4D97-AF65-F5344CB8AC3E}">
        <p14:creationId xmlns:p14="http://schemas.microsoft.com/office/powerpoint/2010/main" val="1297032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2A4FE05-2B37-495F-AEBE-3ABB82618259}"/>
              </a:ext>
            </a:extLst>
          </p:cNvPr>
          <p:cNvSpPr txBox="1">
            <a:spLocks/>
          </p:cNvSpPr>
          <p:nvPr/>
        </p:nvSpPr>
        <p:spPr>
          <a:xfrm>
            <a:off x="182214" y="156411"/>
            <a:ext cx="10515600" cy="67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testing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impact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B561C9-D974-451F-9A21-C92CC5C89AD3}"/>
              </a:ext>
            </a:extLst>
          </p:cNvPr>
          <p:cNvSpPr txBox="1"/>
          <p:nvPr/>
        </p:nvSpPr>
        <p:spPr>
          <a:xfrm>
            <a:off x="7623313" y="5848893"/>
            <a:ext cx="456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(J. Elvin-Poole et al., arXiv:1708.01536)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0391AE-4C25-4AB0-96CD-ECD1B21F7564}"/>
              </a:ext>
            </a:extLst>
          </p:cNvPr>
          <p:cNvSpPr txBox="1"/>
          <p:nvPr/>
        </p:nvSpPr>
        <p:spPr>
          <a:xfrm>
            <a:off x="801486" y="1100441"/>
            <a:ext cx="782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00B0F0"/>
                </a:solidFill>
              </a:rPr>
              <a:t>Results</a:t>
            </a:r>
            <a:r>
              <a:rPr lang="es-ES" sz="2400" dirty="0">
                <a:solidFill>
                  <a:srgbClr val="00B0F0"/>
                </a:solidFill>
              </a:rPr>
              <a:t> </a:t>
            </a:r>
            <a:r>
              <a:rPr lang="es-ES" sz="2400" dirty="0" err="1">
                <a:solidFill>
                  <a:srgbClr val="00B0F0"/>
                </a:solidFill>
              </a:rPr>
              <a:t>from</a:t>
            </a:r>
            <a:r>
              <a:rPr lang="es-ES" sz="2400" dirty="0">
                <a:solidFill>
                  <a:srgbClr val="00B0F0"/>
                </a:solidFill>
              </a:rPr>
              <a:t> DES Y1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7B79C9-F2FD-4088-961B-470BD728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31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26DD6E-33FA-4545-BADA-F3C3C6C652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0" t="49827" r="13153"/>
          <a:stretch/>
        </p:blipFill>
        <p:spPr>
          <a:xfrm>
            <a:off x="2421991" y="2009365"/>
            <a:ext cx="7348018" cy="38359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5282BAB-C192-4F9B-BC86-E0D5CD34A760}"/>
              </a:ext>
            </a:extLst>
          </p:cNvPr>
          <p:cNvSpPr txBox="1"/>
          <p:nvPr/>
        </p:nvSpPr>
        <p:spPr>
          <a:xfrm>
            <a:off x="885524" y="6013885"/>
            <a:ext cx="5284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</a:rPr>
              <a:t>Y3 </a:t>
            </a:r>
            <a:r>
              <a:rPr lang="es-ES" sz="2400" dirty="0" err="1">
                <a:solidFill>
                  <a:srgbClr val="00B0F0"/>
                </a:solidFill>
              </a:rPr>
              <a:t>results</a:t>
            </a:r>
            <a:r>
              <a:rPr lang="es-ES" sz="2400" dirty="0">
                <a:solidFill>
                  <a:srgbClr val="00B0F0"/>
                </a:solidFill>
              </a:rPr>
              <a:t> </a:t>
            </a:r>
            <a:r>
              <a:rPr lang="es-ES" sz="2400" dirty="0" err="1">
                <a:solidFill>
                  <a:srgbClr val="00B0F0"/>
                </a:solidFill>
              </a:rPr>
              <a:t>coming</a:t>
            </a:r>
            <a:r>
              <a:rPr lang="es-ES" sz="2400" dirty="0">
                <a:solidFill>
                  <a:srgbClr val="00B0F0"/>
                </a:solidFill>
              </a:rPr>
              <a:t> </a:t>
            </a:r>
            <a:r>
              <a:rPr lang="es-ES" sz="2400" dirty="0" err="1">
                <a:solidFill>
                  <a:srgbClr val="00B0F0"/>
                </a:solidFill>
              </a:rPr>
              <a:t>soon</a:t>
            </a:r>
            <a:endParaRPr lang="es-ES" sz="2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C276EBD-AA72-415F-AA46-3EDD01E4EEA8}"/>
              </a:ext>
            </a:extLst>
          </p:cNvPr>
          <p:cNvSpPr txBox="1"/>
          <p:nvPr/>
        </p:nvSpPr>
        <p:spPr>
          <a:xfrm>
            <a:off x="4038594" y="1600746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0.6 &lt; z &lt; 0.75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E99ABD-189F-4029-8BB3-0C5FF5264344}"/>
              </a:ext>
            </a:extLst>
          </p:cNvPr>
          <p:cNvSpPr txBox="1"/>
          <p:nvPr/>
        </p:nvSpPr>
        <p:spPr>
          <a:xfrm>
            <a:off x="7417888" y="1600746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0.75 &lt; z &lt; 0.9</a:t>
            </a:r>
          </a:p>
        </p:txBody>
      </p:sp>
    </p:spTree>
    <p:extLst>
      <p:ext uri="{BB962C8B-B14F-4D97-AF65-F5344CB8AC3E}">
        <p14:creationId xmlns:p14="http://schemas.microsoft.com/office/powerpoint/2010/main" val="3383233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031EE9-27DF-4824-8401-00339FFC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459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pPr/>
              <a:t>32</a:t>
            </a:fld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C7514C1-8B78-44E3-A671-AF9B26553DCD}"/>
              </a:ext>
            </a:extLst>
          </p:cNvPr>
          <p:cNvSpPr txBox="1">
            <a:spLocks/>
          </p:cNvSpPr>
          <p:nvPr/>
        </p:nvSpPr>
        <p:spPr>
          <a:xfrm>
            <a:off x="182214" y="156411"/>
            <a:ext cx="10515600" cy="67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weights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validation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B7484C65-9C46-4B9E-96D4-F2AD353CFAE0}"/>
                  </a:ext>
                </a:extLst>
              </p:cNvPr>
              <p:cNvSpPr txBox="1"/>
              <p:nvPr/>
            </p:nvSpPr>
            <p:spPr>
              <a:xfrm>
                <a:off x="536713" y="874646"/>
                <a:ext cx="10764078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>
                    <a:solidFill>
                      <a:schemeClr val="bg1"/>
                    </a:solidFill>
                  </a:rPr>
                  <a:t>How do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validate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these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weights</a:t>
                </a:r>
                <a:r>
                  <a:rPr lang="es-ES" sz="2400" dirty="0">
                    <a:solidFill>
                      <a:schemeClr val="bg1"/>
                    </a:solidFill>
                  </a:rPr>
                  <a:t>?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Selection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a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threshold</a:t>
                </a:r>
                <a:r>
                  <a:rPr lang="es-ES" sz="2400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1257300" lvl="2" indent="-342900">
                  <a:buFont typeface="Courier New" panose="02070309020205020404" pitchFamily="49" charset="0"/>
                  <a:buChar char="o"/>
                </a:pPr>
                <a:r>
                  <a:rPr lang="es-ES" sz="2400" dirty="0">
                    <a:solidFill>
                      <a:schemeClr val="bg1"/>
                    </a:solidFill>
                  </a:rPr>
                  <a:t>Do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correct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for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102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using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only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34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representatives</a:t>
                </a:r>
                <a:r>
                  <a:rPr lang="es-ES" sz="2400" dirty="0">
                    <a:solidFill>
                      <a:schemeClr val="bg1"/>
                    </a:solidFill>
                  </a:rPr>
                  <a:t>? </a:t>
                </a:r>
              </a:p>
              <a:p>
                <a:pPr marL="1257300" lvl="2" indent="-342900">
                  <a:buFont typeface="Courier New" panose="02070309020205020404" pitchFamily="49" charset="0"/>
                  <a:buChar char="o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Does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selection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a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significance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threshold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impact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our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constraints</a:t>
                </a:r>
                <a:r>
                  <a:rPr lang="es-ES" sz="2400" dirty="0">
                    <a:solidFill>
                      <a:schemeClr val="bg1"/>
                    </a:solidFill>
                  </a:rPr>
                  <a:t>? </a:t>
                </a:r>
              </a:p>
              <a:p>
                <a:pPr marL="1257300" lvl="2" indent="-342900">
                  <a:buFont typeface="Courier New" panose="02070309020205020404" pitchFamily="49" charset="0"/>
                  <a:buChar char="o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Is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there</a:t>
                </a:r>
                <a:r>
                  <a:rPr lang="es-ES" sz="2400" dirty="0">
                    <a:solidFill>
                      <a:schemeClr val="bg1"/>
                    </a:solidFill>
                  </a:rPr>
                  <a:t> a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threshold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that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high</a:t>
                </a:r>
                <a:r>
                  <a:rPr lang="es-ES" sz="2400" dirty="0">
                    <a:solidFill>
                      <a:schemeClr val="bg1"/>
                    </a:solidFill>
                  </a:rPr>
                  <a:t>, so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systematic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contamination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left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without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correcting</a:t>
                </a:r>
                <a:r>
                  <a:rPr lang="es-ES" sz="2400" dirty="0">
                    <a:solidFill>
                      <a:schemeClr val="bg1"/>
                    </a:solidFill>
                  </a:rPr>
                  <a:t>?</a:t>
                </a:r>
              </a:p>
              <a:p>
                <a:pPr lvl="1"/>
                <a:endParaRPr lang="es-ES" sz="2400" dirty="0">
                  <a:solidFill>
                    <a:schemeClr val="bg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Biases</a:t>
                </a:r>
                <a:r>
                  <a:rPr lang="es-ES" sz="2400" dirty="0">
                    <a:solidFill>
                      <a:schemeClr val="bg1"/>
                    </a:solidFill>
                  </a:rPr>
                  <a:t>: </a:t>
                </a:r>
              </a:p>
              <a:p>
                <a:pPr marL="1257300" lvl="2" indent="-342900">
                  <a:buFont typeface="Courier New" panose="02070309020205020404" pitchFamily="49" charset="0"/>
                  <a:buChar char="o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Does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pixel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estimator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for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 introduce a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bias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due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weighting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method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itself</a:t>
                </a:r>
                <a:r>
                  <a:rPr lang="es-ES" sz="2400" dirty="0">
                    <a:solidFill>
                      <a:schemeClr val="bg1"/>
                    </a:solidFill>
                  </a:rPr>
                  <a:t>? </a:t>
                </a:r>
              </a:p>
              <a:p>
                <a:pPr marL="1257300" lvl="2" indent="-342900">
                  <a:buFont typeface="Courier New" panose="02070309020205020404" pitchFamily="49" charset="0"/>
                  <a:buChar char="o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Is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there</a:t>
                </a:r>
                <a:r>
                  <a:rPr lang="es-ES" sz="2400" dirty="0">
                    <a:solidFill>
                      <a:schemeClr val="bg1"/>
                    </a:solidFill>
                  </a:rPr>
                  <a:t> a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threshold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that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strict</a:t>
                </a:r>
                <a:r>
                  <a:rPr lang="es-ES" sz="2400" dirty="0">
                    <a:solidFill>
                      <a:schemeClr val="bg1"/>
                    </a:solidFill>
                  </a:rPr>
                  <a:t>, so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overcorrect</a:t>
                </a:r>
                <a:r>
                  <a:rPr lang="es-ES" sz="2400" dirty="0">
                    <a:solidFill>
                      <a:schemeClr val="bg1"/>
                    </a:solidFill>
                  </a:rPr>
                  <a:t>? </a:t>
                </a:r>
              </a:p>
              <a:p>
                <a:pPr lvl="1"/>
                <a:endParaRPr lang="es-ES" sz="2400" dirty="0">
                  <a:solidFill>
                    <a:schemeClr val="bg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Increase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uncertainty</a:t>
                </a:r>
                <a:r>
                  <a:rPr lang="es-ES" sz="2400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1257300" lvl="2" indent="-342900">
                  <a:buFont typeface="Courier New" panose="02070309020205020404" pitchFamily="49" charset="0"/>
                  <a:buChar char="o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Is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weighting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method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affecting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covariance</a:t>
                </a:r>
                <a:r>
                  <a:rPr lang="es-ES" sz="2400" dirty="0">
                    <a:solidFill>
                      <a:schemeClr val="bg1"/>
                    </a:solidFill>
                  </a:rPr>
                  <a:t>?</a:t>
                </a:r>
              </a:p>
              <a:p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B7484C65-9C46-4B9E-96D4-F2AD353CF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3" y="874646"/>
                <a:ext cx="10764078" cy="5632311"/>
              </a:xfrm>
              <a:prstGeom prst="rect">
                <a:avLst/>
              </a:prstGeom>
              <a:blipFill>
                <a:blip r:embed="rId2"/>
                <a:stretch>
                  <a:fillRect l="-849" t="-86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207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4F75FB-836C-4EDB-97D2-D1821D8F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459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pPr/>
              <a:t>33</a:t>
            </a:fld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1AD7EFB-FE20-4409-BD02-9F51468BFE63}"/>
              </a:ext>
            </a:extLst>
          </p:cNvPr>
          <p:cNvSpPr txBox="1">
            <a:spLocks/>
          </p:cNvSpPr>
          <p:nvPr/>
        </p:nvSpPr>
        <p:spPr>
          <a:xfrm>
            <a:off x="182214" y="156411"/>
            <a:ext cx="10515600" cy="67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weights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validation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2" descr="https://lh3.googleusercontent.com/hfWh28xFYqIiZfk63i_8GIHmhb_8jRbp0hbfLF2S4h7B-08dOu5ihNzNxWeOnXk_0RjMr7NePDPZ2NOsbIjGAgASBu4payjI77gXdAs307CpmV1lhVwFdL4Qd7gNWwhub123bFaR2BI">
            <a:extLst>
              <a:ext uri="{FF2B5EF4-FFF2-40B4-BE49-F238E27FC236}">
                <a16:creationId xmlns:a16="http://schemas.microsoft.com/office/drawing/2014/main" id="{3F518242-A7DB-4205-B1B7-4F12C52A8B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49" y="814027"/>
            <a:ext cx="9985700" cy="599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1C3804A-5E35-4845-A607-0CE7C79BDC9F}"/>
              </a:ext>
            </a:extLst>
          </p:cNvPr>
          <p:cNvSpPr/>
          <p:nvPr/>
        </p:nvSpPr>
        <p:spPr>
          <a:xfrm>
            <a:off x="2037523" y="1077008"/>
            <a:ext cx="6052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400" b="1" dirty="0"/>
              <a:t>Do </a:t>
            </a:r>
            <a:r>
              <a:rPr lang="es-ES" sz="2400" b="1" dirty="0" err="1"/>
              <a:t>we</a:t>
            </a:r>
            <a:r>
              <a:rPr lang="es-ES" sz="2400" b="1" dirty="0"/>
              <a:t> </a:t>
            </a:r>
            <a:r>
              <a:rPr lang="es-ES" sz="2400" b="1" dirty="0" err="1"/>
              <a:t>correct</a:t>
            </a:r>
            <a:r>
              <a:rPr lang="es-ES" sz="2400" b="1" dirty="0"/>
              <a:t> </a:t>
            </a:r>
            <a:r>
              <a:rPr lang="es-ES" sz="2400" b="1" dirty="0" err="1"/>
              <a:t>for</a:t>
            </a:r>
            <a:r>
              <a:rPr lang="es-ES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102 </a:t>
            </a:r>
            <a:r>
              <a:rPr lang="es-ES" sz="2400" b="1" dirty="0" err="1"/>
              <a:t>SPs</a:t>
            </a:r>
            <a:r>
              <a:rPr lang="es-ES" sz="2400" b="1" dirty="0"/>
              <a:t> </a:t>
            </a:r>
            <a:r>
              <a:rPr lang="es-ES" sz="2400" b="1" dirty="0" err="1"/>
              <a:t>using</a:t>
            </a:r>
            <a:r>
              <a:rPr lang="es-ES" sz="2400" b="1" dirty="0"/>
              <a:t> </a:t>
            </a:r>
            <a:r>
              <a:rPr lang="es-ES" sz="2400" b="1" dirty="0" err="1"/>
              <a:t>only</a:t>
            </a:r>
            <a:r>
              <a:rPr lang="es-ES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34 </a:t>
            </a:r>
            <a:r>
              <a:rPr lang="es-ES" sz="2400" b="1" dirty="0" err="1"/>
              <a:t>representatives</a:t>
            </a:r>
            <a:r>
              <a:rPr lang="es-ES" sz="2400" b="1" dirty="0"/>
              <a:t>?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3301413-837D-48EC-8F6E-42E1743BF1CB}"/>
              </a:ext>
            </a:extLst>
          </p:cNvPr>
          <p:cNvGrpSpPr/>
          <p:nvPr/>
        </p:nvGrpSpPr>
        <p:grpSpPr>
          <a:xfrm>
            <a:off x="6993804" y="2250509"/>
            <a:ext cx="4073572" cy="1569660"/>
            <a:chOff x="6993804" y="2250509"/>
            <a:chExt cx="4073572" cy="1569660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EDDFEA8-2F2D-46A3-A8B9-7AC473EAFCAF}"/>
                </a:ext>
              </a:extLst>
            </p:cNvPr>
            <p:cNvSpPr txBox="1"/>
            <p:nvPr/>
          </p:nvSpPr>
          <p:spPr>
            <a:xfrm>
              <a:off x="6993804" y="2250509"/>
              <a:ext cx="40735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err="1"/>
                <a:t>SPs</a:t>
              </a:r>
              <a:r>
                <a:rPr lang="es-ES" sz="2400" b="1" dirty="0"/>
                <a:t> </a:t>
              </a:r>
              <a:r>
                <a:rPr lang="es-ES" sz="2400" b="1" dirty="0" err="1"/>
                <a:t>we</a:t>
              </a:r>
              <a:r>
                <a:rPr lang="es-ES" sz="2400" b="1" dirty="0"/>
                <a:t> </a:t>
              </a:r>
              <a:r>
                <a:rPr lang="es-ES" sz="2400" b="1" dirty="0" err="1"/>
                <a:t>have</a:t>
              </a:r>
              <a:r>
                <a:rPr lang="es-ES" sz="2400" b="1" dirty="0"/>
                <a:t> </a:t>
              </a:r>
              <a:r>
                <a:rPr lang="es-ES" sz="2400" b="1" dirty="0" err="1"/>
                <a:t>to</a:t>
              </a:r>
              <a:r>
                <a:rPr lang="es-ES" sz="2400" b="1" dirty="0"/>
                <a:t> </a:t>
              </a:r>
              <a:r>
                <a:rPr lang="es-ES" sz="2400" b="1" dirty="0" err="1"/>
                <a:t>weight</a:t>
              </a:r>
              <a:r>
                <a:rPr lang="es-ES" sz="2400" b="1" dirty="0"/>
                <a:t> </a:t>
              </a:r>
              <a:r>
                <a:rPr lang="es-ES" sz="2400" b="1" dirty="0" err="1"/>
                <a:t>for</a:t>
              </a:r>
              <a:r>
                <a:rPr lang="es-ES" sz="2400" b="1" dirty="0"/>
                <a:t> (   ):</a:t>
              </a:r>
            </a:p>
            <a:p>
              <a:pPr marL="457200" indent="-457200">
                <a:buAutoNum type="arabicParenR"/>
              </a:pPr>
              <a:r>
                <a:rPr lang="es-ES" sz="2400" b="1" dirty="0" err="1"/>
                <a:t>Eff</a:t>
              </a:r>
              <a:r>
                <a:rPr lang="es-ES" sz="2400" b="1" dirty="0"/>
                <a:t>. </a:t>
              </a:r>
              <a:r>
                <a:rPr lang="es-ES" sz="2400" b="1" dirty="0" err="1"/>
                <a:t>exp</a:t>
              </a:r>
              <a:r>
                <a:rPr lang="es-ES" sz="2400" b="1" dirty="0"/>
                <a:t>. time-z</a:t>
              </a:r>
            </a:p>
            <a:p>
              <a:pPr marL="457200" indent="-457200">
                <a:buAutoNum type="arabicParenR"/>
              </a:pPr>
              <a:r>
                <a:rPr lang="es-ES" sz="2400" b="1" dirty="0" err="1"/>
                <a:t>Sky</a:t>
              </a:r>
              <a:r>
                <a:rPr lang="es-ES" sz="2400" b="1" dirty="0"/>
                <a:t> </a:t>
              </a:r>
              <a:r>
                <a:rPr lang="es-ES" sz="2400" b="1" dirty="0" err="1"/>
                <a:t>brightness</a:t>
              </a:r>
              <a:r>
                <a:rPr lang="es-ES" sz="2400" b="1" dirty="0"/>
                <a:t>-i</a:t>
              </a:r>
            </a:p>
            <a:p>
              <a:pPr marL="457200" indent="-457200">
                <a:buAutoNum type="arabicParenR"/>
              </a:pPr>
              <a:r>
                <a:rPr lang="es-ES" sz="2400" b="1" dirty="0"/>
                <a:t>FWHM-i</a:t>
              </a:r>
            </a:p>
          </p:txBody>
        </p:sp>
        <p:sp>
          <p:nvSpPr>
            <p:cNvPr id="11" name="Triángulo isósceles 10">
              <a:extLst>
                <a:ext uri="{FF2B5EF4-FFF2-40B4-BE49-F238E27FC236}">
                  <a16:creationId xmlns:a16="http://schemas.microsoft.com/office/drawing/2014/main" id="{2F649CE3-1D15-4A1B-8D72-CC3E4852E2A4}"/>
                </a:ext>
              </a:extLst>
            </p:cNvPr>
            <p:cNvSpPr/>
            <p:nvPr/>
          </p:nvSpPr>
          <p:spPr>
            <a:xfrm>
              <a:off x="10491541" y="2415944"/>
              <a:ext cx="211751" cy="1732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825262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C46E95-06D2-4EE6-96F9-69FCB0EB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459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pPr/>
              <a:t>34</a:t>
            </a:fld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83140AA-654B-4AE1-988D-D090326AA582}"/>
              </a:ext>
            </a:extLst>
          </p:cNvPr>
          <p:cNvSpPr txBox="1">
            <a:spLocks/>
          </p:cNvSpPr>
          <p:nvPr/>
        </p:nvSpPr>
        <p:spPr>
          <a:xfrm>
            <a:off x="182214" y="156411"/>
            <a:ext cx="10515600" cy="67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weights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validation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C0078BD-1E1A-422A-89AE-17B5A88064D8}"/>
              </a:ext>
            </a:extLst>
          </p:cNvPr>
          <p:cNvSpPr/>
          <p:nvPr/>
        </p:nvSpPr>
        <p:spPr>
          <a:xfrm>
            <a:off x="-251793" y="97634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400" b="1" dirty="0" err="1">
                <a:solidFill>
                  <a:schemeClr val="bg1"/>
                </a:solidFill>
              </a:rPr>
              <a:t>Does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the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selection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of</a:t>
            </a:r>
            <a:r>
              <a:rPr lang="es-ES" sz="2400" b="1" dirty="0">
                <a:solidFill>
                  <a:schemeClr val="bg1"/>
                </a:solidFill>
              </a:rPr>
              <a:t> a </a:t>
            </a:r>
            <a:r>
              <a:rPr lang="es-ES" sz="2400" b="1" dirty="0" err="1">
                <a:solidFill>
                  <a:schemeClr val="bg1"/>
                </a:solidFill>
              </a:rPr>
              <a:t>significance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threshold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impact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our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constrains</a:t>
            </a:r>
            <a:r>
              <a:rPr lang="es-ES" sz="2400" b="1" dirty="0">
                <a:solidFill>
                  <a:schemeClr val="bg1"/>
                </a:solidFill>
              </a:rPr>
              <a:t>?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BED7BE5-ACFF-4A2F-949E-59BEB57B4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2"/>
          <a:stretch/>
        </p:blipFill>
        <p:spPr>
          <a:xfrm>
            <a:off x="821982" y="2261068"/>
            <a:ext cx="10548036" cy="385638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318DEAF-2ADC-4805-AE0C-1348E5F55861}"/>
              </a:ext>
            </a:extLst>
          </p:cNvPr>
          <p:cNvSpPr txBox="1"/>
          <p:nvPr/>
        </p:nvSpPr>
        <p:spPr>
          <a:xfrm>
            <a:off x="7623313" y="6117452"/>
            <a:ext cx="456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(J. Elvin-Poole et al., arXiv:1708.01536)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FDC4A0-800A-4B59-8CB8-B26071ED3602}"/>
              </a:ext>
            </a:extLst>
          </p:cNvPr>
          <p:cNvSpPr txBox="1"/>
          <p:nvPr/>
        </p:nvSpPr>
        <p:spPr>
          <a:xfrm>
            <a:off x="2375452" y="1746517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0.15 &lt; z &lt; 0.3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435E3D-524C-4287-9F0E-C8AFDFABCDBF}"/>
              </a:ext>
            </a:extLst>
          </p:cNvPr>
          <p:cNvSpPr txBox="1"/>
          <p:nvPr/>
        </p:nvSpPr>
        <p:spPr>
          <a:xfrm>
            <a:off x="5688490" y="1739893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0.3 &lt; z &lt; 0.45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C2B224-878F-4FC4-ADFB-B084D61F49EE}"/>
              </a:ext>
            </a:extLst>
          </p:cNvPr>
          <p:cNvSpPr txBox="1"/>
          <p:nvPr/>
        </p:nvSpPr>
        <p:spPr>
          <a:xfrm>
            <a:off x="9037967" y="1739893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0.45 &lt; z &lt; 0.6</a:t>
            </a:r>
          </a:p>
        </p:txBody>
      </p:sp>
    </p:spTree>
    <p:extLst>
      <p:ext uri="{BB962C8B-B14F-4D97-AF65-F5344CB8AC3E}">
        <p14:creationId xmlns:p14="http://schemas.microsoft.com/office/powerpoint/2010/main" val="3054641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D24084-D987-44C5-9FB4-EE31C97C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459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pPr/>
              <a:t>35</a:t>
            </a:fld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2964E4-CB5D-401B-B51B-6F15F668B760}"/>
              </a:ext>
            </a:extLst>
          </p:cNvPr>
          <p:cNvSpPr txBox="1">
            <a:spLocks/>
          </p:cNvSpPr>
          <p:nvPr/>
        </p:nvSpPr>
        <p:spPr>
          <a:xfrm>
            <a:off x="182214" y="156411"/>
            <a:ext cx="10515600" cy="67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weights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validation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E3CAF34F-FF18-4CF0-A69D-E60AC7350880}"/>
                  </a:ext>
                </a:extLst>
              </p:cNvPr>
              <p:cNvSpPr/>
              <p:nvPr/>
            </p:nvSpPr>
            <p:spPr>
              <a:xfrm>
                <a:off x="-251793" y="976343"/>
                <a:ext cx="1219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s-ES" sz="2400" b="1" dirty="0">
                    <a:solidFill>
                      <a:schemeClr val="bg1"/>
                    </a:solidFill>
                  </a:rPr>
                  <a:t>Does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our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pixel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estimator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for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s-E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s-E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b="1" dirty="0">
                    <a:solidFill>
                      <a:schemeClr val="bg1"/>
                    </a:solidFill>
                  </a:rPr>
                  <a:t> introduce a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bias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due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weighting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method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itself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? </a:t>
                </a: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E3CAF34F-FF18-4CF0-A69D-E60AC735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1793" y="976343"/>
                <a:ext cx="12192000" cy="461665"/>
              </a:xfrm>
              <a:prstGeom prst="rect">
                <a:avLst/>
              </a:prstGeom>
              <a:blipFill>
                <a:blip r:embed="rId2"/>
                <a:stretch>
                  <a:fillRect t="-10526" r="-450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>
            <a:extLst>
              <a:ext uri="{FF2B5EF4-FFF2-40B4-BE49-F238E27FC236}">
                <a16:creationId xmlns:a16="http://schemas.microsoft.com/office/drawing/2014/main" id="{68E35C30-EF9A-4F9D-9EF4-E06F80DC827B}"/>
              </a:ext>
            </a:extLst>
          </p:cNvPr>
          <p:cNvSpPr/>
          <p:nvPr/>
        </p:nvSpPr>
        <p:spPr>
          <a:xfrm>
            <a:off x="-251793" y="416009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400" b="1" dirty="0" err="1">
                <a:solidFill>
                  <a:schemeClr val="bg1"/>
                </a:solidFill>
              </a:rPr>
              <a:t>Is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there</a:t>
            </a:r>
            <a:r>
              <a:rPr lang="es-ES" sz="2400" b="1" dirty="0">
                <a:solidFill>
                  <a:schemeClr val="bg1"/>
                </a:solidFill>
              </a:rPr>
              <a:t> a </a:t>
            </a:r>
            <a:r>
              <a:rPr lang="es-ES" sz="2400" b="1" dirty="0" err="1">
                <a:solidFill>
                  <a:schemeClr val="bg1"/>
                </a:solidFill>
              </a:rPr>
              <a:t>threshold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that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is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too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strict</a:t>
            </a:r>
            <a:r>
              <a:rPr lang="es-ES" sz="2400" b="1" dirty="0">
                <a:solidFill>
                  <a:schemeClr val="bg1"/>
                </a:solidFill>
              </a:rPr>
              <a:t>, so </a:t>
            </a:r>
            <a:r>
              <a:rPr lang="es-ES" sz="2400" b="1" dirty="0" err="1">
                <a:solidFill>
                  <a:schemeClr val="bg1"/>
                </a:solidFill>
              </a:rPr>
              <a:t>we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overcorrect</a:t>
            </a:r>
            <a:r>
              <a:rPr lang="es-ES" sz="2400" b="1" dirty="0">
                <a:solidFill>
                  <a:schemeClr val="bg1"/>
                </a:solidFill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0816013-977B-4477-A20C-FA36081214B2}"/>
                  </a:ext>
                </a:extLst>
              </p:cNvPr>
              <p:cNvSpPr txBox="1"/>
              <p:nvPr/>
            </p:nvSpPr>
            <p:spPr>
              <a:xfrm>
                <a:off x="775252" y="1836132"/>
                <a:ext cx="4880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dirty="0">
                    <a:solidFill>
                      <a:schemeClr val="bg1"/>
                    </a:solidFill>
                  </a:rPr>
                  <a:t>Landy-</a:t>
                </a:r>
                <a:r>
                  <a:rPr lang="es-ES" sz="2000" dirty="0" err="1">
                    <a:solidFill>
                      <a:schemeClr val="bg1"/>
                    </a:solidFill>
                  </a:rPr>
                  <a:t>Szalay</a:t>
                </a:r>
                <a:r>
                  <a:rPr lang="es-ES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s-E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E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000" dirty="0">
                    <a:solidFill>
                      <a:schemeClr val="bg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bg1"/>
                    </a:solidFill>
                  </a:rPr>
                  <a:t>estimator</a:t>
                </a:r>
                <a:r>
                  <a:rPr lang="es-ES" sz="2000" dirty="0">
                    <a:solidFill>
                      <a:schemeClr val="bg1"/>
                    </a:solidFill>
                  </a:rPr>
                  <a:t> (pixel </a:t>
                </a:r>
                <a:r>
                  <a:rPr lang="es-ES" sz="2000" dirty="0" err="1">
                    <a:solidFill>
                      <a:schemeClr val="bg1"/>
                    </a:solidFill>
                  </a:rPr>
                  <a:t>version</a:t>
                </a:r>
                <a:r>
                  <a:rPr lang="es-ES" sz="2000" dirty="0">
                    <a:solidFill>
                      <a:schemeClr val="bg1"/>
                    </a:solidFill>
                  </a:rPr>
                  <a:t>): 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0816013-977B-4477-A20C-FA3608121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" y="1836132"/>
                <a:ext cx="4880113" cy="400110"/>
              </a:xfrm>
              <a:prstGeom prst="rect">
                <a:avLst/>
              </a:prstGeom>
              <a:blipFill>
                <a:blip r:embed="rId3"/>
                <a:stretch>
                  <a:fillRect l="-1248" t="-7576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F0D58756-E38E-4C2F-A683-04AFB2BCC62D}"/>
                  </a:ext>
                </a:extLst>
              </p:cNvPr>
              <p:cNvSpPr txBox="1"/>
              <p:nvPr/>
            </p:nvSpPr>
            <p:spPr>
              <a:xfrm>
                <a:off x="5440014" y="1395283"/>
                <a:ext cx="6457122" cy="1203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𝑝𝑖𝑥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𝑝𝑖𝑥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)(</m:t>
                                  </m:r>
                                  <m:sSub>
                                    <m:sSubPr>
                                      <m:ctrlP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den>
                              </m:f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F0D58756-E38E-4C2F-A683-04AFB2BCC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014" y="1395283"/>
                <a:ext cx="6457122" cy="12039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C9818860-B7A1-40CF-AAE3-BA68376FA77B}"/>
              </a:ext>
            </a:extLst>
          </p:cNvPr>
          <p:cNvSpPr txBox="1"/>
          <p:nvPr/>
        </p:nvSpPr>
        <p:spPr>
          <a:xfrm>
            <a:off x="2405267" y="3093728"/>
            <a:ext cx="2792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Define </a:t>
            </a:r>
            <a:r>
              <a:rPr lang="es-ES" sz="2000" dirty="0" err="1">
                <a:solidFill>
                  <a:schemeClr val="bg1"/>
                </a:solidFill>
              </a:rPr>
              <a:t>estimator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bias</a:t>
            </a:r>
            <a:r>
              <a:rPr lang="es-ES" sz="2000" dirty="0">
                <a:solidFill>
                  <a:schemeClr val="bg1"/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776283C-BAD2-416D-A04D-AA8BF0DB2E9C}"/>
                  </a:ext>
                </a:extLst>
              </p:cNvPr>
              <p:cNvSpPr txBox="1"/>
              <p:nvPr/>
            </p:nvSpPr>
            <p:spPr>
              <a:xfrm>
                <a:off x="4595189" y="2634366"/>
                <a:ext cx="7345018" cy="128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𝑒𝑠𝑡</m:t>
                          </m:r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𝑏𝑖𝑎𝑠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𝑛𝑜</m:t>
                                  </m:r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𝑠𝑦𝑠</m:t>
                                  </m:r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s-E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S" sz="24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𝑤𝑒𝑖𝑔h𝑡𝑒𝑑</m:t>
                                  </m:r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776283C-BAD2-416D-A04D-AA8BF0DB2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189" y="2634366"/>
                <a:ext cx="7345018" cy="1281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4ADCB00-BC11-4F1C-AAC3-335BCC89757B}"/>
                  </a:ext>
                </a:extLst>
              </p:cNvPr>
              <p:cNvSpPr txBox="1"/>
              <p:nvPr/>
            </p:nvSpPr>
            <p:spPr>
              <a:xfrm>
                <a:off x="2057400" y="4985442"/>
                <a:ext cx="9882807" cy="128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𝑓𝑎𝑙𝑠𝑒</m:t>
                          </m:r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𝑐𝑜𝑟𝑟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𝑡h𝑟</m:t>
                      </m:r>
                      <m:r>
                        <a:rPr lang="es-E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𝑛𝑜</m:t>
                                  </m:r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𝑠𝑦𝑠</m:t>
                                  </m:r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s-E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𝑛𝑜</m:t>
                                  </m:r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𝑠𝑦𝑠</m:t>
                                  </m:r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𝑤𝑒𝑖𝑔h𝑡𝑒𝑑</m:t>
                                  </m:r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𝑡h𝑟</m:t>
                          </m:r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4ADCB00-BC11-4F1C-AAC3-335BCC897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985442"/>
                <a:ext cx="9882807" cy="1281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478D18F3-340E-42DC-8B57-3E02D64BB9E7}"/>
              </a:ext>
            </a:extLst>
          </p:cNvPr>
          <p:cNvSpPr txBox="1"/>
          <p:nvPr/>
        </p:nvSpPr>
        <p:spPr>
          <a:xfrm>
            <a:off x="540024" y="5272187"/>
            <a:ext cx="1847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Define false </a:t>
            </a:r>
            <a:r>
              <a:rPr lang="es-ES" sz="2000" dirty="0" err="1">
                <a:solidFill>
                  <a:schemeClr val="bg1"/>
                </a:solidFill>
              </a:rPr>
              <a:t>correction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bias</a:t>
            </a:r>
            <a:r>
              <a:rPr lang="es-ES" sz="2000" dirty="0">
                <a:solidFill>
                  <a:schemeClr val="bg1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848225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D24084-D987-44C5-9FB4-EE31C97C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459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pPr/>
              <a:t>36</a:t>
            </a:fld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2964E4-CB5D-401B-B51B-6F15F668B760}"/>
              </a:ext>
            </a:extLst>
          </p:cNvPr>
          <p:cNvSpPr txBox="1">
            <a:spLocks/>
          </p:cNvSpPr>
          <p:nvPr/>
        </p:nvSpPr>
        <p:spPr>
          <a:xfrm>
            <a:off x="182214" y="156411"/>
            <a:ext cx="10515600" cy="67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weights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validation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2B69FB-A933-4A1D-8FAB-1FBAE38E0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10" y="2465920"/>
            <a:ext cx="10440979" cy="38778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4EE140-DD57-400B-B439-0CD272151FCD}"/>
              </a:ext>
            </a:extLst>
          </p:cNvPr>
          <p:cNvSpPr txBox="1"/>
          <p:nvPr/>
        </p:nvSpPr>
        <p:spPr>
          <a:xfrm>
            <a:off x="7623313" y="6365732"/>
            <a:ext cx="456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(J. Elvin-Poole et al., arXiv:1708.01536)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9073E76F-F3FD-4D72-883C-B63C556719D4}"/>
                  </a:ext>
                </a:extLst>
              </p:cNvPr>
              <p:cNvSpPr/>
              <p:nvPr/>
            </p:nvSpPr>
            <p:spPr>
              <a:xfrm>
                <a:off x="-251793" y="976343"/>
                <a:ext cx="1219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s-ES" sz="2400" b="1" dirty="0">
                    <a:solidFill>
                      <a:schemeClr val="bg1"/>
                    </a:solidFill>
                  </a:rPr>
                  <a:t>Does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our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pixel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estimator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for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s-E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s-E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b="1" dirty="0">
                    <a:solidFill>
                      <a:schemeClr val="bg1"/>
                    </a:solidFill>
                  </a:rPr>
                  <a:t> introduce a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bias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due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weighting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method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</a:rPr>
                  <a:t>itself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? </a:t>
                </a:r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9073E76F-F3FD-4D72-883C-B63C55671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1793" y="976343"/>
                <a:ext cx="12192000" cy="461665"/>
              </a:xfrm>
              <a:prstGeom prst="rect">
                <a:avLst/>
              </a:prstGeom>
              <a:blipFill>
                <a:blip r:embed="rId3"/>
                <a:stretch>
                  <a:fillRect t="-10526" r="-450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>
            <a:extLst>
              <a:ext uri="{FF2B5EF4-FFF2-40B4-BE49-F238E27FC236}">
                <a16:creationId xmlns:a16="http://schemas.microsoft.com/office/drawing/2014/main" id="{A5FF280F-184C-4771-885B-8B9C6348FD11}"/>
              </a:ext>
            </a:extLst>
          </p:cNvPr>
          <p:cNvSpPr/>
          <p:nvPr/>
        </p:nvSpPr>
        <p:spPr>
          <a:xfrm>
            <a:off x="-251793" y="158586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400" b="1" dirty="0" err="1">
                <a:solidFill>
                  <a:schemeClr val="bg1"/>
                </a:solidFill>
              </a:rPr>
              <a:t>Is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there</a:t>
            </a:r>
            <a:r>
              <a:rPr lang="es-ES" sz="2400" b="1" dirty="0">
                <a:solidFill>
                  <a:schemeClr val="bg1"/>
                </a:solidFill>
              </a:rPr>
              <a:t> a </a:t>
            </a:r>
            <a:r>
              <a:rPr lang="es-ES" sz="2400" b="1" dirty="0" err="1">
                <a:solidFill>
                  <a:schemeClr val="bg1"/>
                </a:solidFill>
              </a:rPr>
              <a:t>threshold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that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is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too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strict</a:t>
            </a:r>
            <a:r>
              <a:rPr lang="es-ES" sz="2400" b="1" dirty="0">
                <a:solidFill>
                  <a:schemeClr val="bg1"/>
                </a:solidFill>
              </a:rPr>
              <a:t>, so </a:t>
            </a:r>
            <a:r>
              <a:rPr lang="es-ES" sz="2400" b="1" dirty="0" err="1">
                <a:solidFill>
                  <a:schemeClr val="bg1"/>
                </a:solidFill>
              </a:rPr>
              <a:t>we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overcorrect</a:t>
            </a:r>
            <a:r>
              <a:rPr lang="es-ES" sz="24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B4DC3B-DEC6-4AF0-9A16-34E945493D2A}"/>
              </a:ext>
            </a:extLst>
          </p:cNvPr>
          <p:cNvSpPr txBox="1"/>
          <p:nvPr/>
        </p:nvSpPr>
        <p:spPr>
          <a:xfrm>
            <a:off x="2375452" y="2094385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0.15 &lt; z &lt; 0.3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ADF38B-F156-430A-8C28-4378BF31C217}"/>
              </a:ext>
            </a:extLst>
          </p:cNvPr>
          <p:cNvSpPr txBox="1"/>
          <p:nvPr/>
        </p:nvSpPr>
        <p:spPr>
          <a:xfrm>
            <a:off x="5688490" y="2087761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0.3 &lt; z &lt; 0.45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7EC78A6-F381-44E6-9AA3-276D94B60971}"/>
              </a:ext>
            </a:extLst>
          </p:cNvPr>
          <p:cNvSpPr txBox="1"/>
          <p:nvPr/>
        </p:nvSpPr>
        <p:spPr>
          <a:xfrm>
            <a:off x="9037967" y="2087761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0.45 &lt; z &lt; 0.6</a:t>
            </a:r>
          </a:p>
        </p:txBody>
      </p:sp>
    </p:spTree>
    <p:extLst>
      <p:ext uri="{BB962C8B-B14F-4D97-AF65-F5344CB8AC3E}">
        <p14:creationId xmlns:p14="http://schemas.microsoft.com/office/powerpoint/2010/main" val="17527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D24084-D987-44C5-9FB4-EE31C97C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459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pPr/>
              <a:t>37</a:t>
            </a:fld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2964E4-CB5D-401B-B51B-6F15F668B760}"/>
              </a:ext>
            </a:extLst>
          </p:cNvPr>
          <p:cNvSpPr txBox="1">
            <a:spLocks/>
          </p:cNvSpPr>
          <p:nvPr/>
        </p:nvSpPr>
        <p:spPr>
          <a:xfrm>
            <a:off x="182214" y="156411"/>
            <a:ext cx="10515600" cy="67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weights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validation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2B69FB-A933-4A1D-8FAB-1FBAE38E0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99" y="1998780"/>
            <a:ext cx="10348401" cy="38778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4EE140-DD57-400B-B439-0CD272151FCD}"/>
              </a:ext>
            </a:extLst>
          </p:cNvPr>
          <p:cNvSpPr txBox="1"/>
          <p:nvPr/>
        </p:nvSpPr>
        <p:spPr>
          <a:xfrm>
            <a:off x="7623313" y="5898592"/>
            <a:ext cx="456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(J. Elvin-Poole et al., arXiv:1708.01536)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5FF280F-184C-4771-885B-8B9C6348FD11}"/>
              </a:ext>
            </a:extLst>
          </p:cNvPr>
          <p:cNvSpPr/>
          <p:nvPr/>
        </p:nvSpPr>
        <p:spPr>
          <a:xfrm>
            <a:off x="-251793" y="92988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400" b="1" dirty="0" err="1">
                <a:solidFill>
                  <a:schemeClr val="bg1"/>
                </a:solidFill>
              </a:rPr>
              <a:t>Is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the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weighting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method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affecting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the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covariance</a:t>
            </a:r>
            <a:r>
              <a:rPr lang="es-ES" sz="24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160421-0764-4BD8-95B7-B89F7BC97651}"/>
              </a:ext>
            </a:extLst>
          </p:cNvPr>
          <p:cNvSpPr txBox="1"/>
          <p:nvPr/>
        </p:nvSpPr>
        <p:spPr>
          <a:xfrm>
            <a:off x="2375452" y="1617310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0.15 &lt; z &lt; 0.3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3597FA0-588C-4FDC-B901-A699C04AF8EC}"/>
              </a:ext>
            </a:extLst>
          </p:cNvPr>
          <p:cNvSpPr txBox="1"/>
          <p:nvPr/>
        </p:nvSpPr>
        <p:spPr>
          <a:xfrm>
            <a:off x="5688490" y="1610686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0.3 &lt; z &lt; 0.45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CB972-AE7C-4054-9E98-8BF1458F5D23}"/>
              </a:ext>
            </a:extLst>
          </p:cNvPr>
          <p:cNvSpPr txBox="1"/>
          <p:nvPr/>
        </p:nvSpPr>
        <p:spPr>
          <a:xfrm>
            <a:off x="9037967" y="1610686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0.45 &lt; z &lt; 0.6</a:t>
            </a:r>
          </a:p>
        </p:txBody>
      </p:sp>
    </p:spTree>
    <p:extLst>
      <p:ext uri="{BB962C8B-B14F-4D97-AF65-F5344CB8AC3E}">
        <p14:creationId xmlns:p14="http://schemas.microsoft.com/office/powerpoint/2010/main" val="3158801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6B9C5A-C9B7-4A61-87C6-4EAE2016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172" y="6356354"/>
            <a:ext cx="2743200" cy="365125"/>
          </a:xfrm>
        </p:spPr>
        <p:txBody>
          <a:bodyPr/>
          <a:lstStyle/>
          <a:p>
            <a:fld id="{708991C6-EF9C-44E9-BFA2-6E7EABD0F278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10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F3B3E-FD65-4DAC-98F9-371EA19EE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Survey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Property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maps</a:t>
            </a:r>
            <a:r>
              <a:rPr lang="es-ES" dirty="0">
                <a:solidFill>
                  <a:schemeClr val="bg1"/>
                </a:solidFill>
              </a:rPr>
              <a:t> (</a:t>
            </a:r>
            <a:r>
              <a:rPr lang="es-ES" dirty="0" err="1">
                <a:solidFill>
                  <a:schemeClr val="bg1"/>
                </a:solidFill>
              </a:rPr>
              <a:t>SPs</a:t>
            </a:r>
            <a:r>
              <a:rPr lang="es-ES" dirty="0">
                <a:solidFill>
                  <a:schemeClr val="bg1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CC81350-E25C-4EEC-9EED-159D830A59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7687" y="934283"/>
                <a:ext cx="11559209" cy="3110355"/>
              </a:xfrm>
            </p:spPr>
            <p:txBody>
              <a:bodyPr>
                <a:normAutofit/>
              </a:bodyPr>
              <a:lstStyle/>
              <a:p>
                <a:r>
                  <a:rPr lang="es-ES" sz="2400" dirty="0" err="1">
                    <a:solidFill>
                      <a:srgbClr val="00B0F0"/>
                    </a:solidFill>
                  </a:rPr>
                  <a:t>Observing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conditions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>
                    <a:solidFill>
                      <a:schemeClr val="bg1"/>
                    </a:solidFill>
                  </a:rPr>
                  <a:t>(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seeing</a:t>
                </a:r>
                <a:r>
                  <a:rPr lang="es-ES" sz="2400" dirty="0">
                    <a:solidFill>
                      <a:schemeClr val="bg1"/>
                    </a:solidFill>
                  </a:rPr>
                  <a:t>,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exposure</a:t>
                </a:r>
                <a:r>
                  <a:rPr lang="es-ES" sz="2400" dirty="0">
                    <a:solidFill>
                      <a:schemeClr val="bg1"/>
                    </a:solidFill>
                  </a:rPr>
                  <a:t> time, …)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have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impact</a:t>
                </a:r>
                <a:r>
                  <a:rPr lang="es-ES" sz="2400" dirty="0">
                    <a:solidFill>
                      <a:schemeClr val="bg1"/>
                    </a:solidFill>
                  </a:rPr>
                  <a:t> in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clustering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signal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galaxies</a:t>
                </a:r>
                <a:endParaRPr lang="es-ES" sz="2400" dirty="0">
                  <a:solidFill>
                    <a:schemeClr val="bg1"/>
                  </a:solidFill>
                </a:endParaRPr>
              </a:p>
              <a:p>
                <a:r>
                  <a:rPr lang="es-ES" sz="2400" dirty="0" err="1">
                    <a:solidFill>
                      <a:schemeClr val="bg1"/>
                    </a:solidFill>
                  </a:rPr>
                  <a:t>This</a:t>
                </a:r>
                <a:r>
                  <a:rPr lang="es-ES" sz="2400" dirty="0">
                    <a:solidFill>
                      <a:schemeClr val="bg1"/>
                    </a:solidFill>
                  </a:rPr>
                  <a:t> non-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cosmological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signal</a:t>
                </a:r>
                <a:r>
                  <a:rPr lang="es-ES" sz="2400" dirty="0">
                    <a:solidFill>
                      <a:schemeClr val="bg1"/>
                    </a:solidFill>
                  </a:rPr>
                  <a:t> can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bias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our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measurements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</a:p>
              <a:p>
                <a:r>
                  <a:rPr lang="es-ES" sz="2400" dirty="0" err="1">
                    <a:solidFill>
                      <a:schemeClr val="bg1"/>
                    </a:solidFill>
                  </a:rPr>
                  <a:t>How</a:t>
                </a:r>
                <a:r>
                  <a:rPr lang="es-ES" sz="2400" dirty="0">
                    <a:solidFill>
                      <a:schemeClr val="bg1"/>
                    </a:solidFill>
                  </a:rPr>
                  <a:t> can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characterize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observing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conditions</a:t>
                </a:r>
                <a:r>
                  <a:rPr lang="es-ES" sz="2400" dirty="0">
                    <a:solidFill>
                      <a:schemeClr val="bg1"/>
                    </a:solidFill>
                  </a:rPr>
                  <a:t>? -&gt; </a:t>
                </a:r>
                <a:r>
                  <a:rPr lang="es-ES" sz="2400" b="1" dirty="0" err="1">
                    <a:solidFill>
                      <a:srgbClr val="F2BC44"/>
                    </a:solidFill>
                  </a:rPr>
                  <a:t>Survey</a:t>
                </a:r>
                <a:r>
                  <a:rPr lang="es-ES" sz="2400" b="1" dirty="0">
                    <a:solidFill>
                      <a:srgbClr val="F2BC44"/>
                    </a:solidFill>
                  </a:rPr>
                  <a:t> </a:t>
                </a:r>
                <a:r>
                  <a:rPr lang="es-ES" sz="2400" b="1" dirty="0" err="1">
                    <a:solidFill>
                      <a:srgbClr val="F2BC44"/>
                    </a:solidFill>
                  </a:rPr>
                  <a:t>Property</a:t>
                </a:r>
                <a:r>
                  <a:rPr lang="es-ES" sz="2400" b="1" dirty="0">
                    <a:solidFill>
                      <a:srgbClr val="F2BC44"/>
                    </a:solidFill>
                  </a:rPr>
                  <a:t> </a:t>
                </a:r>
                <a:r>
                  <a:rPr lang="es-ES" sz="2400" b="1" dirty="0" err="1">
                    <a:solidFill>
                      <a:srgbClr val="F2BC44"/>
                    </a:solidFill>
                  </a:rPr>
                  <a:t>maps</a:t>
                </a:r>
                <a:r>
                  <a:rPr lang="es-ES" sz="2400" b="1" dirty="0">
                    <a:solidFill>
                      <a:srgbClr val="F2BC44"/>
                    </a:solidFill>
                  </a:rPr>
                  <a:t> (</a:t>
                </a:r>
                <a:r>
                  <a:rPr lang="es-ES" sz="2400" b="1" dirty="0" err="1">
                    <a:solidFill>
                      <a:srgbClr val="F2BC44"/>
                    </a:solidFill>
                  </a:rPr>
                  <a:t>SPs</a:t>
                </a:r>
                <a:r>
                  <a:rPr lang="es-ES" sz="2400" b="1" dirty="0">
                    <a:solidFill>
                      <a:srgbClr val="F2BC44"/>
                    </a:solidFill>
                  </a:rPr>
                  <a:t>) </a:t>
                </a:r>
              </a:p>
              <a:p>
                <a:r>
                  <a:rPr lang="es-ES" sz="2400" dirty="0">
                    <a:solidFill>
                      <a:schemeClr val="bg1"/>
                    </a:solidFill>
                  </a:rPr>
                  <a:t>SP =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healpix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map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that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keeps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track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spatial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variation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a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certain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statistic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concerning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imaging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conditions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survey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across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sky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s-ES" sz="2400" dirty="0">
                    <a:solidFill>
                      <a:schemeClr val="bg1"/>
                    </a:solidFill>
                  </a:rPr>
                  <a:t>Assume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s-E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s-E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E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Sup>
                      <m:sSubSupPr>
                        <m:ctrlP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𝑆𝑃</m:t>
                        </m:r>
                      </m:sub>
                      <m:sup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CC81350-E25C-4EEC-9EED-159D830A59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687" y="934283"/>
                <a:ext cx="11559209" cy="3110355"/>
              </a:xfrm>
              <a:blipFill>
                <a:blip r:embed="rId2"/>
                <a:stretch>
                  <a:fillRect l="-738" t="-27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6C192131-AEC8-459E-88C7-11675162F065}"/>
              </a:ext>
            </a:extLst>
          </p:cNvPr>
          <p:cNvSpPr txBox="1"/>
          <p:nvPr/>
        </p:nvSpPr>
        <p:spPr>
          <a:xfrm>
            <a:off x="6340563" y="4129848"/>
            <a:ext cx="3170990" cy="34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Effective</a:t>
            </a:r>
            <a:r>
              <a:rPr lang="es-ES" dirty="0"/>
              <a:t> </a:t>
            </a:r>
            <a:r>
              <a:rPr lang="es-ES" dirty="0" err="1"/>
              <a:t>exposure</a:t>
            </a:r>
            <a:r>
              <a:rPr lang="es-ES" dirty="0"/>
              <a:t> time, z-band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C9484AC-0264-41D7-804E-CA0A5C500A13}"/>
              </a:ext>
            </a:extLst>
          </p:cNvPr>
          <p:cNvGrpSpPr/>
          <p:nvPr/>
        </p:nvGrpSpPr>
        <p:grpSpPr>
          <a:xfrm>
            <a:off x="957543" y="4010862"/>
            <a:ext cx="10657782" cy="2656946"/>
            <a:chOff x="709068" y="4010862"/>
            <a:chExt cx="10657782" cy="2656946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CBC2CE95-7808-42DF-BF88-14D2DAB9C972}"/>
                </a:ext>
              </a:extLst>
            </p:cNvPr>
            <p:cNvGrpSpPr/>
            <p:nvPr/>
          </p:nvGrpSpPr>
          <p:grpSpPr>
            <a:xfrm>
              <a:off x="6157291" y="4010862"/>
              <a:ext cx="3438105" cy="2656946"/>
              <a:chOff x="6157291" y="4010862"/>
              <a:chExt cx="3438105" cy="2656946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D775B968-1123-4E84-A950-2E741A2C58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37"/>
              <a:stretch/>
            </p:blipFill>
            <p:spPr>
              <a:xfrm>
                <a:off x="6157291" y="4010862"/>
                <a:ext cx="3438105" cy="2656946"/>
              </a:xfrm>
              <a:prstGeom prst="rect">
                <a:avLst/>
              </a:prstGeom>
            </p:spPr>
          </p:pic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AD1A5E12-5725-4799-BE6B-D0F30F51D467}"/>
                  </a:ext>
                </a:extLst>
              </p:cNvPr>
              <p:cNvSpPr txBox="1"/>
              <p:nvPr/>
            </p:nvSpPr>
            <p:spPr>
              <a:xfrm>
                <a:off x="6337745" y="4129848"/>
                <a:ext cx="3170990" cy="340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err="1"/>
                  <a:t>Effective</a:t>
                </a:r>
                <a:r>
                  <a:rPr lang="es-ES" dirty="0"/>
                  <a:t> </a:t>
                </a:r>
                <a:r>
                  <a:rPr lang="es-ES" dirty="0" err="1"/>
                  <a:t>exposure</a:t>
                </a:r>
                <a:r>
                  <a:rPr lang="es-ES" dirty="0"/>
                  <a:t> time, z-band</a:t>
                </a:r>
              </a:p>
            </p:txBody>
          </p:sp>
        </p:grpSp>
        <p:pic>
          <p:nvPicPr>
            <p:cNvPr id="13" name="Picture 2" descr="https://lh5.googleusercontent.com/wcJfm8zX-KF2wUt9WOJFK9WZyfSEhgrsyFvSbeUN0sPCeezWhuCYeoCVcKjwe7ily_6-QaI12CYp5A5Lw2CL-T-s4QloJ81v8D51tITDSCPAqCtuAe8QI2Zz5DYDcXeuUakkxw8jxfE">
              <a:extLst>
                <a:ext uri="{FF2B5EF4-FFF2-40B4-BE49-F238E27FC236}">
                  <a16:creationId xmlns:a16="http://schemas.microsoft.com/office/drawing/2014/main" id="{1878EC6E-B3B6-4EEA-81EB-69AA86D314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1" b="13131"/>
            <a:stretch/>
          </p:blipFill>
          <p:spPr bwMode="auto">
            <a:xfrm>
              <a:off x="709068" y="4010862"/>
              <a:ext cx="3515339" cy="2656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0372E04-8D1D-417B-804E-A82BB9E0DD7A}"/>
                </a:ext>
              </a:extLst>
            </p:cNvPr>
            <p:cNvGrpSpPr/>
            <p:nvPr/>
          </p:nvGrpSpPr>
          <p:grpSpPr>
            <a:xfrm>
              <a:off x="1464435" y="4760175"/>
              <a:ext cx="9902415" cy="1436612"/>
              <a:chOff x="1464435" y="4621029"/>
              <a:chExt cx="9902415" cy="14366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ángulo 11">
                    <a:extLst>
                      <a:ext uri="{FF2B5EF4-FFF2-40B4-BE49-F238E27FC236}">
                        <a16:creationId xmlns:a16="http://schemas.microsoft.com/office/drawing/2014/main" id="{C6A73E4F-8BE6-4A16-9D51-90AD2921B505}"/>
                      </a:ext>
                    </a:extLst>
                  </p:cNvPr>
                  <p:cNvSpPr/>
                  <p:nvPr/>
                </p:nvSpPr>
                <p:spPr>
                  <a:xfrm>
                    <a:off x="4260120" y="4621029"/>
                    <a:ext cx="1826013" cy="14366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s-E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s-E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oMath>
                      </m:oMathPara>
                    </a14:m>
                    <a:endParaRPr lang="es-ES" sz="3600" dirty="0"/>
                  </a:p>
                </p:txBody>
              </p:sp>
            </mc:Choice>
            <mc:Fallback xmlns="">
              <p:sp>
                <p:nvSpPr>
                  <p:cNvPr id="12" name="Rectángulo 11">
                    <a:extLst>
                      <a:ext uri="{FF2B5EF4-FFF2-40B4-BE49-F238E27FC236}">
                        <a16:creationId xmlns:a16="http://schemas.microsoft.com/office/drawing/2014/main" id="{C6A73E4F-8BE6-4A16-9D51-90AD2921B5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0120" y="4621029"/>
                    <a:ext cx="1826013" cy="143661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uadroTexto 15">
                    <a:extLst>
                      <a:ext uri="{FF2B5EF4-FFF2-40B4-BE49-F238E27FC236}">
                        <a16:creationId xmlns:a16="http://schemas.microsoft.com/office/drawing/2014/main" id="{5CACF5C4-4B92-459F-9E54-7516A8649894}"/>
                      </a:ext>
                    </a:extLst>
                  </p:cNvPr>
                  <p:cNvSpPr txBox="1"/>
                  <p:nvPr/>
                </p:nvSpPr>
                <p:spPr>
                  <a:xfrm>
                    <a:off x="1464435" y="4982393"/>
                    <a:ext cx="104271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s-ES" sz="3600" b="0" i="1" smtClean="0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</m:oMath>
                      </m:oMathPara>
                    </a14:m>
                    <a:endParaRPr lang="es-ES" sz="3600" dirty="0"/>
                  </a:p>
                </p:txBody>
              </p:sp>
            </mc:Choice>
            <mc:Fallback xmlns="">
              <p:sp>
                <p:nvSpPr>
                  <p:cNvPr id="16" name="CuadroTexto 15">
                    <a:extLst>
                      <a:ext uri="{FF2B5EF4-FFF2-40B4-BE49-F238E27FC236}">
                        <a16:creationId xmlns:a16="http://schemas.microsoft.com/office/drawing/2014/main" id="{5CACF5C4-4B92-459F-9E54-7516A86498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4435" y="4982393"/>
                    <a:ext cx="1042717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uadroTexto 19">
                    <a:extLst>
                      <a:ext uri="{FF2B5EF4-FFF2-40B4-BE49-F238E27FC236}">
                        <a16:creationId xmlns:a16="http://schemas.microsoft.com/office/drawing/2014/main" id="{3C2EE919-FDFB-4348-A66E-2A406EBA5C57}"/>
                      </a:ext>
                    </a:extLst>
                  </p:cNvPr>
                  <p:cNvSpPr txBox="1"/>
                  <p:nvPr/>
                </p:nvSpPr>
                <p:spPr>
                  <a:xfrm>
                    <a:off x="6955322" y="4940649"/>
                    <a:ext cx="979233" cy="7099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s-ES" sz="3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3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s-E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𝑆𝑃</m:t>
                              </m:r>
                            </m:sub>
                            <m:sup>
                              <m:r>
                                <a:rPr lang="es-E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oMath>
                      </m:oMathPara>
                    </a14:m>
                    <a:endParaRPr lang="es-ES" sz="3600" dirty="0"/>
                  </a:p>
                </p:txBody>
              </p:sp>
            </mc:Choice>
            <mc:Fallback xmlns="">
              <p:sp>
                <p:nvSpPr>
                  <p:cNvPr id="20" name="CuadroTexto 19">
                    <a:extLst>
                      <a:ext uri="{FF2B5EF4-FFF2-40B4-BE49-F238E27FC236}">
                        <a16:creationId xmlns:a16="http://schemas.microsoft.com/office/drawing/2014/main" id="{3C2EE919-FDFB-4348-A66E-2A406EBA5C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5322" y="4940649"/>
                    <a:ext cx="979233" cy="70993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ángulo 14">
                    <a:extLst>
                      <a:ext uri="{FF2B5EF4-FFF2-40B4-BE49-F238E27FC236}">
                        <a16:creationId xmlns:a16="http://schemas.microsoft.com/office/drawing/2014/main" id="{4ECFEDFA-EC85-4677-9318-08C0A3A0C089}"/>
                      </a:ext>
                    </a:extLst>
                  </p:cNvPr>
                  <p:cNvSpPr/>
                  <p:nvPr/>
                </p:nvSpPr>
                <p:spPr>
                  <a:xfrm>
                    <a:off x="9611433" y="4982392"/>
                    <a:ext cx="1755417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s-E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oMath>
                      </m:oMathPara>
                    </a14:m>
                    <a:endParaRPr lang="es-ES" sz="3600" dirty="0"/>
                  </a:p>
                </p:txBody>
              </p:sp>
            </mc:Choice>
            <mc:Fallback xmlns="">
              <p:sp>
                <p:nvSpPr>
                  <p:cNvPr id="15" name="Rectángulo 14">
                    <a:extLst>
                      <a:ext uri="{FF2B5EF4-FFF2-40B4-BE49-F238E27FC236}">
                        <a16:creationId xmlns:a16="http://schemas.microsoft.com/office/drawing/2014/main" id="{4ECFEDFA-EC85-4677-9318-08C0A3A0C0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1433" y="4982392"/>
                    <a:ext cx="1755417" cy="646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" name="Marcador de número de diapositiva 24">
            <a:extLst>
              <a:ext uri="{FF2B5EF4-FFF2-40B4-BE49-F238E27FC236}">
                <a16:creationId xmlns:a16="http://schemas.microsoft.com/office/drawing/2014/main" id="{EBDD177B-6F56-4F68-A35D-629F7178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smtClean="0"/>
              <a:t>4</a:t>
            </a:fld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4182F61-447D-43AD-A940-6DA2F2464580}"/>
              </a:ext>
            </a:extLst>
          </p:cNvPr>
          <p:cNvSpPr txBox="1"/>
          <p:nvPr/>
        </p:nvSpPr>
        <p:spPr>
          <a:xfrm>
            <a:off x="4988964" y="3486377"/>
            <a:ext cx="3906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(M. </a:t>
            </a:r>
            <a:r>
              <a:rPr lang="es-ES" sz="1600" dirty="0" err="1">
                <a:solidFill>
                  <a:schemeClr val="bg1"/>
                </a:solidFill>
              </a:rPr>
              <a:t>Crocce</a:t>
            </a:r>
            <a:r>
              <a:rPr lang="es-ES" sz="1600" dirty="0">
                <a:solidFill>
                  <a:schemeClr val="bg1"/>
                </a:solidFill>
              </a:rPr>
              <a:t> et al., arXiv:1507.05360)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2230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4647F75-935C-417B-909F-53B22D17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Survey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Property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maps</a:t>
            </a:r>
            <a:r>
              <a:rPr lang="es-ES" dirty="0">
                <a:solidFill>
                  <a:schemeClr val="bg1"/>
                </a:solidFill>
              </a:rPr>
              <a:t> (</a:t>
            </a:r>
            <a:r>
              <a:rPr lang="es-ES" dirty="0" err="1">
                <a:solidFill>
                  <a:schemeClr val="bg1"/>
                </a:solidFill>
              </a:rPr>
              <a:t>SPs</a:t>
            </a:r>
            <a:r>
              <a:rPr lang="es-E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5D2BB9-CF3C-4840-BEA6-6E01608D6B26}"/>
              </a:ext>
            </a:extLst>
          </p:cNvPr>
          <p:cNvSpPr txBox="1"/>
          <p:nvPr/>
        </p:nvSpPr>
        <p:spPr>
          <a:xfrm>
            <a:off x="182213" y="1166652"/>
            <a:ext cx="1184162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DES Y3 -&gt; 4 photometric bands x 25 SPs + 1 extinction map + 1 stellar density map = </a:t>
            </a:r>
            <a:r>
              <a:rPr lang="en-US" sz="2400" b="1" dirty="0">
                <a:solidFill>
                  <a:srgbClr val="F2BC44"/>
                </a:solidFill>
              </a:rPr>
              <a:t>102 SPs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Some of these maps correspond to the </a:t>
            </a:r>
            <a:r>
              <a:rPr lang="en-US" sz="2400" dirty="0">
                <a:solidFill>
                  <a:srgbClr val="00B0F0"/>
                </a:solidFill>
              </a:rPr>
              <a:t>same physical quantity</a:t>
            </a:r>
            <a:r>
              <a:rPr lang="en-US" sz="2400" dirty="0">
                <a:solidFill>
                  <a:schemeClr val="bg1"/>
                </a:solidFill>
              </a:rPr>
              <a:t> derived using </a:t>
            </a:r>
            <a:r>
              <a:rPr lang="en-US" sz="2400" dirty="0">
                <a:solidFill>
                  <a:srgbClr val="00B0F0"/>
                </a:solidFill>
              </a:rPr>
              <a:t>different statistics </a:t>
            </a:r>
            <a:r>
              <a:rPr lang="en-US" sz="2400" dirty="0">
                <a:solidFill>
                  <a:schemeClr val="bg1"/>
                </a:solidFill>
              </a:rPr>
              <a:t>for the stacked images: minimum, maximum, weighted averaged mean or sum of the quantity among all the contributing images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 other cases, a map is a </a:t>
            </a:r>
            <a:r>
              <a:rPr lang="en-US" sz="2400" dirty="0">
                <a:solidFill>
                  <a:srgbClr val="00B0F0"/>
                </a:solidFill>
              </a:rPr>
              <a:t>function of other SPs</a:t>
            </a:r>
            <a:r>
              <a:rPr lang="en-US" sz="2400" dirty="0">
                <a:solidFill>
                  <a:schemeClr val="bg1"/>
                </a:solidFill>
              </a:rPr>
              <a:t>, e.g., the depth maps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This means that many of these SP maps will be </a:t>
            </a:r>
            <a:r>
              <a:rPr lang="en-US" sz="2400" dirty="0">
                <a:solidFill>
                  <a:srgbClr val="00B0F0"/>
                </a:solidFill>
              </a:rPr>
              <a:t>strongly correlated </a:t>
            </a:r>
            <a:r>
              <a:rPr lang="en-US" sz="2400" dirty="0">
                <a:solidFill>
                  <a:schemeClr val="bg1"/>
                </a:solidFill>
              </a:rPr>
              <a:t>-&gt; we can reduce their number by studying their spatial correlations at first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This previous study is performed </a:t>
            </a:r>
            <a:r>
              <a:rPr lang="en-US" sz="2400" dirty="0">
                <a:solidFill>
                  <a:srgbClr val="00B0F0"/>
                </a:solidFill>
              </a:rPr>
              <a:t>per photometric band </a:t>
            </a:r>
            <a:r>
              <a:rPr lang="en-US" sz="2400" dirty="0">
                <a:solidFill>
                  <a:schemeClr val="bg1"/>
                </a:solidFill>
              </a:rPr>
              <a:t>separately. Correlations between bands will be dealt with later by our pipeline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7439B42-DD79-4FD8-9C3F-6FDC8D9DD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79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9D86622-AF18-4831-9CF6-42773C132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6027" r="12908" b="5457"/>
          <a:stretch/>
        </p:blipFill>
        <p:spPr bwMode="auto">
          <a:xfrm>
            <a:off x="4547870" y="834890"/>
            <a:ext cx="7509888" cy="586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7819F69-01B3-4C92-8E14-25609F04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Survey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Property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maps</a:t>
            </a:r>
            <a:r>
              <a:rPr lang="es-ES" dirty="0">
                <a:solidFill>
                  <a:schemeClr val="bg1"/>
                </a:solidFill>
              </a:rPr>
              <a:t> (</a:t>
            </a:r>
            <a:r>
              <a:rPr lang="es-ES" dirty="0" err="1">
                <a:solidFill>
                  <a:schemeClr val="bg1"/>
                </a:solidFill>
              </a:rPr>
              <a:t>SPs</a:t>
            </a:r>
            <a:r>
              <a:rPr lang="es-ES" dirty="0">
                <a:solidFill>
                  <a:schemeClr val="bg1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20AB42D-32F8-4780-AF79-23AF2485AA59}"/>
                  </a:ext>
                </a:extLst>
              </p:cNvPr>
              <p:cNvSpPr txBox="1"/>
              <p:nvPr/>
            </p:nvSpPr>
            <p:spPr>
              <a:xfrm>
                <a:off x="315310" y="945931"/>
                <a:ext cx="3752193" cy="611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rgbClr val="00B0F0"/>
                    </a:solidFill>
                  </a:rPr>
                  <a:t>Pearson’s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correlation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coefficient</a:t>
                </a:r>
                <a:r>
                  <a:rPr lang="es-ES" sz="24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ES" sz="2400" dirty="0">
                    <a:solidFill>
                      <a:srgbClr val="00B0F0"/>
                    </a:solidFill>
                  </a:rPr>
                  <a:t>,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helps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identify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these</a:t>
                </a:r>
                <a:r>
                  <a:rPr lang="es-ES" sz="2400" dirty="0">
                    <a:solidFill>
                      <a:schemeClr val="bg1"/>
                    </a:solidFill>
                  </a:rPr>
                  <a:t> “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families</a:t>
                </a:r>
                <a:r>
                  <a:rPr lang="es-ES" sz="2400" dirty="0">
                    <a:solidFill>
                      <a:schemeClr val="bg1"/>
                    </a:solidFill>
                  </a:rPr>
                  <a:t>”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It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also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allows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identify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correlations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between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other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maps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chemeClr val="bg1"/>
                    </a:solidFill>
                  </a:rPr>
                  <a:t>Set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different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cuts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for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We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fix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E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</m:t>
                    </m:r>
                  </m:oMath>
                </a14:m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400" dirty="0">
                    <a:solidFill>
                      <a:schemeClr val="bg1"/>
                    </a:solidFill>
                  </a:rPr>
                  <a:t> define a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family</a:t>
                </a:r>
                <a:r>
                  <a:rPr lang="es-ES" sz="2400" dirty="0">
                    <a:solidFill>
                      <a:schemeClr val="bg1"/>
                    </a:solidFill>
                  </a:rPr>
                  <a:t>.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When</a:t>
                </a:r>
                <a:r>
                  <a:rPr lang="es-ES" sz="2400" dirty="0">
                    <a:solidFill>
                      <a:schemeClr val="bg1"/>
                    </a:solidFill>
                  </a:rPr>
                  <a:t> posible,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take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weighted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averaged</a:t>
                </a:r>
                <a:r>
                  <a:rPr lang="es-ES" sz="2400" dirty="0">
                    <a:solidFill>
                      <a:schemeClr val="bg1"/>
                    </a:solidFill>
                  </a:rPr>
                  <a:t> mean as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representative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b="1" dirty="0">
                    <a:solidFill>
                      <a:srgbClr val="F2BC44"/>
                    </a:solidFill>
                  </a:rPr>
                  <a:t>102 </a:t>
                </a:r>
                <a:r>
                  <a:rPr lang="es-ES" sz="2400" b="1" dirty="0" err="1">
                    <a:solidFill>
                      <a:srgbClr val="F2BC44"/>
                    </a:solidFill>
                  </a:rPr>
                  <a:t>SPs</a:t>
                </a:r>
                <a:r>
                  <a:rPr lang="es-ES" sz="2400" b="1" dirty="0">
                    <a:solidFill>
                      <a:srgbClr val="F2BC44"/>
                    </a:solidFill>
                  </a:rPr>
                  <a:t> -&gt; 34 </a:t>
                </a:r>
                <a:r>
                  <a:rPr lang="es-ES" sz="2400" b="1" dirty="0" err="1">
                    <a:solidFill>
                      <a:srgbClr val="F2BC44"/>
                    </a:solidFill>
                  </a:rPr>
                  <a:t>SPs</a:t>
                </a:r>
                <a:endParaRPr lang="es-ES" sz="2400" b="1" dirty="0">
                  <a:solidFill>
                    <a:srgbClr val="F2BC4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24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20AB42D-32F8-4780-AF79-23AF2485A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0" y="945931"/>
                <a:ext cx="3752193" cy="6113661"/>
              </a:xfrm>
              <a:prstGeom prst="rect">
                <a:avLst/>
              </a:prstGeom>
              <a:blipFill>
                <a:blip r:embed="rId3"/>
                <a:stretch>
                  <a:fillRect l="-2276" t="-798" r="-390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86406E75-E1E3-4A67-A5AD-345300887089}"/>
              </a:ext>
            </a:extLst>
          </p:cNvPr>
          <p:cNvSpPr/>
          <p:nvPr/>
        </p:nvSpPr>
        <p:spPr>
          <a:xfrm>
            <a:off x="11747842" y="6418509"/>
            <a:ext cx="252000" cy="252000"/>
          </a:xfrm>
          <a:prstGeom prst="ellipse">
            <a:avLst/>
          </a:prstGeom>
          <a:solidFill>
            <a:srgbClr val="F62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3819BEE-DA2D-4F28-A7C3-94D4E370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smtClean="0"/>
              <a:t>6</a:t>
            </a:fld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BECA09-B760-4C88-98E4-E684E567EB47}"/>
              </a:ext>
            </a:extLst>
          </p:cNvPr>
          <p:cNvSpPr txBox="1"/>
          <p:nvPr/>
        </p:nvSpPr>
        <p:spPr>
          <a:xfrm>
            <a:off x="11542790" y="1835150"/>
            <a:ext cx="4443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600" b="1" dirty="0"/>
              <a:t>0.7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DF4970-8624-43B5-A2A7-3B3FED5AAFA9}"/>
              </a:ext>
            </a:extLst>
          </p:cNvPr>
          <p:cNvSpPr txBox="1"/>
          <p:nvPr/>
        </p:nvSpPr>
        <p:spPr>
          <a:xfrm>
            <a:off x="11549140" y="5384800"/>
            <a:ext cx="5100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b="1" dirty="0"/>
              <a:t>-0.7</a:t>
            </a:r>
          </a:p>
        </p:txBody>
      </p:sp>
    </p:spTree>
    <p:extLst>
      <p:ext uri="{BB962C8B-B14F-4D97-AF65-F5344CB8AC3E}">
        <p14:creationId xmlns:p14="http://schemas.microsoft.com/office/powerpoint/2010/main" val="370656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9924D7B-9671-459F-9EFC-2A6D36A6FCA8}"/>
                  </a:ext>
                </a:extLst>
              </p:cNvPr>
              <p:cNvSpPr txBox="1"/>
              <p:nvPr/>
            </p:nvSpPr>
            <p:spPr>
              <a:xfrm>
                <a:off x="268356" y="914398"/>
                <a:ext cx="11161271" cy="1599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chemeClr val="bg1"/>
                    </a:solidFill>
                  </a:rPr>
                  <a:t>How can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quantify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impact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data? -&gt;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Relation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between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>
                    <a:solidFill>
                      <a:srgbClr val="00B0F0"/>
                    </a:solidFill>
                  </a:rPr>
                  <a:t>galaxy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number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density</a:t>
                </a:r>
                <a:r>
                  <a:rPr lang="es-ES" sz="2400" dirty="0">
                    <a:solidFill>
                      <a:srgbClr val="00B0F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𝑔𝑎𝑙</m:t>
                        </m:r>
                      </m:sub>
                    </m:sSub>
                  </m:oMath>
                </a14:m>
                <a:r>
                  <a:rPr lang="es-ES" sz="2400" dirty="0">
                    <a:solidFill>
                      <a:srgbClr val="00B0F0"/>
                    </a:solidFill>
                  </a:rPr>
                  <a:t>) </a:t>
                </a:r>
                <a:r>
                  <a:rPr lang="es-ES" sz="2400" dirty="0">
                    <a:solidFill>
                      <a:schemeClr val="bg1"/>
                    </a:solidFill>
                  </a:rPr>
                  <a:t>at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each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region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sky</a:t>
                </a:r>
                <a:r>
                  <a:rPr lang="es-ES" sz="2400" dirty="0">
                    <a:solidFill>
                      <a:schemeClr val="bg1"/>
                    </a:solidFill>
                  </a:rPr>
                  <a:t> and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>
                    <a:solidFill>
                      <a:srgbClr val="00B0F0"/>
                    </a:solidFill>
                  </a:rPr>
                  <a:t>SP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map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value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there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Goal</a:t>
                </a:r>
                <a:r>
                  <a:rPr lang="es-ES" sz="2400" dirty="0">
                    <a:solidFill>
                      <a:schemeClr val="bg1"/>
                    </a:solidFill>
                  </a:rPr>
                  <a:t>: determine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whether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impact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significant</a:t>
                </a:r>
                <a:r>
                  <a:rPr lang="es-ES" sz="2400" dirty="0">
                    <a:solidFill>
                      <a:schemeClr val="bg1"/>
                    </a:solidFill>
                  </a:rPr>
                  <a:t> and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mitigate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If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significant</a:t>
                </a:r>
                <a:r>
                  <a:rPr lang="es-ES" sz="2400" dirty="0">
                    <a:solidFill>
                      <a:schemeClr val="bg1"/>
                    </a:solidFill>
                  </a:rPr>
                  <a:t>,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how</a:t>
                </a:r>
                <a:r>
                  <a:rPr lang="es-ES" sz="2400" dirty="0">
                    <a:solidFill>
                      <a:schemeClr val="bg1"/>
                    </a:solidFill>
                  </a:rPr>
                  <a:t> do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mitigate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it</a:t>
                </a:r>
                <a:r>
                  <a:rPr lang="es-ES" sz="2400" dirty="0">
                    <a:solidFill>
                      <a:schemeClr val="bg1"/>
                    </a:solidFill>
                  </a:rPr>
                  <a:t>? -&gt; </a:t>
                </a:r>
                <a:r>
                  <a:rPr lang="es-ES" sz="2400" dirty="0" err="1">
                    <a:solidFill>
                      <a:srgbClr val="F2BC44"/>
                    </a:solidFill>
                  </a:rPr>
                  <a:t>Weighting</a:t>
                </a:r>
                <a:r>
                  <a:rPr lang="es-ES" sz="2400" dirty="0">
                    <a:solidFill>
                      <a:srgbClr val="F2BC44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F2BC44"/>
                    </a:solidFill>
                  </a:rPr>
                  <a:t>the</a:t>
                </a:r>
                <a:r>
                  <a:rPr lang="es-ES" sz="2400" dirty="0">
                    <a:solidFill>
                      <a:srgbClr val="F2BC44"/>
                    </a:solidFill>
                  </a:rPr>
                  <a:t> data </a:t>
                </a: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9924D7B-9671-459F-9EFC-2A6D36A6F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56" y="914398"/>
                <a:ext cx="11161271" cy="1599733"/>
              </a:xfrm>
              <a:prstGeom prst="rect">
                <a:avLst/>
              </a:prstGeom>
              <a:blipFill>
                <a:blip r:embed="rId2"/>
                <a:stretch>
                  <a:fillRect l="-710" t="-3053" b="-80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ítulo 1">
            <a:extLst>
              <a:ext uri="{FF2B5EF4-FFF2-40B4-BE49-F238E27FC236}">
                <a16:creationId xmlns:a16="http://schemas.microsoft.com/office/drawing/2014/main" id="{7FCF7D6D-C7CC-41B7-A7D3-25A86875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definitions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AE13957-AC39-47DA-BFB8-E4104C85752E}"/>
              </a:ext>
            </a:extLst>
          </p:cNvPr>
          <p:cNvGrpSpPr/>
          <p:nvPr/>
        </p:nvGrpSpPr>
        <p:grpSpPr>
          <a:xfrm>
            <a:off x="836541" y="2683564"/>
            <a:ext cx="4722743" cy="3935619"/>
            <a:chOff x="836541" y="2385394"/>
            <a:chExt cx="4722743" cy="3935619"/>
          </a:xfrm>
        </p:grpSpPr>
        <p:pic>
          <p:nvPicPr>
            <p:cNvPr id="1026" name="Picture 2" descr="https://lh3.googleusercontent.com/wz6XWnOWN_W_1na0-LHxFpvhb8XRQ7tDWNM1oeTDxxBeE4GNEwGFLvtmcbGDlN17aGZtrtTLQuB3t-3LuI9G1prf9fpNlkQIJ0wSVruni_mnXYn59NqAXRGK0h9jGPRmfROoFWdqcSA">
              <a:extLst>
                <a:ext uri="{FF2B5EF4-FFF2-40B4-BE49-F238E27FC236}">
                  <a16:creationId xmlns:a16="http://schemas.microsoft.com/office/drawing/2014/main" id="{AD6E0AB6-D21F-49C6-9823-1228484A0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1" y="2385394"/>
              <a:ext cx="4722743" cy="3935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214BE17D-7D14-4C1A-B86B-624C33891EFB}"/>
                </a:ext>
              </a:extLst>
            </p:cNvPr>
            <p:cNvCxnSpPr/>
            <p:nvPr/>
          </p:nvCxnSpPr>
          <p:spPr>
            <a:xfrm>
              <a:off x="1792360" y="3394954"/>
              <a:ext cx="0" cy="5466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ABDEA06A-D863-48B6-9F07-02762B43AF1D}"/>
                </a:ext>
              </a:extLst>
            </p:cNvPr>
            <p:cNvCxnSpPr/>
            <p:nvPr/>
          </p:nvCxnSpPr>
          <p:spPr>
            <a:xfrm flipV="1">
              <a:off x="4614040" y="4162096"/>
              <a:ext cx="0" cy="8408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 descr="https://lh6.googleusercontent.com/o0wlVwaDO0sBcQdLce_rSJkqkePMa0Qr7qC8vt_dbgOVLUiGGltbQnCR8_d0btymmJpg35lJ8sqXUsVsKx8cwDqtoYHUHBuBmENAqZEqX71NZ16JgZjFt_iEAT6e2dK2kib0Dya-qQY">
            <a:extLst>
              <a:ext uri="{FF2B5EF4-FFF2-40B4-BE49-F238E27FC236}">
                <a16:creationId xmlns:a16="http://schemas.microsoft.com/office/drawing/2014/main" id="{E29FCD00-948D-4B3D-BC61-916089746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35" y="2683564"/>
            <a:ext cx="5247491" cy="39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107F15E-DB8E-4552-AAD6-2C972071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smtClean="0"/>
              <a:t>7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F3FC7F-398A-4D08-9DF4-9AEF915D5CA0}"/>
              </a:ext>
            </a:extLst>
          </p:cNvPr>
          <p:cNvSpPr txBox="1"/>
          <p:nvPr/>
        </p:nvSpPr>
        <p:spPr>
          <a:xfrm>
            <a:off x="836541" y="5414655"/>
            <a:ext cx="372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Before</a:t>
            </a:r>
            <a:r>
              <a:rPr lang="es-ES" b="1" dirty="0"/>
              <a:t> </a:t>
            </a:r>
            <a:r>
              <a:rPr lang="es-ES" b="1" dirty="0" err="1"/>
              <a:t>weighting</a:t>
            </a:r>
            <a:endParaRPr lang="es-ES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832AA2-EA80-44D9-90F0-A950B440C443}"/>
              </a:ext>
            </a:extLst>
          </p:cNvPr>
          <p:cNvSpPr txBox="1"/>
          <p:nvPr/>
        </p:nvSpPr>
        <p:spPr>
          <a:xfrm>
            <a:off x="7702466" y="3881244"/>
            <a:ext cx="372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Before</a:t>
            </a:r>
            <a:r>
              <a:rPr lang="es-ES" b="1" dirty="0"/>
              <a:t> </a:t>
            </a:r>
            <a:r>
              <a:rPr lang="es-ES" b="1" dirty="0" err="1"/>
              <a:t>weighting</a:t>
            </a:r>
            <a:endParaRPr lang="es-ES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FAE18B-E261-41A9-B798-FB1AFD01B946}"/>
              </a:ext>
            </a:extLst>
          </p:cNvPr>
          <p:cNvSpPr txBox="1"/>
          <p:nvPr/>
        </p:nvSpPr>
        <p:spPr>
          <a:xfrm>
            <a:off x="4913056" y="2695082"/>
            <a:ext cx="184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Data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8DD5A87-CC6E-42E3-97DF-D78EB90EBF51}"/>
              </a:ext>
            </a:extLst>
          </p:cNvPr>
          <p:cNvSpPr txBox="1"/>
          <p:nvPr/>
        </p:nvSpPr>
        <p:spPr>
          <a:xfrm>
            <a:off x="10104581" y="2688458"/>
            <a:ext cx="184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Simulations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3638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5.googleusercontent.com/rIpRQ903sG8Jz2CCgDMpVMDwINw0Mn_qVog_zkkKMCKEIlF5iZ8jy4wq5KKQy50jNBJIhzniNebGm6OQ65EetPb6hQW0mj3s3FcPSvnzWK_RLhJ7hjbbM5ncS0xZ171plE2dqTaD1C8">
            <a:extLst>
              <a:ext uri="{FF2B5EF4-FFF2-40B4-BE49-F238E27FC236}">
                <a16:creationId xmlns:a16="http://schemas.microsoft.com/office/drawing/2014/main" id="{DAA39E13-1667-4176-9C54-CF3808963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36" y="2683563"/>
            <a:ext cx="5247492" cy="39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5.googleusercontent.com/PvLwCFHmlTNGfOp0eTCgw97ZmiM23q4HCNYnmswSTdnjMkyFsYg9y0yXDGaYYUyqYr9RaVfmiwhN5p-vg3kAkggjtQR_FxjXUJ-nzxywJ2J9wIbIW_D20WjQS5qSaH92bImNLzvflI4">
            <a:extLst>
              <a:ext uri="{FF2B5EF4-FFF2-40B4-BE49-F238E27FC236}">
                <a16:creationId xmlns:a16="http://schemas.microsoft.com/office/drawing/2014/main" id="{BC64209F-1B26-4FFC-8C53-AD9E1689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4" y="2683562"/>
            <a:ext cx="4722744" cy="393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F58FE2D-499E-450E-9326-2A1E453B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definitions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AF07C6A-A15A-42CC-B446-7C80B94C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smtClean="0"/>
              <a:t>8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52EDB36-B186-4E77-9E83-72F8DAD32FC5}"/>
                  </a:ext>
                </a:extLst>
              </p:cNvPr>
              <p:cNvSpPr txBox="1"/>
              <p:nvPr/>
            </p:nvSpPr>
            <p:spPr>
              <a:xfrm>
                <a:off x="268356" y="914398"/>
                <a:ext cx="11161271" cy="1599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chemeClr val="bg1"/>
                    </a:solidFill>
                  </a:rPr>
                  <a:t>How can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quantify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impact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SPs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data? -&gt;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Relation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between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>
                    <a:solidFill>
                      <a:srgbClr val="00B0F0"/>
                    </a:solidFill>
                  </a:rPr>
                  <a:t>galaxy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number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density</a:t>
                </a:r>
                <a:r>
                  <a:rPr lang="es-ES" sz="2400" dirty="0">
                    <a:solidFill>
                      <a:srgbClr val="00B0F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𝑔𝑎𝑙</m:t>
                        </m:r>
                      </m:sub>
                    </m:sSub>
                  </m:oMath>
                </a14:m>
                <a:r>
                  <a:rPr lang="es-ES" sz="2400" dirty="0">
                    <a:solidFill>
                      <a:srgbClr val="00B0F0"/>
                    </a:solidFill>
                  </a:rPr>
                  <a:t>) </a:t>
                </a:r>
                <a:r>
                  <a:rPr lang="es-ES" sz="2400" dirty="0">
                    <a:solidFill>
                      <a:schemeClr val="bg1"/>
                    </a:solidFill>
                  </a:rPr>
                  <a:t>at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each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region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sky</a:t>
                </a:r>
                <a:r>
                  <a:rPr lang="es-ES" sz="2400" dirty="0">
                    <a:solidFill>
                      <a:schemeClr val="bg1"/>
                    </a:solidFill>
                  </a:rPr>
                  <a:t> and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>
                    <a:solidFill>
                      <a:srgbClr val="00B0F0"/>
                    </a:solidFill>
                  </a:rPr>
                  <a:t>SP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map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00B0F0"/>
                    </a:solidFill>
                  </a:rPr>
                  <a:t>value</a:t>
                </a:r>
                <a:r>
                  <a:rPr lang="es-ES" sz="2400" dirty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there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Goal</a:t>
                </a:r>
                <a:r>
                  <a:rPr lang="es-ES" sz="2400" dirty="0">
                    <a:solidFill>
                      <a:schemeClr val="bg1"/>
                    </a:solidFill>
                  </a:rPr>
                  <a:t>: determine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whether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impact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is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significant</a:t>
                </a:r>
                <a:r>
                  <a:rPr lang="es-ES" sz="2400" dirty="0">
                    <a:solidFill>
                      <a:schemeClr val="bg1"/>
                    </a:solidFill>
                  </a:rPr>
                  <a:t> and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mitigate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it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solidFill>
                      <a:schemeClr val="bg1"/>
                    </a:solidFill>
                  </a:rPr>
                  <a:t>If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significant</a:t>
                </a:r>
                <a:r>
                  <a:rPr lang="es-ES" sz="2400" dirty="0">
                    <a:solidFill>
                      <a:schemeClr val="bg1"/>
                    </a:solidFill>
                  </a:rPr>
                  <a:t>,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how</a:t>
                </a:r>
                <a:r>
                  <a:rPr lang="es-ES" sz="2400" dirty="0">
                    <a:solidFill>
                      <a:schemeClr val="bg1"/>
                    </a:solidFill>
                  </a:rPr>
                  <a:t> do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we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mitigate</a:t>
                </a:r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it</a:t>
                </a:r>
                <a:r>
                  <a:rPr lang="es-ES" sz="2400" dirty="0">
                    <a:solidFill>
                      <a:schemeClr val="bg1"/>
                    </a:solidFill>
                  </a:rPr>
                  <a:t>? -&gt; </a:t>
                </a:r>
                <a:r>
                  <a:rPr lang="es-ES" sz="2400" dirty="0" err="1">
                    <a:solidFill>
                      <a:srgbClr val="F2BC44"/>
                    </a:solidFill>
                  </a:rPr>
                  <a:t>Weighting</a:t>
                </a:r>
                <a:r>
                  <a:rPr lang="es-ES" sz="2400" dirty="0">
                    <a:solidFill>
                      <a:srgbClr val="F2BC44"/>
                    </a:solidFill>
                  </a:rPr>
                  <a:t> </a:t>
                </a:r>
                <a:r>
                  <a:rPr lang="es-ES" sz="2400" dirty="0" err="1">
                    <a:solidFill>
                      <a:srgbClr val="F2BC44"/>
                    </a:solidFill>
                  </a:rPr>
                  <a:t>the</a:t>
                </a:r>
                <a:r>
                  <a:rPr lang="es-ES" sz="2400" dirty="0">
                    <a:solidFill>
                      <a:srgbClr val="F2BC44"/>
                    </a:solidFill>
                  </a:rPr>
                  <a:t> data 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52EDB36-B186-4E77-9E83-72F8DAD32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56" y="914398"/>
                <a:ext cx="11161271" cy="1599733"/>
              </a:xfrm>
              <a:prstGeom prst="rect">
                <a:avLst/>
              </a:prstGeom>
              <a:blipFill>
                <a:blip r:embed="rId4"/>
                <a:stretch>
                  <a:fillRect l="-710" t="-3053" b="-80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774918B7-D139-497F-B063-984D2AE13ED9}"/>
              </a:ext>
            </a:extLst>
          </p:cNvPr>
          <p:cNvSpPr txBox="1"/>
          <p:nvPr/>
        </p:nvSpPr>
        <p:spPr>
          <a:xfrm>
            <a:off x="836541" y="5414655"/>
            <a:ext cx="372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After </a:t>
            </a:r>
            <a:r>
              <a:rPr lang="es-ES" b="1" dirty="0" err="1"/>
              <a:t>weighting</a:t>
            </a:r>
            <a:endParaRPr lang="es-ES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9BBFBC-11C2-4C3B-B2DD-0CF512B4266E}"/>
              </a:ext>
            </a:extLst>
          </p:cNvPr>
          <p:cNvSpPr txBox="1"/>
          <p:nvPr/>
        </p:nvSpPr>
        <p:spPr>
          <a:xfrm>
            <a:off x="7702466" y="3881244"/>
            <a:ext cx="372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After </a:t>
            </a:r>
            <a:r>
              <a:rPr lang="es-ES" b="1" dirty="0" err="1"/>
              <a:t>weighting</a:t>
            </a:r>
            <a:endParaRPr lang="es-ES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B17F41-89EB-4ABF-AB8B-4F76A92AD82D}"/>
              </a:ext>
            </a:extLst>
          </p:cNvPr>
          <p:cNvSpPr txBox="1"/>
          <p:nvPr/>
        </p:nvSpPr>
        <p:spPr>
          <a:xfrm>
            <a:off x="4913056" y="2695082"/>
            <a:ext cx="184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Data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99AAD49-E195-4F76-8EB2-574E52D96C8F}"/>
              </a:ext>
            </a:extLst>
          </p:cNvPr>
          <p:cNvSpPr txBox="1"/>
          <p:nvPr/>
        </p:nvSpPr>
        <p:spPr>
          <a:xfrm>
            <a:off x="10104581" y="2688458"/>
            <a:ext cx="184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Simulations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4866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wz6XWnOWN_W_1na0-LHxFpvhb8XRQ7tDWNM1oeTDxxBeE4GNEwGFLvtmcbGDlN17aGZtrtTLQuB3t-3LuI9G1prf9fpNlkQIJ0wSVruni_mnXYn59NqAXRGK0h9jGPRmfROoFWdqcSA">
            <a:extLst>
              <a:ext uri="{FF2B5EF4-FFF2-40B4-BE49-F238E27FC236}">
                <a16:creationId xmlns:a16="http://schemas.microsoft.com/office/drawing/2014/main" id="{F7F6F300-F91E-4A8D-8220-28CDBAC6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1" y="2032493"/>
            <a:ext cx="4722743" cy="39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A719DB8-9837-413E-891E-8ACE1403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4" y="156411"/>
            <a:ext cx="10515600" cy="678480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Systematics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mitigation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definitions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E0931BD-B61E-468C-92E2-54B46B8D5D1E}"/>
                  </a:ext>
                </a:extLst>
              </p:cNvPr>
              <p:cNvSpPr txBox="1"/>
              <p:nvPr/>
            </p:nvSpPr>
            <p:spPr>
              <a:xfrm>
                <a:off x="5960163" y="2177476"/>
                <a:ext cx="5678560" cy="732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E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s-E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𝑛𝑢𝑙𝑙</m:t>
                        </m:r>
                      </m:sub>
                      <m:sup>
                        <m:r>
                          <a:rPr lang="es-E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ES" sz="4000" dirty="0">
                    <a:solidFill>
                      <a:schemeClr val="bg1"/>
                    </a:solidFill>
                  </a:rPr>
                  <a:t>: </a:t>
                </a:r>
                <a:r>
                  <a:rPr lang="es-ES" sz="2800" dirty="0">
                    <a:solidFill>
                      <a:schemeClr val="bg1"/>
                    </a:solidFill>
                  </a:rPr>
                  <a:t>fit </a:t>
                </a:r>
                <a:r>
                  <a:rPr lang="es-ES" sz="28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E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s-ES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𝑔𝑎𝑙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s-ES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sz="2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ES" sz="2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𝑔𝑎𝑙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s-E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s-E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E0931BD-B61E-468C-92E2-54B46B8D5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163" y="2177476"/>
                <a:ext cx="5678560" cy="732316"/>
              </a:xfrm>
              <a:prstGeom prst="rect">
                <a:avLst/>
              </a:prstGeom>
              <a:blipFill>
                <a:blip r:embed="rId3"/>
                <a:stretch>
                  <a:fillRect t="-11667" b="-3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14F8449-C860-4041-9A52-E58FE09F964E}"/>
                  </a:ext>
                </a:extLst>
              </p:cNvPr>
              <p:cNvSpPr txBox="1"/>
              <p:nvPr/>
            </p:nvSpPr>
            <p:spPr>
              <a:xfrm>
                <a:off x="5963478" y="2936165"/>
                <a:ext cx="5678560" cy="732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E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s-E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  <m:sup>
                        <m:r>
                          <a:rPr lang="es-E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ES" sz="4000" dirty="0">
                    <a:solidFill>
                      <a:schemeClr val="bg1"/>
                    </a:solidFill>
                  </a:rPr>
                  <a:t>: </a:t>
                </a:r>
                <a:r>
                  <a:rPr lang="es-ES" sz="2800" dirty="0">
                    <a:solidFill>
                      <a:schemeClr val="bg1"/>
                    </a:solidFill>
                  </a:rPr>
                  <a:t>fit </a:t>
                </a:r>
                <a:r>
                  <a:rPr lang="es-ES" sz="2800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E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s-ES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𝑔𝑎𝑙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s-ES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sz="2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ES" sz="28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𝑔𝑎𝑙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s-E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E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E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14F8449-C860-4041-9A52-E58FE09F9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478" y="2936165"/>
                <a:ext cx="5678560" cy="732316"/>
              </a:xfrm>
              <a:prstGeom prst="rect">
                <a:avLst/>
              </a:prstGeom>
              <a:blipFill>
                <a:blip r:embed="rId4"/>
                <a:stretch>
                  <a:fillRect t="-11667" b="-3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455DDCAE-5E47-4FF3-BA83-43E91D487105}"/>
                  </a:ext>
                </a:extLst>
              </p:cNvPr>
              <p:cNvSpPr txBox="1"/>
              <p:nvPr/>
            </p:nvSpPr>
            <p:spPr>
              <a:xfrm>
                <a:off x="5960163" y="4718581"/>
                <a:ext cx="6231836" cy="732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Define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l-GR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s-E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s-E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𝑛𝑢𝑙𝑙</m:t>
                        </m:r>
                      </m:sub>
                      <m:sup>
                        <m:r>
                          <a:rPr lang="es-E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s-E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s-ES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s-E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  <m:sup>
                        <m:r>
                          <a:rPr lang="es-E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s-E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455DDCAE-5E47-4FF3-BA83-43E91D487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163" y="4718581"/>
                <a:ext cx="6231836" cy="732316"/>
              </a:xfrm>
              <a:prstGeom prst="rect">
                <a:avLst/>
              </a:prstGeom>
              <a:blipFill>
                <a:blip r:embed="rId5"/>
                <a:stretch>
                  <a:fillRect l="-2055" b="-17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1750D79B-996E-4057-827B-D32028C21786}"/>
              </a:ext>
            </a:extLst>
          </p:cNvPr>
          <p:cNvSpPr txBox="1"/>
          <p:nvPr/>
        </p:nvSpPr>
        <p:spPr>
          <a:xfrm>
            <a:off x="420753" y="1256999"/>
            <a:ext cx="9283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Determine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significance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of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SP </a:t>
            </a:r>
            <a:r>
              <a:rPr lang="es-ES" sz="2800" dirty="0" err="1">
                <a:solidFill>
                  <a:schemeClr val="bg1"/>
                </a:solidFill>
              </a:rPr>
              <a:t>signal</a:t>
            </a:r>
            <a:r>
              <a:rPr lang="es-ES" sz="2800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C1C9850D-738F-4416-97CA-BC0AF9C3F396}"/>
                  </a:ext>
                </a:extLst>
              </p:cNvPr>
              <p:cNvSpPr txBox="1"/>
              <p:nvPr/>
            </p:nvSpPr>
            <p:spPr>
              <a:xfrm>
                <a:off x="5960163" y="3923789"/>
                <a:ext cx="5717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dirty="0" err="1">
                    <a:solidFill>
                      <a:schemeClr val="bg1"/>
                    </a:solidFill>
                  </a:rPr>
                  <a:t>Model</a:t>
                </a:r>
                <a:r>
                  <a:rPr lang="es-ES" sz="2800" dirty="0">
                    <a:solidFill>
                      <a:schemeClr val="bg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s-E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s-E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s-E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s-E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s-E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s-E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C1C9850D-738F-4416-97CA-BC0AF9C3F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163" y="3923789"/>
                <a:ext cx="5717628" cy="523220"/>
              </a:xfrm>
              <a:prstGeom prst="rect">
                <a:avLst/>
              </a:prstGeom>
              <a:blipFill>
                <a:blip r:embed="rId6"/>
                <a:stretch>
                  <a:fillRect l="-2239" t="-11765" b="-3411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A231A0B-6C2C-4003-B975-C6359DC6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91C6-EF9C-44E9-BFA2-6E7EABD0F27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474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1916</Words>
  <Application>Microsoft Office PowerPoint</Application>
  <PresentationFormat>Panorámica</PresentationFormat>
  <Paragraphs>291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Courier New</vt:lpstr>
      <vt:lpstr>Wingdings</vt:lpstr>
      <vt:lpstr>Tema de Office</vt:lpstr>
      <vt:lpstr>Large Scale Structure Systematics:  weights from observing condition maps</vt:lpstr>
      <vt:lpstr>Dark Energy Survey </vt:lpstr>
      <vt:lpstr>Dark Energy Survey </vt:lpstr>
      <vt:lpstr>Survey Property maps (SPs)</vt:lpstr>
      <vt:lpstr>Survey Property maps (SPs)</vt:lpstr>
      <vt:lpstr>Survey Property maps (SPs)</vt:lpstr>
      <vt:lpstr>Systematics mitigation: definitions </vt:lpstr>
      <vt:lpstr>Systematics mitigation: definitions </vt:lpstr>
      <vt:lpstr>Systematics mitigation: definitions </vt:lpstr>
      <vt:lpstr>Systematics mitigation: definitions </vt:lpstr>
      <vt:lpstr>Systematics mitigation: definitions </vt:lpstr>
      <vt:lpstr>Systematics mitigation: definitions </vt:lpstr>
      <vt:lpstr>Systematics mitigation: iterative process </vt:lpstr>
      <vt:lpstr>Systematics mitigation: iterative process </vt:lpstr>
      <vt:lpstr>Systematics mitigation: iterative process </vt:lpstr>
      <vt:lpstr>Systematics mitigation: iterative process </vt:lpstr>
      <vt:lpstr>Systematics mitigation: iterative process </vt:lpstr>
      <vt:lpstr>Systematics mitigation: iterative process </vt:lpstr>
      <vt:lpstr>Systematics mitigation: iterative process </vt:lpstr>
      <vt:lpstr>Systematics mitigation: iterative process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Survey Property maps (SPs)</vt:lpstr>
      <vt:lpstr>Survey Property maps (SPs)</vt:lpstr>
      <vt:lpstr>Survey Property maps (SPs)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de la muestra de galaxias del Y3 de DES para el estudio de estructura a gran escala y análisis del impacto de sistemáticos</dc:title>
  <dc:creator>Martín Rodríguez Monroy</dc:creator>
  <cp:lastModifiedBy>Martín Rodríguez Monroy</cp:lastModifiedBy>
  <cp:revision>261</cp:revision>
  <dcterms:created xsi:type="dcterms:W3CDTF">2018-03-10T13:23:37Z</dcterms:created>
  <dcterms:modified xsi:type="dcterms:W3CDTF">2019-09-11T05:13:04Z</dcterms:modified>
</cp:coreProperties>
</file>