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429" r:id="rId3"/>
    <p:sldId id="358" r:id="rId4"/>
    <p:sldId id="359" r:id="rId5"/>
    <p:sldId id="421" r:id="rId6"/>
    <p:sldId id="433" r:id="rId7"/>
    <p:sldId id="377" r:id="rId8"/>
    <p:sldId id="419" r:id="rId9"/>
    <p:sldId id="417" r:id="rId10"/>
    <p:sldId id="428" r:id="rId11"/>
    <p:sldId id="431" r:id="rId12"/>
    <p:sldId id="426" r:id="rId13"/>
    <p:sldId id="414" r:id="rId14"/>
    <p:sldId id="423" r:id="rId15"/>
    <p:sldId id="424" r:id="rId16"/>
    <p:sldId id="430" r:id="rId17"/>
    <p:sldId id="432" r:id="rId18"/>
  </p:sldIdLst>
  <p:sldSz cx="9144000" cy="6858000" type="screen4x3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  <a:srgbClr val="FFCCFF"/>
    <a:srgbClr val="FFFFCC"/>
    <a:srgbClr val="BFBFBF"/>
    <a:srgbClr val="FFCC66"/>
    <a:srgbClr val="CCFFFF"/>
    <a:srgbClr val="FF99FF"/>
    <a:srgbClr val="FF9933"/>
    <a:srgbClr val="363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3" autoAdjust="0"/>
    <p:restoredTop sz="62706" autoAdjust="0"/>
  </p:normalViewPr>
  <p:slideViewPr>
    <p:cSldViewPr snapToGrid="0">
      <p:cViewPr varScale="1">
        <p:scale>
          <a:sx n="71" d="100"/>
          <a:sy n="71" d="100"/>
        </p:scale>
        <p:origin x="1848" y="5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723" cy="498454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1"/>
            <a:ext cx="2947723" cy="498454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2D40D2A6-00E9-4DC2-8233-034B406115E6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1015"/>
            <a:ext cx="5441950" cy="3911739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6123"/>
            <a:ext cx="2947723" cy="49845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ADB802D2-71E2-4058-A765-F16456A2FD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43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75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>
              <a:buFont typeface="Arial" panose="020B0604020202020204" pitchFamily="34" charset="0"/>
              <a:buChar char="•"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82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>
              <a:buFont typeface="Arial" panose="020B0604020202020204" pitchFamily="34" charset="0"/>
              <a:buChar char="•"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50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 algn="l" defTabSz="914400" rtl="0" eaLnBrk="1" latinLnBrk="0" hangingPunct="1">
              <a:buFont typeface="Arial" panose="020B0604020202020204" pitchFamily="34" charset="0"/>
              <a:buChar char="•"/>
            </a:pPr>
            <a:endParaRPr kumimoji="1" lang="en-US" altLang="ja-JP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45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36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 defTabSz="913851">
              <a:buFont typeface="Arial" panose="020B0604020202020204" pitchFamily="34" charset="0"/>
              <a:buChar char="•"/>
            </a:pP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889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22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 defTabSz="913851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515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69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 defTabSz="913851">
              <a:buFont typeface="Arial" panose="020B0604020202020204" pitchFamily="34" charset="0"/>
              <a:buChar char="•"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4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 defTabSz="913851">
              <a:buFont typeface="Arial" panose="020B0604020202020204" pitchFamily="34" charset="0"/>
              <a:buChar char="•"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54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 defTabSz="913851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24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0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 defTabSz="913851">
              <a:buFont typeface="Arial" panose="020B0604020202020204" pitchFamily="34" charset="0"/>
              <a:buChar char="•"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04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47" indent="-171347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370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802D2-71E2-4058-A765-F16456A2FD9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78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94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5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41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33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44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92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64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27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1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12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D639-58D2-4D77-80E5-43726B4E726A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7BE3-5F94-43DF-8927-0F9AB758A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8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061205-PC050006m-LinacRFQ">
            <a:extLst>
              <a:ext uri="{FF2B5EF4-FFF2-40B4-BE49-F238E27FC236}">
                <a16:creationId xmlns:a16="http://schemas.microsoft.com/office/drawing/2014/main" id="{CF8F0F51-BC02-4412-92E1-D083AE588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6FC01F3-F0C4-4098-84D3-FB4F37A2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611" y="1795221"/>
            <a:ext cx="8548777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Instrumentations in J-PARC </a:t>
            </a:r>
            <a:r>
              <a:rPr kumimoji="1" lang="en-US" altLang="ja-JP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565B3-3247-4429-BBC3-1BCCDDF55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4857225"/>
            <a:ext cx="6858000" cy="1113639"/>
          </a:xfrm>
        </p:spPr>
        <p:txBody>
          <a:bodyPr/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kumimoji="1" lang="ja-JP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</a:t>
            </a:r>
          </a:p>
          <a:p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ja-JP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r>
              <a:rPr lang="ja-JP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Gr.,</a:t>
            </a:r>
            <a:r>
              <a:rPr lang="ja-JP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J-PARC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62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0F2A1414-8DB3-4B88-85C6-D6D80764D9B5}"/>
              </a:ext>
            </a:extLst>
          </p:cNvPr>
          <p:cNvSpPr/>
          <p:nvPr/>
        </p:nvSpPr>
        <p:spPr>
          <a:xfrm>
            <a:off x="628650" y="1242666"/>
            <a:ext cx="8208000" cy="5294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コンテンツ プレースホルダー 2">
            <a:extLst>
              <a:ext uri="{FF2B5EF4-FFF2-40B4-BE49-F238E27FC236}">
                <a16:creationId xmlns:a16="http://schemas.microsoft.com/office/drawing/2014/main" id="{E875EA25-FA96-46B8-9214-E2F0AF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54438"/>
            <a:ext cx="4876801" cy="75361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ransverse Profile Monitor, “Wire Scanner”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84F22DA-5D9E-4A4C-97C9-C7E594AE321B}"/>
              </a:ext>
            </a:extLst>
          </p:cNvPr>
          <p:cNvSpPr txBox="1"/>
          <p:nvPr/>
        </p:nvSpPr>
        <p:spPr>
          <a:xfrm>
            <a:off x="628647" y="882666"/>
            <a:ext cx="8208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Beam Profile Monitors (trans. and long. Profiles)</a:t>
            </a:r>
            <a:endParaRPr kumimoji="1" lang="ja-JP" altLang="en-US" dirty="0"/>
          </a:p>
        </p:txBody>
      </p:sp>
      <p:sp>
        <p:nvSpPr>
          <p:cNvPr id="54" name="コンテンツ プレースホルダー 18">
            <a:extLst>
              <a:ext uri="{FF2B5EF4-FFF2-40B4-BE49-F238E27FC236}">
                <a16:creationId xmlns:a16="http://schemas.microsoft.com/office/drawing/2014/main" id="{D88A9E8E-ADDC-4AB2-8D7C-B9CCF33A687B}"/>
              </a:ext>
            </a:extLst>
          </p:cNvPr>
          <p:cNvSpPr txBox="1">
            <a:spLocks/>
          </p:cNvSpPr>
          <p:nvPr/>
        </p:nvSpPr>
        <p:spPr>
          <a:xfrm>
            <a:off x="628646" y="1515766"/>
            <a:ext cx="4286254" cy="67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carbon nanotube wire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DD722F-76D2-4CE9-9CB9-26A638C1B744}"/>
              </a:ext>
            </a:extLst>
          </p:cNvPr>
          <p:cNvSpPr txBox="1"/>
          <p:nvPr/>
        </p:nvSpPr>
        <p:spPr>
          <a:xfrm>
            <a:off x="1709441" y="6539002"/>
            <a:ext cx="7127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kern="1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A. Miura, et. al., IOP Conf. Series: Journal of Physics: Conf. Series 1067 (2018) 072020</a:t>
            </a:r>
            <a:endParaRPr lang="ja-JP" altLang="ja-JP" sz="1400" kern="100" dirty="0">
              <a:solidFill>
                <a:schemeClr val="bg2">
                  <a:lumMod val="90000"/>
                </a:schemeClr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A6EF2F-B432-4318-9614-37689CACC9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250" y="1778703"/>
            <a:ext cx="6908800" cy="17447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15A318-365F-44F3-8069-989BABDE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717" y="3529651"/>
            <a:ext cx="3997325" cy="268212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6A39E2-A260-4C9C-9A54-EF95DCFB8E7E}"/>
              </a:ext>
            </a:extLst>
          </p:cNvPr>
          <p:cNvSpPr txBox="1"/>
          <p:nvPr/>
        </p:nvSpPr>
        <p:spPr>
          <a:xfrm>
            <a:off x="951055" y="6203280"/>
            <a:ext cx="461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Waveform of Signal from CNT Wire at 100 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μs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operation.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DAD9B94-20EB-42D8-BD9B-067F0FEB9A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9050" y="3431296"/>
            <a:ext cx="2790336" cy="2780476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30F4365-09AD-48E1-8691-D0A0FECB94CC}"/>
              </a:ext>
            </a:extLst>
          </p:cNvPr>
          <p:cNvSpPr txBox="1"/>
          <p:nvPr/>
        </p:nvSpPr>
        <p:spPr>
          <a:xfrm>
            <a:off x="5486851" y="6089080"/>
            <a:ext cx="273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Beam profile taken by CNT wire and carbon fiber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9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62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FBCE923-230A-4409-B435-0DDC5FD575F4}"/>
              </a:ext>
            </a:extLst>
          </p:cNvPr>
          <p:cNvSpPr/>
          <p:nvPr/>
        </p:nvSpPr>
        <p:spPr>
          <a:xfrm>
            <a:off x="628643" y="4440190"/>
            <a:ext cx="8208000" cy="2150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0F2A1414-8DB3-4B88-85C6-D6D80764D9B5}"/>
              </a:ext>
            </a:extLst>
          </p:cNvPr>
          <p:cNvSpPr/>
          <p:nvPr/>
        </p:nvSpPr>
        <p:spPr>
          <a:xfrm>
            <a:off x="628650" y="1242667"/>
            <a:ext cx="8208000" cy="315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コンテンツ プレースホルダー 2">
            <a:extLst>
              <a:ext uri="{FF2B5EF4-FFF2-40B4-BE49-F238E27FC236}">
                <a16:creationId xmlns:a16="http://schemas.microsoft.com/office/drawing/2014/main" id="{E875EA25-FA96-46B8-9214-E2F0AF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54438"/>
            <a:ext cx="4876801" cy="75361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ransverse Profile Monitor, “Wire Scanner”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84F22DA-5D9E-4A4C-97C9-C7E594AE321B}"/>
              </a:ext>
            </a:extLst>
          </p:cNvPr>
          <p:cNvSpPr txBox="1"/>
          <p:nvPr/>
        </p:nvSpPr>
        <p:spPr>
          <a:xfrm>
            <a:off x="628647" y="882666"/>
            <a:ext cx="8208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Beam Profile Monitors (trans. and long. Profiles)</a:t>
            </a:r>
            <a:endParaRPr kumimoji="1" lang="ja-JP" altLang="en-US" dirty="0"/>
          </a:p>
        </p:txBody>
      </p:sp>
      <p:sp>
        <p:nvSpPr>
          <p:cNvPr id="54" name="コンテンツ プレースホルダー 18">
            <a:extLst>
              <a:ext uri="{FF2B5EF4-FFF2-40B4-BE49-F238E27FC236}">
                <a16:creationId xmlns:a16="http://schemas.microsoft.com/office/drawing/2014/main" id="{D88A9E8E-ADDC-4AB2-8D7C-B9CCF33A687B}"/>
              </a:ext>
            </a:extLst>
          </p:cNvPr>
          <p:cNvSpPr txBox="1">
            <a:spLocks/>
          </p:cNvSpPr>
          <p:nvPr/>
        </p:nvSpPr>
        <p:spPr>
          <a:xfrm>
            <a:off x="628646" y="1515766"/>
            <a:ext cx="4286254" cy="67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carbon nanotube wire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DD722F-76D2-4CE9-9CB9-26A638C1B744}"/>
              </a:ext>
            </a:extLst>
          </p:cNvPr>
          <p:cNvSpPr txBox="1"/>
          <p:nvPr/>
        </p:nvSpPr>
        <p:spPr>
          <a:xfrm>
            <a:off x="1709441" y="6539002"/>
            <a:ext cx="7127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kern="1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A. Miura, et. al., IOP Conf. Series: Journal of Physics: Conf. Series 1067 (2018) 072020</a:t>
            </a:r>
            <a:endParaRPr lang="ja-JP" altLang="ja-JP" sz="1400" kern="100" dirty="0">
              <a:solidFill>
                <a:schemeClr val="bg2">
                  <a:lumMod val="90000"/>
                </a:schemeClr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4F5665-A3EA-4848-8943-33DD9C8943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750" y="1860111"/>
            <a:ext cx="7501800" cy="253657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8FBB2F5-89B8-4CA6-9F3A-1A6959B0CA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3640" y="4548592"/>
            <a:ext cx="5561229" cy="197313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A33745-1F49-490D-ABC7-44BD1BB944FE}"/>
              </a:ext>
            </a:extLst>
          </p:cNvPr>
          <p:cNvSpPr txBox="1"/>
          <p:nvPr/>
        </p:nvSpPr>
        <p:spPr>
          <a:xfrm>
            <a:off x="628643" y="452770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Wire Damage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287DE51-0AF4-4945-AD05-FF1EF6B265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0"/>
          <a:stretch/>
        </p:blipFill>
        <p:spPr>
          <a:xfrm>
            <a:off x="672096" y="4908883"/>
            <a:ext cx="2417949" cy="117423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FB55FA-9CE0-4955-A8FD-056AF623CC1F}"/>
              </a:ext>
            </a:extLst>
          </p:cNvPr>
          <p:cNvSpPr txBox="1"/>
          <p:nvPr/>
        </p:nvSpPr>
        <p:spPr>
          <a:xfrm>
            <a:off x="759677" y="6049448"/>
            <a:ext cx="224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Direct observation by microscope (x50)</a:t>
            </a:r>
          </a:p>
        </p:txBody>
      </p:sp>
    </p:spTree>
    <p:extLst>
      <p:ext uri="{BB962C8B-B14F-4D97-AF65-F5344CB8AC3E}">
        <p14:creationId xmlns:p14="http://schemas.microsoft.com/office/powerpoint/2010/main" val="51013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62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0F2A1414-8DB3-4B88-85C6-D6D80764D9B5}"/>
              </a:ext>
            </a:extLst>
          </p:cNvPr>
          <p:cNvSpPr/>
          <p:nvPr/>
        </p:nvSpPr>
        <p:spPr>
          <a:xfrm>
            <a:off x="628650" y="1242666"/>
            <a:ext cx="8208000" cy="5294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コンテンツ プレースホルダー 2">
            <a:extLst>
              <a:ext uri="{FF2B5EF4-FFF2-40B4-BE49-F238E27FC236}">
                <a16:creationId xmlns:a16="http://schemas.microsoft.com/office/drawing/2014/main" id="{E875EA25-FA96-46B8-9214-E2F0AF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54438"/>
            <a:ext cx="6943726" cy="64429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Profile Monitor, “Bunch</a:t>
            </a:r>
            <a:r>
              <a:rPr kumimoji="1"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kumimoji="1"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Monitor”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84F22DA-5D9E-4A4C-97C9-C7E594AE321B}"/>
              </a:ext>
            </a:extLst>
          </p:cNvPr>
          <p:cNvSpPr txBox="1"/>
          <p:nvPr/>
        </p:nvSpPr>
        <p:spPr>
          <a:xfrm>
            <a:off x="628647" y="882666"/>
            <a:ext cx="8208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Beam Profile Monitors (trans. and long. Profiles)</a:t>
            </a:r>
            <a:endParaRPr kumimoji="1" lang="ja-JP" altLang="en-US" dirty="0"/>
          </a:p>
        </p:txBody>
      </p:sp>
      <p:pic>
        <p:nvPicPr>
          <p:cNvPr id="55" name="Picture 151" descr="F:\論文\2015-07-13改定\Fig6-19.jpg">
            <a:extLst>
              <a:ext uri="{FF2B5EF4-FFF2-40B4-BE49-F238E27FC236}">
                <a16:creationId xmlns:a16="http://schemas.microsoft.com/office/drawing/2014/main" id="{170DE691-6687-4DC5-97E5-A2F55A76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8" y="3302691"/>
            <a:ext cx="3007023" cy="265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DF6CD44F-CE61-43AD-A7B9-F017DAB96F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66" y="2350670"/>
            <a:ext cx="4160991" cy="1015288"/>
          </a:xfrm>
          <a:prstGeom prst="rect">
            <a:avLst/>
          </a:prstGeom>
        </p:spPr>
      </p:pic>
      <p:sp>
        <p:nvSpPr>
          <p:cNvPr id="58" name="テキスト ボックス 485">
            <a:extLst>
              <a:ext uri="{FF2B5EF4-FFF2-40B4-BE49-F238E27FC236}">
                <a16:creationId xmlns:a16="http://schemas.microsoft.com/office/drawing/2014/main" id="{EDCC183B-903E-4D91-A81D-2A47F51F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15" y="1527656"/>
            <a:ext cx="40443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GB" altLang="ja-JP" sz="1800" dirty="0">
                <a:cs typeface="Arial" panose="020B0604020202020204" pitchFamily="34" charset="0"/>
              </a:rPr>
              <a:t>Amplitude tuning using scan curve and Twiss parameters is trying.</a:t>
            </a:r>
            <a:endParaRPr lang="ja-JP" altLang="ja-JP" sz="1800" dirty="0">
              <a:cs typeface="Arial" panose="020B0604020202020204" pitchFamily="34" charset="0"/>
            </a:endParaRPr>
          </a:p>
          <a:p>
            <a:r>
              <a:rPr lang="ja-JP" altLang="en-US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ja-JP" sz="18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altLang="ja-JP" sz="1800" baseline="30000" dirty="0">
                <a:cs typeface="Arial" panose="020B0604020202020204" pitchFamily="34" charset="0"/>
              </a:rPr>
              <a:t>2</a:t>
            </a:r>
            <a:r>
              <a:rPr lang="en-GB" altLang="ja-JP" sz="1800" baseline="-25000" dirty="0">
                <a:cs typeface="Arial" panose="020B0604020202020204" pitchFamily="34" charset="0"/>
              </a:rPr>
              <a:t>BSM</a:t>
            </a:r>
            <a:r>
              <a:rPr lang="en-GB" altLang="ja-JP" sz="1800" dirty="0">
                <a:cs typeface="Arial" panose="020B0604020202020204" pitchFamily="34" charset="0"/>
              </a:rPr>
              <a:t>= </a:t>
            </a:r>
            <a:r>
              <a:rPr lang="en-GB" altLang="ja-JP" sz="1800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GB" altLang="ja-JP" sz="1800" baseline="-25000" dirty="0" err="1">
                <a:cs typeface="Arial" panose="020B0604020202020204" pitchFamily="34" charset="0"/>
              </a:rPr>
              <a:t>z</a:t>
            </a:r>
            <a:r>
              <a:rPr lang="en-GB" altLang="ja-JP" sz="1800" dirty="0">
                <a:cs typeface="Arial" panose="020B0604020202020204" pitchFamily="34" charset="0"/>
              </a:rPr>
              <a:t>[(1+Lk)</a:t>
            </a:r>
            <a:r>
              <a:rPr lang="en-GB" altLang="ja-JP" sz="1800" baseline="30000" dirty="0">
                <a:cs typeface="Arial" panose="020B0604020202020204" pitchFamily="34" charset="0"/>
              </a:rPr>
              <a:t>2</a:t>
            </a:r>
            <a:r>
              <a:rPr lang="en-GB" altLang="ja-JP" sz="1800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GB" altLang="ja-JP" sz="1800" baseline="-25000" dirty="0">
                <a:cs typeface="Arial" panose="020B0604020202020204" pitchFamily="34" charset="0"/>
              </a:rPr>
              <a:t>B</a:t>
            </a:r>
            <a:r>
              <a:rPr lang="en-GB" altLang="ja-JP" sz="1800" dirty="0">
                <a:cs typeface="Arial" panose="020B0604020202020204" pitchFamily="34" charset="0"/>
              </a:rPr>
              <a:t>-2L(1+Lk)</a:t>
            </a:r>
            <a:r>
              <a:rPr lang="en-GB" altLang="ja-JP" sz="18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altLang="ja-JP" sz="1800" baseline="-25000" dirty="0">
                <a:cs typeface="Arial" panose="020B0604020202020204" pitchFamily="34" charset="0"/>
              </a:rPr>
              <a:t>B</a:t>
            </a:r>
            <a:r>
              <a:rPr lang="en-GB" altLang="ja-JP" sz="1800" dirty="0">
                <a:cs typeface="Arial" panose="020B0604020202020204" pitchFamily="34" charset="0"/>
              </a:rPr>
              <a:t>+L</a:t>
            </a:r>
            <a:r>
              <a:rPr lang="en-GB" altLang="ja-JP" sz="1800" baseline="30000" dirty="0">
                <a:cs typeface="Arial" panose="020B0604020202020204" pitchFamily="34" charset="0"/>
              </a:rPr>
              <a:t>2</a:t>
            </a:r>
            <a:r>
              <a:rPr lang="en-GB" altLang="ja-JP" sz="1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GB" altLang="ja-JP" sz="1800" baseline="-25000" dirty="0">
                <a:cs typeface="Arial" panose="020B0604020202020204" pitchFamily="34" charset="0"/>
              </a:rPr>
              <a:t>B</a:t>
            </a:r>
            <a:r>
              <a:rPr lang="en-GB" altLang="ja-JP" sz="1800" dirty="0">
                <a:cs typeface="Arial" panose="020B0604020202020204" pitchFamily="34" charset="0"/>
              </a:rPr>
              <a:t>]</a:t>
            </a:r>
            <a:endParaRPr lang="ja-JP" altLang="ja-JP" sz="1800" dirty="0">
              <a:cs typeface="Arial" panose="020B0604020202020204" pitchFamily="34" charset="0"/>
            </a:endParaRPr>
          </a:p>
          <a:p>
            <a:r>
              <a:rPr lang="en-GB" altLang="ja-JP" sz="1400" dirty="0">
                <a:latin typeface="Symbol" panose="05050102010706020507" pitchFamily="18" charset="2"/>
                <a:cs typeface="Times New Roman" panose="02020603050405020304" pitchFamily="18" charset="0"/>
              </a:rPr>
              <a:t>	</a:t>
            </a:r>
            <a:r>
              <a:rPr lang="en-GB" altLang="ja-JP" sz="1400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GB" altLang="ja-JP" sz="1400" baseline="-25000" dirty="0" err="1">
                <a:cs typeface="Arial" panose="020B0604020202020204" pitchFamily="34" charset="0"/>
              </a:rPr>
              <a:t>z</a:t>
            </a:r>
            <a:r>
              <a:rPr lang="en-GB" altLang="ja-JP" sz="1400" dirty="0">
                <a:cs typeface="Arial" panose="020B0604020202020204" pitchFamily="34" charset="0"/>
              </a:rPr>
              <a:t> is emittance, </a:t>
            </a:r>
          </a:p>
          <a:p>
            <a:r>
              <a:rPr lang="en-GB" altLang="ja-JP" sz="1400" dirty="0">
                <a:cs typeface="Arial" panose="020B0604020202020204" pitchFamily="34" charset="0"/>
              </a:rPr>
              <a:t>	L is drift length, </a:t>
            </a:r>
          </a:p>
          <a:p>
            <a:r>
              <a:rPr lang="en-GB" altLang="ja-JP" sz="1400" dirty="0">
                <a:latin typeface="Symbol" panose="05050102010706020507" pitchFamily="18" charset="2"/>
                <a:cs typeface="Times New Roman" panose="02020603050405020304" pitchFamily="18" charset="0"/>
              </a:rPr>
              <a:t>	</a:t>
            </a:r>
            <a:r>
              <a:rPr lang="en-GB" altLang="ja-JP" sz="1400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altLang="ja-JP" sz="1400" baseline="-25000" dirty="0" err="1">
                <a:cs typeface="Arial" panose="020B0604020202020204" pitchFamily="34" charset="0"/>
              </a:rPr>
              <a:t>B</a:t>
            </a:r>
            <a:r>
              <a:rPr lang="en-GB" altLang="ja-JP" sz="1400" dirty="0">
                <a:cs typeface="Arial" panose="020B0604020202020204" pitchFamily="34" charset="0"/>
              </a:rPr>
              <a:t>, </a:t>
            </a:r>
            <a:r>
              <a:rPr lang="en-GB" altLang="ja-JP" sz="1400" dirty="0" err="1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GB" altLang="ja-JP" sz="1400" baseline="-25000" dirty="0" err="1">
                <a:cs typeface="Arial" panose="020B0604020202020204" pitchFamily="34" charset="0"/>
              </a:rPr>
              <a:t>B</a:t>
            </a:r>
            <a:r>
              <a:rPr lang="en-GB" altLang="ja-JP" sz="1400" dirty="0">
                <a:cs typeface="Arial" panose="020B0604020202020204" pitchFamily="34" charset="0"/>
              </a:rPr>
              <a:t>, </a:t>
            </a:r>
            <a:r>
              <a:rPr lang="en-GB" altLang="ja-JP" sz="14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GB" altLang="ja-JP" sz="1400" baseline="-25000" dirty="0" err="1">
                <a:cs typeface="Arial" panose="020B0604020202020204" pitchFamily="34" charset="0"/>
              </a:rPr>
              <a:t>B</a:t>
            </a:r>
            <a:r>
              <a:rPr lang="en-GB" altLang="ja-JP" sz="1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ja-JP" sz="1400" dirty="0">
                <a:cs typeface="Arial" panose="020B0604020202020204" pitchFamily="34" charset="0"/>
              </a:rPr>
              <a:t>are Twiss parameter, </a:t>
            </a:r>
          </a:p>
          <a:p>
            <a:r>
              <a:rPr lang="en-GB" altLang="ja-JP" sz="1400" dirty="0">
                <a:cs typeface="Arial" panose="020B0604020202020204" pitchFamily="34" charset="0"/>
              </a:rPr>
              <a:t>	k is longitudinal focusing force.</a:t>
            </a:r>
            <a:endParaRPr lang="ja-JP" altLang="ja-JP" sz="1400" dirty="0">
              <a:cs typeface="Arial" panose="020B0604020202020204" pitchFamily="34" charset="0"/>
            </a:endParaRPr>
          </a:p>
        </p:txBody>
      </p:sp>
      <p:sp>
        <p:nvSpPr>
          <p:cNvPr id="59" name="テキスト ボックス 484">
            <a:extLst>
              <a:ext uri="{FF2B5EF4-FFF2-40B4-BE49-F238E27FC236}">
                <a16:creationId xmlns:a16="http://schemas.microsoft.com/office/drawing/2014/main" id="{766134D1-4B69-4D1B-9C05-EB23CBC3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753" y="5876404"/>
            <a:ext cx="343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Bunch shape monitor installed at beginning of ACS section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コンテンツ プレースホルダー 18">
            <a:extLst>
              <a:ext uri="{FF2B5EF4-FFF2-40B4-BE49-F238E27FC236}">
                <a16:creationId xmlns:a16="http://schemas.microsoft.com/office/drawing/2014/main" id="{9FBB8630-11F8-428E-BC25-C5818AFD844E}"/>
              </a:ext>
            </a:extLst>
          </p:cNvPr>
          <p:cNvSpPr txBox="1">
            <a:spLocks/>
          </p:cNvSpPr>
          <p:nvPr/>
        </p:nvSpPr>
        <p:spPr>
          <a:xfrm>
            <a:off x="4567566" y="1527656"/>
            <a:ext cx="4160992" cy="67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buncher settings based on the amplitude scan.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890B79D-13F8-4DC4-ADFF-DE0289BB6880}"/>
              </a:ext>
            </a:extLst>
          </p:cNvPr>
          <p:cNvSpPr txBox="1"/>
          <p:nvPr/>
        </p:nvSpPr>
        <p:spPr>
          <a:xfrm>
            <a:off x="3012683" y="6539002"/>
            <a:ext cx="5823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kern="1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IOP Conf. Series: Journal of Physics: Conf. Series 874 (2017) 012080</a:t>
            </a:r>
            <a:endParaRPr lang="ja-JP" altLang="ja-JP" sz="1400" kern="100" dirty="0">
              <a:solidFill>
                <a:schemeClr val="bg2">
                  <a:lumMod val="90000"/>
                </a:schemeClr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7BC40D-D6C8-4D24-8A8F-1A2EFF6732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174" y="3429000"/>
            <a:ext cx="4044338" cy="28288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8E765B-7B20-47EB-B915-EA61E4322611}"/>
              </a:ext>
            </a:extLst>
          </p:cNvPr>
          <p:cNvSpPr txBox="1"/>
          <p:nvPr/>
        </p:nvSpPr>
        <p:spPr>
          <a:xfrm>
            <a:off x="5015364" y="619956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Amplitude Scan by Buncher 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7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0F2A1414-8DB3-4B88-85C6-D6D80764D9B5}"/>
              </a:ext>
            </a:extLst>
          </p:cNvPr>
          <p:cNvSpPr/>
          <p:nvPr/>
        </p:nvSpPr>
        <p:spPr>
          <a:xfrm>
            <a:off x="628650" y="1145891"/>
            <a:ext cx="8179790" cy="5391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コンテンツ プレースホルダー 2">
            <a:extLst>
              <a:ext uri="{FF2B5EF4-FFF2-40B4-BE49-F238E27FC236}">
                <a16:creationId xmlns:a16="http://schemas.microsoft.com/office/drawing/2014/main" id="{E875EA25-FA96-46B8-9214-E2F0AF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49" y="1250112"/>
            <a:ext cx="8179791" cy="376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Investigation on RF-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abnormarity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コンテンツ プレースホルダー 18">
            <a:extLst>
              <a:ext uri="{FF2B5EF4-FFF2-40B4-BE49-F238E27FC236}">
                <a16:creationId xmlns:a16="http://schemas.microsoft.com/office/drawing/2014/main" id="{5E675313-FBF1-47FF-B129-A3772535C4DD}"/>
              </a:ext>
            </a:extLst>
          </p:cNvPr>
          <p:cNvSpPr txBox="1">
            <a:spLocks/>
          </p:cNvSpPr>
          <p:nvPr/>
        </p:nvSpPr>
        <p:spPr>
          <a:xfrm>
            <a:off x="687100" y="1577660"/>
            <a:ext cx="4059729" cy="264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the RF-feed forward/back failure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utilized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shape monitor</a:t>
            </a:r>
          </a:p>
          <a:p>
            <a:pPr defTabSz="457200">
              <a:buFont typeface="Wingdings" panose="05000000000000000000" pitchFamily="2" charset="2"/>
              <a:buChar char="Ø"/>
            </a:pP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Unsatisfied beam-loading compensation can be found in deformed pulse shape. </a:t>
            </a:r>
          </a:p>
          <a:p>
            <a:pPr defTabSz="457200">
              <a:buFont typeface="Wingdings" panose="05000000000000000000" pitchFamily="2" charset="2"/>
              <a:buChar char="Ø"/>
            </a:pP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Consistency</a:t>
            </a:r>
            <a:r>
              <a:rPr lang="ja-JP" altLang="en-US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can</a:t>
            </a:r>
            <a:r>
              <a:rPr lang="ja-JP" altLang="en-US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</a:t>
            </a:r>
            <a:r>
              <a:rPr lang="ja-JP" altLang="en-US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obtained</a:t>
            </a:r>
            <a:r>
              <a:rPr lang="ja-JP" altLang="en-US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by</a:t>
            </a:r>
            <a:r>
              <a:rPr lang="ja-JP" altLang="en-US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FCT.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FE4E91-D7A6-4A6B-A043-3334C2C5CCAB}"/>
              </a:ext>
            </a:extLst>
          </p:cNvPr>
          <p:cNvSpPr txBox="1"/>
          <p:nvPr/>
        </p:nvSpPr>
        <p:spPr>
          <a:xfrm>
            <a:off x="4486976" y="3503006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Adjustment of the RF-feed forward power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A46F3D0-3CF9-4CDE-9E9F-3B90258CD1E6}"/>
              </a:ext>
            </a:extLst>
          </p:cNvPr>
          <p:cNvSpPr txBox="1"/>
          <p:nvPr/>
        </p:nvSpPr>
        <p:spPr>
          <a:xfrm>
            <a:off x="4563760" y="5886146"/>
            <a:ext cx="3954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Failure of the RF-feed forward power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(example: failure at DTL1, 2 and 3)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9426D31-67FA-437B-AFAC-315F08901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25378" r="56402" b="6969"/>
          <a:stretch/>
        </p:blipFill>
        <p:spPr>
          <a:xfrm>
            <a:off x="4654996" y="1531270"/>
            <a:ext cx="3772456" cy="203911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C0CB5C9-1389-4312-B0B9-87E05FF2A9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1" t="25378" r="11488" b="6969"/>
          <a:stretch/>
        </p:blipFill>
        <p:spPr>
          <a:xfrm>
            <a:off x="4654997" y="3904785"/>
            <a:ext cx="3772455" cy="2039111"/>
          </a:xfrm>
          <a:prstGeom prst="rect">
            <a:avLst/>
          </a:prstGeom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C26CD0C-CD3D-4DD9-AD10-A25A07BBC817}"/>
              </a:ext>
            </a:extLst>
          </p:cNvPr>
          <p:cNvSpPr/>
          <p:nvPr/>
        </p:nvSpPr>
        <p:spPr>
          <a:xfrm>
            <a:off x="5188016" y="4203830"/>
            <a:ext cx="866775" cy="762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1C2988-F27C-4C2D-9FED-6FC032AFBDC7}"/>
              </a:ext>
            </a:extLst>
          </p:cNvPr>
          <p:cNvSpPr txBox="1"/>
          <p:nvPr/>
        </p:nvSpPr>
        <p:spPr>
          <a:xfrm>
            <a:off x="5097766" y="385280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 region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48F2438-C906-4EF2-9C23-95DB50855F37}"/>
              </a:ext>
            </a:extLst>
          </p:cNvPr>
          <p:cNvSpPr txBox="1"/>
          <p:nvPr/>
        </p:nvSpPr>
        <p:spPr>
          <a:xfrm>
            <a:off x="809702" y="5886146"/>
            <a:ext cx="387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Waveform taken by FCT located at downstream of BSM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3128899-C6F3-4B48-B571-2AD4042949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1" t="40280" r="8708" b="36842"/>
          <a:stretch/>
        </p:blipFill>
        <p:spPr>
          <a:xfrm>
            <a:off x="902318" y="4204809"/>
            <a:ext cx="3693749" cy="171983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5CBFA32-BA43-40B6-BBA1-D1F7BA1A0DD0}"/>
              </a:ext>
            </a:extLst>
          </p:cNvPr>
          <p:cNvSpPr txBox="1"/>
          <p:nvPr/>
        </p:nvSpPr>
        <p:spPr>
          <a:xfrm>
            <a:off x="628647" y="882666"/>
            <a:ext cx="8208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Beam Profile Monitors (trans. and long. Profiles)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21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62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0F2A1414-8DB3-4B88-85C6-D6D80764D9B5}"/>
              </a:ext>
            </a:extLst>
          </p:cNvPr>
          <p:cNvSpPr/>
          <p:nvPr/>
        </p:nvSpPr>
        <p:spPr>
          <a:xfrm>
            <a:off x="628650" y="1242667"/>
            <a:ext cx="8208000" cy="529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コンテンツ プレースホルダー 2">
            <a:extLst>
              <a:ext uri="{FF2B5EF4-FFF2-40B4-BE49-F238E27FC236}">
                <a16:creationId xmlns:a16="http://schemas.microsoft.com/office/drawing/2014/main" id="{E875EA25-FA96-46B8-9214-E2F0AF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50112"/>
            <a:ext cx="8179791" cy="376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Beam Loss Monitor (BLM)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6" descr="P1010026">
            <a:extLst>
              <a:ext uri="{FF2B5EF4-FFF2-40B4-BE49-F238E27FC236}">
                <a16:creationId xmlns:a16="http://schemas.microsoft.com/office/drawing/2014/main" id="{AFBB0C92-8B6E-48FB-B25E-97E92B7A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9" b="14691"/>
          <a:stretch>
            <a:fillRect/>
          </a:stretch>
        </p:blipFill>
        <p:spPr bwMode="auto">
          <a:xfrm>
            <a:off x="5279654" y="1637462"/>
            <a:ext cx="3528786" cy="45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Line 7">
            <a:extLst>
              <a:ext uri="{FF2B5EF4-FFF2-40B4-BE49-F238E27FC236}">
                <a16:creationId xmlns:a16="http://schemas.microsoft.com/office/drawing/2014/main" id="{513CE4DA-E210-49C7-A132-FD0FC0024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8832" y="4869158"/>
            <a:ext cx="0" cy="5658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AC829D03-B8C1-4A10-B0EB-9F13A9C7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664" y="4578873"/>
            <a:ext cx="2161289" cy="28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 Proportional Counter</a:t>
            </a: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67494AB2-C8A3-420A-8DCF-2D67B41C27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1029" y="2676139"/>
            <a:ext cx="9899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3ABEF3D6-9707-48A4-8E2E-9652F2E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189" y="2295141"/>
            <a:ext cx="928580" cy="28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/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Beam line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510CBF86-F444-4850-8D48-712D71D88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021" y="1673748"/>
            <a:ext cx="1131905" cy="28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/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SDTL Cavity</a:t>
            </a:r>
          </a:p>
        </p:txBody>
      </p:sp>
      <p:sp>
        <p:nvSpPr>
          <p:cNvPr id="59" name="Line 12">
            <a:extLst>
              <a:ext uri="{FF2B5EF4-FFF2-40B4-BE49-F238E27FC236}">
                <a16:creationId xmlns:a16="http://schemas.microsoft.com/office/drawing/2014/main" id="{7EE5A2FF-DE35-4EE0-919E-9189DAE139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3039" y="1950426"/>
            <a:ext cx="300491" cy="2948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80770ED1-57DF-466C-AEE8-8AAFA05F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504" y="1673748"/>
            <a:ext cx="1712448" cy="28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/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Quadrupole Magnet</a:t>
            </a: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9DDBBD27-8A60-45F1-B35E-378A9B4D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475" y="5759293"/>
            <a:ext cx="1685198" cy="28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/>
          <a:p>
            <a:r>
              <a:rPr lang="en-US" altLang="ja-JP" sz="1400">
                <a:latin typeface="Arial" pitchFamily="34" charset="0"/>
                <a:cs typeface="Arial" pitchFamily="34" charset="0"/>
              </a:rPr>
              <a:t>Scintillation Monitor</a:t>
            </a:r>
          </a:p>
        </p:txBody>
      </p:sp>
      <p:sp>
        <p:nvSpPr>
          <p:cNvPr id="62" name="Line 15">
            <a:extLst>
              <a:ext uri="{FF2B5EF4-FFF2-40B4-BE49-F238E27FC236}">
                <a16:creationId xmlns:a16="http://schemas.microsoft.com/office/drawing/2014/main" id="{FB2FB925-4C5E-4F90-AE6B-43F9593F35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6261" y="5298917"/>
            <a:ext cx="316366" cy="4637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F7451997-A4E3-4A4B-8970-5E4830BE0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4" y="1787619"/>
            <a:ext cx="3007543" cy="2255657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6FA1D8C-2509-4288-948A-3ED4890E0845}"/>
              </a:ext>
            </a:extLst>
          </p:cNvPr>
          <p:cNvSpPr txBox="1"/>
          <p:nvPr/>
        </p:nvSpPr>
        <p:spPr>
          <a:xfrm>
            <a:off x="604221" y="3659395"/>
            <a:ext cx="31391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latin typeface="Arial" pitchFamily="34" charset="0"/>
                <a:cs typeface="Arial" pitchFamily="34" charset="0"/>
              </a:rPr>
              <a:t>Gas Proportional BLM, E6876 - 600</a:t>
            </a:r>
          </a:p>
          <a:p>
            <a:pPr algn="ctr"/>
            <a:r>
              <a:rPr lang="en-US" altLang="ja-JP" sz="1200" dirty="0">
                <a:latin typeface="Arial" pitchFamily="34" charset="0"/>
                <a:cs typeface="Arial" pitchFamily="34" charset="0"/>
              </a:rPr>
              <a:t>Toshiba Electron Tubes &amp; Devices Co. Ltd.,</a:t>
            </a:r>
          </a:p>
        </p:txBody>
      </p:sp>
      <p:sp>
        <p:nvSpPr>
          <p:cNvPr id="72" name="Text Box 26">
            <a:extLst>
              <a:ext uri="{FF2B5EF4-FFF2-40B4-BE49-F238E27FC236}">
                <a16:creationId xmlns:a16="http://schemas.microsoft.com/office/drawing/2014/main" id="{14236663-08C8-4721-ABF5-455A8E1B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977" y="5912701"/>
            <a:ext cx="25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>
                <a:latin typeface="Arial" pitchFamily="34" charset="0"/>
                <a:cs typeface="Arial" pitchFamily="34" charset="0"/>
              </a:rPr>
              <a:t>Anode Pt Wire, </a:t>
            </a:r>
            <a:r>
              <a:rPr lang="en-US" altLang="ja-JP" sz="1400" i="1" dirty="0">
                <a:latin typeface="Arial" pitchFamily="34" charset="0"/>
                <a:cs typeface="Arial" pitchFamily="34" charset="0"/>
              </a:rPr>
              <a:t>Φ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50um</a:t>
            </a:r>
            <a:br>
              <a:rPr lang="en-US" altLang="ja-JP" sz="1400" dirty="0">
                <a:latin typeface="Arial" pitchFamily="34" charset="0"/>
                <a:cs typeface="Arial" pitchFamily="34" charset="0"/>
              </a:rPr>
            </a:br>
            <a:r>
              <a:rPr lang="en-US" altLang="ja-JP" sz="1400" dirty="0">
                <a:latin typeface="Arial" pitchFamily="34" charset="0"/>
                <a:cs typeface="Arial" pitchFamily="34" charset="0"/>
              </a:rPr>
              <a:t>(Gas: Ar+CO</a:t>
            </a:r>
            <a:r>
              <a:rPr lang="en-US" altLang="ja-JP" sz="1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D8E3A62-5C04-4308-861A-C53F29C05E7C}"/>
              </a:ext>
            </a:extLst>
          </p:cNvPr>
          <p:cNvGrpSpPr/>
          <p:nvPr/>
        </p:nvGrpSpPr>
        <p:grpSpPr>
          <a:xfrm>
            <a:off x="628648" y="4715865"/>
            <a:ext cx="4616658" cy="1163955"/>
            <a:chOff x="190455" y="4605387"/>
            <a:chExt cx="5054851" cy="1274433"/>
          </a:xfrm>
        </p:grpSpPr>
        <p:grpSp>
          <p:nvGrpSpPr>
            <p:cNvPr id="65" name="Group 11">
              <a:extLst>
                <a:ext uri="{FF2B5EF4-FFF2-40B4-BE49-F238E27FC236}">
                  <a16:creationId xmlns:a16="http://schemas.microsoft.com/office/drawing/2014/main" id="{02698F9D-E051-4F8B-BE0A-14B7E0287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55" y="4605387"/>
              <a:ext cx="5054851" cy="1274433"/>
              <a:chOff x="528" y="1897"/>
              <a:chExt cx="5064" cy="1895"/>
            </a:xfrm>
          </p:grpSpPr>
          <p:pic>
            <p:nvPicPr>
              <p:cNvPr id="66" name="Picture 12" descr="0228_2009_BLMhead_File0010">
                <a:extLst>
                  <a:ext uri="{FF2B5EF4-FFF2-40B4-BE49-F238E27FC236}">
                    <a16:creationId xmlns:a16="http://schemas.microsoft.com/office/drawing/2014/main" id="{6C3D1FB7-8158-47E3-8398-43DD01724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1897"/>
                <a:ext cx="5040" cy="1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Rectangle 13">
                <a:extLst>
                  <a:ext uri="{FF2B5EF4-FFF2-40B4-BE49-F238E27FC236}">
                    <a16:creationId xmlns:a16="http://schemas.microsoft.com/office/drawing/2014/main" id="{4C6A0371-5AC7-4905-AEF6-214E18DD6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4" y="2544"/>
                <a:ext cx="76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8" name="Rectangle 14">
                <a:extLst>
                  <a:ext uri="{FF2B5EF4-FFF2-40B4-BE49-F238E27FC236}">
                    <a16:creationId xmlns:a16="http://schemas.microsoft.com/office/drawing/2014/main" id="{2E0CA6FF-E959-4683-95E2-FA22F09D9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3456"/>
                <a:ext cx="76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9" name="Rectangle 15">
                <a:extLst>
                  <a:ext uri="{FF2B5EF4-FFF2-40B4-BE49-F238E27FC236}">
                    <a16:creationId xmlns:a16="http://schemas.microsoft.com/office/drawing/2014/main" id="{D825313B-4468-472D-8FF9-028BE3BCD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600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0" name="Rectangle 16">
                <a:extLst>
                  <a:ext uri="{FF2B5EF4-FFF2-40B4-BE49-F238E27FC236}">
                    <a16:creationId xmlns:a16="http://schemas.microsoft.com/office/drawing/2014/main" id="{17192337-2EAE-44B0-A345-6C7A36374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" name="Line 24">
              <a:extLst>
                <a:ext uri="{FF2B5EF4-FFF2-40B4-BE49-F238E27FC236}">
                  <a16:creationId xmlns:a16="http://schemas.microsoft.com/office/drawing/2014/main" id="{DCC41436-C60F-494B-9FB4-870F882F7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5076" y="5385241"/>
              <a:ext cx="35796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Line 53">
              <a:extLst>
                <a:ext uri="{FF2B5EF4-FFF2-40B4-BE49-F238E27FC236}">
                  <a16:creationId xmlns:a16="http://schemas.microsoft.com/office/drawing/2014/main" id="{0A13C63B-8EB3-4511-87AD-EFB0B4AAD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849" y="4944112"/>
              <a:ext cx="1310325" cy="8822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D0A101A-0F6D-491C-A078-F635FCD85CEC}"/>
              </a:ext>
            </a:extLst>
          </p:cNvPr>
          <p:cNvSpPr txBox="1"/>
          <p:nvPr/>
        </p:nvSpPr>
        <p:spPr>
          <a:xfrm>
            <a:off x="3629192" y="1807703"/>
            <a:ext cx="1685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600" dirty="0">
                <a:latin typeface="Arial" pitchFamily="34" charset="0"/>
                <a:cs typeface="Arial" pitchFamily="34" charset="0"/>
              </a:rPr>
              <a:t>Sensitive for charged particle, X-ray and gamma-ray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r>
              <a:rPr lang="en-US" altLang="ja-JP" sz="1600" dirty="0">
                <a:latin typeface="Arial" pitchFamily="34" charset="0"/>
                <a:cs typeface="Arial" pitchFamily="34" charset="0"/>
              </a:rPr>
              <a:t>Time response</a:t>
            </a:r>
          </a:p>
          <a:p>
            <a:pPr algn="ctr"/>
            <a:r>
              <a:rPr lang="en-US" altLang="ja-JP" sz="1600" dirty="0">
                <a:latin typeface="Symbol" pitchFamily="18" charset="2"/>
                <a:cs typeface="Arial" pitchFamily="34" charset="0"/>
              </a:rPr>
              <a:t>t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 &lt; 1.0 </a:t>
            </a:r>
            <a:r>
              <a:rPr lang="en-US" altLang="ja-JP" sz="1600" dirty="0" err="1"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sz="1600" dirty="0" err="1">
                <a:latin typeface="Arial" pitchFamily="34" charset="0"/>
                <a:cs typeface="Arial" pitchFamily="34" charset="0"/>
              </a:rPr>
              <a:t>s</a:t>
            </a:r>
            <a:endParaRPr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5DE7D74-2D93-45C2-AF6D-786AE102FE03}"/>
              </a:ext>
            </a:extLst>
          </p:cNvPr>
          <p:cNvSpPr txBox="1"/>
          <p:nvPr/>
        </p:nvSpPr>
        <p:spPr>
          <a:xfrm>
            <a:off x="3481922" y="4226816"/>
            <a:ext cx="183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Length: 600mm</a:t>
            </a:r>
          </a:p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Diameter: 50.8 mm</a:t>
            </a:r>
          </a:p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Gas pressure: 1 </a:t>
            </a:r>
            <a:r>
              <a:rPr lang="en-US" altLang="ja-JP" sz="1400" dirty="0" err="1">
                <a:latin typeface="Arial" pitchFamily="34" charset="0"/>
                <a:cs typeface="Arial" pitchFamily="34" charset="0"/>
              </a:rPr>
              <a:t>atm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6C05AA9-CE34-41D3-9B69-B34616C150EB}"/>
              </a:ext>
            </a:extLst>
          </p:cNvPr>
          <p:cNvSpPr txBox="1"/>
          <p:nvPr/>
        </p:nvSpPr>
        <p:spPr>
          <a:xfrm>
            <a:off x="628647" y="882666"/>
            <a:ext cx="8208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kumimoji="1"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Loss Monitors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745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62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0F2A1414-8DB3-4B88-85C6-D6D80764D9B5}"/>
              </a:ext>
            </a:extLst>
          </p:cNvPr>
          <p:cNvSpPr/>
          <p:nvPr/>
        </p:nvSpPr>
        <p:spPr>
          <a:xfrm>
            <a:off x="628650" y="1242667"/>
            <a:ext cx="8208000" cy="529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コンテンツ プレースホルダー 2">
            <a:extLst>
              <a:ext uri="{FF2B5EF4-FFF2-40B4-BE49-F238E27FC236}">
                <a16:creationId xmlns:a16="http://schemas.microsoft.com/office/drawing/2014/main" id="{E875EA25-FA96-46B8-9214-E2F0AF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50112"/>
            <a:ext cx="8179791" cy="376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Beam Loss Monitor (BLM), Scintillation Beam Loss Monitor 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6C05AA9-CE34-41D3-9B69-B34616C150EB}"/>
              </a:ext>
            </a:extLst>
          </p:cNvPr>
          <p:cNvSpPr txBox="1"/>
          <p:nvPr/>
        </p:nvSpPr>
        <p:spPr>
          <a:xfrm>
            <a:off x="628647" y="882666"/>
            <a:ext cx="8208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Accelerator Tuning &amp; Ordinal Observations of Operation</a:t>
            </a:r>
            <a:endParaRPr kumimoji="1" lang="ja-JP" altLang="en-US" dirty="0"/>
          </a:p>
        </p:txBody>
      </p:sp>
      <p:pic>
        <p:nvPicPr>
          <p:cNvPr id="33" name="Picture 4095" descr="100618_220138">
            <a:extLst>
              <a:ext uri="{FF2B5EF4-FFF2-40B4-BE49-F238E27FC236}">
                <a16:creationId xmlns:a16="http://schemas.microsoft.com/office/drawing/2014/main" id="{51C0272B-39E9-437B-B0F5-781A20C30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0"/>
          <a:stretch/>
        </p:blipFill>
        <p:spPr bwMode="auto">
          <a:xfrm>
            <a:off x="848921" y="1824164"/>
            <a:ext cx="4180703" cy="2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4096">
            <a:extLst>
              <a:ext uri="{FF2B5EF4-FFF2-40B4-BE49-F238E27FC236}">
                <a16:creationId xmlns:a16="http://schemas.microsoft.com/office/drawing/2014/main" id="{58DD90A9-EBE3-4A9F-90BB-8F71020F16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257" y="2623594"/>
            <a:ext cx="0" cy="126597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Line 4098">
            <a:extLst>
              <a:ext uri="{FF2B5EF4-FFF2-40B4-BE49-F238E27FC236}">
                <a16:creationId xmlns:a16="http://schemas.microsoft.com/office/drawing/2014/main" id="{71CF2A1F-352D-429D-8B7D-FEDAF04D4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257" y="2959485"/>
            <a:ext cx="131390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Text Box 4099">
            <a:extLst>
              <a:ext uri="{FF2B5EF4-FFF2-40B4-BE49-F238E27FC236}">
                <a16:creationId xmlns:a16="http://schemas.microsoft.com/office/drawing/2014/main" id="{9B067A77-0165-4123-91FA-ACE0B45A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732" y="2682486"/>
            <a:ext cx="619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1" dirty="0">
                <a:solidFill>
                  <a:schemeClr val="bg1"/>
                </a:solidFill>
              </a:rPr>
              <a:t>600us</a:t>
            </a:r>
          </a:p>
        </p:txBody>
      </p:sp>
      <p:sp>
        <p:nvSpPr>
          <p:cNvPr id="37" name="Line 4100">
            <a:extLst>
              <a:ext uri="{FF2B5EF4-FFF2-40B4-BE49-F238E27FC236}">
                <a16:creationId xmlns:a16="http://schemas.microsoft.com/office/drawing/2014/main" id="{87BA4DB2-CF81-42FD-B052-4B2F4095B7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0158" y="2623594"/>
            <a:ext cx="0" cy="126597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Text Box 4245">
            <a:extLst>
              <a:ext uri="{FF2B5EF4-FFF2-40B4-BE49-F238E27FC236}">
                <a16:creationId xmlns:a16="http://schemas.microsoft.com/office/drawing/2014/main" id="{607BCADC-9EFC-4BC0-B84E-4C93F41F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55" y="1865001"/>
            <a:ext cx="1736373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rgbClr val="FFFF00"/>
                </a:solidFill>
              </a:rPr>
              <a:t>Yellow: S15_SCT01</a:t>
            </a:r>
          </a:p>
          <a:p>
            <a:pPr eaLnBrk="1" hangingPunct="1"/>
            <a:r>
              <a:rPr lang="en-US" altLang="ja-JP" sz="1200" dirty="0">
                <a:solidFill>
                  <a:srgbClr val="FF66CC"/>
                </a:solidFill>
              </a:rPr>
              <a:t>Pink: S13B_Scintillator</a:t>
            </a:r>
          </a:p>
          <a:p>
            <a:pPr eaLnBrk="1" hangingPunct="1"/>
            <a:r>
              <a:rPr lang="en-US" altLang="ja-JP" sz="1200" dirty="0">
                <a:solidFill>
                  <a:srgbClr val="99FF66"/>
                </a:solidFill>
              </a:rPr>
              <a:t>Green: S13B_BLM</a:t>
            </a:r>
          </a:p>
        </p:txBody>
      </p:sp>
      <p:pic>
        <p:nvPicPr>
          <p:cNvPr id="39" name="Picture 4113" descr="100610_145419">
            <a:extLst>
              <a:ext uri="{FF2B5EF4-FFF2-40B4-BE49-F238E27FC236}">
                <a16:creationId xmlns:a16="http://schemas.microsoft.com/office/drawing/2014/main" id="{C733D09A-0F60-4D98-926B-8AF65C44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37" y="3284252"/>
            <a:ext cx="4189169" cy="31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4117">
            <a:extLst>
              <a:ext uri="{FF2B5EF4-FFF2-40B4-BE49-F238E27FC236}">
                <a16:creationId xmlns:a16="http://schemas.microsoft.com/office/drawing/2014/main" id="{0273039E-8735-43F4-A411-F52A842575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2000" y="3878761"/>
            <a:ext cx="0" cy="137022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Text Box 4120">
            <a:extLst>
              <a:ext uri="{FF2B5EF4-FFF2-40B4-BE49-F238E27FC236}">
                <a16:creationId xmlns:a16="http://schemas.microsoft.com/office/drawing/2014/main" id="{22E3C058-9B49-4E39-85DE-9AF87627A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457" y="3676493"/>
            <a:ext cx="619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chemeClr val="bg1"/>
                </a:solidFill>
              </a:rPr>
              <a:t>160ns</a:t>
            </a:r>
          </a:p>
        </p:txBody>
      </p:sp>
      <p:sp>
        <p:nvSpPr>
          <p:cNvPr id="42" name="Text Box 4121">
            <a:extLst>
              <a:ext uri="{FF2B5EF4-FFF2-40B4-BE49-F238E27FC236}">
                <a16:creationId xmlns:a16="http://schemas.microsoft.com/office/drawing/2014/main" id="{6C62F98C-A33F-4039-BD92-9DCCB4D2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893" y="3676493"/>
            <a:ext cx="619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chemeClr val="bg1"/>
                </a:solidFill>
              </a:rPr>
              <a:t>160ns</a:t>
            </a:r>
          </a:p>
        </p:txBody>
      </p:sp>
      <p:sp>
        <p:nvSpPr>
          <p:cNvPr id="43" name="Line 4122">
            <a:extLst>
              <a:ext uri="{FF2B5EF4-FFF2-40B4-BE49-F238E27FC236}">
                <a16:creationId xmlns:a16="http://schemas.microsoft.com/office/drawing/2014/main" id="{EC34974E-DC50-4AE6-8582-7F1FE52D20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8783" y="3878761"/>
            <a:ext cx="0" cy="112316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Line 4123">
            <a:extLst>
              <a:ext uri="{FF2B5EF4-FFF2-40B4-BE49-F238E27FC236}">
                <a16:creationId xmlns:a16="http://schemas.microsoft.com/office/drawing/2014/main" id="{30632D81-6B66-4D74-A947-FF5507A89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9135" y="4795500"/>
            <a:ext cx="66167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Text Box 4124">
            <a:extLst>
              <a:ext uri="{FF2B5EF4-FFF2-40B4-BE49-F238E27FC236}">
                <a16:creationId xmlns:a16="http://schemas.microsoft.com/office/drawing/2014/main" id="{BB498CF0-4527-4CD4-8767-ED315B39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431" y="4812836"/>
            <a:ext cx="619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chemeClr val="bg1"/>
                </a:solidFill>
              </a:rPr>
              <a:t>600ns</a:t>
            </a:r>
          </a:p>
        </p:txBody>
      </p:sp>
      <p:sp>
        <p:nvSpPr>
          <p:cNvPr id="46" name="Text Box 4128">
            <a:extLst>
              <a:ext uri="{FF2B5EF4-FFF2-40B4-BE49-F238E27FC236}">
                <a16:creationId xmlns:a16="http://schemas.microsoft.com/office/drawing/2014/main" id="{01724026-18D0-4A5B-81E9-DF4C93DD5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101" y="3676493"/>
            <a:ext cx="5341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chemeClr val="bg1"/>
                </a:solidFill>
              </a:rPr>
              <a:t>40ns</a:t>
            </a:r>
          </a:p>
        </p:txBody>
      </p:sp>
      <p:sp>
        <p:nvSpPr>
          <p:cNvPr id="47" name="Line 4129">
            <a:extLst>
              <a:ext uri="{FF2B5EF4-FFF2-40B4-BE49-F238E27FC236}">
                <a16:creationId xmlns:a16="http://schemas.microsoft.com/office/drawing/2014/main" id="{F63FBCC3-DDBC-4622-AE75-70241B152A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9135" y="3878761"/>
            <a:ext cx="0" cy="182755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Line 4130">
            <a:extLst>
              <a:ext uri="{FF2B5EF4-FFF2-40B4-BE49-F238E27FC236}">
                <a16:creationId xmlns:a16="http://schemas.microsoft.com/office/drawing/2014/main" id="{A7B7E80D-08ED-4F05-9507-E42CC0E98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0589" y="3878761"/>
            <a:ext cx="0" cy="112316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Line 4132">
            <a:extLst>
              <a:ext uri="{FF2B5EF4-FFF2-40B4-BE49-F238E27FC236}">
                <a16:creationId xmlns:a16="http://schemas.microsoft.com/office/drawing/2014/main" id="{3E404498-8DE9-4374-9E8E-9BE50C6329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8908" y="3878761"/>
            <a:ext cx="0" cy="112316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Line 4133">
            <a:extLst>
              <a:ext uri="{FF2B5EF4-FFF2-40B4-BE49-F238E27FC236}">
                <a16:creationId xmlns:a16="http://schemas.microsoft.com/office/drawing/2014/main" id="{66A9EF8E-E511-4C8A-8409-AF36A0AF32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303" y="3878761"/>
            <a:ext cx="0" cy="182755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" name="Line 4134">
            <a:extLst>
              <a:ext uri="{FF2B5EF4-FFF2-40B4-BE49-F238E27FC236}">
                <a16:creationId xmlns:a16="http://schemas.microsoft.com/office/drawing/2014/main" id="{F7087C64-D849-4BCC-BEE6-F5614291E8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7244" y="3878761"/>
            <a:ext cx="0" cy="182755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4CFAF02A-16D7-439B-855C-AB4273D3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" y="4842593"/>
            <a:ext cx="4085031" cy="6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E198A6E-3514-45C4-AC34-0A8BA7732EB3}"/>
              </a:ext>
            </a:extLst>
          </p:cNvPr>
          <p:cNvSpPr txBox="1"/>
          <p:nvPr/>
        </p:nvSpPr>
        <p:spPr>
          <a:xfrm>
            <a:off x="848920" y="1468260"/>
            <a:ext cx="610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Gas proportional BLM is sensitive to X-ray from the cavity.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99DB397-FC92-4D04-85B1-2FB79BCE4E6A}"/>
              </a:ext>
            </a:extLst>
          </p:cNvPr>
          <p:cNvSpPr txBox="1"/>
          <p:nvPr/>
        </p:nvSpPr>
        <p:spPr>
          <a:xfrm>
            <a:off x="7154933" y="543230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65FCFF"/>
                </a:solidFill>
                <a:latin typeface="Arial" pitchFamily="34" charset="0"/>
                <a:cs typeface="Arial" pitchFamily="34" charset="0"/>
              </a:rPr>
              <a:t>Proportional</a:t>
            </a:r>
            <a:endParaRPr kumimoji="1" lang="ja-JP" altLang="en-US" sz="1400" dirty="0">
              <a:solidFill>
                <a:srgbClr val="65F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0190439-56E1-43CF-8AEA-7A88CB98FE0B}"/>
              </a:ext>
            </a:extLst>
          </p:cNvPr>
          <p:cNvSpPr txBox="1"/>
          <p:nvPr/>
        </p:nvSpPr>
        <p:spPr>
          <a:xfrm>
            <a:off x="7815391" y="3708590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Scintillator</a:t>
            </a:r>
            <a:endParaRPr kumimoji="1" lang="ja-JP" alt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EE19311-AE32-48CF-802A-0B4CA080FA46}"/>
              </a:ext>
            </a:extLst>
          </p:cNvPr>
          <p:cNvSpPr/>
          <p:nvPr/>
        </p:nvSpPr>
        <p:spPr>
          <a:xfrm>
            <a:off x="4675240" y="3368716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0F3"/>
                </a:solidFill>
                <a:latin typeface="Arial" pitchFamily="34" charset="0"/>
                <a:cs typeface="Arial" pitchFamily="34" charset="0"/>
              </a:rPr>
              <a:t>Beam (CT)</a:t>
            </a:r>
            <a:endParaRPr lang="ja-JP" altLang="en-US" sz="1400" dirty="0">
              <a:solidFill>
                <a:srgbClr val="FF00F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C2202EB-3474-4A84-A083-7A193ED06AF5}"/>
              </a:ext>
            </a:extLst>
          </p:cNvPr>
          <p:cNvSpPr txBox="1"/>
          <p:nvPr/>
        </p:nvSpPr>
        <p:spPr>
          <a:xfrm>
            <a:off x="672948" y="5457612"/>
            <a:ext cx="3930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ja-JP" sz="1400" dirty="0">
                <a:latin typeface="Arial" pitchFamily="34" charset="0"/>
                <a:cs typeface="Arial" pitchFamily="34" charset="0"/>
              </a:rPr>
              <a:t>Photo-multiplier: Hamamatsu H3164-10</a:t>
            </a:r>
          </a:p>
          <a:p>
            <a:pPr algn="just"/>
            <a:r>
              <a:rPr lang="en-US" altLang="ja-JP" sz="1400" dirty="0">
                <a:latin typeface="Arial" pitchFamily="34" charset="0"/>
                <a:cs typeface="Arial" pitchFamily="34" charset="0"/>
              </a:rPr>
              <a:t>     (gain : 1.1 x 10</a:t>
            </a:r>
            <a:r>
              <a:rPr lang="en-US" altLang="ja-JP" sz="1400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, peak wavelength : 420 nm)</a:t>
            </a:r>
          </a:p>
          <a:p>
            <a:pPr algn="just"/>
            <a:r>
              <a:rPr lang="en-US" altLang="ja-JP" sz="1400" dirty="0">
                <a:latin typeface="Arial" pitchFamily="34" charset="0"/>
                <a:cs typeface="Arial" pitchFamily="34" charset="0"/>
              </a:rPr>
              <a:t>Plastic scintillator: Saint-Gobain BC-408</a:t>
            </a:r>
          </a:p>
          <a:p>
            <a:pPr algn="just"/>
            <a:r>
              <a:rPr lang="en-US" altLang="ja-JP" sz="1400" dirty="0">
                <a:latin typeface="Arial" pitchFamily="34" charset="0"/>
                <a:cs typeface="Arial" pitchFamily="34" charset="0"/>
              </a:rPr>
              <a:t>     (peak emission wavelength: 425 nm)</a:t>
            </a:r>
            <a:endParaRPr lang="ja-JP" altLang="ja-JP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B6DB7BFF-F033-42B6-BB21-ECC0042AB261}"/>
              </a:ext>
            </a:extLst>
          </p:cNvPr>
          <p:cNvSpPr/>
          <p:nvPr/>
        </p:nvSpPr>
        <p:spPr>
          <a:xfrm>
            <a:off x="5048500" y="1824164"/>
            <a:ext cx="3775115" cy="1655882"/>
          </a:xfrm>
          <a:prstGeom prst="downArrow">
            <a:avLst>
              <a:gd name="adj1" fmla="val 87174"/>
              <a:gd name="adj2" fmla="val 3408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08584C-0207-484C-BF59-4B7F83AE7B99}"/>
              </a:ext>
            </a:extLst>
          </p:cNvPr>
          <p:cNvSpPr txBox="1"/>
          <p:nvPr/>
        </p:nvSpPr>
        <p:spPr>
          <a:xfrm>
            <a:off x="5303329" y="1824164"/>
            <a:ext cx="326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b="1" dirty="0">
                <a:latin typeface="Arial" pitchFamily="34" charset="0"/>
                <a:cs typeface="Arial" pitchFamily="34" charset="0"/>
              </a:rPr>
              <a:t>Less X-ray sensitivity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GB" altLang="ja-JP" b="1" dirty="0">
                <a:latin typeface="Arial" pitchFamily="34" charset="0"/>
                <a:cs typeface="Arial" pitchFamily="34" charset="0"/>
              </a:rPr>
              <a:t>Clear beam loss signals with low noise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GB" altLang="ja-JP" b="1" dirty="0">
                <a:latin typeface="Arial" pitchFamily="34" charset="0"/>
                <a:cs typeface="Arial" pitchFamily="34" charset="0"/>
              </a:rPr>
              <a:t>High time resolution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66AE43D-348C-4E20-90B0-0A9229B1E9DD}"/>
              </a:ext>
            </a:extLst>
          </p:cNvPr>
          <p:cNvSpPr txBox="1"/>
          <p:nvPr/>
        </p:nvSpPr>
        <p:spPr>
          <a:xfrm>
            <a:off x="2726708" y="6539002"/>
            <a:ext cx="6109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kern="1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A. Miura, et. al., MOPD43, Proceedings of DIPAC2011, Hamburg, Germany</a:t>
            </a:r>
          </a:p>
        </p:txBody>
      </p:sp>
    </p:spTree>
    <p:extLst>
      <p:ext uri="{BB962C8B-B14F-4D97-AF65-F5344CB8AC3E}">
        <p14:creationId xmlns:p14="http://schemas.microsoft.com/office/powerpoint/2010/main" val="208035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B880A5-DF24-4B87-BE94-1B4E8EA3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3411"/>
            <a:ext cx="8372474" cy="580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J-PARC </a:t>
            </a:r>
            <a:r>
              <a:rPr kumimoji="1" lang="en-US" altLang="ja-JP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its Instrumentations</a:t>
            </a:r>
          </a:p>
          <a:p>
            <a:pPr lvl="1" indent="228600"/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of J-PARC </a:t>
            </a:r>
            <a:r>
              <a:rPr kumimoji="1" lang="en-US" altLang="ja-JP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kumimoji="1" lang="en-US" altLang="ja-JP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228600"/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kumimoji="1" lang="ja-JP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Tuning &amp; Ordinal Observations of</a:t>
            </a:r>
            <a:r>
              <a:rPr lang="ja-JP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lvl="1" indent="228600"/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 attack (Vacuum leakage)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Profile Monitors (trans. and long. Profiles)</a:t>
            </a:r>
          </a:p>
          <a:p>
            <a:pPr lvl="1" indent="228600"/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  <a:r>
              <a:rPr lang="ja-JP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ja-JP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Monitor; Wire Scanner</a:t>
            </a:r>
          </a:p>
          <a:p>
            <a:pPr lvl="1" indent="228600"/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Profile Monitor, “Bunch Shape Monitor”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Monitors</a:t>
            </a:r>
          </a:p>
          <a:p>
            <a:pPr lvl="1" indent="228600"/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ja-JP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lang="ja-JP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</a:p>
          <a:p>
            <a:pPr lvl="1" indent="228600"/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Scintillation Beam Loss Monitor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Summary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60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B880A5-DF24-4B87-BE94-1B4E8EA3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23341"/>
            <a:ext cx="8372474" cy="835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ja-JP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8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B880A5-DF24-4B87-BE94-1B4E8EA3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3411"/>
            <a:ext cx="8372474" cy="580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J-PARC </a:t>
            </a:r>
            <a:r>
              <a:rPr kumimoji="1" lang="en-US" altLang="ja-JP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kumimoji="1"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its Instrumentations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Tuning &amp; Ordinal Observations of</a:t>
            </a:r>
            <a:r>
              <a:rPr lang="ja-JP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Profile Monitors (trans. and long. Profiles)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Monitors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Summary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6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B880A5-DF24-4B87-BE94-1B4E8EA3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3412"/>
            <a:ext cx="7886700" cy="376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J-PARC </a:t>
            </a:r>
            <a:r>
              <a:rPr kumimoji="1" lang="en-US" altLang="ja-JP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kumimoji="1" lang="en-US" altLang="ja-JP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" name="Picture 2" descr="Case3修正">
            <a:extLst>
              <a:ext uri="{FF2B5EF4-FFF2-40B4-BE49-F238E27FC236}">
                <a16:creationId xmlns:a16="http://schemas.microsoft.com/office/drawing/2014/main" id="{FCF6F903-A849-495A-92FC-65DF147E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" y="1397188"/>
            <a:ext cx="8041356" cy="50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Line 11">
            <a:extLst>
              <a:ext uri="{FF2B5EF4-FFF2-40B4-BE49-F238E27FC236}">
                <a16:creationId xmlns:a16="http://schemas.microsoft.com/office/drawing/2014/main" id="{F0B42FF3-4B51-4D20-BBAC-5C32D5570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4450" y="2253050"/>
            <a:ext cx="965630" cy="546122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 Box 12">
            <a:extLst>
              <a:ext uri="{FF2B5EF4-FFF2-40B4-BE49-F238E27FC236}">
                <a16:creationId xmlns:a16="http://schemas.microsoft.com/office/drawing/2014/main" id="{E8430D98-A981-497D-A326-5DCFAD81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122" y="1724678"/>
            <a:ext cx="2613069" cy="58415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and Life Science</a:t>
            </a:r>
          </a:p>
          <a:p>
            <a:pPr algn="ctr" eaLnBrk="1" hangingPunct="1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Facility</a:t>
            </a:r>
          </a:p>
        </p:txBody>
      </p:sp>
      <p:grpSp>
        <p:nvGrpSpPr>
          <p:cNvPr id="165" name="Group 64">
            <a:extLst>
              <a:ext uri="{FF2B5EF4-FFF2-40B4-BE49-F238E27FC236}">
                <a16:creationId xmlns:a16="http://schemas.microsoft.com/office/drawing/2014/main" id="{6224427B-DFCA-4FC6-B16C-16053C4108C8}"/>
              </a:ext>
            </a:extLst>
          </p:cNvPr>
          <p:cNvGrpSpPr>
            <a:grpSpLocks/>
          </p:cNvGrpSpPr>
          <p:nvPr/>
        </p:nvGrpSpPr>
        <p:grpSpPr bwMode="auto">
          <a:xfrm>
            <a:off x="4317840" y="2892494"/>
            <a:ext cx="1794070" cy="460780"/>
            <a:chOff x="2579" y="1881"/>
            <a:chExt cx="1207" cy="310"/>
          </a:xfrm>
        </p:grpSpPr>
        <p:sp>
          <p:nvSpPr>
            <p:cNvPr id="166" name="Line 14">
              <a:extLst>
                <a:ext uri="{FF2B5EF4-FFF2-40B4-BE49-F238E27FC236}">
                  <a16:creationId xmlns:a16="http://schemas.microsoft.com/office/drawing/2014/main" id="{EF2285FB-2E3E-447C-AB3D-7C76F051B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1" y="1881"/>
              <a:ext cx="315" cy="113"/>
            </a:xfrm>
            <a:prstGeom prst="line">
              <a:avLst/>
            </a:prstGeom>
            <a:noFill/>
            <a:ln w="38100">
              <a:solidFill>
                <a:srgbClr val="FFEF9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78FABF66-0F67-419B-8B80-307A09BC4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964"/>
              <a:ext cx="977" cy="227"/>
            </a:xfrm>
            <a:custGeom>
              <a:avLst/>
              <a:gdLst>
                <a:gd name="T0" fmla="*/ 0 w 984"/>
                <a:gd name="T1" fmla="*/ 15822 h 215"/>
                <a:gd name="T2" fmla="*/ 225 w 984"/>
                <a:gd name="T3" fmla="*/ 15822 h 215"/>
                <a:gd name="T4" fmla="*/ 549 w 984"/>
                <a:gd name="T5" fmla="*/ 0 h 215"/>
                <a:gd name="T6" fmla="*/ 0 60000 65536"/>
                <a:gd name="T7" fmla="*/ 0 60000 65536"/>
                <a:gd name="T8" fmla="*/ 0 60000 65536"/>
                <a:gd name="T9" fmla="*/ 0 w 984"/>
                <a:gd name="T10" fmla="*/ 0 h 215"/>
                <a:gd name="T11" fmla="*/ 984 w 984"/>
                <a:gd name="T12" fmla="*/ 215 h 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4" h="215">
                  <a:moveTo>
                    <a:pt x="0" y="184"/>
                  </a:moveTo>
                  <a:cubicBezTo>
                    <a:pt x="122" y="199"/>
                    <a:pt x="244" y="215"/>
                    <a:pt x="408" y="184"/>
                  </a:cubicBezTo>
                  <a:cubicBezTo>
                    <a:pt x="572" y="153"/>
                    <a:pt x="888" y="31"/>
                    <a:pt x="984" y="0"/>
                  </a:cubicBezTo>
                </a:path>
              </a:pathLst>
            </a:custGeom>
            <a:noFill/>
            <a:ln w="38100">
              <a:solidFill>
                <a:srgbClr val="FFEF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1" name="Line 17">
            <a:extLst>
              <a:ext uri="{FF2B5EF4-FFF2-40B4-BE49-F238E27FC236}">
                <a16:creationId xmlns:a16="http://schemas.microsoft.com/office/drawing/2014/main" id="{9D15E25E-9570-43A6-853B-02D364E61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0880" y="1942868"/>
            <a:ext cx="472826" cy="245078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 Box 18">
            <a:extLst>
              <a:ext uri="{FF2B5EF4-FFF2-40B4-BE49-F238E27FC236}">
                <a16:creationId xmlns:a16="http://schemas.microsoft.com/office/drawing/2014/main" id="{8D1B61C5-446D-4632-A407-B0986723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372" y="1463282"/>
            <a:ext cx="1569969" cy="48628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Beam Facility</a:t>
            </a:r>
          </a:p>
        </p:txBody>
      </p:sp>
      <p:sp>
        <p:nvSpPr>
          <p:cNvPr id="173" name="Line 19">
            <a:extLst>
              <a:ext uri="{FF2B5EF4-FFF2-40B4-BE49-F238E27FC236}">
                <a16:creationId xmlns:a16="http://schemas.microsoft.com/office/drawing/2014/main" id="{7D58F964-36DF-4615-A482-D2815016C3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70880" y="2305371"/>
            <a:ext cx="654010" cy="618337"/>
          </a:xfrm>
          <a:prstGeom prst="line">
            <a:avLst/>
          </a:prstGeom>
          <a:noFill/>
          <a:ln w="38100">
            <a:solidFill>
              <a:srgbClr val="FFB91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" name="Group 33">
            <a:extLst>
              <a:ext uri="{FF2B5EF4-FFF2-40B4-BE49-F238E27FC236}">
                <a16:creationId xmlns:a16="http://schemas.microsoft.com/office/drawing/2014/main" id="{33CAC347-E2F6-4CED-8E3A-385C765761BE}"/>
              </a:ext>
            </a:extLst>
          </p:cNvPr>
          <p:cNvGrpSpPr>
            <a:grpSpLocks/>
          </p:cNvGrpSpPr>
          <p:nvPr/>
        </p:nvGrpSpPr>
        <p:grpSpPr bwMode="auto">
          <a:xfrm>
            <a:off x="5880033" y="2476306"/>
            <a:ext cx="1756910" cy="1126681"/>
            <a:chOff x="3764" y="1522"/>
            <a:chExt cx="1182" cy="758"/>
          </a:xfrm>
        </p:grpSpPr>
        <p:sp>
          <p:nvSpPr>
            <p:cNvPr id="175" name="Line 34">
              <a:extLst>
                <a:ext uri="{FF2B5EF4-FFF2-40B4-BE49-F238E27FC236}">
                  <a16:creationId xmlns:a16="http://schemas.microsoft.com/office/drawing/2014/main" id="{49C529BC-FFED-42E3-8010-42C93C97D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4" y="1522"/>
              <a:ext cx="871" cy="712"/>
            </a:xfrm>
            <a:prstGeom prst="line">
              <a:avLst/>
            </a:prstGeom>
            <a:noFill/>
            <a:ln w="38100">
              <a:solidFill>
                <a:srgbClr val="FFB91B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Line 35">
              <a:extLst>
                <a:ext uri="{FF2B5EF4-FFF2-40B4-BE49-F238E27FC236}">
                  <a16:creationId xmlns:a16="http://schemas.microsoft.com/office/drawing/2014/main" id="{C4C6A0BF-087C-4FF0-89EA-F6099A042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" y="2092"/>
              <a:ext cx="0" cy="0"/>
            </a:xfrm>
            <a:prstGeom prst="line">
              <a:avLst/>
            </a:prstGeom>
            <a:noFill/>
            <a:ln w="38100">
              <a:solidFill>
                <a:srgbClr val="FFB9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Line 36">
              <a:extLst>
                <a:ext uri="{FF2B5EF4-FFF2-40B4-BE49-F238E27FC236}">
                  <a16:creationId xmlns:a16="http://schemas.microsoft.com/office/drawing/2014/main" id="{CB332FD0-C39A-4D7E-9067-7881E3580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4" y="1522"/>
              <a:ext cx="871" cy="7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Text Box 37">
              <a:extLst>
                <a:ext uri="{FF2B5EF4-FFF2-40B4-BE49-F238E27FC236}">
                  <a16:creationId xmlns:a16="http://schemas.microsoft.com/office/drawing/2014/main" id="{545D8659-17C3-415C-BDFC-B75F2386B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" y="1902"/>
              <a:ext cx="970" cy="3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1pPr>
              <a:lvl2pPr marL="37931725" indent="-37474525"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3pPr>
              <a:lvl4pPr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4pPr>
              <a:lvl5pPr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endParaRPr lang="en-US" altLang="ja-JP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５００ｍ</a:t>
              </a:r>
              <a:endParaRPr lang="ja-JP" alt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0" name="Text Box 40">
            <a:extLst>
              <a:ext uri="{FF2B5EF4-FFF2-40B4-BE49-F238E27FC236}">
                <a16:creationId xmlns:a16="http://schemas.microsoft.com/office/drawing/2014/main" id="{E1EC5E19-20E0-4623-BE0E-CEE0B38C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54" y="5484600"/>
            <a:ext cx="1157635" cy="70788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Linac</a:t>
            </a: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(400 MeV)</a:t>
            </a:r>
          </a:p>
        </p:txBody>
      </p:sp>
      <p:sp>
        <p:nvSpPr>
          <p:cNvPr id="181" name="Line 41">
            <a:extLst>
              <a:ext uri="{FF2B5EF4-FFF2-40B4-BE49-F238E27FC236}">
                <a16:creationId xmlns:a16="http://schemas.microsoft.com/office/drawing/2014/main" id="{F3232D37-711A-4E3B-B784-941AFD358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1863" y="4696969"/>
            <a:ext cx="427823" cy="789404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Line 42">
            <a:extLst>
              <a:ext uri="{FF2B5EF4-FFF2-40B4-BE49-F238E27FC236}">
                <a16:creationId xmlns:a16="http://schemas.microsoft.com/office/drawing/2014/main" id="{1FE80486-E848-422E-AE2D-5C978AC10D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5190" y="4118764"/>
            <a:ext cx="2772113" cy="118465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" name="Group 60">
            <a:extLst>
              <a:ext uri="{FF2B5EF4-FFF2-40B4-BE49-F238E27FC236}">
                <a16:creationId xmlns:a16="http://schemas.microsoft.com/office/drawing/2014/main" id="{448D7351-3B11-49C4-8A8B-D9EBC975B636}"/>
              </a:ext>
            </a:extLst>
          </p:cNvPr>
          <p:cNvGrpSpPr>
            <a:grpSpLocks/>
          </p:cNvGrpSpPr>
          <p:nvPr/>
        </p:nvGrpSpPr>
        <p:grpSpPr bwMode="auto">
          <a:xfrm>
            <a:off x="5010497" y="2497114"/>
            <a:ext cx="1819338" cy="1636512"/>
            <a:chOff x="3045" y="1615"/>
            <a:chExt cx="1224" cy="1101"/>
          </a:xfrm>
        </p:grpSpPr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811030F5-02D7-4BE3-8056-0C54A64D7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1615"/>
              <a:ext cx="755" cy="811"/>
            </a:xfrm>
            <a:custGeom>
              <a:avLst/>
              <a:gdLst>
                <a:gd name="T0" fmla="*/ 2147483647 w 483"/>
                <a:gd name="T1" fmla="*/ 0 h 760"/>
                <a:gd name="T2" fmla="*/ 2147483647 w 483"/>
                <a:gd name="T3" fmla="*/ 25933 h 760"/>
                <a:gd name="T4" fmla="*/ 2147483647 w 483"/>
                <a:gd name="T5" fmla="*/ 73503 h 760"/>
                <a:gd name="T6" fmla="*/ 2147483647 w 483"/>
                <a:gd name="T7" fmla="*/ 137143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3"/>
                <a:gd name="T13" fmla="*/ 0 h 760"/>
                <a:gd name="T14" fmla="*/ 483 w 48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3" h="760">
                  <a:moveTo>
                    <a:pt x="203" y="0"/>
                  </a:moveTo>
                  <a:cubicBezTo>
                    <a:pt x="120" y="38"/>
                    <a:pt x="38" y="76"/>
                    <a:pt x="19" y="144"/>
                  </a:cubicBezTo>
                  <a:cubicBezTo>
                    <a:pt x="0" y="212"/>
                    <a:pt x="14" y="305"/>
                    <a:pt x="91" y="408"/>
                  </a:cubicBezTo>
                  <a:cubicBezTo>
                    <a:pt x="168" y="511"/>
                    <a:pt x="418" y="701"/>
                    <a:pt x="483" y="760"/>
                  </a:cubicBezTo>
                </a:path>
              </a:pathLst>
            </a:custGeom>
            <a:noFill/>
            <a:ln w="38100">
              <a:solidFill>
                <a:srgbClr val="FFEF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Line 46">
              <a:extLst>
                <a:ext uri="{FF2B5EF4-FFF2-40B4-BE49-F238E27FC236}">
                  <a16:creationId xmlns:a16="http://schemas.microsoft.com/office/drawing/2014/main" id="{F031A5D8-8C0F-4DB9-A1D9-47D40312F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6" y="2366"/>
              <a:ext cx="563" cy="350"/>
            </a:xfrm>
            <a:prstGeom prst="line">
              <a:avLst/>
            </a:prstGeom>
            <a:noFill/>
            <a:ln w="38100">
              <a:solidFill>
                <a:srgbClr val="FFEF9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6" name="Line 48">
            <a:extLst>
              <a:ext uri="{FF2B5EF4-FFF2-40B4-BE49-F238E27FC236}">
                <a16:creationId xmlns:a16="http://schemas.microsoft.com/office/drawing/2014/main" id="{1E13841A-D785-42F4-AAFB-090A20AEB9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2693" y="3935567"/>
            <a:ext cx="310286" cy="250161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 Box 49">
            <a:extLst>
              <a:ext uri="{FF2B5EF4-FFF2-40B4-BE49-F238E27FC236}">
                <a16:creationId xmlns:a16="http://schemas.microsoft.com/office/drawing/2014/main" id="{2B965A3B-9611-4677-827D-51D991D0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979" y="3845348"/>
            <a:ext cx="1581021" cy="7263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 to </a:t>
            </a:r>
            <a:r>
              <a:rPr lang="en-US" altLang="ja-JP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T2K experiment)</a:t>
            </a:r>
          </a:p>
        </p:txBody>
      </p:sp>
      <p:sp>
        <p:nvSpPr>
          <p:cNvPr id="193" name="Line 53">
            <a:extLst>
              <a:ext uri="{FF2B5EF4-FFF2-40B4-BE49-F238E27FC236}">
                <a16:creationId xmlns:a16="http://schemas.microsoft.com/office/drawing/2014/main" id="{A38BEC5A-4EF8-4CEC-A686-5C9DE4DFE3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75809" y="3646091"/>
            <a:ext cx="872462" cy="978789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Freeform 54">
            <a:extLst>
              <a:ext uri="{FF2B5EF4-FFF2-40B4-BE49-F238E27FC236}">
                <a16:creationId xmlns:a16="http://schemas.microsoft.com/office/drawing/2014/main" id="{33783F0E-5B43-462B-97B3-EECA51A4A02D}"/>
              </a:ext>
            </a:extLst>
          </p:cNvPr>
          <p:cNvSpPr>
            <a:spLocks/>
          </p:cNvSpPr>
          <p:nvPr/>
        </p:nvSpPr>
        <p:spPr bwMode="auto">
          <a:xfrm>
            <a:off x="3983403" y="3669874"/>
            <a:ext cx="356733" cy="463753"/>
          </a:xfrm>
          <a:custGeom>
            <a:avLst/>
            <a:gdLst>
              <a:gd name="T0" fmla="*/ 6 w 261"/>
              <a:gd name="T1" fmla="*/ 25 h 322"/>
              <a:gd name="T2" fmla="*/ 6 w 261"/>
              <a:gd name="T3" fmla="*/ 24 h 322"/>
              <a:gd name="T4" fmla="*/ 6 w 261"/>
              <a:gd name="T5" fmla="*/ 23 h 322"/>
              <a:gd name="T6" fmla="*/ 6 w 261"/>
              <a:gd name="T7" fmla="*/ 22 h 322"/>
              <a:gd name="T8" fmla="*/ 6 w 261"/>
              <a:gd name="T9" fmla="*/ 21 h 322"/>
              <a:gd name="T10" fmla="*/ 6 w 261"/>
              <a:gd name="T11" fmla="*/ 20 h 322"/>
              <a:gd name="T12" fmla="*/ 6 w 261"/>
              <a:gd name="T13" fmla="*/ 18 h 322"/>
              <a:gd name="T14" fmla="*/ 6 w 261"/>
              <a:gd name="T15" fmla="*/ 17 h 322"/>
              <a:gd name="T16" fmla="*/ 6 w 261"/>
              <a:gd name="T17" fmla="*/ 16 h 322"/>
              <a:gd name="T18" fmla="*/ 6 w 261"/>
              <a:gd name="T19" fmla="*/ 16 h 322"/>
              <a:gd name="T20" fmla="*/ 6 w 261"/>
              <a:gd name="T21" fmla="*/ 16 h 322"/>
              <a:gd name="T22" fmla="*/ 6 w 261"/>
              <a:gd name="T23" fmla="*/ 16 h 322"/>
              <a:gd name="T24" fmla="*/ 6 w 261"/>
              <a:gd name="T25" fmla="*/ 16 h 322"/>
              <a:gd name="T26" fmla="*/ 6 w 261"/>
              <a:gd name="T27" fmla="*/ 16 h 322"/>
              <a:gd name="T28" fmla="*/ 6 w 261"/>
              <a:gd name="T29" fmla="*/ 16 h 322"/>
              <a:gd name="T30" fmla="*/ 6 w 261"/>
              <a:gd name="T31" fmla="*/ 16 h 322"/>
              <a:gd name="T32" fmla="*/ 6 w 261"/>
              <a:gd name="T33" fmla="*/ 16 h 322"/>
              <a:gd name="T34" fmla="*/ 6 w 261"/>
              <a:gd name="T35" fmla="*/ 16 h 322"/>
              <a:gd name="T36" fmla="*/ 6 w 261"/>
              <a:gd name="T37" fmla="*/ 16 h 322"/>
              <a:gd name="T38" fmla="*/ 6 w 261"/>
              <a:gd name="T39" fmla="*/ 16 h 322"/>
              <a:gd name="T40" fmla="*/ 6 w 261"/>
              <a:gd name="T41" fmla="*/ 16 h 322"/>
              <a:gd name="T42" fmla="*/ 6 w 261"/>
              <a:gd name="T43" fmla="*/ 16 h 322"/>
              <a:gd name="T44" fmla="*/ 6 w 261"/>
              <a:gd name="T45" fmla="*/ 16 h 322"/>
              <a:gd name="T46" fmla="*/ 6 w 261"/>
              <a:gd name="T47" fmla="*/ 16 h 322"/>
              <a:gd name="T48" fmla="*/ 6 w 261"/>
              <a:gd name="T49" fmla="*/ 16 h 322"/>
              <a:gd name="T50" fmla="*/ 6 w 261"/>
              <a:gd name="T51" fmla="*/ 12 h 322"/>
              <a:gd name="T52" fmla="*/ 4 w 261"/>
              <a:gd name="T53" fmla="*/ 6 h 322"/>
              <a:gd name="T54" fmla="*/ 0 w 261"/>
              <a:gd name="T55" fmla="*/ 2 h 322"/>
              <a:gd name="T56" fmla="*/ 0 w 261"/>
              <a:gd name="T57" fmla="*/ 0 h 32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61"/>
              <a:gd name="T88" fmla="*/ 0 h 322"/>
              <a:gd name="T89" fmla="*/ 261 w 261"/>
              <a:gd name="T90" fmla="*/ 322 h 32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61" h="322">
                <a:moveTo>
                  <a:pt x="163" y="322"/>
                </a:moveTo>
                <a:lnTo>
                  <a:pt x="189" y="312"/>
                </a:lnTo>
                <a:lnTo>
                  <a:pt x="211" y="302"/>
                </a:lnTo>
                <a:lnTo>
                  <a:pt x="226" y="292"/>
                </a:lnTo>
                <a:lnTo>
                  <a:pt x="242" y="280"/>
                </a:lnTo>
                <a:lnTo>
                  <a:pt x="250" y="269"/>
                </a:lnTo>
                <a:lnTo>
                  <a:pt x="257" y="257"/>
                </a:lnTo>
                <a:lnTo>
                  <a:pt x="261" y="245"/>
                </a:lnTo>
                <a:lnTo>
                  <a:pt x="261" y="233"/>
                </a:lnTo>
                <a:lnTo>
                  <a:pt x="259" y="221"/>
                </a:lnTo>
                <a:lnTo>
                  <a:pt x="255" y="207"/>
                </a:lnTo>
                <a:lnTo>
                  <a:pt x="248" y="195"/>
                </a:lnTo>
                <a:lnTo>
                  <a:pt x="237" y="183"/>
                </a:lnTo>
                <a:lnTo>
                  <a:pt x="228" y="169"/>
                </a:lnTo>
                <a:lnTo>
                  <a:pt x="215" y="157"/>
                </a:lnTo>
                <a:lnTo>
                  <a:pt x="202" y="145"/>
                </a:lnTo>
                <a:lnTo>
                  <a:pt x="187" y="133"/>
                </a:lnTo>
                <a:lnTo>
                  <a:pt x="157" y="109"/>
                </a:lnTo>
                <a:lnTo>
                  <a:pt x="124" y="87"/>
                </a:lnTo>
                <a:lnTo>
                  <a:pt x="91" y="65"/>
                </a:lnTo>
                <a:lnTo>
                  <a:pt x="61" y="46"/>
                </a:lnTo>
                <a:lnTo>
                  <a:pt x="48" y="38"/>
                </a:lnTo>
                <a:lnTo>
                  <a:pt x="35" y="30"/>
                </a:lnTo>
                <a:lnTo>
                  <a:pt x="24" y="22"/>
                </a:lnTo>
                <a:lnTo>
                  <a:pt x="15" y="16"/>
                </a:lnTo>
                <a:lnTo>
                  <a:pt x="9" y="12"/>
                </a:lnTo>
                <a:lnTo>
                  <a:pt x="4" y="6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Freeform 55">
            <a:extLst>
              <a:ext uri="{FF2B5EF4-FFF2-40B4-BE49-F238E27FC236}">
                <a16:creationId xmlns:a16="http://schemas.microsoft.com/office/drawing/2014/main" id="{638BF546-DFBA-4599-876E-AD68E824D0B4}"/>
              </a:ext>
            </a:extLst>
          </p:cNvPr>
          <p:cNvSpPr>
            <a:spLocks/>
          </p:cNvSpPr>
          <p:nvPr/>
        </p:nvSpPr>
        <p:spPr bwMode="auto">
          <a:xfrm>
            <a:off x="3770850" y="3305709"/>
            <a:ext cx="683738" cy="416188"/>
          </a:xfrm>
          <a:custGeom>
            <a:avLst/>
            <a:gdLst>
              <a:gd name="T0" fmla="*/ 62 w 460"/>
              <a:gd name="T1" fmla="*/ 183 h 280"/>
              <a:gd name="T2" fmla="*/ 140 w 460"/>
              <a:gd name="T3" fmla="*/ 246 h 280"/>
              <a:gd name="T4" fmla="*/ 167 w 460"/>
              <a:gd name="T5" fmla="*/ 261 h 280"/>
              <a:gd name="T6" fmla="*/ 200 w 460"/>
              <a:gd name="T7" fmla="*/ 273 h 280"/>
              <a:gd name="T8" fmla="*/ 238 w 460"/>
              <a:gd name="T9" fmla="*/ 279 h 280"/>
              <a:gd name="T10" fmla="*/ 277 w 460"/>
              <a:gd name="T11" fmla="*/ 280 h 280"/>
              <a:gd name="T12" fmla="*/ 305 w 460"/>
              <a:gd name="T13" fmla="*/ 270 h 280"/>
              <a:gd name="T14" fmla="*/ 376 w 460"/>
              <a:gd name="T15" fmla="*/ 219 h 280"/>
              <a:gd name="T16" fmla="*/ 422 w 460"/>
              <a:gd name="T17" fmla="*/ 169 h 280"/>
              <a:gd name="T18" fmla="*/ 446 w 460"/>
              <a:gd name="T19" fmla="*/ 138 h 280"/>
              <a:gd name="T20" fmla="*/ 460 w 460"/>
              <a:gd name="T21" fmla="*/ 94 h 280"/>
              <a:gd name="T22" fmla="*/ 455 w 460"/>
              <a:gd name="T23" fmla="*/ 51 h 280"/>
              <a:gd name="T24" fmla="*/ 428 w 460"/>
              <a:gd name="T25" fmla="*/ 18 h 280"/>
              <a:gd name="T26" fmla="*/ 391 w 460"/>
              <a:gd name="T27" fmla="*/ 1 h 280"/>
              <a:gd name="T28" fmla="*/ 350 w 460"/>
              <a:gd name="T29" fmla="*/ 0 h 280"/>
              <a:gd name="T30" fmla="*/ 262 w 460"/>
              <a:gd name="T31" fmla="*/ 3 h 280"/>
              <a:gd name="T32" fmla="*/ 198 w 460"/>
              <a:gd name="T33" fmla="*/ 5 h 280"/>
              <a:gd name="T34" fmla="*/ 92 w 460"/>
              <a:gd name="T35" fmla="*/ 18 h 280"/>
              <a:gd name="T36" fmla="*/ 50 w 460"/>
              <a:gd name="T37" fmla="*/ 31 h 280"/>
              <a:gd name="T38" fmla="*/ 26 w 460"/>
              <a:gd name="T39" fmla="*/ 49 h 280"/>
              <a:gd name="T40" fmla="*/ 8 w 460"/>
              <a:gd name="T41" fmla="*/ 73 h 280"/>
              <a:gd name="T42" fmla="*/ 0 w 460"/>
              <a:gd name="T43" fmla="*/ 97 h 280"/>
              <a:gd name="T44" fmla="*/ 12 w 460"/>
              <a:gd name="T45" fmla="*/ 125 h 280"/>
              <a:gd name="T46" fmla="*/ 32 w 460"/>
              <a:gd name="T47" fmla="*/ 151 h 280"/>
              <a:gd name="T48" fmla="*/ 68 w 460"/>
              <a:gd name="T49" fmla="*/ 187 h 28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0"/>
              <a:gd name="T76" fmla="*/ 0 h 280"/>
              <a:gd name="T77" fmla="*/ 460 w 460"/>
              <a:gd name="T78" fmla="*/ 280 h 28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0" h="280">
                <a:moveTo>
                  <a:pt x="62" y="183"/>
                </a:moveTo>
                <a:lnTo>
                  <a:pt x="140" y="246"/>
                </a:lnTo>
                <a:lnTo>
                  <a:pt x="167" y="261"/>
                </a:lnTo>
                <a:lnTo>
                  <a:pt x="200" y="273"/>
                </a:lnTo>
                <a:lnTo>
                  <a:pt x="238" y="279"/>
                </a:lnTo>
                <a:lnTo>
                  <a:pt x="277" y="280"/>
                </a:lnTo>
                <a:lnTo>
                  <a:pt x="305" y="270"/>
                </a:lnTo>
                <a:lnTo>
                  <a:pt x="376" y="219"/>
                </a:lnTo>
                <a:lnTo>
                  <a:pt x="422" y="169"/>
                </a:lnTo>
                <a:lnTo>
                  <a:pt x="446" y="138"/>
                </a:lnTo>
                <a:lnTo>
                  <a:pt x="460" y="94"/>
                </a:lnTo>
                <a:lnTo>
                  <a:pt x="455" y="51"/>
                </a:lnTo>
                <a:lnTo>
                  <a:pt x="428" y="18"/>
                </a:lnTo>
                <a:lnTo>
                  <a:pt x="391" y="1"/>
                </a:lnTo>
                <a:lnTo>
                  <a:pt x="350" y="0"/>
                </a:lnTo>
                <a:lnTo>
                  <a:pt x="262" y="3"/>
                </a:lnTo>
                <a:lnTo>
                  <a:pt x="198" y="5"/>
                </a:lnTo>
                <a:lnTo>
                  <a:pt x="92" y="18"/>
                </a:lnTo>
                <a:lnTo>
                  <a:pt x="50" y="31"/>
                </a:lnTo>
                <a:lnTo>
                  <a:pt x="26" y="49"/>
                </a:lnTo>
                <a:lnTo>
                  <a:pt x="8" y="73"/>
                </a:lnTo>
                <a:lnTo>
                  <a:pt x="0" y="97"/>
                </a:lnTo>
                <a:lnTo>
                  <a:pt x="12" y="125"/>
                </a:lnTo>
                <a:lnTo>
                  <a:pt x="32" y="151"/>
                </a:lnTo>
                <a:lnTo>
                  <a:pt x="68" y="187"/>
                </a:lnTo>
              </a:path>
            </a:pathLst>
          </a:custGeom>
          <a:noFill/>
          <a:ln w="38100">
            <a:solidFill>
              <a:srgbClr val="FFB9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Line 68">
            <a:extLst>
              <a:ext uri="{FF2B5EF4-FFF2-40B4-BE49-F238E27FC236}">
                <a16:creationId xmlns:a16="http://schemas.microsoft.com/office/drawing/2014/main" id="{1F975BF6-47D4-4095-AA4F-AB334A88E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10582" y="3553571"/>
            <a:ext cx="1033068" cy="1227937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Freeform 69">
            <a:extLst>
              <a:ext uri="{FF2B5EF4-FFF2-40B4-BE49-F238E27FC236}">
                <a16:creationId xmlns:a16="http://schemas.microsoft.com/office/drawing/2014/main" id="{734B9916-DCFC-470C-AE02-65F9A84E0AA7}"/>
              </a:ext>
            </a:extLst>
          </p:cNvPr>
          <p:cNvSpPr>
            <a:spLocks/>
          </p:cNvSpPr>
          <p:nvPr/>
        </p:nvSpPr>
        <p:spPr bwMode="auto">
          <a:xfrm>
            <a:off x="4858885" y="2349962"/>
            <a:ext cx="3435041" cy="1443283"/>
          </a:xfrm>
          <a:custGeom>
            <a:avLst/>
            <a:gdLst>
              <a:gd name="T0" fmla="*/ 532 w 2311"/>
              <a:gd name="T1" fmla="*/ 800 h 971"/>
              <a:gd name="T2" fmla="*/ 757 w 2311"/>
              <a:gd name="T3" fmla="*/ 848 h 971"/>
              <a:gd name="T4" fmla="*/ 987 w 2311"/>
              <a:gd name="T5" fmla="*/ 896 h 971"/>
              <a:gd name="T6" fmla="*/ 1219 w 2311"/>
              <a:gd name="T7" fmla="*/ 937 h 971"/>
              <a:gd name="T8" fmla="*/ 1450 w 2311"/>
              <a:gd name="T9" fmla="*/ 963 h 971"/>
              <a:gd name="T10" fmla="*/ 1619 w 2311"/>
              <a:gd name="T11" fmla="*/ 971 h 971"/>
              <a:gd name="T12" fmla="*/ 1730 w 2311"/>
              <a:gd name="T13" fmla="*/ 969 h 971"/>
              <a:gd name="T14" fmla="*/ 1839 w 2311"/>
              <a:gd name="T15" fmla="*/ 961 h 971"/>
              <a:gd name="T16" fmla="*/ 1944 w 2311"/>
              <a:gd name="T17" fmla="*/ 947 h 971"/>
              <a:gd name="T18" fmla="*/ 2049 w 2311"/>
              <a:gd name="T19" fmla="*/ 925 h 971"/>
              <a:gd name="T20" fmla="*/ 2148 w 2311"/>
              <a:gd name="T21" fmla="*/ 892 h 971"/>
              <a:gd name="T22" fmla="*/ 2212 w 2311"/>
              <a:gd name="T23" fmla="*/ 864 h 971"/>
              <a:gd name="T24" fmla="*/ 2245 w 2311"/>
              <a:gd name="T25" fmla="*/ 840 h 971"/>
              <a:gd name="T26" fmla="*/ 2273 w 2311"/>
              <a:gd name="T27" fmla="*/ 808 h 971"/>
              <a:gd name="T28" fmla="*/ 2293 w 2311"/>
              <a:gd name="T29" fmla="*/ 765 h 971"/>
              <a:gd name="T30" fmla="*/ 2307 w 2311"/>
              <a:gd name="T31" fmla="*/ 719 h 971"/>
              <a:gd name="T32" fmla="*/ 2311 w 2311"/>
              <a:gd name="T33" fmla="*/ 669 h 971"/>
              <a:gd name="T34" fmla="*/ 2303 w 2311"/>
              <a:gd name="T35" fmla="*/ 616 h 971"/>
              <a:gd name="T36" fmla="*/ 2282 w 2311"/>
              <a:gd name="T37" fmla="*/ 562 h 971"/>
              <a:gd name="T38" fmla="*/ 2251 w 2311"/>
              <a:gd name="T39" fmla="*/ 512 h 971"/>
              <a:gd name="T40" fmla="*/ 2219 w 2311"/>
              <a:gd name="T41" fmla="*/ 469 h 971"/>
              <a:gd name="T42" fmla="*/ 2186 w 2311"/>
              <a:gd name="T43" fmla="*/ 437 h 971"/>
              <a:gd name="T44" fmla="*/ 2152 w 2311"/>
              <a:gd name="T45" fmla="*/ 409 h 971"/>
              <a:gd name="T46" fmla="*/ 2071 w 2311"/>
              <a:gd name="T47" fmla="*/ 346 h 971"/>
              <a:gd name="T48" fmla="*/ 1854 w 2311"/>
              <a:gd name="T49" fmla="*/ 199 h 971"/>
              <a:gd name="T50" fmla="*/ 1725 w 2311"/>
              <a:gd name="T51" fmla="*/ 121 h 971"/>
              <a:gd name="T52" fmla="*/ 1588 w 2311"/>
              <a:gd name="T53" fmla="*/ 60 h 971"/>
              <a:gd name="T54" fmla="*/ 1511 w 2311"/>
              <a:gd name="T55" fmla="*/ 38 h 971"/>
              <a:gd name="T56" fmla="*/ 1430 w 2311"/>
              <a:gd name="T57" fmla="*/ 24 h 971"/>
              <a:gd name="T58" fmla="*/ 1268 w 2311"/>
              <a:gd name="T59" fmla="*/ 6 h 971"/>
              <a:gd name="T60" fmla="*/ 1098 w 2311"/>
              <a:gd name="T61" fmla="*/ 0 h 971"/>
              <a:gd name="T62" fmla="*/ 929 w 2311"/>
              <a:gd name="T63" fmla="*/ 6 h 971"/>
              <a:gd name="T64" fmla="*/ 760 w 2311"/>
              <a:gd name="T65" fmla="*/ 24 h 971"/>
              <a:gd name="T66" fmla="*/ 595 w 2311"/>
              <a:gd name="T67" fmla="*/ 52 h 971"/>
              <a:gd name="T68" fmla="*/ 437 w 2311"/>
              <a:gd name="T69" fmla="*/ 95 h 971"/>
              <a:gd name="T70" fmla="*/ 290 w 2311"/>
              <a:gd name="T71" fmla="*/ 147 h 971"/>
              <a:gd name="T72" fmla="*/ 157 w 2311"/>
              <a:gd name="T73" fmla="*/ 209 h 971"/>
              <a:gd name="T74" fmla="*/ 97 w 2311"/>
              <a:gd name="T75" fmla="*/ 250 h 971"/>
              <a:gd name="T76" fmla="*/ 52 w 2311"/>
              <a:gd name="T77" fmla="*/ 290 h 971"/>
              <a:gd name="T78" fmla="*/ 22 w 2311"/>
              <a:gd name="T79" fmla="*/ 332 h 971"/>
              <a:gd name="T80" fmla="*/ 4 w 2311"/>
              <a:gd name="T81" fmla="*/ 377 h 971"/>
              <a:gd name="T82" fmla="*/ 0 w 2311"/>
              <a:gd name="T83" fmla="*/ 421 h 971"/>
              <a:gd name="T84" fmla="*/ 6 w 2311"/>
              <a:gd name="T85" fmla="*/ 465 h 971"/>
              <a:gd name="T86" fmla="*/ 22 w 2311"/>
              <a:gd name="T87" fmla="*/ 508 h 971"/>
              <a:gd name="T88" fmla="*/ 48 w 2311"/>
              <a:gd name="T89" fmla="*/ 550 h 971"/>
              <a:gd name="T90" fmla="*/ 84 w 2311"/>
              <a:gd name="T91" fmla="*/ 592 h 971"/>
              <a:gd name="T92" fmla="*/ 126 w 2311"/>
              <a:gd name="T93" fmla="*/ 630 h 971"/>
              <a:gd name="T94" fmla="*/ 175 w 2311"/>
              <a:gd name="T95" fmla="*/ 667 h 971"/>
              <a:gd name="T96" fmla="*/ 230 w 2311"/>
              <a:gd name="T97" fmla="*/ 701 h 971"/>
              <a:gd name="T98" fmla="*/ 423 w 2311"/>
              <a:gd name="T99" fmla="*/ 774 h 9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11"/>
              <a:gd name="T151" fmla="*/ 0 h 971"/>
              <a:gd name="T152" fmla="*/ 2311 w 2311"/>
              <a:gd name="T153" fmla="*/ 971 h 9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11" h="971">
                <a:moveTo>
                  <a:pt x="369" y="760"/>
                </a:moveTo>
                <a:lnTo>
                  <a:pt x="532" y="800"/>
                </a:lnTo>
                <a:lnTo>
                  <a:pt x="643" y="824"/>
                </a:lnTo>
                <a:lnTo>
                  <a:pt x="757" y="848"/>
                </a:lnTo>
                <a:lnTo>
                  <a:pt x="873" y="872"/>
                </a:lnTo>
                <a:lnTo>
                  <a:pt x="987" y="896"/>
                </a:lnTo>
                <a:lnTo>
                  <a:pt x="1104" y="916"/>
                </a:lnTo>
                <a:lnTo>
                  <a:pt x="1219" y="937"/>
                </a:lnTo>
                <a:lnTo>
                  <a:pt x="1336" y="951"/>
                </a:lnTo>
                <a:lnTo>
                  <a:pt x="1450" y="963"/>
                </a:lnTo>
                <a:lnTo>
                  <a:pt x="1563" y="969"/>
                </a:lnTo>
                <a:lnTo>
                  <a:pt x="1619" y="971"/>
                </a:lnTo>
                <a:lnTo>
                  <a:pt x="1677" y="971"/>
                </a:lnTo>
                <a:lnTo>
                  <a:pt x="1730" y="969"/>
                </a:lnTo>
                <a:lnTo>
                  <a:pt x="1785" y="967"/>
                </a:lnTo>
                <a:lnTo>
                  <a:pt x="1839" y="961"/>
                </a:lnTo>
                <a:lnTo>
                  <a:pt x="1892" y="955"/>
                </a:lnTo>
                <a:lnTo>
                  <a:pt x="1944" y="947"/>
                </a:lnTo>
                <a:lnTo>
                  <a:pt x="1997" y="937"/>
                </a:lnTo>
                <a:lnTo>
                  <a:pt x="2049" y="925"/>
                </a:lnTo>
                <a:lnTo>
                  <a:pt x="2098" y="910"/>
                </a:lnTo>
                <a:lnTo>
                  <a:pt x="2148" y="892"/>
                </a:lnTo>
                <a:lnTo>
                  <a:pt x="2197" y="874"/>
                </a:lnTo>
                <a:lnTo>
                  <a:pt x="2212" y="864"/>
                </a:lnTo>
                <a:lnTo>
                  <a:pt x="2229" y="854"/>
                </a:lnTo>
                <a:lnTo>
                  <a:pt x="2245" y="840"/>
                </a:lnTo>
                <a:lnTo>
                  <a:pt x="2258" y="824"/>
                </a:lnTo>
                <a:lnTo>
                  <a:pt x="2273" y="808"/>
                </a:lnTo>
                <a:lnTo>
                  <a:pt x="2282" y="788"/>
                </a:lnTo>
                <a:lnTo>
                  <a:pt x="2293" y="765"/>
                </a:lnTo>
                <a:lnTo>
                  <a:pt x="2301" y="743"/>
                </a:lnTo>
                <a:lnTo>
                  <a:pt x="2307" y="719"/>
                </a:lnTo>
                <a:lnTo>
                  <a:pt x="2311" y="695"/>
                </a:lnTo>
                <a:lnTo>
                  <a:pt x="2311" y="669"/>
                </a:lnTo>
                <a:lnTo>
                  <a:pt x="2309" y="643"/>
                </a:lnTo>
                <a:lnTo>
                  <a:pt x="2303" y="616"/>
                </a:lnTo>
                <a:lnTo>
                  <a:pt x="2295" y="590"/>
                </a:lnTo>
                <a:lnTo>
                  <a:pt x="2282" y="562"/>
                </a:lnTo>
                <a:lnTo>
                  <a:pt x="2269" y="536"/>
                </a:lnTo>
                <a:lnTo>
                  <a:pt x="2251" y="512"/>
                </a:lnTo>
                <a:lnTo>
                  <a:pt x="2234" y="489"/>
                </a:lnTo>
                <a:lnTo>
                  <a:pt x="2219" y="469"/>
                </a:lnTo>
                <a:lnTo>
                  <a:pt x="2202" y="453"/>
                </a:lnTo>
                <a:lnTo>
                  <a:pt x="2186" y="437"/>
                </a:lnTo>
                <a:lnTo>
                  <a:pt x="2168" y="423"/>
                </a:lnTo>
                <a:lnTo>
                  <a:pt x="2152" y="409"/>
                </a:lnTo>
                <a:lnTo>
                  <a:pt x="2011" y="310"/>
                </a:lnTo>
                <a:lnTo>
                  <a:pt x="2071" y="346"/>
                </a:lnTo>
                <a:lnTo>
                  <a:pt x="1918" y="248"/>
                </a:lnTo>
                <a:lnTo>
                  <a:pt x="1854" y="199"/>
                </a:lnTo>
                <a:lnTo>
                  <a:pt x="1789" y="157"/>
                </a:lnTo>
                <a:lnTo>
                  <a:pt x="1725" y="121"/>
                </a:lnTo>
                <a:lnTo>
                  <a:pt x="1658" y="87"/>
                </a:lnTo>
                <a:lnTo>
                  <a:pt x="1588" y="60"/>
                </a:lnTo>
                <a:lnTo>
                  <a:pt x="1551" y="48"/>
                </a:lnTo>
                <a:lnTo>
                  <a:pt x="1511" y="38"/>
                </a:lnTo>
                <a:lnTo>
                  <a:pt x="1473" y="30"/>
                </a:lnTo>
                <a:lnTo>
                  <a:pt x="1430" y="24"/>
                </a:lnTo>
                <a:lnTo>
                  <a:pt x="1350" y="14"/>
                </a:lnTo>
                <a:lnTo>
                  <a:pt x="1268" y="6"/>
                </a:lnTo>
                <a:lnTo>
                  <a:pt x="1183" y="2"/>
                </a:lnTo>
                <a:lnTo>
                  <a:pt x="1098" y="0"/>
                </a:lnTo>
                <a:lnTo>
                  <a:pt x="1014" y="2"/>
                </a:lnTo>
                <a:lnTo>
                  <a:pt x="929" y="6"/>
                </a:lnTo>
                <a:lnTo>
                  <a:pt x="842" y="14"/>
                </a:lnTo>
                <a:lnTo>
                  <a:pt x="760" y="24"/>
                </a:lnTo>
                <a:lnTo>
                  <a:pt x="675" y="36"/>
                </a:lnTo>
                <a:lnTo>
                  <a:pt x="595" y="52"/>
                </a:lnTo>
                <a:lnTo>
                  <a:pt x="513" y="73"/>
                </a:lnTo>
                <a:lnTo>
                  <a:pt x="437" y="95"/>
                </a:lnTo>
                <a:lnTo>
                  <a:pt x="363" y="119"/>
                </a:lnTo>
                <a:lnTo>
                  <a:pt x="290" y="147"/>
                </a:lnTo>
                <a:lnTo>
                  <a:pt x="222" y="177"/>
                </a:lnTo>
                <a:lnTo>
                  <a:pt x="157" y="209"/>
                </a:lnTo>
                <a:lnTo>
                  <a:pt x="125" y="230"/>
                </a:lnTo>
                <a:lnTo>
                  <a:pt x="97" y="250"/>
                </a:lnTo>
                <a:lnTo>
                  <a:pt x="72" y="270"/>
                </a:lnTo>
                <a:lnTo>
                  <a:pt x="52" y="290"/>
                </a:lnTo>
                <a:lnTo>
                  <a:pt x="34" y="312"/>
                </a:lnTo>
                <a:lnTo>
                  <a:pt x="22" y="332"/>
                </a:lnTo>
                <a:lnTo>
                  <a:pt x="12" y="355"/>
                </a:lnTo>
                <a:lnTo>
                  <a:pt x="4" y="377"/>
                </a:lnTo>
                <a:lnTo>
                  <a:pt x="0" y="399"/>
                </a:lnTo>
                <a:lnTo>
                  <a:pt x="0" y="421"/>
                </a:lnTo>
                <a:lnTo>
                  <a:pt x="2" y="443"/>
                </a:lnTo>
                <a:lnTo>
                  <a:pt x="6" y="465"/>
                </a:lnTo>
                <a:lnTo>
                  <a:pt x="12" y="485"/>
                </a:lnTo>
                <a:lnTo>
                  <a:pt x="22" y="508"/>
                </a:lnTo>
                <a:lnTo>
                  <a:pt x="34" y="530"/>
                </a:lnTo>
                <a:lnTo>
                  <a:pt x="48" y="550"/>
                </a:lnTo>
                <a:lnTo>
                  <a:pt x="66" y="572"/>
                </a:lnTo>
                <a:lnTo>
                  <a:pt x="84" y="592"/>
                </a:lnTo>
                <a:lnTo>
                  <a:pt x="104" y="612"/>
                </a:lnTo>
                <a:lnTo>
                  <a:pt x="126" y="630"/>
                </a:lnTo>
                <a:lnTo>
                  <a:pt x="150" y="649"/>
                </a:lnTo>
                <a:lnTo>
                  <a:pt x="175" y="667"/>
                </a:lnTo>
                <a:lnTo>
                  <a:pt x="201" y="685"/>
                </a:lnTo>
                <a:lnTo>
                  <a:pt x="230" y="701"/>
                </a:lnTo>
                <a:lnTo>
                  <a:pt x="290" y="731"/>
                </a:lnTo>
                <a:lnTo>
                  <a:pt x="423" y="774"/>
                </a:lnTo>
                <a:lnTo>
                  <a:pt x="473" y="786"/>
                </a:lnTo>
              </a:path>
            </a:pathLst>
          </a:custGeom>
          <a:noFill/>
          <a:ln w="38100">
            <a:solidFill>
              <a:srgbClr val="FFB9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Freeform 70">
            <a:extLst>
              <a:ext uri="{FF2B5EF4-FFF2-40B4-BE49-F238E27FC236}">
                <a16:creationId xmlns:a16="http://schemas.microsoft.com/office/drawing/2014/main" id="{B73B01DB-C6F1-4C84-A5B8-0C703635AA27}"/>
              </a:ext>
            </a:extLst>
          </p:cNvPr>
          <p:cNvSpPr>
            <a:spLocks/>
          </p:cNvSpPr>
          <p:nvPr/>
        </p:nvSpPr>
        <p:spPr bwMode="auto">
          <a:xfrm>
            <a:off x="4368377" y="3316114"/>
            <a:ext cx="958720" cy="136748"/>
          </a:xfrm>
          <a:custGeom>
            <a:avLst/>
            <a:gdLst>
              <a:gd name="T0" fmla="*/ 0 w 611"/>
              <a:gd name="T1" fmla="*/ 0 h 89"/>
              <a:gd name="T2" fmla="*/ 2445 w 611"/>
              <a:gd name="T3" fmla="*/ 4 h 89"/>
              <a:gd name="T4" fmla="*/ 4684 w 611"/>
              <a:gd name="T5" fmla="*/ 8 h 89"/>
              <a:gd name="T6" fmla="*/ 6660 w 611"/>
              <a:gd name="T7" fmla="*/ 12 h 89"/>
              <a:gd name="T8" fmla="*/ 8614 w 611"/>
              <a:gd name="T9" fmla="*/ 257 h 89"/>
              <a:gd name="T10" fmla="*/ 12107 w 611"/>
              <a:gd name="T11" fmla="*/ 314 h 89"/>
              <a:gd name="T12" fmla="*/ 15335 w 611"/>
              <a:gd name="T13" fmla="*/ 384 h 89"/>
              <a:gd name="T14" fmla="*/ 18410 w 611"/>
              <a:gd name="T15" fmla="*/ 468 h 89"/>
              <a:gd name="T16" fmla="*/ 20963 w 611"/>
              <a:gd name="T17" fmla="*/ 534 h 89"/>
              <a:gd name="T18" fmla="*/ 23411 w 611"/>
              <a:gd name="T19" fmla="*/ 610 h 89"/>
              <a:gd name="T20" fmla="*/ 25881 w 611"/>
              <a:gd name="T21" fmla="*/ 697 h 89"/>
              <a:gd name="T22" fmla="*/ 28392 w 611"/>
              <a:gd name="T23" fmla="*/ 744 h 89"/>
              <a:gd name="T24" fmla="*/ 30941 w 611"/>
              <a:gd name="T25" fmla="*/ 795 h 89"/>
              <a:gd name="T26" fmla="*/ 33410 w 611"/>
              <a:gd name="T27" fmla="*/ 850 h 89"/>
              <a:gd name="T28" fmla="*/ 36474 w 611"/>
              <a:gd name="T29" fmla="*/ 940 h 89"/>
              <a:gd name="T30" fmla="*/ 39615 w 611"/>
              <a:gd name="T31" fmla="*/ 1039 h 89"/>
              <a:gd name="T32" fmla="*/ 43170 w 611"/>
              <a:gd name="T33" fmla="*/ 1147 h 89"/>
              <a:gd name="T34" fmla="*/ 45265 w 611"/>
              <a:gd name="T35" fmla="*/ 1183 h 89"/>
              <a:gd name="T36" fmla="*/ 47334 w 611"/>
              <a:gd name="T37" fmla="*/ 1226 h 89"/>
              <a:gd name="T38" fmla="*/ 49387 w 611"/>
              <a:gd name="T39" fmla="*/ 1282 h 89"/>
              <a:gd name="T40" fmla="*/ 51832 w 611"/>
              <a:gd name="T41" fmla="*/ 1351 h 89"/>
              <a:gd name="T42" fmla="*/ 0 w 611"/>
              <a:gd name="T43" fmla="*/ 0 h 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11"/>
              <a:gd name="T67" fmla="*/ 0 h 89"/>
              <a:gd name="T68" fmla="*/ 611 w 611"/>
              <a:gd name="T69" fmla="*/ 89 h 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11" h="89">
                <a:moveTo>
                  <a:pt x="0" y="0"/>
                </a:moveTo>
                <a:lnTo>
                  <a:pt x="28" y="4"/>
                </a:lnTo>
                <a:lnTo>
                  <a:pt x="55" y="8"/>
                </a:lnTo>
                <a:lnTo>
                  <a:pt x="79" y="12"/>
                </a:lnTo>
                <a:lnTo>
                  <a:pt x="100" y="15"/>
                </a:lnTo>
                <a:lnTo>
                  <a:pt x="144" y="21"/>
                </a:lnTo>
                <a:lnTo>
                  <a:pt x="181" y="27"/>
                </a:lnTo>
                <a:lnTo>
                  <a:pt x="216" y="33"/>
                </a:lnTo>
                <a:lnTo>
                  <a:pt x="247" y="37"/>
                </a:lnTo>
                <a:lnTo>
                  <a:pt x="277" y="41"/>
                </a:lnTo>
                <a:lnTo>
                  <a:pt x="306" y="45"/>
                </a:lnTo>
                <a:lnTo>
                  <a:pt x="334" y="49"/>
                </a:lnTo>
                <a:lnTo>
                  <a:pt x="364" y="53"/>
                </a:lnTo>
                <a:lnTo>
                  <a:pt x="395" y="57"/>
                </a:lnTo>
                <a:lnTo>
                  <a:pt x="430" y="63"/>
                </a:lnTo>
                <a:lnTo>
                  <a:pt x="467" y="69"/>
                </a:lnTo>
                <a:lnTo>
                  <a:pt x="511" y="75"/>
                </a:lnTo>
                <a:lnTo>
                  <a:pt x="533" y="77"/>
                </a:lnTo>
                <a:lnTo>
                  <a:pt x="557" y="81"/>
                </a:lnTo>
                <a:lnTo>
                  <a:pt x="583" y="85"/>
                </a:lnTo>
                <a:lnTo>
                  <a:pt x="611" y="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FFB91B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 Box 56">
            <a:extLst>
              <a:ext uri="{FF2B5EF4-FFF2-40B4-BE49-F238E27FC236}">
                <a16:creationId xmlns:a16="http://schemas.microsoft.com/office/drawing/2014/main" id="{AEE8DD57-6678-4A08-A331-F5DCADD98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329" y="6190697"/>
            <a:ext cx="4953000" cy="3048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dirty="0">
                <a:solidFill>
                  <a:schemeClr val="tx1"/>
                </a:solidFill>
                <a:ea typeface="ＭＳ ゴシック" panose="020B0609070205080204" pitchFamily="49" charset="-128"/>
              </a:rPr>
              <a:t>J-PARC = Japan Proton Accelerator Research Complex</a:t>
            </a:r>
          </a:p>
        </p:txBody>
      </p:sp>
      <p:sp>
        <p:nvSpPr>
          <p:cNvPr id="191" name="Text Box 23">
            <a:extLst>
              <a:ext uri="{FF2B5EF4-FFF2-40B4-BE49-F238E27FC236}">
                <a16:creationId xmlns:a16="http://schemas.microsoft.com/office/drawing/2014/main" id="{6765E901-85EB-4495-ABD6-B8B6215D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122" y="4676590"/>
            <a:ext cx="2402457" cy="5847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GeV Rapid Cycle Synchrotron (RCS)</a:t>
            </a:r>
          </a:p>
        </p:txBody>
      </p:sp>
      <p:sp>
        <p:nvSpPr>
          <p:cNvPr id="199" name="Text Box 67">
            <a:extLst>
              <a:ext uri="{FF2B5EF4-FFF2-40B4-BE49-F238E27FC236}">
                <a16:creationId xmlns:a16="http://schemas.microsoft.com/office/drawing/2014/main" id="{076DC295-5010-4887-B6F5-2441E35F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600" y="4800273"/>
            <a:ext cx="2043783" cy="5841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GeV Main Ring</a:t>
            </a:r>
            <a:r>
              <a:rPr lang="ja-JP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(MR)</a:t>
            </a: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BDBD54-B30B-4942-8800-2FFC11A6C0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3" y="1397188"/>
            <a:ext cx="3055350" cy="3055350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FE90745E-FA76-4B0E-A6CB-3ACB4191005C}"/>
              </a:ext>
            </a:extLst>
          </p:cNvPr>
          <p:cNvSpPr/>
          <p:nvPr/>
        </p:nvSpPr>
        <p:spPr>
          <a:xfrm>
            <a:off x="2826196" y="3168694"/>
            <a:ext cx="127490" cy="1274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E07ECF-427F-4866-99D2-E7535870EA89}"/>
              </a:ext>
            </a:extLst>
          </p:cNvPr>
          <p:cNvSpPr txBox="1"/>
          <p:nvPr/>
        </p:nvSpPr>
        <p:spPr>
          <a:xfrm>
            <a:off x="3788329" y="1381360"/>
            <a:ext cx="1726646" cy="3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Pacific Ocean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49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233C44-8283-4D6E-9E9A-24FAE3441826}"/>
              </a:ext>
            </a:extLst>
          </p:cNvPr>
          <p:cNvSpPr/>
          <p:nvPr/>
        </p:nvSpPr>
        <p:spPr>
          <a:xfrm>
            <a:off x="628650" y="1434517"/>
            <a:ext cx="8179790" cy="510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B880A5-DF24-4B87-BE94-1B4E8EA3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3412"/>
            <a:ext cx="7886700" cy="376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of J-PARC </a:t>
            </a:r>
            <a:r>
              <a:rPr kumimoji="1" lang="en-US" altLang="ja-JP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kumimoji="1" lang="en-US" altLang="ja-JP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Ion species: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Negative hydrogen ion </a:t>
            </a:r>
          </a:p>
          <a:p>
            <a:pPr marL="0" indent="0">
              <a:buNone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RF frequency: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324 MHz (972 MHz for ACS cavities)</a:t>
            </a:r>
          </a:p>
          <a:p>
            <a:pPr marL="0" indent="0">
              <a:buNone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Output energy: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400 MeV</a:t>
            </a:r>
          </a:p>
          <a:p>
            <a:pPr marL="0" indent="0">
              <a:buNone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Peak current: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50 mA, (60 mA trial already completed)</a:t>
            </a:r>
          </a:p>
          <a:p>
            <a:pPr marL="0" indent="0">
              <a:buNone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Pulse width: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0.5 msec</a:t>
            </a:r>
          </a:p>
          <a:p>
            <a:pPr marL="0" indent="0">
              <a:buNone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Repetition rate: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25 Hz</a:t>
            </a:r>
          </a:p>
          <a:p>
            <a:pPr marL="0" indent="0">
              <a:buNone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Chopper beam-on ratio: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54% (MLF) / 56% (MR)</a:t>
            </a:r>
          </a:p>
          <a:p>
            <a:pPr marL="0" indent="0">
              <a:buNone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Beam power: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135 kW (MLF) / 140 kW (MR) 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C223FF2-FB38-4549-BBA0-84DA2C593874}"/>
              </a:ext>
            </a:extLst>
          </p:cNvPr>
          <p:cNvCxnSpPr>
            <a:cxnSpLocks/>
          </p:cNvCxnSpPr>
          <p:nvPr/>
        </p:nvCxnSpPr>
        <p:spPr>
          <a:xfrm>
            <a:off x="1678184" y="5751614"/>
            <a:ext cx="43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235CCC3-BFB1-44F5-AD3B-E1245248489B}"/>
              </a:ext>
            </a:extLst>
          </p:cNvPr>
          <p:cNvCxnSpPr>
            <a:cxnSpLocks/>
          </p:cNvCxnSpPr>
          <p:nvPr/>
        </p:nvCxnSpPr>
        <p:spPr>
          <a:xfrm flipV="1">
            <a:off x="5998185" y="5417969"/>
            <a:ext cx="581676" cy="3358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02CD998-AD69-4391-8A08-BE7DF5094737}"/>
              </a:ext>
            </a:extLst>
          </p:cNvPr>
          <p:cNvCxnSpPr>
            <a:cxnSpLocks/>
          </p:cNvCxnSpPr>
          <p:nvPr/>
        </p:nvCxnSpPr>
        <p:spPr>
          <a:xfrm rot="7200000" flipH="1">
            <a:off x="6384250" y="5094312"/>
            <a:ext cx="7633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4332CF5-6E9C-4246-8B7B-C4B32E536463}"/>
              </a:ext>
            </a:extLst>
          </p:cNvPr>
          <p:cNvCxnSpPr>
            <a:cxnSpLocks/>
          </p:cNvCxnSpPr>
          <p:nvPr/>
        </p:nvCxnSpPr>
        <p:spPr>
          <a:xfrm flipV="1">
            <a:off x="6954110" y="2962751"/>
            <a:ext cx="0" cy="1802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E5A7830-7C0A-4FC7-A2A7-C2C6CA02B845}"/>
              </a:ext>
            </a:extLst>
          </p:cNvPr>
          <p:cNvCxnSpPr>
            <a:cxnSpLocks/>
          </p:cNvCxnSpPr>
          <p:nvPr/>
        </p:nvCxnSpPr>
        <p:spPr>
          <a:xfrm flipV="1">
            <a:off x="6953941" y="2253139"/>
            <a:ext cx="713208" cy="70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167C7AE-B900-4AED-AD7C-4B81DC676500}"/>
              </a:ext>
            </a:extLst>
          </p:cNvPr>
          <p:cNvSpPr/>
          <p:nvPr/>
        </p:nvSpPr>
        <p:spPr>
          <a:xfrm>
            <a:off x="6850703" y="3446163"/>
            <a:ext cx="216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B1513AC-6FA4-42C2-9D2E-7DDE6DCD3D59}"/>
              </a:ext>
            </a:extLst>
          </p:cNvPr>
          <p:cNvSpPr/>
          <p:nvPr/>
        </p:nvSpPr>
        <p:spPr>
          <a:xfrm rot="5400000">
            <a:off x="6922213" y="2620882"/>
            <a:ext cx="72000" cy="129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0F0CA0C-94CB-4553-A1FB-3D8E74A21641}"/>
              </a:ext>
            </a:extLst>
          </p:cNvPr>
          <p:cNvSpPr/>
          <p:nvPr/>
        </p:nvSpPr>
        <p:spPr>
          <a:xfrm rot="5400000">
            <a:off x="2966840" y="5066426"/>
            <a:ext cx="288000" cy="13703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83C3985-4B21-4685-A12E-90D5C895DF80}"/>
              </a:ext>
            </a:extLst>
          </p:cNvPr>
          <p:cNvSpPr/>
          <p:nvPr/>
        </p:nvSpPr>
        <p:spPr>
          <a:xfrm rot="5400000">
            <a:off x="4589395" y="5066426"/>
            <a:ext cx="288000" cy="1370377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B8DEA0F-42AA-46F4-847D-719E6369DFEB}"/>
              </a:ext>
            </a:extLst>
          </p:cNvPr>
          <p:cNvSpPr/>
          <p:nvPr/>
        </p:nvSpPr>
        <p:spPr>
          <a:xfrm rot="5400000">
            <a:off x="2046649" y="5535614"/>
            <a:ext cx="288000" cy="43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8462C17-F3F7-4C98-B8A6-252B68551829}"/>
              </a:ext>
            </a:extLst>
          </p:cNvPr>
          <p:cNvSpPr/>
          <p:nvPr/>
        </p:nvSpPr>
        <p:spPr>
          <a:xfrm rot="5400000">
            <a:off x="1621376" y="5679614"/>
            <a:ext cx="288000" cy="14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3F756B9-8B4B-4373-BDC8-67B0B3021D25}"/>
              </a:ext>
            </a:extLst>
          </p:cNvPr>
          <p:cNvSpPr/>
          <p:nvPr/>
        </p:nvSpPr>
        <p:spPr>
          <a:xfrm rot="5400000">
            <a:off x="1456166" y="5679614"/>
            <a:ext cx="288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22760C5-67BC-4207-9619-7120292CD68A}"/>
              </a:ext>
            </a:extLst>
          </p:cNvPr>
          <p:cNvSpPr txBox="1"/>
          <p:nvPr/>
        </p:nvSpPr>
        <p:spPr>
          <a:xfrm>
            <a:off x="1072044" y="612995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640B556-516F-44CE-B75E-A61BD2C3280C}"/>
              </a:ext>
            </a:extLst>
          </p:cNvPr>
          <p:cNvSpPr txBox="1"/>
          <p:nvPr/>
        </p:nvSpPr>
        <p:spPr>
          <a:xfrm>
            <a:off x="1425966" y="61299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RFQ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2FE777B-5595-4AD4-9F84-22D506AE0304}"/>
              </a:ext>
            </a:extLst>
          </p:cNvPr>
          <p:cNvSpPr txBox="1"/>
          <p:nvPr/>
        </p:nvSpPr>
        <p:spPr>
          <a:xfrm>
            <a:off x="1959314" y="612995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DTL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FB0D26-BA5B-4BB1-BC4E-05EF5AA99F17}"/>
              </a:ext>
            </a:extLst>
          </p:cNvPr>
          <p:cNvSpPr txBox="1"/>
          <p:nvPr/>
        </p:nvSpPr>
        <p:spPr>
          <a:xfrm>
            <a:off x="2726596" y="612995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SDTL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C2F388D-E210-43B9-A323-87AC9C00976E}"/>
              </a:ext>
            </a:extLst>
          </p:cNvPr>
          <p:cNvSpPr txBox="1"/>
          <p:nvPr/>
        </p:nvSpPr>
        <p:spPr>
          <a:xfrm>
            <a:off x="3829674" y="612995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ACS since 2012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81C7405-8EE4-4BE1-94CE-239F2FE88E46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1273381" y="5895614"/>
            <a:ext cx="326785" cy="2343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D88EA392-504B-4774-9A37-5BD8AD570353}"/>
              </a:ext>
            </a:extLst>
          </p:cNvPr>
          <p:cNvCxnSpPr>
            <a:cxnSpLocks/>
            <a:stCxn id="32" idx="0"/>
            <a:endCxn id="29" idx="3"/>
          </p:cNvCxnSpPr>
          <p:nvPr/>
        </p:nvCxnSpPr>
        <p:spPr>
          <a:xfrm flipV="1">
            <a:off x="1761956" y="5895614"/>
            <a:ext cx="3420" cy="2343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D75E9598-F00C-4A4A-8FDB-BE552A94DD2B}"/>
              </a:ext>
            </a:extLst>
          </p:cNvPr>
          <p:cNvCxnSpPr>
            <a:cxnSpLocks/>
            <a:endCxn id="28" idx="3"/>
          </p:cNvCxnSpPr>
          <p:nvPr/>
        </p:nvCxnSpPr>
        <p:spPr>
          <a:xfrm flipH="1" flipV="1">
            <a:off x="2190649" y="5895614"/>
            <a:ext cx="103774" cy="187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90CEB982-1976-4688-B36C-2449E26B5F5E}"/>
              </a:ext>
            </a:extLst>
          </p:cNvPr>
          <p:cNvCxnSpPr>
            <a:cxnSpLocks/>
            <a:stCxn id="34" idx="0"/>
            <a:endCxn id="26" idx="3"/>
          </p:cNvCxnSpPr>
          <p:nvPr/>
        </p:nvCxnSpPr>
        <p:spPr>
          <a:xfrm flipH="1" flipV="1">
            <a:off x="3110840" y="5895615"/>
            <a:ext cx="3042" cy="2343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AA7B3806-6425-4954-B1FA-D2560EB793C0}"/>
              </a:ext>
            </a:extLst>
          </p:cNvPr>
          <p:cNvCxnSpPr>
            <a:cxnSpLocks/>
            <a:stCxn id="35" idx="0"/>
            <a:endCxn id="27" idx="3"/>
          </p:cNvCxnSpPr>
          <p:nvPr/>
        </p:nvCxnSpPr>
        <p:spPr>
          <a:xfrm flipH="1" flipV="1">
            <a:off x="4733395" y="5895615"/>
            <a:ext cx="15762" cy="2343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E6DDC14-7AE2-4212-95B8-A084ED06B054}"/>
              </a:ext>
            </a:extLst>
          </p:cNvPr>
          <p:cNvSpPr txBox="1"/>
          <p:nvPr/>
        </p:nvSpPr>
        <p:spPr>
          <a:xfrm>
            <a:off x="1764545" y="5054151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MEBT1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C9E43D2-FDA8-41CE-AC16-34C2D9A8DDB0}"/>
              </a:ext>
            </a:extLst>
          </p:cNvPr>
          <p:cNvSpPr txBox="1"/>
          <p:nvPr/>
        </p:nvSpPr>
        <p:spPr>
          <a:xfrm>
            <a:off x="3766775" y="5054151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MEBT2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A0C88DD-3F72-4CB8-95A0-2F8F6AF4BD00}"/>
              </a:ext>
            </a:extLst>
          </p:cNvPr>
          <p:cNvSpPr txBox="1"/>
          <p:nvPr/>
        </p:nvSpPr>
        <p:spPr>
          <a:xfrm>
            <a:off x="5557271" y="5054151"/>
            <a:ext cx="63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L3BT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A75835CA-15EC-4A3C-BF8E-8FDD1A776F8C}"/>
              </a:ext>
            </a:extLst>
          </p:cNvPr>
          <p:cNvCxnSpPr>
            <a:cxnSpLocks/>
          </p:cNvCxnSpPr>
          <p:nvPr/>
        </p:nvCxnSpPr>
        <p:spPr>
          <a:xfrm>
            <a:off x="5998185" y="5353514"/>
            <a:ext cx="290838" cy="232371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59933ED-77B7-42AD-A32F-AB963128D6E3}"/>
              </a:ext>
            </a:extLst>
          </p:cNvPr>
          <p:cNvCxnSpPr>
            <a:cxnSpLocks/>
          </p:cNvCxnSpPr>
          <p:nvPr/>
        </p:nvCxnSpPr>
        <p:spPr>
          <a:xfrm flipH="1">
            <a:off x="3880329" y="5382401"/>
            <a:ext cx="114222" cy="37140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3E29172-B848-4C98-AB75-6CDFC98B68D7}"/>
              </a:ext>
            </a:extLst>
          </p:cNvPr>
          <p:cNvCxnSpPr>
            <a:cxnSpLocks/>
          </p:cNvCxnSpPr>
          <p:nvPr/>
        </p:nvCxnSpPr>
        <p:spPr>
          <a:xfrm flipH="1">
            <a:off x="1884679" y="5382401"/>
            <a:ext cx="128060" cy="3659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F021E41-CA5A-42C8-882A-D2772450DCA3}"/>
              </a:ext>
            </a:extLst>
          </p:cNvPr>
          <p:cNvSpPr txBox="1"/>
          <p:nvPr/>
        </p:nvSpPr>
        <p:spPr>
          <a:xfrm>
            <a:off x="906024" y="4748051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50keV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4EF4786-1F20-4BE8-97CD-0D5A4CBE1329}"/>
              </a:ext>
            </a:extLst>
          </p:cNvPr>
          <p:cNvSpPr txBox="1"/>
          <p:nvPr/>
        </p:nvSpPr>
        <p:spPr>
          <a:xfrm>
            <a:off x="1629576" y="474805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3MeV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CB729F6-32D9-4B55-983D-152878C443FA}"/>
              </a:ext>
            </a:extLst>
          </p:cNvPr>
          <p:cNvSpPr txBox="1"/>
          <p:nvPr/>
        </p:nvSpPr>
        <p:spPr>
          <a:xfrm>
            <a:off x="2518577" y="4748051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50MeV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AE2C13E-8C1C-4234-B742-C4AF157984CA}"/>
              </a:ext>
            </a:extLst>
          </p:cNvPr>
          <p:cNvSpPr txBox="1"/>
          <p:nvPr/>
        </p:nvSpPr>
        <p:spPr>
          <a:xfrm>
            <a:off x="3312089" y="474834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191MeV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52B35D8-6202-4F0F-8ABF-523653A3AB31}"/>
              </a:ext>
            </a:extLst>
          </p:cNvPr>
          <p:cNvSpPr txBox="1"/>
          <p:nvPr/>
        </p:nvSpPr>
        <p:spPr>
          <a:xfrm>
            <a:off x="4930879" y="474805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400MeV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5A84B033-7D86-433B-B53A-98ACA13C78F5}"/>
              </a:ext>
            </a:extLst>
          </p:cNvPr>
          <p:cNvCxnSpPr>
            <a:cxnSpLocks/>
          </p:cNvCxnSpPr>
          <p:nvPr/>
        </p:nvCxnSpPr>
        <p:spPr>
          <a:xfrm>
            <a:off x="5414407" y="5060233"/>
            <a:ext cx="0" cy="540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904825F6-AC31-45BE-89B2-AE260C7071B6}"/>
              </a:ext>
            </a:extLst>
          </p:cNvPr>
          <p:cNvCxnSpPr>
            <a:cxnSpLocks/>
          </p:cNvCxnSpPr>
          <p:nvPr/>
        </p:nvCxnSpPr>
        <p:spPr>
          <a:xfrm flipH="1">
            <a:off x="3797941" y="5060233"/>
            <a:ext cx="0" cy="540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95EA773C-00CC-434D-848A-95AF3CEDBEF3}"/>
              </a:ext>
            </a:extLst>
          </p:cNvPr>
          <p:cNvCxnSpPr>
            <a:cxnSpLocks/>
          </p:cNvCxnSpPr>
          <p:nvPr/>
        </p:nvCxnSpPr>
        <p:spPr>
          <a:xfrm>
            <a:off x="2410857" y="5415347"/>
            <a:ext cx="0" cy="1848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B2C6D973-1279-42EB-8845-F36F35E7C46C}"/>
              </a:ext>
            </a:extLst>
          </p:cNvPr>
          <p:cNvCxnSpPr>
            <a:cxnSpLocks/>
          </p:cNvCxnSpPr>
          <p:nvPr/>
        </p:nvCxnSpPr>
        <p:spPr>
          <a:xfrm>
            <a:off x="1832252" y="5060233"/>
            <a:ext cx="0" cy="540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8864AE97-CCC1-4FD8-8FBD-F1067F47EB53}"/>
              </a:ext>
            </a:extLst>
          </p:cNvPr>
          <p:cNvCxnSpPr/>
          <p:nvPr/>
        </p:nvCxnSpPr>
        <p:spPr>
          <a:xfrm>
            <a:off x="2406603" y="5420109"/>
            <a:ext cx="5242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2832099F-901C-4EC5-B6ED-A778B0933095}"/>
              </a:ext>
            </a:extLst>
          </p:cNvPr>
          <p:cNvCxnSpPr>
            <a:cxnSpLocks/>
          </p:cNvCxnSpPr>
          <p:nvPr/>
        </p:nvCxnSpPr>
        <p:spPr>
          <a:xfrm flipV="1">
            <a:off x="2932782" y="5060233"/>
            <a:ext cx="0" cy="3632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6B16B9E2-C7E7-48CF-A7FE-7B42C6927F28}"/>
              </a:ext>
            </a:extLst>
          </p:cNvPr>
          <p:cNvCxnSpPr>
            <a:cxnSpLocks/>
          </p:cNvCxnSpPr>
          <p:nvPr/>
        </p:nvCxnSpPr>
        <p:spPr>
          <a:xfrm>
            <a:off x="1668349" y="5415347"/>
            <a:ext cx="0" cy="1848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61DB7855-7FE1-4B86-B36F-AD9740BC674D}"/>
              </a:ext>
            </a:extLst>
          </p:cNvPr>
          <p:cNvCxnSpPr>
            <a:cxnSpLocks/>
          </p:cNvCxnSpPr>
          <p:nvPr/>
        </p:nvCxnSpPr>
        <p:spPr>
          <a:xfrm>
            <a:off x="1273381" y="5420109"/>
            <a:ext cx="39827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DAFA0354-AA0C-4993-87C3-83C0D73337CD}"/>
              </a:ext>
            </a:extLst>
          </p:cNvPr>
          <p:cNvCxnSpPr>
            <a:cxnSpLocks/>
          </p:cNvCxnSpPr>
          <p:nvPr/>
        </p:nvCxnSpPr>
        <p:spPr>
          <a:xfrm flipV="1">
            <a:off x="1278143" y="5057192"/>
            <a:ext cx="0" cy="3632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76BFDEC-66C7-4182-A040-A646647B9036}"/>
              </a:ext>
            </a:extLst>
          </p:cNvPr>
          <p:cNvSpPr txBox="1"/>
          <p:nvPr/>
        </p:nvSpPr>
        <p:spPr>
          <a:xfrm>
            <a:off x="7065138" y="354556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halo scrapers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9B8BD1A-E487-41B4-BDD5-AC58143CA639}"/>
              </a:ext>
            </a:extLst>
          </p:cNvPr>
          <p:cNvSpPr txBox="1"/>
          <p:nvPr/>
        </p:nvSpPr>
        <p:spPr>
          <a:xfrm>
            <a:off x="5992025" y="453525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L3BT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arc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D5087AAA-4A80-4D54-A1BD-9903B5C11A4F}"/>
              </a:ext>
            </a:extLst>
          </p:cNvPr>
          <p:cNvSpPr txBox="1"/>
          <p:nvPr/>
        </p:nvSpPr>
        <p:spPr>
          <a:xfrm>
            <a:off x="7336469" y="2505901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L3BT 2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arc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C2BCC10-5820-4090-A16F-3DDEC3CE3258}"/>
              </a:ext>
            </a:extLst>
          </p:cNvPr>
          <p:cNvSpPr txBox="1"/>
          <p:nvPr/>
        </p:nvSpPr>
        <p:spPr>
          <a:xfrm>
            <a:off x="7305003" y="192616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RCS injection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952289D7-0DE3-4DD5-82A8-C7557C8691DA}"/>
              </a:ext>
            </a:extLst>
          </p:cNvPr>
          <p:cNvSpPr/>
          <p:nvPr/>
        </p:nvSpPr>
        <p:spPr>
          <a:xfrm rot="5400000">
            <a:off x="5630907" y="5709982"/>
            <a:ext cx="288000" cy="68504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5CC180F9-85A7-4563-9789-707F66D8C000}"/>
              </a:ext>
            </a:extLst>
          </p:cNvPr>
          <p:cNvSpPr/>
          <p:nvPr/>
        </p:nvSpPr>
        <p:spPr>
          <a:xfrm rot="10800000">
            <a:off x="6818847" y="4504877"/>
            <a:ext cx="288000" cy="68504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2D273B1-9B96-4701-B174-377C31F15A26}"/>
              </a:ext>
            </a:extLst>
          </p:cNvPr>
          <p:cNvSpPr txBox="1"/>
          <p:nvPr/>
        </p:nvSpPr>
        <p:spPr>
          <a:xfrm>
            <a:off x="6673878" y="585295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Debuncher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460EE9F2-9731-4AD5-A8C7-F6333AEC0A32}"/>
              </a:ext>
            </a:extLst>
          </p:cNvPr>
          <p:cNvCxnSpPr>
            <a:cxnSpLocks/>
          </p:cNvCxnSpPr>
          <p:nvPr/>
        </p:nvCxnSpPr>
        <p:spPr>
          <a:xfrm flipH="1" flipV="1">
            <a:off x="7022173" y="4568709"/>
            <a:ext cx="46895" cy="13851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F906AC6B-7A28-4469-81D1-2CB307141DC3}"/>
              </a:ext>
            </a:extLst>
          </p:cNvPr>
          <p:cNvCxnSpPr>
            <a:cxnSpLocks/>
          </p:cNvCxnSpPr>
          <p:nvPr/>
        </p:nvCxnSpPr>
        <p:spPr>
          <a:xfrm flipH="1" flipV="1">
            <a:off x="5804888" y="5814949"/>
            <a:ext cx="843281" cy="2220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93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DECD3D99-938D-492E-9424-E34494D6FE07}"/>
              </a:ext>
            </a:extLst>
          </p:cNvPr>
          <p:cNvSpPr/>
          <p:nvPr/>
        </p:nvSpPr>
        <p:spPr>
          <a:xfrm>
            <a:off x="628650" y="1434517"/>
            <a:ext cx="8179790" cy="5145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コンテンツ プレースホルダー 2">
            <a:extLst>
              <a:ext uri="{FF2B5EF4-FFF2-40B4-BE49-F238E27FC236}">
                <a16:creationId xmlns:a16="http://schemas.microsoft.com/office/drawing/2014/main" id="{6A91B8CE-E55E-4F9E-AB7D-DE35E3C604EC}"/>
              </a:ext>
            </a:extLst>
          </p:cNvPr>
          <p:cNvSpPr txBox="1">
            <a:spLocks/>
          </p:cNvSpPr>
          <p:nvPr/>
        </p:nvSpPr>
        <p:spPr>
          <a:xfrm>
            <a:off x="628650" y="983412"/>
            <a:ext cx="7886700" cy="376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History</a:t>
            </a:r>
          </a:p>
        </p:txBody>
      </p:sp>
      <p:graphicFrame>
        <p:nvGraphicFramePr>
          <p:cNvPr id="13" name="表 17">
            <a:extLst>
              <a:ext uri="{FF2B5EF4-FFF2-40B4-BE49-F238E27FC236}">
                <a16:creationId xmlns:a16="http://schemas.microsoft.com/office/drawing/2014/main" id="{2824F604-4091-4D39-807A-CA95950AF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43195"/>
              </p:ext>
            </p:extLst>
          </p:nvPr>
        </p:nvGraphicFramePr>
        <p:xfrm>
          <a:off x="715476" y="1461124"/>
          <a:ext cx="8014636" cy="1833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2474">
                  <a:extLst>
                    <a:ext uri="{9D8B030D-6E8A-4147-A177-3AD203B41FA5}">
                      <a16:colId xmlns:a16="http://schemas.microsoft.com/office/drawing/2014/main" val="1615583164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2883760555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3475710940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4096956829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1032258166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996278429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2150349954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1025963720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2739608245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2976732423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431954673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2573915222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4067654702"/>
                    </a:ext>
                  </a:extLst>
                </a:gridCol>
                <a:gridCol w="572474">
                  <a:extLst>
                    <a:ext uri="{9D8B030D-6E8A-4147-A177-3AD203B41FA5}">
                      <a16:colId xmlns:a16="http://schemas.microsoft.com/office/drawing/2014/main" val="386555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kumimoji="1" lang="ja-JP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3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[mA]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03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[kW]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3969824"/>
                  </a:ext>
                </a:extLst>
              </a:tr>
            </a:tbl>
          </a:graphicData>
        </a:graphic>
      </p:graphicFrame>
      <p:sp>
        <p:nvSpPr>
          <p:cNvPr id="18" name="矢印: 下 17">
            <a:extLst>
              <a:ext uri="{FF2B5EF4-FFF2-40B4-BE49-F238E27FC236}">
                <a16:creationId xmlns:a16="http://schemas.microsoft.com/office/drawing/2014/main" id="{E35CA05A-7EB0-40DD-A877-366761E28B89}"/>
              </a:ext>
            </a:extLst>
          </p:cNvPr>
          <p:cNvSpPr/>
          <p:nvPr/>
        </p:nvSpPr>
        <p:spPr>
          <a:xfrm rot="10800000">
            <a:off x="2794486" y="3213515"/>
            <a:ext cx="576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99591C-7688-4F6C-B0E9-D73A39B0C54E}"/>
              </a:ext>
            </a:extLst>
          </p:cNvPr>
          <p:cNvSpPr txBox="1"/>
          <p:nvPr/>
        </p:nvSpPr>
        <p:spPr>
          <a:xfrm>
            <a:off x="2518074" y="3535093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Tohoku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矢印: 下 328">
            <a:extLst>
              <a:ext uri="{FF2B5EF4-FFF2-40B4-BE49-F238E27FC236}">
                <a16:creationId xmlns:a16="http://schemas.microsoft.com/office/drawing/2014/main" id="{364AF960-7B6C-4C5E-A156-8FAD9105E2C0}"/>
              </a:ext>
            </a:extLst>
          </p:cNvPr>
          <p:cNvSpPr/>
          <p:nvPr/>
        </p:nvSpPr>
        <p:spPr>
          <a:xfrm rot="10800000">
            <a:off x="3954584" y="3213515"/>
            <a:ext cx="576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6E565F07-F55F-466D-BEC3-A758590E39A9}"/>
              </a:ext>
            </a:extLst>
          </p:cNvPr>
          <p:cNvSpPr txBox="1"/>
          <p:nvPr/>
        </p:nvSpPr>
        <p:spPr>
          <a:xfrm>
            <a:off x="3480448" y="3535093"/>
            <a:ext cx="8723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Hadron 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矢印: 下 330">
            <a:extLst>
              <a:ext uri="{FF2B5EF4-FFF2-40B4-BE49-F238E27FC236}">
                <a16:creationId xmlns:a16="http://schemas.microsoft.com/office/drawing/2014/main" id="{6F3AB5F1-B7D8-4E4F-8E1F-7BAE10D1739C}"/>
              </a:ext>
            </a:extLst>
          </p:cNvPr>
          <p:cNvSpPr/>
          <p:nvPr/>
        </p:nvSpPr>
        <p:spPr>
          <a:xfrm rot="10800000">
            <a:off x="5218214" y="3213515"/>
            <a:ext cx="576000" cy="360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0397E5DD-E092-4468-BCA3-EB2A4CE1DB7D}"/>
              </a:ext>
            </a:extLst>
          </p:cNvPr>
          <p:cNvSpPr txBox="1"/>
          <p:nvPr/>
        </p:nvSpPr>
        <p:spPr>
          <a:xfrm>
            <a:off x="5198977" y="3535093"/>
            <a:ext cx="170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MLF Target Failure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90821984-0E52-4AD8-91D4-15E75775792D}"/>
              </a:ext>
            </a:extLst>
          </p:cNvPr>
          <p:cNvSpPr txBox="1"/>
          <p:nvPr/>
        </p:nvSpPr>
        <p:spPr>
          <a:xfrm>
            <a:off x="715476" y="3319649"/>
            <a:ext cx="10887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Event of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Interruption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832EA00-617B-4CDD-A208-B8381924D88B}"/>
              </a:ext>
            </a:extLst>
          </p:cNvPr>
          <p:cNvSpPr txBox="1"/>
          <p:nvPr/>
        </p:nvSpPr>
        <p:spPr>
          <a:xfrm>
            <a:off x="7041517" y="958130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 Peak Beam Current</a:t>
            </a:r>
          </a:p>
          <a:p>
            <a:r>
              <a:rPr kumimoji="1" lang="en-US" altLang="ja-JP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Output at 3-GeV exit</a:t>
            </a:r>
            <a:endParaRPr kumimoji="1" lang="ja-JP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矢印: 下 333">
            <a:extLst>
              <a:ext uri="{FF2B5EF4-FFF2-40B4-BE49-F238E27FC236}">
                <a16:creationId xmlns:a16="http://schemas.microsoft.com/office/drawing/2014/main" id="{8AC1F4E0-6A19-47CA-AA56-B0B5BB11678C}"/>
              </a:ext>
            </a:extLst>
          </p:cNvPr>
          <p:cNvSpPr/>
          <p:nvPr/>
        </p:nvSpPr>
        <p:spPr>
          <a:xfrm rot="10800000">
            <a:off x="4376656" y="3213515"/>
            <a:ext cx="576000" cy="50507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A35E4238-BBAD-489B-B814-2ECD58E70025}"/>
              </a:ext>
            </a:extLst>
          </p:cNvPr>
          <p:cNvSpPr txBox="1"/>
          <p:nvPr/>
        </p:nvSpPr>
        <p:spPr>
          <a:xfrm>
            <a:off x="4256009" y="3670752"/>
            <a:ext cx="14879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kumimoji="1" lang="ja-JP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181 to 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MeV</a:t>
            </a:r>
            <a:endParaRPr kumimoji="1" lang="ja-JP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" name="グループ化 357">
            <a:extLst>
              <a:ext uri="{FF2B5EF4-FFF2-40B4-BE49-F238E27FC236}">
                <a16:creationId xmlns:a16="http://schemas.microsoft.com/office/drawing/2014/main" id="{4EF8EB60-8284-462C-B5AC-B9D1BB777048}"/>
              </a:ext>
            </a:extLst>
          </p:cNvPr>
          <p:cNvGrpSpPr/>
          <p:nvPr/>
        </p:nvGrpSpPr>
        <p:grpSpPr>
          <a:xfrm>
            <a:off x="709148" y="4349673"/>
            <a:ext cx="4323902" cy="2036896"/>
            <a:chOff x="1314898" y="2415198"/>
            <a:chExt cx="4323902" cy="2036896"/>
          </a:xfrm>
        </p:grpSpPr>
        <p:grpSp>
          <p:nvGrpSpPr>
            <p:cNvPr id="359" name="グループ化 358">
              <a:extLst>
                <a:ext uri="{FF2B5EF4-FFF2-40B4-BE49-F238E27FC236}">
                  <a16:creationId xmlns:a16="http://schemas.microsoft.com/office/drawing/2014/main" id="{DF3179B1-25E5-470A-B473-BF49E8DEFF47}"/>
                </a:ext>
              </a:extLst>
            </p:cNvPr>
            <p:cNvGrpSpPr/>
            <p:nvPr/>
          </p:nvGrpSpPr>
          <p:grpSpPr>
            <a:xfrm>
              <a:off x="1801379" y="2453642"/>
              <a:ext cx="3837421" cy="1670698"/>
              <a:chOff x="1801379" y="2453642"/>
              <a:chExt cx="4802535" cy="1670698"/>
            </a:xfrm>
          </p:grpSpPr>
          <p:pic>
            <p:nvPicPr>
              <p:cNvPr id="380" name="図 379" descr="C:\morishita\dialy\2004\201109_IPAC\図2.png">
                <a:extLst>
                  <a:ext uri="{FF2B5EF4-FFF2-40B4-BE49-F238E27FC236}">
                    <a16:creationId xmlns:a16="http://schemas.microsoft.com/office/drawing/2014/main" id="{D5F836E1-F2F7-4308-8A0E-B3E8DC9D40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054" b="15928"/>
              <a:stretch>
                <a:fillRect/>
              </a:stretch>
            </p:blipFill>
            <p:spPr bwMode="auto">
              <a:xfrm>
                <a:off x="1801379" y="2453642"/>
                <a:ext cx="4802535" cy="1670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1" name="直線コネクタ 380">
                <a:extLst>
                  <a:ext uri="{FF2B5EF4-FFF2-40B4-BE49-F238E27FC236}">
                    <a16:creationId xmlns:a16="http://schemas.microsoft.com/office/drawing/2014/main" id="{3D752BB4-3D45-472D-868E-148500D6F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8911" y="3469739"/>
                <a:ext cx="4028700" cy="5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0" name="直線矢印コネクタ 359">
              <a:extLst>
                <a:ext uri="{FF2B5EF4-FFF2-40B4-BE49-F238E27FC236}">
                  <a16:creationId xmlns:a16="http://schemas.microsoft.com/office/drawing/2014/main" id="{F06E923B-0372-4992-9151-23777FA1022C}"/>
                </a:ext>
              </a:extLst>
            </p:cNvPr>
            <p:cNvCxnSpPr/>
            <p:nvPr/>
          </p:nvCxnSpPr>
          <p:spPr bwMode="auto">
            <a:xfrm flipV="1">
              <a:off x="2338363" y="2770475"/>
              <a:ext cx="0" cy="1100096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61" name="直線矢印コネクタ 360">
              <a:extLst>
                <a:ext uri="{FF2B5EF4-FFF2-40B4-BE49-F238E27FC236}">
                  <a16:creationId xmlns:a16="http://schemas.microsoft.com/office/drawing/2014/main" id="{58E2EEFB-E6E2-46E7-A404-70FA2CC55D92}"/>
                </a:ext>
              </a:extLst>
            </p:cNvPr>
            <p:cNvCxnSpPr/>
            <p:nvPr/>
          </p:nvCxnSpPr>
          <p:spPr bwMode="auto">
            <a:xfrm flipV="1">
              <a:off x="3752874" y="2770475"/>
              <a:ext cx="0" cy="55004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932422F7-D42F-4987-8C74-545290E279F5}"/>
                </a:ext>
              </a:extLst>
            </p:cNvPr>
            <p:cNvSpPr txBox="1"/>
            <p:nvPr/>
          </p:nvSpPr>
          <p:spPr>
            <a:xfrm>
              <a:off x="2933656" y="4205873"/>
              <a:ext cx="1572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Longitudinal Position [m]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テキスト ボックス 362">
              <a:extLst>
                <a:ext uri="{FF2B5EF4-FFF2-40B4-BE49-F238E27FC236}">
                  <a16:creationId xmlns:a16="http://schemas.microsoft.com/office/drawing/2014/main" id="{66F246B1-314A-4770-9D55-600B3153A467}"/>
                </a:ext>
              </a:extLst>
            </p:cNvPr>
            <p:cNvSpPr txBox="1"/>
            <p:nvPr/>
          </p:nvSpPr>
          <p:spPr>
            <a:xfrm>
              <a:off x="1708845" y="4042807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テキスト ボックス 363">
              <a:extLst>
                <a:ext uri="{FF2B5EF4-FFF2-40B4-BE49-F238E27FC236}">
                  <a16:creationId xmlns:a16="http://schemas.microsoft.com/office/drawing/2014/main" id="{75948EB4-91CC-4311-808C-498AB87F8C9C}"/>
                </a:ext>
              </a:extLst>
            </p:cNvPr>
            <p:cNvSpPr txBox="1"/>
            <p:nvPr/>
          </p:nvSpPr>
          <p:spPr>
            <a:xfrm>
              <a:off x="2414563" y="4042807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100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テキスト ボックス 364">
              <a:extLst>
                <a:ext uri="{FF2B5EF4-FFF2-40B4-BE49-F238E27FC236}">
                  <a16:creationId xmlns:a16="http://schemas.microsoft.com/office/drawing/2014/main" id="{0E35F9CF-6803-4655-91F0-4AC39A56086B}"/>
                </a:ext>
              </a:extLst>
            </p:cNvPr>
            <p:cNvSpPr txBox="1"/>
            <p:nvPr/>
          </p:nvSpPr>
          <p:spPr>
            <a:xfrm>
              <a:off x="3261345" y="4042807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200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テキスト ボックス 365">
              <a:extLst>
                <a:ext uri="{FF2B5EF4-FFF2-40B4-BE49-F238E27FC236}">
                  <a16:creationId xmlns:a16="http://schemas.microsoft.com/office/drawing/2014/main" id="{883BFFA4-3099-4D19-8749-ACA17B49284B}"/>
                </a:ext>
              </a:extLst>
            </p:cNvPr>
            <p:cNvSpPr txBox="1"/>
            <p:nvPr/>
          </p:nvSpPr>
          <p:spPr>
            <a:xfrm>
              <a:off x="4108127" y="4042807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300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テキスト ボックス 366">
              <a:extLst>
                <a:ext uri="{FF2B5EF4-FFF2-40B4-BE49-F238E27FC236}">
                  <a16:creationId xmlns:a16="http://schemas.microsoft.com/office/drawing/2014/main" id="{0FF89F10-7518-4E4F-A3B1-0990EACAF4D8}"/>
                </a:ext>
              </a:extLst>
            </p:cNvPr>
            <p:cNvSpPr txBox="1"/>
            <p:nvPr/>
          </p:nvSpPr>
          <p:spPr>
            <a:xfrm>
              <a:off x="4954910" y="4042807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400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正方形/長方形 367">
              <a:extLst>
                <a:ext uri="{FF2B5EF4-FFF2-40B4-BE49-F238E27FC236}">
                  <a16:creationId xmlns:a16="http://schemas.microsoft.com/office/drawing/2014/main" id="{64EEDDBF-92F9-4D42-B249-4DC14E86D4F1}"/>
                </a:ext>
              </a:extLst>
            </p:cNvPr>
            <p:cNvSpPr/>
            <p:nvPr/>
          </p:nvSpPr>
          <p:spPr>
            <a:xfrm>
              <a:off x="1871911" y="3883933"/>
              <a:ext cx="187220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テキスト ボックス 368">
              <a:extLst>
                <a:ext uri="{FF2B5EF4-FFF2-40B4-BE49-F238E27FC236}">
                  <a16:creationId xmlns:a16="http://schemas.microsoft.com/office/drawing/2014/main" id="{9F2DE1D6-31D2-44F6-8B99-21647156B524}"/>
                </a:ext>
              </a:extLst>
            </p:cNvPr>
            <p:cNvSpPr txBox="1"/>
            <p:nvPr/>
          </p:nvSpPr>
          <p:spPr bwMode="auto">
            <a:xfrm>
              <a:off x="1881436" y="3783350"/>
              <a:ext cx="648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altLang="ja-JP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40mm</a:t>
              </a:r>
              <a:endParaRPr lang="ja-JP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正方形/長方形 369">
              <a:extLst>
                <a:ext uri="{FF2B5EF4-FFF2-40B4-BE49-F238E27FC236}">
                  <a16:creationId xmlns:a16="http://schemas.microsoft.com/office/drawing/2014/main" id="{D0C409DB-4A16-465C-8358-A926F33471FB}"/>
                </a:ext>
              </a:extLst>
            </p:cNvPr>
            <p:cNvSpPr/>
            <p:nvPr/>
          </p:nvSpPr>
          <p:spPr>
            <a:xfrm>
              <a:off x="3382053" y="3352257"/>
              <a:ext cx="108012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テキスト ボックス 370">
              <a:extLst>
                <a:ext uri="{FF2B5EF4-FFF2-40B4-BE49-F238E27FC236}">
                  <a16:creationId xmlns:a16="http://schemas.microsoft.com/office/drawing/2014/main" id="{C1E93E70-E191-47D1-935D-A390D20C271F}"/>
                </a:ext>
              </a:extLst>
            </p:cNvPr>
            <p:cNvSpPr txBox="1"/>
            <p:nvPr/>
          </p:nvSpPr>
          <p:spPr bwMode="auto">
            <a:xfrm>
              <a:off x="3431603" y="3247727"/>
              <a:ext cx="6511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altLang="ja-JP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20mm</a:t>
              </a:r>
              <a:endParaRPr lang="ja-JP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08F8A78D-03D0-4041-9EFC-740483E43DFF}"/>
                </a:ext>
              </a:extLst>
            </p:cNvPr>
            <p:cNvSpPr txBox="1"/>
            <p:nvPr/>
          </p:nvSpPr>
          <p:spPr>
            <a:xfrm rot="16200000">
              <a:off x="606691" y="3176363"/>
              <a:ext cx="16626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Vertical Deformation [mm]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テキスト ボックス 372">
              <a:extLst>
                <a:ext uri="{FF2B5EF4-FFF2-40B4-BE49-F238E27FC236}">
                  <a16:creationId xmlns:a16="http://schemas.microsoft.com/office/drawing/2014/main" id="{1D297575-7B77-40A2-AFA3-F112AD2E1857}"/>
                </a:ext>
              </a:extLst>
            </p:cNvPr>
            <p:cNvSpPr txBox="1"/>
            <p:nvPr/>
          </p:nvSpPr>
          <p:spPr>
            <a:xfrm>
              <a:off x="1617518" y="266932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itchFamily="34" charset="0"/>
                  <a:cs typeface="Arial" pitchFamily="34" charset="0"/>
                </a:rPr>
                <a:t>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テキスト ボックス 373">
              <a:extLst>
                <a:ext uri="{FF2B5EF4-FFF2-40B4-BE49-F238E27FC236}">
                  <a16:creationId xmlns:a16="http://schemas.microsoft.com/office/drawing/2014/main" id="{04936E32-1572-414F-9499-6F7064574D75}"/>
                </a:ext>
              </a:extLst>
            </p:cNvPr>
            <p:cNvSpPr txBox="1"/>
            <p:nvPr/>
          </p:nvSpPr>
          <p:spPr>
            <a:xfrm>
              <a:off x="1546986" y="2415198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itchFamily="34" charset="0"/>
                  <a:cs typeface="Arial" pitchFamily="34" charset="0"/>
                </a:rPr>
                <a:t>10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2DA9CF9F-72FD-4537-BAF9-58D75B7AC0FC}"/>
                </a:ext>
              </a:extLst>
            </p:cNvPr>
            <p:cNvSpPr txBox="1"/>
            <p:nvPr/>
          </p:nvSpPr>
          <p:spPr>
            <a:xfrm>
              <a:off x="1503704" y="3173378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-20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テキスト ボックス 375">
              <a:extLst>
                <a:ext uri="{FF2B5EF4-FFF2-40B4-BE49-F238E27FC236}">
                  <a16:creationId xmlns:a16="http://schemas.microsoft.com/office/drawing/2014/main" id="{B3B06FAC-58A6-4033-8819-DC7AC622F353}"/>
                </a:ext>
              </a:extLst>
            </p:cNvPr>
            <p:cNvSpPr txBox="1"/>
            <p:nvPr/>
          </p:nvSpPr>
          <p:spPr>
            <a:xfrm>
              <a:off x="1503704" y="3677434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-40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038DCF25-0359-440E-A10F-02A33478B994}"/>
                </a:ext>
              </a:extLst>
            </p:cNvPr>
            <p:cNvSpPr txBox="1"/>
            <p:nvPr/>
          </p:nvSpPr>
          <p:spPr>
            <a:xfrm>
              <a:off x="1503704" y="2928779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-10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5CE19B18-5F52-468E-9B18-D4EB09081A68}"/>
                </a:ext>
              </a:extLst>
            </p:cNvPr>
            <p:cNvSpPr txBox="1"/>
            <p:nvPr/>
          </p:nvSpPr>
          <p:spPr>
            <a:xfrm>
              <a:off x="1503704" y="3417977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-30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F676C5CF-E7CB-4605-8B22-885D89464CE2}"/>
                </a:ext>
              </a:extLst>
            </p:cNvPr>
            <p:cNvSpPr txBox="1"/>
            <p:nvPr/>
          </p:nvSpPr>
          <p:spPr>
            <a:xfrm>
              <a:off x="1503704" y="3925084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latin typeface="Arial" pitchFamily="34" charset="0"/>
                  <a:cs typeface="Arial" pitchFamily="34" charset="0"/>
                </a:rPr>
                <a:t>-50</a:t>
              </a:r>
              <a:endParaRPr kumimoji="1" lang="ja-JP" alt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2" name="テキスト ボックス 381">
            <a:extLst>
              <a:ext uri="{FF2B5EF4-FFF2-40B4-BE49-F238E27FC236}">
                <a16:creationId xmlns:a16="http://schemas.microsoft.com/office/drawing/2014/main" id="{9587B244-00E4-48EB-80B6-A4B51FF23CEF}"/>
              </a:ext>
            </a:extLst>
          </p:cNvPr>
          <p:cNvSpPr txBox="1"/>
          <p:nvPr/>
        </p:nvSpPr>
        <p:spPr>
          <a:xfrm>
            <a:off x="1471101" y="6271810"/>
            <a:ext cx="279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Damage on Accelerator Tunnel</a:t>
            </a:r>
            <a:endParaRPr kumimoji="1" lang="ja-JP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E7541F-D4DA-455B-AE78-6F3E9210C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40" y="3938812"/>
            <a:ext cx="3200176" cy="2400132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5788097-5EAA-41A5-96F4-B9759E9DA26B}"/>
              </a:ext>
            </a:extLst>
          </p:cNvPr>
          <p:cNvSpPr txBox="1"/>
          <p:nvPr/>
        </p:nvSpPr>
        <p:spPr>
          <a:xfrm>
            <a:off x="5749915" y="6271810"/>
            <a:ext cx="2329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ACS</a:t>
            </a:r>
            <a:r>
              <a:rPr lang="ja-JP" alt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Accelerator</a:t>
            </a:r>
            <a:r>
              <a:rPr lang="ja-JP" alt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Cavities</a:t>
            </a:r>
            <a:endParaRPr kumimoji="1" lang="ja-JP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18FC123-39C0-4956-BCF7-2B979B8EA9AF}"/>
              </a:ext>
            </a:extLst>
          </p:cNvPr>
          <p:cNvSpPr txBox="1"/>
          <p:nvPr/>
        </p:nvSpPr>
        <p:spPr>
          <a:xfrm>
            <a:off x="4364720" y="6539002"/>
            <a:ext cx="4471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kern="1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K. Hasegawa, et. al., JPS Conf. Proc. , 011012 (2015)</a:t>
            </a:r>
            <a:endParaRPr lang="ja-JP" altLang="ja-JP" sz="1400" kern="100" dirty="0">
              <a:solidFill>
                <a:schemeClr val="bg2">
                  <a:lumMod val="90000"/>
                </a:schemeClr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0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B880A5-DF24-4B87-BE94-1B4E8EA3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3411"/>
            <a:ext cx="8372474" cy="580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J-PARC </a:t>
            </a:r>
            <a:r>
              <a:rPr kumimoji="1" lang="en-US" altLang="ja-JP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kumimoji="1"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its Instrumentations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Tuning &amp; Ordinal Observations of</a:t>
            </a:r>
            <a:r>
              <a:rPr lang="ja-JP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Profile Monitors (trans. and long. Profiles)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Monitors</a:t>
            </a:r>
          </a:p>
          <a:p>
            <a:pPr lvl="1">
              <a:buFont typeface="Wingdings" panose="05000000000000000000" pitchFamily="2" charset="2"/>
              <a:buChar char="Ø"/>
            </a:pPr>
            <a:endParaRPr kumimoji="1" lang="en-US" altLang="ja-JP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Summary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3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233C44-8283-4D6E-9E9A-24FAE3441826}"/>
              </a:ext>
            </a:extLst>
          </p:cNvPr>
          <p:cNvSpPr/>
          <p:nvPr/>
        </p:nvSpPr>
        <p:spPr>
          <a:xfrm>
            <a:off x="628647" y="901490"/>
            <a:ext cx="8208000" cy="5680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ECE564-C198-4AE2-8539-7FB3A3F78B31}"/>
              </a:ext>
            </a:extLst>
          </p:cNvPr>
          <p:cNvSpPr txBox="1"/>
          <p:nvPr/>
        </p:nvSpPr>
        <p:spPr>
          <a:xfrm>
            <a:off x="628647" y="882666"/>
            <a:ext cx="8208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Accelerator Tuning &amp; Ordinal Observations of Operation</a:t>
            </a:r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A0FA5BE-5ADA-4539-A432-3574020CFF8B}"/>
              </a:ext>
            </a:extLst>
          </p:cNvPr>
          <p:cNvSpPr txBox="1"/>
          <p:nvPr/>
        </p:nvSpPr>
        <p:spPr>
          <a:xfrm>
            <a:off x="1315079" y="2581158"/>
            <a:ext cx="331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BPM (Beam Position Monitor)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3B97C67-55B2-4D34-BF79-464EE48DA5A4}"/>
              </a:ext>
            </a:extLst>
          </p:cNvPr>
          <p:cNvSpPr txBox="1"/>
          <p:nvPr/>
        </p:nvSpPr>
        <p:spPr>
          <a:xfrm>
            <a:off x="4676520" y="2581157"/>
            <a:ext cx="403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beam orbit correction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7CF64DB-D6BB-413F-85B2-CC293890BD31}"/>
              </a:ext>
            </a:extLst>
          </p:cNvPr>
          <p:cNvSpPr txBox="1"/>
          <p:nvPr/>
        </p:nvSpPr>
        <p:spPr>
          <a:xfrm>
            <a:off x="1315079" y="2963317"/>
            <a:ext cx="331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Beam Current Monitor (Slow CT)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7A135B1-359C-4F74-B711-CA147649A85C}"/>
              </a:ext>
            </a:extLst>
          </p:cNvPr>
          <p:cNvSpPr txBox="1"/>
          <p:nvPr/>
        </p:nvSpPr>
        <p:spPr>
          <a:xfrm>
            <a:off x="4676520" y="2963316"/>
            <a:ext cx="403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cavity transmission optimization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0E379DB-24B7-43ED-B4EA-0861843DC55A}"/>
              </a:ext>
            </a:extLst>
          </p:cNvPr>
          <p:cNvSpPr txBox="1"/>
          <p:nvPr/>
        </p:nvSpPr>
        <p:spPr>
          <a:xfrm>
            <a:off x="1315079" y="3345476"/>
            <a:ext cx="331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Beam Phase Monitor (Fast CT)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107E704-DE34-49F1-BB23-5F5F003D6C1B}"/>
              </a:ext>
            </a:extLst>
          </p:cNvPr>
          <p:cNvSpPr txBox="1"/>
          <p:nvPr/>
        </p:nvSpPr>
        <p:spPr>
          <a:xfrm>
            <a:off x="4676520" y="3345475"/>
            <a:ext cx="403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amplitude and phase setting of cavity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F4ABA93-CD22-4528-8FD8-FA5A734D9B17}"/>
              </a:ext>
            </a:extLst>
          </p:cNvPr>
          <p:cNvSpPr txBox="1"/>
          <p:nvPr/>
        </p:nvSpPr>
        <p:spPr>
          <a:xfrm>
            <a:off x="1315079" y="3727635"/>
            <a:ext cx="331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Trans. Profile Monitor (Wire Scanner)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8875851-A53C-4A34-AE57-37CC24EF3B13}"/>
              </a:ext>
            </a:extLst>
          </p:cNvPr>
          <p:cNvSpPr txBox="1"/>
          <p:nvPr/>
        </p:nvSpPr>
        <p:spPr>
          <a:xfrm>
            <a:off x="4676520" y="3727635"/>
            <a:ext cx="403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optics of beam transfer (settings of quadrupoles)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42959F0E-3765-4B57-955E-8B7E28D80A56}"/>
              </a:ext>
            </a:extLst>
          </p:cNvPr>
          <p:cNvGrpSpPr/>
          <p:nvPr/>
        </p:nvGrpSpPr>
        <p:grpSpPr>
          <a:xfrm>
            <a:off x="1945364" y="1288303"/>
            <a:ext cx="5584769" cy="1335729"/>
            <a:chOff x="1945364" y="1561988"/>
            <a:chExt cx="5584769" cy="1335729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7C225944-D26E-40A8-AAF4-72743369AEF0}"/>
                </a:ext>
              </a:extLst>
            </p:cNvPr>
            <p:cNvGrpSpPr/>
            <p:nvPr/>
          </p:nvGrpSpPr>
          <p:grpSpPr>
            <a:xfrm>
              <a:off x="1988974" y="1561988"/>
              <a:ext cx="5487346" cy="1080000"/>
              <a:chOff x="1988974" y="1561988"/>
              <a:chExt cx="5487346" cy="1080000"/>
            </a:xfrm>
          </p:grpSpPr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FD2292BA-2F2F-471A-BAFF-6D483929E84D}"/>
                  </a:ext>
                </a:extLst>
              </p:cNvPr>
              <p:cNvGrpSpPr/>
              <p:nvPr/>
            </p:nvGrpSpPr>
            <p:grpSpPr>
              <a:xfrm>
                <a:off x="4517394" y="1666102"/>
                <a:ext cx="892668" cy="875779"/>
                <a:chOff x="6237019" y="2001954"/>
                <a:chExt cx="892668" cy="875779"/>
              </a:xfrm>
            </p:grpSpPr>
            <p:grpSp>
              <p:nvGrpSpPr>
                <p:cNvPr id="133" name="グループ化 22">
                  <a:extLst>
                    <a:ext uri="{FF2B5EF4-FFF2-40B4-BE49-F238E27FC236}">
                      <a16:creationId xmlns:a16="http://schemas.microsoft.com/office/drawing/2014/main" id="{8197C964-AD71-4C05-8EAB-B2AA43CE39CB}"/>
                    </a:ext>
                  </a:extLst>
                </p:cNvPr>
                <p:cNvGrpSpPr/>
                <p:nvPr/>
              </p:nvGrpSpPr>
              <p:grpSpPr>
                <a:xfrm>
                  <a:off x="6237019" y="2297415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177" name="グループ化 21">
                    <a:extLst>
                      <a:ext uri="{FF2B5EF4-FFF2-40B4-BE49-F238E27FC236}">
                        <a16:creationId xmlns:a16="http://schemas.microsoft.com/office/drawing/2014/main" id="{FF9363B1-7305-4686-89BF-2676A1B20A0B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179" name="円弧 178">
                      <a:extLst>
                        <a:ext uri="{FF2B5EF4-FFF2-40B4-BE49-F238E27FC236}">
                          <a16:creationId xmlns:a16="http://schemas.microsoft.com/office/drawing/2014/main" id="{BF67BCB5-2BD5-4A5A-94E4-688416D173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0" name="円弧 179">
                      <a:extLst>
                        <a:ext uri="{FF2B5EF4-FFF2-40B4-BE49-F238E27FC236}">
                          <a16:creationId xmlns:a16="http://schemas.microsoft.com/office/drawing/2014/main" id="{6C488A5C-97FF-4B3F-9EE1-495FE70D5B2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1" name="正方形/長方形 180">
                      <a:extLst>
                        <a:ext uri="{FF2B5EF4-FFF2-40B4-BE49-F238E27FC236}">
                          <a16:creationId xmlns:a16="http://schemas.microsoft.com/office/drawing/2014/main" id="{36804CA1-8C17-46B3-824A-6CE0975B88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78" name="正方形/長方形 177">
                    <a:extLst>
                      <a:ext uri="{FF2B5EF4-FFF2-40B4-BE49-F238E27FC236}">
                        <a16:creationId xmlns:a16="http://schemas.microsoft.com/office/drawing/2014/main" id="{FD2ABB63-FF06-41F1-9C3C-D4DB08BF4A93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34" name="グループ化 24">
                  <a:extLst>
                    <a:ext uri="{FF2B5EF4-FFF2-40B4-BE49-F238E27FC236}">
                      <a16:creationId xmlns:a16="http://schemas.microsoft.com/office/drawing/2014/main" id="{0FEEDA5B-DA88-4EC1-BC1F-C581B403A205}"/>
                    </a:ext>
                  </a:extLst>
                </p:cNvPr>
                <p:cNvGrpSpPr/>
                <p:nvPr/>
              </p:nvGrpSpPr>
              <p:grpSpPr>
                <a:xfrm rot="10800000">
                  <a:off x="6978528" y="2297415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172" name="グループ化 21">
                    <a:extLst>
                      <a:ext uri="{FF2B5EF4-FFF2-40B4-BE49-F238E27FC236}">
                        <a16:creationId xmlns:a16="http://schemas.microsoft.com/office/drawing/2014/main" id="{6BFD959E-EA4E-4E5C-9179-40DF6AC9B9EE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174" name="円弧 173">
                      <a:extLst>
                        <a:ext uri="{FF2B5EF4-FFF2-40B4-BE49-F238E27FC236}">
                          <a16:creationId xmlns:a16="http://schemas.microsoft.com/office/drawing/2014/main" id="{5B5C5ADA-C9B0-4C5E-95EF-2D0322954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5" name="円弧 174">
                      <a:extLst>
                        <a:ext uri="{FF2B5EF4-FFF2-40B4-BE49-F238E27FC236}">
                          <a16:creationId xmlns:a16="http://schemas.microsoft.com/office/drawing/2014/main" id="{24EABE7B-7179-4057-871B-7ED9BFAE56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6" name="正方形/長方形 175">
                      <a:extLst>
                        <a:ext uri="{FF2B5EF4-FFF2-40B4-BE49-F238E27FC236}">
                          <a16:creationId xmlns:a16="http://schemas.microsoft.com/office/drawing/2014/main" id="{7246F5C6-6556-436A-9447-08521EE1A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73" name="正方形/長方形 172">
                    <a:extLst>
                      <a:ext uri="{FF2B5EF4-FFF2-40B4-BE49-F238E27FC236}">
                        <a16:creationId xmlns:a16="http://schemas.microsoft.com/office/drawing/2014/main" id="{AAE44EFD-A217-443F-BD10-E36B67F76D66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5" name="正方形/長方形 6">
                  <a:extLst>
                    <a:ext uri="{FF2B5EF4-FFF2-40B4-BE49-F238E27FC236}">
                      <a16:creationId xmlns:a16="http://schemas.microsoft.com/office/drawing/2014/main" id="{6974FCD3-D2B4-4AAB-A447-95BC3582928C}"/>
                    </a:ext>
                  </a:extLst>
                </p:cNvPr>
                <p:cNvSpPr/>
                <p:nvPr/>
              </p:nvSpPr>
              <p:spPr>
                <a:xfrm>
                  <a:off x="6359606" y="2368803"/>
                  <a:ext cx="648072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正方形/長方形 135">
                  <a:extLst>
                    <a:ext uri="{FF2B5EF4-FFF2-40B4-BE49-F238E27FC236}">
                      <a16:creationId xmlns:a16="http://schemas.microsoft.com/office/drawing/2014/main" id="{36561585-B5ED-42EC-AFE7-C6084E69E0B6}"/>
                    </a:ext>
                  </a:extLst>
                </p:cNvPr>
                <p:cNvSpPr/>
                <p:nvPr/>
              </p:nvSpPr>
              <p:spPr>
                <a:xfrm>
                  <a:off x="6359606" y="2220595"/>
                  <a:ext cx="648072" cy="152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正方形/長方形 136">
                  <a:extLst>
                    <a:ext uri="{FF2B5EF4-FFF2-40B4-BE49-F238E27FC236}">
                      <a16:creationId xmlns:a16="http://schemas.microsoft.com/office/drawing/2014/main" id="{DAD1FD09-0EA5-40AC-BA9B-F76DBA4CA869}"/>
                    </a:ext>
                  </a:extLst>
                </p:cNvPr>
                <p:cNvSpPr/>
                <p:nvPr/>
              </p:nvSpPr>
              <p:spPr>
                <a:xfrm>
                  <a:off x="6359606" y="2508627"/>
                  <a:ext cx="648072" cy="152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円/楕円 36">
                  <a:extLst>
                    <a:ext uri="{FF2B5EF4-FFF2-40B4-BE49-F238E27FC236}">
                      <a16:creationId xmlns:a16="http://schemas.microsoft.com/office/drawing/2014/main" id="{784EAE96-3F49-44A2-809C-105703C60B13}"/>
                    </a:ext>
                  </a:extLst>
                </p:cNvPr>
                <p:cNvSpPr/>
                <p:nvPr/>
              </p:nvSpPr>
              <p:spPr>
                <a:xfrm>
                  <a:off x="6396118" y="2367343"/>
                  <a:ext cx="144000" cy="1440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円/楕円 37">
                  <a:extLst>
                    <a:ext uri="{FF2B5EF4-FFF2-40B4-BE49-F238E27FC236}">
                      <a16:creationId xmlns:a16="http://schemas.microsoft.com/office/drawing/2014/main" id="{839C1D08-951C-4E36-837A-10549A3CE884}"/>
                    </a:ext>
                  </a:extLst>
                </p:cNvPr>
                <p:cNvSpPr/>
                <p:nvPr/>
              </p:nvSpPr>
              <p:spPr>
                <a:xfrm>
                  <a:off x="6866043" y="2404807"/>
                  <a:ext cx="72008" cy="7200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4314F9A3-CE24-4540-9C5E-028DBA8C03BA}"/>
                    </a:ext>
                  </a:extLst>
                </p:cNvPr>
                <p:cNvSpPr/>
                <p:nvPr/>
              </p:nvSpPr>
              <p:spPr>
                <a:xfrm>
                  <a:off x="6432118" y="2077820"/>
                  <a:ext cx="72000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F74B6B3F-88DB-4D01-AE19-82054BC75C97}"/>
                    </a:ext>
                  </a:extLst>
                </p:cNvPr>
                <p:cNvSpPr/>
                <p:nvPr/>
              </p:nvSpPr>
              <p:spPr>
                <a:xfrm>
                  <a:off x="6432118" y="2661027"/>
                  <a:ext cx="72000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正方形/長方形 141">
                  <a:extLst>
                    <a:ext uri="{FF2B5EF4-FFF2-40B4-BE49-F238E27FC236}">
                      <a16:creationId xmlns:a16="http://schemas.microsoft.com/office/drawing/2014/main" id="{76291F9B-9E92-48EB-8EAF-161CC87096E1}"/>
                    </a:ext>
                  </a:extLst>
                </p:cNvPr>
                <p:cNvSpPr/>
                <p:nvPr/>
              </p:nvSpPr>
              <p:spPr>
                <a:xfrm>
                  <a:off x="6866047" y="2661027"/>
                  <a:ext cx="72000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DF17BC36-52E5-4BBC-9AFC-DC0FDD08CAB4}"/>
                    </a:ext>
                  </a:extLst>
                </p:cNvPr>
                <p:cNvSpPr/>
                <p:nvPr/>
              </p:nvSpPr>
              <p:spPr>
                <a:xfrm>
                  <a:off x="6866047" y="2077820"/>
                  <a:ext cx="72000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" name="正方形/長方形 153">
                  <a:extLst>
                    <a:ext uri="{FF2B5EF4-FFF2-40B4-BE49-F238E27FC236}">
                      <a16:creationId xmlns:a16="http://schemas.microsoft.com/office/drawing/2014/main" id="{AE0AD982-4256-43C0-83E7-B69931F2B19A}"/>
                    </a:ext>
                  </a:extLst>
                </p:cNvPr>
                <p:cNvSpPr/>
                <p:nvPr/>
              </p:nvSpPr>
              <p:spPr>
                <a:xfrm>
                  <a:off x="6396110" y="2001954"/>
                  <a:ext cx="144016" cy="7200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正方形/長方形 154">
                  <a:extLst>
                    <a:ext uri="{FF2B5EF4-FFF2-40B4-BE49-F238E27FC236}">
                      <a16:creationId xmlns:a16="http://schemas.microsoft.com/office/drawing/2014/main" id="{3598771B-BD3F-48C3-8CA5-1D46D441C567}"/>
                    </a:ext>
                  </a:extLst>
                </p:cNvPr>
                <p:cNvSpPr/>
                <p:nvPr/>
              </p:nvSpPr>
              <p:spPr>
                <a:xfrm>
                  <a:off x="6396110" y="2805725"/>
                  <a:ext cx="144016" cy="7200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BAF02BFA-5E0D-4E76-9FE8-8F1B73AB8EA5}"/>
                  </a:ext>
                </a:extLst>
              </p:cNvPr>
              <p:cNvGrpSpPr/>
              <p:nvPr/>
            </p:nvGrpSpPr>
            <p:grpSpPr>
              <a:xfrm>
                <a:off x="4073484" y="1953613"/>
                <a:ext cx="441284" cy="295994"/>
                <a:chOff x="7128366" y="2800711"/>
                <a:chExt cx="441284" cy="295994"/>
              </a:xfrm>
            </p:grpSpPr>
            <p:grpSp>
              <p:nvGrpSpPr>
                <p:cNvPr id="182" name="グループ化 24">
                  <a:extLst>
                    <a:ext uri="{FF2B5EF4-FFF2-40B4-BE49-F238E27FC236}">
                      <a16:creationId xmlns:a16="http://schemas.microsoft.com/office/drawing/2014/main" id="{414C64F5-D255-43C1-B38A-618E1E4287BB}"/>
                    </a:ext>
                  </a:extLst>
                </p:cNvPr>
                <p:cNvGrpSpPr/>
                <p:nvPr/>
              </p:nvGrpSpPr>
              <p:grpSpPr>
                <a:xfrm rot="10800000">
                  <a:off x="7418491" y="2808673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183" name="グループ化 21">
                    <a:extLst>
                      <a:ext uri="{FF2B5EF4-FFF2-40B4-BE49-F238E27FC236}">
                        <a16:creationId xmlns:a16="http://schemas.microsoft.com/office/drawing/2014/main" id="{3733678C-C024-4BE2-B202-9F19CEB4E209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185" name="円弧 184">
                      <a:extLst>
                        <a:ext uri="{FF2B5EF4-FFF2-40B4-BE49-F238E27FC236}">
                          <a16:creationId xmlns:a16="http://schemas.microsoft.com/office/drawing/2014/main" id="{0B48E4BC-9AD7-437F-B0B8-4EDE9705B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6" name="円弧 185">
                      <a:extLst>
                        <a:ext uri="{FF2B5EF4-FFF2-40B4-BE49-F238E27FC236}">
                          <a16:creationId xmlns:a16="http://schemas.microsoft.com/office/drawing/2014/main" id="{B293D06C-4B3C-48E1-AB3F-CEED5F96050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7" name="正方形/長方形 186">
                      <a:extLst>
                        <a:ext uri="{FF2B5EF4-FFF2-40B4-BE49-F238E27FC236}">
                          <a16:creationId xmlns:a16="http://schemas.microsoft.com/office/drawing/2014/main" id="{546884E4-035B-4E54-B40C-9FE4E3B10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84" name="正方形/長方形 183">
                    <a:extLst>
                      <a:ext uri="{FF2B5EF4-FFF2-40B4-BE49-F238E27FC236}">
                        <a16:creationId xmlns:a16="http://schemas.microsoft.com/office/drawing/2014/main" id="{18376E89-F987-46A4-8312-65AF6CB4421B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88" name="グループ化 22">
                  <a:extLst>
                    <a:ext uri="{FF2B5EF4-FFF2-40B4-BE49-F238E27FC236}">
                      <a16:creationId xmlns:a16="http://schemas.microsoft.com/office/drawing/2014/main" id="{EA9AA2CD-7BE4-4D10-B88B-A4ACC5B5E1EC}"/>
                    </a:ext>
                  </a:extLst>
                </p:cNvPr>
                <p:cNvGrpSpPr/>
                <p:nvPr/>
              </p:nvGrpSpPr>
              <p:grpSpPr>
                <a:xfrm>
                  <a:off x="7128366" y="2808673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189" name="グループ化 21">
                    <a:extLst>
                      <a:ext uri="{FF2B5EF4-FFF2-40B4-BE49-F238E27FC236}">
                        <a16:creationId xmlns:a16="http://schemas.microsoft.com/office/drawing/2014/main" id="{CCDA57D4-DFF8-4A84-8268-527526E999BD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191" name="円弧 190">
                      <a:extLst>
                        <a:ext uri="{FF2B5EF4-FFF2-40B4-BE49-F238E27FC236}">
                          <a16:creationId xmlns:a16="http://schemas.microsoft.com/office/drawing/2014/main" id="{93E4757C-80F9-47EE-AC4D-60EF3E36D1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2" name="円弧 191">
                      <a:extLst>
                        <a:ext uri="{FF2B5EF4-FFF2-40B4-BE49-F238E27FC236}">
                          <a16:creationId xmlns:a16="http://schemas.microsoft.com/office/drawing/2014/main" id="{7CEBB582-723A-406E-9823-EDC62527CB9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3" name="正方形/長方形 192">
                      <a:extLst>
                        <a:ext uri="{FF2B5EF4-FFF2-40B4-BE49-F238E27FC236}">
                          <a16:creationId xmlns:a16="http://schemas.microsoft.com/office/drawing/2014/main" id="{48AF25D3-D5E8-44A5-8985-52455F9C1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0" name="正方形/長方形 189">
                    <a:extLst>
                      <a:ext uri="{FF2B5EF4-FFF2-40B4-BE49-F238E27FC236}">
                        <a16:creationId xmlns:a16="http://schemas.microsoft.com/office/drawing/2014/main" id="{C9D1E09F-035B-4F64-BCA4-7BC6C6FC1E73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6" name="グループ化 15">
                  <a:extLst>
                    <a:ext uri="{FF2B5EF4-FFF2-40B4-BE49-F238E27FC236}">
                      <a16:creationId xmlns:a16="http://schemas.microsoft.com/office/drawing/2014/main" id="{CFBC72F0-6D62-4DF9-AEF0-F9C7A7DA4323}"/>
                    </a:ext>
                  </a:extLst>
                </p:cNvPr>
                <p:cNvGrpSpPr/>
                <p:nvPr/>
              </p:nvGrpSpPr>
              <p:grpSpPr>
                <a:xfrm>
                  <a:off x="7266094" y="2800711"/>
                  <a:ext cx="159762" cy="287489"/>
                  <a:chOff x="7266094" y="2800711"/>
                  <a:chExt cx="159762" cy="287489"/>
                </a:xfrm>
              </p:grpSpPr>
              <p:grpSp>
                <p:nvGrpSpPr>
                  <p:cNvPr id="15" name="グループ化 14">
                    <a:extLst>
                      <a:ext uri="{FF2B5EF4-FFF2-40B4-BE49-F238E27FC236}">
                        <a16:creationId xmlns:a16="http://schemas.microsoft.com/office/drawing/2014/main" id="{3964F497-5011-4AED-A4DA-B4158E853108}"/>
                      </a:ext>
                    </a:extLst>
                  </p:cNvPr>
                  <p:cNvGrpSpPr/>
                  <p:nvPr/>
                </p:nvGrpSpPr>
                <p:grpSpPr>
                  <a:xfrm>
                    <a:off x="7266094" y="2800711"/>
                    <a:ext cx="36000" cy="287489"/>
                    <a:chOff x="7266094" y="2798999"/>
                    <a:chExt cx="36000" cy="287489"/>
                  </a:xfrm>
                </p:grpSpPr>
                <p:sp>
                  <p:nvSpPr>
                    <p:cNvPr id="14" name="二等辺三角形 13">
                      <a:extLst>
                        <a:ext uri="{FF2B5EF4-FFF2-40B4-BE49-F238E27FC236}">
                          <a16:creationId xmlns:a16="http://schemas.microsoft.com/office/drawing/2014/main" id="{29114181-D7EE-4517-A22E-C49AF1C32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6094" y="2798999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4" name="二等辺三角形 193">
                      <a:extLst>
                        <a:ext uri="{FF2B5EF4-FFF2-40B4-BE49-F238E27FC236}">
                          <a16:creationId xmlns:a16="http://schemas.microsoft.com/office/drawing/2014/main" id="{FDA97F61-094F-4413-BAB8-F0557A20F5A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66094" y="2942488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5" name="グループ化 194">
                    <a:extLst>
                      <a:ext uri="{FF2B5EF4-FFF2-40B4-BE49-F238E27FC236}">
                        <a16:creationId xmlns:a16="http://schemas.microsoft.com/office/drawing/2014/main" id="{EFC8FCAB-C3A3-469F-B416-0CD55151A94E}"/>
                      </a:ext>
                    </a:extLst>
                  </p:cNvPr>
                  <p:cNvGrpSpPr/>
                  <p:nvPr/>
                </p:nvGrpSpPr>
                <p:grpSpPr>
                  <a:xfrm>
                    <a:off x="7297035" y="2800711"/>
                    <a:ext cx="36000" cy="287489"/>
                    <a:chOff x="7266094" y="2798999"/>
                    <a:chExt cx="36000" cy="287489"/>
                  </a:xfrm>
                </p:grpSpPr>
                <p:sp>
                  <p:nvSpPr>
                    <p:cNvPr id="196" name="二等辺三角形 195">
                      <a:extLst>
                        <a:ext uri="{FF2B5EF4-FFF2-40B4-BE49-F238E27FC236}">
                          <a16:creationId xmlns:a16="http://schemas.microsoft.com/office/drawing/2014/main" id="{560A60E8-2B61-42D6-9568-158D60E8D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6094" y="2798999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" name="二等辺三角形 196">
                      <a:extLst>
                        <a:ext uri="{FF2B5EF4-FFF2-40B4-BE49-F238E27FC236}">
                          <a16:creationId xmlns:a16="http://schemas.microsoft.com/office/drawing/2014/main" id="{E0DCED33-EBCD-4EA9-9600-47D7472B76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66094" y="2942488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8" name="グループ化 197">
                    <a:extLst>
                      <a:ext uri="{FF2B5EF4-FFF2-40B4-BE49-F238E27FC236}">
                        <a16:creationId xmlns:a16="http://schemas.microsoft.com/office/drawing/2014/main" id="{0EC74184-E925-4FFC-98FB-5C36A5F5D678}"/>
                      </a:ext>
                    </a:extLst>
                  </p:cNvPr>
                  <p:cNvGrpSpPr/>
                  <p:nvPr/>
                </p:nvGrpSpPr>
                <p:grpSpPr>
                  <a:xfrm>
                    <a:off x="7327976" y="2800711"/>
                    <a:ext cx="36000" cy="287489"/>
                    <a:chOff x="7266094" y="2798999"/>
                    <a:chExt cx="36000" cy="287489"/>
                  </a:xfrm>
                </p:grpSpPr>
                <p:sp>
                  <p:nvSpPr>
                    <p:cNvPr id="199" name="二等辺三角形 198">
                      <a:extLst>
                        <a:ext uri="{FF2B5EF4-FFF2-40B4-BE49-F238E27FC236}">
                          <a16:creationId xmlns:a16="http://schemas.microsoft.com/office/drawing/2014/main" id="{4011AD73-ADD7-4F6A-BB9E-A6EB3DC4B1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6094" y="2798999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0" name="二等辺三角形 199">
                      <a:extLst>
                        <a:ext uri="{FF2B5EF4-FFF2-40B4-BE49-F238E27FC236}">
                          <a16:creationId xmlns:a16="http://schemas.microsoft.com/office/drawing/2014/main" id="{58687D63-2968-46E0-B94B-7ABB5275083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66094" y="2942488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1" name="グループ化 200">
                    <a:extLst>
                      <a:ext uri="{FF2B5EF4-FFF2-40B4-BE49-F238E27FC236}">
                        <a16:creationId xmlns:a16="http://schemas.microsoft.com/office/drawing/2014/main" id="{39929B44-4961-4808-A764-1351C12B82BD}"/>
                      </a:ext>
                    </a:extLst>
                  </p:cNvPr>
                  <p:cNvGrpSpPr/>
                  <p:nvPr/>
                </p:nvGrpSpPr>
                <p:grpSpPr>
                  <a:xfrm>
                    <a:off x="7358917" y="2800711"/>
                    <a:ext cx="36000" cy="287489"/>
                    <a:chOff x="7266094" y="2798999"/>
                    <a:chExt cx="36000" cy="287489"/>
                  </a:xfrm>
                </p:grpSpPr>
                <p:sp>
                  <p:nvSpPr>
                    <p:cNvPr id="202" name="二等辺三角形 201">
                      <a:extLst>
                        <a:ext uri="{FF2B5EF4-FFF2-40B4-BE49-F238E27FC236}">
                          <a16:creationId xmlns:a16="http://schemas.microsoft.com/office/drawing/2014/main" id="{6D8D7B90-435B-4A54-9ECC-4D08E7DDC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6094" y="2798999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" name="二等辺三角形 202">
                      <a:extLst>
                        <a:ext uri="{FF2B5EF4-FFF2-40B4-BE49-F238E27FC236}">
                          <a16:creationId xmlns:a16="http://schemas.microsoft.com/office/drawing/2014/main" id="{546CD163-E65E-427D-91FD-74FB99B8872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66094" y="2942488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4" name="グループ化 203">
                    <a:extLst>
                      <a:ext uri="{FF2B5EF4-FFF2-40B4-BE49-F238E27FC236}">
                        <a16:creationId xmlns:a16="http://schemas.microsoft.com/office/drawing/2014/main" id="{BD120EDD-BBC2-49E8-8DE8-37F1A0E25038}"/>
                      </a:ext>
                    </a:extLst>
                  </p:cNvPr>
                  <p:cNvGrpSpPr/>
                  <p:nvPr/>
                </p:nvGrpSpPr>
                <p:grpSpPr>
                  <a:xfrm>
                    <a:off x="7389856" y="2800711"/>
                    <a:ext cx="36000" cy="287489"/>
                    <a:chOff x="7266094" y="2798999"/>
                    <a:chExt cx="36000" cy="287489"/>
                  </a:xfrm>
                </p:grpSpPr>
                <p:sp>
                  <p:nvSpPr>
                    <p:cNvPr id="205" name="二等辺三角形 204">
                      <a:extLst>
                        <a:ext uri="{FF2B5EF4-FFF2-40B4-BE49-F238E27FC236}">
                          <a16:creationId xmlns:a16="http://schemas.microsoft.com/office/drawing/2014/main" id="{728725B4-8B2E-4286-83ED-E87D1BEDD4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6094" y="2798999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" name="二等辺三角形 205">
                      <a:extLst>
                        <a:ext uri="{FF2B5EF4-FFF2-40B4-BE49-F238E27FC236}">
                          <a16:creationId xmlns:a16="http://schemas.microsoft.com/office/drawing/2014/main" id="{57CBAFE6-6399-4146-B4AD-28BFB473619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66094" y="2942488"/>
                      <a:ext cx="36000" cy="144000"/>
                    </a:xfrm>
                    <a:prstGeom prst="triangle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2FAA635F-DB05-4665-A48A-8556639EBC11}"/>
                  </a:ext>
                </a:extLst>
              </p:cNvPr>
              <p:cNvGrpSpPr/>
              <p:nvPr/>
            </p:nvGrpSpPr>
            <p:grpSpPr>
              <a:xfrm>
                <a:off x="3601118" y="1561988"/>
                <a:ext cx="465094" cy="1080000"/>
                <a:chOff x="3601118" y="1561988"/>
                <a:chExt cx="465094" cy="1080000"/>
              </a:xfrm>
            </p:grpSpPr>
            <p:grpSp>
              <p:nvGrpSpPr>
                <p:cNvPr id="208" name="グループ化 24">
                  <a:extLst>
                    <a:ext uri="{FF2B5EF4-FFF2-40B4-BE49-F238E27FC236}">
                      <a16:creationId xmlns:a16="http://schemas.microsoft.com/office/drawing/2014/main" id="{44F2F3C7-1C3A-494F-ABAE-712D9C527D57}"/>
                    </a:ext>
                  </a:extLst>
                </p:cNvPr>
                <p:cNvGrpSpPr/>
                <p:nvPr/>
              </p:nvGrpSpPr>
              <p:grpSpPr>
                <a:xfrm rot="10800000">
                  <a:off x="3915053" y="1962356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231" name="グループ化 21">
                    <a:extLst>
                      <a:ext uri="{FF2B5EF4-FFF2-40B4-BE49-F238E27FC236}">
                        <a16:creationId xmlns:a16="http://schemas.microsoft.com/office/drawing/2014/main" id="{F1A48063-9488-44D4-AB6C-158D0BC5809E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233" name="円弧 232">
                      <a:extLst>
                        <a:ext uri="{FF2B5EF4-FFF2-40B4-BE49-F238E27FC236}">
                          <a16:creationId xmlns:a16="http://schemas.microsoft.com/office/drawing/2014/main" id="{755659A7-E24C-44FF-A4D5-38AF9CEF4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4" name="円弧 233">
                      <a:extLst>
                        <a:ext uri="{FF2B5EF4-FFF2-40B4-BE49-F238E27FC236}">
                          <a16:creationId xmlns:a16="http://schemas.microsoft.com/office/drawing/2014/main" id="{4DBB7035-5834-4523-BDCB-E5BC56D48E3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5" name="正方形/長方形 234">
                      <a:extLst>
                        <a:ext uri="{FF2B5EF4-FFF2-40B4-BE49-F238E27FC236}">
                          <a16:creationId xmlns:a16="http://schemas.microsoft.com/office/drawing/2014/main" id="{321418B2-BBBE-4EF7-998A-0E210B33D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32" name="正方形/長方形 231">
                    <a:extLst>
                      <a:ext uri="{FF2B5EF4-FFF2-40B4-BE49-F238E27FC236}">
                        <a16:creationId xmlns:a16="http://schemas.microsoft.com/office/drawing/2014/main" id="{8AF87739-BCC7-450F-9526-AFC261005048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09" name="グループ化 22">
                  <a:extLst>
                    <a:ext uri="{FF2B5EF4-FFF2-40B4-BE49-F238E27FC236}">
                      <a16:creationId xmlns:a16="http://schemas.microsoft.com/office/drawing/2014/main" id="{002B9CBF-2B67-49D4-B75A-8C95E4BA385D}"/>
                    </a:ext>
                  </a:extLst>
                </p:cNvPr>
                <p:cNvGrpSpPr/>
                <p:nvPr/>
              </p:nvGrpSpPr>
              <p:grpSpPr>
                <a:xfrm>
                  <a:off x="3601118" y="1962356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226" name="グループ化 21">
                    <a:extLst>
                      <a:ext uri="{FF2B5EF4-FFF2-40B4-BE49-F238E27FC236}">
                        <a16:creationId xmlns:a16="http://schemas.microsoft.com/office/drawing/2014/main" id="{63C94D96-DFA3-40B0-BFEE-31BC34F44CC8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228" name="円弧 227">
                      <a:extLst>
                        <a:ext uri="{FF2B5EF4-FFF2-40B4-BE49-F238E27FC236}">
                          <a16:creationId xmlns:a16="http://schemas.microsoft.com/office/drawing/2014/main" id="{0147B16F-10F9-4C7F-8726-B7C736084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" name="円弧 228">
                      <a:extLst>
                        <a:ext uri="{FF2B5EF4-FFF2-40B4-BE49-F238E27FC236}">
                          <a16:creationId xmlns:a16="http://schemas.microsoft.com/office/drawing/2014/main" id="{C7331138-8971-4368-B93D-5083C7C5CAF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0" name="正方形/長方形 229">
                      <a:extLst>
                        <a:ext uri="{FF2B5EF4-FFF2-40B4-BE49-F238E27FC236}">
                          <a16:creationId xmlns:a16="http://schemas.microsoft.com/office/drawing/2014/main" id="{4A8E7FA6-E619-4091-A414-F9B8470CAC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7" name="正方形/長方形 226">
                    <a:extLst>
                      <a:ext uri="{FF2B5EF4-FFF2-40B4-BE49-F238E27FC236}">
                        <a16:creationId xmlns:a16="http://schemas.microsoft.com/office/drawing/2014/main" id="{288222CB-F6BC-4652-AC75-22EF1FD5F0E8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832081F4-2274-4E42-8B36-ADF0C3BF00FA}"/>
                    </a:ext>
                  </a:extLst>
                </p:cNvPr>
                <p:cNvSpPr/>
                <p:nvPr/>
              </p:nvSpPr>
              <p:spPr>
                <a:xfrm>
                  <a:off x="3745926" y="1561988"/>
                  <a:ext cx="180000" cy="1080000"/>
                </a:xfrm>
                <a:prstGeom prst="rect">
                  <a:avLst/>
                </a:prstGeom>
                <a:solidFill>
                  <a:srgbClr val="BFBFB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2CD994E2-3D47-4F39-8827-9E4A5F17529C}"/>
                  </a:ext>
                </a:extLst>
              </p:cNvPr>
              <p:cNvGrpSpPr/>
              <p:nvPr/>
            </p:nvGrpSpPr>
            <p:grpSpPr>
              <a:xfrm>
                <a:off x="3088263" y="1818372"/>
                <a:ext cx="512977" cy="576000"/>
                <a:chOff x="7593946" y="2635250"/>
                <a:chExt cx="512977" cy="576000"/>
              </a:xfrm>
            </p:grpSpPr>
            <p:grpSp>
              <p:nvGrpSpPr>
                <p:cNvPr id="236" name="グループ化 24">
                  <a:extLst>
                    <a:ext uri="{FF2B5EF4-FFF2-40B4-BE49-F238E27FC236}">
                      <a16:creationId xmlns:a16="http://schemas.microsoft.com/office/drawing/2014/main" id="{1D008D6A-326D-45E1-80AC-FF466B8A358E}"/>
                    </a:ext>
                  </a:extLst>
                </p:cNvPr>
                <p:cNvGrpSpPr/>
                <p:nvPr/>
              </p:nvGrpSpPr>
              <p:grpSpPr>
                <a:xfrm rot="10800000">
                  <a:off x="7955764" y="2779234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237" name="グループ化 21">
                    <a:extLst>
                      <a:ext uri="{FF2B5EF4-FFF2-40B4-BE49-F238E27FC236}">
                        <a16:creationId xmlns:a16="http://schemas.microsoft.com/office/drawing/2014/main" id="{1280A198-D164-4D37-AF23-0C0553F05310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239" name="円弧 238">
                      <a:extLst>
                        <a:ext uri="{FF2B5EF4-FFF2-40B4-BE49-F238E27FC236}">
                          <a16:creationId xmlns:a16="http://schemas.microsoft.com/office/drawing/2014/main" id="{602DCC8F-F2BF-4707-9C8B-503D3ABAB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0" name="円弧 239">
                      <a:extLst>
                        <a:ext uri="{FF2B5EF4-FFF2-40B4-BE49-F238E27FC236}">
                          <a16:creationId xmlns:a16="http://schemas.microsoft.com/office/drawing/2014/main" id="{35BEC9A8-1040-43A0-8498-DFFFFD887FB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1" name="正方形/長方形 240">
                      <a:extLst>
                        <a:ext uri="{FF2B5EF4-FFF2-40B4-BE49-F238E27FC236}">
                          <a16:creationId xmlns:a16="http://schemas.microsoft.com/office/drawing/2014/main" id="{80A8BED5-7406-46A1-ACF8-4D507EDEB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38" name="正方形/長方形 237">
                    <a:extLst>
                      <a:ext uri="{FF2B5EF4-FFF2-40B4-BE49-F238E27FC236}">
                        <a16:creationId xmlns:a16="http://schemas.microsoft.com/office/drawing/2014/main" id="{3B869DD5-3531-491C-BD67-737566175E17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42" name="グループ化 22">
                  <a:extLst>
                    <a:ext uri="{FF2B5EF4-FFF2-40B4-BE49-F238E27FC236}">
                      <a16:creationId xmlns:a16="http://schemas.microsoft.com/office/drawing/2014/main" id="{6B5463DE-6822-404B-8243-5D98668322B6}"/>
                    </a:ext>
                  </a:extLst>
                </p:cNvPr>
                <p:cNvGrpSpPr/>
                <p:nvPr/>
              </p:nvGrpSpPr>
              <p:grpSpPr>
                <a:xfrm>
                  <a:off x="7593946" y="2779234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243" name="グループ化 21">
                    <a:extLst>
                      <a:ext uri="{FF2B5EF4-FFF2-40B4-BE49-F238E27FC236}">
                        <a16:creationId xmlns:a16="http://schemas.microsoft.com/office/drawing/2014/main" id="{AEB9538B-90AE-4FCB-9F84-7CED51E20D03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245" name="円弧 244">
                      <a:extLst>
                        <a:ext uri="{FF2B5EF4-FFF2-40B4-BE49-F238E27FC236}">
                          <a16:creationId xmlns:a16="http://schemas.microsoft.com/office/drawing/2014/main" id="{4A464E3D-6D3C-48C4-96F4-8FC954AE2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6" name="円弧 245">
                      <a:extLst>
                        <a:ext uri="{FF2B5EF4-FFF2-40B4-BE49-F238E27FC236}">
                          <a16:creationId xmlns:a16="http://schemas.microsoft.com/office/drawing/2014/main" id="{01BE8D11-9FF7-4D22-97B2-D2A7AEF6281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7" name="正方形/長方形 246">
                      <a:extLst>
                        <a:ext uri="{FF2B5EF4-FFF2-40B4-BE49-F238E27FC236}">
                          <a16:creationId xmlns:a16="http://schemas.microsoft.com/office/drawing/2014/main" id="{C3D7B29C-569B-473E-8AA9-A7BE8F8E7A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44" name="正方形/長方形 243">
                    <a:extLst>
                      <a:ext uri="{FF2B5EF4-FFF2-40B4-BE49-F238E27FC236}">
                        <a16:creationId xmlns:a16="http://schemas.microsoft.com/office/drawing/2014/main" id="{30CBF045-9707-441E-BA86-B34E1748441E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DEBCB054-3601-4B9D-9ECE-92C602BE1400}"/>
                    </a:ext>
                  </a:extLst>
                </p:cNvPr>
                <p:cNvSpPr/>
                <p:nvPr/>
              </p:nvSpPr>
              <p:spPr>
                <a:xfrm>
                  <a:off x="7740649" y="2635250"/>
                  <a:ext cx="216000" cy="576000"/>
                </a:xfrm>
                <a:prstGeom prst="rect">
                  <a:avLst/>
                </a:prstGeom>
                <a:solidFill>
                  <a:srgbClr val="BFBFB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9" name="グループ化 248">
                <a:extLst>
                  <a:ext uri="{FF2B5EF4-FFF2-40B4-BE49-F238E27FC236}">
                    <a16:creationId xmlns:a16="http://schemas.microsoft.com/office/drawing/2014/main" id="{2634A632-26A0-44B5-A1F0-3FCF92D6276A}"/>
                  </a:ext>
                </a:extLst>
              </p:cNvPr>
              <p:cNvGrpSpPr/>
              <p:nvPr/>
            </p:nvGrpSpPr>
            <p:grpSpPr>
              <a:xfrm>
                <a:off x="5412606" y="1962356"/>
                <a:ext cx="465094" cy="288032"/>
                <a:chOff x="7596211" y="2649207"/>
                <a:chExt cx="465094" cy="288032"/>
              </a:xfrm>
            </p:grpSpPr>
            <p:grpSp>
              <p:nvGrpSpPr>
                <p:cNvPr id="250" name="グループ化 24">
                  <a:extLst>
                    <a:ext uri="{FF2B5EF4-FFF2-40B4-BE49-F238E27FC236}">
                      <a16:creationId xmlns:a16="http://schemas.microsoft.com/office/drawing/2014/main" id="{22A40A32-3B56-4932-B501-9086F5627DB7}"/>
                    </a:ext>
                  </a:extLst>
                </p:cNvPr>
                <p:cNvGrpSpPr/>
                <p:nvPr/>
              </p:nvGrpSpPr>
              <p:grpSpPr>
                <a:xfrm rot="10800000">
                  <a:off x="7910146" y="2649207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260" name="グループ化 21">
                    <a:extLst>
                      <a:ext uri="{FF2B5EF4-FFF2-40B4-BE49-F238E27FC236}">
                        <a16:creationId xmlns:a16="http://schemas.microsoft.com/office/drawing/2014/main" id="{6AB48BDD-832A-42AA-974B-8514BB55295B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262" name="円弧 261">
                      <a:extLst>
                        <a:ext uri="{FF2B5EF4-FFF2-40B4-BE49-F238E27FC236}">
                          <a16:creationId xmlns:a16="http://schemas.microsoft.com/office/drawing/2014/main" id="{19657E0C-DEAD-4BDE-ADB8-3E416D9C0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" name="円弧 262">
                      <a:extLst>
                        <a:ext uri="{FF2B5EF4-FFF2-40B4-BE49-F238E27FC236}">
                          <a16:creationId xmlns:a16="http://schemas.microsoft.com/office/drawing/2014/main" id="{D5402E00-51C8-4CA1-BC3A-0F6EDF7F431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4" name="正方形/長方形 263">
                      <a:extLst>
                        <a:ext uri="{FF2B5EF4-FFF2-40B4-BE49-F238E27FC236}">
                          <a16:creationId xmlns:a16="http://schemas.microsoft.com/office/drawing/2014/main" id="{7AF852C5-8132-4B97-A3E0-A0EE39C4CA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61" name="正方形/長方形 260">
                    <a:extLst>
                      <a:ext uri="{FF2B5EF4-FFF2-40B4-BE49-F238E27FC236}">
                        <a16:creationId xmlns:a16="http://schemas.microsoft.com/office/drawing/2014/main" id="{02241532-D3EC-48B7-976D-A4A9F7504612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51" name="グループ化 22">
                  <a:extLst>
                    <a:ext uri="{FF2B5EF4-FFF2-40B4-BE49-F238E27FC236}">
                      <a16:creationId xmlns:a16="http://schemas.microsoft.com/office/drawing/2014/main" id="{A5828A7C-107D-4592-9902-1F2ABCDB649A}"/>
                    </a:ext>
                  </a:extLst>
                </p:cNvPr>
                <p:cNvGrpSpPr/>
                <p:nvPr/>
              </p:nvGrpSpPr>
              <p:grpSpPr>
                <a:xfrm>
                  <a:off x="7596211" y="2649207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255" name="グループ化 21">
                    <a:extLst>
                      <a:ext uri="{FF2B5EF4-FFF2-40B4-BE49-F238E27FC236}">
                        <a16:creationId xmlns:a16="http://schemas.microsoft.com/office/drawing/2014/main" id="{BEB123C4-F726-4235-97DD-4924748C3386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257" name="円弧 256">
                      <a:extLst>
                        <a:ext uri="{FF2B5EF4-FFF2-40B4-BE49-F238E27FC236}">
                          <a16:creationId xmlns:a16="http://schemas.microsoft.com/office/drawing/2014/main" id="{042E3835-CC67-46E5-8864-7FC41A9C3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8" name="円弧 257">
                      <a:extLst>
                        <a:ext uri="{FF2B5EF4-FFF2-40B4-BE49-F238E27FC236}">
                          <a16:creationId xmlns:a16="http://schemas.microsoft.com/office/drawing/2014/main" id="{99C2F574-F394-4F23-97E3-CD2837E37E1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9" name="正方形/長方形 258">
                      <a:extLst>
                        <a:ext uri="{FF2B5EF4-FFF2-40B4-BE49-F238E27FC236}">
                          <a16:creationId xmlns:a16="http://schemas.microsoft.com/office/drawing/2014/main" id="{FC6707A6-AF88-4C85-9B80-78AE2B17F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56" name="正方形/長方形 255">
                    <a:extLst>
                      <a:ext uri="{FF2B5EF4-FFF2-40B4-BE49-F238E27FC236}">
                        <a16:creationId xmlns:a16="http://schemas.microsoft.com/office/drawing/2014/main" id="{DEC4495B-C52C-443A-BD01-7C8AAC04C1A3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52" name="正方形/長方形 251">
                  <a:extLst>
                    <a:ext uri="{FF2B5EF4-FFF2-40B4-BE49-F238E27FC236}">
                      <a16:creationId xmlns:a16="http://schemas.microsoft.com/office/drawing/2014/main" id="{C32216F8-1E03-4CA1-8801-C75982D1D816}"/>
                    </a:ext>
                  </a:extLst>
                </p:cNvPr>
                <p:cNvSpPr/>
                <p:nvPr/>
              </p:nvSpPr>
              <p:spPr>
                <a:xfrm>
                  <a:off x="7747370" y="2738171"/>
                  <a:ext cx="155633" cy="11435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53" name="直線コネクタ 252">
                  <a:extLst>
                    <a:ext uri="{FF2B5EF4-FFF2-40B4-BE49-F238E27FC236}">
                      <a16:creationId xmlns:a16="http://schemas.microsoft.com/office/drawing/2014/main" id="{C6F3F564-BCE4-444D-A3D4-66FD26C8B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40201" y="2740026"/>
                  <a:ext cx="1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線コネクタ 253">
                  <a:extLst>
                    <a:ext uri="{FF2B5EF4-FFF2-40B4-BE49-F238E27FC236}">
                      <a16:creationId xmlns:a16="http://schemas.microsoft.com/office/drawing/2014/main" id="{A24260A4-DAC3-4553-B646-0008700C0A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39894" y="2852522"/>
                  <a:ext cx="1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グループ化 264">
                <a:extLst>
                  <a:ext uri="{FF2B5EF4-FFF2-40B4-BE49-F238E27FC236}">
                    <a16:creationId xmlns:a16="http://schemas.microsoft.com/office/drawing/2014/main" id="{B1E5E4C7-3D96-431A-8731-52F7014AB0E8}"/>
                  </a:ext>
                </a:extLst>
              </p:cNvPr>
              <p:cNvGrpSpPr/>
              <p:nvPr/>
            </p:nvGrpSpPr>
            <p:grpSpPr>
              <a:xfrm>
                <a:off x="5879163" y="1818372"/>
                <a:ext cx="512977" cy="576000"/>
                <a:chOff x="7593946" y="2635250"/>
                <a:chExt cx="512977" cy="576000"/>
              </a:xfrm>
            </p:grpSpPr>
            <p:grpSp>
              <p:nvGrpSpPr>
                <p:cNvPr id="266" name="グループ化 24">
                  <a:extLst>
                    <a:ext uri="{FF2B5EF4-FFF2-40B4-BE49-F238E27FC236}">
                      <a16:creationId xmlns:a16="http://schemas.microsoft.com/office/drawing/2014/main" id="{0EBA31D4-86A6-4673-8042-587AE13A7C40}"/>
                    </a:ext>
                  </a:extLst>
                </p:cNvPr>
                <p:cNvGrpSpPr/>
                <p:nvPr/>
              </p:nvGrpSpPr>
              <p:grpSpPr>
                <a:xfrm rot="10800000">
                  <a:off x="7955764" y="2779234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274" name="グループ化 21">
                    <a:extLst>
                      <a:ext uri="{FF2B5EF4-FFF2-40B4-BE49-F238E27FC236}">
                        <a16:creationId xmlns:a16="http://schemas.microsoft.com/office/drawing/2014/main" id="{3CF26659-93AC-4186-A389-6220E99FC9FE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276" name="円弧 275">
                      <a:extLst>
                        <a:ext uri="{FF2B5EF4-FFF2-40B4-BE49-F238E27FC236}">
                          <a16:creationId xmlns:a16="http://schemas.microsoft.com/office/drawing/2014/main" id="{3FC22EEC-DAFE-4BFB-AD21-E339061CF2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7" name="円弧 276">
                      <a:extLst>
                        <a:ext uri="{FF2B5EF4-FFF2-40B4-BE49-F238E27FC236}">
                          <a16:creationId xmlns:a16="http://schemas.microsoft.com/office/drawing/2014/main" id="{08CC90A3-95EF-49FB-BFC4-9649C2E8CF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8" name="正方形/長方形 277">
                      <a:extLst>
                        <a:ext uri="{FF2B5EF4-FFF2-40B4-BE49-F238E27FC236}">
                          <a16:creationId xmlns:a16="http://schemas.microsoft.com/office/drawing/2014/main" id="{84622379-7AED-456A-A75E-741848EE7B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75" name="正方形/長方形 274">
                    <a:extLst>
                      <a:ext uri="{FF2B5EF4-FFF2-40B4-BE49-F238E27FC236}">
                        <a16:creationId xmlns:a16="http://schemas.microsoft.com/office/drawing/2014/main" id="{9B68F35E-A56C-4E57-BEB7-386DA3303731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67" name="グループ化 22">
                  <a:extLst>
                    <a:ext uri="{FF2B5EF4-FFF2-40B4-BE49-F238E27FC236}">
                      <a16:creationId xmlns:a16="http://schemas.microsoft.com/office/drawing/2014/main" id="{6A482AFD-3F9D-4899-B6BB-A580AD5B40FA}"/>
                    </a:ext>
                  </a:extLst>
                </p:cNvPr>
                <p:cNvGrpSpPr/>
                <p:nvPr/>
              </p:nvGrpSpPr>
              <p:grpSpPr>
                <a:xfrm>
                  <a:off x="7593946" y="2779234"/>
                  <a:ext cx="151159" cy="288032"/>
                  <a:chOff x="4564857" y="2996952"/>
                  <a:chExt cx="151159" cy="288032"/>
                </a:xfrm>
              </p:grpSpPr>
              <p:grpSp>
                <p:nvGrpSpPr>
                  <p:cNvPr id="269" name="グループ化 21">
                    <a:extLst>
                      <a:ext uri="{FF2B5EF4-FFF2-40B4-BE49-F238E27FC236}">
                        <a16:creationId xmlns:a16="http://schemas.microsoft.com/office/drawing/2014/main" id="{FC857BE6-740B-4E62-82A0-BA46126773FD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00" y="3042480"/>
                    <a:ext cx="144016" cy="196976"/>
                    <a:chOff x="4572000" y="3025524"/>
                    <a:chExt cx="144016" cy="196976"/>
                  </a:xfrm>
                </p:grpSpPr>
                <p:sp>
                  <p:nvSpPr>
                    <p:cNvPr id="271" name="円弧 270">
                      <a:extLst>
                        <a:ext uri="{FF2B5EF4-FFF2-40B4-BE49-F238E27FC236}">
                          <a16:creationId xmlns:a16="http://schemas.microsoft.com/office/drawing/2014/main" id="{7FB9131A-93B9-4EAC-8149-2AA20E0C86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025524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2" name="円弧 271">
                      <a:extLst>
                        <a:ext uri="{FF2B5EF4-FFF2-40B4-BE49-F238E27FC236}">
                          <a16:creationId xmlns:a16="http://schemas.microsoft.com/office/drawing/2014/main" id="{D1C33DBA-1637-4E0B-ADCB-0C4FB799AE5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572000" y="3150492"/>
                      <a:ext cx="144016" cy="72008"/>
                    </a:xfrm>
                    <a:prstGeom prst="arc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" name="正方形/長方形 272">
                      <a:extLst>
                        <a:ext uri="{FF2B5EF4-FFF2-40B4-BE49-F238E27FC236}">
                          <a16:creationId xmlns:a16="http://schemas.microsoft.com/office/drawing/2014/main" id="{837DBBF6-CAB6-47AB-9FC8-8073173692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4008" y="3068960"/>
                      <a:ext cx="72008" cy="108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70" name="正方形/長方形 269">
                    <a:extLst>
                      <a:ext uri="{FF2B5EF4-FFF2-40B4-BE49-F238E27FC236}">
                        <a16:creationId xmlns:a16="http://schemas.microsoft.com/office/drawing/2014/main" id="{51AF5097-27E0-441E-9FF9-73052E9BF570}"/>
                      </a:ext>
                    </a:extLst>
                  </p:cNvPr>
                  <p:cNvSpPr/>
                  <p:nvPr/>
                </p:nvSpPr>
                <p:spPr>
                  <a:xfrm>
                    <a:off x="4564857" y="2996952"/>
                    <a:ext cx="72008" cy="28803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68" name="正方形/長方形 267">
                  <a:extLst>
                    <a:ext uri="{FF2B5EF4-FFF2-40B4-BE49-F238E27FC236}">
                      <a16:creationId xmlns:a16="http://schemas.microsoft.com/office/drawing/2014/main" id="{17755122-40CC-4900-B939-9B7FE6282134}"/>
                    </a:ext>
                  </a:extLst>
                </p:cNvPr>
                <p:cNvSpPr/>
                <p:nvPr/>
              </p:nvSpPr>
              <p:spPr>
                <a:xfrm>
                  <a:off x="7740649" y="2635250"/>
                  <a:ext cx="216000" cy="576000"/>
                </a:xfrm>
                <a:prstGeom prst="rect">
                  <a:avLst/>
                </a:prstGeom>
                <a:solidFill>
                  <a:srgbClr val="BFBFB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81" name="グループ化 22">
                <a:extLst>
                  <a:ext uri="{FF2B5EF4-FFF2-40B4-BE49-F238E27FC236}">
                    <a16:creationId xmlns:a16="http://schemas.microsoft.com/office/drawing/2014/main" id="{4B30A5E4-F5A0-4508-8433-A9DEE28D3824}"/>
                  </a:ext>
                </a:extLst>
              </p:cNvPr>
              <p:cNvGrpSpPr/>
              <p:nvPr/>
            </p:nvGrpSpPr>
            <p:grpSpPr>
              <a:xfrm>
                <a:off x="6393617" y="1962356"/>
                <a:ext cx="151159" cy="288032"/>
                <a:chOff x="4564857" y="2996952"/>
                <a:chExt cx="151159" cy="288032"/>
              </a:xfrm>
            </p:grpSpPr>
            <p:grpSp>
              <p:nvGrpSpPr>
                <p:cNvPr id="283" name="グループ化 21">
                  <a:extLst>
                    <a:ext uri="{FF2B5EF4-FFF2-40B4-BE49-F238E27FC236}">
                      <a16:creationId xmlns:a16="http://schemas.microsoft.com/office/drawing/2014/main" id="{1877796C-177E-4903-A2F1-79D18265E357}"/>
                    </a:ext>
                  </a:extLst>
                </p:cNvPr>
                <p:cNvGrpSpPr/>
                <p:nvPr/>
              </p:nvGrpSpPr>
              <p:grpSpPr>
                <a:xfrm>
                  <a:off x="4572000" y="3042480"/>
                  <a:ext cx="144016" cy="196976"/>
                  <a:chOff x="4572000" y="3025524"/>
                  <a:chExt cx="144016" cy="196976"/>
                </a:xfrm>
              </p:grpSpPr>
              <p:sp>
                <p:nvSpPr>
                  <p:cNvPr id="285" name="円弧 284">
                    <a:extLst>
                      <a:ext uri="{FF2B5EF4-FFF2-40B4-BE49-F238E27FC236}">
                        <a16:creationId xmlns:a16="http://schemas.microsoft.com/office/drawing/2014/main" id="{D54D3E47-12D8-4A54-A3A0-66609A1AC5CB}"/>
                      </a:ext>
                    </a:extLst>
                  </p:cNvPr>
                  <p:cNvSpPr/>
                  <p:nvPr/>
                </p:nvSpPr>
                <p:spPr>
                  <a:xfrm>
                    <a:off x="4572000" y="3025524"/>
                    <a:ext cx="144016" cy="72008"/>
                  </a:xfrm>
                  <a:prstGeom prst="arc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6" name="円弧 285">
                    <a:extLst>
                      <a:ext uri="{FF2B5EF4-FFF2-40B4-BE49-F238E27FC236}">
                        <a16:creationId xmlns:a16="http://schemas.microsoft.com/office/drawing/2014/main" id="{AFA6F48D-7122-473F-AAB6-C329423B2B39}"/>
                      </a:ext>
                    </a:extLst>
                  </p:cNvPr>
                  <p:cNvSpPr/>
                  <p:nvPr/>
                </p:nvSpPr>
                <p:spPr>
                  <a:xfrm flipV="1">
                    <a:off x="4572000" y="3150492"/>
                    <a:ext cx="144016" cy="72008"/>
                  </a:xfrm>
                  <a:prstGeom prst="arc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7" name="正方形/長方形 286">
                    <a:extLst>
                      <a:ext uri="{FF2B5EF4-FFF2-40B4-BE49-F238E27FC236}">
                        <a16:creationId xmlns:a16="http://schemas.microsoft.com/office/drawing/2014/main" id="{9F6514E1-E9B4-40AB-A15F-8A839F5D1334}"/>
                      </a:ext>
                    </a:extLst>
                  </p:cNvPr>
                  <p:cNvSpPr/>
                  <p:nvPr/>
                </p:nvSpPr>
                <p:spPr>
                  <a:xfrm>
                    <a:off x="4644008" y="3068960"/>
                    <a:ext cx="72008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84" name="正方形/長方形 283">
                  <a:extLst>
                    <a:ext uri="{FF2B5EF4-FFF2-40B4-BE49-F238E27FC236}">
                      <a16:creationId xmlns:a16="http://schemas.microsoft.com/office/drawing/2014/main" id="{6381C588-C32A-47C3-AE1D-3D73C9E12EF9}"/>
                    </a:ext>
                  </a:extLst>
                </p:cNvPr>
                <p:cNvSpPr/>
                <p:nvPr/>
              </p:nvSpPr>
              <p:spPr>
                <a:xfrm>
                  <a:off x="4564857" y="2996952"/>
                  <a:ext cx="72008" cy="28803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2" name="正方形/長方形 281">
                <a:extLst>
                  <a:ext uri="{FF2B5EF4-FFF2-40B4-BE49-F238E27FC236}">
                    <a16:creationId xmlns:a16="http://schemas.microsoft.com/office/drawing/2014/main" id="{080FC4E8-7D11-4BAB-8264-2D81D1182FB2}"/>
                  </a:ext>
                </a:extLst>
              </p:cNvPr>
              <p:cNvSpPr/>
              <p:nvPr/>
            </p:nvSpPr>
            <p:spPr>
              <a:xfrm>
                <a:off x="6540320" y="1746372"/>
                <a:ext cx="936000" cy="720000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80" name="グループ化 24">
                <a:extLst>
                  <a:ext uri="{FF2B5EF4-FFF2-40B4-BE49-F238E27FC236}">
                    <a16:creationId xmlns:a16="http://schemas.microsoft.com/office/drawing/2014/main" id="{A7127138-CA32-4FC4-AA3E-FA75AB767F2D}"/>
                  </a:ext>
                </a:extLst>
              </p:cNvPr>
              <p:cNvGrpSpPr/>
              <p:nvPr/>
            </p:nvGrpSpPr>
            <p:grpSpPr>
              <a:xfrm rot="10800000">
                <a:off x="2925919" y="1962356"/>
                <a:ext cx="151159" cy="288032"/>
                <a:chOff x="4564857" y="2996952"/>
                <a:chExt cx="151159" cy="288032"/>
              </a:xfrm>
            </p:grpSpPr>
            <p:grpSp>
              <p:nvGrpSpPr>
                <p:cNvPr id="288" name="グループ化 21">
                  <a:extLst>
                    <a:ext uri="{FF2B5EF4-FFF2-40B4-BE49-F238E27FC236}">
                      <a16:creationId xmlns:a16="http://schemas.microsoft.com/office/drawing/2014/main" id="{2A367856-F63C-463A-B00E-0E19A32E9B2A}"/>
                    </a:ext>
                  </a:extLst>
                </p:cNvPr>
                <p:cNvGrpSpPr/>
                <p:nvPr/>
              </p:nvGrpSpPr>
              <p:grpSpPr>
                <a:xfrm>
                  <a:off x="4572000" y="3042480"/>
                  <a:ext cx="144016" cy="196976"/>
                  <a:chOff x="4572000" y="3025524"/>
                  <a:chExt cx="144016" cy="196976"/>
                </a:xfrm>
              </p:grpSpPr>
              <p:sp>
                <p:nvSpPr>
                  <p:cNvPr id="290" name="円弧 289">
                    <a:extLst>
                      <a:ext uri="{FF2B5EF4-FFF2-40B4-BE49-F238E27FC236}">
                        <a16:creationId xmlns:a16="http://schemas.microsoft.com/office/drawing/2014/main" id="{919D8977-9672-4E41-B4E3-AEB0A977723C}"/>
                      </a:ext>
                    </a:extLst>
                  </p:cNvPr>
                  <p:cNvSpPr/>
                  <p:nvPr/>
                </p:nvSpPr>
                <p:spPr>
                  <a:xfrm>
                    <a:off x="4572000" y="3025524"/>
                    <a:ext cx="144016" cy="72008"/>
                  </a:xfrm>
                  <a:prstGeom prst="arc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1" name="円弧 290">
                    <a:extLst>
                      <a:ext uri="{FF2B5EF4-FFF2-40B4-BE49-F238E27FC236}">
                        <a16:creationId xmlns:a16="http://schemas.microsoft.com/office/drawing/2014/main" id="{E7A0B491-2C8F-4EC5-99BC-2F246F92D7B2}"/>
                      </a:ext>
                    </a:extLst>
                  </p:cNvPr>
                  <p:cNvSpPr/>
                  <p:nvPr/>
                </p:nvSpPr>
                <p:spPr>
                  <a:xfrm flipV="1">
                    <a:off x="4572000" y="3150492"/>
                    <a:ext cx="144016" cy="72008"/>
                  </a:xfrm>
                  <a:prstGeom prst="arc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2" name="正方形/長方形 291">
                    <a:extLst>
                      <a:ext uri="{FF2B5EF4-FFF2-40B4-BE49-F238E27FC236}">
                        <a16:creationId xmlns:a16="http://schemas.microsoft.com/office/drawing/2014/main" id="{A9AB701E-46A9-4203-B1C8-4FB83206A0C5}"/>
                      </a:ext>
                    </a:extLst>
                  </p:cNvPr>
                  <p:cNvSpPr/>
                  <p:nvPr/>
                </p:nvSpPr>
                <p:spPr>
                  <a:xfrm>
                    <a:off x="4644008" y="3068960"/>
                    <a:ext cx="72008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89" name="正方形/長方形 288">
                  <a:extLst>
                    <a:ext uri="{FF2B5EF4-FFF2-40B4-BE49-F238E27FC236}">
                      <a16:creationId xmlns:a16="http://schemas.microsoft.com/office/drawing/2014/main" id="{64FA86FE-AFF4-403E-A42C-376B8400ECA6}"/>
                    </a:ext>
                  </a:extLst>
                </p:cNvPr>
                <p:cNvSpPr/>
                <p:nvPr/>
              </p:nvSpPr>
              <p:spPr>
                <a:xfrm>
                  <a:off x="4564857" y="2996952"/>
                  <a:ext cx="72008" cy="28803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93" name="正方形/長方形 292">
                <a:extLst>
                  <a:ext uri="{FF2B5EF4-FFF2-40B4-BE49-F238E27FC236}">
                    <a16:creationId xmlns:a16="http://schemas.microsoft.com/office/drawing/2014/main" id="{295234D0-2F84-41EB-8E97-1FF243DC2A9B}"/>
                  </a:ext>
                </a:extLst>
              </p:cNvPr>
              <p:cNvSpPr/>
              <p:nvPr/>
            </p:nvSpPr>
            <p:spPr>
              <a:xfrm>
                <a:off x="1988974" y="1746372"/>
                <a:ext cx="936863" cy="720000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4" name="テキスト ボックス 293">
              <a:extLst>
                <a:ext uri="{FF2B5EF4-FFF2-40B4-BE49-F238E27FC236}">
                  <a16:creationId xmlns:a16="http://schemas.microsoft.com/office/drawing/2014/main" id="{3AD45456-E962-4AB1-B99B-7EEB40FA9566}"/>
                </a:ext>
              </a:extLst>
            </p:cNvPr>
            <p:cNvSpPr txBox="1"/>
            <p:nvPr/>
          </p:nvSpPr>
          <p:spPr>
            <a:xfrm>
              <a:off x="1945364" y="1873159"/>
              <a:ext cx="1019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Acceleration Cavity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テキスト ボックス 294">
              <a:extLst>
                <a:ext uri="{FF2B5EF4-FFF2-40B4-BE49-F238E27FC236}">
                  <a16:creationId xmlns:a16="http://schemas.microsoft.com/office/drawing/2014/main" id="{72FB99AD-0B54-403B-AAB0-88813F23D407}"/>
                </a:ext>
              </a:extLst>
            </p:cNvPr>
            <p:cNvSpPr txBox="1"/>
            <p:nvPr/>
          </p:nvSpPr>
          <p:spPr>
            <a:xfrm>
              <a:off x="6510714" y="1873159"/>
              <a:ext cx="1019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Acceleration Cavity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BEA360C6-4AFE-442F-882B-E5BE00E2091A}"/>
                </a:ext>
              </a:extLst>
            </p:cNvPr>
            <p:cNvSpPr txBox="1"/>
            <p:nvPr/>
          </p:nvSpPr>
          <p:spPr>
            <a:xfrm>
              <a:off x="2923099" y="1569886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FCT/SCT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テキスト ボックス 295">
              <a:extLst>
                <a:ext uri="{FF2B5EF4-FFF2-40B4-BE49-F238E27FC236}">
                  <a16:creationId xmlns:a16="http://schemas.microsoft.com/office/drawing/2014/main" id="{3522E448-EDD3-4FB1-ADD1-4F5C19354BC8}"/>
                </a:ext>
              </a:extLst>
            </p:cNvPr>
            <p:cNvSpPr txBox="1"/>
            <p:nvPr/>
          </p:nvSpPr>
          <p:spPr>
            <a:xfrm>
              <a:off x="5716692" y="1569886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FCT/SCT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テキスト ボックス 296">
              <a:extLst>
                <a:ext uri="{FF2B5EF4-FFF2-40B4-BE49-F238E27FC236}">
                  <a16:creationId xmlns:a16="http://schemas.microsoft.com/office/drawing/2014/main" id="{4DEDFA47-8AEE-41FA-AD9F-8BADAD8622F2}"/>
                </a:ext>
              </a:extLst>
            </p:cNvPr>
            <p:cNvSpPr txBox="1"/>
            <p:nvPr/>
          </p:nvSpPr>
          <p:spPr>
            <a:xfrm>
              <a:off x="4697728" y="2521711"/>
              <a:ext cx="518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BPM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テキスト ボックス 297">
              <a:extLst>
                <a:ext uri="{FF2B5EF4-FFF2-40B4-BE49-F238E27FC236}">
                  <a16:creationId xmlns:a16="http://schemas.microsoft.com/office/drawing/2014/main" id="{3DF2A9D7-010D-46F8-8B40-E6EEB9BD7812}"/>
                </a:ext>
              </a:extLst>
            </p:cNvPr>
            <p:cNvSpPr txBox="1"/>
            <p:nvPr/>
          </p:nvSpPr>
          <p:spPr>
            <a:xfrm>
              <a:off x="3620576" y="2620718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WS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0" name="Picture 50" descr="P1000405">
            <a:extLst>
              <a:ext uri="{FF2B5EF4-FFF2-40B4-BE49-F238E27FC236}">
                <a16:creationId xmlns:a16="http://schemas.microsoft.com/office/drawing/2014/main" id="{E7D3A129-6151-4D18-B776-14389D0E9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5989" b="5956"/>
          <a:stretch/>
        </p:blipFill>
        <p:spPr bwMode="auto">
          <a:xfrm>
            <a:off x="2936298" y="4162913"/>
            <a:ext cx="1665469" cy="23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 Box 51">
            <a:extLst>
              <a:ext uri="{FF2B5EF4-FFF2-40B4-BE49-F238E27FC236}">
                <a16:creationId xmlns:a16="http://schemas.microsoft.com/office/drawing/2014/main" id="{C147889A-A294-42A8-8E7F-8ABDE26A6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270" y="4172421"/>
            <a:ext cx="153920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Quadrupole Magnet</a:t>
            </a:r>
          </a:p>
        </p:txBody>
      </p:sp>
      <p:sp>
        <p:nvSpPr>
          <p:cNvPr id="162" name="Line 52">
            <a:extLst>
              <a:ext uri="{FF2B5EF4-FFF2-40B4-BE49-F238E27FC236}">
                <a16:creationId xmlns:a16="http://schemas.microsoft.com/office/drawing/2014/main" id="{77017B93-FB47-4995-A232-F4EF5B7CEA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0293" y="5545330"/>
            <a:ext cx="491093" cy="1178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" name="Text Box 53">
            <a:extLst>
              <a:ext uri="{FF2B5EF4-FFF2-40B4-BE49-F238E27FC236}">
                <a16:creationId xmlns:a16="http://schemas.microsoft.com/office/drawing/2014/main" id="{B1828C71-3D2F-402A-9896-2F35E35F751A}"/>
              </a:ext>
            </a:extLst>
          </p:cNvPr>
          <p:cNvSpPr txBox="1">
            <a:spLocks noChangeArrowheads="1"/>
          </p:cNvSpPr>
          <p:nvPr/>
        </p:nvSpPr>
        <p:spPr bwMode="auto">
          <a:xfrm rot="20606085">
            <a:off x="2845808" y="5792610"/>
            <a:ext cx="86594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Beam line</a:t>
            </a:r>
          </a:p>
        </p:txBody>
      </p:sp>
      <p:sp>
        <p:nvSpPr>
          <p:cNvPr id="165" name="Text Box 55">
            <a:extLst>
              <a:ext uri="{FF2B5EF4-FFF2-40B4-BE49-F238E27FC236}">
                <a16:creationId xmlns:a16="http://schemas.microsoft.com/office/drawing/2014/main" id="{671A66D3-7832-49E9-8750-EB931B09D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641" y="4468244"/>
            <a:ext cx="51809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BPM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A3D12C5-2FCB-439C-8028-C431E655EDD8}"/>
              </a:ext>
            </a:extLst>
          </p:cNvPr>
          <p:cNvCxnSpPr>
            <a:stCxn id="165" idx="2"/>
          </p:cNvCxnSpPr>
          <p:nvPr/>
        </p:nvCxnSpPr>
        <p:spPr>
          <a:xfrm flipH="1">
            <a:off x="3769032" y="4745243"/>
            <a:ext cx="613655" cy="606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図 167">
            <a:extLst>
              <a:ext uri="{FF2B5EF4-FFF2-40B4-BE49-F238E27FC236}">
                <a16:creationId xmlns:a16="http://schemas.microsoft.com/office/drawing/2014/main" id="{3EDE6DC6-F1B0-4E48-BFEE-2ADD140C573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 b="7881"/>
          <a:stretch/>
        </p:blipFill>
        <p:spPr bwMode="auto">
          <a:xfrm>
            <a:off x="1295857" y="5266547"/>
            <a:ext cx="1594778" cy="127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AFA4F231-DE32-43D4-ABF4-A5E3FE921473}"/>
              </a:ext>
            </a:extLst>
          </p:cNvPr>
          <p:cNvSpPr txBox="1"/>
          <p:nvPr/>
        </p:nvSpPr>
        <p:spPr>
          <a:xfrm>
            <a:off x="1295857" y="4162913"/>
            <a:ext cx="1718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Strip-line type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BPM</a:t>
            </a:r>
          </a:p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Resolution</a:t>
            </a:r>
          </a:p>
          <a:p>
            <a:r>
              <a:rPr lang="ja-JP" altLang="en-US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ja-JP" sz="1400" dirty="0" err="1">
                <a:latin typeface="Arial" pitchFamily="34" charset="0"/>
                <a:cs typeface="Arial" pitchFamily="34" charset="0"/>
              </a:rPr>
              <a:t>Δx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&lt;~0.1 mm</a:t>
            </a:r>
          </a:p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ja-JP" sz="1400" dirty="0" err="1">
                <a:latin typeface="Arial" pitchFamily="34" charset="0"/>
                <a:cs typeface="Arial" pitchFamily="34" charset="0"/>
              </a:rPr>
              <a:t>Δy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&lt;~0.1 mm</a:t>
            </a:r>
          </a:p>
        </p:txBody>
      </p:sp>
      <p:pic>
        <p:nvPicPr>
          <p:cNvPr id="171" name="Picture 10">
            <a:extLst>
              <a:ext uri="{FF2B5EF4-FFF2-40B4-BE49-F238E27FC236}">
                <a16:creationId xmlns:a16="http://schemas.microsoft.com/office/drawing/2014/main" id="{77547B97-990A-4A76-8BF8-D0DE1187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74" y="4164321"/>
            <a:ext cx="1560423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F935CF86-86E3-45D2-BC1B-0B007570B892}"/>
              </a:ext>
            </a:extLst>
          </p:cNvPr>
          <p:cNvSpPr txBox="1"/>
          <p:nvPr/>
        </p:nvSpPr>
        <p:spPr>
          <a:xfrm>
            <a:off x="6156193" y="4088713"/>
            <a:ext cx="27849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Fast &amp; Slow current transformer for the </a:t>
            </a:r>
            <a:r>
              <a:rPr lang="en-US" altLang="ja-JP" sz="1200" b="1" dirty="0">
                <a:latin typeface="Arial" pitchFamily="34" charset="0"/>
                <a:cs typeface="Arial" pitchFamily="34" charset="0"/>
              </a:rPr>
              <a:t>beam phase &amp; current monitor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Dynamic Range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     SCT: 0.1 – 80 mA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     FCT: &gt; 30dB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Winding coil,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     SCT: Fifty turns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     FCT: Single turn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Resolution,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     SCT: </a:t>
            </a:r>
            <a:r>
              <a:rPr lang="en-US" altLang="ja-JP" sz="1200" dirty="0" err="1">
                <a:latin typeface="Arial" pitchFamily="34" charset="0"/>
                <a:cs typeface="Arial" pitchFamily="34" charset="0"/>
              </a:rPr>
              <a:t>ΔI</a:t>
            </a:r>
            <a:r>
              <a:rPr lang="en-US" altLang="ja-JP" sz="1200" baseline="-25000" dirty="0" err="1">
                <a:latin typeface="Arial" pitchFamily="34" charset="0"/>
                <a:cs typeface="Arial" pitchFamily="34" charset="0"/>
              </a:rPr>
              <a:t>beam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 &lt; 1.0 %, 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altLang="ja-JP" sz="12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ja-JP" sz="1200" baseline="-25000" dirty="0" err="1">
                <a:latin typeface="Arial" pitchFamily="34" charset="0"/>
                <a:cs typeface="Arial" pitchFamily="34" charset="0"/>
              </a:rPr>
              <a:t>min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 ~ 0.1 mA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     FCT: </a:t>
            </a:r>
            <a:r>
              <a:rPr lang="en-US" altLang="ja-JP" sz="1200" dirty="0" err="1">
                <a:latin typeface="Arial" pitchFamily="34" charset="0"/>
                <a:cs typeface="Arial" pitchFamily="34" charset="0"/>
              </a:rPr>
              <a:t>Δφ</a:t>
            </a:r>
            <a:r>
              <a:rPr lang="en-US" altLang="ja-JP" sz="1200" baseline="-25000" dirty="0" err="1">
                <a:latin typeface="Arial" pitchFamily="34" charset="0"/>
                <a:cs typeface="Arial" pitchFamily="34" charset="0"/>
              </a:rPr>
              <a:t>beam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 &lt; 1.0 deg.</a:t>
            </a:r>
          </a:p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             Energy: &lt; 0.1 %</a:t>
            </a:r>
          </a:p>
        </p:txBody>
      </p:sp>
      <p:sp>
        <p:nvSpPr>
          <p:cNvPr id="327" name="テキスト ボックス 326">
            <a:extLst>
              <a:ext uri="{FF2B5EF4-FFF2-40B4-BE49-F238E27FC236}">
                <a16:creationId xmlns:a16="http://schemas.microsoft.com/office/drawing/2014/main" id="{674E5CCE-0935-4C32-B37E-22C2DB68EF17}"/>
              </a:ext>
            </a:extLst>
          </p:cNvPr>
          <p:cNvSpPr txBox="1"/>
          <p:nvPr/>
        </p:nvSpPr>
        <p:spPr>
          <a:xfrm>
            <a:off x="1797864" y="6539002"/>
            <a:ext cx="703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kern="1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A. Miura, et. al., IOP Conf. Series: Journal of Physics: Conf. Series 874 (2017) 012080</a:t>
            </a:r>
            <a:endParaRPr lang="ja-JP" altLang="ja-JP" sz="1400" kern="100" dirty="0">
              <a:solidFill>
                <a:schemeClr val="bg2">
                  <a:lumMod val="90000"/>
                </a:schemeClr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2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0F2A1414-8DB3-4B88-85C6-D6D80764D9B5}"/>
              </a:ext>
            </a:extLst>
          </p:cNvPr>
          <p:cNvSpPr/>
          <p:nvPr/>
        </p:nvSpPr>
        <p:spPr>
          <a:xfrm>
            <a:off x="628650" y="1242667"/>
            <a:ext cx="8179790" cy="529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コンテンツ プレースホルダー 2">
            <a:extLst>
              <a:ext uri="{FF2B5EF4-FFF2-40B4-BE49-F238E27FC236}">
                <a16:creationId xmlns:a16="http://schemas.microsoft.com/office/drawing/2014/main" id="{E875EA25-FA96-46B8-9214-E2F0AF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76" y="1248913"/>
            <a:ext cx="8179791" cy="376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Earthquake attack (Vacuum leakage)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39EEC5D0-4D50-42C2-A662-4929534E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191" y="4285561"/>
            <a:ext cx="3855595" cy="22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円/楕円 7">
            <a:extLst>
              <a:ext uri="{FF2B5EF4-FFF2-40B4-BE49-F238E27FC236}">
                <a16:creationId xmlns:a16="http://schemas.microsoft.com/office/drawing/2014/main" id="{6A7351BF-CBF4-4377-AE50-1B4E2C6D956D}"/>
              </a:ext>
            </a:extLst>
          </p:cNvPr>
          <p:cNvSpPr/>
          <p:nvPr/>
        </p:nvSpPr>
        <p:spPr>
          <a:xfrm>
            <a:off x="6983946" y="4732475"/>
            <a:ext cx="456409" cy="779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ja-JP" altLang="en-US" sz="3000" dirty="0">
              <a:solidFill>
                <a:srgbClr val="FFFFFF"/>
              </a:solidFill>
            </a:endParaRPr>
          </a:p>
        </p:txBody>
      </p:sp>
      <p:pic>
        <p:nvPicPr>
          <p:cNvPr id="23" name="図 4">
            <a:extLst>
              <a:ext uri="{FF2B5EF4-FFF2-40B4-BE49-F238E27FC236}">
                <a16:creationId xmlns:a16="http://schemas.microsoft.com/office/drawing/2014/main" id="{B6EE1FD7-86C9-40C3-BC32-9833A6AF7F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472" y="1528266"/>
            <a:ext cx="3034863" cy="26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右矢印 12">
            <a:extLst>
              <a:ext uri="{FF2B5EF4-FFF2-40B4-BE49-F238E27FC236}">
                <a16:creationId xmlns:a16="http://schemas.microsoft.com/office/drawing/2014/main" id="{CBCA066A-B8E8-4D85-9A42-FFD46FDF27DA}"/>
              </a:ext>
            </a:extLst>
          </p:cNvPr>
          <p:cNvSpPr/>
          <p:nvPr/>
        </p:nvSpPr>
        <p:spPr bwMode="auto">
          <a:xfrm rot="4374526" flipV="1">
            <a:off x="6635519" y="4540745"/>
            <a:ext cx="943148" cy="234198"/>
          </a:xfrm>
          <a:prstGeom prst="rightArrow">
            <a:avLst/>
          </a:prstGeom>
          <a:solidFill>
            <a:srgbClr val="00B050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</a:pPr>
            <a:endParaRPr lang="ja-JP" altLang="en-US" sz="3000" dirty="0">
              <a:solidFill>
                <a:srgbClr val="00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75F9EC-E8D8-4BE6-8073-3426EEB7F36D}"/>
              </a:ext>
            </a:extLst>
          </p:cNvPr>
          <p:cNvSpPr txBox="1"/>
          <p:nvPr/>
        </p:nvSpPr>
        <p:spPr>
          <a:xfrm>
            <a:off x="4854482" y="5766725"/>
            <a:ext cx="397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itchFamily="34" charset="0"/>
                <a:cs typeface="Arial" pitchFamily="34" charset="0"/>
              </a:rPr>
              <a:t>Brazing section between the ceramic tube and stainless duct was broken.</a:t>
            </a:r>
          </a:p>
        </p:txBody>
      </p:sp>
      <p:pic>
        <p:nvPicPr>
          <p:cNvPr id="28" name="Picture 3" descr="F:\写真\20110330\IMG_2802.JPG">
            <a:extLst>
              <a:ext uri="{FF2B5EF4-FFF2-40B4-BE49-F238E27FC236}">
                <a16:creationId xmlns:a16="http://schemas.microsoft.com/office/drawing/2014/main" id="{09900770-BD72-4AE9-9D02-B5069285C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7"/>
          <a:stretch/>
        </p:blipFill>
        <p:spPr bwMode="auto">
          <a:xfrm>
            <a:off x="1480150" y="3165200"/>
            <a:ext cx="2750300" cy="2555288"/>
          </a:xfrm>
          <a:prstGeom prst="rect">
            <a:avLst/>
          </a:prstGeom>
          <a:noFill/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079814D-5A49-4DEB-A52F-5EFA19B1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602" y="5716562"/>
            <a:ext cx="3433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indent="0" eaLnBrk="1" fontAlgn="base" hangingPunct="1"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altLang="ja-JP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Corroded pre-amplifier boxes on the floor by strong alkaline.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2AB2D97-F3E3-4969-94D2-96360184A89B}"/>
              </a:ext>
            </a:extLst>
          </p:cNvPr>
          <p:cNvSpPr/>
          <p:nvPr/>
        </p:nvSpPr>
        <p:spPr>
          <a:xfrm>
            <a:off x="628648" y="1546195"/>
            <a:ext cx="51003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buClr>
                <a:srgbClr val="CC0000"/>
              </a:buClr>
            </a:pPr>
            <a:r>
              <a:rPr lang="en-GB" altLang="ja-JP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Great earthquake occurred on March 11, 2011.</a:t>
            </a:r>
          </a:p>
          <a:p>
            <a:pPr fontAlgn="base">
              <a:spcAft>
                <a:spcPct val="0"/>
              </a:spcAft>
              <a:buClr>
                <a:srgbClr val="CC0000"/>
              </a:buClr>
            </a:pPr>
            <a:r>
              <a:rPr lang="en-GB" altLang="ja-JP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The seismic intensity: </a:t>
            </a:r>
            <a:r>
              <a:rPr lang="en-GB" altLang="ja-JP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6-minus</a:t>
            </a:r>
            <a:r>
              <a:rPr lang="en-GB" altLang="ja-JP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(JMA scale) </a:t>
            </a:r>
          </a:p>
          <a:p>
            <a:pPr fontAlgn="base">
              <a:spcAft>
                <a:spcPct val="0"/>
              </a:spcAft>
              <a:buClr>
                <a:srgbClr val="CC0000"/>
              </a:buClr>
            </a:pPr>
            <a:r>
              <a:rPr lang="en-GB" altLang="ja-JP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Because the tsunami-height was fortunately </a:t>
            </a:r>
            <a:r>
              <a:rPr lang="en-GB" altLang="ja-JP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below the floor level of J-PARC</a:t>
            </a:r>
            <a:r>
              <a:rPr lang="en-GB" altLang="ja-JP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alkali water leakage occurred from cracks of concrete wall.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44E6CF-755B-4722-AF80-DE39EC3C1253}"/>
              </a:ext>
            </a:extLst>
          </p:cNvPr>
          <p:cNvSpPr txBox="1"/>
          <p:nvPr/>
        </p:nvSpPr>
        <p:spPr>
          <a:xfrm>
            <a:off x="628647" y="882666"/>
            <a:ext cx="8208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Accelerator Tuning &amp; Ordinal Observations of Operation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413A74-78D2-4041-BCE3-C4F977D314D9}"/>
              </a:ext>
            </a:extLst>
          </p:cNvPr>
          <p:cNvSpPr txBox="1"/>
          <p:nvPr/>
        </p:nvSpPr>
        <p:spPr>
          <a:xfrm>
            <a:off x="2603276" y="6539002"/>
            <a:ext cx="6233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kern="1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A. Miura, et. al., WEPC144, Proceedings of IPAC2011, San Sebastián, Spain</a:t>
            </a:r>
            <a:endParaRPr lang="ja-JP" altLang="ja-JP" sz="1400" kern="100" dirty="0">
              <a:solidFill>
                <a:schemeClr val="bg2">
                  <a:lumMod val="90000"/>
                </a:schemeClr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4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1205-PC050006m-LinacRFQ">
            <a:extLst>
              <a:ext uri="{FF2B5EF4-FFF2-40B4-BE49-F238E27FC236}">
                <a16:creationId xmlns:a16="http://schemas.microsoft.com/office/drawing/2014/main" id="{87415735-08C7-48D1-ADF4-065E2259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62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2655E024-D81B-434E-AE8A-5F7BB97AB504}"/>
              </a:ext>
            </a:extLst>
          </p:cNvPr>
          <p:cNvSpPr txBox="1">
            <a:spLocks/>
          </p:cNvSpPr>
          <p:nvPr/>
        </p:nvSpPr>
        <p:spPr>
          <a:xfrm>
            <a:off x="-1" y="3506"/>
            <a:ext cx="9144000" cy="3616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Miura, J-PARC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01450-E9CB-4E02-B622-CCD917FC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460"/>
            <a:ext cx="7886700" cy="523395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Topics of Beam Instrumentations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1E9C3-01E3-4EDD-996F-4913623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283" y="6495497"/>
            <a:ext cx="560716" cy="365125"/>
          </a:xfrm>
        </p:spPr>
        <p:txBody>
          <a:bodyPr/>
          <a:lstStyle/>
          <a:p>
            <a:fld id="{A7117BE3-5F94-43DF-8927-0F9AB758A260}" type="slidenum">
              <a:rPr kumimoji="1" lang="ja-JP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kumimoji="1" lang="ja-JP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0F2A1414-8DB3-4B88-85C6-D6D80764D9B5}"/>
              </a:ext>
            </a:extLst>
          </p:cNvPr>
          <p:cNvSpPr/>
          <p:nvPr/>
        </p:nvSpPr>
        <p:spPr>
          <a:xfrm>
            <a:off x="628650" y="1242666"/>
            <a:ext cx="8208000" cy="5294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コンテンツ プレースホルダー 2">
            <a:extLst>
              <a:ext uri="{FF2B5EF4-FFF2-40B4-BE49-F238E27FC236}">
                <a16:creationId xmlns:a16="http://schemas.microsoft.com/office/drawing/2014/main" id="{E875EA25-FA96-46B8-9214-E2F0AF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54438"/>
            <a:ext cx="4876801" cy="75361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ransverse Profile Monitor, “Wire Scanner”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0" descr="WSM">
            <a:extLst>
              <a:ext uri="{FF2B5EF4-FFF2-40B4-BE49-F238E27FC236}">
                <a16:creationId xmlns:a16="http://schemas.microsoft.com/office/drawing/2014/main" id="{3D4DC149-A85C-4169-8638-6770EAD4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51" y="1775639"/>
            <a:ext cx="3446009" cy="33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D412BF7B-38B5-4AC6-A3FD-470E391B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818" y="2708693"/>
            <a:ext cx="957435" cy="28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400" dirty="0"/>
              <a:t>Motor Unit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1B27C28A-8A57-4375-AD24-5185C349A3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66470" y="2233082"/>
            <a:ext cx="69062" cy="4756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/>
          <a:lstStyle/>
          <a:p>
            <a:endParaRPr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A652525-E481-4551-A27B-273FDEE913AB}"/>
              </a:ext>
            </a:extLst>
          </p:cNvPr>
          <p:cNvCxnSpPr/>
          <p:nvPr/>
        </p:nvCxnSpPr>
        <p:spPr>
          <a:xfrm flipV="1">
            <a:off x="1886784" y="2849387"/>
            <a:ext cx="1442301" cy="16271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19478F8-48CA-44BD-B0B3-F4D957B30FE2}"/>
              </a:ext>
            </a:extLst>
          </p:cNvPr>
          <p:cNvCxnSpPr/>
          <p:nvPr/>
        </p:nvCxnSpPr>
        <p:spPr>
          <a:xfrm flipH="1">
            <a:off x="2018375" y="3541337"/>
            <a:ext cx="1447800" cy="3197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弧 16">
            <a:extLst>
              <a:ext uri="{FF2B5EF4-FFF2-40B4-BE49-F238E27FC236}">
                <a16:creationId xmlns:a16="http://schemas.microsoft.com/office/drawing/2014/main" id="{68F63C2F-718C-4735-B828-EBFC022941FB}"/>
              </a:ext>
            </a:extLst>
          </p:cNvPr>
          <p:cNvSpPr/>
          <p:nvPr/>
        </p:nvSpPr>
        <p:spPr>
          <a:xfrm>
            <a:off x="2838168" y="3291966"/>
            <a:ext cx="212649" cy="381929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84CB69AE-4487-474F-9CAD-101FC21706DB}"/>
              </a:ext>
            </a:extLst>
          </p:cNvPr>
          <p:cNvSpPr/>
          <p:nvPr/>
        </p:nvSpPr>
        <p:spPr>
          <a:xfrm flipV="1">
            <a:off x="2869917" y="3294497"/>
            <a:ext cx="184074" cy="355738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93CC90-7D6D-4697-9AB0-7D81CD925394}"/>
              </a:ext>
            </a:extLst>
          </p:cNvPr>
          <p:cNvSpPr txBox="1"/>
          <p:nvPr/>
        </p:nvSpPr>
        <p:spPr>
          <a:xfrm>
            <a:off x="2981072" y="3294499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 deg.</a:t>
            </a:r>
            <a:endParaRPr lang="ja-JP" alt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0AFA96D-80F5-464E-8873-D6779BA62228}"/>
              </a:ext>
            </a:extLst>
          </p:cNvPr>
          <p:cNvSpPr/>
          <p:nvPr/>
        </p:nvSpPr>
        <p:spPr>
          <a:xfrm>
            <a:off x="2316653" y="4220063"/>
            <a:ext cx="2572735" cy="1693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A4240E8F-BCC7-4550-9746-0ADF4789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618" y="4210538"/>
            <a:ext cx="870615" cy="49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/>
            <a:r>
              <a:rPr lang="en-US" altLang="ja-JP" sz="1400" dirty="0"/>
              <a:t>Tungsten</a:t>
            </a:r>
          </a:p>
          <a:p>
            <a:pPr algn="r"/>
            <a:r>
              <a:rPr lang="en-US" altLang="ja-JP" sz="1400" dirty="0"/>
              <a:t>Wire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BF8E1F88-6C38-44A8-9236-B64F4E93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457" y="4812732"/>
            <a:ext cx="1102117" cy="92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>
            <a:lvl1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400" dirty="0"/>
              <a:t>Carbon Plate for</a:t>
            </a:r>
          </a:p>
          <a:p>
            <a:r>
              <a:rPr lang="en-US" altLang="ja-JP" sz="1400" dirty="0"/>
              <a:t>Vertical Beam Size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C5D29D9-CD5A-4E91-9BD0-CCBAF9DD323A}"/>
              </a:ext>
            </a:extLst>
          </p:cNvPr>
          <p:cNvGrpSpPr/>
          <p:nvPr/>
        </p:nvGrpSpPr>
        <p:grpSpPr>
          <a:xfrm>
            <a:off x="2524476" y="4640458"/>
            <a:ext cx="1611313" cy="1048883"/>
            <a:chOff x="4258121" y="3853780"/>
            <a:chExt cx="1611313" cy="1048883"/>
          </a:xfrm>
        </p:grpSpPr>
        <p:pic>
          <p:nvPicPr>
            <p:cNvPr id="26" name="Picture 23" descr="head">
              <a:extLst>
                <a:ext uri="{FF2B5EF4-FFF2-40B4-BE49-F238E27FC236}">
                  <a16:creationId xmlns:a16="http://schemas.microsoft.com/office/drawing/2014/main" id="{919D1973-04DC-4F70-BF75-7218F02B9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7858">
              <a:off x="4258121" y="4115717"/>
              <a:ext cx="1611313" cy="41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8B6DC203-FFFC-4616-85AE-CAE294F88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5702" y="4286940"/>
              <a:ext cx="0" cy="4989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306" tIns="32653" rIns="65306" bIns="32653"/>
            <a:lstStyle/>
            <a:p>
              <a:endParaRPr lang="ja-JP" altLang="en-US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F74B258B-D549-429F-B017-47D556F3E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818" y="4207565"/>
              <a:ext cx="504599" cy="11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306" tIns="32653" rIns="65306" bIns="32653"/>
            <a:lstStyle/>
            <a:p>
              <a:endParaRPr lang="ja-JP" altLang="en-US"/>
            </a:p>
          </p:txBody>
        </p:sp>
        <p:sp>
          <p:nvSpPr>
            <p:cNvPr id="29" name="AutoShape 27">
              <a:extLst>
                <a:ext uri="{FF2B5EF4-FFF2-40B4-BE49-F238E27FC236}">
                  <a16:creationId xmlns:a16="http://schemas.microsoft.com/office/drawing/2014/main" id="{D96EBE61-20B0-4038-AC1D-B3B359665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5193613" y="3853780"/>
              <a:ext cx="360589" cy="360589"/>
            </a:xfrm>
            <a:prstGeom prst="rtTriangle">
              <a:avLst/>
            </a:prstGeom>
            <a:solidFill>
              <a:srgbClr val="66FF66">
                <a:alpha val="20000"/>
              </a:srgbClr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 anchor="ctr"/>
            <a:lstStyle/>
            <a:p>
              <a:endParaRPr lang="ja-JP" altLang="en-US"/>
            </a:p>
          </p:txBody>
        </p:sp>
        <p:sp>
          <p:nvSpPr>
            <p:cNvPr id="30" name="AutoShape 28">
              <a:extLst>
                <a:ext uri="{FF2B5EF4-FFF2-40B4-BE49-F238E27FC236}">
                  <a16:creationId xmlns:a16="http://schemas.microsoft.com/office/drawing/2014/main" id="{8DA70CA7-DA7F-4581-9A7C-6F6F6B30CE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500000" flipV="1">
              <a:off x="4481506" y="4542074"/>
              <a:ext cx="360589" cy="360589"/>
            </a:xfrm>
            <a:prstGeom prst="rtTriangle">
              <a:avLst/>
            </a:prstGeom>
            <a:solidFill>
              <a:srgbClr val="66FF66">
                <a:alpha val="20000"/>
              </a:srgbClr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 anchor="ctr"/>
            <a:lstStyle/>
            <a:p>
              <a:endParaRPr lang="ja-JP" altLang="en-US"/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54BC7CF9-4C58-4183-B027-C6152D6E7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96586" y="4026136"/>
              <a:ext cx="230188" cy="230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306" tIns="32653" rIns="65306" bIns="32653"/>
            <a:lstStyle/>
            <a:p>
              <a:endParaRPr lang="ja-JP" altLang="en-US"/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AF884AFD-EC05-49DA-AE38-62A03EF2F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6024" y="4259726"/>
              <a:ext cx="920750" cy="460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306" tIns="32653" rIns="65306" bIns="32653"/>
            <a:lstStyle/>
            <a:p>
              <a:endParaRPr lang="ja-JP" altLang="en-US"/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BFD054E6-7EBA-44C7-BCF5-C988189DF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479" y="3886663"/>
              <a:ext cx="460375" cy="307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306" tIns="32653" rIns="65306" bIns="32653"/>
            <a:lstStyle/>
            <a:p>
              <a:endParaRPr lang="ja-JP" altLang="en-US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4925B464-E867-4384-B26B-7A1136B73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479" y="3886663"/>
              <a:ext cx="154214" cy="61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306" tIns="32653" rIns="65306" bIns="32653"/>
            <a:lstStyle/>
            <a:p>
              <a:endParaRPr lang="ja-JP" altLang="en-US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9C57355A-D286-44A7-981B-5080CC60F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92907" y="4654333"/>
              <a:ext cx="459241" cy="2290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306" tIns="32653" rIns="65306" bIns="32653"/>
            <a:lstStyle/>
            <a:p>
              <a:endParaRPr lang="ja-JP" altLang="en-US"/>
            </a:p>
          </p:txBody>
        </p:sp>
      </p:grpSp>
      <p:sp>
        <p:nvSpPr>
          <p:cNvPr id="25" name="Text Box 34">
            <a:extLst>
              <a:ext uri="{FF2B5EF4-FFF2-40B4-BE49-F238E27FC236}">
                <a16:creationId xmlns:a16="http://schemas.microsoft.com/office/drawing/2014/main" id="{F74D6E2A-30EA-4E80-A8E8-3FF209E6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057" y="5670065"/>
            <a:ext cx="1364597" cy="2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defTabSz="1279525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400" dirty="0"/>
              <a:t>Ceramic Frame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4343BE-90EC-4950-8D4A-8087072A7ED8}"/>
              </a:ext>
            </a:extLst>
          </p:cNvPr>
          <p:cNvSpPr txBox="1"/>
          <p:nvPr/>
        </p:nvSpPr>
        <p:spPr>
          <a:xfrm>
            <a:off x="931886" y="5120455"/>
            <a:ext cx="1335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itchFamily="34" charset="0"/>
                <a:cs typeface="Arial" pitchFamily="34" charset="0"/>
              </a:rPr>
              <a:t>Resolution</a:t>
            </a:r>
          </a:p>
          <a:p>
            <a:r>
              <a:rPr lang="en-US" altLang="ja-JP" sz="1600" dirty="0" err="1">
                <a:latin typeface="Arial" pitchFamily="34" charset="0"/>
                <a:cs typeface="Arial" pitchFamily="34" charset="0"/>
              </a:rPr>
              <a:t>σ</a:t>
            </a:r>
            <a:r>
              <a:rPr lang="en-US" altLang="ja-JP" sz="1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 &lt; 0.1 mm</a:t>
            </a:r>
          </a:p>
          <a:p>
            <a:r>
              <a:rPr lang="en-US" altLang="ja-JP" sz="1600" dirty="0" err="1">
                <a:latin typeface="Arial" pitchFamily="34" charset="0"/>
                <a:cs typeface="Arial" pitchFamily="34" charset="0"/>
              </a:rPr>
              <a:t>σ</a:t>
            </a:r>
            <a:r>
              <a:rPr lang="en-US" altLang="ja-JP" sz="1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 &lt; 0.1 mm</a:t>
            </a:r>
          </a:p>
        </p:txBody>
      </p:sp>
      <p:pic>
        <p:nvPicPr>
          <p:cNvPr id="37" name="Picture 4" descr="profilex1013">
            <a:extLst>
              <a:ext uri="{FF2B5EF4-FFF2-40B4-BE49-F238E27FC236}">
                <a16:creationId xmlns:a16="http://schemas.microsoft.com/office/drawing/2014/main" id="{BE4DEB83-5DB8-49E6-8F39-0CF1FD6F8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t="7790"/>
          <a:stretch/>
        </p:blipFill>
        <p:spPr bwMode="auto">
          <a:xfrm>
            <a:off x="5132260" y="1499391"/>
            <a:ext cx="3226565" cy="248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AAE17F7-E771-4C75-B452-F50CA4E4924D}"/>
              </a:ext>
            </a:extLst>
          </p:cNvPr>
          <p:cNvSpPr txBox="1"/>
          <p:nvPr/>
        </p:nvSpPr>
        <p:spPr>
          <a:xfrm>
            <a:off x="6120216" y="3868329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Horizontal Profile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067F4C0-EB7D-4E03-B63D-4E3F3A57AFC2}"/>
              </a:ext>
            </a:extLst>
          </p:cNvPr>
          <p:cNvSpPr txBox="1"/>
          <p:nvPr/>
        </p:nvSpPr>
        <p:spPr>
          <a:xfrm>
            <a:off x="7871352" y="1464264"/>
            <a:ext cx="8499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SDTL03A</a:t>
            </a:r>
            <a:endParaRPr lang="ja-JP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C22F5C5-3514-4214-9913-43B99BA6412A}"/>
              </a:ext>
            </a:extLst>
          </p:cNvPr>
          <p:cNvCxnSpPr/>
          <p:nvPr/>
        </p:nvCxnSpPr>
        <p:spPr>
          <a:xfrm>
            <a:off x="6754384" y="1602763"/>
            <a:ext cx="2857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EE7697D-CEBC-4064-A623-95E89134A976}"/>
              </a:ext>
            </a:extLst>
          </p:cNvPr>
          <p:cNvCxnSpPr/>
          <p:nvPr/>
        </p:nvCxnSpPr>
        <p:spPr>
          <a:xfrm>
            <a:off x="6897259" y="1602763"/>
            <a:ext cx="0" cy="190500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4A0A99A-82EB-4302-8F3C-FCF8AD4FFD30}"/>
              </a:ext>
            </a:extLst>
          </p:cNvPr>
          <p:cNvSpPr txBox="1"/>
          <p:nvPr/>
        </p:nvSpPr>
        <p:spPr>
          <a:xfrm rot="5400000">
            <a:off x="6674582" y="241436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Range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97B7AD-08C7-4697-B5F4-BD87183F5486}"/>
              </a:ext>
            </a:extLst>
          </p:cNvPr>
          <p:cNvSpPr txBox="1"/>
          <p:nvPr/>
        </p:nvSpPr>
        <p:spPr>
          <a:xfrm>
            <a:off x="7309105" y="158737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halo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7B95B9F4-697B-4FE4-A928-6864BE9A1182}"/>
              </a:ext>
            </a:extLst>
          </p:cNvPr>
          <p:cNvCxnSpPr>
            <a:stCxn id="44" idx="2"/>
          </p:cNvCxnSpPr>
          <p:nvPr/>
        </p:nvCxnSpPr>
        <p:spPr>
          <a:xfrm flipH="1">
            <a:off x="7309105" y="1895151"/>
            <a:ext cx="261450" cy="3565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>
            <a:extLst>
              <a:ext uri="{FF2B5EF4-FFF2-40B4-BE49-F238E27FC236}">
                <a16:creationId xmlns:a16="http://schemas.microsoft.com/office/drawing/2014/main" id="{3EA38D77-9CC4-4845-ADFA-D67F1DC0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9389" y="4217774"/>
            <a:ext cx="3693488" cy="19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6C6E1CF-78E0-436E-B55B-2201DCE4A1AB}"/>
              </a:ext>
            </a:extLst>
          </p:cNvPr>
          <p:cNvSpPr txBox="1"/>
          <p:nvPr/>
        </p:nvSpPr>
        <p:spPr>
          <a:xfrm>
            <a:off x="6539096" y="5617684"/>
            <a:ext cx="1883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 mV/div, 40 us/div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F352BA5-F4A5-4432-A804-A6943AE472DC}"/>
              </a:ext>
            </a:extLst>
          </p:cNvPr>
          <p:cNvSpPr txBox="1"/>
          <p:nvPr/>
        </p:nvSpPr>
        <p:spPr>
          <a:xfrm>
            <a:off x="4921373" y="6135036"/>
            <a:ext cx="38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rial" pitchFamily="34" charset="0"/>
                <a:cs typeface="Arial" pitchFamily="34" charset="0"/>
              </a:rPr>
              <a:t>Signal Obtained at the Peak of Beam Pulse</a:t>
            </a:r>
            <a:endParaRPr lang="ja-JP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157A2140-A143-4F78-833C-FC222780B978}"/>
              </a:ext>
            </a:extLst>
          </p:cNvPr>
          <p:cNvCxnSpPr/>
          <p:nvPr/>
        </p:nvCxnSpPr>
        <p:spPr>
          <a:xfrm>
            <a:off x="7456935" y="4524483"/>
            <a:ext cx="13326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5867A3E-E4AA-40B1-9FC0-EB7495403F7F}"/>
              </a:ext>
            </a:extLst>
          </p:cNvPr>
          <p:cNvCxnSpPr/>
          <p:nvPr/>
        </p:nvCxnSpPr>
        <p:spPr>
          <a:xfrm>
            <a:off x="5838177" y="5608185"/>
            <a:ext cx="29514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77ED746-3303-411A-A8AB-02805238EBC9}"/>
              </a:ext>
            </a:extLst>
          </p:cNvPr>
          <p:cNvCxnSpPr/>
          <p:nvPr/>
        </p:nvCxnSpPr>
        <p:spPr>
          <a:xfrm flipV="1">
            <a:off x="7835203" y="4524483"/>
            <a:ext cx="0" cy="1067800"/>
          </a:xfrm>
          <a:prstGeom prst="straightConnector1">
            <a:avLst/>
          </a:prstGeom>
          <a:ln w="63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3A9B432-EEC7-4C08-84D8-212BD324EDB9}"/>
              </a:ext>
            </a:extLst>
          </p:cNvPr>
          <p:cNvSpPr txBox="1"/>
          <p:nvPr/>
        </p:nvSpPr>
        <p:spPr>
          <a:xfrm rot="5400000">
            <a:off x="7388606" y="4902288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Pulse Height</a:t>
            </a:r>
            <a:endParaRPr lang="ja-JP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84F22DA-5D9E-4A4C-97C9-C7E594AE321B}"/>
              </a:ext>
            </a:extLst>
          </p:cNvPr>
          <p:cNvSpPr txBox="1"/>
          <p:nvPr/>
        </p:nvSpPr>
        <p:spPr>
          <a:xfrm>
            <a:off x="628647" y="882666"/>
            <a:ext cx="8208000" cy="36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Beam Profile Monitors (trans. and long. Profiles)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171E601-6C16-4F8D-9FD1-613A8182C69F}"/>
              </a:ext>
            </a:extLst>
          </p:cNvPr>
          <p:cNvSpPr txBox="1"/>
          <p:nvPr/>
        </p:nvSpPr>
        <p:spPr>
          <a:xfrm>
            <a:off x="804451" y="6539002"/>
            <a:ext cx="8032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kern="10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A. Miura, et. al., Journal of the Korean Physical Society, Vol. 69, No. 6, September 2016, pp. 1005</a:t>
            </a:r>
            <a:endParaRPr lang="ja-JP" altLang="ja-JP" sz="1400" kern="100" dirty="0">
              <a:solidFill>
                <a:schemeClr val="bg2">
                  <a:lumMod val="90000"/>
                </a:schemeClr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0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1525</Words>
  <Application>Microsoft Office PowerPoint</Application>
  <PresentationFormat>画面に合わせる (4:3)</PresentationFormat>
  <Paragraphs>376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游ゴシック</vt:lpstr>
      <vt:lpstr>Arial</vt:lpstr>
      <vt:lpstr>Calibri</vt:lpstr>
      <vt:lpstr>Calibri Light</vt:lpstr>
      <vt:lpstr>Helvetica</vt:lpstr>
      <vt:lpstr>Symbol</vt:lpstr>
      <vt:lpstr>Wingdings</vt:lpstr>
      <vt:lpstr>Office テーマ</vt:lpstr>
      <vt:lpstr>Beam Instrumentations in J-PARC Linac</vt:lpstr>
      <vt:lpstr>Contents</vt:lpstr>
      <vt:lpstr>1. Introduction</vt:lpstr>
      <vt:lpstr>1. Introduction</vt:lpstr>
      <vt:lpstr>1. Introduction</vt:lpstr>
      <vt:lpstr>Contents</vt:lpstr>
      <vt:lpstr>2. Topics of Beam Instrumentations</vt:lpstr>
      <vt:lpstr>2. Topics of Beam Instrumentations</vt:lpstr>
      <vt:lpstr>2. Topics of Beam Instrumentations</vt:lpstr>
      <vt:lpstr>2. Topics of Beam Instrumentations</vt:lpstr>
      <vt:lpstr>2. Topics of Beam Instrumentations</vt:lpstr>
      <vt:lpstr>2. Topics of Beam Instrumentations</vt:lpstr>
      <vt:lpstr>2. Topics of Beam Instrumentations</vt:lpstr>
      <vt:lpstr>2. Topics of Beam Instrumentations</vt:lpstr>
      <vt:lpstr>2. Topics of Beam Instrumentations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Miura Akihiko</dc:creator>
  <cp:lastModifiedBy>Miura Akihiko</cp:lastModifiedBy>
  <cp:revision>125</cp:revision>
  <cp:lastPrinted>2021-01-25T09:36:49Z</cp:lastPrinted>
  <dcterms:created xsi:type="dcterms:W3CDTF">2021-01-08T08:40:17Z</dcterms:created>
  <dcterms:modified xsi:type="dcterms:W3CDTF">2021-01-26T04:49:06Z</dcterms:modified>
</cp:coreProperties>
</file>