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10"/>
  </p:notesMasterIdLst>
  <p:handoutMasterIdLst>
    <p:handoutMasterId r:id="rId11"/>
  </p:handoutMasterIdLst>
  <p:sldIdLst>
    <p:sldId id="283" r:id="rId3"/>
    <p:sldId id="407" r:id="rId4"/>
    <p:sldId id="408" r:id="rId5"/>
    <p:sldId id="409" r:id="rId6"/>
    <p:sldId id="410" r:id="rId7"/>
    <p:sldId id="411" r:id="rId8"/>
    <p:sldId id="412" r:id="rId9"/>
  </p:sldIdLst>
  <p:sldSz cx="9144000" cy="6858000" type="screen4x3"/>
  <p:notesSz cx="9928225" cy="679767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>
          <p15:clr>
            <a:srgbClr val="A4A3A4"/>
          </p15:clr>
        </p15:guide>
        <p15:guide id="2" pos="5472">
          <p15:clr>
            <a:srgbClr val="A4A3A4"/>
          </p15:clr>
        </p15:guide>
        <p15:guide id="3" orient="horz" pos="2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0000FF"/>
    <a:srgbClr val="FF9966"/>
    <a:srgbClr val="006600"/>
    <a:srgbClr val="339933"/>
    <a:srgbClr val="0033CC"/>
    <a:srgbClr val="00FF00"/>
    <a:srgbClr val="D6009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79" autoAdjust="0"/>
    <p:restoredTop sz="96888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402" y="78"/>
      </p:cViewPr>
      <p:guideLst>
        <p:guide orient="horz" pos="2976"/>
        <p:guide pos="5472"/>
        <p:guide orient="horz" pos="2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8C6C0-723B-1144-B0BB-13233DB680E2}" type="datetimeFigureOut">
              <a:rPr lang="fr-FR" smtClean="0"/>
              <a:pPr/>
              <a:t>25/01/2021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49DF4-BFDC-CE44-88D7-285A0821448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695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25803-7089-5846-80C7-3D9AC85D7E45}" type="datetimeFigureOut">
              <a:rPr lang="fr-FR" smtClean="0"/>
              <a:pPr/>
              <a:t>25/01/2021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73C1-2BD6-684E-AA1B-49165E0DF4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062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5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06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14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32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82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8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457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1B4523E-0E60-2F49-A1DB-8E66CE3DE81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5995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1B4523E-0E60-2F49-A1DB-8E66CE3DE8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329145"/>
            <a:ext cx="7924800" cy="492443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algn="r">
              <a:buFontTx/>
              <a:buNone/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/>
              <a:t>Test </a:t>
            </a: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slide 2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5112103"/>
            <a:ext cx="7924800" cy="37821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1800" baseline="0">
                <a:solidFill>
                  <a:srgbClr val="F8B13C"/>
                </a:solidFill>
                <a:latin typeface="Arial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 dirty="0"/>
              <a:t>Test Name / Organisation</a:t>
            </a:r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4376357"/>
            <a:ext cx="7924800" cy="53311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FontTx/>
              <a:buNone/>
              <a:defRPr sz="30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/>
              <a:t>Test venue/date/</a:t>
            </a:r>
            <a:r>
              <a:rPr lang="fr-FR" dirty="0" err="1"/>
              <a:t>event</a:t>
            </a:r>
            <a:endParaRPr lang="en-GB" dirty="0"/>
          </a:p>
        </p:txBody>
      </p:sp>
      <p:sp>
        <p:nvSpPr>
          <p:cNvPr id="7" name="Rectangle 5"/>
          <p:cNvSpPr/>
          <p:nvPr userDrawn="1"/>
        </p:nvSpPr>
        <p:spPr>
          <a:xfrm>
            <a:off x="395536" y="144493"/>
            <a:ext cx="88924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Grant Agreement No 730871.</a:t>
            </a:r>
            <a:endParaRPr lang="en-GB" sz="9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3909"/>
            <a:ext cx="412626" cy="2750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79867" y="3789040"/>
            <a:ext cx="4419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1B4523E-0E60-2F49-A1DB-8E66CE3DE81B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8" name="Image 7" descr="Aries-Logo-std-L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" y="5867400"/>
            <a:ext cx="1523898" cy="1069884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57200" y="836612"/>
            <a:ext cx="8229600" cy="1588"/>
          </a:xfrm>
          <a:prstGeom prst="line">
            <a:avLst/>
          </a:prstGeom>
          <a:ln>
            <a:solidFill>
              <a:srgbClr val="01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3429000" y="67214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Text Box 18"/>
          <p:cNvSpPr txBox="1">
            <a:spLocks noChangeArrowheads="1"/>
          </p:cNvSpPr>
          <p:nvPr userDrawn="1"/>
        </p:nvSpPr>
        <p:spPr bwMode="auto">
          <a:xfrm>
            <a:off x="1384151" y="6433591"/>
            <a:ext cx="5458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+mj-lt"/>
              </a:rPr>
              <a:t>Ivan </a:t>
            </a:r>
            <a:r>
              <a:rPr lang="en-US" sz="1200" dirty="0" err="1">
                <a:solidFill>
                  <a:srgbClr val="000000"/>
                </a:solidFill>
                <a:latin typeface="+mj-lt"/>
              </a:rPr>
              <a:t>Podadera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200" baseline="0" dirty="0">
                <a:solidFill>
                  <a:srgbClr val="000000"/>
                </a:solidFill>
                <a:latin typeface="+mj-lt"/>
              </a:rPr>
              <a:t> CIEMAT and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Peter Forck GSI: </a:t>
            </a:r>
            <a:r>
              <a:rPr lang="en-US" sz="1200" b="0" dirty="0">
                <a:solidFill>
                  <a:srgbClr val="000000"/>
                </a:solidFill>
                <a:latin typeface="+mj-lt"/>
              </a:rPr>
              <a:t>Welcome, January</a:t>
            </a:r>
            <a:r>
              <a:rPr lang="en-US" sz="1200" b="0" baseline="0" dirty="0">
                <a:solidFill>
                  <a:srgbClr val="000000"/>
                </a:solidFill>
                <a:latin typeface="+mj-lt"/>
              </a:rPr>
              <a:t> 25</a:t>
            </a:r>
            <a:r>
              <a:rPr lang="en-US" sz="1200" b="0" baseline="30000" dirty="0">
                <a:solidFill>
                  <a:srgbClr val="000000"/>
                </a:solidFill>
                <a:latin typeface="+mj-lt"/>
              </a:rPr>
              <a:t>th</a:t>
            </a:r>
            <a:r>
              <a:rPr lang="en-US" sz="1200" b="0" baseline="0" dirty="0">
                <a:solidFill>
                  <a:srgbClr val="000000"/>
                </a:solidFill>
                <a:latin typeface="+mj-lt"/>
              </a:rPr>
              <a:t>, 2021</a:t>
            </a:r>
            <a:endParaRPr lang="en-US" sz="1200" b="0" dirty="0">
              <a:solidFill>
                <a:srgbClr val="0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5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157A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ARIE-logo-BL-trans-PPT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1000" y="381000"/>
            <a:ext cx="3230988" cy="21306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ciemat.es/event/1229/timetable/#all.detaile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linac@ciemat.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4762" y="3612560"/>
            <a:ext cx="8353356" cy="378210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workshop January 25</a:t>
            </a:r>
            <a:r>
              <a:rPr lang="en-US" sz="2000" b="1" baseline="300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29</a:t>
            </a:r>
            <a:r>
              <a:rPr lang="en-US" sz="2000" b="1" baseline="300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  <a:p>
            <a:pPr algn="ctr"/>
            <a:r>
              <a:rPr lang="en-US" sz="20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Organized by CIEMAT &amp; GSI</a:t>
            </a:r>
          </a:p>
          <a:p>
            <a:pPr algn="l"/>
            <a:r>
              <a:rPr lang="en-US" sz="2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6344" y="2974007"/>
            <a:ext cx="9111162" cy="53311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800"/>
              </a:spcBef>
              <a:buNone/>
            </a:pPr>
            <a:r>
              <a:rPr lang="en-GB" sz="3300" b="1" dirty="0">
                <a:solidFill>
                  <a:srgbClr val="FFCC00"/>
                </a:solidFill>
              </a:rPr>
              <a:t>Experiences during Hadron LINAC Commissioning </a:t>
            </a:r>
            <a:endParaRPr lang="en-US" sz="33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Bienvenido a la página web de la Unidad de Innovación Nuclear! | Unidad de  Innovación Nucl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28" y="497263"/>
            <a:ext cx="5133036" cy="70826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56"/>
          <a:stretch/>
        </p:blipFill>
        <p:spPr>
          <a:xfrm>
            <a:off x="5698684" y="1291465"/>
            <a:ext cx="1715750" cy="930824"/>
          </a:xfrm>
          <a:prstGeom prst="rect">
            <a:avLst/>
          </a:prstGeom>
        </p:spPr>
      </p:pic>
      <p:pic>
        <p:nvPicPr>
          <p:cNvPr id="11" name="Picture 15" descr="Bildergebnis für horizon 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745" y="2334147"/>
            <a:ext cx="1556714" cy="59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248380" y="4694618"/>
            <a:ext cx="492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Union funding via </a:t>
            </a:r>
            <a:r>
              <a:rPr lang="en-US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ARIES-ADA </a:t>
            </a:r>
          </a:p>
        </p:txBody>
      </p:sp>
    </p:spTree>
    <p:extLst>
      <p:ext uri="{BB962C8B-B14F-4D97-AF65-F5344CB8AC3E}">
        <p14:creationId xmlns:p14="http://schemas.microsoft.com/office/powerpoint/2010/main" val="27523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1" name="Text Box 3"/>
          <p:cNvSpPr txBox="1">
            <a:spLocks noChangeArrowheads="1"/>
          </p:cNvSpPr>
          <p:nvPr/>
        </p:nvSpPr>
        <p:spPr bwMode="auto">
          <a:xfrm>
            <a:off x="5126038" y="1343025"/>
            <a:ext cx="3729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60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5456" y="33265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ARIES and Network ADA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239339" y="1304980"/>
            <a:ext cx="887422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ARIES integrating activity: </a:t>
            </a:r>
          </a:p>
          <a:p>
            <a:pPr>
              <a:spcBef>
                <a:spcPts val="600"/>
              </a:spcBef>
            </a:pPr>
            <a:r>
              <a:rPr lang="en-US" sz="1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A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ccelerator</a:t>
            </a:r>
            <a:r>
              <a:rPr lang="en-US" sz="1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R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esearch</a:t>
            </a:r>
            <a:r>
              <a:rPr lang="en-US" sz="1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and</a:t>
            </a:r>
            <a:r>
              <a:rPr lang="en-US" sz="1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I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nnovation</a:t>
            </a:r>
            <a:r>
              <a:rPr lang="en-US" sz="1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for</a:t>
            </a:r>
            <a:r>
              <a:rPr lang="en-US" sz="1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E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uropean</a:t>
            </a:r>
            <a:r>
              <a:rPr lang="en-US" sz="1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S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cience</a:t>
            </a:r>
            <a:r>
              <a:rPr lang="en-US" sz="1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and</a:t>
            </a:r>
            <a:r>
              <a:rPr lang="en-US" sz="1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S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ociety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Funded by European Union from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2016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to 2021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41 participating institutions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18 countries coordinated by M.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Vretenar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CERN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18 work-packages on many aspects for accelerator research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39339" y="864478"/>
            <a:ext cx="9051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First of all: Thank you very much for contributing to this workshop!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34670" y="3263382"/>
            <a:ext cx="88742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Work-package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Network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ADA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=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dvanced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iagnostics for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ccelerators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>
              <a:spcBef>
                <a:spcPts val="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Exchanges of knowledge by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special topic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workshops and exchange of personnel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Organized by ALBA, CERN, DESY and GSI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support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of further institutes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8 previous workshops as face-to-face event with 30 to 85 participants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 remote workshops 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 upcoming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workshops: mechanical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issues, BLMs, FPGA and radiation hardness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Personnel exchanges between several institutes, presently on halt </a:t>
            </a:r>
          </a:p>
        </p:txBody>
      </p:sp>
    </p:spTree>
    <p:extLst>
      <p:ext uri="{BB962C8B-B14F-4D97-AF65-F5344CB8AC3E}">
        <p14:creationId xmlns:p14="http://schemas.microsoft.com/office/powerpoint/2010/main" val="1235445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1" name="Text Box 3"/>
          <p:cNvSpPr txBox="1">
            <a:spLocks noChangeArrowheads="1"/>
          </p:cNvSpPr>
          <p:nvPr/>
        </p:nvSpPr>
        <p:spPr bwMode="auto">
          <a:xfrm>
            <a:off x="5126038" y="1343025"/>
            <a:ext cx="3729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60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5456" y="33265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Workshop on LINAC Commissioning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8200" y="798934"/>
            <a:ext cx="8874224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7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Workshop related to ‘</a:t>
            </a:r>
            <a:r>
              <a:rPr lang="en-GB" sz="17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Experiences during Hadron LINAC Commissioning’</a:t>
            </a:r>
          </a:p>
          <a:p>
            <a:pPr>
              <a:spcBef>
                <a:spcPts val="300"/>
              </a:spcBef>
            </a:pPr>
            <a:r>
              <a:rPr lang="en-GB" sz="1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Many LINACs started operation or will be commissioned soon:</a:t>
            </a:r>
          </a:p>
          <a:p>
            <a:pPr>
              <a:spcBef>
                <a:spcPts val="300"/>
              </a:spcBef>
            </a:pPr>
            <a:r>
              <a:rPr lang="en-US" altLang="de-DE" sz="1600" dirty="0">
                <a:latin typeface="Calibri" panose="020F0502020204030204" pitchFamily="34" charset="0"/>
                <a:sym typeface="Wingdings" pitchFamily="2" charset="2"/>
              </a:rPr>
              <a:t>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Normal and super-conducting </a:t>
            </a:r>
            <a:r>
              <a:rPr lang="en-US" altLang="de-DE" sz="1600" dirty="0">
                <a:latin typeface="Calibri" panose="020F0502020204030204" pitchFamily="34" charset="0"/>
                <a:sym typeface="Wingdings" pitchFamily="2" charset="2"/>
              </a:rPr>
              <a:t>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Pulsed and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cw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operation </a:t>
            </a:r>
            <a:r>
              <a:rPr lang="en-US" altLang="de-DE" sz="1600" dirty="0">
                <a:latin typeface="Calibri" panose="020F0502020204030204" pitchFamily="34" charset="0"/>
                <a:sym typeface="Wingdings" pitchFamily="2" charset="2"/>
              </a:rPr>
              <a:t>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Protons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and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on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>
              <a:spcBef>
                <a:spcPts val="300"/>
              </a:spcBef>
            </a:pPr>
            <a:r>
              <a:rPr lang="en-GB" sz="17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Exchange of experiences related to: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Commissioning from first day to regular operation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Requirements, realization and adequacy of beam instrumentation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Interaction between beam dynamics, diagnostics and operation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Feedback on applications and ‘lessons learned’ from existing LINACs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Improvements for actual and recommendations for planned LINAC commissioning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60498" y="5419392"/>
            <a:ext cx="76263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Program </a:t>
            </a:r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Committee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: A.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Aleksandrov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SNS, P. Forck GSI,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Marroncle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CEA/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Saclay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</a:t>
            </a:r>
          </a:p>
          <a:p>
            <a:pPr>
              <a:spcBef>
                <a:spcPts val="4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                               I.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Podadera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CIEMAT, F.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Roncarolo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CERN, V.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Scarpine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FNAL</a:t>
            </a:r>
          </a:p>
          <a:p>
            <a:pPr>
              <a:spcBef>
                <a:spcPts val="400"/>
              </a:spcBef>
            </a:pPr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&amp; Chairpersons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PC members + W.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Blokland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SNS, O. Kester TRIUMF, </a:t>
            </a:r>
          </a:p>
          <a:p>
            <a:pPr>
              <a:spcBef>
                <a:spcPts val="4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                    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 Oliver CIEMAT, A. Reiter GSI , L. Yong KEK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53252" y="3533850"/>
            <a:ext cx="8576144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GB" sz="17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Workshop execution 2pm to 5:30pm CET = UTC+1h: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Remote presentation from ‘home’ PC, followed by 5 min for direct comments</a:t>
            </a:r>
          </a:p>
          <a:p>
            <a:pPr>
              <a:spcBef>
                <a:spcPts val="300"/>
              </a:spcBef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For speakers: Please upload your presentation at latest 4 h beforehand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Plenary discussion of 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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15 min after 3 talks + summary discussion on Friday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Break-out rooms for your private discussion </a:t>
            </a:r>
          </a:p>
          <a:p>
            <a:pPr>
              <a:spcBef>
                <a:spcPts val="300"/>
              </a:spcBef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More information by ‘local organizer’ Ivan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Podadera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and Diego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Obradors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2919" y="5419392"/>
            <a:ext cx="107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Thanks to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688516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360000" y="360000"/>
            <a:ext cx="838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Originally planned Face-to-Face Workshop </a:t>
            </a:r>
          </a:p>
        </p:txBody>
      </p:sp>
      <p:sp>
        <p:nvSpPr>
          <p:cNvPr id="5" name="Rechteck 4"/>
          <p:cNvSpPr/>
          <p:nvPr/>
        </p:nvSpPr>
        <p:spPr>
          <a:xfrm>
            <a:off x="244800" y="821665"/>
            <a:ext cx="89856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originally planned for June 2020: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</a:p>
          <a:p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" r="19191"/>
          <a:stretch/>
        </p:blipFill>
        <p:spPr>
          <a:xfrm>
            <a:off x="5632349" y="2038395"/>
            <a:ext cx="3054451" cy="154287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28" y="2054820"/>
            <a:ext cx="2056821" cy="154261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93676" y="1113016"/>
            <a:ext cx="8985600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700" dirty="0">
                <a:latin typeface="+mj-lt"/>
                <a:cs typeface="Arial" panose="020B0604020202020204" pitchFamily="34" charset="0"/>
              </a:rPr>
              <a:t>Organized by Ivan 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Podadera, Diego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Obradors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et al.</a:t>
            </a:r>
            <a:endParaRPr lang="en-US" sz="17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700" dirty="0">
                <a:latin typeface="+mj-lt"/>
                <a:cs typeface="Arial" panose="020B0604020202020204" pitchFamily="34" charset="0"/>
              </a:rPr>
              <a:t>Location historical P</a:t>
            </a:r>
            <a:r>
              <a:rPr lang="de-DE" sz="1700" dirty="0" err="1"/>
              <a:t>alacio</a:t>
            </a:r>
            <a:r>
              <a:rPr lang="de-DE" sz="1700" dirty="0"/>
              <a:t> del </a:t>
            </a:r>
            <a:r>
              <a:rPr lang="de-DE" sz="1700" dirty="0" err="1"/>
              <a:t>Quintanar</a:t>
            </a:r>
            <a:r>
              <a:rPr lang="de-DE" sz="1700" dirty="0"/>
              <a:t>, </a:t>
            </a:r>
            <a:r>
              <a:rPr lang="en-US" sz="1700" dirty="0">
                <a:cs typeface="Arial" panose="020B0604020202020204" pitchFamily="34" charset="0"/>
              </a:rPr>
              <a:t>Segovia</a:t>
            </a:r>
            <a:r>
              <a:rPr lang="en-US" sz="1700" dirty="0">
                <a:latin typeface="+mj-lt"/>
                <a:cs typeface="Arial" panose="020B0604020202020204" pitchFamily="34" charset="0"/>
              </a:rPr>
              <a:t> (Spain, 100 km from Madrid)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700" dirty="0">
                <a:latin typeface="+mj-lt"/>
                <a:cs typeface="Arial" panose="020B0604020202020204" pitchFamily="34" charset="0"/>
              </a:rPr>
              <a:t>Duration 2.5 days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50455" y="3641994"/>
            <a:ext cx="82184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700" dirty="0">
                <a:latin typeface="+mj-lt"/>
                <a:cs typeface="Arial" panose="020B0604020202020204" pitchFamily="34" charset="0"/>
              </a:rPr>
              <a:t>European Union would have sponsored: Hotel, tasty Spanish tapas and excellent vine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32" y="3980025"/>
            <a:ext cx="2131091" cy="142170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8"/>
          <a:stretch/>
        </p:blipFill>
        <p:spPr>
          <a:xfrm>
            <a:off x="4737600" y="3967884"/>
            <a:ext cx="2186721" cy="1449053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85755" y="5544282"/>
            <a:ext cx="84772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7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We are looking forward to a fruitful remote workshop and personal meetings in future!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02" y="2030323"/>
            <a:ext cx="2315794" cy="154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36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360000" y="360000"/>
            <a:ext cx="838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Technical Hints for the Workshop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93676" y="970341"/>
            <a:ext cx="8985600" cy="551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700" dirty="0">
                <a:latin typeface="+mj-lt"/>
                <a:cs typeface="Arial" panose="020B0604020202020204" pitchFamily="34" charset="0"/>
              </a:rPr>
              <a:t>One </a:t>
            </a:r>
            <a:r>
              <a:rPr lang="en-US" sz="1700" b="1" dirty="0">
                <a:latin typeface="+mj-lt"/>
                <a:cs typeface="Arial" panose="020B0604020202020204" pitchFamily="34" charset="0"/>
              </a:rPr>
              <a:t>Main </a:t>
            </a:r>
            <a:r>
              <a:rPr lang="es-ES" sz="1700" b="1" dirty="0">
                <a:latin typeface="+mj-lt"/>
                <a:cs typeface="Arial" panose="020B0604020202020204" pitchFamily="34" charset="0"/>
              </a:rPr>
              <a:t>Meeting </a:t>
            </a:r>
            <a:r>
              <a:rPr lang="en-US" sz="1700" b="1" dirty="0">
                <a:latin typeface="+mj-lt"/>
                <a:cs typeface="Arial" panose="020B0604020202020204" pitchFamily="34" charset="0"/>
              </a:rPr>
              <a:t>room </a:t>
            </a:r>
            <a:r>
              <a:rPr lang="en-US" sz="1700" dirty="0">
                <a:latin typeface="+mj-lt"/>
                <a:cs typeface="Arial" panose="020B0604020202020204" pitchFamily="34" charset="0"/>
              </a:rPr>
              <a:t>for the presentations and discussions: </a:t>
            </a:r>
          </a:p>
          <a:p>
            <a:pPr marL="742950" lvl="1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1700" dirty="0">
                <a:latin typeface="+mj-lt"/>
                <a:cs typeface="Arial" panose="020B0604020202020204" pitchFamily="34" charset="0"/>
              </a:rPr>
              <a:t>Zoom ID: 846 3959 6684</a:t>
            </a:r>
          </a:p>
          <a:p>
            <a:pPr marL="742950" lvl="1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1700" dirty="0">
                <a:latin typeface="+mj-lt"/>
                <a:cs typeface="Arial" panose="020B0604020202020204" pitchFamily="34" charset="0"/>
              </a:rPr>
              <a:t>Ten </a:t>
            </a:r>
            <a:r>
              <a:rPr lang="es-ES" sz="1700" b="1" dirty="0">
                <a:latin typeface="+mj-lt"/>
                <a:cs typeface="Arial" panose="020B0604020202020204" pitchFamily="34" charset="0"/>
              </a:rPr>
              <a:t>Break-up </a:t>
            </a:r>
            <a:r>
              <a:rPr lang="es-ES" sz="1700" b="1" dirty="0" err="1">
                <a:latin typeface="+mj-lt"/>
                <a:cs typeface="Arial" panose="020B0604020202020204" pitchFamily="34" charset="0"/>
              </a:rPr>
              <a:t>rooms</a:t>
            </a:r>
            <a:r>
              <a:rPr lang="es-ES" sz="17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are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accessible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from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Main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Room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for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all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participants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for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small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group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chatting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and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specific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discussion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(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from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main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room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you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can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find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who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is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inside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)</a:t>
            </a:r>
            <a:endParaRPr lang="en-US" sz="17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1700" dirty="0" err="1">
                <a:latin typeface="+mj-lt"/>
                <a:cs typeface="Arial" panose="020B0604020202020204" pitchFamily="34" charset="0"/>
              </a:rPr>
              <a:t>Since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Main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Meeting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Room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will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be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closed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at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end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of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day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,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three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other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Zoom </a:t>
            </a:r>
            <a:r>
              <a:rPr lang="es-ES" sz="1700" b="1" dirty="0" err="1">
                <a:latin typeface="+mj-lt"/>
                <a:cs typeface="Arial" panose="020B0604020202020204" pitchFamily="34" charset="0"/>
              </a:rPr>
              <a:t>Parallel</a:t>
            </a:r>
            <a:r>
              <a:rPr lang="es-ES" sz="1700" b="1" dirty="0">
                <a:latin typeface="+mj-lt"/>
                <a:cs typeface="Arial" panose="020B0604020202020204" pitchFamily="34" charset="0"/>
              </a:rPr>
              <a:t> meeting </a:t>
            </a:r>
            <a:r>
              <a:rPr lang="es-ES" sz="1700" b="1" dirty="0" err="1">
                <a:latin typeface="+mj-lt"/>
                <a:cs typeface="Arial" panose="020B0604020202020204" pitchFamily="34" charset="0"/>
              </a:rPr>
              <a:t>rooms</a:t>
            </a:r>
            <a:r>
              <a:rPr lang="es-ES" sz="17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are free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for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use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of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participants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to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continue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discussions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1700" dirty="0" err="1">
                <a:latin typeface="+mj-lt"/>
                <a:cs typeface="Arial" panose="020B0604020202020204" pitchFamily="34" charset="0"/>
              </a:rPr>
              <a:t>Parallel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Room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1 – Zoom ID: </a:t>
            </a:r>
            <a:r>
              <a:rPr lang="en-US" sz="1600" dirty="0"/>
              <a:t>830 0410 8143</a:t>
            </a:r>
          </a:p>
          <a:p>
            <a:pPr marL="742950" lvl="1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1700" dirty="0" err="1">
                <a:cs typeface="Arial" panose="020B0604020202020204" pitchFamily="34" charset="0"/>
              </a:rPr>
              <a:t>Parallel</a:t>
            </a:r>
            <a:r>
              <a:rPr lang="es-ES" sz="1700" dirty="0">
                <a:cs typeface="Arial" panose="020B0604020202020204" pitchFamily="34" charset="0"/>
              </a:rPr>
              <a:t> </a:t>
            </a:r>
            <a:r>
              <a:rPr lang="es-ES" sz="1700" dirty="0" err="1">
                <a:cs typeface="Arial" panose="020B0604020202020204" pitchFamily="34" charset="0"/>
              </a:rPr>
              <a:t>Room</a:t>
            </a:r>
            <a:r>
              <a:rPr lang="es-ES" sz="1700" dirty="0">
                <a:cs typeface="Arial" panose="020B0604020202020204" pitchFamily="34" charset="0"/>
              </a:rPr>
              <a:t> 2 – Zoom ID: </a:t>
            </a:r>
            <a:r>
              <a:rPr lang="en-US" sz="1600" dirty="0"/>
              <a:t>823 2351 9533</a:t>
            </a:r>
          </a:p>
          <a:p>
            <a:pPr marL="742950" lvl="1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1700" dirty="0" err="1">
                <a:cs typeface="Arial" panose="020B0604020202020204" pitchFamily="34" charset="0"/>
              </a:rPr>
              <a:t>Parallel</a:t>
            </a:r>
            <a:r>
              <a:rPr lang="es-ES" sz="1700" dirty="0">
                <a:cs typeface="Arial" panose="020B0604020202020204" pitchFamily="34" charset="0"/>
              </a:rPr>
              <a:t> </a:t>
            </a:r>
            <a:r>
              <a:rPr lang="es-ES" sz="1700" dirty="0" err="1">
                <a:cs typeface="Arial" panose="020B0604020202020204" pitchFamily="34" charset="0"/>
              </a:rPr>
              <a:t>Room</a:t>
            </a:r>
            <a:r>
              <a:rPr lang="es-ES" sz="1700" dirty="0">
                <a:cs typeface="Arial" panose="020B0604020202020204" pitchFamily="34" charset="0"/>
              </a:rPr>
              <a:t> 3 – Zoom ID: </a:t>
            </a:r>
            <a:r>
              <a:rPr lang="en-US" sz="1600" dirty="0"/>
              <a:t>837 8432 9198</a:t>
            </a:r>
            <a:endParaRPr lang="en-US" sz="17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700" dirty="0">
                <a:latin typeface="+mj-lt"/>
                <a:cs typeface="Arial" panose="020B0604020202020204" pitchFamily="34" charset="0"/>
              </a:rPr>
              <a:t>All the rooms share the same Password: </a:t>
            </a:r>
            <a:r>
              <a:rPr lang="en-US" sz="1700" b="1" dirty="0">
                <a:latin typeface="+mj-lt"/>
                <a:cs typeface="Arial" panose="020B0604020202020204" pitchFamily="34" charset="0"/>
              </a:rPr>
              <a:t>PLINAC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1700" dirty="0">
                <a:latin typeface="+mj-lt"/>
                <a:cs typeface="Arial" panose="020B0604020202020204" pitchFamily="34" charset="0"/>
              </a:rPr>
              <a:t>Y</a:t>
            </a:r>
            <a:r>
              <a:rPr lang="en-US" sz="1700" dirty="0" err="1">
                <a:latin typeface="+mj-lt"/>
                <a:cs typeface="Arial" panose="020B0604020202020204" pitchFamily="34" charset="0"/>
              </a:rPr>
              <a:t>ou</a:t>
            </a:r>
            <a:r>
              <a:rPr lang="en-US" sz="1700" dirty="0">
                <a:latin typeface="+mj-lt"/>
                <a:cs typeface="Arial" panose="020B0604020202020204" pitchFamily="34" charset="0"/>
              </a:rPr>
              <a:t> can find the agenda and the presentations for download at: </a:t>
            </a:r>
            <a:r>
              <a:rPr lang="en-US" sz="1700" dirty="0">
                <a:latin typeface="+mj-lt"/>
                <a:cs typeface="Arial" panose="020B0604020202020204" pitchFamily="34" charset="0"/>
                <a:hlinkClick r:id="rId3"/>
              </a:rPr>
              <a:t>https://agenda.ciemat.es/event/1229/timetable/#all.detailed</a:t>
            </a:r>
            <a:endParaRPr lang="en-US" sz="17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1700" dirty="0">
                <a:latin typeface="+mj-lt"/>
                <a:cs typeface="Arial" panose="020B0604020202020204" pitchFamily="34" charset="0"/>
              </a:rPr>
              <a:t>P</a:t>
            </a:r>
            <a:r>
              <a:rPr lang="en-US" sz="1700" dirty="0">
                <a:latin typeface="+mj-lt"/>
                <a:cs typeface="Arial" panose="020B0604020202020204" pitchFamily="34" charset="0"/>
              </a:rPr>
              <a:t>lease </a:t>
            </a:r>
            <a:r>
              <a:rPr lang="en-US" sz="1700" b="1" dirty="0">
                <a:latin typeface="+mj-lt"/>
                <a:cs typeface="Arial" panose="020B0604020202020204" pitchFamily="34" charset="0"/>
              </a:rPr>
              <a:t>mute your mic and stop your video </a:t>
            </a:r>
            <a:r>
              <a:rPr lang="en-US" sz="1700" dirty="0">
                <a:latin typeface="+mj-lt"/>
                <a:cs typeface="Arial" panose="020B0604020202020204" pitchFamily="34" charset="0"/>
              </a:rPr>
              <a:t>while you are not talking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700" dirty="0">
                <a:latin typeface="+mj-lt"/>
                <a:cs typeface="Arial" panose="020B0604020202020204" pitchFamily="34" charset="0"/>
              </a:rPr>
              <a:t>Please use your correct name to be recognizable 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1700" dirty="0">
                <a:latin typeface="+mj-lt"/>
                <a:cs typeface="Arial" panose="020B0604020202020204" pitchFamily="34" charset="0"/>
              </a:rPr>
              <a:t>Short </a:t>
            </a:r>
            <a:r>
              <a:rPr lang="es-ES" sz="1700" b="1" dirty="0">
                <a:latin typeface="+mj-lt"/>
                <a:cs typeface="Arial" panose="020B0604020202020204" pitchFamily="34" charset="0"/>
              </a:rPr>
              <a:t>Q&amp;A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(5’) at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end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of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each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talk</a:t>
            </a:r>
            <a:endParaRPr lang="es-ES" sz="17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1700" dirty="0" err="1">
                <a:latin typeface="+mj-lt"/>
                <a:cs typeface="Arial" panose="020B0604020202020204" pitchFamily="34" charset="0"/>
              </a:rPr>
              <a:t>Longer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b="1" dirty="0" err="1">
                <a:latin typeface="+mj-lt"/>
                <a:cs typeface="Arial" panose="020B0604020202020204" pitchFamily="34" charset="0"/>
              </a:rPr>
              <a:t>discussion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at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end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of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each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session</a:t>
            </a:r>
            <a:endParaRPr lang="es-ES" sz="17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1700" dirty="0">
                <a:latin typeface="+mj-lt"/>
                <a:cs typeface="Arial" panose="020B0604020202020204" pitchFamily="34" charset="0"/>
              </a:rPr>
              <a:t>Final </a:t>
            </a:r>
            <a:r>
              <a:rPr lang="es-ES" sz="1700" b="1" dirty="0" err="1">
                <a:latin typeface="+mj-lt"/>
                <a:cs typeface="Arial" panose="020B0604020202020204" pitchFamily="34" charset="0"/>
              </a:rPr>
              <a:t>wrap</a:t>
            </a:r>
            <a:r>
              <a:rPr lang="es-ES" sz="1700" b="1" dirty="0">
                <a:latin typeface="+mj-lt"/>
                <a:cs typeface="Arial" panose="020B0604020202020204" pitchFamily="34" charset="0"/>
              </a:rPr>
              <a:t>-up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in Friday at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end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of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workshop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n-US" sz="17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80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360000" y="360000"/>
            <a:ext cx="838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Technical Hints for the Workshop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93676" y="970341"/>
            <a:ext cx="8985600" cy="4796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700" dirty="0">
                <a:latin typeface="+mj-lt"/>
                <a:cs typeface="Arial" panose="020B0604020202020204" pitchFamily="34" charset="0"/>
              </a:rPr>
              <a:t>To ask a questions: </a:t>
            </a:r>
          </a:p>
          <a:p>
            <a:pPr marL="742950" lvl="1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700" dirty="0">
                <a:latin typeface="+mj-lt"/>
                <a:cs typeface="Arial" panose="020B0604020202020204" pitchFamily="34" charset="0"/>
              </a:rPr>
              <a:t>Either raise your hand during or at the end of the talk, or write the question in the chat to the chairmen or prior to the meeting</a:t>
            </a:r>
          </a:p>
          <a:p>
            <a:pPr marL="742950" lvl="1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700" dirty="0">
                <a:latin typeface="+mj-lt"/>
                <a:cs typeface="Arial" panose="020B0604020202020204" pitchFamily="34" charset="0"/>
              </a:rPr>
              <a:t>The chairmen will moderate and give you the floor. Please try to be concise as we are </a:t>
            </a:r>
          </a:p>
          <a:p>
            <a:pPr lvl="1">
              <a:spcBef>
                <a:spcPts val="400"/>
              </a:spcBef>
            </a:pPr>
            <a:r>
              <a:rPr lang="en-US" sz="1700" dirty="0">
                <a:latin typeface="+mj-lt"/>
                <a:cs typeface="Arial" panose="020B0604020202020204" pitchFamily="34" charset="0"/>
              </a:rPr>
              <a:t>      many participants.</a:t>
            </a:r>
          </a:p>
          <a:p>
            <a:pPr lvl="1">
              <a:spcBef>
                <a:spcPts val="400"/>
              </a:spcBef>
            </a:pPr>
            <a:endParaRPr lang="es-ES" sz="1700" b="1" dirty="0">
              <a:cs typeface="Arial" panose="020B0604020202020204" pitchFamily="34" charset="0"/>
            </a:endParaRPr>
          </a:p>
          <a:p>
            <a:pPr algn="ctr">
              <a:spcBef>
                <a:spcPts val="400"/>
              </a:spcBef>
            </a:pPr>
            <a:r>
              <a:rPr 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VIRTUAL CONFERENCE PHOTO: </a:t>
            </a:r>
          </a:p>
          <a:p>
            <a:pPr algn="ctr">
              <a:spcBef>
                <a:spcPts val="400"/>
              </a:spcBef>
            </a:pPr>
            <a:r>
              <a:rPr 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TUESDAY 26th @ 15:15 CET (UTC+1h) </a:t>
            </a:r>
            <a:r>
              <a:rPr lang="es-ES" sz="2400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DON’T MISS IT!</a:t>
            </a: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1">
              <a:spcBef>
                <a:spcPts val="400"/>
              </a:spcBef>
            </a:pPr>
            <a:endParaRPr lang="en-US" sz="17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n-US" sz="1700" b="1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1700" b="1" dirty="0">
                <a:latin typeface="+mj-lt"/>
                <a:cs typeface="Arial" panose="020B0604020202020204" pitchFamily="34" charset="0"/>
              </a:rPr>
              <a:t>FOR SPEAKERS: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We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strongly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recommend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to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connect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30-40 min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before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start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of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each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day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meeting in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order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to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test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your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connection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and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presentation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.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You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could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also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test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it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during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workshop in break-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out</a:t>
            </a:r>
            <a:r>
              <a:rPr lang="es-ES" sz="17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+mj-lt"/>
                <a:cs typeface="Arial" panose="020B0604020202020204" pitchFamily="34" charset="0"/>
              </a:rPr>
              <a:t>rooms</a:t>
            </a:r>
            <a:endParaRPr lang="es-ES" sz="1700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endParaRPr lang="en-US" sz="17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700" b="1" dirty="0">
                <a:latin typeface="+mj-lt"/>
                <a:cs typeface="Arial" panose="020B0604020202020204" pitchFamily="34" charset="0"/>
              </a:rPr>
              <a:t>In case you find any technical problem or doubt, please contact us at </a:t>
            </a:r>
            <a:r>
              <a:rPr lang="en-US" sz="1700" b="1" dirty="0">
                <a:latin typeface="+mj-lt"/>
                <a:cs typeface="Arial" panose="020B0604020202020204" pitchFamily="34" charset="0"/>
                <a:hlinkClick r:id="rId3"/>
              </a:rPr>
              <a:t>Plinac@ciemat.es</a:t>
            </a:r>
            <a:endParaRPr lang="en-US" sz="17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77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193676" y="970341"/>
            <a:ext cx="8985600" cy="2087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400"/>
              </a:spcBef>
            </a:pPr>
            <a:endParaRPr lang="es-ES" sz="1700" b="1" dirty="0">
              <a:cs typeface="Arial" panose="020B0604020202020204" pitchFamily="34" charset="0"/>
            </a:endParaRPr>
          </a:p>
          <a:p>
            <a:pPr lvl="1">
              <a:spcBef>
                <a:spcPts val="400"/>
              </a:spcBef>
            </a:pPr>
            <a:endParaRPr lang="en-US" sz="17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n-US" sz="1700" b="1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s-ES" sz="1700" b="1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endParaRPr lang="es-ES" sz="1700" b="1" dirty="0">
              <a:latin typeface="+mj-lt"/>
              <a:cs typeface="Arial" panose="020B0604020202020204" pitchFamily="34" charset="0"/>
            </a:endParaRPr>
          </a:p>
          <a:p>
            <a:pPr algn="ctr">
              <a:spcBef>
                <a:spcPts val="400"/>
              </a:spcBef>
            </a:pPr>
            <a:r>
              <a:rPr lang="en-US" sz="28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Thanks for the participation and have fun!</a:t>
            </a:r>
          </a:p>
        </p:txBody>
      </p:sp>
    </p:spTree>
    <p:extLst>
      <p:ext uri="{BB962C8B-B14F-4D97-AF65-F5344CB8AC3E}">
        <p14:creationId xmlns:p14="http://schemas.microsoft.com/office/powerpoint/2010/main" val="2131371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HLU-Pres-test01.thmx</Template>
  <TotalTime>0</TotalTime>
  <Words>782</Words>
  <Application>Microsoft Office PowerPoint</Application>
  <PresentationFormat>Bildschirmpräsentation (4:3)</PresentationFormat>
  <Paragraphs>88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Comic Sans MS</vt:lpstr>
      <vt:lpstr>Symbol</vt:lpstr>
      <vt:lpstr>Wingdings</vt:lpstr>
      <vt:lpstr>Thème Office</vt:lpstr>
      <vt:lpstr>Thème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Forck, Peter Dr.</cp:lastModifiedBy>
  <cp:revision>511</cp:revision>
  <cp:lastPrinted>2019-04-08T08:37:59Z</cp:lastPrinted>
  <dcterms:created xsi:type="dcterms:W3CDTF">2017-04-26T09:15:49Z</dcterms:created>
  <dcterms:modified xsi:type="dcterms:W3CDTF">2021-01-25T13:11:31Z</dcterms:modified>
</cp:coreProperties>
</file>