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4"/>
  </p:sldMasterIdLst>
  <p:notesMasterIdLst>
    <p:notesMasterId r:id="rId29"/>
  </p:notesMasterIdLst>
  <p:handoutMasterIdLst>
    <p:handoutMasterId r:id="rId30"/>
  </p:handoutMasterIdLst>
  <p:sldIdLst>
    <p:sldId id="264" r:id="rId5"/>
    <p:sldId id="521" r:id="rId6"/>
    <p:sldId id="535" r:id="rId7"/>
    <p:sldId id="417" r:id="rId8"/>
    <p:sldId id="259" r:id="rId9"/>
    <p:sldId id="260" r:id="rId10"/>
    <p:sldId id="536" r:id="rId11"/>
    <p:sldId id="537" r:id="rId12"/>
    <p:sldId id="273" r:id="rId13"/>
    <p:sldId id="538" r:id="rId14"/>
    <p:sldId id="539" r:id="rId15"/>
    <p:sldId id="577" r:id="rId16"/>
    <p:sldId id="401" r:id="rId17"/>
    <p:sldId id="265" r:id="rId18"/>
    <p:sldId id="266" r:id="rId19"/>
    <p:sldId id="665" r:id="rId20"/>
    <p:sldId id="267" r:id="rId21"/>
    <p:sldId id="268" r:id="rId22"/>
    <p:sldId id="441" r:id="rId23"/>
    <p:sldId id="269" r:id="rId24"/>
    <p:sldId id="270" r:id="rId25"/>
    <p:sldId id="272" r:id="rId26"/>
    <p:sldId id="271" r:id="rId27"/>
    <p:sldId id="666" r:id="rId28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CC66FF"/>
    <a:srgbClr val="00FF00"/>
    <a:srgbClr val="66CCFF"/>
    <a:srgbClr val="FF8000"/>
    <a:srgbClr val="8000FF"/>
    <a:srgbClr val="9A9B9D"/>
    <a:srgbClr val="AEB0AF"/>
    <a:srgbClr val="CEC7C1"/>
    <a:srgbClr val="8C8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41" autoAdjust="0"/>
    <p:restoredTop sz="95102" autoAdjust="0"/>
  </p:normalViewPr>
  <p:slideViewPr>
    <p:cSldViewPr snapToGrid="0" showGuides="1">
      <p:cViewPr varScale="1">
        <p:scale>
          <a:sx n="113" d="100"/>
          <a:sy n="113" d="100"/>
        </p:scale>
        <p:origin x="216" y="41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1/25/21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1/25/21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D53A9-24E6-AB41-84F2-323229D6BE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47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D53A9-24E6-AB41-84F2-323229D6BE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09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D53A9-24E6-AB41-84F2-323229D6BE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89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D53A9-24E6-AB41-84F2-323229D6BE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25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D53A9-24E6-AB41-84F2-323229D6BE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50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D53A9-24E6-AB41-84F2-323229D6BE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59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D53A9-24E6-AB41-84F2-323229D6BE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14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D53A9-24E6-AB41-84F2-323229D6BE3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78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D53A9-24E6-AB41-84F2-323229D6BE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88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D53A9-24E6-AB41-84F2-323229D6BE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18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D53A9-24E6-AB41-84F2-323229D6BE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86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D53A9-24E6-AB41-84F2-323229D6BE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26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D53A9-24E6-AB41-84F2-323229D6BE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32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D53A9-24E6-AB41-84F2-323229D6BE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85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B2CCE30B-2819-6A49-96D5-2E2D5A22A8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71F5B2-EE23-4F48-A96E-965BF434DA87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33506" name="Rectangle 2">
            <a:extLst>
              <a:ext uri="{FF2B5EF4-FFF2-40B4-BE49-F238E27FC236}">
                <a16:creationId xmlns:a16="http://schemas.microsoft.com/office/drawing/2014/main" id="{459C070F-2845-1548-9D36-005EFC7208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4213"/>
            <a:ext cx="6226175" cy="3503612"/>
          </a:xfrm>
          <a:ln/>
        </p:spPr>
      </p:sp>
      <p:sp>
        <p:nvSpPr>
          <p:cNvPr id="533507" name="Rectangle 3">
            <a:extLst>
              <a:ext uri="{FF2B5EF4-FFF2-40B4-BE49-F238E27FC236}">
                <a16:creationId xmlns:a16="http://schemas.microsoft.com/office/drawing/2014/main" id="{F89C2BA1-DAFA-484D-96D2-B3EA2EE82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180013" cy="4191000"/>
          </a:xfrm>
        </p:spPr>
        <p:txBody>
          <a:bodyPr lIns="91273" tIns="45637" rIns="91273" bIns="45637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826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D53A9-24E6-AB41-84F2-323229D6BE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2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12" y="236982"/>
            <a:ext cx="11515053" cy="515526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508760"/>
            <a:ext cx="1152352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344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565D48-D16D-184A-A7FF-3D617DDA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232D-3727-2A46-977E-4680683421B3}" type="datetimeFigureOut">
              <a:rPr lang="en-US" smtClean="0"/>
              <a:t>1/25/21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D5C09-9728-0A45-BA06-47B0A474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95747-C210-6146-9242-BE69F66BF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F57B-7179-5D46-BAB5-9A524C3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5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F3356-5D3E-9F45-BF9B-A3E8438E5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373EA-A543-9748-BE3B-CD390A474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232D-3727-2A46-977E-4680683421B3}" type="datetimeFigureOut">
              <a:rPr lang="en-US" smtClean="0"/>
              <a:t>1/25/21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6B89B-4618-EA4B-8CC8-1842ED1A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9D6CD6-5562-474D-976A-7131BBEE8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F57B-7179-5D46-BAB5-9A524C3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09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67" y="153989"/>
            <a:ext cx="11700933" cy="504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867" y="1354138"/>
            <a:ext cx="53848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8867" y="1354138"/>
            <a:ext cx="53848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205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POD Meeting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ARIES 2021</a:t>
            </a:r>
          </a:p>
          <a:p>
            <a:pPr algn="r"/>
            <a:endParaRPr lang="en-US" sz="1000" dirty="0">
              <a:solidFill>
                <a:srgbClr val="BFBFBF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  <p:sldLayoutId id="2147483758" r:id="rId15"/>
    <p:sldLayoutId id="2147483759" r:id="rId16"/>
    <p:sldLayoutId id="2147483760" r:id="rId17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774EB-49E1-C64D-8303-0D0C4E9CD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2500"/>
            <a:ext cx="9144000" cy="2387600"/>
          </a:xfrm>
        </p:spPr>
        <p:txBody>
          <a:bodyPr/>
          <a:lstStyle/>
          <a:p>
            <a:r>
              <a:rPr lang="en-US" b="1" dirty="0"/>
              <a:t>Warm and cold SNS LINAC commissioning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BB3E00-38BB-514B-8F47-E7EC4EF17C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A. </a:t>
            </a:r>
            <a:r>
              <a:rPr lang="en-US" sz="2800" dirty="0" err="1"/>
              <a:t>Aleksandrov</a:t>
            </a:r>
            <a:endParaRPr lang="en-US" sz="2800" dirty="0"/>
          </a:p>
          <a:p>
            <a:endParaRPr lang="en-US" sz="2800" dirty="0"/>
          </a:p>
          <a:p>
            <a:r>
              <a:rPr lang="en-US" i="1" dirty="0"/>
              <a:t>Spallation Neutron Source, </a:t>
            </a:r>
          </a:p>
          <a:p>
            <a:r>
              <a:rPr lang="en-US" i="1" dirty="0"/>
              <a:t>Oak Ridge National Laboratory, TN USA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8F1B21-E053-0E41-87E0-A504B6A75743}"/>
              </a:ext>
            </a:extLst>
          </p:cNvPr>
          <p:cNvSpPr txBox="1">
            <a:spLocks/>
          </p:cNvSpPr>
          <p:nvPr/>
        </p:nvSpPr>
        <p:spPr bwMode="auto">
          <a:xfrm>
            <a:off x="428736" y="1388962"/>
            <a:ext cx="8678194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kern="1200" baseline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b="1" dirty="0"/>
              <a:t>Warm and cold SNS LINAC commissioning</a:t>
            </a:r>
            <a:endParaRPr lang="en-US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135422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33509-A716-6B40-97F6-A8F1F8EF8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81" y="0"/>
            <a:ext cx="10515600" cy="507831"/>
          </a:xfrm>
        </p:spPr>
        <p:txBody>
          <a:bodyPr/>
          <a:lstStyle/>
          <a:p>
            <a:pPr algn="ctr"/>
            <a:r>
              <a:rPr lang="en-US" dirty="0"/>
              <a:t>MEBT in-line diagnostics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5717455-C846-F646-AE90-5C8BB8B1BF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087918"/>
              </p:ext>
            </p:extLst>
          </p:nvPr>
        </p:nvGraphicFramePr>
        <p:xfrm>
          <a:off x="561535" y="703520"/>
          <a:ext cx="11068929" cy="5698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6598">
                  <a:extLst>
                    <a:ext uri="{9D8B030D-6E8A-4147-A177-3AD203B41FA5}">
                      <a16:colId xmlns:a16="http://schemas.microsoft.com/office/drawing/2014/main" val="686947662"/>
                    </a:ext>
                  </a:extLst>
                </a:gridCol>
                <a:gridCol w="1628078">
                  <a:extLst>
                    <a:ext uri="{9D8B030D-6E8A-4147-A177-3AD203B41FA5}">
                      <a16:colId xmlns:a16="http://schemas.microsoft.com/office/drawing/2014/main" val="2055497592"/>
                    </a:ext>
                  </a:extLst>
                </a:gridCol>
                <a:gridCol w="966050">
                  <a:extLst>
                    <a:ext uri="{9D8B030D-6E8A-4147-A177-3AD203B41FA5}">
                      <a16:colId xmlns:a16="http://schemas.microsoft.com/office/drawing/2014/main" val="3643055404"/>
                    </a:ext>
                  </a:extLst>
                </a:gridCol>
                <a:gridCol w="1250696">
                  <a:extLst>
                    <a:ext uri="{9D8B030D-6E8A-4147-A177-3AD203B41FA5}">
                      <a16:colId xmlns:a16="http://schemas.microsoft.com/office/drawing/2014/main" val="2903029417"/>
                    </a:ext>
                  </a:extLst>
                </a:gridCol>
                <a:gridCol w="1690917">
                  <a:extLst>
                    <a:ext uri="{9D8B030D-6E8A-4147-A177-3AD203B41FA5}">
                      <a16:colId xmlns:a16="http://schemas.microsoft.com/office/drawing/2014/main" val="1797962510"/>
                    </a:ext>
                  </a:extLst>
                </a:gridCol>
                <a:gridCol w="1209476">
                  <a:extLst>
                    <a:ext uri="{9D8B030D-6E8A-4147-A177-3AD203B41FA5}">
                      <a16:colId xmlns:a16="http://schemas.microsoft.com/office/drawing/2014/main" val="873391898"/>
                    </a:ext>
                  </a:extLst>
                </a:gridCol>
                <a:gridCol w="1317114">
                  <a:extLst>
                    <a:ext uri="{9D8B030D-6E8A-4147-A177-3AD203B41FA5}">
                      <a16:colId xmlns:a16="http://schemas.microsoft.com/office/drawing/2014/main" val="25193400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Measured 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Use for </a:t>
                      </a:r>
                    </a:p>
                    <a:p>
                      <a:pPr algn="ctr"/>
                      <a:r>
                        <a:rPr lang="en-US" sz="1400" dirty="0"/>
                        <a:t>commissioning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Use for machine tuning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Use in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operation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Use in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Beam 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759184"/>
                  </a:ext>
                </a:extLst>
              </a:tr>
              <a:tr h="685248">
                <a:tc>
                  <a:txBody>
                    <a:bodyPr/>
                    <a:lstStyle/>
                    <a:p>
                      <a:r>
                        <a:rPr lang="en-US" dirty="0"/>
                        <a:t>Beam Loss Monitor (BLM)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radiation</a:t>
                      </a:r>
                    </a:p>
                    <a:p>
                      <a:pPr algn="ctr"/>
                      <a:r>
                        <a:rPr lang="en-US" sz="1400" dirty="0"/>
                        <a:t>Ionizing,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82151"/>
                  </a:ext>
                </a:extLst>
              </a:tr>
              <a:tr h="685248">
                <a:tc>
                  <a:txBody>
                    <a:bodyPr/>
                    <a:lstStyle/>
                    <a:p>
                      <a:r>
                        <a:rPr lang="en-US" dirty="0"/>
                        <a:t>Beam Current Monitor (BCM)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beam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07705"/>
                  </a:ext>
                </a:extLst>
              </a:tr>
              <a:tr h="510724">
                <a:tc>
                  <a:txBody>
                    <a:bodyPr/>
                    <a:lstStyle/>
                    <a:p>
                      <a:r>
                        <a:rPr lang="en-US" dirty="0"/>
                        <a:t>Beam Position Monitor (BPM)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x, y, z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011141"/>
                  </a:ext>
                </a:extLst>
              </a:tr>
              <a:tr h="397009">
                <a:tc>
                  <a:txBody>
                    <a:bodyPr/>
                    <a:lstStyle/>
                    <a:p>
                      <a:r>
                        <a:rPr lang="en-US" dirty="0"/>
                        <a:t>Wire scanner (WS)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x, y </a:t>
                      </a:r>
                    </a:p>
                    <a:p>
                      <a:pPr algn="ctr"/>
                      <a:r>
                        <a:rPr lang="en-US" sz="1600" dirty="0"/>
                        <a:t>1-d profile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345616"/>
                  </a:ext>
                </a:extLst>
              </a:tr>
              <a:tr h="397009">
                <a:tc>
                  <a:txBody>
                    <a:bodyPr/>
                    <a:lstStyle/>
                    <a:p>
                      <a:r>
                        <a:rPr lang="en-US" dirty="0"/>
                        <a:t>Differential BCM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In-out beam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38704"/>
                  </a:ext>
                </a:extLst>
              </a:tr>
              <a:tr h="421952">
                <a:tc>
                  <a:txBody>
                    <a:bodyPr/>
                    <a:lstStyle/>
                    <a:p>
                      <a:r>
                        <a:rPr lang="en-US" dirty="0"/>
                        <a:t>Emittance Scanner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x, y </a:t>
                      </a:r>
                    </a:p>
                    <a:p>
                      <a:pPr algn="ctr"/>
                      <a:r>
                        <a:rPr lang="en-US" sz="1600" dirty="0"/>
                        <a:t>2-d emittance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534637"/>
                  </a:ext>
                </a:extLst>
              </a:tr>
              <a:tr h="397009">
                <a:tc>
                  <a:txBody>
                    <a:bodyPr/>
                    <a:lstStyle/>
                    <a:p>
                      <a:r>
                        <a:rPr lang="en-US" dirty="0"/>
                        <a:t>Chopper monitor (</a:t>
                      </a:r>
                      <a:r>
                        <a:rPr lang="en-US" dirty="0" err="1"/>
                        <a:t>ChoMPS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Fast, HDR beam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994522"/>
                  </a:ext>
                </a:extLst>
              </a:tr>
              <a:tr h="397009">
                <a:tc>
                  <a:txBody>
                    <a:bodyPr/>
                    <a:lstStyle/>
                    <a:p>
                      <a:r>
                        <a:rPr lang="en-US" dirty="0"/>
                        <a:t>Laser Wire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longitudinal </a:t>
                      </a:r>
                    </a:p>
                    <a:p>
                      <a:pPr algn="ctr"/>
                      <a:r>
                        <a:rPr lang="en-US" sz="1600" dirty="0"/>
                        <a:t>1-d profile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No*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2308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FF38C8C-36FC-1045-BD2A-DB9627F643F5}"/>
              </a:ext>
            </a:extLst>
          </p:cNvPr>
          <p:cNvSpPr txBox="1"/>
          <p:nvPr/>
        </p:nvSpPr>
        <p:spPr>
          <a:xfrm>
            <a:off x="11594175" y="161416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EB03F2EE-029C-5F4B-8DA6-02CF767F42BD}"/>
              </a:ext>
            </a:extLst>
          </p:cNvPr>
          <p:cNvSpPr/>
          <p:nvPr/>
        </p:nvSpPr>
        <p:spPr>
          <a:xfrm>
            <a:off x="11714356" y="4565309"/>
            <a:ext cx="167268" cy="1931772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0F3276-067A-434D-8D89-86EDBB270647}"/>
              </a:ext>
            </a:extLst>
          </p:cNvPr>
          <p:cNvSpPr txBox="1"/>
          <p:nvPr/>
        </p:nvSpPr>
        <p:spPr>
          <a:xfrm rot="16200000">
            <a:off x="11381726" y="5346528"/>
            <a:ext cx="1313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added later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75277E-22C2-264F-873C-0BAE04512B32}"/>
              </a:ext>
            </a:extLst>
          </p:cNvPr>
          <p:cNvSpPr txBox="1"/>
          <p:nvPr/>
        </p:nvSpPr>
        <p:spPr>
          <a:xfrm rot="16200000">
            <a:off x="11281110" y="169133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eliminated</a:t>
            </a:r>
          </a:p>
        </p:txBody>
      </p:sp>
    </p:spTree>
    <p:extLst>
      <p:ext uri="{BB962C8B-B14F-4D97-AF65-F5344CB8AC3E}">
        <p14:creationId xmlns:p14="http://schemas.microsoft.com/office/powerpoint/2010/main" val="4112593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4BAB4-15ED-6448-A871-41AC4F21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507831"/>
          </a:xfrm>
        </p:spPr>
        <p:txBody>
          <a:bodyPr/>
          <a:lstStyle/>
          <a:p>
            <a:r>
              <a:rPr lang="en-US" dirty="0"/>
              <a:t>What we learned about SNS MEBT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8DBE6-5321-2045-A501-B03787233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8829907" cy="4351338"/>
          </a:xfrm>
        </p:spPr>
        <p:txBody>
          <a:bodyPr/>
          <a:lstStyle/>
          <a:p>
            <a:r>
              <a:rPr lang="en-US" dirty="0"/>
              <a:t>Can operate without fast chopper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Chopper was removed</a:t>
            </a:r>
          </a:p>
          <a:p>
            <a:r>
              <a:rPr lang="en-US" dirty="0" err="1"/>
              <a:t>Linac</a:t>
            </a:r>
            <a:r>
              <a:rPr lang="en-US" dirty="0"/>
              <a:t> operation is not very sensitive to MEBT optics </a:t>
            </a:r>
          </a:p>
        </p:txBody>
      </p:sp>
      <p:pic>
        <p:nvPicPr>
          <p:cNvPr id="4" name="Picture 5" descr="twiss">
            <a:extLst>
              <a:ext uri="{FF2B5EF4-FFF2-40B4-BE49-F238E27FC236}">
                <a16:creationId xmlns:a16="http://schemas.microsoft.com/office/drawing/2014/main" id="{1B822672-7BB9-0443-B09C-FF83C49AF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8" y="3066584"/>
            <a:ext cx="7673013" cy="325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AC1FB5DA-964E-A548-912E-59B12D752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5360" y="3680920"/>
            <a:ext cx="342559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dirty="0">
                <a:solidFill>
                  <a:srgbClr val="0070C0"/>
                </a:solidFill>
              </a:rPr>
              <a:t>Measure transverse profiles using 5 wire scanners </a:t>
            </a:r>
          </a:p>
          <a:p>
            <a:pPr>
              <a:spcBef>
                <a:spcPct val="50000"/>
              </a:spcBef>
            </a:pPr>
            <a:r>
              <a:rPr lang="en-US" altLang="en-US" sz="1600" dirty="0">
                <a:solidFill>
                  <a:srgbClr val="0070C0"/>
                </a:solidFill>
              </a:rPr>
              <a:t>Search for  input Twiss parameters to best fit model to measured data </a:t>
            </a:r>
          </a:p>
          <a:p>
            <a:pPr>
              <a:spcBef>
                <a:spcPct val="50000"/>
              </a:spcBef>
            </a:pPr>
            <a:r>
              <a:rPr lang="en-US" altLang="en-US" sz="1600" dirty="0">
                <a:solidFill>
                  <a:srgbClr val="0070C0"/>
                </a:solidFill>
              </a:rPr>
              <a:t>Repeat several times with different quad settings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EA1132-3C7B-2A40-A9F3-77EDEBF0CC8B}"/>
                  </a:ext>
                </a:extLst>
              </p:cNvPr>
              <p:cNvSpPr txBox="1"/>
              <p:nvPr/>
            </p:nvSpPr>
            <p:spPr>
              <a:xfrm rot="16200000">
                <a:off x="5037993" y="4480779"/>
                <a:ext cx="214723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EA1132-3C7B-2A40-A9F3-77EDEBF0C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037993" y="4480779"/>
                <a:ext cx="214723" cy="430887"/>
              </a:xfrm>
              <a:prstGeom prst="rect">
                <a:avLst/>
              </a:prstGeom>
              <a:blipFill>
                <a:blip r:embed="rId4"/>
                <a:stretch>
                  <a:fillRect t="-3888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6DB180-FA8A-D642-9176-63D1A773AC87}"/>
                  </a:ext>
                </a:extLst>
              </p:cNvPr>
              <p:cNvSpPr txBox="1"/>
              <p:nvPr/>
            </p:nvSpPr>
            <p:spPr>
              <a:xfrm rot="20997237">
                <a:off x="6438468" y="6164880"/>
                <a:ext cx="554995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6DB180-FA8A-D642-9176-63D1A773A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97237">
                <a:off x="6438468" y="6164880"/>
                <a:ext cx="554995" cy="430887"/>
              </a:xfrm>
              <a:prstGeom prst="rect">
                <a:avLst/>
              </a:prstGeom>
              <a:blipFill>
                <a:blip r:embed="rId5"/>
                <a:stretch>
                  <a:fillRect r="-2000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1161D33-5B05-9943-B0F6-5F0EC3754343}"/>
              </a:ext>
            </a:extLst>
          </p:cNvPr>
          <p:cNvSpPr txBox="1"/>
          <p:nvPr/>
        </p:nvSpPr>
        <p:spPr>
          <a:xfrm>
            <a:off x="6615604" y="4295352"/>
            <a:ext cx="919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horizontal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28D803-6714-0740-8C84-7F6AD5A1D8AB}"/>
              </a:ext>
            </a:extLst>
          </p:cNvPr>
          <p:cNvSpPr txBox="1"/>
          <p:nvPr/>
        </p:nvSpPr>
        <p:spPr>
          <a:xfrm>
            <a:off x="6715966" y="5548844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vertical</a:t>
            </a:r>
          </a:p>
        </p:txBody>
      </p:sp>
    </p:spTree>
    <p:extLst>
      <p:ext uri="{BB962C8B-B14F-4D97-AF65-F5344CB8AC3E}">
        <p14:creationId xmlns:p14="http://schemas.microsoft.com/office/powerpoint/2010/main" val="2233562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38C22DF5-8DDA-E945-B5B4-DDFE127C49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84B59-A097-844F-8F8C-22FC53DCDFCA}" type="slidenum">
              <a:rPr lang="en-US" altLang="en-US"/>
              <a:pPr/>
              <a:t>12</a:t>
            </a:fld>
            <a:endParaRPr lang="en-US" altLang="en-US"/>
          </a:p>
        </p:txBody>
      </p:sp>
      <p:pic>
        <p:nvPicPr>
          <p:cNvPr id="532483" name="Picture 3">
            <a:extLst>
              <a:ext uri="{FF2B5EF4-FFF2-40B4-BE49-F238E27FC236}">
                <a16:creationId xmlns:a16="http://schemas.microsoft.com/office/drawing/2014/main" id="{E6F251ED-EE06-2F40-A42C-D73423F66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 t="43564" r="41916" b="32249"/>
          <a:stretch>
            <a:fillRect/>
          </a:stretch>
        </p:blipFill>
        <p:spPr bwMode="auto">
          <a:xfrm>
            <a:off x="672806" y="1236738"/>
            <a:ext cx="6652436" cy="219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484" name="Rectangle 4">
            <a:extLst>
              <a:ext uri="{FF2B5EF4-FFF2-40B4-BE49-F238E27FC236}">
                <a16:creationId xmlns:a16="http://schemas.microsoft.com/office/drawing/2014/main" id="{8B3D7CEC-2956-E541-A8F2-63B3587359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7255" y="254001"/>
            <a:ext cx="10515600" cy="606425"/>
          </a:xfrm>
        </p:spPr>
        <p:txBody>
          <a:bodyPr vert="horz" lIns="88404" tIns="44202" rIns="88404" bIns="44202" rtlCol="0" anchor="t">
            <a:normAutofit/>
          </a:bodyPr>
          <a:lstStyle/>
          <a:p>
            <a:r>
              <a:rPr lang="en-US" altLang="en-US" dirty="0"/>
              <a:t>86.7 MeV 402.5MeV Drift Tube </a:t>
            </a:r>
            <a:r>
              <a:rPr lang="en-US" altLang="en-US" dirty="0" err="1"/>
              <a:t>Linac</a:t>
            </a:r>
            <a:r>
              <a:rPr lang="en-US" altLang="en-US" dirty="0"/>
              <a:t> (DTL)</a:t>
            </a:r>
          </a:p>
        </p:txBody>
      </p:sp>
      <p:sp>
        <p:nvSpPr>
          <p:cNvPr id="532495" name="Text Box 15">
            <a:extLst>
              <a:ext uri="{FF2B5EF4-FFF2-40B4-BE49-F238E27FC236}">
                <a16:creationId xmlns:a16="http://schemas.microsoft.com/office/drawing/2014/main" id="{C8E4549B-8321-D94E-A663-4E59E41EA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35" y="3003550"/>
            <a:ext cx="63817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04" tIns="44202" rIns="88404" bIns="44202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41325"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84238"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25563"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68475"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5675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2875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0075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97275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 dirty="0"/>
              <a:t>2.5 MeV</a:t>
            </a:r>
            <a:endParaRPr lang="en-US" altLang="en-US" sz="2300" dirty="0"/>
          </a:p>
        </p:txBody>
      </p:sp>
      <p:sp>
        <p:nvSpPr>
          <p:cNvPr id="532502" name="Text Box 22">
            <a:extLst>
              <a:ext uri="{FF2B5EF4-FFF2-40B4-BE49-F238E27FC236}">
                <a16:creationId xmlns:a16="http://schemas.microsoft.com/office/drawing/2014/main" id="{8B76FB11-6C84-A84B-ABAD-025B7AAF2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210" y="2635851"/>
            <a:ext cx="56038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04" tIns="44202" rIns="88404" bIns="44202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41325"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84238"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25563"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68475"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5675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2875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0075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97275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 dirty="0"/>
              <a:t>Tank 1</a:t>
            </a:r>
          </a:p>
        </p:txBody>
      </p:sp>
      <p:sp>
        <p:nvSpPr>
          <p:cNvPr id="532503" name="Text Box 23">
            <a:extLst>
              <a:ext uri="{FF2B5EF4-FFF2-40B4-BE49-F238E27FC236}">
                <a16:creationId xmlns:a16="http://schemas.microsoft.com/office/drawing/2014/main" id="{2C7F3997-6DB2-3341-B044-880810E61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351" y="2415983"/>
            <a:ext cx="560388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04" tIns="44202" rIns="88404" bIns="44202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41325"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84238"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25563"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68475"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5675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2875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0075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97275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 dirty="0"/>
              <a:t>Tank 2</a:t>
            </a:r>
          </a:p>
        </p:txBody>
      </p:sp>
      <p:sp>
        <p:nvSpPr>
          <p:cNvPr id="532504" name="Text Box 24">
            <a:extLst>
              <a:ext uri="{FF2B5EF4-FFF2-40B4-BE49-F238E27FC236}">
                <a16:creationId xmlns:a16="http://schemas.microsoft.com/office/drawing/2014/main" id="{E3F2E4E2-3544-944F-A89E-00B2257E6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49" y="2108200"/>
            <a:ext cx="560388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04" tIns="44202" rIns="88404" bIns="44202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41325"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84238"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25563"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68475"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5675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2875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0075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97275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 dirty="0"/>
              <a:t>Tank 3</a:t>
            </a:r>
          </a:p>
        </p:txBody>
      </p:sp>
      <p:sp>
        <p:nvSpPr>
          <p:cNvPr id="532505" name="Text Box 25">
            <a:extLst>
              <a:ext uri="{FF2B5EF4-FFF2-40B4-BE49-F238E27FC236}">
                <a16:creationId xmlns:a16="http://schemas.microsoft.com/office/drawing/2014/main" id="{150A93AD-F349-334A-835B-B989366FC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3374" y="1722305"/>
            <a:ext cx="56038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04" tIns="44202" rIns="88404" bIns="44202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41325"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84238"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25563"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68475"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5675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2875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0075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97275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 dirty="0"/>
              <a:t>Tank 4</a:t>
            </a:r>
          </a:p>
        </p:txBody>
      </p:sp>
      <p:sp>
        <p:nvSpPr>
          <p:cNvPr id="532506" name="Text Box 26">
            <a:extLst>
              <a:ext uri="{FF2B5EF4-FFF2-40B4-BE49-F238E27FC236}">
                <a16:creationId xmlns:a16="http://schemas.microsoft.com/office/drawing/2014/main" id="{EE078F9C-6535-C340-ACDB-478B484DE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888" y="1470820"/>
            <a:ext cx="56038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04" tIns="44202" rIns="88404" bIns="44202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41325"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84238"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25563"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68475"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5675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2875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0075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97275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 dirty="0"/>
              <a:t>Tank 5</a:t>
            </a:r>
          </a:p>
        </p:txBody>
      </p:sp>
      <p:sp>
        <p:nvSpPr>
          <p:cNvPr id="532509" name="Text Box 29">
            <a:extLst>
              <a:ext uri="{FF2B5EF4-FFF2-40B4-BE49-F238E27FC236}">
                <a16:creationId xmlns:a16="http://schemas.microsoft.com/office/drawing/2014/main" id="{7B74732A-EA92-AC46-B218-44A42D446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9132" y="1182688"/>
            <a:ext cx="60642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04" tIns="44202" rIns="88404" bIns="44202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41325"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84238"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25563"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68475"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5675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2875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0075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97275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/>
              <a:t>86 MeV</a:t>
            </a:r>
          </a:p>
        </p:txBody>
      </p:sp>
      <p:sp>
        <p:nvSpPr>
          <p:cNvPr id="532510" name="Text Box 30">
            <a:extLst>
              <a:ext uri="{FF2B5EF4-FFF2-40B4-BE49-F238E27FC236}">
                <a16:creationId xmlns:a16="http://schemas.microsoft.com/office/drawing/2014/main" id="{497E4D78-D2FA-3144-BE08-416419E0D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302" y="2589291"/>
            <a:ext cx="865188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04" tIns="44202" rIns="88404" bIns="44202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41325"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84238"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25563"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68475"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5675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2875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0075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97275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 dirty="0"/>
              <a:t>36.57 meters</a:t>
            </a:r>
          </a:p>
        </p:txBody>
      </p:sp>
      <p:pic>
        <p:nvPicPr>
          <p:cNvPr id="33" name="Picture 6">
            <a:extLst>
              <a:ext uri="{FF2B5EF4-FFF2-40B4-BE49-F238E27FC236}">
                <a16:creationId xmlns:a16="http://schemas.microsoft.com/office/drawing/2014/main" id="{D3E369A5-40D1-FB4E-A579-6D46AD5E5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789" y="3704706"/>
            <a:ext cx="1925634" cy="187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" descr="DTL 1-6 RR 2820">
            <a:extLst>
              <a:ext uri="{FF2B5EF4-FFF2-40B4-BE49-F238E27FC236}">
                <a16:creationId xmlns:a16="http://schemas.microsoft.com/office/drawing/2014/main" id="{CAC6058A-AC99-FD4D-A043-2143B291E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1336" y="3612327"/>
            <a:ext cx="3241677" cy="2431571"/>
          </a:xfrm>
          <a:prstGeom prst="rect">
            <a:avLst/>
          </a:prstGeom>
          <a:noFill/>
        </p:spPr>
      </p:pic>
      <p:sp>
        <p:nvSpPr>
          <p:cNvPr id="35" name="Text Box 26">
            <a:extLst>
              <a:ext uri="{FF2B5EF4-FFF2-40B4-BE49-F238E27FC236}">
                <a16:creationId xmlns:a16="http://schemas.microsoft.com/office/drawing/2014/main" id="{D133BA82-05B6-434F-A2E5-116572858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950" y="1116088"/>
            <a:ext cx="539211" cy="24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04" tIns="44202" rIns="88404" bIns="44202">
            <a:spAutoFit/>
          </a:bodyPr>
          <a:lstStyle>
            <a:lvl1pPr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41325"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84238"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25563"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68475" defTabSz="884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5675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2875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0075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97275" defTabSz="8842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 dirty="0"/>
              <a:t>Tank 6</a:t>
            </a:r>
          </a:p>
        </p:txBody>
      </p:sp>
      <p:pic>
        <p:nvPicPr>
          <p:cNvPr id="36" name="Picture 4" descr="DTLInside">
            <a:extLst>
              <a:ext uri="{FF2B5EF4-FFF2-40B4-BE49-F238E27FC236}">
                <a16:creationId xmlns:a16="http://schemas.microsoft.com/office/drawing/2014/main" id="{078372DD-CD7C-1149-9CD7-CE27E5896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294" y="352136"/>
            <a:ext cx="2602129" cy="280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">
            <a:extLst>
              <a:ext uri="{FF2B5EF4-FFF2-40B4-BE49-F238E27FC236}">
                <a16:creationId xmlns:a16="http://schemas.microsoft.com/office/drawing/2014/main" id="{CAE3ABAF-18EE-184E-8873-F01B406D3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186" y="4075941"/>
            <a:ext cx="511492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 defTabSz="912813">
              <a:tabLst>
                <a:tab pos="7381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12813">
              <a:tabLst>
                <a:tab pos="7381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381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381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381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381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381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81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381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</a:pPr>
            <a:r>
              <a:rPr lang="en-US" altLang="en-US" sz="2000" dirty="0">
                <a:latin typeface="Times New Roman" panose="02020603050405020304" pitchFamily="18" charset="0"/>
                <a:cs typeface="Arial" panose="020B0604020202020204" pitchFamily="34" charset="0"/>
              </a:rPr>
              <a:t>Six tanks accelerate beam to 87 MeV</a:t>
            </a:r>
          </a:p>
          <a:p>
            <a: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</a:pPr>
            <a:r>
              <a:rPr lang="en-US" altLang="en-US" sz="2000" dirty="0">
                <a:latin typeface="Times New Roman" panose="02020603050405020304" pitchFamily="18" charset="0"/>
                <a:cs typeface="Arial" panose="020B0604020202020204" pitchFamily="34" charset="0"/>
              </a:rPr>
              <a:t>System includes 210 drift tubes, transverse focusing via PM quads, 24 e/m dipole correctors, and beam diagnostics</a:t>
            </a:r>
          </a:p>
          <a:p>
            <a: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</a:pP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 </a:t>
            </a:r>
            <a:r>
              <a:rPr lang="en-US" altLang="en-US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well-defined 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set points to establish: 6 RF amplitudes, and 6 RF phases </a:t>
            </a:r>
          </a:p>
        </p:txBody>
      </p:sp>
    </p:spTree>
    <p:extLst>
      <p:ext uri="{BB962C8B-B14F-4D97-AF65-F5344CB8AC3E}">
        <p14:creationId xmlns:p14="http://schemas.microsoft.com/office/powerpoint/2010/main" val="450004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A6EC7516-E019-B749-9ACE-27B7B1AFD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7907" y="341034"/>
            <a:ext cx="11296185" cy="1325563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DTL Tank 1 was commissioned using temporary “D-plate”</a:t>
            </a:r>
          </a:p>
        </p:txBody>
      </p:sp>
      <p:sp>
        <p:nvSpPr>
          <p:cNvPr id="72707" name="Line 3">
            <a:extLst>
              <a:ext uri="{FF2B5EF4-FFF2-40B4-BE49-F238E27FC236}">
                <a16:creationId xmlns:a16="http://schemas.microsoft.com/office/drawing/2014/main" id="{7D625BDC-09E9-D249-BAA1-9F36AF3D53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7200" y="2667000"/>
            <a:ext cx="1143000" cy="762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8" name="Line 4">
            <a:extLst>
              <a:ext uri="{FF2B5EF4-FFF2-40B4-BE49-F238E27FC236}">
                <a16:creationId xmlns:a16="http://schemas.microsoft.com/office/drawing/2014/main" id="{93B853BD-EC68-A941-B2C5-34F1199E5B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667000"/>
            <a:ext cx="1143000" cy="762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8F393B1A-35B1-254E-9641-8A0C83FB4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710934"/>
            <a:ext cx="381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2710" name="Rectangle 6">
            <a:extLst>
              <a:ext uri="{FF2B5EF4-FFF2-40B4-BE49-F238E27FC236}">
                <a16:creationId xmlns:a16="http://schemas.microsoft.com/office/drawing/2014/main" id="{AD0598FF-AF03-6C4C-8CCE-EB9ED3FD9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20040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2711" name="Rectangle 7">
            <a:extLst>
              <a:ext uri="{FF2B5EF4-FFF2-40B4-BE49-F238E27FC236}">
                <a16:creationId xmlns:a16="http://schemas.microsoft.com/office/drawing/2014/main" id="{A6870273-70D9-C941-8F52-ABD2143C3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1" y="4120634"/>
            <a:ext cx="18473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pic>
        <p:nvPicPr>
          <p:cNvPr id="72712" name="Picture 8" descr="pastedGraphic1">
            <a:extLst>
              <a:ext uri="{FF2B5EF4-FFF2-40B4-BE49-F238E27FC236}">
                <a16:creationId xmlns:a16="http://schemas.microsoft.com/office/drawing/2014/main" id="{F8BDA850-657F-4840-AF20-224F88B00D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8769" y="1271335"/>
            <a:ext cx="6994459" cy="5114228"/>
          </a:xfrm>
          <a:noFill/>
        </p:spPr>
      </p:pic>
      <p:sp>
        <p:nvSpPr>
          <p:cNvPr id="72713" name="Line 9">
            <a:extLst>
              <a:ext uri="{FF2B5EF4-FFF2-40B4-BE49-F238E27FC236}">
                <a16:creationId xmlns:a16="http://schemas.microsoft.com/office/drawing/2014/main" id="{4D41468B-9723-604E-9409-2BA4A12E98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4267200"/>
            <a:ext cx="53340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714" name="Line 10">
            <a:extLst>
              <a:ext uri="{FF2B5EF4-FFF2-40B4-BE49-F238E27FC236}">
                <a16:creationId xmlns:a16="http://schemas.microsoft.com/office/drawing/2014/main" id="{E394230D-A3A0-A342-AFEB-2B74A0A454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4343400"/>
            <a:ext cx="457200" cy="228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715" name="Text Box 11">
            <a:extLst>
              <a:ext uri="{FF2B5EF4-FFF2-40B4-BE49-F238E27FC236}">
                <a16:creationId xmlns:a16="http://schemas.microsoft.com/office/drawing/2014/main" id="{8141F8E5-BA1E-CE47-B9DB-4D4778387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794" y="4804008"/>
            <a:ext cx="1540806" cy="48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rgbClr val="A50021"/>
              </a:buClr>
              <a:buSzPct val="120000"/>
            </a:pPr>
            <a:r>
              <a:rPr lang="en-US" altLang="en-US" sz="1100" dirty="0"/>
              <a:t>Bunch Shape Monitor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rgbClr val="A50021"/>
              </a:buClr>
              <a:buSzPct val="120000"/>
            </a:pPr>
            <a:r>
              <a:rPr lang="en-US" altLang="en-US" sz="1100" dirty="0"/>
              <a:t>(BSM)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818178-EC01-EC44-9F07-1F6D3A424F7E}"/>
              </a:ext>
            </a:extLst>
          </p:cNvPr>
          <p:cNvSpPr txBox="1"/>
          <p:nvPr/>
        </p:nvSpPr>
        <p:spPr>
          <a:xfrm>
            <a:off x="1035793" y="5586665"/>
            <a:ext cx="260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No surprises encountered</a:t>
            </a:r>
          </a:p>
        </p:txBody>
      </p:sp>
      <p:pic>
        <p:nvPicPr>
          <p:cNvPr id="13" name="Picture 3" descr="x">
            <a:extLst>
              <a:ext uri="{FF2B5EF4-FFF2-40B4-BE49-F238E27FC236}">
                <a16:creationId xmlns:a16="http://schemas.microsoft.com/office/drawing/2014/main" id="{FC133DF1-4393-2B40-930A-12E5FE4F0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228" y="1094859"/>
            <a:ext cx="238974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DTL1phasescan">
            <a:extLst>
              <a:ext uri="{FF2B5EF4-FFF2-40B4-BE49-F238E27FC236}">
                <a16:creationId xmlns:a16="http://schemas.microsoft.com/office/drawing/2014/main" id="{AC857B33-DA95-694A-9B3C-65E7FCCAF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355" y="2991470"/>
            <a:ext cx="2477620" cy="208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Picturellrfrbm">
            <a:extLst>
              <a:ext uri="{FF2B5EF4-FFF2-40B4-BE49-F238E27FC236}">
                <a16:creationId xmlns:a16="http://schemas.microsoft.com/office/drawing/2014/main" id="{BB0B8C2D-A6E2-274C-B91B-503C48136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31" y="1429757"/>
            <a:ext cx="2449922" cy="194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196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1A2A0-F1F4-9A4A-982F-17D933E3D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15" y="218292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DTL in-line diagnostics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F3F6AE4-5F39-B443-93FA-72040F17E5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6797578"/>
              </p:ext>
            </p:extLst>
          </p:nvPr>
        </p:nvGraphicFramePr>
        <p:xfrm>
          <a:off x="582128" y="962471"/>
          <a:ext cx="11394524" cy="4448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8009">
                  <a:extLst>
                    <a:ext uri="{9D8B030D-6E8A-4147-A177-3AD203B41FA5}">
                      <a16:colId xmlns:a16="http://schemas.microsoft.com/office/drawing/2014/main" val="68694766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55497592"/>
                    </a:ext>
                  </a:extLst>
                </a:gridCol>
                <a:gridCol w="1043609">
                  <a:extLst>
                    <a:ext uri="{9D8B030D-6E8A-4147-A177-3AD203B41FA5}">
                      <a16:colId xmlns:a16="http://schemas.microsoft.com/office/drawing/2014/main" val="3643055404"/>
                    </a:ext>
                  </a:extLst>
                </a:gridCol>
                <a:gridCol w="1798983">
                  <a:extLst>
                    <a:ext uri="{9D8B030D-6E8A-4147-A177-3AD203B41FA5}">
                      <a16:colId xmlns:a16="http://schemas.microsoft.com/office/drawing/2014/main" val="2903029417"/>
                    </a:ext>
                  </a:extLst>
                </a:gridCol>
                <a:gridCol w="1709047">
                  <a:extLst>
                    <a:ext uri="{9D8B030D-6E8A-4147-A177-3AD203B41FA5}">
                      <a16:colId xmlns:a16="http://schemas.microsoft.com/office/drawing/2014/main" val="1797962510"/>
                    </a:ext>
                  </a:extLst>
                </a:gridCol>
                <a:gridCol w="1152939">
                  <a:extLst>
                    <a:ext uri="{9D8B030D-6E8A-4147-A177-3AD203B41FA5}">
                      <a16:colId xmlns:a16="http://schemas.microsoft.com/office/drawing/2014/main" val="873391898"/>
                    </a:ext>
                  </a:extLst>
                </a:gridCol>
                <a:gridCol w="1231737">
                  <a:extLst>
                    <a:ext uri="{9D8B030D-6E8A-4147-A177-3AD203B41FA5}">
                      <a16:colId xmlns:a16="http://schemas.microsoft.com/office/drawing/2014/main" val="25193400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Measured 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Use for </a:t>
                      </a:r>
                    </a:p>
                    <a:p>
                      <a:pPr algn="ctr"/>
                      <a:r>
                        <a:rPr lang="en-US" sz="1400" dirty="0"/>
                        <a:t>commissioning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Use for machine tuning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Use in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operation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Use in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Beam 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759184"/>
                  </a:ext>
                </a:extLst>
              </a:tr>
              <a:tr h="685248">
                <a:tc>
                  <a:txBody>
                    <a:bodyPr/>
                    <a:lstStyle/>
                    <a:p>
                      <a:r>
                        <a:rPr lang="en-US" sz="1600" dirty="0"/>
                        <a:t>Beam Loss Monitor (BLM)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radiation</a:t>
                      </a:r>
                    </a:p>
                    <a:p>
                      <a:pPr algn="ctr"/>
                      <a:r>
                        <a:rPr lang="en-US" sz="1400" dirty="0"/>
                        <a:t>Ionizing,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11+12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82151"/>
                  </a:ext>
                </a:extLst>
              </a:tr>
              <a:tr h="685248">
                <a:tc>
                  <a:txBody>
                    <a:bodyPr/>
                    <a:lstStyle/>
                    <a:p>
                      <a:r>
                        <a:rPr lang="en-US" sz="1600" dirty="0"/>
                        <a:t>Beam Current Monitor (BCM)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beam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07705"/>
                  </a:ext>
                </a:extLst>
              </a:tr>
              <a:tr h="510724">
                <a:tc>
                  <a:txBody>
                    <a:bodyPr/>
                    <a:lstStyle/>
                    <a:p>
                      <a:r>
                        <a:rPr lang="en-US" sz="1600" dirty="0"/>
                        <a:t>Beam Position Monitor (BPM)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x, y, z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011141"/>
                  </a:ext>
                </a:extLst>
              </a:tr>
              <a:tr h="397009">
                <a:tc>
                  <a:txBody>
                    <a:bodyPr/>
                    <a:lstStyle/>
                    <a:p>
                      <a:r>
                        <a:rPr lang="en-US" sz="1600" dirty="0"/>
                        <a:t>Wire scanner (WS)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x, y </a:t>
                      </a:r>
                    </a:p>
                    <a:p>
                      <a:pPr algn="ctr"/>
                      <a:r>
                        <a:rPr lang="en-US" sz="1600" dirty="0"/>
                        <a:t>1-d profile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345616"/>
                  </a:ext>
                </a:extLst>
              </a:tr>
              <a:tr h="397009">
                <a:tc>
                  <a:txBody>
                    <a:bodyPr/>
                    <a:lstStyle/>
                    <a:p>
                      <a:r>
                        <a:rPr lang="en-US" sz="1600" dirty="0"/>
                        <a:t>Differential BCM (DBCM)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In-out beam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38704"/>
                  </a:ext>
                </a:extLst>
              </a:tr>
              <a:tr h="421952">
                <a:tc>
                  <a:txBody>
                    <a:bodyPr/>
                    <a:lstStyle/>
                    <a:p>
                      <a:r>
                        <a:rPr lang="en-US" sz="1600" dirty="0"/>
                        <a:t>Faraday Cup with energy degrader (FC)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beam current above energy cutoff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534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511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65615-0C13-0947-A3B3-58F5198C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799"/>
            <a:ext cx="10515600" cy="1325563"/>
          </a:xfrm>
        </p:spPr>
        <p:txBody>
          <a:bodyPr/>
          <a:lstStyle/>
          <a:p>
            <a:r>
              <a:rPr lang="en-US" dirty="0"/>
              <a:t>What we learned about DTL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95EE2-C48B-7B4F-B8B2-BFD5E8878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RF amplitude acceptable range is larger than expected</a:t>
            </a:r>
          </a:p>
          <a:p>
            <a:endParaRPr lang="en-US" dirty="0"/>
          </a:p>
          <a:p>
            <a:r>
              <a:rPr lang="en-US" dirty="0"/>
              <a:t>Is DTL a collimator?</a:t>
            </a:r>
          </a:p>
        </p:txBody>
      </p:sp>
      <p:pic>
        <p:nvPicPr>
          <p:cNvPr id="4" name="Picture 4" descr="DTL1_AS">
            <a:extLst>
              <a:ext uri="{FF2B5EF4-FFF2-40B4-BE49-F238E27FC236}">
                <a16:creationId xmlns:a16="http://schemas.microsoft.com/office/drawing/2014/main" id="{D48B10BF-4390-7A4A-9CA8-6CF361DEE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8081" y="2445027"/>
            <a:ext cx="4673663" cy="3622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5249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12692-BCA7-DA40-8F72-AA5BC15E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1216"/>
          </a:xfrm>
        </p:spPr>
        <p:txBody>
          <a:bodyPr>
            <a:noAutofit/>
          </a:bodyPr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187MeV 805 MHz Coupled-Cavity </a:t>
            </a:r>
            <a:r>
              <a:rPr lang="en-US" altLang="en-US" sz="3600" dirty="0" err="1">
                <a:ea typeface="ＭＳ Ｐゴシック" panose="020B0600070205080204" pitchFamily="34" charset="-128"/>
              </a:rPr>
              <a:t>Linac</a:t>
            </a:r>
            <a:r>
              <a:rPr lang="en-US" altLang="en-US" sz="3600" dirty="0">
                <a:ea typeface="ＭＳ Ｐゴシック" panose="020B0600070205080204" pitchFamily="34" charset="-128"/>
              </a:rPr>
              <a:t> (CCL)</a:t>
            </a:r>
            <a:endParaRPr lang="en-US" sz="3600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540399F-A912-F646-9AD9-7998C2B62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30" y="1018647"/>
            <a:ext cx="4774915" cy="255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CL-1 thru -4 2810 RR 8-23-04">
            <a:extLst>
              <a:ext uri="{FF2B5EF4-FFF2-40B4-BE49-F238E27FC236}">
                <a16:creationId xmlns:a16="http://schemas.microsoft.com/office/drawing/2014/main" id="{EF0C8BB3-F34F-0C48-AC90-E54C78748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695" y="1172158"/>
            <a:ext cx="44672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C2A9A0D-34C2-9C4F-9BD6-12C6BA962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326" y="2899801"/>
            <a:ext cx="4237038" cy="189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spcBef>
                <a:spcPct val="10000"/>
              </a:spcBef>
              <a:buClr>
                <a:srgbClr val="A50021"/>
              </a:buClr>
              <a:buSzPct val="120000"/>
            </a:pPr>
            <a:r>
              <a:rPr lang="en-US" altLang="en-US" sz="1800" dirty="0"/>
              <a:t>    </a:t>
            </a:r>
          </a:p>
          <a:p>
            <a:pPr marL="0" indent="0" eaLnBrk="1" hangingPunct="1">
              <a:spcBef>
                <a:spcPct val="10000"/>
              </a:spcBef>
              <a:buClr>
                <a:srgbClr val="A50021"/>
              </a:buClr>
              <a:buSzPct val="120000"/>
            </a:pPr>
            <a:r>
              <a:rPr lang="en-US" altLang="en-US" sz="1800" dirty="0"/>
              <a:t>48 accelerating segments, </a:t>
            </a:r>
          </a:p>
          <a:p>
            <a:pPr eaLnBrk="1" hangingPunct="1">
              <a:spcBef>
                <a:spcPct val="10000"/>
              </a:spcBef>
              <a:buClr>
                <a:srgbClr val="A50021"/>
              </a:buClr>
              <a:buSzPct val="120000"/>
            </a:pPr>
            <a:r>
              <a:rPr lang="en-US" altLang="en-US" sz="1800" dirty="0"/>
              <a:t>48 quadrupoles, 8+8  independent power supplies, 40 trims</a:t>
            </a:r>
          </a:p>
          <a:p>
            <a:pPr eaLnBrk="1" hangingPunct="1">
              <a:spcBef>
                <a:spcPct val="10000"/>
              </a:spcBef>
              <a:buClr>
                <a:srgbClr val="A50021"/>
              </a:buClr>
              <a:buSzPct val="120000"/>
            </a:pPr>
            <a:r>
              <a:rPr lang="en-US" altLang="en-US" sz="1800" dirty="0"/>
              <a:t>32 steering magnets and diagnostics</a:t>
            </a:r>
          </a:p>
          <a:p>
            <a:pPr eaLnBrk="1" hangingPunct="1">
              <a:spcBef>
                <a:spcPct val="10000"/>
              </a:spcBef>
              <a:buClr>
                <a:srgbClr val="A50021"/>
              </a:buClr>
              <a:buSzPct val="120000"/>
              <a:buFontTx/>
              <a:buChar char="•"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BD22BF-3E01-C74C-80EC-8D9E771711AA}"/>
              </a:ext>
            </a:extLst>
          </p:cNvPr>
          <p:cNvSpPr/>
          <p:nvPr/>
        </p:nvSpPr>
        <p:spPr>
          <a:xfrm>
            <a:off x="695093" y="4728159"/>
            <a:ext cx="60960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 </a:t>
            </a:r>
            <a:r>
              <a:rPr lang="en-US" altLang="en-US" u="sng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well-defined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RF set points to establish: 4 RF amplitudes, and 4 RF phases </a:t>
            </a:r>
          </a:p>
          <a:p>
            <a: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 loosely-defined set points for quadrupoles power supplies</a:t>
            </a:r>
          </a:p>
          <a:p>
            <a: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338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5CB54-10B5-4C4B-892E-831F5B2EB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/>
          <a:lstStyle/>
          <a:p>
            <a:pPr algn="ctr"/>
            <a:r>
              <a:rPr lang="en-US" dirty="0"/>
              <a:t>CCL baseline diagnostics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656C2C5-FA7E-A249-BE45-A7E29ED8CC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960418"/>
              </p:ext>
            </p:extLst>
          </p:nvPr>
        </p:nvGraphicFramePr>
        <p:xfrm>
          <a:off x="505191" y="1743416"/>
          <a:ext cx="11068929" cy="377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6598">
                  <a:extLst>
                    <a:ext uri="{9D8B030D-6E8A-4147-A177-3AD203B41FA5}">
                      <a16:colId xmlns:a16="http://schemas.microsoft.com/office/drawing/2014/main" val="686947662"/>
                    </a:ext>
                  </a:extLst>
                </a:gridCol>
                <a:gridCol w="1628078">
                  <a:extLst>
                    <a:ext uri="{9D8B030D-6E8A-4147-A177-3AD203B41FA5}">
                      <a16:colId xmlns:a16="http://schemas.microsoft.com/office/drawing/2014/main" val="2055497592"/>
                    </a:ext>
                  </a:extLst>
                </a:gridCol>
                <a:gridCol w="1015018">
                  <a:extLst>
                    <a:ext uri="{9D8B030D-6E8A-4147-A177-3AD203B41FA5}">
                      <a16:colId xmlns:a16="http://schemas.microsoft.com/office/drawing/2014/main" val="3643055404"/>
                    </a:ext>
                  </a:extLst>
                </a:gridCol>
                <a:gridCol w="1597637">
                  <a:extLst>
                    <a:ext uri="{9D8B030D-6E8A-4147-A177-3AD203B41FA5}">
                      <a16:colId xmlns:a16="http://schemas.microsoft.com/office/drawing/2014/main" val="2903029417"/>
                    </a:ext>
                  </a:extLst>
                </a:gridCol>
                <a:gridCol w="1547008">
                  <a:extLst>
                    <a:ext uri="{9D8B030D-6E8A-4147-A177-3AD203B41FA5}">
                      <a16:colId xmlns:a16="http://schemas.microsoft.com/office/drawing/2014/main" val="1797962510"/>
                    </a:ext>
                  </a:extLst>
                </a:gridCol>
                <a:gridCol w="1092819">
                  <a:extLst>
                    <a:ext uri="{9D8B030D-6E8A-4147-A177-3AD203B41FA5}">
                      <a16:colId xmlns:a16="http://schemas.microsoft.com/office/drawing/2014/main" val="873391898"/>
                    </a:ext>
                  </a:extLst>
                </a:gridCol>
                <a:gridCol w="1181771">
                  <a:extLst>
                    <a:ext uri="{9D8B030D-6E8A-4147-A177-3AD203B41FA5}">
                      <a16:colId xmlns:a16="http://schemas.microsoft.com/office/drawing/2014/main" val="25193400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Measured 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Use for </a:t>
                      </a:r>
                    </a:p>
                    <a:p>
                      <a:pPr algn="ctr"/>
                      <a:r>
                        <a:rPr lang="en-US" sz="1400" dirty="0"/>
                        <a:t>commissioning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Use for machine tuning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Use in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operation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Use in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Beam 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759184"/>
                  </a:ext>
                </a:extLst>
              </a:tr>
              <a:tr h="685248">
                <a:tc>
                  <a:txBody>
                    <a:bodyPr/>
                    <a:lstStyle/>
                    <a:p>
                      <a:r>
                        <a:rPr lang="en-US" sz="1600" dirty="0"/>
                        <a:t>Beam Loss Monitor (BLM)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radiation</a:t>
                      </a:r>
                    </a:p>
                    <a:p>
                      <a:pPr algn="ctr"/>
                      <a:r>
                        <a:rPr lang="en-US" sz="1400" dirty="0"/>
                        <a:t>Ionizing,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48* + 10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82151"/>
                  </a:ext>
                </a:extLst>
              </a:tr>
              <a:tr h="685248">
                <a:tc>
                  <a:txBody>
                    <a:bodyPr/>
                    <a:lstStyle/>
                    <a:p>
                      <a:r>
                        <a:rPr lang="en-US" sz="1600" dirty="0"/>
                        <a:t>Beam Current Monitor (BCM)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beam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07705"/>
                  </a:ext>
                </a:extLst>
              </a:tr>
              <a:tr h="510724">
                <a:tc>
                  <a:txBody>
                    <a:bodyPr/>
                    <a:lstStyle/>
                    <a:p>
                      <a:r>
                        <a:rPr lang="en-US" sz="1600" dirty="0"/>
                        <a:t>Beam Position Monitor (BPM)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x, y, z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011141"/>
                  </a:ext>
                </a:extLst>
              </a:tr>
              <a:tr h="397009">
                <a:tc>
                  <a:txBody>
                    <a:bodyPr/>
                    <a:lstStyle/>
                    <a:p>
                      <a:r>
                        <a:rPr lang="en-US" sz="1600" dirty="0"/>
                        <a:t>Wire scanner (WS)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x, y </a:t>
                      </a:r>
                    </a:p>
                    <a:p>
                      <a:pPr algn="ctr"/>
                      <a:r>
                        <a:rPr lang="en-US" sz="1600" dirty="0"/>
                        <a:t>1-d profile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345616"/>
                  </a:ext>
                </a:extLst>
              </a:tr>
              <a:tr h="397009">
                <a:tc>
                  <a:txBody>
                    <a:bodyPr/>
                    <a:lstStyle/>
                    <a:p>
                      <a:r>
                        <a:rPr lang="en-US" sz="1600" dirty="0"/>
                        <a:t>Beam Shape Monitor (BSM)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longitudinal </a:t>
                      </a:r>
                    </a:p>
                    <a:p>
                      <a:pPr algn="ctr"/>
                      <a:r>
                        <a:rPr lang="en-US" sz="1600" dirty="0"/>
                        <a:t>1-d profile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+ 1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Yes*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38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64D274B-2B51-974C-B837-2F9466D64208}"/>
              </a:ext>
            </a:extLst>
          </p:cNvPr>
          <p:cNvSpPr txBox="1"/>
          <p:nvPr/>
        </p:nvSpPr>
        <p:spPr>
          <a:xfrm rot="16200000">
            <a:off x="11221297" y="335366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eliminated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F511F1-46E4-1C4D-9A05-7B1676991CAC}"/>
              </a:ext>
            </a:extLst>
          </p:cNvPr>
          <p:cNvSpPr txBox="1"/>
          <p:nvPr/>
        </p:nvSpPr>
        <p:spPr>
          <a:xfrm>
            <a:off x="11534363" y="335366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41994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0A9B6-C96E-9E4D-8A2E-4F5346A1B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learned about SNS CCL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BA5E9-321D-CF40-9D3B-C6D8C7CC3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085" y="1568394"/>
            <a:ext cx="10475976" cy="4195415"/>
          </a:xfrm>
        </p:spPr>
        <p:txBody>
          <a:bodyPr/>
          <a:lstStyle/>
          <a:p>
            <a:r>
              <a:rPr lang="en-US" dirty="0"/>
              <a:t>The RF amplitude acceptable range is larger than expected</a:t>
            </a:r>
          </a:p>
          <a:p>
            <a:r>
              <a:rPr lang="en-US" dirty="0"/>
              <a:t>The transverse optics is more flexible than expected</a:t>
            </a:r>
          </a:p>
          <a:p>
            <a:r>
              <a:rPr lang="en-US" dirty="0"/>
              <a:t>There is significant flux of field emitted electrons coming out</a:t>
            </a:r>
          </a:p>
          <a:p>
            <a:r>
              <a:rPr lang="en-US" dirty="0"/>
              <a:t>Transverse alignment of RF cavities is questionable</a:t>
            </a:r>
          </a:p>
        </p:txBody>
      </p:sp>
    </p:spTree>
    <p:extLst>
      <p:ext uri="{BB962C8B-B14F-4D97-AF65-F5344CB8AC3E}">
        <p14:creationId xmlns:p14="http://schemas.microsoft.com/office/powerpoint/2010/main" val="111375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32A7DB37-23BC-C64A-8337-0CB4830CA2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9497" y="184151"/>
            <a:ext cx="8763000" cy="574676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1GeV 805 MHz Superconducting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Linac</a:t>
            </a:r>
            <a:r>
              <a:rPr lang="en-US" altLang="en-US" sz="2800" dirty="0">
                <a:ea typeface="ＭＳ Ｐゴシック" panose="020B0600070205080204" pitchFamily="34" charset="-128"/>
              </a:rPr>
              <a:t> (SCL)</a:t>
            </a:r>
          </a:p>
        </p:txBody>
      </p:sp>
      <p:graphicFrame>
        <p:nvGraphicFramePr>
          <p:cNvPr id="34818" name="Object 2">
            <a:extLst>
              <a:ext uri="{FF2B5EF4-FFF2-40B4-BE49-F238E27FC236}">
                <a16:creationId xmlns:a16="http://schemas.microsoft.com/office/drawing/2014/main" id="{5E86DC5A-089E-3345-BE28-B68B9323E8C3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613525" y="866776"/>
          <a:ext cx="3848100" cy="288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Image Document" r:id="rId3" imgW="6121400" imgH="4876800" progId="Imaging.Document">
                  <p:embed/>
                </p:oleObj>
              </mc:Choice>
              <mc:Fallback>
                <p:oleObj name="Image Document" r:id="rId3" imgW="6121400" imgH="4876800" progId="Imaging.Document">
                  <p:embed/>
                  <p:pic>
                    <p:nvPicPr>
                      <p:cNvPr id="34818" name="Object 2">
                        <a:extLst>
                          <a:ext uri="{FF2B5EF4-FFF2-40B4-BE49-F238E27FC236}">
                            <a16:creationId xmlns:a16="http://schemas.microsoft.com/office/drawing/2014/main" id="{5E86DC5A-089E-3345-BE28-B68B9323E8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525" y="866776"/>
                        <a:ext cx="3848100" cy="288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Rectangle 4">
            <a:extLst>
              <a:ext uri="{FF2B5EF4-FFF2-40B4-BE49-F238E27FC236}">
                <a16:creationId xmlns:a16="http://schemas.microsoft.com/office/drawing/2014/main" id="{71F74147-047B-BC4A-B349-A2BF0DC21C5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12800" y="3024188"/>
            <a:ext cx="4865688" cy="1692275"/>
          </a:xfrm>
        </p:spPr>
        <p:txBody>
          <a:bodyPr>
            <a:normAutofit/>
          </a:bodyPr>
          <a:lstStyle/>
          <a:p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23 cryomodules with 81 SC cavities operating at 2.1K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32 Doublets of quadrupole magnets and diagnostics in warm sections between cryo-modules </a:t>
            </a:r>
          </a:p>
          <a:p>
            <a:endParaRPr lang="en-US" altLang="en-US" sz="2000" dirty="0">
              <a:ea typeface="ＭＳ Ｐゴシック" panose="020B0600070205080204" pitchFamily="34" charset="-128"/>
              <a:sym typeface="Symbol" pitchFamily="2" charset="2"/>
            </a:endParaRPr>
          </a:p>
          <a:p>
            <a:endParaRPr lang="en-US" altLang="en-US" sz="2000" dirty="0">
              <a:ea typeface="ＭＳ Ｐゴシック" panose="020B0600070205080204" pitchFamily="34" charset="-128"/>
              <a:sym typeface="Symbol" pitchFamily="2" charset="2"/>
            </a:endParaRPr>
          </a:p>
        </p:txBody>
      </p:sp>
      <p:pic>
        <p:nvPicPr>
          <p:cNvPr id="34821" name="Picture 7" descr="cavity2">
            <a:extLst>
              <a:ext uri="{FF2B5EF4-FFF2-40B4-BE49-F238E27FC236}">
                <a16:creationId xmlns:a16="http://schemas.microsoft.com/office/drawing/2014/main" id="{7C501558-E98A-5547-9E81-A048CC6F8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3824288"/>
            <a:ext cx="36576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8" descr="cavity1">
            <a:extLst>
              <a:ext uri="{FF2B5EF4-FFF2-40B4-BE49-F238E27FC236}">
                <a16:creationId xmlns:a16="http://schemas.microsoft.com/office/drawing/2014/main" id="{FE0A494E-E8BA-9740-B726-97623A315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5059323"/>
            <a:ext cx="41529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9">
            <a:extLst>
              <a:ext uri="{FF2B5EF4-FFF2-40B4-BE49-F238E27FC236}">
                <a16:creationId xmlns:a16="http://schemas.microsoft.com/office/drawing/2014/main" id="{E9002444-EE18-8940-BE6D-A391BED25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8800" y="4716463"/>
            <a:ext cx="2744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  <a:buSzPct val="120000"/>
            </a:pPr>
            <a:r>
              <a:rPr lang="en-US" altLang="en-US" sz="1600" b="1">
                <a:solidFill>
                  <a:srgbClr val="FFFF66"/>
                </a:solidFill>
              </a:rPr>
              <a:t>Medium beta cavity</a:t>
            </a:r>
          </a:p>
        </p:txBody>
      </p:sp>
      <p:sp>
        <p:nvSpPr>
          <p:cNvPr id="34824" name="Text Box 10">
            <a:extLst>
              <a:ext uri="{FF2B5EF4-FFF2-40B4-BE49-F238E27FC236}">
                <a16:creationId xmlns:a16="http://schemas.microsoft.com/office/drawing/2014/main" id="{36C777E6-36CF-7542-A90E-164F35351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3889" y="5899150"/>
            <a:ext cx="2744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  <a:buSzPct val="120000"/>
            </a:pPr>
            <a:r>
              <a:rPr lang="en-US" altLang="en-US" sz="1600" b="1">
                <a:solidFill>
                  <a:srgbClr val="FFFF66"/>
                </a:solidFill>
              </a:rPr>
              <a:t>High beta cavity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4C606214-6767-844E-BA4B-5C795C51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66776"/>
            <a:ext cx="5410200" cy="203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A4A5BAA-D962-B841-9E70-852FBA7F24AD}"/>
              </a:ext>
            </a:extLst>
          </p:cNvPr>
          <p:cNvSpPr/>
          <p:nvPr/>
        </p:nvSpPr>
        <p:spPr>
          <a:xfrm>
            <a:off x="768351" y="4942084"/>
            <a:ext cx="562292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</a:pP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162 loosely-defined  RF set points to establish: 81 RF amplitudes, and 81 RF phases </a:t>
            </a:r>
          </a:p>
          <a:p>
            <a: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</a:pP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32 loosely-defined set points for magnets power supplies</a:t>
            </a:r>
          </a:p>
          <a:p>
            <a: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113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Line 2">
            <a:extLst>
              <a:ext uri="{FF2B5EF4-FFF2-40B4-BE49-F238E27FC236}">
                <a16:creationId xmlns:a16="http://schemas.microsoft.com/office/drawing/2014/main" id="{962BCB28-1DA3-3B44-BE92-03426FB87E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8988" y="3422650"/>
            <a:ext cx="47688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6835" name="Rectangle 3">
            <a:extLst>
              <a:ext uri="{FF2B5EF4-FFF2-40B4-BE49-F238E27FC236}">
                <a16:creationId xmlns:a16="http://schemas.microsoft.com/office/drawing/2014/main" id="{96E3E817-E2F5-8B4F-B1C8-6881ECE355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9913" y="101600"/>
            <a:ext cx="7391400" cy="6477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SNS Accelerator Complex</a:t>
            </a:r>
          </a:p>
        </p:txBody>
      </p:sp>
      <p:pic>
        <p:nvPicPr>
          <p:cNvPr id="376836" name="Picture 4">
            <a:extLst>
              <a:ext uri="{FF2B5EF4-FFF2-40B4-BE49-F238E27FC236}">
                <a16:creationId xmlns:a16="http://schemas.microsoft.com/office/drawing/2014/main" id="{F034229F-4008-9147-A4A4-031FDA1DB83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917" r="1196" b="1309"/>
          <a:stretch>
            <a:fillRect/>
          </a:stretch>
        </p:blipFill>
        <p:spPr>
          <a:xfrm>
            <a:off x="6561139" y="1290639"/>
            <a:ext cx="3794125" cy="275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6837" name="Rectangle 5">
            <a:extLst>
              <a:ext uri="{FF2B5EF4-FFF2-40B4-BE49-F238E27FC236}">
                <a16:creationId xmlns:a16="http://schemas.microsoft.com/office/drawing/2014/main" id="{720108C5-BECB-404C-8B6D-7191158DF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295400"/>
            <a:ext cx="152400" cy="312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838" name="Rectangle 6">
            <a:extLst>
              <a:ext uri="{FF2B5EF4-FFF2-40B4-BE49-F238E27FC236}">
                <a16:creationId xmlns:a16="http://schemas.microsoft.com/office/drawing/2014/main" id="{85061FBC-17C3-BF45-9DC1-E40277F4D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191000"/>
            <a:ext cx="3962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839" name="Rectangle 7">
            <a:extLst>
              <a:ext uri="{FF2B5EF4-FFF2-40B4-BE49-F238E27FC236}">
                <a16:creationId xmlns:a16="http://schemas.microsoft.com/office/drawing/2014/main" id="{5AAE30A7-D619-B243-A044-DA326E978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1295400"/>
            <a:ext cx="76200" cy="297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840" name="Rectangle 8">
            <a:extLst>
              <a:ext uri="{FF2B5EF4-FFF2-40B4-BE49-F238E27FC236}">
                <a16:creationId xmlns:a16="http://schemas.microsoft.com/office/drawing/2014/main" id="{B1AD781D-D1E6-AA42-9597-2D8B3CF32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295400"/>
            <a:ext cx="37338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868" name="Text Box 36">
            <a:extLst>
              <a:ext uri="{FF2B5EF4-FFF2-40B4-BE49-F238E27FC236}">
                <a16:creationId xmlns:a16="http://schemas.microsoft.com/office/drawing/2014/main" id="{4212DF1D-0F75-A347-A34C-C1F5CB740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713" y="2071689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H- stripped to protons</a:t>
            </a:r>
          </a:p>
        </p:txBody>
      </p:sp>
      <p:sp>
        <p:nvSpPr>
          <p:cNvPr id="376869" name="Line 37">
            <a:extLst>
              <a:ext uri="{FF2B5EF4-FFF2-40B4-BE49-F238E27FC236}">
                <a16:creationId xmlns:a16="http://schemas.microsoft.com/office/drawing/2014/main" id="{47120D68-8A0D-5A4F-86B9-5231A2F81D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86588" y="1905000"/>
            <a:ext cx="7096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6870" name="Group 38">
            <a:extLst>
              <a:ext uri="{FF2B5EF4-FFF2-40B4-BE49-F238E27FC236}">
                <a16:creationId xmlns:a16="http://schemas.microsoft.com/office/drawing/2014/main" id="{7FDA630F-7B68-DC44-A6EB-D7763C816E5B}"/>
              </a:ext>
            </a:extLst>
          </p:cNvPr>
          <p:cNvGrpSpPr>
            <a:grpSpLocks/>
          </p:cNvGrpSpPr>
          <p:nvPr/>
        </p:nvGrpSpPr>
        <p:grpSpPr bwMode="auto">
          <a:xfrm>
            <a:off x="6915150" y="4143376"/>
            <a:ext cx="3581400" cy="2198688"/>
            <a:chOff x="3408" y="2736"/>
            <a:chExt cx="2256" cy="1385"/>
          </a:xfrm>
        </p:grpSpPr>
        <p:sp>
          <p:nvSpPr>
            <p:cNvPr id="376871" name="Line 39">
              <a:extLst>
                <a:ext uri="{FF2B5EF4-FFF2-40B4-BE49-F238E27FC236}">
                  <a16:creationId xmlns:a16="http://schemas.microsoft.com/office/drawing/2014/main" id="{704FCDD1-E436-8540-8B3C-909012D055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736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872" name="Line 40">
              <a:extLst>
                <a:ext uri="{FF2B5EF4-FFF2-40B4-BE49-F238E27FC236}">
                  <a16:creationId xmlns:a16="http://schemas.microsoft.com/office/drawing/2014/main" id="{2104AD1D-3327-6C4B-A66F-0E105A9854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3792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873" name="Text Box 41">
              <a:extLst>
                <a:ext uri="{FF2B5EF4-FFF2-40B4-BE49-F238E27FC236}">
                  <a16:creationId xmlns:a16="http://schemas.microsoft.com/office/drawing/2014/main" id="{22F9B5D2-74AB-F144-B878-8EB7AD35B6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043" y="3101"/>
              <a:ext cx="10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/>
                <a:t>Current</a:t>
              </a:r>
            </a:p>
          </p:txBody>
        </p:sp>
        <p:sp>
          <p:nvSpPr>
            <p:cNvPr id="376874" name="Rectangle 42">
              <a:extLst>
                <a:ext uri="{FF2B5EF4-FFF2-40B4-BE49-F238E27FC236}">
                  <a16:creationId xmlns:a16="http://schemas.microsoft.com/office/drawing/2014/main" id="{4ADC7A07-3657-1B4D-BE5F-6237F2F7B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3744"/>
              <a:ext cx="96" cy="4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875" name="Rectangle 43">
              <a:extLst>
                <a:ext uri="{FF2B5EF4-FFF2-40B4-BE49-F238E27FC236}">
                  <a16:creationId xmlns:a16="http://schemas.microsoft.com/office/drawing/2014/main" id="{807BD63D-21A0-604C-B2F1-8B41048DD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369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876" name="Rectangle 44">
              <a:extLst>
                <a:ext uri="{FF2B5EF4-FFF2-40B4-BE49-F238E27FC236}">
                  <a16:creationId xmlns:a16="http://schemas.microsoft.com/office/drawing/2014/main" id="{D0F82EA1-787A-024D-8C95-E3D7C4B00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648"/>
              <a:ext cx="96" cy="14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877" name="Rectangle 45">
              <a:extLst>
                <a:ext uri="{FF2B5EF4-FFF2-40B4-BE49-F238E27FC236}">
                  <a16:creationId xmlns:a16="http://schemas.microsoft.com/office/drawing/2014/main" id="{1F7C7BC9-E169-4747-B637-453D820B5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600"/>
              <a:ext cx="96" cy="192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878" name="Rectangle 46">
              <a:extLst>
                <a:ext uri="{FF2B5EF4-FFF2-40B4-BE49-F238E27FC236}">
                  <a16:creationId xmlns:a16="http://schemas.microsoft.com/office/drawing/2014/main" id="{4940FD3A-738E-C540-8C00-5C2273C62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552"/>
              <a:ext cx="96" cy="24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879" name="Rectangle 47">
              <a:extLst>
                <a:ext uri="{FF2B5EF4-FFF2-40B4-BE49-F238E27FC236}">
                  <a16:creationId xmlns:a16="http://schemas.microsoft.com/office/drawing/2014/main" id="{A6AA9FA8-83F9-5940-B725-037B18733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504"/>
              <a:ext cx="96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880" name="Rectangle 48">
              <a:extLst>
                <a:ext uri="{FF2B5EF4-FFF2-40B4-BE49-F238E27FC236}">
                  <a16:creationId xmlns:a16="http://schemas.microsoft.com/office/drawing/2014/main" id="{3C030D82-6832-114B-8C12-D38009BCB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456"/>
              <a:ext cx="96" cy="33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881" name="Line 49">
              <a:extLst>
                <a:ext uri="{FF2B5EF4-FFF2-40B4-BE49-F238E27FC236}">
                  <a16:creationId xmlns:a16="http://schemas.microsoft.com/office/drawing/2014/main" id="{D1323F9B-A3FC-8343-8D93-E19F3E7CFE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48" y="3696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882" name="Line 50">
              <a:extLst>
                <a:ext uri="{FF2B5EF4-FFF2-40B4-BE49-F238E27FC236}">
                  <a16:creationId xmlns:a16="http://schemas.microsoft.com/office/drawing/2014/main" id="{65AD99FD-2D75-514E-86ED-AB2D26BC35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6" y="3696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883" name="Rectangle 51">
              <a:extLst>
                <a:ext uri="{FF2B5EF4-FFF2-40B4-BE49-F238E27FC236}">
                  <a16:creationId xmlns:a16="http://schemas.microsoft.com/office/drawing/2014/main" id="{43A086A6-9C1F-934C-9D47-42C379BA9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2880"/>
              <a:ext cx="96" cy="912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884" name="Rectangle 52">
              <a:extLst>
                <a:ext uri="{FF2B5EF4-FFF2-40B4-BE49-F238E27FC236}">
                  <a16:creationId xmlns:a16="http://schemas.microsoft.com/office/drawing/2014/main" id="{DA82E031-6201-654A-B077-FA8947785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2832"/>
              <a:ext cx="96" cy="96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885" name="Rectangle 53">
              <a:extLst>
                <a:ext uri="{FF2B5EF4-FFF2-40B4-BE49-F238E27FC236}">
                  <a16:creationId xmlns:a16="http://schemas.microsoft.com/office/drawing/2014/main" id="{973E4782-478A-AB48-A125-860528BAE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" y="2784"/>
              <a:ext cx="96" cy="100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886" name="Line 54">
              <a:extLst>
                <a:ext uri="{FF2B5EF4-FFF2-40B4-BE49-F238E27FC236}">
                  <a16:creationId xmlns:a16="http://schemas.microsoft.com/office/drawing/2014/main" id="{A5DE390A-84D5-564A-AD0C-CAFAFE8ACC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3792"/>
              <a:ext cx="0" cy="24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887" name="Line 55">
              <a:extLst>
                <a:ext uri="{FF2B5EF4-FFF2-40B4-BE49-F238E27FC236}">
                  <a16:creationId xmlns:a16="http://schemas.microsoft.com/office/drawing/2014/main" id="{D737FA61-320A-CF44-9070-285B0A083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3792"/>
              <a:ext cx="0" cy="24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888" name="Text Box 56">
              <a:extLst>
                <a:ext uri="{FF2B5EF4-FFF2-40B4-BE49-F238E27FC236}">
                  <a16:creationId xmlns:a16="http://schemas.microsoft.com/office/drawing/2014/main" id="{DB761DB1-7270-ED4E-8959-C7207F8B6A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3888"/>
              <a:ext cx="7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hlink"/>
                  </a:solidFill>
                </a:rPr>
                <a:t>1ms</a:t>
              </a:r>
            </a:p>
          </p:txBody>
        </p:sp>
        <p:sp>
          <p:nvSpPr>
            <p:cNvPr id="376889" name="Line 57">
              <a:extLst>
                <a:ext uri="{FF2B5EF4-FFF2-40B4-BE49-F238E27FC236}">
                  <a16:creationId xmlns:a16="http://schemas.microsoft.com/office/drawing/2014/main" id="{691AD7A1-4E76-0544-94F8-09EB0FFFB6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2" y="3984"/>
              <a:ext cx="67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890" name="Line 58">
              <a:extLst>
                <a:ext uri="{FF2B5EF4-FFF2-40B4-BE49-F238E27FC236}">
                  <a16:creationId xmlns:a16="http://schemas.microsoft.com/office/drawing/2014/main" id="{6EE85FA9-CB9A-E041-90D3-16ADA5C958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3984"/>
              <a:ext cx="528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6891" name="Rectangle 59">
            <a:extLst>
              <a:ext uri="{FF2B5EF4-FFF2-40B4-BE49-F238E27FC236}">
                <a16:creationId xmlns:a16="http://schemas.microsoft.com/office/drawing/2014/main" id="{2ABB86D9-FD85-E347-A64F-595A159CB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9624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892" name="Text Box 60">
            <a:extLst>
              <a:ext uri="{FF2B5EF4-FFF2-40B4-BE49-F238E27FC236}">
                <a16:creationId xmlns:a16="http://schemas.microsoft.com/office/drawing/2014/main" id="{DC7D5CCF-EFB0-334D-BF0B-038B5AEF7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976314"/>
            <a:ext cx="1524000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66FF33"/>
                </a:solidFill>
                <a:latin typeface="Arial" panose="020B0604020202020204" pitchFamily="34" charset="0"/>
              </a:rPr>
              <a:t>Front-End: </a:t>
            </a:r>
            <a:r>
              <a:rPr lang="en-US" altLang="en-US" sz="1600" b="1">
                <a:solidFill>
                  <a:srgbClr val="66FF33"/>
                </a:solidFill>
                <a:latin typeface="Arial" panose="020B0604020202020204" pitchFamily="34" charset="0"/>
              </a:rPr>
              <a:t>Produce a 1-msec long, chopped, low-energy H- beam </a:t>
            </a:r>
          </a:p>
        </p:txBody>
      </p:sp>
      <p:sp>
        <p:nvSpPr>
          <p:cNvPr id="376893" name="Text Box 61">
            <a:extLst>
              <a:ext uri="{FF2B5EF4-FFF2-40B4-BE49-F238E27FC236}">
                <a16:creationId xmlns:a16="http://schemas.microsoft.com/office/drawing/2014/main" id="{41795322-A622-0E40-BEAE-99935666F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113" y="1004889"/>
            <a:ext cx="1447800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LINAC: </a:t>
            </a:r>
            <a:r>
              <a:rPr lang="en-US" altLang="en-US" sz="1600" b="1">
                <a:solidFill>
                  <a:srgbClr val="0000FF"/>
                </a:solidFill>
                <a:latin typeface="Arial" panose="020B0604020202020204" pitchFamily="34" charset="0"/>
              </a:rPr>
              <a:t>Accelerate the beam to 1 GeV</a:t>
            </a:r>
          </a:p>
        </p:txBody>
      </p:sp>
      <p:sp>
        <p:nvSpPr>
          <p:cNvPr id="376894" name="Text Box 62">
            <a:extLst>
              <a:ext uri="{FF2B5EF4-FFF2-40B4-BE49-F238E27FC236}">
                <a16:creationId xmlns:a16="http://schemas.microsoft.com/office/drawing/2014/main" id="{B45908E0-6B5A-4945-A951-ACBF792DB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019175"/>
            <a:ext cx="2362200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Arial" panose="020B0604020202020204" pitchFamily="34" charset="0"/>
              </a:rPr>
              <a:t>Accumulator Ring: </a:t>
            </a:r>
            <a:r>
              <a:rPr lang="en-US" altLang="en-US" sz="1600" b="1">
                <a:solidFill>
                  <a:srgbClr val="FF3300"/>
                </a:solidFill>
                <a:latin typeface="Arial" panose="020B0604020202020204" pitchFamily="34" charset="0"/>
              </a:rPr>
              <a:t>Compress 1 msec long pulse to 700 nsec</a:t>
            </a:r>
          </a:p>
        </p:txBody>
      </p:sp>
      <p:sp>
        <p:nvSpPr>
          <p:cNvPr id="376895" name="Text Box 63">
            <a:extLst>
              <a:ext uri="{FF2B5EF4-FFF2-40B4-BE49-F238E27FC236}">
                <a16:creationId xmlns:a16="http://schemas.microsoft.com/office/drawing/2014/main" id="{09D2A2AC-0978-124F-8201-A58C9ABDC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2362200"/>
            <a:ext cx="1066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3300"/>
                </a:solidFill>
                <a:latin typeface="Arial" panose="020B0604020202020204" pitchFamily="34" charset="0"/>
              </a:rPr>
              <a:t>Deliver beam to Target</a:t>
            </a:r>
          </a:p>
        </p:txBody>
      </p:sp>
      <p:sp>
        <p:nvSpPr>
          <p:cNvPr id="376900" name="Line 68">
            <a:extLst>
              <a:ext uri="{FF2B5EF4-FFF2-40B4-BE49-F238E27FC236}">
                <a16:creationId xmlns:a16="http://schemas.microsoft.com/office/drawing/2014/main" id="{149722EF-2CFC-E844-ACC8-7FAB08DD320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1600200"/>
            <a:ext cx="9144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6901" name="Rectangle 69">
            <a:extLst>
              <a:ext uri="{FF2B5EF4-FFF2-40B4-BE49-F238E27FC236}">
                <a16:creationId xmlns:a16="http://schemas.microsoft.com/office/drawing/2014/main" id="{1942E15A-D58C-3D40-B115-236DA6785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08288"/>
            <a:ext cx="104836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 Unicode MS" panose="020B0604020202020204" pitchFamily="34" charset="-128"/>
              </a:rPr>
              <a:t>Ion Source</a:t>
            </a:r>
          </a:p>
        </p:txBody>
      </p:sp>
      <p:sp>
        <p:nvSpPr>
          <p:cNvPr id="376902" name="Rectangle 70">
            <a:extLst>
              <a:ext uri="{FF2B5EF4-FFF2-40B4-BE49-F238E27FC236}">
                <a16:creationId xmlns:a16="http://schemas.microsoft.com/office/drawing/2014/main" id="{911F8181-4274-B94F-A254-6826817C0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4" y="3287714"/>
            <a:ext cx="200025" cy="280987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903" name="Rectangle 71">
            <a:extLst>
              <a:ext uri="{FF2B5EF4-FFF2-40B4-BE49-F238E27FC236}">
                <a16:creationId xmlns:a16="http://schemas.microsoft.com/office/drawing/2014/main" id="{717CDB55-55F0-2E4D-AAF0-035B2E73F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964" y="3294064"/>
            <a:ext cx="688975" cy="269875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904" name="Rectangle 72">
            <a:extLst>
              <a:ext uri="{FF2B5EF4-FFF2-40B4-BE49-F238E27FC236}">
                <a16:creationId xmlns:a16="http://schemas.microsoft.com/office/drawing/2014/main" id="{C3CA3403-4EF2-F141-B542-153129C2A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639" y="2608263"/>
            <a:ext cx="84959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 Unicode MS" panose="020B0604020202020204" pitchFamily="34" charset="-128"/>
              </a:rPr>
              <a:t>2.5 MeV</a:t>
            </a:r>
          </a:p>
        </p:txBody>
      </p:sp>
      <p:sp>
        <p:nvSpPr>
          <p:cNvPr id="376905" name="Rectangle 73">
            <a:extLst>
              <a:ext uri="{FF2B5EF4-FFF2-40B4-BE49-F238E27FC236}">
                <a16:creationId xmlns:a16="http://schemas.microsoft.com/office/drawing/2014/main" id="{60EDD762-6E2E-6B4F-8732-440D8B8C5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7913" y="3286126"/>
            <a:ext cx="590550" cy="258763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906" name="Line 74">
            <a:extLst>
              <a:ext uri="{FF2B5EF4-FFF2-40B4-BE49-F238E27FC236}">
                <a16:creationId xmlns:a16="http://schemas.microsoft.com/office/drawing/2014/main" id="{23323E94-BCB1-FC44-B97D-FB6B950F2E3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79713" y="2882900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907" name="Rectangle 75">
            <a:extLst>
              <a:ext uri="{FF2B5EF4-FFF2-40B4-BE49-F238E27FC236}">
                <a16:creationId xmlns:a16="http://schemas.microsoft.com/office/drawing/2014/main" id="{D7A71E01-4DE9-E742-83BE-BBC1380C7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6813" y="2616200"/>
            <a:ext cx="1020762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 Unicode MS" panose="020B0604020202020204" pitchFamily="34" charset="-128"/>
              </a:rPr>
              <a:t>1000 MeV</a:t>
            </a:r>
          </a:p>
        </p:txBody>
      </p:sp>
      <p:sp>
        <p:nvSpPr>
          <p:cNvPr id="376908" name="Rectangle 76">
            <a:extLst>
              <a:ext uri="{FF2B5EF4-FFF2-40B4-BE49-F238E27FC236}">
                <a16:creationId xmlns:a16="http://schemas.microsoft.com/office/drawing/2014/main" id="{5F49BD55-9ED1-E545-A2A1-77BAA7C2B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9276" y="2619375"/>
            <a:ext cx="948977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 Unicode MS" panose="020B0604020202020204" pitchFamily="34" charset="-128"/>
              </a:rPr>
              <a:t>86.8 MeV</a:t>
            </a:r>
          </a:p>
        </p:txBody>
      </p:sp>
      <p:sp>
        <p:nvSpPr>
          <p:cNvPr id="376909" name="Rectangle 77">
            <a:extLst>
              <a:ext uri="{FF2B5EF4-FFF2-40B4-BE49-F238E27FC236}">
                <a16:creationId xmlns:a16="http://schemas.microsoft.com/office/drawing/2014/main" id="{CD274E87-D04A-3F4A-A5E2-D1CD4EC95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5456" y="3267075"/>
            <a:ext cx="541814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 Unicode MS" panose="020B0604020202020204" pitchFamily="34" charset="-128"/>
              </a:rPr>
              <a:t>CCL</a:t>
            </a:r>
          </a:p>
        </p:txBody>
      </p:sp>
      <p:sp>
        <p:nvSpPr>
          <p:cNvPr id="376910" name="Rectangle 78">
            <a:extLst>
              <a:ext uri="{FF2B5EF4-FFF2-40B4-BE49-F238E27FC236}">
                <a16:creationId xmlns:a16="http://schemas.microsoft.com/office/drawing/2014/main" id="{2A87F705-1291-8346-B274-054A10C72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8789" y="3284538"/>
            <a:ext cx="1133475" cy="2667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911" name="Rectangle 79">
            <a:extLst>
              <a:ext uri="{FF2B5EF4-FFF2-40B4-BE49-F238E27FC236}">
                <a16:creationId xmlns:a16="http://schemas.microsoft.com/office/drawing/2014/main" id="{3D3CCFD5-540F-DF46-932E-17440A6C3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3271838"/>
            <a:ext cx="1185862" cy="279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912" name="Rectangle 80">
            <a:extLst>
              <a:ext uri="{FF2B5EF4-FFF2-40B4-BE49-F238E27FC236}">
                <a16:creationId xmlns:a16="http://schemas.microsoft.com/office/drawing/2014/main" id="{2FB28C72-07CA-6E44-97E7-1EBB00C6D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6239" y="3268663"/>
            <a:ext cx="1046825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" tIns="44450" rIns="18288" bIns="44450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 Unicode MS" panose="020B0604020202020204" pitchFamily="34" charset="-128"/>
              </a:rPr>
              <a:t>SRF, </a:t>
            </a:r>
            <a:r>
              <a:rPr lang="en-US" altLang="en-US" sz="1400" b="1">
                <a:solidFill>
                  <a:schemeClr val="tx2"/>
                </a:solidFill>
                <a:latin typeface="Symbol" pitchFamily="2" charset="2"/>
              </a:rPr>
              <a:t>b</a:t>
            </a:r>
            <a:r>
              <a:rPr lang="en-US" altLang="en-US" sz="1400" b="1">
                <a:latin typeface="Arial Unicode MS" panose="020B0604020202020204" pitchFamily="34" charset="-128"/>
              </a:rPr>
              <a:t>=0.61</a:t>
            </a:r>
          </a:p>
        </p:txBody>
      </p:sp>
      <p:sp>
        <p:nvSpPr>
          <p:cNvPr id="376913" name="Rectangle 81">
            <a:extLst>
              <a:ext uri="{FF2B5EF4-FFF2-40B4-BE49-F238E27FC236}">
                <a16:creationId xmlns:a16="http://schemas.microsoft.com/office/drawing/2014/main" id="{DA1B9BF6-E198-A149-8CF4-6BECB908E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639" y="3292475"/>
            <a:ext cx="1046825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" tIns="44450" rIns="18288" bIns="4445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 Unicode MS" panose="020B0604020202020204" pitchFamily="34" charset="-128"/>
              </a:rPr>
              <a:t>SRF, </a:t>
            </a:r>
            <a:r>
              <a:rPr lang="en-US" altLang="en-US" sz="1400" b="1">
                <a:solidFill>
                  <a:schemeClr val="tx2"/>
                </a:solidFill>
                <a:latin typeface="Symbol" pitchFamily="2" charset="2"/>
              </a:rPr>
              <a:t>b</a:t>
            </a:r>
            <a:r>
              <a:rPr lang="en-US" altLang="en-US" sz="1400" b="1">
                <a:latin typeface="Arial Unicode MS" panose="020B0604020202020204" pitchFamily="34" charset="-128"/>
              </a:rPr>
              <a:t>=0.81</a:t>
            </a:r>
          </a:p>
        </p:txBody>
      </p:sp>
      <p:sp>
        <p:nvSpPr>
          <p:cNvPr id="376914" name="Rectangle 82">
            <a:extLst>
              <a:ext uri="{FF2B5EF4-FFF2-40B4-BE49-F238E27FC236}">
                <a16:creationId xmlns:a16="http://schemas.microsoft.com/office/drawing/2014/main" id="{96706F76-506D-4A4E-8DB3-8873B3EBC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3513" y="2598738"/>
            <a:ext cx="899284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 Unicode MS" panose="020B0604020202020204" pitchFamily="34" charset="-128"/>
              </a:rPr>
              <a:t>186 MeV</a:t>
            </a:r>
          </a:p>
        </p:txBody>
      </p:sp>
      <p:sp>
        <p:nvSpPr>
          <p:cNvPr id="376915" name="Rectangle 83">
            <a:extLst>
              <a:ext uri="{FF2B5EF4-FFF2-40B4-BE49-F238E27FC236}">
                <a16:creationId xmlns:a16="http://schemas.microsoft.com/office/drawing/2014/main" id="{9922B79E-6F9F-884C-86E7-6FF9F844C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5" y="2620963"/>
            <a:ext cx="899284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 Unicode MS" panose="020B0604020202020204" pitchFamily="34" charset="-128"/>
              </a:rPr>
              <a:t>387 MeV</a:t>
            </a:r>
          </a:p>
        </p:txBody>
      </p:sp>
      <p:sp>
        <p:nvSpPr>
          <p:cNvPr id="376916" name="Line 84">
            <a:extLst>
              <a:ext uri="{FF2B5EF4-FFF2-40B4-BE49-F238E27FC236}">
                <a16:creationId xmlns:a16="http://schemas.microsoft.com/office/drawing/2014/main" id="{C94D5159-336E-2849-AE70-B08EE60C71F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60763" y="2863850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917" name="Line 85">
            <a:extLst>
              <a:ext uri="{FF2B5EF4-FFF2-40B4-BE49-F238E27FC236}">
                <a16:creationId xmlns:a16="http://schemas.microsoft.com/office/drawing/2014/main" id="{AB7224D4-9FB5-1148-9504-2531C081203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27513" y="2873375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918" name="Line 86">
            <a:extLst>
              <a:ext uri="{FF2B5EF4-FFF2-40B4-BE49-F238E27FC236}">
                <a16:creationId xmlns:a16="http://schemas.microsoft.com/office/drawing/2014/main" id="{F479D520-4614-8148-9A0D-DD54788FA88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46875" y="2882900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919" name="Line 87">
            <a:extLst>
              <a:ext uri="{FF2B5EF4-FFF2-40B4-BE49-F238E27FC236}">
                <a16:creationId xmlns:a16="http://schemas.microsoft.com/office/drawing/2014/main" id="{5A59F1AC-6374-F740-B1A4-37569809892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8138" y="2878139"/>
            <a:ext cx="0" cy="357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920" name="Rectangle 88">
            <a:extLst>
              <a:ext uri="{FF2B5EF4-FFF2-40B4-BE49-F238E27FC236}">
                <a16:creationId xmlns:a16="http://schemas.microsoft.com/office/drawing/2014/main" id="{36F4B7BD-EA69-D54D-8171-DA0BE8869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539" y="3289301"/>
            <a:ext cx="688975" cy="269875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921" name="Rectangle 89">
            <a:extLst>
              <a:ext uri="{FF2B5EF4-FFF2-40B4-BE49-F238E27FC236}">
                <a16:creationId xmlns:a16="http://schemas.microsoft.com/office/drawing/2014/main" id="{C7317036-9B20-9240-AAB8-4DC04A5E8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689" y="3297238"/>
            <a:ext cx="520975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 Unicode MS" panose="020B0604020202020204" pitchFamily="34" charset="-128"/>
              </a:rPr>
              <a:t>DTL</a:t>
            </a:r>
          </a:p>
        </p:txBody>
      </p:sp>
      <p:sp>
        <p:nvSpPr>
          <p:cNvPr id="376922" name="Rectangle 90">
            <a:extLst>
              <a:ext uri="{FF2B5EF4-FFF2-40B4-BE49-F238E27FC236}">
                <a16:creationId xmlns:a16="http://schemas.microsoft.com/office/drawing/2014/main" id="{C8D6E9D7-7B92-B842-9FAE-76FF65530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788" y="3287713"/>
            <a:ext cx="56105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 Unicode MS" panose="020B0604020202020204" pitchFamily="34" charset="-128"/>
              </a:rPr>
              <a:t>RFQ</a:t>
            </a:r>
          </a:p>
        </p:txBody>
      </p:sp>
      <p:sp>
        <p:nvSpPr>
          <p:cNvPr id="376923" name="Line 91">
            <a:extLst>
              <a:ext uri="{FF2B5EF4-FFF2-40B4-BE49-F238E27FC236}">
                <a16:creationId xmlns:a16="http://schemas.microsoft.com/office/drawing/2014/main" id="{80F3EA21-4332-F247-89EB-DD8268C7B09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78025" y="3089275"/>
            <a:ext cx="0" cy="1730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Text Box 14">
            <a:extLst>
              <a:ext uri="{FF2B5EF4-FFF2-40B4-BE49-F238E27FC236}">
                <a16:creationId xmlns:a16="http://schemas.microsoft.com/office/drawing/2014/main" id="{0CFE0C9E-21DB-6442-A4D4-95C0D4A55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089" y="4223293"/>
            <a:ext cx="3769112" cy="218521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P beam on target : 	 	1.44MW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I beam average:		1.44mA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Maximum Beam energy:	1 GeV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Duty factor:		6%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Rep. rate:			60Hz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Pulse width:		1ms</a:t>
            </a:r>
          </a:p>
        </p:txBody>
      </p:sp>
    </p:spTree>
    <p:extLst>
      <p:ext uri="{BB962C8B-B14F-4D97-AF65-F5344CB8AC3E}">
        <p14:creationId xmlns:p14="http://schemas.microsoft.com/office/powerpoint/2010/main" val="2077446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CB83A-F90C-734C-A3CD-1FF35E3D9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27" y="24246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SCL baseline diagnostics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625F030-CF78-244E-AB85-3EEF499A34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00087"/>
              </p:ext>
            </p:extLst>
          </p:nvPr>
        </p:nvGraphicFramePr>
        <p:xfrm>
          <a:off x="561535" y="1424948"/>
          <a:ext cx="11068929" cy="3397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8804">
                  <a:extLst>
                    <a:ext uri="{9D8B030D-6E8A-4147-A177-3AD203B41FA5}">
                      <a16:colId xmlns:a16="http://schemas.microsoft.com/office/drawing/2014/main" val="686947662"/>
                    </a:ext>
                  </a:extLst>
                </a:gridCol>
                <a:gridCol w="2186609">
                  <a:extLst>
                    <a:ext uri="{9D8B030D-6E8A-4147-A177-3AD203B41FA5}">
                      <a16:colId xmlns:a16="http://schemas.microsoft.com/office/drawing/2014/main" val="2055497592"/>
                    </a:ext>
                  </a:extLst>
                </a:gridCol>
                <a:gridCol w="934278">
                  <a:extLst>
                    <a:ext uri="{9D8B030D-6E8A-4147-A177-3AD203B41FA5}">
                      <a16:colId xmlns:a16="http://schemas.microsoft.com/office/drawing/2014/main" val="3643055404"/>
                    </a:ext>
                  </a:extLst>
                </a:gridCol>
                <a:gridCol w="1560444">
                  <a:extLst>
                    <a:ext uri="{9D8B030D-6E8A-4147-A177-3AD203B41FA5}">
                      <a16:colId xmlns:a16="http://schemas.microsoft.com/office/drawing/2014/main" val="2903029417"/>
                    </a:ext>
                  </a:extLst>
                </a:gridCol>
                <a:gridCol w="1464204">
                  <a:extLst>
                    <a:ext uri="{9D8B030D-6E8A-4147-A177-3AD203B41FA5}">
                      <a16:colId xmlns:a16="http://schemas.microsoft.com/office/drawing/2014/main" val="1797962510"/>
                    </a:ext>
                  </a:extLst>
                </a:gridCol>
                <a:gridCol w="1092819">
                  <a:extLst>
                    <a:ext uri="{9D8B030D-6E8A-4147-A177-3AD203B41FA5}">
                      <a16:colId xmlns:a16="http://schemas.microsoft.com/office/drawing/2014/main" val="873391898"/>
                    </a:ext>
                  </a:extLst>
                </a:gridCol>
                <a:gridCol w="1181771">
                  <a:extLst>
                    <a:ext uri="{9D8B030D-6E8A-4147-A177-3AD203B41FA5}">
                      <a16:colId xmlns:a16="http://schemas.microsoft.com/office/drawing/2014/main" val="25193400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Measured 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Use for </a:t>
                      </a:r>
                    </a:p>
                    <a:p>
                      <a:pPr algn="ctr"/>
                      <a:r>
                        <a:rPr lang="en-US" sz="1400" dirty="0"/>
                        <a:t>commissioning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Use for machine tuning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Use in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operation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Use in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Beam 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759184"/>
                  </a:ext>
                </a:extLst>
              </a:tr>
              <a:tr h="685248">
                <a:tc>
                  <a:txBody>
                    <a:bodyPr/>
                    <a:lstStyle/>
                    <a:p>
                      <a:r>
                        <a:rPr lang="en-US" sz="1600" dirty="0"/>
                        <a:t>Beam Loss Monitor (BLM)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radiation</a:t>
                      </a:r>
                    </a:p>
                    <a:p>
                      <a:pPr algn="ctr"/>
                      <a:r>
                        <a:rPr lang="en-US" sz="1400" dirty="0"/>
                        <a:t>Ionizing,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76 + 23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82151"/>
                  </a:ext>
                </a:extLst>
              </a:tr>
              <a:tr h="510724">
                <a:tc>
                  <a:txBody>
                    <a:bodyPr/>
                    <a:lstStyle/>
                    <a:p>
                      <a:r>
                        <a:rPr lang="en-US" sz="1600" dirty="0"/>
                        <a:t>Beam Position Monitor (BPM)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x, y, z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011141"/>
                  </a:ext>
                </a:extLst>
              </a:tr>
              <a:tr h="397009">
                <a:tc>
                  <a:txBody>
                    <a:bodyPr/>
                    <a:lstStyle/>
                    <a:p>
                      <a:r>
                        <a:rPr lang="en-US" sz="1600" dirty="0"/>
                        <a:t>Laser Wire (LW)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x, y </a:t>
                      </a:r>
                    </a:p>
                    <a:p>
                      <a:pPr algn="ctr"/>
                      <a:r>
                        <a:rPr lang="en-US" sz="1600" dirty="0"/>
                        <a:t>1-d profile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345616"/>
                  </a:ext>
                </a:extLst>
              </a:tr>
              <a:tr h="397009">
                <a:tc>
                  <a:txBody>
                    <a:bodyPr/>
                    <a:lstStyle/>
                    <a:p>
                      <a:r>
                        <a:rPr lang="en-US" sz="1600" dirty="0"/>
                        <a:t>Laser Emittance Scanner (LES)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x,y</a:t>
                      </a:r>
                      <a:r>
                        <a:rPr lang="en-US" sz="1600" dirty="0"/>
                        <a:t> 2-d emittance;</a:t>
                      </a:r>
                    </a:p>
                    <a:p>
                      <a:pPr algn="ctr"/>
                      <a:r>
                        <a:rPr lang="en-US" sz="1600" dirty="0"/>
                        <a:t> longitudinal 1-d profile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No*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387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36E78BC-2D3A-C44D-AAEE-54E1DB13D416}"/>
              </a:ext>
            </a:extLst>
          </p:cNvPr>
          <p:cNvSpPr txBox="1"/>
          <p:nvPr/>
        </p:nvSpPr>
        <p:spPr>
          <a:xfrm rot="16200000">
            <a:off x="11158444" y="4397681"/>
            <a:ext cx="1313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added later</a:t>
            </a:r>
          </a:p>
        </p:txBody>
      </p:sp>
    </p:spTree>
    <p:extLst>
      <p:ext uri="{BB962C8B-B14F-4D97-AF65-F5344CB8AC3E}">
        <p14:creationId xmlns:p14="http://schemas.microsoft.com/office/powerpoint/2010/main" val="3971333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DAAF-E153-F94B-937E-5CAAA2F61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05" y="236982"/>
            <a:ext cx="10726766" cy="515526"/>
          </a:xfrm>
        </p:spPr>
        <p:txBody>
          <a:bodyPr/>
          <a:lstStyle/>
          <a:p>
            <a:r>
              <a:rPr lang="en-US" dirty="0"/>
              <a:t>What we learned about SNS SCL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48227-3C04-C94C-A73A-3738EE959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261" y="1253331"/>
            <a:ext cx="895257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Intra-beam stripping is significant source of beam loss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Major discovery during commissioning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All beam diagnostics were important for discovery</a:t>
            </a:r>
          </a:p>
          <a:p>
            <a:r>
              <a:rPr lang="en-US" dirty="0"/>
              <a:t>Very flexible tuning parameters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Large flexibility of synchronous phase profile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Can operate with missing RF cavities or even cryomodules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Empirical tuning of transverse beam dynamics</a:t>
            </a:r>
          </a:p>
          <a:p>
            <a:r>
              <a:rPr lang="en-US" dirty="0"/>
              <a:t>Use reduced charge beam pulse for tuning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&lt;1us, &lt;1mA</a:t>
            </a:r>
          </a:p>
          <a:p>
            <a:r>
              <a:rPr lang="en-US" dirty="0"/>
              <a:t>No clear relation between RMS parameters and beam loss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Output RMS emittance ~3 times larger than design value when tuned for minimum beam loss</a:t>
            </a:r>
          </a:p>
        </p:txBody>
      </p:sp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FDFF22D1-4679-9A49-88C3-8427F02F0A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651" r="8254" b="25150"/>
          <a:stretch/>
        </p:blipFill>
        <p:spPr>
          <a:xfrm>
            <a:off x="8547653" y="1467573"/>
            <a:ext cx="3445565" cy="310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68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3809-ACE4-444A-8F1E-45924B71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812"/>
          </a:xfrm>
        </p:spPr>
        <p:txBody>
          <a:bodyPr>
            <a:normAutofit/>
          </a:bodyPr>
          <a:lstStyle/>
          <a:p>
            <a:r>
              <a:rPr lang="en-US" dirty="0"/>
              <a:t>Diagnostics performance during commissioning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5A800-29CF-9446-993F-5740309F5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029"/>
            <a:ext cx="10515600" cy="4351338"/>
          </a:xfrm>
        </p:spPr>
        <p:txBody>
          <a:bodyPr/>
          <a:lstStyle/>
          <a:p>
            <a:r>
              <a:rPr lang="en-US" dirty="0"/>
              <a:t>In general, performance was better than documented requirements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BPM design minimum beam current and pulse width were 6mA, 5us. Works well with &lt;1mA, &lt;1us pulse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Wire Scanner design dynamic range was &lt;100. Achieve &gt;10,000 with software modification and diagonal wire removal</a:t>
            </a:r>
          </a:p>
          <a:p>
            <a:r>
              <a:rPr lang="en-US" dirty="0"/>
              <a:t>Possible improvements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Add gain control for BPMs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Use 402.5MHz operating frequency instead of 805MHz (or both)  for MEBT BPMs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Reduce laser beam reflections in SCL laser wire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Increase BSM resolution to ~1ps </a:t>
            </a:r>
          </a:p>
        </p:txBody>
      </p:sp>
    </p:spTree>
    <p:extLst>
      <p:ext uri="{BB962C8B-B14F-4D97-AF65-F5344CB8AC3E}">
        <p14:creationId xmlns:p14="http://schemas.microsoft.com/office/powerpoint/2010/main" val="434935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300B-0CB6-DE45-8ACB-CFF5A4BA9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660"/>
          </a:xfrm>
        </p:spPr>
        <p:txBody>
          <a:bodyPr/>
          <a:lstStyle/>
          <a:p>
            <a:r>
              <a:rPr lang="en-US" dirty="0"/>
              <a:t>What’s for the future?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489FD-ED6D-7242-AA2E-C27724C6F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195" y="1527451"/>
            <a:ext cx="10091610" cy="4351338"/>
          </a:xfrm>
        </p:spPr>
        <p:txBody>
          <a:bodyPr/>
          <a:lstStyle/>
          <a:p>
            <a:r>
              <a:rPr lang="en-US" dirty="0"/>
              <a:t>Can we control beam loss based on knowledge rather than empirically?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Beam distribution measurements with dynamic range relevant for beam loss, e.g., up to 1ppm (halo)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Bunch characterization in 6-dimensional phase-space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Tools and techniques for model vs. real machine benchmarking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610083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A13BC-697F-8243-ABDF-AD8326463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82" y="286678"/>
            <a:ext cx="10239749" cy="515526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9603F-4DBA-9547-9322-869103732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24" y="1160889"/>
            <a:ext cx="11523520" cy="4195415"/>
          </a:xfrm>
        </p:spPr>
        <p:txBody>
          <a:bodyPr/>
          <a:lstStyle/>
          <a:p>
            <a:r>
              <a:rPr lang="en-US" dirty="0"/>
              <a:t>SNS </a:t>
            </a:r>
            <a:r>
              <a:rPr lang="en-US" dirty="0" err="1"/>
              <a:t>linac</a:t>
            </a:r>
            <a:r>
              <a:rPr lang="en-US" dirty="0"/>
              <a:t> was successfully commissioned for design power operation in ~6 years </a:t>
            </a:r>
          </a:p>
          <a:p>
            <a:r>
              <a:rPr lang="en-US" dirty="0"/>
              <a:t>Baseline diagnostics were, in general, sufficient for all commissioning stages</a:t>
            </a:r>
          </a:p>
          <a:p>
            <a:r>
              <a:rPr lang="en-US" dirty="0"/>
              <a:t>SNS </a:t>
            </a:r>
            <a:r>
              <a:rPr lang="en-US" dirty="0" err="1"/>
              <a:t>linac</a:t>
            </a:r>
            <a:r>
              <a:rPr lang="en-US" dirty="0"/>
              <a:t> design is robust with larger tuning margins than anticipated</a:t>
            </a:r>
          </a:p>
          <a:p>
            <a:r>
              <a:rPr lang="en-US" dirty="0"/>
              <a:t>Beam Position and Phase Monitors are major tool for </a:t>
            </a:r>
            <a:r>
              <a:rPr lang="en-US" dirty="0" err="1"/>
              <a:t>linac</a:t>
            </a:r>
            <a:r>
              <a:rPr lang="en-US" dirty="0"/>
              <a:t> tuning</a:t>
            </a:r>
          </a:p>
          <a:p>
            <a:r>
              <a:rPr lang="en-US" dirty="0"/>
              <a:t>Beam Loss Monitors are major tool for empirical loss minimization at high power</a:t>
            </a:r>
          </a:p>
          <a:p>
            <a:r>
              <a:rPr lang="en-US" dirty="0"/>
              <a:t>We did not find good ways of using measured RMS beam parameters for </a:t>
            </a:r>
            <a:r>
              <a:rPr lang="en-US" dirty="0" err="1"/>
              <a:t>linac</a:t>
            </a:r>
            <a:r>
              <a:rPr lang="en-US" dirty="0"/>
              <a:t> tuning or operation</a:t>
            </a:r>
          </a:p>
          <a:p>
            <a:r>
              <a:rPr lang="en-US" dirty="0"/>
              <a:t>Motivation and direction for future SNS diagnostics development is to enable knowledge-based loss control</a:t>
            </a:r>
          </a:p>
        </p:txBody>
      </p:sp>
    </p:spTree>
    <p:extLst>
      <p:ext uri="{BB962C8B-B14F-4D97-AF65-F5344CB8AC3E}">
        <p14:creationId xmlns:p14="http://schemas.microsoft.com/office/powerpoint/2010/main" val="3720628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1">
            <a:extLst>
              <a:ext uri="{FF2B5EF4-FFF2-40B4-BE49-F238E27FC236}">
                <a16:creationId xmlns:a16="http://schemas.microsoft.com/office/drawing/2014/main" id="{E9A4635B-FFAE-5F47-A149-00FBB6DF28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9BDD3-0BC5-9846-B186-A549C2B3B714}" type="slidenum">
              <a:rPr lang="en-US" altLang="en-US"/>
              <a:pPr/>
              <a:t>3</a:t>
            </a:fld>
            <a:endParaRPr lang="en-US" altLang="en-US"/>
          </a:p>
        </p:txBody>
      </p:sp>
      <p:grpSp>
        <p:nvGrpSpPr>
          <p:cNvPr id="487428" name="Group 4">
            <a:extLst>
              <a:ext uri="{FF2B5EF4-FFF2-40B4-BE49-F238E27FC236}">
                <a16:creationId xmlns:a16="http://schemas.microsoft.com/office/drawing/2014/main" id="{6567B1F5-932B-FF41-BA48-05A7C18EF1E5}"/>
              </a:ext>
            </a:extLst>
          </p:cNvPr>
          <p:cNvGrpSpPr>
            <a:grpSpLocks/>
          </p:cNvGrpSpPr>
          <p:nvPr/>
        </p:nvGrpSpPr>
        <p:grpSpPr bwMode="auto">
          <a:xfrm>
            <a:off x="1524001" y="1447800"/>
            <a:ext cx="8855075" cy="4465638"/>
            <a:chOff x="86" y="816"/>
            <a:chExt cx="5578" cy="2813"/>
          </a:xfrm>
        </p:grpSpPr>
        <p:sp>
          <p:nvSpPr>
            <p:cNvPr id="487429" name="Line 5">
              <a:extLst>
                <a:ext uri="{FF2B5EF4-FFF2-40B4-BE49-F238E27FC236}">
                  <a16:creationId xmlns:a16="http://schemas.microsoft.com/office/drawing/2014/main" id="{A205D51F-E132-5A47-82D7-0C25CF38A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301"/>
              <a:ext cx="763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30" name="Freeform 6">
              <a:extLst>
                <a:ext uri="{FF2B5EF4-FFF2-40B4-BE49-F238E27FC236}">
                  <a16:creationId xmlns:a16="http://schemas.microsoft.com/office/drawing/2014/main" id="{E657B78D-3104-5747-802A-8B01F02AD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" y="1263"/>
              <a:ext cx="61" cy="70"/>
            </a:xfrm>
            <a:custGeom>
              <a:avLst/>
              <a:gdLst>
                <a:gd name="T0" fmla="*/ 61 w 61"/>
                <a:gd name="T1" fmla="*/ 0 h 70"/>
                <a:gd name="T2" fmla="*/ 0 w 61"/>
                <a:gd name="T3" fmla="*/ 38 h 70"/>
                <a:gd name="T4" fmla="*/ 61 w 61"/>
                <a:gd name="T5" fmla="*/ 70 h 70"/>
                <a:gd name="T6" fmla="*/ 61 w 6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70">
                  <a:moveTo>
                    <a:pt x="61" y="0"/>
                  </a:moveTo>
                  <a:lnTo>
                    <a:pt x="0" y="38"/>
                  </a:lnTo>
                  <a:lnTo>
                    <a:pt x="61" y="7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31" name="Freeform 7">
              <a:extLst>
                <a:ext uri="{FF2B5EF4-FFF2-40B4-BE49-F238E27FC236}">
                  <a16:creationId xmlns:a16="http://schemas.microsoft.com/office/drawing/2014/main" id="{E1E5F197-AB01-8141-B7A2-DA4CA291A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1276"/>
              <a:ext cx="61" cy="70"/>
            </a:xfrm>
            <a:custGeom>
              <a:avLst/>
              <a:gdLst>
                <a:gd name="T0" fmla="*/ 0 w 61"/>
                <a:gd name="T1" fmla="*/ 70 h 70"/>
                <a:gd name="T2" fmla="*/ 61 w 61"/>
                <a:gd name="T3" fmla="*/ 32 h 70"/>
                <a:gd name="T4" fmla="*/ 0 w 61"/>
                <a:gd name="T5" fmla="*/ 0 h 70"/>
                <a:gd name="T6" fmla="*/ 0 w 61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70">
                  <a:moveTo>
                    <a:pt x="0" y="70"/>
                  </a:moveTo>
                  <a:lnTo>
                    <a:pt x="61" y="32"/>
                  </a:lnTo>
                  <a:lnTo>
                    <a:pt x="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32" name="Rectangle 8">
              <a:extLst>
                <a:ext uri="{FF2B5EF4-FFF2-40B4-BE49-F238E27FC236}">
                  <a16:creationId xmlns:a16="http://schemas.microsoft.com/office/drawing/2014/main" id="{277B15F5-96FA-6B4D-8A3D-0DB9602C3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" y="1028"/>
              <a:ext cx="4452" cy="50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33" name="Rectangle 9">
              <a:extLst>
                <a:ext uri="{FF2B5EF4-FFF2-40B4-BE49-F238E27FC236}">
                  <a16:creationId xmlns:a16="http://schemas.microsoft.com/office/drawing/2014/main" id="{15A03F70-3159-9049-926B-A03B21BFE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" y="1155"/>
              <a:ext cx="49" cy="375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34" name="Rectangle 10">
              <a:extLst>
                <a:ext uri="{FF2B5EF4-FFF2-40B4-BE49-F238E27FC236}">
                  <a16:creationId xmlns:a16="http://schemas.microsoft.com/office/drawing/2014/main" id="{3BE500AC-DB60-1E44-BC82-64E93DCD5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" y="1155"/>
              <a:ext cx="55" cy="375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35" name="Rectangle 11">
              <a:extLst>
                <a:ext uri="{FF2B5EF4-FFF2-40B4-BE49-F238E27FC236}">
                  <a16:creationId xmlns:a16="http://schemas.microsoft.com/office/drawing/2014/main" id="{F5912841-A0A7-F640-AB01-A26DF6A4A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4" y="1155"/>
              <a:ext cx="61" cy="375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36" name="Rectangle 12">
              <a:extLst>
                <a:ext uri="{FF2B5EF4-FFF2-40B4-BE49-F238E27FC236}">
                  <a16:creationId xmlns:a16="http://schemas.microsoft.com/office/drawing/2014/main" id="{CC8B8926-E143-854F-8A95-C5AC10C31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" y="1155"/>
              <a:ext cx="49" cy="375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37" name="Rectangle 13">
              <a:extLst>
                <a:ext uri="{FF2B5EF4-FFF2-40B4-BE49-F238E27FC236}">
                  <a16:creationId xmlns:a16="http://schemas.microsoft.com/office/drawing/2014/main" id="{102B406E-F24B-8446-BAAB-717531561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8" y="1155"/>
              <a:ext cx="55" cy="375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38" name="Rectangle 14">
              <a:extLst>
                <a:ext uri="{FF2B5EF4-FFF2-40B4-BE49-F238E27FC236}">
                  <a16:creationId xmlns:a16="http://schemas.microsoft.com/office/drawing/2014/main" id="{E7D719EA-7AB7-A540-953F-9695AC418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" y="2013"/>
              <a:ext cx="4452" cy="50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39" name="Rectangle 15">
              <a:extLst>
                <a:ext uri="{FF2B5EF4-FFF2-40B4-BE49-F238E27FC236}">
                  <a16:creationId xmlns:a16="http://schemas.microsoft.com/office/drawing/2014/main" id="{33F80CF7-7618-624B-8B47-5E3ED41B2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" y="2140"/>
              <a:ext cx="952" cy="36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40" name="Rectangle 16">
              <a:extLst>
                <a:ext uri="{FF2B5EF4-FFF2-40B4-BE49-F238E27FC236}">
                  <a16:creationId xmlns:a16="http://schemas.microsoft.com/office/drawing/2014/main" id="{0064BC45-D853-0043-A7B1-619C38405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" y="2140"/>
              <a:ext cx="959" cy="375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41" name="Rectangle 17">
              <a:extLst>
                <a:ext uri="{FF2B5EF4-FFF2-40B4-BE49-F238E27FC236}">
                  <a16:creationId xmlns:a16="http://schemas.microsoft.com/office/drawing/2014/main" id="{723C1719-8B01-3D42-88ED-12138AEFC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" y="2140"/>
              <a:ext cx="952" cy="36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42" name="Rectangle 18">
              <a:extLst>
                <a:ext uri="{FF2B5EF4-FFF2-40B4-BE49-F238E27FC236}">
                  <a16:creationId xmlns:a16="http://schemas.microsoft.com/office/drawing/2014/main" id="{4CC79CED-DEE4-9E45-B744-10DB5D00F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" y="2140"/>
              <a:ext cx="959" cy="3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43" name="Rectangle 19">
              <a:extLst>
                <a:ext uri="{FF2B5EF4-FFF2-40B4-BE49-F238E27FC236}">
                  <a16:creationId xmlns:a16="http://schemas.microsoft.com/office/drawing/2014/main" id="{663916E1-F5B5-BC4C-9C18-A2DFF85E4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140"/>
              <a:ext cx="1038" cy="36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44" name="Rectangle 20">
              <a:extLst>
                <a:ext uri="{FF2B5EF4-FFF2-40B4-BE49-F238E27FC236}">
                  <a16:creationId xmlns:a16="http://schemas.microsoft.com/office/drawing/2014/main" id="{AB58EC1E-6A6E-3A4C-A0FB-5B477300E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140"/>
              <a:ext cx="1045" cy="3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45" name="Rectangle 21">
              <a:extLst>
                <a:ext uri="{FF2B5EF4-FFF2-40B4-BE49-F238E27FC236}">
                  <a16:creationId xmlns:a16="http://schemas.microsoft.com/office/drawing/2014/main" id="{A8A84B76-2EBD-9E4C-975B-147D0AB34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140"/>
              <a:ext cx="1038" cy="36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46" name="Rectangle 22">
              <a:extLst>
                <a:ext uri="{FF2B5EF4-FFF2-40B4-BE49-F238E27FC236}">
                  <a16:creationId xmlns:a16="http://schemas.microsoft.com/office/drawing/2014/main" id="{7DB2C8DC-ED90-C043-A012-0A02AD7C2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140"/>
              <a:ext cx="1044" cy="375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47" name="Rectangle 23">
              <a:extLst>
                <a:ext uri="{FF2B5EF4-FFF2-40B4-BE49-F238E27FC236}">
                  <a16:creationId xmlns:a16="http://schemas.microsoft.com/office/drawing/2014/main" id="{BB3C4B9C-57CA-3048-9C3A-96F4C3777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0" y="2140"/>
              <a:ext cx="1038" cy="36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48" name="Rectangle 24">
              <a:extLst>
                <a:ext uri="{FF2B5EF4-FFF2-40B4-BE49-F238E27FC236}">
                  <a16:creationId xmlns:a16="http://schemas.microsoft.com/office/drawing/2014/main" id="{293DDA8D-255E-D240-9DA2-63F84737B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140"/>
              <a:ext cx="1044" cy="3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49" name="Line 25">
              <a:extLst>
                <a:ext uri="{FF2B5EF4-FFF2-40B4-BE49-F238E27FC236}">
                  <a16:creationId xmlns:a16="http://schemas.microsoft.com/office/drawing/2014/main" id="{61840599-8252-9F42-89CB-E47AAD8535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12" y="1524"/>
              <a:ext cx="128" cy="4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50" name="Line 26">
              <a:extLst>
                <a:ext uri="{FF2B5EF4-FFF2-40B4-BE49-F238E27FC236}">
                  <a16:creationId xmlns:a16="http://schemas.microsoft.com/office/drawing/2014/main" id="{C29B09B0-71D6-AF47-8A33-E63B636F1D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3" y="1524"/>
              <a:ext cx="4281" cy="4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51" name="Rectangle 27">
              <a:extLst>
                <a:ext uri="{FF2B5EF4-FFF2-40B4-BE49-F238E27FC236}">
                  <a16:creationId xmlns:a16="http://schemas.microsoft.com/office/drawing/2014/main" id="{1A1C071F-14E4-D743-875D-93DA6AF2B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" y="2922"/>
              <a:ext cx="4452" cy="4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52" name="Rectangle 28">
              <a:extLst>
                <a:ext uri="{FF2B5EF4-FFF2-40B4-BE49-F238E27FC236}">
                  <a16:creationId xmlns:a16="http://schemas.microsoft.com/office/drawing/2014/main" id="{742FAC3E-3E05-9541-BFAB-7BADAE190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" y="3043"/>
              <a:ext cx="55" cy="37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53" name="Rectangle 29">
              <a:extLst>
                <a:ext uri="{FF2B5EF4-FFF2-40B4-BE49-F238E27FC236}">
                  <a16:creationId xmlns:a16="http://schemas.microsoft.com/office/drawing/2014/main" id="{9E8E334B-0505-8B47-B3C2-A75B685C3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0" y="3043"/>
              <a:ext cx="55" cy="37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54" name="Rectangle 30">
              <a:extLst>
                <a:ext uri="{FF2B5EF4-FFF2-40B4-BE49-F238E27FC236}">
                  <a16:creationId xmlns:a16="http://schemas.microsoft.com/office/drawing/2014/main" id="{42E448A0-4CC0-C143-A68E-68DD7567E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3043"/>
              <a:ext cx="55" cy="37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55" name="Rectangle 31">
              <a:extLst>
                <a:ext uri="{FF2B5EF4-FFF2-40B4-BE49-F238E27FC236}">
                  <a16:creationId xmlns:a16="http://schemas.microsoft.com/office/drawing/2014/main" id="{87F67848-0F98-A245-B641-AA42038A2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" y="3043"/>
              <a:ext cx="55" cy="37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56" name="Rectangle 32">
              <a:extLst>
                <a:ext uri="{FF2B5EF4-FFF2-40B4-BE49-F238E27FC236}">
                  <a16:creationId xmlns:a16="http://schemas.microsoft.com/office/drawing/2014/main" id="{D6E82D62-96A7-4A42-9EB6-EE3F03CCB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043"/>
              <a:ext cx="55" cy="37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57" name="Rectangle 33">
              <a:extLst>
                <a:ext uri="{FF2B5EF4-FFF2-40B4-BE49-F238E27FC236}">
                  <a16:creationId xmlns:a16="http://schemas.microsoft.com/office/drawing/2014/main" id="{A5E87BD2-6767-DD4D-B611-EB3B5B3D5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0" y="3043"/>
              <a:ext cx="55" cy="37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58" name="Rectangle 34">
              <a:extLst>
                <a:ext uri="{FF2B5EF4-FFF2-40B4-BE49-F238E27FC236}">
                  <a16:creationId xmlns:a16="http://schemas.microsoft.com/office/drawing/2014/main" id="{419F4EA4-122E-644A-B823-8851B0D81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" y="3043"/>
              <a:ext cx="55" cy="37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59" name="Rectangle 35">
              <a:extLst>
                <a:ext uri="{FF2B5EF4-FFF2-40B4-BE49-F238E27FC236}">
                  <a16:creationId xmlns:a16="http://schemas.microsoft.com/office/drawing/2014/main" id="{7937373E-9E5C-5A4D-97B8-DBBB4C5A3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" y="3043"/>
              <a:ext cx="55" cy="37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60" name="Rectangle 36">
              <a:extLst>
                <a:ext uri="{FF2B5EF4-FFF2-40B4-BE49-F238E27FC236}">
                  <a16:creationId xmlns:a16="http://schemas.microsoft.com/office/drawing/2014/main" id="{D2F56EAC-D35A-BA4C-A11A-088566568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2" y="3043"/>
              <a:ext cx="55" cy="37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61" name="Rectangle 37">
              <a:extLst>
                <a:ext uri="{FF2B5EF4-FFF2-40B4-BE49-F238E27FC236}">
                  <a16:creationId xmlns:a16="http://schemas.microsoft.com/office/drawing/2014/main" id="{018886CD-BE24-9741-B0AD-233C78F27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" y="3043"/>
              <a:ext cx="49" cy="37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62" name="Rectangle 38">
              <a:extLst>
                <a:ext uri="{FF2B5EF4-FFF2-40B4-BE49-F238E27FC236}">
                  <a16:creationId xmlns:a16="http://schemas.microsoft.com/office/drawing/2014/main" id="{173042AD-E46C-8849-97A3-D87FA0502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2" y="3043"/>
              <a:ext cx="55" cy="37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63" name="Rectangle 39">
              <a:extLst>
                <a:ext uri="{FF2B5EF4-FFF2-40B4-BE49-F238E27FC236}">
                  <a16:creationId xmlns:a16="http://schemas.microsoft.com/office/drawing/2014/main" id="{AE30E6D2-188C-CE49-8E69-A5D768AE8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9" y="3043"/>
              <a:ext cx="55" cy="37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64" name="Rectangle 40">
              <a:extLst>
                <a:ext uri="{FF2B5EF4-FFF2-40B4-BE49-F238E27FC236}">
                  <a16:creationId xmlns:a16="http://schemas.microsoft.com/office/drawing/2014/main" id="{DF864237-12BF-8D48-9D60-B6ADDA807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0" y="3043"/>
              <a:ext cx="55" cy="37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65" name="Rectangle 41">
              <a:extLst>
                <a:ext uri="{FF2B5EF4-FFF2-40B4-BE49-F238E27FC236}">
                  <a16:creationId xmlns:a16="http://schemas.microsoft.com/office/drawing/2014/main" id="{2D2CF903-4A63-4E4B-B0D5-61182117F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8" y="3043"/>
              <a:ext cx="55" cy="37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466" name="Line 42">
              <a:extLst>
                <a:ext uri="{FF2B5EF4-FFF2-40B4-BE49-F238E27FC236}">
                  <a16:creationId xmlns:a16="http://schemas.microsoft.com/office/drawing/2014/main" id="{5CFEE4DB-D268-4543-A84A-E7C2DF53D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" y="2509"/>
              <a:ext cx="1" cy="4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67" name="Line 43">
              <a:extLst>
                <a:ext uri="{FF2B5EF4-FFF2-40B4-BE49-F238E27FC236}">
                  <a16:creationId xmlns:a16="http://schemas.microsoft.com/office/drawing/2014/main" id="{5F876B1D-E375-664A-9A98-3197828CC7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4" y="2509"/>
              <a:ext cx="3494" cy="4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68" name="Line 44">
              <a:extLst>
                <a:ext uri="{FF2B5EF4-FFF2-40B4-BE49-F238E27FC236}">
                  <a16:creationId xmlns:a16="http://schemas.microsoft.com/office/drawing/2014/main" id="{8BA3CCBC-1071-AB47-AA4F-A54B64C7CC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5" y="2985"/>
              <a:ext cx="23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69" name="Freeform 45">
              <a:extLst>
                <a:ext uri="{FF2B5EF4-FFF2-40B4-BE49-F238E27FC236}">
                  <a16:creationId xmlns:a16="http://schemas.microsoft.com/office/drawing/2014/main" id="{0D26F7E2-E9D6-B34C-9F43-868E70401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" y="2947"/>
              <a:ext cx="61" cy="70"/>
            </a:xfrm>
            <a:custGeom>
              <a:avLst/>
              <a:gdLst>
                <a:gd name="T0" fmla="*/ 61 w 61"/>
                <a:gd name="T1" fmla="*/ 0 h 70"/>
                <a:gd name="T2" fmla="*/ 0 w 61"/>
                <a:gd name="T3" fmla="*/ 38 h 70"/>
                <a:gd name="T4" fmla="*/ 61 w 61"/>
                <a:gd name="T5" fmla="*/ 70 h 70"/>
                <a:gd name="T6" fmla="*/ 61 w 6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70">
                  <a:moveTo>
                    <a:pt x="61" y="0"/>
                  </a:moveTo>
                  <a:lnTo>
                    <a:pt x="0" y="38"/>
                  </a:lnTo>
                  <a:lnTo>
                    <a:pt x="61" y="7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70" name="Freeform 46">
              <a:extLst>
                <a:ext uri="{FF2B5EF4-FFF2-40B4-BE49-F238E27FC236}">
                  <a16:creationId xmlns:a16="http://schemas.microsoft.com/office/drawing/2014/main" id="{DD494221-D610-6E4D-BEF0-FEDD3BF89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" y="2954"/>
              <a:ext cx="61" cy="69"/>
            </a:xfrm>
            <a:custGeom>
              <a:avLst/>
              <a:gdLst>
                <a:gd name="T0" fmla="*/ 0 w 61"/>
                <a:gd name="T1" fmla="*/ 69 h 69"/>
                <a:gd name="T2" fmla="*/ 61 w 61"/>
                <a:gd name="T3" fmla="*/ 31 h 69"/>
                <a:gd name="T4" fmla="*/ 0 w 61"/>
                <a:gd name="T5" fmla="*/ 0 h 69"/>
                <a:gd name="T6" fmla="*/ 0 w 61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69">
                  <a:moveTo>
                    <a:pt x="0" y="69"/>
                  </a:moveTo>
                  <a:lnTo>
                    <a:pt x="61" y="31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71" name="Line 47">
              <a:extLst>
                <a:ext uri="{FF2B5EF4-FFF2-40B4-BE49-F238E27FC236}">
                  <a16:creationId xmlns:a16="http://schemas.microsoft.com/office/drawing/2014/main" id="{9C245905-A463-D34A-BE59-499D0D5B81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" y="2941"/>
              <a:ext cx="1" cy="2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72" name="Line 48">
              <a:extLst>
                <a:ext uri="{FF2B5EF4-FFF2-40B4-BE49-F238E27FC236}">
                  <a16:creationId xmlns:a16="http://schemas.microsoft.com/office/drawing/2014/main" id="{2B938059-9107-8646-B6E3-F1625DF533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6" y="2941"/>
              <a:ext cx="6" cy="2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73" name="Line 49">
              <a:extLst>
                <a:ext uri="{FF2B5EF4-FFF2-40B4-BE49-F238E27FC236}">
                  <a16:creationId xmlns:a16="http://schemas.microsoft.com/office/drawing/2014/main" id="{60001CA3-CA3B-D64A-86C6-AB441704D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7" y="2064"/>
              <a:ext cx="13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74" name="Freeform 50">
              <a:extLst>
                <a:ext uri="{FF2B5EF4-FFF2-40B4-BE49-F238E27FC236}">
                  <a16:creationId xmlns:a16="http://schemas.microsoft.com/office/drawing/2014/main" id="{70F85515-5D80-2240-A7B6-E2197D39D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" y="2026"/>
              <a:ext cx="61" cy="70"/>
            </a:xfrm>
            <a:custGeom>
              <a:avLst/>
              <a:gdLst>
                <a:gd name="T0" fmla="*/ 61 w 61"/>
                <a:gd name="T1" fmla="*/ 0 h 70"/>
                <a:gd name="T2" fmla="*/ 0 w 61"/>
                <a:gd name="T3" fmla="*/ 38 h 70"/>
                <a:gd name="T4" fmla="*/ 61 w 61"/>
                <a:gd name="T5" fmla="*/ 70 h 70"/>
                <a:gd name="T6" fmla="*/ 61 w 6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70">
                  <a:moveTo>
                    <a:pt x="61" y="0"/>
                  </a:moveTo>
                  <a:lnTo>
                    <a:pt x="0" y="38"/>
                  </a:lnTo>
                  <a:lnTo>
                    <a:pt x="61" y="7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75" name="Freeform 51">
              <a:extLst>
                <a:ext uri="{FF2B5EF4-FFF2-40B4-BE49-F238E27FC236}">
                  <a16:creationId xmlns:a16="http://schemas.microsoft.com/office/drawing/2014/main" id="{D791CB9E-812E-6642-969F-7403A4D93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" y="2032"/>
              <a:ext cx="61" cy="70"/>
            </a:xfrm>
            <a:custGeom>
              <a:avLst/>
              <a:gdLst>
                <a:gd name="T0" fmla="*/ 0 w 61"/>
                <a:gd name="T1" fmla="*/ 70 h 70"/>
                <a:gd name="T2" fmla="*/ 61 w 61"/>
                <a:gd name="T3" fmla="*/ 32 h 70"/>
                <a:gd name="T4" fmla="*/ 0 w 61"/>
                <a:gd name="T5" fmla="*/ 0 h 70"/>
                <a:gd name="T6" fmla="*/ 0 w 61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70">
                  <a:moveTo>
                    <a:pt x="0" y="70"/>
                  </a:moveTo>
                  <a:lnTo>
                    <a:pt x="61" y="32"/>
                  </a:lnTo>
                  <a:lnTo>
                    <a:pt x="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76" name="Line 52">
              <a:extLst>
                <a:ext uri="{FF2B5EF4-FFF2-40B4-BE49-F238E27FC236}">
                  <a16:creationId xmlns:a16="http://schemas.microsoft.com/office/drawing/2014/main" id="{05A33E15-8195-CB4B-8EAB-D05F866FB4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5" y="2045"/>
              <a:ext cx="1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77" name="Line 53">
              <a:extLst>
                <a:ext uri="{FF2B5EF4-FFF2-40B4-BE49-F238E27FC236}">
                  <a16:creationId xmlns:a16="http://schemas.microsoft.com/office/drawing/2014/main" id="{1085F226-08B9-2A4A-8DB0-2AA969DB9D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0" y="2343"/>
              <a:ext cx="85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78" name="Freeform 54">
              <a:extLst>
                <a:ext uri="{FF2B5EF4-FFF2-40B4-BE49-F238E27FC236}">
                  <a16:creationId xmlns:a16="http://schemas.microsoft.com/office/drawing/2014/main" id="{0ACFBDA8-BB23-874C-93EC-448B78B2B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2305"/>
              <a:ext cx="61" cy="70"/>
            </a:xfrm>
            <a:custGeom>
              <a:avLst/>
              <a:gdLst>
                <a:gd name="T0" fmla="*/ 61 w 61"/>
                <a:gd name="T1" fmla="*/ 0 h 70"/>
                <a:gd name="T2" fmla="*/ 0 w 61"/>
                <a:gd name="T3" fmla="*/ 38 h 70"/>
                <a:gd name="T4" fmla="*/ 61 w 61"/>
                <a:gd name="T5" fmla="*/ 70 h 70"/>
                <a:gd name="T6" fmla="*/ 61 w 6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70">
                  <a:moveTo>
                    <a:pt x="61" y="0"/>
                  </a:moveTo>
                  <a:lnTo>
                    <a:pt x="0" y="38"/>
                  </a:lnTo>
                  <a:lnTo>
                    <a:pt x="61" y="7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79" name="Freeform 55">
              <a:extLst>
                <a:ext uri="{FF2B5EF4-FFF2-40B4-BE49-F238E27FC236}">
                  <a16:creationId xmlns:a16="http://schemas.microsoft.com/office/drawing/2014/main" id="{9A42111B-8635-8742-9FBE-EEC8763BF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" y="2312"/>
              <a:ext cx="61" cy="70"/>
            </a:xfrm>
            <a:custGeom>
              <a:avLst/>
              <a:gdLst>
                <a:gd name="T0" fmla="*/ 0 w 61"/>
                <a:gd name="T1" fmla="*/ 70 h 70"/>
                <a:gd name="T2" fmla="*/ 61 w 61"/>
                <a:gd name="T3" fmla="*/ 31 h 70"/>
                <a:gd name="T4" fmla="*/ 0 w 61"/>
                <a:gd name="T5" fmla="*/ 0 h 70"/>
                <a:gd name="T6" fmla="*/ 0 w 61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70">
                  <a:moveTo>
                    <a:pt x="0" y="70"/>
                  </a:moveTo>
                  <a:lnTo>
                    <a:pt x="61" y="31"/>
                  </a:lnTo>
                  <a:lnTo>
                    <a:pt x="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80" name="Line 56">
              <a:extLst>
                <a:ext uri="{FF2B5EF4-FFF2-40B4-BE49-F238E27FC236}">
                  <a16:creationId xmlns:a16="http://schemas.microsoft.com/office/drawing/2014/main" id="{23E568FA-B6CA-8E49-9930-FCACC73A26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2352"/>
              <a:ext cx="4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81" name="Freeform 57">
              <a:extLst>
                <a:ext uri="{FF2B5EF4-FFF2-40B4-BE49-F238E27FC236}">
                  <a16:creationId xmlns:a16="http://schemas.microsoft.com/office/drawing/2014/main" id="{7FCA03DF-8CB0-8844-A3EA-188C6B011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2305"/>
              <a:ext cx="62" cy="70"/>
            </a:xfrm>
            <a:custGeom>
              <a:avLst/>
              <a:gdLst>
                <a:gd name="T0" fmla="*/ 62 w 62"/>
                <a:gd name="T1" fmla="*/ 0 h 70"/>
                <a:gd name="T2" fmla="*/ 0 w 62"/>
                <a:gd name="T3" fmla="*/ 38 h 70"/>
                <a:gd name="T4" fmla="*/ 62 w 62"/>
                <a:gd name="T5" fmla="*/ 70 h 70"/>
                <a:gd name="T6" fmla="*/ 62 w 62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70">
                  <a:moveTo>
                    <a:pt x="62" y="0"/>
                  </a:moveTo>
                  <a:lnTo>
                    <a:pt x="0" y="38"/>
                  </a:lnTo>
                  <a:lnTo>
                    <a:pt x="62" y="7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82" name="Freeform 58">
              <a:extLst>
                <a:ext uri="{FF2B5EF4-FFF2-40B4-BE49-F238E27FC236}">
                  <a16:creationId xmlns:a16="http://schemas.microsoft.com/office/drawing/2014/main" id="{4FE36C29-D81C-2C4F-A9D9-CB69B4CB6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312"/>
              <a:ext cx="61" cy="70"/>
            </a:xfrm>
            <a:custGeom>
              <a:avLst/>
              <a:gdLst>
                <a:gd name="T0" fmla="*/ 0 w 61"/>
                <a:gd name="T1" fmla="*/ 70 h 70"/>
                <a:gd name="T2" fmla="*/ 61 w 61"/>
                <a:gd name="T3" fmla="*/ 31 h 70"/>
                <a:gd name="T4" fmla="*/ 0 w 61"/>
                <a:gd name="T5" fmla="*/ 0 h 70"/>
                <a:gd name="T6" fmla="*/ 0 w 61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70">
                  <a:moveTo>
                    <a:pt x="0" y="70"/>
                  </a:moveTo>
                  <a:lnTo>
                    <a:pt x="61" y="31"/>
                  </a:lnTo>
                  <a:lnTo>
                    <a:pt x="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83" name="Line 59">
              <a:extLst>
                <a:ext uri="{FF2B5EF4-FFF2-40B4-BE49-F238E27FC236}">
                  <a16:creationId xmlns:a16="http://schemas.microsoft.com/office/drawing/2014/main" id="{949E6E8E-66D5-454B-BEFA-281614A388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0" y="926"/>
              <a:ext cx="1" cy="1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84" name="Line 60">
              <a:extLst>
                <a:ext uri="{FF2B5EF4-FFF2-40B4-BE49-F238E27FC236}">
                  <a16:creationId xmlns:a16="http://schemas.microsoft.com/office/drawing/2014/main" id="{34AF0434-8A9E-D746-95C8-D2DD970399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0" y="914"/>
              <a:ext cx="1" cy="2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85" name="Line 61">
              <a:extLst>
                <a:ext uri="{FF2B5EF4-FFF2-40B4-BE49-F238E27FC236}">
                  <a16:creationId xmlns:a16="http://schemas.microsoft.com/office/drawing/2014/main" id="{EE3EE523-26BF-B94A-858A-89D82878DD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8" y="1435"/>
              <a:ext cx="1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86" name="Freeform 62">
              <a:extLst>
                <a:ext uri="{FF2B5EF4-FFF2-40B4-BE49-F238E27FC236}">
                  <a16:creationId xmlns:a16="http://schemas.microsoft.com/office/drawing/2014/main" id="{3A606AB3-FDB2-F347-AC0A-1EEFBEC35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" y="1403"/>
              <a:ext cx="61" cy="70"/>
            </a:xfrm>
            <a:custGeom>
              <a:avLst/>
              <a:gdLst>
                <a:gd name="T0" fmla="*/ 0 w 61"/>
                <a:gd name="T1" fmla="*/ 70 h 70"/>
                <a:gd name="T2" fmla="*/ 61 w 61"/>
                <a:gd name="T3" fmla="*/ 32 h 70"/>
                <a:gd name="T4" fmla="*/ 0 w 61"/>
                <a:gd name="T5" fmla="*/ 0 h 70"/>
                <a:gd name="T6" fmla="*/ 0 w 61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70">
                  <a:moveTo>
                    <a:pt x="0" y="70"/>
                  </a:moveTo>
                  <a:lnTo>
                    <a:pt x="61" y="32"/>
                  </a:lnTo>
                  <a:lnTo>
                    <a:pt x="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87" name="Rectangle 63">
              <a:extLst>
                <a:ext uri="{FF2B5EF4-FFF2-40B4-BE49-F238E27FC236}">
                  <a16:creationId xmlns:a16="http://schemas.microsoft.com/office/drawing/2014/main" id="{DA39F725-08D1-4849-AED3-2C176295E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" y="1797"/>
              <a:ext cx="125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88" name="Rectangle 64">
              <a:extLst>
                <a:ext uri="{FF2B5EF4-FFF2-40B4-BE49-F238E27FC236}">
                  <a16:creationId xmlns:a16="http://schemas.microsoft.com/office/drawing/2014/main" id="{34ED0B7E-7959-DA4F-89C5-368608BB2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" y="2661"/>
              <a:ext cx="121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89" name="Rectangle 65">
              <a:extLst>
                <a:ext uri="{FF2B5EF4-FFF2-40B4-BE49-F238E27FC236}">
                  <a16:creationId xmlns:a16="http://schemas.microsoft.com/office/drawing/2014/main" id="{1667DF38-2219-184F-881C-3973F0DB9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6" y="2884"/>
              <a:ext cx="1307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90" name="Rectangle 66">
              <a:extLst>
                <a:ext uri="{FF2B5EF4-FFF2-40B4-BE49-F238E27FC236}">
                  <a16:creationId xmlns:a16="http://schemas.microsoft.com/office/drawing/2014/main" id="{DF1874F2-7B28-8041-B162-C791ED4AC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" y="2928"/>
              <a:ext cx="121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2.4845 ns (1/402.5 MHz)</a:t>
              </a:r>
              <a:endParaRPr lang="en-US" altLang="en-US" sz="2800" i="1"/>
            </a:p>
          </p:txBody>
        </p:sp>
        <p:sp>
          <p:nvSpPr>
            <p:cNvPr id="487491" name="Rectangle 67">
              <a:extLst>
                <a:ext uri="{FF2B5EF4-FFF2-40B4-BE49-F238E27FC236}">
                  <a16:creationId xmlns:a16="http://schemas.microsoft.com/office/drawing/2014/main" id="{6DCEDBD7-E65A-E34E-AAF4-71D9CC6EA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8" y="2687"/>
              <a:ext cx="91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92" name="Rectangle 68">
              <a:extLst>
                <a:ext uri="{FF2B5EF4-FFF2-40B4-BE49-F238E27FC236}">
                  <a16:creationId xmlns:a16="http://schemas.microsoft.com/office/drawing/2014/main" id="{701D0ED0-51DF-F540-B65F-8E1344D8D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" y="2724"/>
              <a:ext cx="82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260 micro-pulses</a:t>
              </a:r>
              <a:endParaRPr lang="en-US" altLang="en-US" sz="2800" i="1"/>
            </a:p>
          </p:txBody>
        </p:sp>
        <p:sp>
          <p:nvSpPr>
            <p:cNvPr id="487493" name="Rectangle 69">
              <a:extLst>
                <a:ext uri="{FF2B5EF4-FFF2-40B4-BE49-F238E27FC236}">
                  <a16:creationId xmlns:a16="http://schemas.microsoft.com/office/drawing/2014/main" id="{50668E27-11ED-7E4F-B577-7A2727954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5" y="2140"/>
              <a:ext cx="56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94" name="Rectangle 70">
              <a:extLst>
                <a:ext uri="{FF2B5EF4-FFF2-40B4-BE49-F238E27FC236}">
                  <a16:creationId xmlns:a16="http://schemas.microsoft.com/office/drawing/2014/main" id="{C0019F19-EF2E-9F4A-8599-AF15593D2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0" y="2184"/>
              <a:ext cx="31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645 ns</a:t>
              </a:r>
              <a:endParaRPr lang="en-US" altLang="en-US" sz="2800" i="1"/>
            </a:p>
          </p:txBody>
        </p:sp>
        <p:sp>
          <p:nvSpPr>
            <p:cNvPr id="487495" name="Rectangle 71">
              <a:extLst>
                <a:ext uri="{FF2B5EF4-FFF2-40B4-BE49-F238E27FC236}">
                  <a16:creationId xmlns:a16="http://schemas.microsoft.com/office/drawing/2014/main" id="{3BD66B37-7D16-F549-B397-2A0FCD00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2" y="2102"/>
              <a:ext cx="526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96" name="Rectangle 72">
              <a:extLst>
                <a:ext uri="{FF2B5EF4-FFF2-40B4-BE49-F238E27FC236}">
                  <a16:creationId xmlns:a16="http://schemas.microsoft.com/office/drawing/2014/main" id="{FDFC5E94-30E5-4C41-AA56-7DA102F8B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" y="2172"/>
              <a:ext cx="31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300 ns</a:t>
              </a:r>
              <a:endParaRPr lang="en-US" altLang="en-US" sz="2800" i="1"/>
            </a:p>
          </p:txBody>
        </p:sp>
        <p:sp>
          <p:nvSpPr>
            <p:cNvPr id="487497" name="Rectangle 73">
              <a:extLst>
                <a:ext uri="{FF2B5EF4-FFF2-40B4-BE49-F238E27FC236}">
                  <a16:creationId xmlns:a16="http://schemas.microsoft.com/office/drawing/2014/main" id="{CA3279E5-8A05-E043-A483-8BE74D9CD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1816"/>
              <a:ext cx="124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98" name="Rectangle 74">
              <a:extLst>
                <a:ext uri="{FF2B5EF4-FFF2-40B4-BE49-F238E27FC236}">
                  <a16:creationId xmlns:a16="http://schemas.microsoft.com/office/drawing/2014/main" id="{C2F32EB0-5635-564E-BC95-81D29D3E1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" y="1860"/>
              <a:ext cx="10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945 ns (1/1.059 MHz)</a:t>
              </a:r>
              <a:endParaRPr lang="en-US" altLang="en-US" sz="2800" i="1"/>
            </a:p>
          </p:txBody>
        </p:sp>
        <p:sp>
          <p:nvSpPr>
            <p:cNvPr id="487499" name="Rectangle 75">
              <a:extLst>
                <a:ext uri="{FF2B5EF4-FFF2-40B4-BE49-F238E27FC236}">
                  <a16:creationId xmlns:a16="http://schemas.microsoft.com/office/drawing/2014/main" id="{D61C21CF-BE36-0C43-9098-DA838FC7F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5" y="1994"/>
              <a:ext cx="11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00" name="Rectangle 76">
              <a:extLst>
                <a:ext uri="{FF2B5EF4-FFF2-40B4-BE49-F238E27FC236}">
                  <a16:creationId xmlns:a16="http://schemas.microsoft.com/office/drawing/2014/main" id="{32C80665-8A82-3040-9016-09AAC65DE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6" y="2416"/>
              <a:ext cx="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altLang="en-US" sz="2800" i="1"/>
            </a:p>
          </p:txBody>
        </p:sp>
        <p:sp>
          <p:nvSpPr>
            <p:cNvPr id="487501" name="Rectangle 77">
              <a:extLst>
                <a:ext uri="{FF2B5EF4-FFF2-40B4-BE49-F238E27FC236}">
                  <a16:creationId xmlns:a16="http://schemas.microsoft.com/office/drawing/2014/main" id="{60266192-B454-7140-A9DD-D33E75467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" y="1314"/>
              <a:ext cx="36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02" name="Rectangle 78">
              <a:extLst>
                <a:ext uri="{FF2B5EF4-FFF2-40B4-BE49-F238E27FC236}">
                  <a16:creationId xmlns:a16="http://schemas.microsoft.com/office/drawing/2014/main" id="{145A0A62-1EAB-684A-B880-37D83997E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" y="1358"/>
              <a:ext cx="2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1ms</a:t>
              </a:r>
              <a:endParaRPr lang="en-US" altLang="en-US" sz="2800" i="1"/>
            </a:p>
          </p:txBody>
        </p:sp>
        <p:sp>
          <p:nvSpPr>
            <p:cNvPr id="487503" name="Line 79">
              <a:extLst>
                <a:ext uri="{FF2B5EF4-FFF2-40B4-BE49-F238E27FC236}">
                  <a16:creationId xmlns:a16="http://schemas.microsoft.com/office/drawing/2014/main" id="{F2FCA785-0F8C-4E40-AD94-4490D3D7E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1" y="1098"/>
              <a:ext cx="80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04" name="Freeform 80">
              <a:extLst>
                <a:ext uri="{FF2B5EF4-FFF2-40B4-BE49-F238E27FC236}">
                  <a16:creationId xmlns:a16="http://schemas.microsoft.com/office/drawing/2014/main" id="{601A77B9-DDC3-6040-8505-A3702FA0E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1060"/>
              <a:ext cx="61" cy="70"/>
            </a:xfrm>
            <a:custGeom>
              <a:avLst/>
              <a:gdLst>
                <a:gd name="T0" fmla="*/ 61 w 61"/>
                <a:gd name="T1" fmla="*/ 0 h 70"/>
                <a:gd name="T2" fmla="*/ 0 w 61"/>
                <a:gd name="T3" fmla="*/ 38 h 70"/>
                <a:gd name="T4" fmla="*/ 61 w 61"/>
                <a:gd name="T5" fmla="*/ 70 h 70"/>
                <a:gd name="T6" fmla="*/ 61 w 6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70">
                  <a:moveTo>
                    <a:pt x="61" y="0"/>
                  </a:moveTo>
                  <a:lnTo>
                    <a:pt x="0" y="38"/>
                  </a:lnTo>
                  <a:lnTo>
                    <a:pt x="61" y="7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05" name="Freeform 81">
              <a:extLst>
                <a:ext uri="{FF2B5EF4-FFF2-40B4-BE49-F238E27FC236}">
                  <a16:creationId xmlns:a16="http://schemas.microsoft.com/office/drawing/2014/main" id="{58289E0E-DC7B-5047-AD80-49043DAFF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" y="1066"/>
              <a:ext cx="61" cy="70"/>
            </a:xfrm>
            <a:custGeom>
              <a:avLst/>
              <a:gdLst>
                <a:gd name="T0" fmla="*/ 0 w 61"/>
                <a:gd name="T1" fmla="*/ 70 h 70"/>
                <a:gd name="T2" fmla="*/ 61 w 61"/>
                <a:gd name="T3" fmla="*/ 32 h 70"/>
                <a:gd name="T4" fmla="*/ 0 w 61"/>
                <a:gd name="T5" fmla="*/ 0 h 70"/>
                <a:gd name="T6" fmla="*/ 0 w 61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70">
                  <a:moveTo>
                    <a:pt x="0" y="70"/>
                  </a:moveTo>
                  <a:lnTo>
                    <a:pt x="61" y="32"/>
                  </a:lnTo>
                  <a:lnTo>
                    <a:pt x="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06" name="Rectangle 82">
              <a:extLst>
                <a:ext uri="{FF2B5EF4-FFF2-40B4-BE49-F238E27FC236}">
                  <a16:creationId xmlns:a16="http://schemas.microsoft.com/office/drawing/2014/main" id="{A72CB0DB-F9EE-314F-89D0-37002115D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" y="856"/>
              <a:ext cx="92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07" name="Rectangle 83">
              <a:extLst>
                <a:ext uri="{FF2B5EF4-FFF2-40B4-BE49-F238E27FC236}">
                  <a16:creationId xmlns:a16="http://schemas.microsoft.com/office/drawing/2014/main" id="{D5C3A9D6-B22E-3D42-B0A4-524EE2E8A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" y="901"/>
              <a:ext cx="84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16.7ms (1/60 Hz)</a:t>
              </a:r>
              <a:endParaRPr lang="en-US" altLang="en-US" sz="2800" i="1"/>
            </a:p>
          </p:txBody>
        </p:sp>
        <p:sp>
          <p:nvSpPr>
            <p:cNvPr id="487508" name="Rectangle 84">
              <a:extLst>
                <a:ext uri="{FF2B5EF4-FFF2-40B4-BE49-F238E27FC236}">
                  <a16:creationId xmlns:a16="http://schemas.microsoft.com/office/drawing/2014/main" id="{91C687A2-A3C6-CB47-8B56-EA7C24A1E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4" y="844"/>
              <a:ext cx="1252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09" name="Line 85">
              <a:extLst>
                <a:ext uri="{FF2B5EF4-FFF2-40B4-BE49-F238E27FC236}">
                  <a16:creationId xmlns:a16="http://schemas.microsoft.com/office/drawing/2014/main" id="{7E449D86-E8F2-EB4E-8D1D-44EA488C84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2" y="1428"/>
              <a:ext cx="9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10" name="Freeform 86">
              <a:extLst>
                <a:ext uri="{FF2B5EF4-FFF2-40B4-BE49-F238E27FC236}">
                  <a16:creationId xmlns:a16="http://schemas.microsoft.com/office/drawing/2014/main" id="{87EDCDDA-0F2D-A04D-94CB-AC8D1DF7E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1390"/>
              <a:ext cx="61" cy="70"/>
            </a:xfrm>
            <a:custGeom>
              <a:avLst/>
              <a:gdLst>
                <a:gd name="T0" fmla="*/ 61 w 61"/>
                <a:gd name="T1" fmla="*/ 0 h 70"/>
                <a:gd name="T2" fmla="*/ 0 w 61"/>
                <a:gd name="T3" fmla="*/ 38 h 70"/>
                <a:gd name="T4" fmla="*/ 61 w 61"/>
                <a:gd name="T5" fmla="*/ 70 h 70"/>
                <a:gd name="T6" fmla="*/ 61 w 6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70">
                  <a:moveTo>
                    <a:pt x="61" y="0"/>
                  </a:moveTo>
                  <a:lnTo>
                    <a:pt x="0" y="38"/>
                  </a:lnTo>
                  <a:lnTo>
                    <a:pt x="61" y="7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11" name="Rectangle 87">
              <a:extLst>
                <a:ext uri="{FF2B5EF4-FFF2-40B4-BE49-F238E27FC236}">
                  <a16:creationId xmlns:a16="http://schemas.microsoft.com/office/drawing/2014/main" id="{CEBF890C-E200-8E47-A6C6-F1458390D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30"/>
              <a:ext cx="501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12" name="Rectangle 88">
              <a:extLst>
                <a:ext uri="{FF2B5EF4-FFF2-40B4-BE49-F238E27FC236}">
                  <a16:creationId xmlns:a16="http://schemas.microsoft.com/office/drawing/2014/main" id="{F94AF3AB-F851-824A-89A1-21D235300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9" y="1174"/>
              <a:ext cx="35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15.7ms</a:t>
              </a:r>
              <a:endParaRPr lang="en-US" altLang="en-US" sz="2800" i="1"/>
            </a:p>
          </p:txBody>
        </p:sp>
        <p:sp>
          <p:nvSpPr>
            <p:cNvPr id="487513" name="Text Box 89">
              <a:extLst>
                <a:ext uri="{FF2B5EF4-FFF2-40B4-BE49-F238E27FC236}">
                  <a16:creationId xmlns:a16="http://schemas.microsoft.com/office/drawing/2014/main" id="{7BB5D0A0-9A11-1746-B1F4-D8104A79B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" y="816"/>
              <a:ext cx="1114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>
                  <a:solidFill>
                    <a:srgbClr val="0000FF"/>
                  </a:solidFill>
                </a:rPr>
                <a:t>Macro-pulse</a:t>
              </a:r>
            </a:p>
            <a:p>
              <a:r>
                <a:rPr lang="en-US" altLang="en-US"/>
                <a:t>Structure (made by the Ion Source)</a:t>
              </a:r>
            </a:p>
          </p:txBody>
        </p:sp>
        <p:sp>
          <p:nvSpPr>
            <p:cNvPr id="487514" name="Text Box 90">
              <a:extLst>
                <a:ext uri="{FF2B5EF4-FFF2-40B4-BE49-F238E27FC236}">
                  <a16:creationId xmlns:a16="http://schemas.microsoft.com/office/drawing/2014/main" id="{096F6202-F965-054A-97A7-88B75A4D0D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1842"/>
              <a:ext cx="1114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>
                  <a:solidFill>
                    <a:srgbClr val="0000FF"/>
                  </a:solidFill>
                </a:rPr>
                <a:t>Mini-pulse</a:t>
              </a:r>
            </a:p>
            <a:p>
              <a:r>
                <a:rPr lang="en-US" altLang="en-US"/>
                <a:t>Structure (made by the choppers)</a:t>
              </a:r>
            </a:p>
            <a:p>
              <a:endParaRPr lang="en-US" altLang="en-US"/>
            </a:p>
          </p:txBody>
        </p:sp>
        <p:sp>
          <p:nvSpPr>
            <p:cNvPr id="487515" name="Text Box 91">
              <a:extLst>
                <a:ext uri="{FF2B5EF4-FFF2-40B4-BE49-F238E27FC236}">
                  <a16:creationId xmlns:a16="http://schemas.microsoft.com/office/drawing/2014/main" id="{A82354C4-B7BB-F147-9675-48DC62F82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879"/>
              <a:ext cx="1008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>
                  <a:solidFill>
                    <a:srgbClr val="0000FF"/>
                  </a:solidFill>
                </a:rPr>
                <a:t>Micro-pulse</a:t>
              </a:r>
            </a:p>
            <a:p>
              <a:r>
                <a:rPr lang="en-US" altLang="en-US"/>
                <a:t>structure</a:t>
              </a:r>
            </a:p>
            <a:p>
              <a:r>
                <a:rPr lang="en-US" altLang="en-US"/>
                <a:t>(made by the RFQ)</a:t>
              </a:r>
            </a:p>
          </p:txBody>
        </p:sp>
      </p:grpSp>
      <p:sp>
        <p:nvSpPr>
          <p:cNvPr id="487516" name="Text Box 92">
            <a:extLst>
              <a:ext uri="{FF2B5EF4-FFF2-40B4-BE49-F238E27FC236}">
                <a16:creationId xmlns:a16="http://schemas.microsoft.com/office/drawing/2014/main" id="{715B95F3-3F93-1944-9A4F-BB0938472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4800"/>
            <a:ext cx="53407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SNS beam pulse temporal structure</a:t>
            </a:r>
          </a:p>
        </p:txBody>
      </p:sp>
    </p:spTree>
    <p:extLst>
      <p:ext uri="{BB962C8B-B14F-4D97-AF65-F5344CB8AC3E}">
        <p14:creationId xmlns:p14="http://schemas.microsoft.com/office/powerpoint/2010/main" val="167531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A85231A-0721-854F-B7AC-018EB96955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SNS commissioning timeline</a:t>
            </a:r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BE18A9B0-6A38-554A-AC88-D0354F609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50" y="929232"/>
            <a:ext cx="8906299" cy="569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E07C11C-7C9B-9E48-B41F-6307C31660F4}"/>
              </a:ext>
            </a:extLst>
          </p:cNvPr>
          <p:cNvCxnSpPr/>
          <p:nvPr/>
        </p:nvCxnSpPr>
        <p:spPr>
          <a:xfrm>
            <a:off x="470210" y="5798634"/>
            <a:ext cx="112515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76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F5EC4-66AA-2749-957B-FF425CE9F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7" y="101385"/>
            <a:ext cx="10515600" cy="54763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SNS power ramp up and operation timeline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8729ED86-A820-0943-B597-735EEE10E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7918" y="3230624"/>
            <a:ext cx="5224854" cy="3487590"/>
          </a:xfr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C1C87C-F635-E144-AD02-73FB335BD430}"/>
              </a:ext>
            </a:extLst>
          </p:cNvPr>
          <p:cNvCxnSpPr>
            <a:cxnSpLocks/>
          </p:cNvCxnSpPr>
          <p:nvPr/>
        </p:nvCxnSpPr>
        <p:spPr>
          <a:xfrm>
            <a:off x="10135890" y="959006"/>
            <a:ext cx="1782335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C9CCF7C-8244-6645-84F0-BD688CEC8B00}"/>
              </a:ext>
            </a:extLst>
          </p:cNvPr>
          <p:cNvCxnSpPr>
            <a:cxnSpLocks/>
          </p:cNvCxnSpPr>
          <p:nvPr/>
        </p:nvCxnSpPr>
        <p:spPr>
          <a:xfrm flipV="1">
            <a:off x="9323710" y="959006"/>
            <a:ext cx="812180" cy="152771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F0AAF83-65BF-E54A-8CF9-2D9E1231312D}"/>
              </a:ext>
            </a:extLst>
          </p:cNvPr>
          <p:cNvCxnSpPr>
            <a:cxnSpLocks/>
          </p:cNvCxnSpPr>
          <p:nvPr/>
        </p:nvCxnSpPr>
        <p:spPr>
          <a:xfrm flipV="1">
            <a:off x="7643591" y="2486722"/>
            <a:ext cx="301083" cy="121548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C2EB40A-077F-154E-BF1E-35A1DE61103A}"/>
              </a:ext>
            </a:extLst>
          </p:cNvPr>
          <p:cNvCxnSpPr>
            <a:cxnSpLocks/>
          </p:cNvCxnSpPr>
          <p:nvPr/>
        </p:nvCxnSpPr>
        <p:spPr>
          <a:xfrm flipV="1">
            <a:off x="7939098" y="2486721"/>
            <a:ext cx="1416207" cy="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7FC562-ABCE-BE4B-92D6-C84384C9CAED}"/>
              </a:ext>
            </a:extLst>
          </p:cNvPr>
          <p:cNvCxnSpPr>
            <a:cxnSpLocks/>
          </p:cNvCxnSpPr>
          <p:nvPr/>
        </p:nvCxnSpPr>
        <p:spPr>
          <a:xfrm>
            <a:off x="6571215" y="3665040"/>
            <a:ext cx="1072376" cy="3716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4B78BC3-D2F2-9542-B0E7-932003338B6C}"/>
              </a:ext>
            </a:extLst>
          </p:cNvPr>
          <p:cNvSpPr txBox="1"/>
          <p:nvPr/>
        </p:nvSpPr>
        <p:spPr>
          <a:xfrm>
            <a:off x="8119898" y="2117389"/>
            <a:ext cx="1143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PPU,2MW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259403-4EB1-9D4B-A8F2-548D4F7F2B9C}"/>
              </a:ext>
            </a:extLst>
          </p:cNvPr>
          <p:cNvSpPr txBox="1"/>
          <p:nvPr/>
        </p:nvSpPr>
        <p:spPr>
          <a:xfrm>
            <a:off x="10580079" y="1059366"/>
            <a:ext cx="1310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STS, 2.8MW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BE663E-3174-BA4E-A6F5-0B6D30097C10}"/>
              </a:ext>
            </a:extLst>
          </p:cNvPr>
          <p:cNvSpPr txBox="1"/>
          <p:nvPr/>
        </p:nvSpPr>
        <p:spPr>
          <a:xfrm>
            <a:off x="780585" y="1244032"/>
            <a:ext cx="5259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~ (3 + 1) years to ramp to nominal 1.4MW power</a:t>
            </a:r>
          </a:p>
        </p:txBody>
      </p:sp>
    </p:spTree>
    <p:extLst>
      <p:ext uri="{BB962C8B-B14F-4D97-AF65-F5344CB8AC3E}">
        <p14:creationId xmlns:p14="http://schemas.microsoft.com/office/powerpoint/2010/main" val="2706312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78D18-B6B9-0D48-B808-FC56BB51E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107" y="1813670"/>
            <a:ext cx="4851862" cy="389802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Initial commissioning at Berkeley 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Half of full power beam test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Output beam current (‘’transmission’’)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Transverse beam emittance</a:t>
            </a:r>
          </a:p>
          <a:p>
            <a:r>
              <a:rPr lang="en-US" sz="2000" dirty="0"/>
              <a:t>Re-commissioning at SNS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Beam energy (Time-of-Flight)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Full power beam test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9816ABCB-B639-C542-AC86-5DA7204FF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9" r="9452"/>
          <a:stretch/>
        </p:blipFill>
        <p:spPr>
          <a:xfrm>
            <a:off x="7062754" y="2330505"/>
            <a:ext cx="2763568" cy="199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7B582F9E-9DEC-0247-A263-BA77A4B12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309" y="474371"/>
            <a:ext cx="3322242" cy="185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0">
            <a:extLst>
              <a:ext uri="{FF2B5EF4-FFF2-40B4-BE49-F238E27FC236}">
                <a16:creationId xmlns:a16="http://schemas.microsoft.com/office/drawing/2014/main" id="{4AA6EC19-9E07-C14D-BEB2-F8E38C4AD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54" y="4506258"/>
            <a:ext cx="2633786" cy="180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1E3AA6-66FD-5C48-99A6-44288755765A}"/>
              </a:ext>
            </a:extLst>
          </p:cNvPr>
          <p:cNvSpPr txBox="1"/>
          <p:nvPr/>
        </p:nvSpPr>
        <p:spPr>
          <a:xfrm>
            <a:off x="1982207" y="5940808"/>
            <a:ext cx="260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No surprises encountered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E24421-9EA2-3849-AF8B-9F3DB56AECEF}"/>
              </a:ext>
            </a:extLst>
          </p:cNvPr>
          <p:cNvSpPr txBox="1"/>
          <p:nvPr/>
        </p:nvSpPr>
        <p:spPr>
          <a:xfrm>
            <a:off x="9826323" y="970156"/>
            <a:ext cx="1492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current vs. RF amplitude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96C853-A9C3-3647-9867-4EE00DAED045}"/>
              </a:ext>
            </a:extLst>
          </p:cNvPr>
          <p:cNvSpPr txBox="1"/>
          <p:nvPr/>
        </p:nvSpPr>
        <p:spPr>
          <a:xfrm>
            <a:off x="9892601" y="2730025"/>
            <a:ext cx="149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Vertical beam emittance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817105-73C1-C84E-98B2-DEE484E7A1A7}"/>
              </a:ext>
            </a:extLst>
          </p:cNvPr>
          <p:cNvSpPr txBox="1"/>
          <p:nvPr/>
        </p:nvSpPr>
        <p:spPr>
          <a:xfrm>
            <a:off x="9905760" y="4512822"/>
            <a:ext cx="1492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Raw signal from two BPMs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687858-DF07-DB47-9A0B-28A3987E7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19" y="547860"/>
            <a:ext cx="5660927" cy="1128068"/>
          </a:xfrm>
        </p:spPr>
        <p:txBody>
          <a:bodyPr anchor="ctr">
            <a:normAutofit/>
          </a:bodyPr>
          <a:lstStyle/>
          <a:p>
            <a:r>
              <a:rPr lang="en-US" sz="4000" dirty="0"/>
              <a:t>2.5MeV 402.5MHZ RFQ </a:t>
            </a:r>
          </a:p>
        </p:txBody>
      </p:sp>
    </p:spTree>
    <p:extLst>
      <p:ext uri="{BB962C8B-B14F-4D97-AF65-F5344CB8AC3E}">
        <p14:creationId xmlns:p14="http://schemas.microsoft.com/office/powerpoint/2010/main" val="355823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645C-7A42-A047-B383-EED70B77F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101"/>
            <a:ext cx="10999304" cy="775039"/>
          </a:xfrm>
        </p:spPr>
        <p:txBody>
          <a:bodyPr>
            <a:normAutofit/>
          </a:bodyPr>
          <a:lstStyle/>
          <a:p>
            <a:r>
              <a:rPr lang="en-US" sz="3600" dirty="0"/>
              <a:t>Testing new RFQs at SNS Beam Test Facility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D3E9B-789E-C24D-BFBB-E9DA71D53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518" y="1210829"/>
            <a:ext cx="7681821" cy="4883422"/>
          </a:xfrm>
        </p:spPr>
        <p:txBody>
          <a:bodyPr/>
          <a:lstStyle/>
          <a:p>
            <a:r>
              <a:rPr lang="en-US" dirty="0"/>
              <a:t>Beam Transmission</a:t>
            </a:r>
          </a:p>
          <a:p>
            <a:r>
              <a:rPr lang="en-US" dirty="0"/>
              <a:t>Beam Energy</a:t>
            </a:r>
          </a:p>
          <a:p>
            <a:r>
              <a:rPr lang="en-US" dirty="0"/>
              <a:t>Beam emittances (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Kiersten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Ruisard’s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talk on Thursday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6-dimensional or any projection</a:t>
            </a:r>
          </a:p>
          <a:p>
            <a:r>
              <a:rPr lang="en-US" dirty="0"/>
              <a:t>Beam halo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High Dynamic Range (10</a:t>
            </a:r>
            <a:r>
              <a:rPr lang="en-US" baseline="30000" dirty="0">
                <a:solidFill>
                  <a:srgbClr val="0070C0"/>
                </a:solidFill>
              </a:rPr>
              <a:t>6</a:t>
            </a:r>
            <a:r>
              <a:rPr lang="en-US" dirty="0">
                <a:solidFill>
                  <a:srgbClr val="0070C0"/>
                </a:solidFill>
              </a:rPr>
              <a:t>) 2-dimensional scan</a:t>
            </a:r>
          </a:p>
          <a:p>
            <a:r>
              <a:rPr lang="en-US" dirty="0"/>
              <a:t>RF amplitude x-ray calibration</a:t>
            </a:r>
          </a:p>
          <a:p>
            <a:r>
              <a:rPr lang="en-US" dirty="0"/>
              <a:t>Full beam power test</a:t>
            </a: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Proton contamination fraction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78A9AF-AF05-A64E-95CB-6F9585155203}"/>
              </a:ext>
            </a:extLst>
          </p:cNvPr>
          <p:cNvGrpSpPr/>
          <p:nvPr/>
        </p:nvGrpSpPr>
        <p:grpSpPr>
          <a:xfrm>
            <a:off x="8322136" y="2523689"/>
            <a:ext cx="2728416" cy="2142175"/>
            <a:chOff x="4788923" y="1052421"/>
            <a:chExt cx="3949560" cy="294747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AB1844-3E6F-114A-B8F7-3420740176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5" t="4315" r="6960" b="5167"/>
            <a:stretch/>
          </p:blipFill>
          <p:spPr>
            <a:xfrm>
              <a:off x="5184250" y="1052421"/>
              <a:ext cx="3554233" cy="262283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BB7D5D7-4048-884F-8D99-461B359B64F7}"/>
                </a:ext>
              </a:extLst>
            </p:cNvPr>
            <p:cNvSpPr txBox="1"/>
            <p:nvPr/>
          </p:nvSpPr>
          <p:spPr>
            <a:xfrm>
              <a:off x="6385735" y="3516299"/>
              <a:ext cx="1202259" cy="483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y [mm]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2AF8EA-8D4D-5348-ABF8-85F794951AAE}"/>
                </a:ext>
              </a:extLst>
            </p:cNvPr>
            <p:cNvSpPr txBox="1"/>
            <p:nvPr/>
          </p:nvSpPr>
          <p:spPr>
            <a:xfrm rot="16200000">
              <a:off x="4277118" y="2072582"/>
              <a:ext cx="1606119" cy="582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y’ [radian</a:t>
              </a:r>
              <a:r>
                <a:rPr lang="en-US" sz="1600" dirty="0"/>
                <a:t>]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9DD181A-0D5F-DA42-82EF-85C5E44E712B}"/>
              </a:ext>
            </a:extLst>
          </p:cNvPr>
          <p:cNvGrpSpPr/>
          <p:nvPr/>
        </p:nvGrpSpPr>
        <p:grpSpPr>
          <a:xfrm>
            <a:off x="8431744" y="755295"/>
            <a:ext cx="2741440" cy="1676973"/>
            <a:chOff x="2309708" y="907169"/>
            <a:chExt cx="2262292" cy="1578463"/>
          </a:xfrm>
        </p:grpSpPr>
        <p:pic>
          <p:nvPicPr>
            <p:cNvPr id="10" name="Content Placeholder 10">
              <a:extLst>
                <a:ext uri="{FF2B5EF4-FFF2-40B4-BE49-F238E27FC236}">
                  <a16:creationId xmlns:a16="http://schemas.microsoft.com/office/drawing/2014/main" id="{1B2A6952-D4CF-4745-852C-E19488750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9708" y="907169"/>
              <a:ext cx="2262292" cy="1578463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F3BD5C0-AA9B-E64F-AA3D-7FD36D768725}"/>
                </a:ext>
              </a:extLst>
            </p:cNvPr>
            <p:cNvGrpSpPr/>
            <p:nvPr/>
          </p:nvGrpSpPr>
          <p:grpSpPr>
            <a:xfrm>
              <a:off x="3472249" y="1655805"/>
              <a:ext cx="666904" cy="576907"/>
              <a:chOff x="5598433" y="1482724"/>
              <a:chExt cx="3326492" cy="2552893"/>
            </a:xfrm>
          </p:grpSpPr>
          <p:pic>
            <p:nvPicPr>
              <p:cNvPr id="12" name="Picture 2">
                <a:extLst>
                  <a:ext uri="{FF2B5EF4-FFF2-40B4-BE49-F238E27FC236}">
                    <a16:creationId xmlns:a16="http://schemas.microsoft.com/office/drawing/2014/main" id="{A08B789C-AC69-2943-964A-9CFFC2C587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340" t="6126" r="5293" b="3637"/>
              <a:stretch/>
            </p:blipFill>
            <p:spPr bwMode="auto">
              <a:xfrm>
                <a:off x="5870989" y="1482724"/>
                <a:ext cx="3053936" cy="23558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DBEE98B-EBBF-AC4A-BC99-878A147C5C53}"/>
                  </a:ext>
                </a:extLst>
              </p:cNvPr>
              <p:cNvSpPr txBox="1"/>
              <p:nvPr/>
            </p:nvSpPr>
            <p:spPr>
              <a:xfrm>
                <a:off x="5598433" y="3578252"/>
                <a:ext cx="3002566" cy="457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00" dirty="0"/>
                  <a:t>Movable phase detector (BPM)</a:t>
                </a: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C919423-FF58-394B-938E-CE134AA59085}"/>
              </a:ext>
            </a:extLst>
          </p:cNvPr>
          <p:cNvSpPr txBox="1"/>
          <p:nvPr/>
        </p:nvSpPr>
        <p:spPr>
          <a:xfrm>
            <a:off x="9580380" y="6554538"/>
            <a:ext cx="72487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phase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F395EC-F374-A142-AFE5-E48E9767E305}"/>
              </a:ext>
            </a:extLst>
          </p:cNvPr>
          <p:cNvSpPr txBox="1"/>
          <p:nvPr/>
        </p:nvSpPr>
        <p:spPr>
          <a:xfrm rot="16200000">
            <a:off x="7980915" y="5458917"/>
            <a:ext cx="798617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energy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80A71F-CE4A-D643-80B6-4E3709E9687D}"/>
              </a:ext>
            </a:extLst>
          </p:cNvPr>
          <p:cNvSpPr txBox="1"/>
          <p:nvPr/>
        </p:nvSpPr>
        <p:spPr>
          <a:xfrm>
            <a:off x="9405864" y="2233362"/>
            <a:ext cx="849913" cy="2862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position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33CAE6-9A7F-FD4C-8711-D6A82E498F63}"/>
              </a:ext>
            </a:extLst>
          </p:cNvPr>
          <p:cNvSpPr txBox="1"/>
          <p:nvPr/>
        </p:nvSpPr>
        <p:spPr>
          <a:xfrm rot="16200000">
            <a:off x="8208126" y="1454024"/>
            <a:ext cx="724878" cy="2862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phase</a:t>
            </a:r>
          </a:p>
        </p:txBody>
      </p:sp>
      <p:pic>
        <p:nvPicPr>
          <p:cNvPr id="20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A3B430D4-D544-7B4E-AA39-84DC697D88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7"/>
          <a:stretch/>
        </p:blipFill>
        <p:spPr>
          <a:xfrm>
            <a:off x="8541850" y="4521339"/>
            <a:ext cx="2768231" cy="203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7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C6AE4-5CDA-BE4B-AB16-44FAC01C3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7" y="423274"/>
            <a:ext cx="11515053" cy="515526"/>
          </a:xfrm>
        </p:spPr>
        <p:txBody>
          <a:bodyPr/>
          <a:lstStyle/>
          <a:p>
            <a:r>
              <a:rPr lang="en-US" dirty="0"/>
              <a:t>What we learned about SNS RFQ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CBC1-D7A0-EE42-A66F-CF6FF9265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31312" cy="4351338"/>
          </a:xfrm>
        </p:spPr>
        <p:txBody>
          <a:bodyPr/>
          <a:lstStyle/>
          <a:p>
            <a:r>
              <a:rPr lang="en-US" dirty="0"/>
              <a:t>Very robust machines, capable to take some abuse</a:t>
            </a:r>
          </a:p>
          <a:p>
            <a:r>
              <a:rPr lang="en-US" dirty="0"/>
              <a:t>RF amplitude acceptable range is much larger than expected</a:t>
            </a:r>
          </a:p>
          <a:p>
            <a:r>
              <a:rPr lang="en-US" dirty="0"/>
              <a:t>Transmission is major figure of merit</a:t>
            </a:r>
          </a:p>
          <a:p>
            <a:r>
              <a:rPr lang="en-US" dirty="0"/>
              <a:t>SNS </a:t>
            </a:r>
            <a:r>
              <a:rPr lang="en-US" dirty="0" err="1"/>
              <a:t>linac</a:t>
            </a:r>
            <a:r>
              <a:rPr lang="en-US" dirty="0"/>
              <a:t> does not require significant tuning when changing RFQ amplitude in wide range</a:t>
            </a:r>
          </a:p>
          <a:p>
            <a:endParaRPr lang="en-US" dirty="0"/>
          </a:p>
        </p:txBody>
      </p:sp>
      <p:pic>
        <p:nvPicPr>
          <p:cNvPr id="8" name="Picture 7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C71EC90-5BDF-D14D-ABC4-0E37975AF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774" y="4358400"/>
            <a:ext cx="2545982" cy="2227659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DD630133-CB40-BB46-940E-E1D08F8EE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018" y="4358400"/>
            <a:ext cx="2545982" cy="2227659"/>
          </a:xfrm>
          <a:prstGeom prst="rect">
            <a:avLst/>
          </a:prstGeom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EDF94785-F818-CB49-8085-36C53E6907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569" t="9114"/>
          <a:stretch/>
        </p:blipFill>
        <p:spPr>
          <a:xfrm>
            <a:off x="7603300" y="500054"/>
            <a:ext cx="4324084" cy="344385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4D8D4A-4E2F-0240-BED8-D1038CF10B09}"/>
              </a:ext>
            </a:extLst>
          </p:cNvPr>
          <p:cNvCxnSpPr>
            <a:cxnSpLocks/>
          </p:cNvCxnSpPr>
          <p:nvPr/>
        </p:nvCxnSpPr>
        <p:spPr>
          <a:xfrm flipH="1">
            <a:off x="7507224" y="1188720"/>
            <a:ext cx="4050792" cy="3060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6F6282-DB70-584B-AA34-FD9E69BED58F}"/>
              </a:ext>
            </a:extLst>
          </p:cNvPr>
          <p:cNvCxnSpPr>
            <a:cxnSpLocks/>
          </p:cNvCxnSpPr>
          <p:nvPr/>
        </p:nvCxnSpPr>
        <p:spPr>
          <a:xfrm flipV="1">
            <a:off x="11362944" y="938800"/>
            <a:ext cx="0" cy="287424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AF445B6-4234-5040-B18D-8E8496B694F4}"/>
              </a:ext>
            </a:extLst>
          </p:cNvPr>
          <p:cNvCxnSpPr>
            <a:cxnSpLocks/>
          </p:cNvCxnSpPr>
          <p:nvPr/>
        </p:nvCxnSpPr>
        <p:spPr>
          <a:xfrm flipV="1">
            <a:off x="10277856" y="938800"/>
            <a:ext cx="0" cy="287424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C722A1-11F4-6842-9DE9-49CC52297526}"/>
              </a:ext>
            </a:extLst>
          </p:cNvPr>
          <p:cNvCxnSpPr>
            <a:cxnSpLocks/>
          </p:cNvCxnSpPr>
          <p:nvPr/>
        </p:nvCxnSpPr>
        <p:spPr>
          <a:xfrm flipH="1">
            <a:off x="7408229" y="1728216"/>
            <a:ext cx="3025075" cy="33401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709D9EE-258D-BC46-864F-E2F58A04E2C4}"/>
              </a:ext>
            </a:extLst>
          </p:cNvPr>
          <p:cNvSpPr txBox="1"/>
          <p:nvPr/>
        </p:nvSpPr>
        <p:spPr>
          <a:xfrm>
            <a:off x="8288862" y="1772831"/>
            <a:ext cx="63190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~65%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CBC0EA-7033-234D-9715-44002AC402C7}"/>
              </a:ext>
            </a:extLst>
          </p:cNvPr>
          <p:cNvSpPr txBox="1"/>
          <p:nvPr/>
        </p:nvSpPr>
        <p:spPr>
          <a:xfrm>
            <a:off x="8288862" y="917791"/>
            <a:ext cx="63190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~85%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3AB8F5-4E1C-DD40-9793-4C71C1D3FCD4}"/>
              </a:ext>
            </a:extLst>
          </p:cNvPr>
          <p:cNvSpPr txBox="1"/>
          <p:nvPr/>
        </p:nvSpPr>
        <p:spPr>
          <a:xfrm>
            <a:off x="11042657" y="3924376"/>
            <a:ext cx="62228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100%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356697-09C2-A345-8B88-B3E63E557BA1}"/>
              </a:ext>
            </a:extLst>
          </p:cNvPr>
          <p:cNvSpPr txBox="1"/>
          <p:nvPr/>
        </p:nvSpPr>
        <p:spPr>
          <a:xfrm>
            <a:off x="9961904" y="3933299"/>
            <a:ext cx="63190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~83%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FE2F1D-06E3-3544-97C5-0F9759C36E2E}"/>
              </a:ext>
            </a:extLst>
          </p:cNvPr>
          <p:cNvSpPr txBox="1"/>
          <p:nvPr/>
        </p:nvSpPr>
        <p:spPr>
          <a:xfrm rot="16200000">
            <a:off x="6679517" y="2446200"/>
            <a:ext cx="151996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Transmission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8E8B09-EBD7-6F41-B45E-DC48593EA4B8}"/>
              </a:ext>
            </a:extLst>
          </p:cNvPr>
          <p:cNvSpPr txBox="1"/>
          <p:nvPr/>
        </p:nvSpPr>
        <p:spPr>
          <a:xfrm>
            <a:off x="8920766" y="4027538"/>
            <a:ext cx="97494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RF filed</a:t>
            </a:r>
          </a:p>
        </p:txBody>
      </p:sp>
    </p:spTree>
    <p:extLst>
      <p:ext uri="{BB962C8B-B14F-4D97-AF65-F5344CB8AC3E}">
        <p14:creationId xmlns:p14="http://schemas.microsoft.com/office/powerpoint/2010/main" val="3363251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837DD-2895-1C43-A092-D908CC1D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209008"/>
            <a:ext cx="10515600" cy="535531"/>
          </a:xfrm>
        </p:spPr>
        <p:txBody>
          <a:bodyPr/>
          <a:lstStyle/>
          <a:p>
            <a:r>
              <a:rPr lang="en-US" dirty="0"/>
              <a:t>2.5MeV SNS MEBT (fast chopper beamline)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6AB7235-8D0C-0D4F-BE20-5A62AB321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62" y="1338146"/>
            <a:ext cx="9481374" cy="521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590893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ABC137-F478-48AF-94F1-527234D6D2C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1520</Words>
  <Application>Microsoft Macintosh PowerPoint</Application>
  <PresentationFormat>Widescreen</PresentationFormat>
  <Paragraphs>416</Paragraphs>
  <Slides>24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 Unicode MS</vt:lpstr>
      <vt:lpstr>Arial</vt:lpstr>
      <vt:lpstr>Arial Black</vt:lpstr>
      <vt:lpstr>Cambria Math</vt:lpstr>
      <vt:lpstr>Century Gothic</vt:lpstr>
      <vt:lpstr>Symbol</vt:lpstr>
      <vt:lpstr>Times New Roman</vt:lpstr>
      <vt:lpstr>ORNL</vt:lpstr>
      <vt:lpstr>Image Document</vt:lpstr>
      <vt:lpstr>Warm and cold SNS LINAC commissioning</vt:lpstr>
      <vt:lpstr>SNS Accelerator Complex</vt:lpstr>
      <vt:lpstr>PowerPoint Presentation</vt:lpstr>
      <vt:lpstr>SNS commissioning timeline</vt:lpstr>
      <vt:lpstr>SNS power ramp up and operation timeline</vt:lpstr>
      <vt:lpstr>2.5MeV 402.5MHZ RFQ </vt:lpstr>
      <vt:lpstr>Testing new RFQs at SNS Beam Test Facility </vt:lpstr>
      <vt:lpstr>What we learned about SNS RFQ</vt:lpstr>
      <vt:lpstr>2.5MeV SNS MEBT (fast chopper beamline)</vt:lpstr>
      <vt:lpstr>MEBT in-line diagnostics</vt:lpstr>
      <vt:lpstr>What we learned about SNS MEBT</vt:lpstr>
      <vt:lpstr>86.7 MeV 402.5MeV Drift Tube Linac (DTL)</vt:lpstr>
      <vt:lpstr>DTL Tank 1 was commissioned using temporary “D-plate”</vt:lpstr>
      <vt:lpstr>DTL in-line diagnostics</vt:lpstr>
      <vt:lpstr>What we learned about DTL</vt:lpstr>
      <vt:lpstr>187MeV 805 MHz Coupled-Cavity Linac (CCL)</vt:lpstr>
      <vt:lpstr>CCL baseline diagnostics</vt:lpstr>
      <vt:lpstr>What we learned about SNS CCL</vt:lpstr>
      <vt:lpstr>1GeV 805 MHz Superconducting Linac (SCL)</vt:lpstr>
      <vt:lpstr>SCL baseline diagnostics</vt:lpstr>
      <vt:lpstr>What we learned about SNS SCL</vt:lpstr>
      <vt:lpstr>Diagnostics performance during commissioning</vt:lpstr>
      <vt:lpstr>What’s for the future?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2021-01-25T20:18:46Z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