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16" y="-73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smtClean="0"/>
              <a:t>Haga clic para modificar el estilo de título del patrón</a:t>
            </a:r>
            <a:endParaRPr lang="en-GB"/>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GB"/>
          </a:p>
        </p:txBody>
      </p:sp>
      <p:sp>
        <p:nvSpPr>
          <p:cNvPr id="4" name="3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2148747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222438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05979"/>
            <a:ext cx="2057400" cy="4388644"/>
          </a:xfrm>
        </p:spPr>
        <p:txBody>
          <a:bodyPr vert="eaVert"/>
          <a:lstStyle/>
          <a:p>
            <a:r>
              <a:rPr lang="es-ES" smtClean="0"/>
              <a:t>Haga clic para modificar el estilo de título del patrón</a:t>
            </a:r>
            <a:endParaRPr lang="en-GB"/>
          </a:p>
        </p:txBody>
      </p:sp>
      <p:sp>
        <p:nvSpPr>
          <p:cNvPr id="3" name="2 Marcador de texto vertical"/>
          <p:cNvSpPr>
            <a:spLocks noGrp="1"/>
          </p:cNvSpPr>
          <p:nvPr>
            <p:ph type="body" orient="vert" idx="1"/>
          </p:nvPr>
        </p:nvSpPr>
        <p:spPr>
          <a:xfrm>
            <a:off x="457200" y="205979"/>
            <a:ext cx="6019800" cy="43886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1412029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76462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smtClean="0"/>
              <a:t>Haga clic para modificar el estilo de título del patrón</a:t>
            </a:r>
            <a:endParaRPr lang="en-GB"/>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1476702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contenido"/>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contenido"/>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5" name="4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6" name="5 Marcador de pie de página"/>
          <p:cNvSpPr>
            <a:spLocks noGrp="1"/>
          </p:cNvSpPr>
          <p:nvPr>
            <p:ph type="ftr" sz="quarter" idx="11"/>
          </p:nvPr>
        </p:nvSpPr>
        <p:spPr/>
        <p:txBody>
          <a:bodyPr/>
          <a:lstStyle/>
          <a:p>
            <a:endParaRPr lang="en-GB"/>
          </a:p>
        </p:txBody>
      </p:sp>
      <p:sp>
        <p:nvSpPr>
          <p:cNvPr id="7" name="6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3733325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GB"/>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7" name="6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8" name="7 Marcador de pie de página"/>
          <p:cNvSpPr>
            <a:spLocks noGrp="1"/>
          </p:cNvSpPr>
          <p:nvPr>
            <p:ph type="ftr" sz="quarter" idx="11"/>
          </p:nvPr>
        </p:nvSpPr>
        <p:spPr/>
        <p:txBody>
          <a:bodyPr/>
          <a:lstStyle/>
          <a:p>
            <a:endParaRPr lang="en-GB"/>
          </a:p>
        </p:txBody>
      </p:sp>
      <p:sp>
        <p:nvSpPr>
          <p:cNvPr id="9" name="8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309603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GB"/>
          </a:p>
        </p:txBody>
      </p:sp>
      <p:sp>
        <p:nvSpPr>
          <p:cNvPr id="3" name="2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4" name="3 Marcador de pie de página"/>
          <p:cNvSpPr>
            <a:spLocks noGrp="1"/>
          </p:cNvSpPr>
          <p:nvPr>
            <p:ph type="ftr" sz="quarter" idx="11"/>
          </p:nvPr>
        </p:nvSpPr>
        <p:spPr/>
        <p:txBody>
          <a:bodyPr/>
          <a:lstStyle/>
          <a:p>
            <a:endParaRPr lang="en-GB"/>
          </a:p>
        </p:txBody>
      </p:sp>
      <p:sp>
        <p:nvSpPr>
          <p:cNvPr id="5" name="4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2720552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3" name="2 Marcador de pie de página"/>
          <p:cNvSpPr>
            <a:spLocks noGrp="1"/>
          </p:cNvSpPr>
          <p:nvPr>
            <p:ph type="ftr" sz="quarter" idx="11"/>
          </p:nvPr>
        </p:nvSpPr>
        <p:spPr/>
        <p:txBody>
          <a:bodyPr/>
          <a:lstStyle/>
          <a:p>
            <a:endParaRPr lang="en-GB"/>
          </a:p>
        </p:txBody>
      </p:sp>
      <p:sp>
        <p:nvSpPr>
          <p:cNvPr id="4" name="3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75198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smtClean="0"/>
              <a:t>Haga clic para modificar el estilo de título del patrón</a:t>
            </a:r>
            <a:endParaRPr lang="en-GB"/>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6" name="5 Marcador de pie de página"/>
          <p:cNvSpPr>
            <a:spLocks noGrp="1"/>
          </p:cNvSpPr>
          <p:nvPr>
            <p:ph type="ftr" sz="quarter" idx="11"/>
          </p:nvPr>
        </p:nvSpPr>
        <p:spPr/>
        <p:txBody>
          <a:bodyPr/>
          <a:lstStyle/>
          <a:p>
            <a:endParaRPr lang="en-GB"/>
          </a:p>
        </p:txBody>
      </p:sp>
      <p:sp>
        <p:nvSpPr>
          <p:cNvPr id="7" name="6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1781537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smtClean="0"/>
              <a:t>Haga clic para modificar el estilo de título del patrón</a:t>
            </a:r>
            <a:endParaRPr lang="en-GB"/>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04ED5ED-BE9B-41FD-B8C8-9C6793EFC39D}" type="datetimeFigureOut">
              <a:rPr lang="en-GB" smtClean="0"/>
              <a:t>16/01/2020</a:t>
            </a:fld>
            <a:endParaRPr lang="en-GB"/>
          </a:p>
        </p:txBody>
      </p:sp>
      <p:sp>
        <p:nvSpPr>
          <p:cNvPr id="6" name="5 Marcador de pie de página"/>
          <p:cNvSpPr>
            <a:spLocks noGrp="1"/>
          </p:cNvSpPr>
          <p:nvPr>
            <p:ph type="ftr" sz="quarter" idx="11"/>
          </p:nvPr>
        </p:nvSpPr>
        <p:spPr/>
        <p:txBody>
          <a:bodyPr/>
          <a:lstStyle/>
          <a:p>
            <a:endParaRPr lang="en-GB"/>
          </a:p>
        </p:txBody>
      </p:sp>
      <p:sp>
        <p:nvSpPr>
          <p:cNvPr id="7" name="6 Marcador de número de diapositiva"/>
          <p:cNvSpPr>
            <a:spLocks noGrp="1"/>
          </p:cNvSpPr>
          <p:nvPr>
            <p:ph type="sldNum" sz="quarter" idx="12"/>
          </p:nvPr>
        </p:nvSpPr>
        <p:spPr/>
        <p:txBody>
          <a:bodyPr/>
          <a:lstStyle/>
          <a:p>
            <a:fld id="{E0083C84-9739-4A34-A6B6-EA3EBED964A3}" type="slidenum">
              <a:rPr lang="en-GB" smtClean="0"/>
              <a:t>‹Nº›</a:t>
            </a:fld>
            <a:endParaRPr lang="en-GB"/>
          </a:p>
        </p:txBody>
      </p:sp>
    </p:spTree>
    <p:extLst>
      <p:ext uri="{BB962C8B-B14F-4D97-AF65-F5344CB8AC3E}">
        <p14:creationId xmlns:p14="http://schemas.microsoft.com/office/powerpoint/2010/main" val="2371808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n-GB"/>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04ED5ED-BE9B-41FD-B8C8-9C6793EFC39D}" type="datetimeFigureOut">
              <a:rPr lang="en-GB" smtClean="0"/>
              <a:t>16/01/2020</a:t>
            </a:fld>
            <a:endParaRPr lang="en-GB"/>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0083C84-9739-4A34-A6B6-EA3EBED964A3}" type="slidenum">
              <a:rPr lang="en-GB" smtClean="0"/>
              <a:t>‹Nº›</a:t>
            </a:fld>
            <a:endParaRPr lang="en-GB"/>
          </a:p>
        </p:txBody>
      </p:sp>
    </p:spTree>
    <p:extLst>
      <p:ext uri="{BB962C8B-B14F-4D97-AF65-F5344CB8AC3E}">
        <p14:creationId xmlns:p14="http://schemas.microsoft.com/office/powerpoint/2010/main" val="6778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771550"/>
            <a:ext cx="7560840" cy="3416320"/>
          </a:xfrm>
          <a:prstGeom prst="rect">
            <a:avLst/>
          </a:prstGeom>
        </p:spPr>
        <p:txBody>
          <a:bodyPr wrap="square">
            <a:spAutoFit/>
          </a:bodyPr>
          <a:lstStyle/>
          <a:p>
            <a:pPr lvl="0"/>
            <a:r>
              <a:rPr lang="en-GB" dirty="0" smtClean="0"/>
              <a:t>POLICY WORKSHOP ORGANIZATION WP10</a:t>
            </a:r>
          </a:p>
          <a:p>
            <a:pPr lvl="0"/>
            <a:endParaRPr lang="es-ES" dirty="0" smtClean="0"/>
          </a:p>
          <a:p>
            <a:pPr lvl="0"/>
            <a:r>
              <a:rPr lang="es-ES" dirty="0" err="1" smtClean="0"/>
              <a:t>Discussion</a:t>
            </a:r>
            <a:r>
              <a:rPr lang="es-ES" dirty="0" smtClean="0"/>
              <a:t> </a:t>
            </a:r>
            <a:r>
              <a:rPr lang="es-ES" dirty="0" err="1" smtClean="0"/>
              <a:t>points</a:t>
            </a:r>
            <a:endParaRPr lang="en-GB" dirty="0" smtClean="0"/>
          </a:p>
          <a:p>
            <a:pPr lvl="0"/>
            <a:endParaRPr lang="es-ES" dirty="0"/>
          </a:p>
          <a:p>
            <a:pPr marL="285750" lvl="0" indent="-285750">
              <a:buFont typeface="Arial" panose="020B0604020202020204" pitchFamily="34" charset="0"/>
              <a:buChar char="•"/>
            </a:pPr>
            <a:r>
              <a:rPr lang="en-GB" dirty="0" smtClean="0"/>
              <a:t>Objective </a:t>
            </a:r>
            <a:r>
              <a:rPr lang="en-GB" dirty="0"/>
              <a:t>of the policy workshop</a:t>
            </a:r>
          </a:p>
          <a:p>
            <a:pPr marL="285750" lvl="0" indent="-285750">
              <a:buFont typeface="Arial" panose="020B0604020202020204" pitchFamily="34" charset="0"/>
              <a:buChar char="•"/>
            </a:pPr>
            <a:r>
              <a:rPr lang="en-GB" dirty="0"/>
              <a:t>Timing and location </a:t>
            </a:r>
          </a:p>
          <a:p>
            <a:pPr marL="285750" lvl="0" indent="-285750">
              <a:buFont typeface="Arial" panose="020B0604020202020204" pitchFamily="34" charset="0"/>
              <a:buChar char="•"/>
            </a:pPr>
            <a:r>
              <a:rPr lang="en-GB" dirty="0"/>
              <a:t>Available budget </a:t>
            </a:r>
          </a:p>
          <a:p>
            <a:pPr marL="285750" lvl="0" indent="-285750">
              <a:buFont typeface="Arial" panose="020B0604020202020204" pitchFamily="34" charset="0"/>
              <a:buChar char="•"/>
            </a:pPr>
            <a:r>
              <a:rPr lang="en-GB" dirty="0"/>
              <a:t>People to invite</a:t>
            </a:r>
          </a:p>
          <a:p>
            <a:pPr marL="285750" lvl="0" indent="-285750">
              <a:buFont typeface="Arial" panose="020B0604020202020204" pitchFamily="34" charset="0"/>
              <a:buChar char="•"/>
            </a:pPr>
            <a:r>
              <a:rPr lang="en-GB" dirty="0"/>
              <a:t>Format of the workshop that best suit our objective (presentations, open discussions, </a:t>
            </a:r>
            <a:r>
              <a:rPr lang="en-GB" dirty="0" err="1"/>
              <a:t>etc</a:t>
            </a:r>
            <a:r>
              <a:rPr lang="en-GB" dirty="0"/>
              <a:t>…)</a:t>
            </a:r>
          </a:p>
          <a:p>
            <a:pPr marL="285750" lvl="0" indent="-285750">
              <a:buFont typeface="Arial" panose="020B0604020202020204" pitchFamily="34" charset="0"/>
              <a:buChar char="•"/>
            </a:pPr>
            <a:r>
              <a:rPr lang="en-GB" dirty="0"/>
              <a:t>Possible link with the WP3 workshop</a:t>
            </a:r>
          </a:p>
          <a:p>
            <a:pPr marL="285750" lvl="0" indent="-285750">
              <a:buFont typeface="Arial" panose="020B0604020202020204" pitchFamily="34" charset="0"/>
              <a:buChar char="•"/>
            </a:pPr>
            <a:r>
              <a:rPr lang="en-GB" dirty="0"/>
              <a:t>Others?</a:t>
            </a:r>
          </a:p>
        </p:txBody>
      </p:sp>
    </p:spTree>
    <p:extLst>
      <p:ext uri="{BB962C8B-B14F-4D97-AF65-F5344CB8AC3E}">
        <p14:creationId xmlns:p14="http://schemas.microsoft.com/office/powerpoint/2010/main" val="231841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95486"/>
            <a:ext cx="8064896" cy="4524315"/>
          </a:xfrm>
          <a:prstGeom prst="rect">
            <a:avLst/>
          </a:prstGeom>
        </p:spPr>
        <p:txBody>
          <a:bodyPr wrap="square">
            <a:spAutoFit/>
          </a:bodyPr>
          <a:lstStyle/>
          <a:p>
            <a:r>
              <a:rPr lang="en-GB" b="1" dirty="0" smtClean="0"/>
              <a:t>Objectives of the policy workshop</a:t>
            </a:r>
          </a:p>
          <a:p>
            <a:endParaRPr lang="en-GB" dirty="0"/>
          </a:p>
          <a:p>
            <a:r>
              <a:rPr lang="en-GB" sz="1200" i="1" dirty="0" smtClean="0"/>
              <a:t>Task 10.3: Derivation of action plan and policy recommendations (Month 30 – 36) (Lead: CSIC, further partners: </a:t>
            </a:r>
            <a:r>
              <a:rPr lang="en-GB" sz="1200" i="1" dirty="0" err="1" smtClean="0"/>
              <a:t>Fraunhofer</a:t>
            </a:r>
            <a:r>
              <a:rPr lang="en-GB" sz="1200" i="1" dirty="0" smtClean="0"/>
              <a:t> ISI, IASS, TU WIEN, UPRC, CIEMAT-UASE, ESTELA)</a:t>
            </a:r>
          </a:p>
          <a:p>
            <a:endParaRPr lang="en-GB" sz="1200" i="1" dirty="0" smtClean="0"/>
          </a:p>
          <a:p>
            <a:r>
              <a:rPr lang="en-GB" sz="1200" i="1" dirty="0" smtClean="0"/>
              <a:t>In doing so, it is the major objective of this task to support national and European policymakers in designing sustainable and cost-efficient policy packages for the support of CSP which consider the interaction between different policy areas as well as co-effects of environmental policies.</a:t>
            </a:r>
          </a:p>
          <a:p>
            <a:r>
              <a:rPr lang="en-GB" sz="1200" i="1" dirty="0" smtClean="0"/>
              <a:t>Building on the previous two tasks of this work package, this task will address the key lessons learnt from the other WPs by providing concrete policy recommendations and suggestions for the evaluation, design and monitoring of CSP related policies and regulatory incentives. The recommendations aim to support national and European policymakers in the design of adequate legal frameworks and cost-efficient policy packages that regard the interaction between different policy areas as well as electricity market design.</a:t>
            </a:r>
          </a:p>
          <a:p>
            <a:endParaRPr lang="en-GB" sz="1200" i="1" dirty="0" smtClean="0"/>
          </a:p>
          <a:p>
            <a:r>
              <a:rPr lang="en-GB" sz="1200" i="1" dirty="0" smtClean="0"/>
              <a:t>The core aim of the task is to develop concrete policy recommendations supporting the implementation of individual steps laid out in the CSP roadmaps in task 2.</a:t>
            </a:r>
          </a:p>
          <a:p>
            <a:endParaRPr lang="en-GB" sz="1200" i="1" dirty="0" smtClean="0"/>
          </a:p>
          <a:p>
            <a:r>
              <a:rPr lang="en-GB" sz="1200" i="1" dirty="0" smtClean="0"/>
              <a:t>For completion </a:t>
            </a:r>
            <a:r>
              <a:rPr lang="en-GB" sz="1200" i="1" dirty="0"/>
              <a:t>of this task, a specific focus will be on the stakeholder interaction within WP 3 of the project </a:t>
            </a:r>
            <a:r>
              <a:rPr lang="en-GB" sz="1200" i="1" dirty="0" smtClean="0"/>
              <a:t>to ensure </a:t>
            </a:r>
            <a:r>
              <a:rPr lang="en-GB" sz="1200" i="1" dirty="0"/>
              <a:t>that feasible and targeted-oriented </a:t>
            </a:r>
            <a:r>
              <a:rPr lang="en-GB" sz="1200" i="1" dirty="0" smtClean="0"/>
              <a:t>recommendations </a:t>
            </a:r>
            <a:r>
              <a:rPr lang="en-GB" sz="1200" i="1" dirty="0"/>
              <a:t>are developed. To this end, the project group </a:t>
            </a:r>
            <a:r>
              <a:rPr lang="en-GB" sz="1200" b="1" i="1" dirty="0"/>
              <a:t>will </a:t>
            </a:r>
            <a:r>
              <a:rPr lang="en-GB" sz="1200" b="1" i="1" dirty="0" smtClean="0"/>
              <a:t>present preliminary </a:t>
            </a:r>
            <a:r>
              <a:rPr lang="en-GB" sz="1200" b="1" i="1" dirty="0"/>
              <a:t>policy recommendations to a broad range of stakeholders in order to discuss them in the context of </a:t>
            </a:r>
            <a:r>
              <a:rPr lang="en-GB" sz="1200" b="1" i="1" dirty="0" smtClean="0"/>
              <a:t>a policy </a:t>
            </a:r>
            <a:r>
              <a:rPr lang="en-GB" sz="1200" b="1" i="1" dirty="0"/>
              <a:t>options workshop</a:t>
            </a:r>
            <a:r>
              <a:rPr lang="en-GB" sz="1200" i="1" dirty="0"/>
              <a:t>. The results of this workshop will enable the project team to </a:t>
            </a:r>
            <a:r>
              <a:rPr lang="en-GB" sz="1200" b="1" i="1" dirty="0"/>
              <a:t>fine-tune, sharpen and </a:t>
            </a:r>
            <a:r>
              <a:rPr lang="en-GB" sz="1200" b="1" i="1" dirty="0" smtClean="0"/>
              <a:t>expand the </a:t>
            </a:r>
            <a:r>
              <a:rPr lang="en-GB" sz="1200" b="1" i="1" dirty="0"/>
              <a:t>recommendations and thus to increase their political relevance</a:t>
            </a:r>
            <a:r>
              <a:rPr lang="en-GB" sz="1200" i="1" dirty="0"/>
              <a:t>. We consider this as a central element of this </a:t>
            </a:r>
            <a:r>
              <a:rPr lang="en-GB" sz="1200" i="1" dirty="0" smtClean="0"/>
              <a:t>work package</a:t>
            </a:r>
            <a:r>
              <a:rPr lang="en-GB" sz="1200" i="1" dirty="0"/>
              <a:t>, because it constitutes a ‘reality check’ of our project work and ensures that the policy recommendations </a:t>
            </a:r>
            <a:r>
              <a:rPr lang="en-GB" sz="1200" i="1" dirty="0" smtClean="0"/>
              <a:t>are relevant</a:t>
            </a:r>
            <a:r>
              <a:rPr lang="en-GB" sz="1200" i="1" dirty="0"/>
              <a:t>, comprehensive, consistent and practical.</a:t>
            </a:r>
          </a:p>
        </p:txBody>
      </p:sp>
    </p:spTree>
    <p:extLst>
      <p:ext uri="{BB962C8B-B14F-4D97-AF65-F5344CB8AC3E}">
        <p14:creationId xmlns:p14="http://schemas.microsoft.com/office/powerpoint/2010/main" val="201579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95486"/>
            <a:ext cx="8064896" cy="3093154"/>
          </a:xfrm>
          <a:prstGeom prst="rect">
            <a:avLst/>
          </a:prstGeom>
        </p:spPr>
        <p:txBody>
          <a:bodyPr wrap="square">
            <a:spAutoFit/>
          </a:bodyPr>
          <a:lstStyle/>
          <a:p>
            <a:r>
              <a:rPr lang="en-GB" b="1" dirty="0" smtClean="0"/>
              <a:t>Objectives of the policy workshop</a:t>
            </a:r>
          </a:p>
          <a:p>
            <a:endParaRPr lang="en-GB" dirty="0"/>
          </a:p>
          <a:p>
            <a:endParaRPr lang="en-GB" sz="1200" i="1" dirty="0" smtClean="0"/>
          </a:p>
          <a:p>
            <a:pPr marL="285750" indent="-285750">
              <a:lnSpc>
                <a:spcPct val="150000"/>
              </a:lnSpc>
              <a:buFontTx/>
              <a:buChar char="-"/>
            </a:pPr>
            <a:r>
              <a:rPr lang="es-ES" sz="1400" dirty="0" err="1" smtClean="0"/>
              <a:t>Present</a:t>
            </a:r>
            <a:r>
              <a:rPr lang="es-ES" sz="1400" dirty="0" smtClean="0"/>
              <a:t> </a:t>
            </a:r>
            <a:r>
              <a:rPr lang="es-ES" sz="1400" dirty="0" err="1" smtClean="0"/>
              <a:t>our</a:t>
            </a:r>
            <a:r>
              <a:rPr lang="es-ES" sz="1400" dirty="0" smtClean="0"/>
              <a:t> </a:t>
            </a:r>
            <a:r>
              <a:rPr lang="es-ES" sz="1400" dirty="0" err="1" smtClean="0"/>
              <a:t>preliminary</a:t>
            </a:r>
            <a:r>
              <a:rPr lang="es-ES" sz="1400" dirty="0" smtClean="0"/>
              <a:t> </a:t>
            </a:r>
            <a:r>
              <a:rPr lang="es-ES" sz="1400" dirty="0" err="1" smtClean="0"/>
              <a:t>views</a:t>
            </a:r>
            <a:r>
              <a:rPr lang="es-ES" sz="1400" dirty="0" smtClean="0"/>
              <a:t> </a:t>
            </a:r>
            <a:r>
              <a:rPr lang="es-ES" sz="1400" dirty="0" err="1" smtClean="0"/>
              <a:t>from</a:t>
            </a:r>
            <a:r>
              <a:rPr lang="es-ES" sz="1400" dirty="0" smtClean="0"/>
              <a:t> D10.1</a:t>
            </a:r>
          </a:p>
          <a:p>
            <a:pPr marL="285750" indent="-285750">
              <a:lnSpc>
                <a:spcPct val="150000"/>
              </a:lnSpc>
              <a:buFontTx/>
              <a:buChar char="-"/>
            </a:pPr>
            <a:r>
              <a:rPr lang="es-ES" sz="1400" dirty="0" smtClean="0"/>
              <a:t>EC </a:t>
            </a:r>
            <a:r>
              <a:rPr lang="es-ES" sz="1400" dirty="0" err="1" smtClean="0"/>
              <a:t>presents</a:t>
            </a:r>
            <a:r>
              <a:rPr lang="es-ES" sz="1400" dirty="0" smtClean="0"/>
              <a:t> </a:t>
            </a:r>
            <a:r>
              <a:rPr lang="es-ES" sz="1400" dirty="0" err="1" smtClean="0"/>
              <a:t>the</a:t>
            </a:r>
            <a:r>
              <a:rPr lang="es-ES" sz="1400" dirty="0" smtClean="0"/>
              <a:t> CEF </a:t>
            </a:r>
            <a:r>
              <a:rPr lang="es-ES" sz="1400" dirty="0" err="1" smtClean="0"/>
              <a:t>program</a:t>
            </a:r>
            <a:r>
              <a:rPr lang="es-ES" sz="1400" dirty="0" smtClean="0"/>
              <a:t> as a </a:t>
            </a:r>
            <a:r>
              <a:rPr lang="es-ES" sz="1400" dirty="0" err="1" smtClean="0"/>
              <a:t>possible</a:t>
            </a:r>
            <a:r>
              <a:rPr lang="es-ES" sz="1400" dirty="0" smtClean="0"/>
              <a:t> </a:t>
            </a:r>
            <a:r>
              <a:rPr lang="es-ES" sz="1400" dirty="0" err="1" smtClean="0"/>
              <a:t>opportunity</a:t>
            </a:r>
            <a:r>
              <a:rPr lang="es-ES" sz="1400" dirty="0" smtClean="0"/>
              <a:t> </a:t>
            </a:r>
            <a:r>
              <a:rPr lang="es-ES" sz="1400" dirty="0" err="1" smtClean="0"/>
              <a:t>for</a:t>
            </a:r>
            <a:r>
              <a:rPr lang="es-ES" sz="1400" dirty="0" smtClean="0"/>
              <a:t> a </a:t>
            </a:r>
            <a:r>
              <a:rPr lang="es-ES" sz="1400" dirty="0" err="1" smtClean="0"/>
              <a:t>cooperation</a:t>
            </a:r>
            <a:r>
              <a:rPr lang="es-ES" sz="1400" dirty="0" smtClean="0"/>
              <a:t> </a:t>
            </a:r>
            <a:r>
              <a:rPr lang="es-ES" sz="1400" dirty="0" err="1" smtClean="0"/>
              <a:t>project</a:t>
            </a:r>
            <a:r>
              <a:rPr lang="es-ES" sz="1400" dirty="0" smtClean="0"/>
              <a:t>. </a:t>
            </a:r>
            <a:r>
              <a:rPr lang="es-ES" sz="1400" dirty="0" err="1" smtClean="0"/>
              <a:t>They</a:t>
            </a:r>
            <a:r>
              <a:rPr lang="es-ES" sz="1400" dirty="0" smtClean="0"/>
              <a:t> are </a:t>
            </a:r>
            <a:r>
              <a:rPr lang="es-ES" sz="1400" dirty="0" err="1" smtClean="0"/>
              <a:t>interested</a:t>
            </a:r>
            <a:r>
              <a:rPr lang="es-ES" sz="1400" dirty="0" smtClean="0"/>
              <a:t>. </a:t>
            </a:r>
            <a:r>
              <a:rPr lang="es-ES" sz="1400" dirty="0" err="1" smtClean="0"/>
              <a:t>They</a:t>
            </a:r>
            <a:r>
              <a:rPr lang="es-ES" sz="1400" dirty="0" smtClean="0"/>
              <a:t> </a:t>
            </a:r>
            <a:r>
              <a:rPr lang="es-ES" sz="1400" dirty="0" err="1" smtClean="0"/>
              <a:t>have</a:t>
            </a:r>
            <a:r>
              <a:rPr lang="es-ES" sz="1400" dirty="0" smtClean="0"/>
              <a:t> </a:t>
            </a:r>
            <a:r>
              <a:rPr lang="es-ES" sz="1400" dirty="0" err="1" smtClean="0"/>
              <a:t>made</a:t>
            </a:r>
            <a:r>
              <a:rPr lang="es-ES" sz="1400" dirty="0" smtClean="0"/>
              <a:t> </a:t>
            </a:r>
            <a:r>
              <a:rPr lang="es-ES" sz="1400" dirty="0" err="1" smtClean="0"/>
              <a:t>the</a:t>
            </a:r>
            <a:r>
              <a:rPr lang="es-ES" sz="1400" dirty="0" smtClean="0"/>
              <a:t> </a:t>
            </a:r>
            <a:r>
              <a:rPr lang="es-ES" sz="1400" dirty="0" err="1" smtClean="0"/>
              <a:t>first</a:t>
            </a:r>
            <a:r>
              <a:rPr lang="es-ES" sz="1400" dirty="0" smtClean="0"/>
              <a:t> </a:t>
            </a:r>
            <a:r>
              <a:rPr lang="es-ES" sz="1400" dirty="0" err="1" smtClean="0"/>
              <a:t>move</a:t>
            </a:r>
            <a:r>
              <a:rPr lang="es-ES" sz="1400" dirty="0" smtClean="0"/>
              <a:t> and </a:t>
            </a:r>
            <a:r>
              <a:rPr lang="es-ES" sz="1400" dirty="0" err="1" smtClean="0"/>
              <a:t>have</a:t>
            </a:r>
            <a:r>
              <a:rPr lang="es-ES" sz="1400" dirty="0" smtClean="0"/>
              <a:t> </a:t>
            </a:r>
            <a:r>
              <a:rPr lang="es-ES" sz="1400" dirty="0" err="1" smtClean="0"/>
              <a:t>shown</a:t>
            </a:r>
            <a:r>
              <a:rPr lang="es-ES" sz="1400" dirty="0" smtClean="0"/>
              <a:t> a </a:t>
            </a:r>
            <a:r>
              <a:rPr lang="es-ES" sz="1400" dirty="0" err="1" smtClean="0"/>
              <a:t>great</a:t>
            </a:r>
            <a:r>
              <a:rPr lang="es-ES" sz="1400" dirty="0" smtClean="0"/>
              <a:t> </a:t>
            </a:r>
            <a:r>
              <a:rPr lang="es-ES" sz="1400" dirty="0" err="1" smtClean="0"/>
              <a:t>interest</a:t>
            </a:r>
            <a:r>
              <a:rPr lang="es-ES" sz="1400" dirty="0" smtClean="0"/>
              <a:t> in </a:t>
            </a:r>
            <a:r>
              <a:rPr lang="es-ES" sz="1400" dirty="0" err="1" smtClean="0"/>
              <a:t>what</a:t>
            </a:r>
            <a:r>
              <a:rPr lang="es-ES" sz="1400" dirty="0" smtClean="0"/>
              <a:t> </a:t>
            </a:r>
            <a:r>
              <a:rPr lang="es-ES" sz="1400" dirty="0" err="1" smtClean="0"/>
              <a:t>coul</a:t>
            </a:r>
            <a:r>
              <a:rPr lang="es-ES" sz="1400" dirty="0" smtClean="0"/>
              <a:t> come up </a:t>
            </a:r>
            <a:r>
              <a:rPr lang="es-ES" sz="1400" dirty="0" err="1" smtClean="0"/>
              <a:t>from</a:t>
            </a:r>
            <a:r>
              <a:rPr lang="es-ES" sz="1400" dirty="0" smtClean="0"/>
              <a:t> MUSTEC in </a:t>
            </a:r>
            <a:r>
              <a:rPr lang="es-ES" sz="1400" dirty="0" err="1" smtClean="0"/>
              <a:t>terms</a:t>
            </a:r>
            <a:r>
              <a:rPr lang="es-ES" sz="1400" dirty="0" smtClean="0"/>
              <a:t> of a </a:t>
            </a:r>
            <a:r>
              <a:rPr lang="es-ES" sz="1400" dirty="0" err="1" smtClean="0"/>
              <a:t>possible</a:t>
            </a:r>
            <a:r>
              <a:rPr lang="es-ES" sz="1400" dirty="0" smtClean="0"/>
              <a:t> </a:t>
            </a:r>
            <a:r>
              <a:rPr lang="es-ES" sz="1400" dirty="0" err="1" smtClean="0"/>
              <a:t>coop</a:t>
            </a:r>
            <a:r>
              <a:rPr lang="es-ES" sz="1400" dirty="0" smtClean="0"/>
              <a:t> </a:t>
            </a:r>
            <a:r>
              <a:rPr lang="es-ES" sz="1400" dirty="0" err="1" smtClean="0"/>
              <a:t>project</a:t>
            </a:r>
            <a:endParaRPr lang="es-ES" sz="1400" dirty="0" smtClean="0"/>
          </a:p>
          <a:p>
            <a:pPr marL="285750" indent="-285750">
              <a:lnSpc>
                <a:spcPct val="150000"/>
              </a:lnSpc>
              <a:buFontTx/>
              <a:buChar char="-"/>
            </a:pPr>
            <a:r>
              <a:rPr lang="es-ES" sz="1400" dirty="0" err="1" smtClean="0"/>
              <a:t>Sit</a:t>
            </a:r>
            <a:r>
              <a:rPr lang="es-ES" sz="1400" dirty="0" smtClean="0"/>
              <a:t> </a:t>
            </a:r>
            <a:r>
              <a:rPr lang="es-ES" sz="1400" dirty="0" err="1" smtClean="0"/>
              <a:t>together</a:t>
            </a:r>
            <a:r>
              <a:rPr lang="es-ES" sz="1400" dirty="0" smtClean="0"/>
              <a:t> hosts and off-</a:t>
            </a:r>
            <a:r>
              <a:rPr lang="es-ES" sz="1400" dirty="0" err="1" smtClean="0"/>
              <a:t>takers</a:t>
            </a:r>
            <a:r>
              <a:rPr lang="es-ES" sz="1400" dirty="0" smtClean="0"/>
              <a:t>, </a:t>
            </a:r>
            <a:r>
              <a:rPr lang="es-ES" sz="1400" dirty="0" err="1" smtClean="0"/>
              <a:t>they</a:t>
            </a:r>
            <a:r>
              <a:rPr lang="es-ES" sz="1400" dirty="0" smtClean="0"/>
              <a:t> can </a:t>
            </a:r>
            <a:r>
              <a:rPr lang="es-ES" sz="1400" dirty="0" err="1" smtClean="0"/>
              <a:t>find</a:t>
            </a:r>
            <a:r>
              <a:rPr lang="es-ES" sz="1400" dirty="0" smtClean="0"/>
              <a:t> a </a:t>
            </a:r>
            <a:r>
              <a:rPr lang="es-ES" sz="1400" dirty="0" err="1" smtClean="0"/>
              <a:t>window</a:t>
            </a:r>
            <a:r>
              <a:rPr lang="es-ES" sz="1400" dirty="0" smtClean="0"/>
              <a:t> </a:t>
            </a:r>
            <a:r>
              <a:rPr lang="es-ES" sz="1400" dirty="0" err="1" smtClean="0"/>
              <a:t>opportunity</a:t>
            </a:r>
            <a:r>
              <a:rPr lang="es-ES" sz="1400" dirty="0" smtClean="0"/>
              <a:t> </a:t>
            </a:r>
            <a:r>
              <a:rPr lang="es-ES" sz="1400" dirty="0" err="1" smtClean="0"/>
              <a:t>for</a:t>
            </a:r>
            <a:r>
              <a:rPr lang="es-ES" sz="1400" dirty="0" smtClean="0"/>
              <a:t> a </a:t>
            </a:r>
            <a:r>
              <a:rPr lang="es-ES" sz="1400" dirty="0" err="1" smtClean="0"/>
              <a:t>possible</a:t>
            </a:r>
            <a:r>
              <a:rPr lang="es-ES" sz="1400" dirty="0" smtClean="0"/>
              <a:t> </a:t>
            </a:r>
            <a:r>
              <a:rPr lang="es-ES" sz="1400" dirty="0" err="1" smtClean="0"/>
              <a:t>cooperation</a:t>
            </a:r>
            <a:r>
              <a:rPr lang="es-ES" sz="1400" dirty="0" smtClean="0"/>
              <a:t> </a:t>
            </a:r>
            <a:r>
              <a:rPr lang="es-ES" sz="1400" dirty="0" err="1" smtClean="0"/>
              <a:t>project</a:t>
            </a:r>
            <a:r>
              <a:rPr lang="es-ES" sz="1400" dirty="0" smtClean="0"/>
              <a:t> </a:t>
            </a:r>
            <a:r>
              <a:rPr lang="es-ES" sz="1400" dirty="0" err="1" smtClean="0"/>
              <a:t>taking</a:t>
            </a:r>
            <a:r>
              <a:rPr lang="es-ES" sz="1400" dirty="0" smtClean="0"/>
              <a:t> </a:t>
            </a:r>
            <a:r>
              <a:rPr lang="es-ES" sz="1400" dirty="0" err="1" smtClean="0"/>
              <a:t>advantage</a:t>
            </a:r>
            <a:r>
              <a:rPr lang="es-ES" sz="1400" dirty="0" smtClean="0"/>
              <a:t> of </a:t>
            </a:r>
            <a:r>
              <a:rPr lang="es-ES" sz="1400" dirty="0" err="1" smtClean="0"/>
              <a:t>this</a:t>
            </a:r>
            <a:r>
              <a:rPr lang="es-ES" sz="1400" dirty="0" smtClean="0"/>
              <a:t> CEF </a:t>
            </a:r>
          </a:p>
          <a:p>
            <a:pPr marL="285750" indent="-285750">
              <a:lnSpc>
                <a:spcPct val="150000"/>
              </a:lnSpc>
              <a:buFontTx/>
              <a:buChar char="-"/>
            </a:pPr>
            <a:r>
              <a:rPr lang="es-ES" sz="1400" dirty="0" smtClean="0"/>
              <a:t>Try to </a:t>
            </a:r>
            <a:r>
              <a:rPr lang="es-ES" sz="1400" dirty="0" err="1" smtClean="0"/>
              <a:t>engage</a:t>
            </a:r>
            <a:r>
              <a:rPr lang="es-ES" sz="1400" dirty="0" smtClean="0"/>
              <a:t> </a:t>
            </a:r>
            <a:r>
              <a:rPr lang="es-ES" sz="1400" dirty="0" err="1" smtClean="0"/>
              <a:t>them</a:t>
            </a:r>
            <a:r>
              <a:rPr lang="es-ES" sz="1400" dirty="0" smtClean="0"/>
              <a:t> in a </a:t>
            </a:r>
            <a:r>
              <a:rPr lang="es-ES" sz="1400" dirty="0" err="1" smtClean="0"/>
              <a:t>kind</a:t>
            </a:r>
            <a:r>
              <a:rPr lang="es-ES" sz="1400" dirty="0" smtClean="0"/>
              <a:t> of </a:t>
            </a:r>
            <a:r>
              <a:rPr lang="es-ES" sz="1400" dirty="0" err="1" smtClean="0"/>
              <a:t>agreement</a:t>
            </a:r>
            <a:r>
              <a:rPr lang="es-ES" sz="1400" dirty="0" smtClean="0"/>
              <a:t> </a:t>
            </a:r>
            <a:r>
              <a:rPr lang="es-ES" sz="1400" dirty="0" err="1" smtClean="0"/>
              <a:t>for</a:t>
            </a:r>
            <a:r>
              <a:rPr lang="es-ES" sz="1400" dirty="0" smtClean="0"/>
              <a:t> </a:t>
            </a:r>
            <a:r>
              <a:rPr lang="es-ES" sz="1400" dirty="0" err="1" smtClean="0"/>
              <a:t>an</a:t>
            </a:r>
            <a:r>
              <a:rPr lang="es-ES" sz="1400" dirty="0" smtClean="0"/>
              <a:t> </a:t>
            </a:r>
            <a:r>
              <a:rPr lang="es-ES" sz="1400" dirty="0" err="1" smtClean="0"/>
              <a:t>application</a:t>
            </a:r>
            <a:r>
              <a:rPr lang="es-ES" sz="1400" dirty="0" smtClean="0"/>
              <a:t> to </a:t>
            </a:r>
            <a:r>
              <a:rPr lang="es-ES" sz="1400" dirty="0" err="1" smtClean="0"/>
              <a:t>the</a:t>
            </a:r>
            <a:r>
              <a:rPr lang="es-ES" sz="1400" dirty="0" smtClean="0"/>
              <a:t> CEF in </a:t>
            </a:r>
            <a:r>
              <a:rPr lang="es-ES" sz="1400" dirty="0" err="1" smtClean="0"/>
              <a:t>October</a:t>
            </a:r>
            <a:r>
              <a:rPr lang="es-ES" sz="1400" dirty="0" smtClean="0"/>
              <a:t>  </a:t>
            </a:r>
            <a:endParaRPr lang="en-GB" sz="1400" dirty="0"/>
          </a:p>
        </p:txBody>
      </p:sp>
    </p:spTree>
    <p:extLst>
      <p:ext uri="{BB962C8B-B14F-4D97-AF65-F5344CB8AC3E}">
        <p14:creationId xmlns:p14="http://schemas.microsoft.com/office/powerpoint/2010/main" val="5624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5469" t="21737" r="14792" b="28512"/>
          <a:stretch/>
        </p:blipFill>
        <p:spPr bwMode="auto">
          <a:xfrm>
            <a:off x="971601" y="1905750"/>
            <a:ext cx="5400599" cy="28074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Rectángulo"/>
          <p:cNvSpPr/>
          <p:nvPr/>
        </p:nvSpPr>
        <p:spPr>
          <a:xfrm>
            <a:off x="323528" y="195486"/>
            <a:ext cx="8064896" cy="1754326"/>
          </a:xfrm>
          <a:prstGeom prst="rect">
            <a:avLst/>
          </a:prstGeom>
        </p:spPr>
        <p:txBody>
          <a:bodyPr wrap="square">
            <a:spAutoFit/>
          </a:bodyPr>
          <a:lstStyle/>
          <a:p>
            <a:r>
              <a:rPr lang="en-US" b="1" dirty="0" smtClean="0"/>
              <a:t>Timing and location</a:t>
            </a:r>
          </a:p>
          <a:p>
            <a:endParaRPr lang="en-US" b="1" dirty="0" smtClean="0"/>
          </a:p>
          <a:p>
            <a:pPr marL="285750" indent="-285750">
              <a:buFont typeface="Arial" panose="020B0604020202020204" pitchFamily="34" charset="0"/>
              <a:buChar char="•"/>
            </a:pPr>
            <a:r>
              <a:rPr lang="en-US" dirty="0" smtClean="0"/>
              <a:t>Doing it at the time of the Final conference is too late in order to incorporate their feedback and also too late for the CEF program</a:t>
            </a:r>
          </a:p>
          <a:p>
            <a:pPr marL="285750" indent="-285750">
              <a:buFont typeface="Arial" panose="020B0604020202020204" pitchFamily="34" charset="0"/>
              <a:buChar char="•"/>
            </a:pPr>
            <a:r>
              <a:rPr lang="en-US" dirty="0" smtClean="0"/>
              <a:t>Spring 2020 in Madrid?  </a:t>
            </a:r>
          </a:p>
          <a:p>
            <a:endParaRPr lang="en-US" dirty="0"/>
          </a:p>
        </p:txBody>
      </p:sp>
    </p:spTree>
    <p:extLst>
      <p:ext uri="{BB962C8B-B14F-4D97-AF65-F5344CB8AC3E}">
        <p14:creationId xmlns:p14="http://schemas.microsoft.com/office/powerpoint/2010/main" val="333876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23528" y="195487"/>
            <a:ext cx="8064896" cy="646331"/>
          </a:xfrm>
          <a:prstGeom prst="rect">
            <a:avLst/>
          </a:prstGeom>
        </p:spPr>
        <p:txBody>
          <a:bodyPr wrap="square">
            <a:spAutoFit/>
          </a:bodyPr>
          <a:lstStyle/>
          <a:p>
            <a:r>
              <a:rPr lang="en-US" b="1" dirty="0" smtClean="0"/>
              <a:t>Available budget</a:t>
            </a:r>
          </a:p>
          <a:p>
            <a:endParaRPr lang="en-US" b="1"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488" y="1347613"/>
            <a:ext cx="8078516" cy="3096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3571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40" y="554874"/>
            <a:ext cx="7020272" cy="3817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323528" y="195487"/>
            <a:ext cx="8064896" cy="646331"/>
          </a:xfrm>
          <a:prstGeom prst="rect">
            <a:avLst/>
          </a:prstGeom>
        </p:spPr>
        <p:txBody>
          <a:bodyPr wrap="square">
            <a:spAutoFit/>
          </a:bodyPr>
          <a:lstStyle/>
          <a:p>
            <a:r>
              <a:rPr lang="en-US" b="1" dirty="0" smtClean="0"/>
              <a:t>People to invite</a:t>
            </a:r>
          </a:p>
          <a:p>
            <a:endParaRPr lang="en-US" b="1" dirty="0" smtClean="0"/>
          </a:p>
        </p:txBody>
      </p:sp>
      <p:sp>
        <p:nvSpPr>
          <p:cNvPr id="4" name="3 CuadroTexto"/>
          <p:cNvSpPr txBox="1"/>
          <p:nvPr/>
        </p:nvSpPr>
        <p:spPr>
          <a:xfrm>
            <a:off x="539551" y="4443958"/>
            <a:ext cx="7642423" cy="584775"/>
          </a:xfrm>
          <a:prstGeom prst="rect">
            <a:avLst/>
          </a:prstGeom>
          <a:noFill/>
        </p:spPr>
        <p:txBody>
          <a:bodyPr wrap="square" rtlCol="0">
            <a:spAutoFit/>
          </a:bodyPr>
          <a:lstStyle/>
          <a:p>
            <a:r>
              <a:rPr lang="es-ES" sz="1600" dirty="0" err="1" smtClean="0"/>
              <a:t>Important</a:t>
            </a:r>
            <a:r>
              <a:rPr lang="es-ES" sz="1600" dirty="0" smtClean="0"/>
              <a:t>: </a:t>
            </a:r>
            <a:r>
              <a:rPr lang="es-ES" sz="1600" dirty="0" err="1" smtClean="0"/>
              <a:t>right</a:t>
            </a:r>
            <a:r>
              <a:rPr lang="es-ES" sz="1600" dirty="0" smtClean="0"/>
              <a:t> </a:t>
            </a:r>
            <a:r>
              <a:rPr lang="es-ES" sz="1600" dirty="0" err="1" smtClean="0"/>
              <a:t>people</a:t>
            </a:r>
            <a:r>
              <a:rPr lang="es-ES" sz="1600" dirty="0" smtClean="0"/>
              <a:t> </a:t>
            </a:r>
            <a:r>
              <a:rPr lang="es-ES" sz="1600" dirty="0" err="1" smtClean="0"/>
              <a:t>with</a:t>
            </a:r>
            <a:r>
              <a:rPr lang="es-ES" sz="1600" dirty="0" smtClean="0"/>
              <a:t> </a:t>
            </a:r>
            <a:r>
              <a:rPr lang="es-ES" sz="1600" dirty="0" err="1" smtClean="0"/>
              <a:t>some</a:t>
            </a:r>
            <a:r>
              <a:rPr lang="es-ES" sz="1600" dirty="0" smtClean="0"/>
              <a:t> </a:t>
            </a:r>
            <a:r>
              <a:rPr lang="es-ES" sz="1600" dirty="0" err="1" smtClean="0"/>
              <a:t>decision</a:t>
            </a:r>
            <a:r>
              <a:rPr lang="es-ES" sz="1600" dirty="0" smtClean="0"/>
              <a:t> </a:t>
            </a:r>
            <a:r>
              <a:rPr lang="es-ES" sz="1600" dirty="0" err="1" smtClean="0"/>
              <a:t>power</a:t>
            </a:r>
            <a:r>
              <a:rPr lang="es-ES" sz="1600" dirty="0" smtClean="0"/>
              <a:t>! </a:t>
            </a:r>
            <a:r>
              <a:rPr lang="es-ES" sz="1600" dirty="0" err="1" smtClean="0"/>
              <a:t>We</a:t>
            </a:r>
            <a:r>
              <a:rPr lang="es-ES" sz="1600" dirty="0" smtClean="0"/>
              <a:t> </a:t>
            </a:r>
            <a:r>
              <a:rPr lang="es-ES" sz="1600" dirty="0" err="1" smtClean="0"/>
              <a:t>cannot</a:t>
            </a:r>
            <a:r>
              <a:rPr lang="es-ES" sz="1600" dirty="0" smtClean="0"/>
              <a:t> miss </a:t>
            </a:r>
            <a:r>
              <a:rPr lang="es-ES" sz="1600" dirty="0" err="1" smtClean="0"/>
              <a:t>this</a:t>
            </a:r>
            <a:r>
              <a:rPr lang="es-ES" sz="1600" dirty="0" smtClean="0"/>
              <a:t> </a:t>
            </a:r>
            <a:r>
              <a:rPr lang="es-ES" sz="1600" dirty="0" err="1" smtClean="0"/>
              <a:t>opportunity</a:t>
            </a:r>
            <a:endParaRPr lang="es-ES" sz="1600" dirty="0" smtClean="0"/>
          </a:p>
          <a:p>
            <a:r>
              <a:rPr lang="es-ES" sz="1600" dirty="0" err="1" smtClean="0"/>
              <a:t>Other</a:t>
            </a:r>
            <a:r>
              <a:rPr lang="es-ES" sz="1600" dirty="0" smtClean="0"/>
              <a:t> host </a:t>
            </a:r>
            <a:r>
              <a:rPr lang="es-ES" sz="1600" dirty="0" err="1" smtClean="0"/>
              <a:t>countries</a:t>
            </a:r>
            <a:r>
              <a:rPr lang="es-ES" sz="1600" dirty="0" smtClean="0"/>
              <a:t> ?</a:t>
            </a:r>
            <a:endParaRPr lang="en-GB" sz="1600" dirty="0"/>
          </a:p>
        </p:txBody>
      </p:sp>
    </p:spTree>
    <p:extLst>
      <p:ext uri="{BB962C8B-B14F-4D97-AF65-F5344CB8AC3E}">
        <p14:creationId xmlns:p14="http://schemas.microsoft.com/office/powerpoint/2010/main" val="1092689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987574"/>
            <a:ext cx="7560840" cy="2031325"/>
          </a:xfrm>
          <a:prstGeom prst="rect">
            <a:avLst/>
          </a:prstGeom>
        </p:spPr>
        <p:txBody>
          <a:bodyPr wrap="square">
            <a:spAutoFit/>
          </a:bodyPr>
          <a:lstStyle/>
          <a:p>
            <a:pPr marL="285750" lvl="0" indent="-285750">
              <a:buFont typeface="Arial" panose="020B0604020202020204" pitchFamily="34" charset="0"/>
              <a:buChar char="•"/>
            </a:pPr>
            <a:r>
              <a:rPr lang="en-GB" dirty="0" smtClean="0"/>
              <a:t>Format of the workshop that best suit our objective (presentations, open discussions, </a:t>
            </a:r>
            <a:r>
              <a:rPr lang="en-GB" dirty="0" err="1" smtClean="0"/>
              <a:t>etc</a:t>
            </a:r>
            <a:r>
              <a:rPr lang="en-GB" dirty="0" smtClean="0"/>
              <a:t>…)</a:t>
            </a:r>
          </a:p>
          <a:p>
            <a:pPr marL="285750" lvl="0" indent="-285750">
              <a:buFont typeface="Arial" panose="020B0604020202020204" pitchFamily="34" charset="0"/>
              <a:buChar char="•"/>
            </a:pPr>
            <a:endParaRPr lang="en-GB" dirty="0" smtClean="0"/>
          </a:p>
          <a:p>
            <a:pPr marL="285750" lvl="0" indent="-285750">
              <a:buFont typeface="Arial" panose="020B0604020202020204" pitchFamily="34" charset="0"/>
              <a:buChar char="•"/>
            </a:pPr>
            <a:r>
              <a:rPr lang="en-GB" dirty="0" smtClean="0"/>
              <a:t>Possible link with the WP3 workshop (Christian ?)</a:t>
            </a:r>
          </a:p>
          <a:p>
            <a:pPr marL="285750" lvl="0" indent="-285750">
              <a:buFont typeface="Arial" panose="020B0604020202020204" pitchFamily="34" charset="0"/>
              <a:buChar char="•"/>
            </a:pPr>
            <a:endParaRPr lang="en-GB" dirty="0" smtClean="0"/>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smtClean="0"/>
              <a:t>Others?</a:t>
            </a:r>
            <a:endParaRPr lang="en-GB" dirty="0"/>
          </a:p>
        </p:txBody>
      </p:sp>
    </p:spTree>
    <p:extLst>
      <p:ext uri="{BB962C8B-B14F-4D97-AF65-F5344CB8AC3E}">
        <p14:creationId xmlns:p14="http://schemas.microsoft.com/office/powerpoint/2010/main" val="12549451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548</Words>
  <Application>Microsoft Office PowerPoint</Application>
  <PresentationFormat>Presentación en pantalla (16:9)</PresentationFormat>
  <Paragraphs>42</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Lechon Perez, Yolanda</dc:creator>
  <cp:lastModifiedBy>Lechon Perez, Yolanda</cp:lastModifiedBy>
  <cp:revision>6</cp:revision>
  <dcterms:created xsi:type="dcterms:W3CDTF">2020-01-16T12:25:18Z</dcterms:created>
  <dcterms:modified xsi:type="dcterms:W3CDTF">2020-01-16T14:06:23Z</dcterms:modified>
</cp:coreProperties>
</file>