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7" r:id="rId5"/>
    <p:sldId id="268" r:id="rId6"/>
    <p:sldId id="269" r:id="rId7"/>
    <p:sldId id="271" r:id="rId8"/>
    <p:sldId id="270" r:id="rId9"/>
  </p:sldIdLst>
  <p:sldSz cx="9144000" cy="5143500" type="screen16x9"/>
  <p:notesSz cx="6858000" cy="9144000"/>
  <p:embeddedFontLst>
    <p:embeddedFont>
      <p:font typeface="Nunito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FC29690-F6AB-42AA-8342-66F3D84659CF}">
  <a:tblStyle styleId="{EFC29690-F6AB-42AA-8342-66F3D84659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-108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6187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17c1732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17c1732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d5f05ab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d5f05ab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d5f05ab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d5f05ab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d5f05ab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d5f05ab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IF ANIMADO">
  <p:cSld name="GIF ANIMAD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9144000" cy="469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6495" y="1236244"/>
            <a:ext cx="2671011" cy="2671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>
            <a:spLocks noGrp="1"/>
          </p:cNvSpPr>
          <p:nvPr>
            <p:ph type="pic" idx="2"/>
          </p:nvPr>
        </p:nvSpPr>
        <p:spPr>
          <a:xfrm>
            <a:off x="3887391" y="911392"/>
            <a:ext cx="4629000" cy="3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7877676" y="4767263"/>
            <a:ext cx="63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6951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7877676" y="4767263"/>
            <a:ext cx="63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 rot="5400000">
            <a:off x="4429634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 rot="5400000">
            <a:off x="882474" y="19894"/>
            <a:ext cx="4359000" cy="4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7877676" y="4767263"/>
            <a:ext cx="63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solidFill>
          <a:srgbClr val="3F3F3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7652084" y="1"/>
            <a:ext cx="1491900" cy="772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424113" y="841772"/>
            <a:ext cx="7576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Nunito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424113" y="2701528"/>
            <a:ext cx="75768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7877676" y="4767263"/>
            <a:ext cx="63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23274" y="155973"/>
            <a:ext cx="1228220" cy="57944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/>
        </p:nvSpPr>
        <p:spPr>
          <a:xfrm>
            <a:off x="21074" y="4729500"/>
            <a:ext cx="19998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www.eosc-synergy.eu</a:t>
            </a:r>
            <a:endParaRPr sz="12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6951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7877676" y="4767263"/>
            <a:ext cx="63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unito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7877676" y="4767263"/>
            <a:ext cx="63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6951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7877676" y="4767263"/>
            <a:ext cx="63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7877676" y="4767263"/>
            <a:ext cx="63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6951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7877676" y="4767263"/>
            <a:ext cx="63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7877676" y="4767263"/>
            <a:ext cx="63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68958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unito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887391" y="1543050"/>
            <a:ext cx="4629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7877676" y="4767263"/>
            <a:ext cx="63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695631"/>
            <a:ext cx="7751400" cy="44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7751344" y="4695631"/>
            <a:ext cx="1392600" cy="44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6951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Nunito"/>
              <a:buNone/>
              <a:defRPr sz="2700" b="0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877676" y="4767263"/>
            <a:ext cx="637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674818" y="119866"/>
            <a:ext cx="1235820" cy="60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7354304" cy="206977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21074" y="4729500"/>
            <a:ext cx="19998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www.eosc-synergy.eu</a:t>
            </a:r>
            <a:endParaRPr sz="12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osc-portal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osc-hub.eu/servic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agoprojec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udat7-ingest.dkrz.de/dataset/3d0c278c-47d3-5dee-9a56-43b1a5b5d3dd" TargetMode="External"/><Relationship Id="rId2" Type="http://schemas.openxmlformats.org/officeDocument/2006/relationships/hyperlink" Target="http://b2find.eudat.eu/group/aleph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ikp.kit.edu/AirShowerPhysics/corsika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ctrTitle"/>
          </p:nvPr>
        </p:nvSpPr>
        <p:spPr>
          <a:xfrm>
            <a:off x="424125" y="275400"/>
            <a:ext cx="7576800" cy="38301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Reunión LAGO en EOSC</a:t>
            </a:r>
            <a:br>
              <a:rPr lang="en" dirty="0" smtClean="0"/>
            </a:br>
            <a:r>
              <a:rPr lang="en" sz="2400" dirty="0" smtClean="0"/>
              <a:t>A. J. Rubio-Montero - CIEMAT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18.02.2020</a:t>
            </a:r>
            <a:endParaRPr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69513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ea typeface="Calibri"/>
                <a:cs typeface="Calibri"/>
              </a:rPr>
              <a:t>Índice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628650" y="1147675"/>
            <a:ext cx="8284200" cy="3263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Char char="-"/>
            </a:pPr>
            <a:r>
              <a:rPr lang="en" dirty="0" smtClean="0"/>
              <a:t>Qué es EOSC-Synergy (muy simplificado)</a:t>
            </a:r>
            <a:endParaRPr dirty="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ES" dirty="0" smtClean="0"/>
              <a:t>LAGO en EOSC-</a:t>
            </a:r>
            <a:r>
              <a:rPr lang="es-ES" dirty="0" err="1" smtClean="0"/>
              <a:t>Synergy</a:t>
            </a:r>
            <a:endParaRPr dirty="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ES" dirty="0" smtClean="0"/>
              <a:t>Propuesta básica de estandarización</a:t>
            </a:r>
            <a:endParaRPr dirty="0"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s-ES" dirty="0" smtClean="0"/>
              <a:t>Ventajas, cuestiones y posibles problemas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57910" y="47079"/>
            <a:ext cx="69513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ES" dirty="0"/>
              <a:t>Qué es EOSC-</a:t>
            </a:r>
            <a:r>
              <a:rPr lang="es-ES" dirty="0" err="1"/>
              <a:t>Synergy</a:t>
            </a:r>
            <a:r>
              <a:rPr lang="es-ES" dirty="0"/>
              <a:t> (muy simplificado)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540868" y="730714"/>
            <a:ext cx="8284200" cy="376813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s-ES" sz="1400" dirty="0"/>
              <a:t>Es un proyecto satélite de EOSC </a:t>
            </a:r>
            <a:r>
              <a:rPr lang="es-ES" sz="1400" dirty="0">
                <a:hlinkClick r:id="rId3"/>
              </a:rPr>
              <a:t>https://www.eosc-portal.eu</a:t>
            </a:r>
            <a:r>
              <a:rPr lang="es-ES" sz="1400" dirty="0" smtClean="0">
                <a:hlinkClick r:id="rId3"/>
              </a:rPr>
              <a:t>/</a:t>
            </a:r>
            <a:endParaRPr lang="es-ES" sz="1400" dirty="0" smtClean="0"/>
          </a:p>
          <a:p>
            <a:pPr marL="0" lvl="0" indent="0">
              <a:lnSpc>
                <a:spcPct val="115000"/>
              </a:lnSpc>
              <a:buNone/>
            </a:pPr>
            <a:r>
              <a:rPr lang="es-ES" sz="1400" dirty="0"/>
              <a:t>P</a:t>
            </a:r>
            <a:r>
              <a:rPr lang="es-ES" sz="1400" dirty="0" smtClean="0"/>
              <a:t>retende la sustentabilidad </a:t>
            </a:r>
            <a:r>
              <a:rPr lang="es-ES" sz="1400" dirty="0"/>
              <a:t>y </a:t>
            </a:r>
            <a:r>
              <a:rPr lang="es-ES" sz="1400" dirty="0" smtClean="0"/>
              <a:t>permanencia </a:t>
            </a:r>
            <a:r>
              <a:rPr lang="es-ES" sz="1400" dirty="0"/>
              <a:t>en el tiempo de </a:t>
            </a:r>
            <a:r>
              <a:rPr lang="es-ES" sz="1400" dirty="0" smtClean="0"/>
              <a:t>las investigaciones financiadas por la UE promocionando la ciencia abierta y reproducibilidad con: 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s-ES" sz="1400" dirty="0"/>
              <a:t>e</a:t>
            </a:r>
            <a:r>
              <a:rPr lang="es-ES" sz="1400" dirty="0" smtClean="0"/>
              <a:t>l uso </a:t>
            </a:r>
            <a:r>
              <a:rPr lang="es-ES" sz="1400" dirty="0"/>
              <a:t>de los servicios del </a:t>
            </a:r>
            <a:r>
              <a:rPr lang="es-ES" sz="1400" dirty="0" smtClean="0"/>
              <a:t>catálogo EOSC-</a:t>
            </a:r>
            <a:r>
              <a:rPr lang="es-ES" sz="1400" dirty="0" err="1" smtClean="0"/>
              <a:t>Hub</a:t>
            </a:r>
            <a:r>
              <a:rPr lang="es-ES" sz="1400" dirty="0" smtClean="0"/>
              <a:t>: </a:t>
            </a:r>
          </a:p>
          <a:p>
            <a:pPr marL="800100" lvl="1" indent="-342900">
              <a:lnSpc>
                <a:spcPct val="115000"/>
              </a:lnSpc>
            </a:pPr>
            <a:r>
              <a:rPr lang="es-ES" sz="1100" dirty="0" smtClean="0">
                <a:hlinkClick r:id="rId4"/>
              </a:rPr>
              <a:t>https</a:t>
            </a:r>
            <a:r>
              <a:rPr lang="es-ES" sz="1100" dirty="0">
                <a:hlinkClick r:id="rId4"/>
              </a:rPr>
              <a:t>://</a:t>
            </a:r>
            <a:r>
              <a:rPr lang="es-ES" sz="1100" dirty="0" smtClean="0">
                <a:hlinkClick r:id="rId4"/>
              </a:rPr>
              <a:t>www.eosc-hub.eu/services</a:t>
            </a:r>
            <a:endParaRPr lang="es-ES" sz="1100" dirty="0" smtClean="0"/>
          </a:p>
          <a:p>
            <a:pPr marL="800100" lvl="1" indent="-342900">
              <a:lnSpc>
                <a:spcPct val="115000"/>
              </a:lnSpc>
            </a:pPr>
            <a:r>
              <a:rPr lang="es-ES" sz="1100" dirty="0"/>
              <a:t>i</a:t>
            </a:r>
            <a:r>
              <a:rPr lang="es-ES" sz="1100" dirty="0" smtClean="0"/>
              <a:t>ncluye los supervivientes (viables) de varios proyectos: EGI (grid y cloud), </a:t>
            </a:r>
            <a:r>
              <a:rPr lang="es-ES" sz="1100" dirty="0" err="1" smtClean="0"/>
              <a:t>DataCloud</a:t>
            </a:r>
            <a:r>
              <a:rPr lang="es-ES" sz="1100" dirty="0" smtClean="0"/>
              <a:t>, etc…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s-ES" sz="1400" dirty="0"/>
              <a:t>d</a:t>
            </a:r>
            <a:r>
              <a:rPr lang="es-ES" sz="1400" dirty="0" smtClean="0"/>
              <a:t>atos producidos abiertos: </a:t>
            </a:r>
          </a:p>
          <a:p>
            <a:pPr marL="800100" lvl="1" indent="-342900">
              <a:lnSpc>
                <a:spcPct val="115000"/>
              </a:lnSpc>
            </a:pPr>
            <a:r>
              <a:rPr lang="es-ES" sz="1100" dirty="0" smtClean="0"/>
              <a:t>bajo principios FAIR (</a:t>
            </a:r>
            <a:r>
              <a:rPr lang="es-ES" sz="1100" dirty="0" err="1" smtClean="0"/>
              <a:t>Findable</a:t>
            </a:r>
            <a:r>
              <a:rPr lang="es-ES" sz="1100" dirty="0" smtClean="0"/>
              <a:t>, </a:t>
            </a:r>
            <a:r>
              <a:rPr lang="es-ES" sz="1100" dirty="0" err="1" smtClean="0"/>
              <a:t>Accessible</a:t>
            </a:r>
            <a:r>
              <a:rPr lang="es-ES" sz="1100" dirty="0" smtClean="0"/>
              <a:t>, Interoperable, Reusable)</a:t>
            </a:r>
          </a:p>
          <a:p>
            <a:pPr marL="800100" lvl="1" indent="-342900">
              <a:lnSpc>
                <a:spcPct val="115000"/>
              </a:lnSpc>
            </a:pPr>
            <a:r>
              <a:rPr lang="es-ES" sz="1100" dirty="0" err="1" smtClean="0"/>
              <a:t>FAIRness</a:t>
            </a:r>
            <a:r>
              <a:rPr lang="es-ES" sz="1100" dirty="0" smtClean="0"/>
              <a:t> </a:t>
            </a:r>
            <a:r>
              <a:rPr lang="es-ES" sz="1100" dirty="0" err="1" smtClean="0"/>
              <a:t>check</a:t>
            </a:r>
            <a:r>
              <a:rPr lang="es-ES" sz="1100" dirty="0" smtClean="0"/>
              <a:t> as a </a:t>
            </a:r>
            <a:r>
              <a:rPr lang="es-ES" sz="1100" dirty="0" err="1" smtClean="0"/>
              <a:t>Service</a:t>
            </a:r>
            <a:r>
              <a:rPr lang="es-ES" sz="1100" dirty="0" smtClean="0"/>
              <a:t> 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s-ES" sz="1400" dirty="0"/>
              <a:t>c</a:t>
            </a:r>
            <a:r>
              <a:rPr lang="es-ES" sz="1400" dirty="0" smtClean="0"/>
              <a:t>ódigo abierto: </a:t>
            </a:r>
          </a:p>
          <a:p>
            <a:pPr marL="800100" lvl="1" indent="-342900">
              <a:lnSpc>
                <a:spcPct val="115000"/>
              </a:lnSpc>
            </a:pPr>
            <a:r>
              <a:rPr lang="es-ES" sz="1100" dirty="0" err="1" smtClean="0"/>
              <a:t>Quality</a:t>
            </a:r>
            <a:r>
              <a:rPr lang="es-ES" sz="1100" dirty="0" smtClean="0"/>
              <a:t> Software </a:t>
            </a:r>
            <a:r>
              <a:rPr lang="es-ES" sz="1100" dirty="0" err="1" smtClean="0"/>
              <a:t>Assurance</a:t>
            </a:r>
            <a:r>
              <a:rPr lang="es-ES" sz="1100" dirty="0" smtClean="0"/>
              <a:t> as a </a:t>
            </a:r>
            <a:r>
              <a:rPr lang="es-ES" sz="1100" dirty="0" err="1" smtClean="0"/>
              <a:t>Service</a:t>
            </a:r>
            <a:r>
              <a:rPr lang="es-ES" sz="1100" dirty="0"/>
              <a:t> </a:t>
            </a:r>
            <a:r>
              <a:rPr lang="es-ES" sz="1100" dirty="0" smtClean="0"/>
              <a:t>(</a:t>
            </a:r>
            <a:r>
              <a:rPr lang="es-ES" sz="1100" dirty="0" err="1" smtClean="0"/>
              <a:t>QSAaaS</a:t>
            </a:r>
            <a:r>
              <a:rPr lang="es-ES" sz="1100" dirty="0" smtClean="0"/>
              <a:t>)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s-ES" sz="1400" dirty="0"/>
              <a:t>f</a:t>
            </a:r>
            <a:r>
              <a:rPr lang="es-ES" sz="1400" dirty="0" smtClean="0"/>
              <a:t>ormación abierta: no solo documentación, sino lo cursos interactivos a través de un MOOC.</a:t>
            </a:r>
            <a:endParaRPr lang="es-ES" sz="1600" dirty="0" smtClean="0"/>
          </a:p>
          <a:p>
            <a:pPr marL="0" lvl="0" indent="0">
              <a:lnSpc>
                <a:spcPct val="115000"/>
              </a:lnSpc>
              <a:buNone/>
            </a:pPr>
            <a:endParaRPr lang="es-ES" dirty="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57910" y="47079"/>
            <a:ext cx="69513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ES" dirty="0" smtClean="0"/>
              <a:t>LAGO en EOSC-</a:t>
            </a:r>
            <a:r>
              <a:rPr lang="es-ES" dirty="0" err="1" smtClean="0"/>
              <a:t>Synergy</a:t>
            </a:r>
            <a:r>
              <a:rPr lang="es-ES" dirty="0" smtClean="0"/>
              <a:t>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540868" y="730714"/>
            <a:ext cx="8284200" cy="376813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s-ES" sz="1400" dirty="0" smtClean="0"/>
              <a:t>Cómo participa:</a:t>
            </a:r>
          </a:p>
          <a:p>
            <a:pPr marL="285750" indent="-285750">
              <a:lnSpc>
                <a:spcPct val="115000"/>
              </a:lnSpc>
            </a:pPr>
            <a:r>
              <a:rPr lang="es-ES" sz="1200" dirty="0" smtClean="0"/>
              <a:t>Es uno de sus 10 Servicios Temáticos (i.e. aplicaciones) que se adaptarán a EOSC.</a:t>
            </a:r>
          </a:p>
          <a:p>
            <a:pPr marL="285750" indent="-285750">
              <a:lnSpc>
                <a:spcPct val="115000"/>
              </a:lnSpc>
            </a:pPr>
            <a:r>
              <a:rPr lang="es-ES" sz="1200" dirty="0" smtClean="0"/>
              <a:t>Los miembros de LAGO pueden hacer uso de la potencia de cálculo y almacenamiento de EOSC.</a:t>
            </a:r>
          </a:p>
          <a:p>
            <a:pPr marL="285750" indent="-285750">
              <a:lnSpc>
                <a:spcPct val="115000"/>
              </a:lnSpc>
            </a:pPr>
            <a:r>
              <a:rPr lang="es-ES" sz="1200" dirty="0"/>
              <a:t>Debe amoldarse a sus </a:t>
            </a:r>
            <a:r>
              <a:rPr lang="es-ES" sz="1200" dirty="0" smtClean="0"/>
              <a:t>servicios, estándares </a:t>
            </a:r>
            <a:r>
              <a:rPr lang="es-ES" sz="1200" dirty="0"/>
              <a:t>de calidad y a su planificación </a:t>
            </a:r>
            <a:r>
              <a:rPr lang="es-ES" sz="1200" dirty="0" smtClean="0"/>
              <a:t>en </a:t>
            </a:r>
            <a:r>
              <a:rPr lang="es-ES" sz="1200" dirty="0"/>
              <a:t>hitos</a:t>
            </a:r>
            <a:r>
              <a:rPr lang="es-ES" sz="1200" dirty="0" smtClean="0"/>
              <a:t>.</a:t>
            </a:r>
            <a:endParaRPr lang="es-ES" sz="1200" dirty="0"/>
          </a:p>
          <a:p>
            <a:pPr marL="0" indent="0">
              <a:lnSpc>
                <a:spcPct val="115000"/>
              </a:lnSpc>
              <a:buNone/>
            </a:pPr>
            <a:r>
              <a:rPr lang="es-ES" sz="1400" dirty="0" smtClean="0"/>
              <a:t>Pero</a:t>
            </a:r>
            <a:r>
              <a:rPr lang="es-ES" sz="1400" dirty="0" smtClean="0"/>
              <a:t>… los recursos son limitados y ¿quién </a:t>
            </a:r>
            <a:r>
              <a:rPr lang="es-ES" sz="1400" dirty="0"/>
              <a:t>asegura que </a:t>
            </a:r>
            <a:r>
              <a:rPr lang="es-ES" sz="1400" dirty="0" smtClean="0"/>
              <a:t>EOSC y sus servicios continuarán en 2023? </a:t>
            </a:r>
          </a:p>
          <a:p>
            <a:pPr marL="171450" indent="-171450">
              <a:lnSpc>
                <a:spcPct val="115000"/>
              </a:lnSpc>
            </a:pPr>
            <a:r>
              <a:rPr lang="es-ES" sz="1200" dirty="0" smtClean="0"/>
              <a:t>Entonces… </a:t>
            </a:r>
            <a:r>
              <a:rPr lang="es-ES" sz="1200" b="1" dirty="0" smtClean="0"/>
              <a:t>¿Merece la pena el esfuerzo de adaptación? Solo si permanece después del proyecto</a:t>
            </a:r>
            <a:endParaRPr lang="es-ES" sz="1200" dirty="0"/>
          </a:p>
          <a:p>
            <a:pPr marL="171450" indent="-171450">
              <a:lnSpc>
                <a:spcPct val="115000"/>
              </a:lnSpc>
            </a:pPr>
            <a:r>
              <a:rPr lang="es-ES" sz="1200" dirty="0" smtClean="0"/>
              <a:t>¿Cómo? </a:t>
            </a:r>
            <a:r>
              <a:rPr lang="es-ES" sz="1200" b="1" dirty="0" smtClean="0"/>
              <a:t>Estandarizando un sistema </a:t>
            </a:r>
            <a:r>
              <a:rPr lang="es-ES" sz="1200" b="1" dirty="0" smtClean="0"/>
              <a:t>automático</a:t>
            </a:r>
            <a:r>
              <a:rPr lang="es-ES" sz="1200" dirty="0" smtClean="0"/>
              <a:t> de </a:t>
            </a:r>
            <a:r>
              <a:rPr lang="es-ES" sz="1200" dirty="0" smtClean="0"/>
              <a:t>generación/análisis de datos que: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s-ES" sz="1100" dirty="0"/>
              <a:t>s</a:t>
            </a:r>
            <a:r>
              <a:rPr lang="es-ES" sz="1100" dirty="0" smtClean="0"/>
              <a:t>ea </a:t>
            </a:r>
            <a:r>
              <a:rPr lang="es-ES" sz="1100" b="1" dirty="0" smtClean="0"/>
              <a:t>compatible con </a:t>
            </a:r>
            <a:r>
              <a:rPr lang="es-ES" sz="1100" b="1" dirty="0" smtClean="0"/>
              <a:t>HPC</a:t>
            </a:r>
            <a:r>
              <a:rPr lang="es-ES" sz="1100" dirty="0" smtClean="0"/>
              <a:t>, con cualquier cloud o</a:t>
            </a:r>
            <a:r>
              <a:rPr lang="es-ES" sz="1100" dirty="0" smtClean="0"/>
              <a:t> </a:t>
            </a:r>
            <a:r>
              <a:rPr lang="es-ES" sz="1100" dirty="0" smtClean="0"/>
              <a:t>incluso </a:t>
            </a:r>
            <a:r>
              <a:rPr lang="es-ES" sz="1100" dirty="0" err="1" smtClean="0"/>
              <a:t>PCs</a:t>
            </a:r>
            <a:r>
              <a:rPr lang="es-ES" sz="1100" dirty="0" smtClean="0"/>
              <a:t> genéricos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s-ES" sz="1100" dirty="0"/>
              <a:t>u</a:t>
            </a:r>
            <a:r>
              <a:rPr lang="es-ES" sz="1100" dirty="0" smtClean="0"/>
              <a:t>se un </a:t>
            </a:r>
            <a:r>
              <a:rPr lang="es-ES" sz="1100" b="1" dirty="0" smtClean="0"/>
              <a:t>repositorio distribuido</a:t>
            </a:r>
            <a:r>
              <a:rPr lang="es-ES" sz="1100" dirty="0" smtClean="0"/>
              <a:t> y que sea extensible por los socios LAGO </a:t>
            </a:r>
            <a:r>
              <a:rPr lang="es-ES" sz="1100" dirty="0"/>
              <a:t>más allá de EOSC</a:t>
            </a:r>
            <a:endParaRPr lang="es-ES" sz="1100" dirty="0" smtClean="0"/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s-ES" sz="1100" dirty="0" smtClean="0"/>
              <a:t>almacene </a:t>
            </a:r>
            <a:r>
              <a:rPr lang="es-ES" sz="1100" dirty="0"/>
              <a:t>los datos </a:t>
            </a:r>
            <a:r>
              <a:rPr lang="es-ES" sz="1100" b="1" dirty="0" smtClean="0"/>
              <a:t>FAIR</a:t>
            </a:r>
            <a:r>
              <a:rPr lang="es-ES" sz="1100" dirty="0" smtClean="0"/>
              <a:t> para que puedan ser recolectados por servicios futuros no EOSC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s-ES" sz="1100" dirty="0" smtClean="0"/>
              <a:t>gestionando el software colaborativo con mecanismos actuales: </a:t>
            </a:r>
            <a:r>
              <a:rPr lang="es-ES" sz="1100" b="1" dirty="0" smtClean="0"/>
              <a:t>CD/CI</a:t>
            </a:r>
            <a:endParaRPr lang="es-ES" sz="1100" b="1" dirty="0"/>
          </a:p>
          <a:p>
            <a:pPr marL="285750" indent="-285750">
              <a:lnSpc>
                <a:spcPct val="115000"/>
              </a:lnSpc>
            </a:pPr>
            <a:endParaRPr lang="es-ES" sz="1400" dirty="0" smtClean="0"/>
          </a:p>
          <a:p>
            <a:pPr marL="0" lvl="0" indent="0">
              <a:lnSpc>
                <a:spcPct val="115000"/>
              </a:lnSpc>
              <a:buNone/>
            </a:pPr>
            <a:endParaRPr lang="es-ES" dirty="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428903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57910" y="47079"/>
            <a:ext cx="69513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ES" dirty="0" smtClean="0"/>
              <a:t>Propuesta básica de</a:t>
            </a:r>
            <a:r>
              <a:rPr lang="es-ES" dirty="0" smtClean="0"/>
              <a:t> </a:t>
            </a:r>
            <a:r>
              <a:rPr lang="es-ES" dirty="0" smtClean="0"/>
              <a:t>e</a:t>
            </a:r>
            <a:r>
              <a:rPr lang="es-ES" dirty="0" smtClean="0"/>
              <a:t>standarización (I)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460858" y="768096"/>
            <a:ext cx="8364210" cy="374538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285750" indent="-285750">
              <a:lnSpc>
                <a:spcPct val="115000"/>
              </a:lnSpc>
            </a:pPr>
            <a:r>
              <a:rPr lang="es-ES" sz="1400" dirty="0" smtClean="0"/>
              <a:t>Usar siempre una instancia </a:t>
            </a:r>
            <a:r>
              <a:rPr lang="es-ES" sz="1400" dirty="0" err="1" smtClean="0"/>
              <a:t>Docker</a:t>
            </a:r>
            <a:r>
              <a:rPr lang="es-ES" sz="1400" dirty="0" smtClean="0"/>
              <a:t>:  </a:t>
            </a:r>
          </a:p>
          <a:p>
            <a:pPr marL="742950" lvl="1" indent="-285750">
              <a:lnSpc>
                <a:spcPct val="115000"/>
              </a:lnSpc>
            </a:pPr>
            <a:r>
              <a:rPr lang="es-ES" sz="1100" dirty="0" smtClean="0"/>
              <a:t>Auto-contenida: con CORSIKA y scripts de comprobación y </a:t>
            </a:r>
            <a:r>
              <a:rPr lang="es-ES" sz="1100" dirty="0" err="1" smtClean="0"/>
              <a:t>midlleware</a:t>
            </a:r>
            <a:r>
              <a:rPr lang="es-ES" sz="1100" dirty="0" smtClean="0"/>
              <a:t> para acceder al repositorio</a:t>
            </a:r>
          </a:p>
          <a:p>
            <a:pPr marL="742950" lvl="1" indent="-285750">
              <a:lnSpc>
                <a:spcPct val="115000"/>
              </a:lnSpc>
            </a:pPr>
            <a:r>
              <a:rPr lang="es-ES" sz="1100" dirty="0"/>
              <a:t>E</a:t>
            </a:r>
            <a:r>
              <a:rPr lang="es-ES" sz="1100" dirty="0" smtClean="0"/>
              <a:t>ntrada: un fichero CORSIKA y un </a:t>
            </a:r>
            <a:r>
              <a:rPr lang="es-ES" sz="1100" dirty="0" err="1" smtClean="0"/>
              <a:t>token</a:t>
            </a:r>
            <a:r>
              <a:rPr lang="es-ES" sz="1100" dirty="0" smtClean="0"/>
              <a:t> de identificación del usuario</a:t>
            </a:r>
          </a:p>
          <a:p>
            <a:pPr marL="742950" lvl="1" indent="-285750">
              <a:lnSpc>
                <a:spcPct val="115000"/>
              </a:lnSpc>
            </a:pPr>
            <a:r>
              <a:rPr lang="es-ES" sz="1100" dirty="0" smtClean="0"/>
              <a:t>Asegura la corrección de la salida, los metadatos y el almacenamiento en el repositorio automáticamente</a:t>
            </a:r>
          </a:p>
          <a:p>
            <a:pPr marL="742950" lvl="1" indent="-285750">
              <a:lnSpc>
                <a:spcPct val="115000"/>
              </a:lnSpc>
            </a:pPr>
            <a:r>
              <a:rPr lang="es-ES" sz="1100" dirty="0" smtClean="0"/>
              <a:t>Permite ejecución tanto EGI FedCloud y otros clouds (al menos sobre </a:t>
            </a:r>
            <a:r>
              <a:rPr lang="es-ES" sz="1100" dirty="0" err="1" smtClean="0"/>
              <a:t>MVs</a:t>
            </a:r>
            <a:r>
              <a:rPr lang="es-ES" sz="1100" dirty="0" smtClean="0"/>
              <a:t>) como en </a:t>
            </a:r>
            <a:r>
              <a:rPr lang="es-ES" sz="1100" dirty="0" err="1" smtClean="0"/>
              <a:t>clusters</a:t>
            </a:r>
            <a:r>
              <a:rPr lang="es-ES" sz="1100" dirty="0"/>
              <a:t>.</a:t>
            </a:r>
            <a:endParaRPr lang="es-ES" sz="1100" dirty="0" smtClean="0"/>
          </a:p>
          <a:p>
            <a:pPr marL="285750" indent="-285750">
              <a:lnSpc>
                <a:spcPct val="115000"/>
              </a:lnSpc>
            </a:pPr>
            <a:r>
              <a:rPr lang="es-ES" sz="1400" dirty="0" smtClean="0"/>
              <a:t>La instancia siempre obtenida desde un CVS distribuido oficial:</a:t>
            </a:r>
          </a:p>
          <a:p>
            <a:pPr marL="742950" lvl="1" indent="-285750">
              <a:lnSpc>
                <a:spcPct val="115000"/>
              </a:lnSpc>
            </a:pPr>
            <a:r>
              <a:rPr lang="es-ES" sz="1000" dirty="0" smtClean="0"/>
              <a:t>Un </a:t>
            </a:r>
            <a:r>
              <a:rPr lang="es-ES" sz="1000" dirty="0" err="1" smtClean="0"/>
              <a:t>G</a:t>
            </a:r>
            <a:r>
              <a:rPr lang="es-ES" sz="1000" dirty="0" err="1" smtClean="0"/>
              <a:t>itHub</a:t>
            </a:r>
            <a:r>
              <a:rPr lang="es-ES" sz="1000" dirty="0" smtClean="0"/>
              <a:t> </a:t>
            </a:r>
            <a:r>
              <a:rPr lang="es-ES" sz="1000" dirty="0"/>
              <a:t>como </a:t>
            </a:r>
            <a:r>
              <a:rPr lang="es-ES" sz="1000" dirty="0">
                <a:hlinkClick r:id="rId3"/>
              </a:rPr>
              <a:t>https://</a:t>
            </a:r>
            <a:r>
              <a:rPr lang="es-ES" sz="1000" dirty="0" smtClean="0">
                <a:hlinkClick r:id="rId3"/>
              </a:rPr>
              <a:t>github.com/lagoproject</a:t>
            </a:r>
            <a:endParaRPr lang="es-ES" sz="1000" dirty="0" smtClean="0"/>
          </a:p>
          <a:p>
            <a:pPr marL="742950" lvl="1" indent="-285750">
              <a:lnSpc>
                <a:spcPct val="115000"/>
              </a:lnSpc>
            </a:pPr>
            <a:r>
              <a:rPr lang="es-ES" sz="1000" dirty="0" smtClean="0"/>
              <a:t>Seguir las clausulas del </a:t>
            </a:r>
            <a:r>
              <a:rPr lang="en-US" sz="1000" dirty="0" smtClean="0"/>
              <a:t>QSA document de EOSC (</a:t>
            </a:r>
            <a:r>
              <a:rPr lang="en-US" sz="1000" dirty="0"/>
              <a:t>minimal unit tests, security standards, code style standards, </a:t>
            </a:r>
            <a:r>
              <a:rPr lang="en-US" sz="1000" dirty="0" smtClean="0"/>
              <a:t>documentation…)</a:t>
            </a:r>
          </a:p>
          <a:p>
            <a:pPr marL="742950" lvl="1" indent="-285750">
              <a:lnSpc>
                <a:spcPct val="115000"/>
              </a:lnSpc>
            </a:pPr>
            <a:r>
              <a:rPr lang="en-US" sz="1000" dirty="0" err="1" smtClean="0"/>
              <a:t>Acoplar</a:t>
            </a:r>
            <a:r>
              <a:rPr lang="en-US" sz="1000" dirty="0" smtClean="0"/>
              <a:t> un </a:t>
            </a:r>
            <a:r>
              <a:rPr lang="en-US" sz="1000" dirty="0" err="1" smtClean="0"/>
              <a:t>sistema</a:t>
            </a:r>
            <a:r>
              <a:rPr lang="en-US" sz="1000" dirty="0" smtClean="0"/>
              <a:t> CD/CI  (</a:t>
            </a:r>
            <a:r>
              <a:rPr lang="en-US" sz="1000" dirty="0" err="1" smtClean="0"/>
              <a:t>nos</a:t>
            </a:r>
            <a:r>
              <a:rPr lang="en-US" sz="1000" dirty="0" smtClean="0"/>
              <a:t> </a:t>
            </a:r>
            <a:r>
              <a:rPr lang="en-US" sz="1000" dirty="0" err="1" smtClean="0"/>
              <a:t>debiera</a:t>
            </a:r>
            <a:r>
              <a:rPr lang="en-US" sz="1000" dirty="0" smtClean="0"/>
              <a:t> </a:t>
            </a:r>
            <a:r>
              <a:rPr lang="en-US" sz="1000" dirty="0" err="1" smtClean="0"/>
              <a:t>apoyar</a:t>
            </a:r>
            <a:r>
              <a:rPr lang="en-US" sz="1000" dirty="0" smtClean="0"/>
              <a:t> EOSC, </a:t>
            </a:r>
            <a:r>
              <a:rPr lang="en-US" sz="1000" dirty="0" err="1" smtClean="0"/>
              <a:t>pero</a:t>
            </a:r>
            <a:r>
              <a:rPr lang="en-US" sz="1000" dirty="0" smtClean="0"/>
              <a:t> </a:t>
            </a:r>
            <a:r>
              <a:rPr lang="en-US" sz="1000" dirty="0" err="1" smtClean="0"/>
              <a:t>podemos</a:t>
            </a:r>
            <a:r>
              <a:rPr lang="en-US" sz="1000" dirty="0" smtClean="0"/>
              <a:t> </a:t>
            </a:r>
            <a:r>
              <a:rPr lang="en-US" sz="1000" dirty="0" err="1" smtClean="0"/>
              <a:t>usar</a:t>
            </a:r>
            <a:r>
              <a:rPr lang="en-US" sz="1000" dirty="0" smtClean="0"/>
              <a:t> </a:t>
            </a:r>
            <a:r>
              <a:rPr lang="en-US" sz="1000" dirty="0" err="1" smtClean="0"/>
              <a:t>cualquiera</a:t>
            </a:r>
            <a:r>
              <a:rPr lang="en-US" sz="1000" dirty="0" smtClean="0"/>
              <a:t>)</a:t>
            </a:r>
          </a:p>
          <a:p>
            <a:pPr marL="285750" indent="-285750">
              <a:lnSpc>
                <a:spcPct val="115000"/>
              </a:lnSpc>
            </a:pPr>
            <a:r>
              <a:rPr lang="es-ES" sz="1400" dirty="0" smtClean="0"/>
              <a:t>Autenticación por medio de EGI </a:t>
            </a:r>
            <a:r>
              <a:rPr lang="es-ES" sz="1400" dirty="0" err="1" smtClean="0"/>
              <a:t>Check</a:t>
            </a:r>
            <a:r>
              <a:rPr lang="es-ES" sz="1400" dirty="0" smtClean="0"/>
              <a:t>-in </a:t>
            </a:r>
            <a:r>
              <a:rPr lang="es-ES" sz="1200" dirty="0" smtClean="0"/>
              <a:t>(</a:t>
            </a:r>
            <a:r>
              <a:rPr lang="es-ES" sz="1200" dirty="0" err="1" smtClean="0"/>
              <a:t>OpenID</a:t>
            </a:r>
            <a:r>
              <a:rPr lang="es-ES" sz="1200" dirty="0" smtClean="0"/>
              <a:t> </a:t>
            </a:r>
            <a:r>
              <a:rPr lang="es-ES" sz="1200" dirty="0" err="1"/>
              <a:t>Connect</a:t>
            </a:r>
            <a:r>
              <a:rPr lang="es-ES" sz="1200" dirty="0"/>
              <a:t>, OIDC) </a:t>
            </a:r>
          </a:p>
          <a:p>
            <a:pPr marL="742950" lvl="1" indent="-285750">
              <a:lnSpc>
                <a:spcPct val="115000"/>
              </a:lnSpc>
            </a:pPr>
            <a:r>
              <a:rPr lang="es-ES" sz="1050" dirty="0" smtClean="0"/>
              <a:t>Permite </a:t>
            </a:r>
            <a:r>
              <a:rPr lang="es-ES" sz="1050" dirty="0"/>
              <a:t>crear una VO virtual con roles (participación de los responsables de LAGO)</a:t>
            </a:r>
          </a:p>
          <a:p>
            <a:pPr marL="742950" lvl="1" indent="-285750">
              <a:lnSpc>
                <a:spcPct val="115000"/>
              </a:lnSpc>
            </a:pPr>
            <a:r>
              <a:rPr lang="es-ES" sz="1050" dirty="0" smtClean="0"/>
              <a:t>Este </a:t>
            </a:r>
            <a:r>
              <a:rPr lang="es-ES" sz="1050" dirty="0"/>
              <a:t>servicio es el que se mantendrá con seguridad a largo plazo en EGI/EOSC</a:t>
            </a:r>
          </a:p>
          <a:p>
            <a:pPr marL="742950" lvl="1" indent="-285750">
              <a:lnSpc>
                <a:spcPct val="115000"/>
              </a:lnSpc>
            </a:pPr>
            <a:r>
              <a:rPr lang="es-ES" sz="1050" dirty="0"/>
              <a:t>La adaptación de </a:t>
            </a:r>
            <a:r>
              <a:rPr lang="es-ES" sz="1050" dirty="0" err="1"/>
              <a:t>OpenID</a:t>
            </a:r>
            <a:r>
              <a:rPr lang="es-ES" sz="1050" dirty="0"/>
              <a:t> </a:t>
            </a:r>
            <a:r>
              <a:rPr lang="es-ES" sz="1050" dirty="0" err="1"/>
              <a:t>podria</a:t>
            </a:r>
            <a:r>
              <a:rPr lang="es-ES" sz="1050" dirty="0"/>
              <a:t> ser usado para  AWS, Google, y </a:t>
            </a:r>
            <a:r>
              <a:rPr lang="es-ES" sz="1050" dirty="0" err="1"/>
              <a:t>GitHub</a:t>
            </a:r>
            <a:r>
              <a:rPr lang="es-ES" sz="1050" dirty="0"/>
              <a:t>/</a:t>
            </a:r>
            <a:r>
              <a:rPr lang="es-ES" sz="1050" dirty="0" err="1"/>
              <a:t>GitLab</a:t>
            </a:r>
            <a:r>
              <a:rPr lang="es-ES" sz="1050" dirty="0"/>
              <a:t>.</a:t>
            </a:r>
          </a:p>
          <a:p>
            <a:pPr marL="0" indent="0">
              <a:lnSpc>
                <a:spcPct val="115000"/>
              </a:lnSpc>
              <a:buNone/>
            </a:pPr>
            <a:endParaRPr lang="es-ES" sz="1400" dirty="0" smtClean="0"/>
          </a:p>
          <a:p>
            <a:pPr marL="0" indent="0">
              <a:lnSpc>
                <a:spcPct val="115000"/>
              </a:lnSpc>
              <a:buNone/>
            </a:pPr>
            <a:endParaRPr lang="es-ES" sz="1400" dirty="0" smtClean="0"/>
          </a:p>
          <a:p>
            <a:pPr marL="285750" indent="-285750">
              <a:lnSpc>
                <a:spcPct val="115000"/>
              </a:lnSpc>
            </a:pPr>
            <a:endParaRPr lang="es-ES" sz="1400" dirty="0" smtClean="0"/>
          </a:p>
          <a:p>
            <a:pPr marL="0" lvl="0" indent="0">
              <a:lnSpc>
                <a:spcPct val="115000"/>
              </a:lnSpc>
              <a:buNone/>
            </a:pPr>
            <a:endParaRPr lang="es-ES" dirty="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13043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0"/>
            <a:ext cx="6951300" cy="994200"/>
          </a:xfrm>
        </p:spPr>
        <p:txBody>
          <a:bodyPr/>
          <a:lstStyle/>
          <a:p>
            <a:r>
              <a:rPr lang="es-ES" dirty="0"/>
              <a:t>Propuesta básica de estandarización (</a:t>
            </a:r>
            <a:r>
              <a:rPr lang="es-ES" dirty="0" smtClean="0"/>
              <a:t>II)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7988" y="630384"/>
            <a:ext cx="7886700" cy="3912356"/>
          </a:xfrm>
        </p:spPr>
        <p:txBody>
          <a:bodyPr/>
          <a:lstStyle/>
          <a:p>
            <a:pPr marL="285750" indent="-285750">
              <a:lnSpc>
                <a:spcPct val="115000"/>
              </a:lnSpc>
            </a:pPr>
            <a:r>
              <a:rPr lang="es-ES" sz="1400" dirty="0" smtClean="0"/>
              <a:t>Repositorio distribuido basado en EGI </a:t>
            </a:r>
            <a:r>
              <a:rPr lang="es-ES" sz="1400" dirty="0" err="1"/>
              <a:t>DataHub</a:t>
            </a:r>
            <a:r>
              <a:rPr lang="es-ES" sz="1400" dirty="0"/>
              <a:t> (</a:t>
            </a:r>
            <a:r>
              <a:rPr lang="es-ES" sz="1400" dirty="0" err="1"/>
              <a:t>OneData</a:t>
            </a:r>
            <a:r>
              <a:rPr lang="es-ES" sz="1400" dirty="0" smtClean="0"/>
              <a:t>)</a:t>
            </a:r>
          </a:p>
          <a:p>
            <a:pPr lvl="1"/>
            <a:r>
              <a:rPr lang="en-US" sz="1100" dirty="0" err="1" smtClean="0"/>
              <a:t>Permite</a:t>
            </a:r>
            <a:r>
              <a:rPr lang="en-US" sz="1100" dirty="0" smtClean="0"/>
              <a:t> </a:t>
            </a:r>
            <a:r>
              <a:rPr lang="en-US" sz="1100" dirty="0" err="1" smtClean="0"/>
              <a:t>categorizar</a:t>
            </a:r>
            <a:r>
              <a:rPr lang="en-US" sz="1100" dirty="0" smtClean="0"/>
              <a:t> </a:t>
            </a:r>
            <a:r>
              <a:rPr lang="en-US" sz="1100" dirty="0" err="1" smtClean="0"/>
              <a:t>los</a:t>
            </a:r>
            <a:r>
              <a:rPr lang="en-US" sz="1100" dirty="0" smtClean="0"/>
              <a:t> </a:t>
            </a:r>
            <a:r>
              <a:rPr lang="en-US" sz="1100" dirty="0" err="1" smtClean="0"/>
              <a:t>datos</a:t>
            </a:r>
            <a:r>
              <a:rPr lang="en-US" sz="1100" dirty="0" smtClean="0"/>
              <a:t> L0-L3 y </a:t>
            </a:r>
            <a:r>
              <a:rPr lang="en-US" sz="1100" dirty="0" err="1" smtClean="0"/>
              <a:t>sus</a:t>
            </a:r>
            <a:r>
              <a:rPr lang="en-US" sz="1100" dirty="0" smtClean="0"/>
              <a:t> </a:t>
            </a:r>
            <a:r>
              <a:rPr lang="en-US" sz="1100" dirty="0" err="1" smtClean="0"/>
              <a:t>permisos</a:t>
            </a:r>
            <a:r>
              <a:rPr lang="en-US" sz="1100" dirty="0" smtClean="0"/>
              <a:t> </a:t>
            </a:r>
            <a:r>
              <a:rPr lang="en-US" sz="1100" dirty="0" err="1" smtClean="0"/>
              <a:t>basados</a:t>
            </a:r>
            <a:r>
              <a:rPr lang="en-US" sz="1100" dirty="0" smtClean="0"/>
              <a:t> </a:t>
            </a:r>
            <a:r>
              <a:rPr lang="en-US" sz="1100" dirty="0" err="1" smtClean="0"/>
              <a:t>en</a:t>
            </a:r>
            <a:r>
              <a:rPr lang="en-US" sz="1100" dirty="0" smtClean="0"/>
              <a:t> roles VO.</a:t>
            </a:r>
            <a:endParaRPr lang="en-US" sz="1100" dirty="0"/>
          </a:p>
          <a:p>
            <a:pPr lvl="1"/>
            <a:r>
              <a:rPr lang="en-US" sz="1100" dirty="0" err="1" smtClean="0"/>
              <a:t>Permite</a:t>
            </a:r>
            <a:r>
              <a:rPr lang="en-US" sz="1100" dirty="0" smtClean="0"/>
              <a:t> </a:t>
            </a:r>
            <a:r>
              <a:rPr lang="en-US" sz="1100" dirty="0" err="1" smtClean="0"/>
              <a:t>Metadatos</a:t>
            </a:r>
            <a:r>
              <a:rPr lang="en-US" sz="1100" dirty="0" smtClean="0"/>
              <a:t> </a:t>
            </a:r>
            <a:r>
              <a:rPr lang="en-US" sz="1100" dirty="0" err="1" smtClean="0"/>
              <a:t>personalizados</a:t>
            </a:r>
            <a:r>
              <a:rPr lang="en-US" sz="1100" dirty="0" smtClean="0"/>
              <a:t> </a:t>
            </a:r>
            <a:r>
              <a:rPr lang="en-US" sz="1100" dirty="0" err="1" smtClean="0"/>
              <a:t>por</a:t>
            </a:r>
            <a:r>
              <a:rPr lang="en-US" sz="1100" dirty="0" smtClean="0"/>
              <a:t> data-set y </a:t>
            </a:r>
            <a:r>
              <a:rPr lang="en-US" sz="1100" dirty="0" err="1" smtClean="0"/>
              <a:t>en</a:t>
            </a:r>
            <a:r>
              <a:rPr lang="en-US" sz="1100" dirty="0" smtClean="0"/>
              <a:t> </a:t>
            </a:r>
            <a:r>
              <a:rPr lang="en-US" sz="1100" dirty="0" err="1" smtClean="0"/>
              <a:t>formatos</a:t>
            </a:r>
            <a:r>
              <a:rPr lang="en-US" sz="1100" dirty="0" smtClean="0"/>
              <a:t> standard (</a:t>
            </a:r>
            <a:r>
              <a:rPr lang="en-US" sz="1100" dirty="0" err="1" smtClean="0"/>
              <a:t>ej</a:t>
            </a:r>
            <a:r>
              <a:rPr lang="en-US" sz="1100" dirty="0" smtClean="0"/>
              <a:t>. Dublin Core)</a:t>
            </a:r>
          </a:p>
          <a:p>
            <a:pPr lvl="1"/>
            <a:r>
              <a:rPr lang="en-US" sz="1100" dirty="0" smtClean="0"/>
              <a:t>Se le </a:t>
            </a:r>
            <a:r>
              <a:rPr lang="en-US" sz="1100" dirty="0" err="1" smtClean="0"/>
              <a:t>pueden</a:t>
            </a:r>
            <a:r>
              <a:rPr lang="en-US" sz="1100" dirty="0" smtClean="0"/>
              <a:t> </a:t>
            </a:r>
            <a:r>
              <a:rPr lang="en-US" sz="1100" dirty="0" err="1" smtClean="0"/>
              <a:t>añadir</a:t>
            </a:r>
            <a:r>
              <a:rPr lang="en-US" sz="1100" dirty="0" smtClean="0"/>
              <a:t> PIDs a </a:t>
            </a:r>
            <a:r>
              <a:rPr lang="en-US" sz="1100" dirty="0" err="1" smtClean="0"/>
              <a:t>los</a:t>
            </a:r>
            <a:r>
              <a:rPr lang="en-US" sz="1100" dirty="0" smtClean="0"/>
              <a:t> data-sets (</a:t>
            </a:r>
            <a:r>
              <a:rPr lang="en-US" sz="1100" dirty="0" err="1" smtClean="0"/>
              <a:t>automáticamente</a:t>
            </a:r>
            <a:r>
              <a:rPr lang="en-US" sz="1100" dirty="0" smtClean="0"/>
              <a:t> con B2HANDLE)</a:t>
            </a:r>
          </a:p>
          <a:p>
            <a:pPr lvl="1"/>
            <a:r>
              <a:rPr lang="en-US" sz="1100" dirty="0" smtClean="0"/>
              <a:t>Los </a:t>
            </a:r>
            <a:r>
              <a:rPr lang="en-US" sz="1100" dirty="0" err="1" smtClean="0"/>
              <a:t>metadatos</a:t>
            </a:r>
            <a:r>
              <a:rPr lang="en-US" sz="1100" dirty="0" smtClean="0"/>
              <a:t> </a:t>
            </a:r>
            <a:r>
              <a:rPr lang="en-US" sz="1100" dirty="0" err="1" smtClean="0"/>
              <a:t>pueden</a:t>
            </a:r>
            <a:r>
              <a:rPr lang="en-US" sz="1100" dirty="0" smtClean="0"/>
              <a:t> </a:t>
            </a:r>
            <a:r>
              <a:rPr lang="en-US" sz="1100" dirty="0" err="1" smtClean="0"/>
              <a:t>ser</a:t>
            </a:r>
            <a:r>
              <a:rPr lang="en-US" sz="1100" dirty="0" smtClean="0"/>
              <a:t> </a:t>
            </a:r>
            <a:r>
              <a:rPr lang="en-US" sz="1100" dirty="0" err="1" smtClean="0"/>
              <a:t>recolectados</a:t>
            </a:r>
            <a:r>
              <a:rPr lang="en-US" sz="1100" dirty="0" smtClean="0"/>
              <a:t> </a:t>
            </a:r>
            <a:r>
              <a:rPr lang="en-US" sz="1100" dirty="0" err="1" smtClean="0"/>
              <a:t>por</a:t>
            </a:r>
            <a:r>
              <a:rPr lang="en-US" sz="1100" dirty="0" smtClean="0"/>
              <a:t> </a:t>
            </a:r>
            <a:r>
              <a:rPr lang="en-US" sz="1100" dirty="0" err="1" smtClean="0"/>
              <a:t>cualquier</a:t>
            </a:r>
            <a:r>
              <a:rPr lang="en-US" sz="1100" dirty="0" smtClean="0"/>
              <a:t> </a:t>
            </a:r>
            <a:r>
              <a:rPr lang="en-US" sz="1100" dirty="0" err="1" smtClean="0"/>
              <a:t>servicio</a:t>
            </a:r>
            <a:r>
              <a:rPr lang="en-US" sz="1100" dirty="0" smtClean="0"/>
              <a:t> </a:t>
            </a:r>
            <a:r>
              <a:rPr lang="en-US" sz="1100" dirty="0" err="1" smtClean="0"/>
              <a:t>como</a:t>
            </a:r>
            <a:r>
              <a:rPr lang="en-US" sz="1100" dirty="0" smtClean="0"/>
              <a:t> B2FIND</a:t>
            </a:r>
          </a:p>
          <a:p>
            <a:pPr lvl="1"/>
            <a:r>
              <a:rPr lang="en-US" sz="1100" dirty="0" err="1" smtClean="0"/>
              <a:t>Instancias</a:t>
            </a:r>
            <a:r>
              <a:rPr lang="en-US" sz="1100" dirty="0" smtClean="0"/>
              <a:t> </a:t>
            </a:r>
            <a:r>
              <a:rPr lang="en-US" sz="1100" dirty="0" err="1" smtClean="0"/>
              <a:t>docker</a:t>
            </a:r>
            <a:r>
              <a:rPr lang="en-US" sz="1100" dirty="0" smtClean="0"/>
              <a:t> de </a:t>
            </a:r>
            <a:r>
              <a:rPr lang="en-US" sz="1100" dirty="0" err="1" smtClean="0"/>
              <a:t>OneClient</a:t>
            </a:r>
            <a:r>
              <a:rPr lang="en-US" sz="1100" dirty="0" smtClean="0"/>
              <a:t> </a:t>
            </a:r>
            <a:r>
              <a:rPr lang="en-US" sz="1100" dirty="0" err="1" smtClean="0"/>
              <a:t>sobre</a:t>
            </a:r>
            <a:r>
              <a:rPr lang="en-US" sz="1100" dirty="0" smtClean="0"/>
              <a:t> clusters HPC </a:t>
            </a:r>
            <a:r>
              <a:rPr lang="en-US" sz="1100" dirty="0" err="1" smtClean="0"/>
              <a:t>acceden</a:t>
            </a:r>
            <a:r>
              <a:rPr lang="en-US" sz="1100" dirty="0" smtClean="0"/>
              <a:t> al </a:t>
            </a:r>
            <a:r>
              <a:rPr lang="en-US" sz="1100" dirty="0" err="1" smtClean="0"/>
              <a:t>repositorio</a:t>
            </a:r>
            <a:r>
              <a:rPr lang="en-US" sz="1100" dirty="0" smtClean="0"/>
              <a:t> con </a:t>
            </a:r>
            <a:r>
              <a:rPr lang="en-US" sz="1100" dirty="0" err="1" smtClean="0"/>
              <a:t>los</a:t>
            </a:r>
            <a:r>
              <a:rPr lang="en-US" sz="1100" dirty="0" smtClean="0"/>
              <a:t> </a:t>
            </a:r>
            <a:r>
              <a:rPr lang="en-US" sz="1100" dirty="0" err="1" smtClean="0"/>
              <a:t>permisos</a:t>
            </a:r>
            <a:r>
              <a:rPr lang="en-US" sz="1100" dirty="0" smtClean="0"/>
              <a:t> de EGI Check-in</a:t>
            </a:r>
          </a:p>
          <a:p>
            <a:pPr lvl="1"/>
            <a:r>
              <a:rPr lang="es-ES" sz="1100" dirty="0" smtClean="0"/>
              <a:t>Permite réplicas y la sostenibilidad a largo plazo por miembros de LAGO: </a:t>
            </a:r>
          </a:p>
          <a:p>
            <a:pPr lvl="2"/>
            <a:r>
              <a:rPr lang="es-ES" sz="1050" dirty="0" smtClean="0"/>
              <a:t>El CIEMAT pondrá el primer nodo </a:t>
            </a:r>
            <a:r>
              <a:rPr lang="es-ES" sz="1050" dirty="0" err="1" smtClean="0"/>
              <a:t>DataHub</a:t>
            </a:r>
            <a:r>
              <a:rPr lang="es-ES" sz="1050" dirty="0" smtClean="0"/>
              <a:t> para asegurar la continuidad del sistema</a:t>
            </a:r>
          </a:p>
          <a:p>
            <a:pPr lvl="2"/>
            <a:r>
              <a:rPr lang="es-ES" sz="1050" dirty="0" smtClean="0"/>
              <a:t>Cualquier colaborador de LAGO puede poner réplicas</a:t>
            </a:r>
            <a:endParaRPr lang="es-ES" sz="800" dirty="0" smtClean="0"/>
          </a:p>
          <a:p>
            <a:pPr marL="285750" indent="-285750">
              <a:lnSpc>
                <a:spcPct val="115000"/>
              </a:lnSpc>
            </a:pPr>
            <a:r>
              <a:rPr lang="es-ES" sz="1400" dirty="0" smtClean="0"/>
              <a:t>Servicios EOSC auxiliares: </a:t>
            </a:r>
          </a:p>
          <a:p>
            <a:pPr marL="742950" lvl="1" indent="-285750">
              <a:lnSpc>
                <a:spcPct val="115000"/>
              </a:lnSpc>
            </a:pPr>
            <a:r>
              <a:rPr lang="es-ES" sz="1050" dirty="0" smtClean="0"/>
              <a:t>Pueden ser sustituidos fácilmente por otros</a:t>
            </a:r>
          </a:p>
          <a:p>
            <a:pPr marL="742950" lvl="1" indent="-285750">
              <a:lnSpc>
                <a:spcPct val="115000"/>
              </a:lnSpc>
            </a:pPr>
            <a:r>
              <a:rPr lang="es-ES" sz="1050" dirty="0" smtClean="0"/>
              <a:t>Ya están en producción (no necesitamos instalar nada)</a:t>
            </a:r>
          </a:p>
          <a:p>
            <a:pPr marL="742950" lvl="1" indent="-285750">
              <a:lnSpc>
                <a:spcPct val="115000"/>
              </a:lnSpc>
            </a:pPr>
            <a:r>
              <a:rPr lang="es-ES" sz="1050" dirty="0" smtClean="0"/>
              <a:t>B2HANDLE (handle.net) </a:t>
            </a:r>
            <a:r>
              <a:rPr lang="es-ES" sz="1050" dirty="0"/>
              <a:t>para obtener </a:t>
            </a:r>
            <a:r>
              <a:rPr lang="es-ES" sz="1050" dirty="0" err="1"/>
              <a:t>PIDs</a:t>
            </a:r>
            <a:r>
              <a:rPr lang="es-ES" sz="1050" dirty="0"/>
              <a:t> persistentes a los grupos de </a:t>
            </a:r>
            <a:r>
              <a:rPr lang="es-ES" sz="1050" dirty="0" smtClean="0"/>
              <a:t>datos y  </a:t>
            </a:r>
          </a:p>
          <a:p>
            <a:pPr marL="742950" lvl="1" indent="-285750">
              <a:lnSpc>
                <a:spcPct val="115000"/>
              </a:lnSpc>
            </a:pPr>
            <a:r>
              <a:rPr lang="es-ES" sz="1050" dirty="0" smtClean="0"/>
              <a:t>B2FIND </a:t>
            </a:r>
            <a:r>
              <a:rPr lang="es-ES" sz="1050" dirty="0"/>
              <a:t>automáticamente recolectará metadatos de </a:t>
            </a:r>
            <a:r>
              <a:rPr lang="es-ES" sz="1050" dirty="0" smtClean="0"/>
              <a:t>EGI</a:t>
            </a:r>
            <a:endParaRPr lang="es-ES" sz="1100" dirty="0" smtClean="0"/>
          </a:p>
        </p:txBody>
      </p:sp>
    </p:spTree>
    <p:extLst>
      <p:ext uri="{BB962C8B-B14F-4D97-AF65-F5344CB8AC3E}">
        <p14:creationId xmlns:p14="http://schemas.microsoft.com/office/powerpoint/2010/main" val="318790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0"/>
            <a:ext cx="6951300" cy="994200"/>
          </a:xfrm>
        </p:spPr>
        <p:txBody>
          <a:bodyPr/>
          <a:lstStyle/>
          <a:p>
            <a:r>
              <a:rPr lang="es-ES" dirty="0"/>
              <a:t>Propuesta básica de estandarización (</a:t>
            </a:r>
            <a:r>
              <a:rPr lang="es-ES" dirty="0" smtClean="0"/>
              <a:t>III)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7988" y="630384"/>
            <a:ext cx="7886700" cy="3912356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endParaRPr lang="es-ES" sz="1400" dirty="0" smtClean="0"/>
          </a:p>
          <a:p>
            <a:pPr marL="285750" indent="-285750">
              <a:lnSpc>
                <a:spcPct val="115000"/>
              </a:lnSpc>
            </a:pPr>
            <a:r>
              <a:rPr lang="es-ES" sz="1400" dirty="0" smtClean="0"/>
              <a:t>Resultado </a:t>
            </a:r>
            <a:r>
              <a:rPr lang="es-ES" sz="1400" dirty="0"/>
              <a:t>esperado similar </a:t>
            </a:r>
            <a:r>
              <a:rPr lang="es-ES" sz="1400" dirty="0" smtClean="0"/>
              <a:t>a:</a:t>
            </a:r>
          </a:p>
          <a:p>
            <a:pPr marL="742950" lvl="1" indent="-285750">
              <a:lnSpc>
                <a:spcPct val="115000"/>
              </a:lnSpc>
            </a:pPr>
            <a:r>
              <a:rPr lang="es-ES" sz="1100" dirty="0" smtClean="0"/>
              <a:t>Experimento ALEPH en B2FIND (ojo no usa EGI </a:t>
            </a:r>
            <a:r>
              <a:rPr lang="es-ES" sz="1100" dirty="0" err="1" smtClean="0"/>
              <a:t>DataHub</a:t>
            </a:r>
            <a:r>
              <a:rPr lang="es-ES" sz="1100" dirty="0" smtClean="0"/>
              <a:t>) </a:t>
            </a:r>
            <a:r>
              <a:rPr lang="es-ES" sz="1000" dirty="0">
                <a:hlinkClick r:id="rId2"/>
              </a:rPr>
              <a:t>http://b2find.eudat.eu/group/aleph</a:t>
            </a:r>
            <a:r>
              <a:rPr lang="es-ES" sz="1000" dirty="0"/>
              <a:t> </a:t>
            </a:r>
            <a:endParaRPr lang="es-ES" sz="1200" dirty="0" smtClean="0"/>
          </a:p>
          <a:p>
            <a:pPr marL="742950" lvl="1" indent="-285750">
              <a:lnSpc>
                <a:spcPct val="115000"/>
              </a:lnSpc>
            </a:pPr>
            <a:r>
              <a:rPr lang="es-ES" sz="1100" dirty="0" err="1" smtClean="0"/>
              <a:t>Dataset</a:t>
            </a:r>
            <a:r>
              <a:rPr lang="es-ES" sz="1100" dirty="0" smtClean="0"/>
              <a:t> ejemplo con EGI </a:t>
            </a:r>
            <a:r>
              <a:rPr lang="es-ES" sz="1100" dirty="0" err="1" smtClean="0"/>
              <a:t>DataHub</a:t>
            </a:r>
            <a:r>
              <a:rPr lang="es-ES" sz="1100" dirty="0"/>
              <a:t>:</a:t>
            </a:r>
            <a:r>
              <a:rPr lang="es-ES" sz="1100" dirty="0" smtClean="0"/>
              <a:t> </a:t>
            </a:r>
            <a:r>
              <a:rPr lang="es-ES" sz="1000" dirty="0">
                <a:hlinkClick r:id="rId3"/>
              </a:rPr>
              <a:t>http://eudat7-ingest.dkrz.de/dataset/3d0c278c-47d3-5dee-9a56-43b1a5b5d3dd</a:t>
            </a:r>
            <a:endParaRPr lang="es-ES" sz="1000" dirty="0"/>
          </a:p>
          <a:p>
            <a:pPr marL="139700" indent="0">
              <a:buNone/>
            </a:pPr>
            <a:endParaRPr lang="es-ES" sz="1600" dirty="0" smtClean="0"/>
          </a:p>
          <a:p>
            <a:pPr marL="139700" indent="0">
              <a:buNone/>
            </a:pPr>
            <a:r>
              <a:rPr lang="es-ES" sz="1400" dirty="0"/>
              <a:t>La idea para la </a:t>
            </a:r>
            <a:r>
              <a:rPr lang="es-ES" sz="1400" b="1" dirty="0"/>
              <a:t>fase inicial</a:t>
            </a:r>
            <a:r>
              <a:rPr lang="es-ES" sz="1400" dirty="0"/>
              <a:t> es simplemente estandarizar la obtención de la imagen </a:t>
            </a:r>
            <a:r>
              <a:rPr lang="es-ES" sz="1400" dirty="0" err="1"/>
              <a:t>docker</a:t>
            </a:r>
            <a:r>
              <a:rPr lang="es-ES" sz="1400" dirty="0"/>
              <a:t> y la generación de datos en el repositorio, </a:t>
            </a:r>
            <a:r>
              <a:rPr lang="es-ES" sz="1400" dirty="0" smtClean="0"/>
              <a:t>(NO </a:t>
            </a:r>
            <a:r>
              <a:rPr lang="es-ES" sz="1400" dirty="0"/>
              <a:t>usar otros servicios como EGI </a:t>
            </a:r>
            <a:r>
              <a:rPr lang="es-ES" sz="1400" dirty="0" smtClean="0"/>
              <a:t>FedCloud) puesto que el resultado realmente visible y utilizable al final del proyecto será lo que muestre B2FIND.</a:t>
            </a:r>
            <a:endParaRPr lang="es-ES" sz="1400" dirty="0"/>
          </a:p>
          <a:p>
            <a:pPr marL="13970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52687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0"/>
            <a:ext cx="6951300" cy="994200"/>
          </a:xfrm>
        </p:spPr>
        <p:txBody>
          <a:bodyPr/>
          <a:lstStyle/>
          <a:p>
            <a:r>
              <a:rPr lang="es-ES" dirty="0" smtClean="0"/>
              <a:t>Ventajas, cuestiones y posibles problemas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7988" y="652329"/>
            <a:ext cx="7886700" cy="3912356"/>
          </a:xfrm>
        </p:spPr>
        <p:txBody>
          <a:bodyPr/>
          <a:lstStyle/>
          <a:p>
            <a:pPr marL="285750" indent="-285750">
              <a:lnSpc>
                <a:spcPct val="115000"/>
              </a:lnSpc>
            </a:pPr>
            <a:r>
              <a:rPr lang="es-ES" sz="1400" dirty="0" smtClean="0"/>
              <a:t>Mucho del trabajo sobre los metadatos está hecho</a:t>
            </a:r>
          </a:p>
          <a:p>
            <a:pPr lvl="1"/>
            <a:r>
              <a:rPr lang="es-ES" sz="1100" dirty="0" smtClean="0"/>
              <a:t>Falta </a:t>
            </a:r>
            <a:r>
              <a:rPr lang="es-ES" sz="1100" dirty="0"/>
              <a:t>publicar oficial </a:t>
            </a:r>
            <a:r>
              <a:rPr lang="es-ES" sz="1100" b="1" dirty="0"/>
              <a:t>DMP </a:t>
            </a:r>
            <a:r>
              <a:rPr lang="es-ES" sz="1100" dirty="0"/>
              <a:t>(Data Management </a:t>
            </a:r>
            <a:r>
              <a:rPr lang="es-ES" sz="1100" dirty="0" smtClean="0"/>
              <a:t>Plan), ya tenemos un posible boceto (se pueden publicar versiones)</a:t>
            </a:r>
          </a:p>
          <a:p>
            <a:pPr lvl="1"/>
            <a:r>
              <a:rPr lang="es-ES" sz="1100" dirty="0" smtClean="0"/>
              <a:t>Se usa </a:t>
            </a:r>
            <a:r>
              <a:rPr lang="es-ES" sz="1100" dirty="0" err="1" smtClean="0"/>
              <a:t>Dublin</a:t>
            </a:r>
            <a:r>
              <a:rPr lang="es-ES" sz="1100" dirty="0" smtClean="0"/>
              <a:t> Core pero hay que añadir algún campo más como: </a:t>
            </a:r>
          </a:p>
          <a:p>
            <a:pPr lvl="2"/>
            <a:r>
              <a:rPr lang="es-ES" sz="1050" dirty="0" smtClean="0"/>
              <a:t>PID generado</a:t>
            </a:r>
          </a:p>
          <a:p>
            <a:pPr lvl="2"/>
            <a:r>
              <a:rPr lang="es-ES" sz="1050" dirty="0" smtClean="0"/>
              <a:t>la </a:t>
            </a:r>
            <a:r>
              <a:rPr lang="es-ES" sz="1050" b="1" dirty="0" smtClean="0"/>
              <a:t>Licencia de Uso </a:t>
            </a:r>
            <a:r>
              <a:rPr lang="es-ES" sz="1050" dirty="0" smtClean="0"/>
              <a:t>(ej. </a:t>
            </a:r>
            <a:r>
              <a:rPr lang="es-ES" sz="1050" dirty="0" err="1" smtClean="0"/>
              <a:t>Creative</a:t>
            </a:r>
            <a:r>
              <a:rPr lang="es-ES" sz="1050" dirty="0" smtClean="0"/>
              <a:t> </a:t>
            </a:r>
            <a:r>
              <a:rPr lang="es-ES" sz="1050" dirty="0" err="1" smtClean="0"/>
              <a:t>Commons</a:t>
            </a:r>
            <a:r>
              <a:rPr lang="es-ES" sz="1050" dirty="0" smtClean="0"/>
              <a:t>)</a:t>
            </a:r>
          </a:p>
          <a:p>
            <a:pPr lvl="2"/>
            <a:r>
              <a:rPr lang="es-ES" sz="1050" dirty="0" smtClean="0"/>
              <a:t>DOI o PID al DMP</a:t>
            </a:r>
          </a:p>
          <a:p>
            <a:pPr lvl="2"/>
            <a:r>
              <a:rPr lang="es-ES" sz="1050" dirty="0" smtClean="0"/>
              <a:t>DOI o PID al Software </a:t>
            </a:r>
            <a:endParaRPr lang="en-US" sz="1050" dirty="0" smtClean="0"/>
          </a:p>
          <a:p>
            <a:pPr marL="285750" indent="-285750">
              <a:lnSpc>
                <a:spcPct val="115000"/>
              </a:lnSpc>
            </a:pPr>
            <a:r>
              <a:rPr lang="es-ES" sz="1400" dirty="0" smtClean="0"/>
              <a:t>EGI </a:t>
            </a:r>
            <a:r>
              <a:rPr lang="es-ES" sz="1400" dirty="0" err="1" smtClean="0"/>
              <a:t>Check</a:t>
            </a:r>
            <a:r>
              <a:rPr lang="es-ES" sz="1400" dirty="0" smtClean="0"/>
              <a:t>-in + B2FIND + B2HANDLE + EGI </a:t>
            </a:r>
            <a:r>
              <a:rPr lang="es-ES" sz="1400" dirty="0" err="1" smtClean="0"/>
              <a:t>DataHub</a:t>
            </a:r>
            <a:r>
              <a:rPr lang="es-ES" sz="1400" dirty="0" smtClean="0"/>
              <a:t> funcionan tal cual, pero: </a:t>
            </a:r>
          </a:p>
          <a:p>
            <a:pPr marL="742950" lvl="1" indent="-285750">
              <a:lnSpc>
                <a:spcPct val="115000"/>
              </a:lnSpc>
            </a:pPr>
            <a:r>
              <a:rPr lang="es-ES" sz="1050" dirty="0" smtClean="0"/>
              <a:t>Hay que probar </a:t>
            </a:r>
            <a:r>
              <a:rPr lang="es-ES" sz="1050" dirty="0" err="1" smtClean="0"/>
              <a:t>DataHub</a:t>
            </a:r>
            <a:r>
              <a:rPr lang="es-ES" sz="1050" dirty="0"/>
              <a:t>:</a:t>
            </a:r>
            <a:r>
              <a:rPr lang="es-ES" sz="1050" dirty="0" smtClean="0"/>
              <a:t>  hay quejas sobre falta de rendimiento, necesita </a:t>
            </a:r>
            <a:r>
              <a:rPr lang="es-ES" sz="1050" dirty="0" err="1" smtClean="0"/>
              <a:t>OneProviders</a:t>
            </a:r>
            <a:r>
              <a:rPr lang="es-ES" sz="1050" dirty="0" smtClean="0"/>
              <a:t> locales como cache y no funcionan 2 instancias de </a:t>
            </a:r>
            <a:r>
              <a:rPr lang="es-ES" sz="1050" dirty="0" err="1" smtClean="0"/>
              <a:t>OneClient</a:t>
            </a:r>
            <a:r>
              <a:rPr lang="es-ES" sz="1050" dirty="0" smtClean="0"/>
              <a:t> en la misma máquina</a:t>
            </a:r>
          </a:p>
          <a:p>
            <a:pPr marL="742950" lvl="1" indent="-285750">
              <a:lnSpc>
                <a:spcPct val="115000"/>
              </a:lnSpc>
            </a:pPr>
            <a:r>
              <a:rPr lang="es-ES" sz="1050" dirty="0" smtClean="0"/>
              <a:t>Hay que crear y establecer </a:t>
            </a:r>
            <a:r>
              <a:rPr lang="es-ES" sz="1050" b="1" dirty="0" smtClean="0"/>
              <a:t>roles en la VO, </a:t>
            </a:r>
            <a:r>
              <a:rPr lang="es-ES" sz="1050" dirty="0" smtClean="0"/>
              <a:t>además del </a:t>
            </a:r>
            <a:r>
              <a:rPr lang="es-ES" sz="1050" b="1" dirty="0" smtClean="0"/>
              <a:t>periodo de embargo de los datos </a:t>
            </a:r>
            <a:r>
              <a:rPr lang="es-ES" sz="1050" dirty="0" smtClean="0"/>
              <a:t>(irá en el DMP)</a:t>
            </a:r>
          </a:p>
          <a:p>
            <a:pPr marL="285750" indent="-285750">
              <a:lnSpc>
                <a:spcPct val="115000"/>
              </a:lnSpc>
            </a:pPr>
            <a:r>
              <a:rPr lang="es-ES" sz="1300" dirty="0" smtClean="0"/>
              <a:t>Podríamos  implantar </a:t>
            </a:r>
            <a:r>
              <a:rPr lang="es-ES" sz="1300" dirty="0" err="1" smtClean="0"/>
              <a:t>facilmente</a:t>
            </a:r>
            <a:r>
              <a:rPr lang="es-ES" sz="1300" dirty="0" smtClean="0"/>
              <a:t> un CVS </a:t>
            </a:r>
            <a:r>
              <a:rPr lang="es-ES" sz="1300" dirty="0" err="1" smtClean="0"/>
              <a:t>GitHub</a:t>
            </a:r>
            <a:r>
              <a:rPr lang="es-ES" sz="1300" dirty="0" smtClean="0"/>
              <a:t>, pero:</a:t>
            </a:r>
          </a:p>
          <a:p>
            <a:pPr marL="742950" lvl="1" indent="-285750">
              <a:lnSpc>
                <a:spcPct val="115000"/>
              </a:lnSpc>
            </a:pPr>
            <a:r>
              <a:rPr lang="es-ES" sz="1000" dirty="0" smtClean="0"/>
              <a:t>Hay que fijar una unidad mínima para computar (ej. 60 segundos) pero también el número de ficheros en el  </a:t>
            </a:r>
            <a:r>
              <a:rPr lang="es-ES" sz="1000" dirty="0" err="1" smtClean="0"/>
              <a:t>dataset</a:t>
            </a:r>
            <a:r>
              <a:rPr lang="es-ES" sz="1000" dirty="0" smtClean="0"/>
              <a:t> (ej. 60)</a:t>
            </a:r>
          </a:p>
          <a:p>
            <a:pPr marL="742950" lvl="1" indent="-285750">
              <a:lnSpc>
                <a:spcPct val="115000"/>
              </a:lnSpc>
            </a:pPr>
            <a:r>
              <a:rPr lang="es-ES" sz="1000" dirty="0" smtClean="0"/>
              <a:t>Lo suyo es que todo el código esté abierto </a:t>
            </a:r>
            <a:r>
              <a:rPr lang="es-ES" sz="1000" b="1" dirty="0" smtClean="0"/>
              <a:t>¿podemos publicar las modificaciones de CORSIKA?:</a:t>
            </a:r>
          </a:p>
          <a:p>
            <a:pPr marL="1200150" lvl="2" indent="-285750">
              <a:lnSpc>
                <a:spcPct val="115000"/>
              </a:lnSpc>
            </a:pPr>
            <a:r>
              <a:rPr lang="es-ES" sz="1000" dirty="0" smtClean="0"/>
              <a:t>Las versiones 7, aunque son GPLv2, en la página del KIT se contradicen y no autorizan la distribución pública.</a:t>
            </a:r>
          </a:p>
          <a:p>
            <a:pPr marL="1200150" lvl="2" indent="-285750">
              <a:lnSpc>
                <a:spcPct val="115000"/>
              </a:lnSpc>
            </a:pPr>
            <a:r>
              <a:rPr lang="es-ES" sz="1000" dirty="0" smtClean="0"/>
              <a:t>La 8 está en un </a:t>
            </a:r>
            <a:r>
              <a:rPr lang="es-ES" sz="1000" dirty="0" err="1" smtClean="0"/>
              <a:t>GitLab</a:t>
            </a:r>
            <a:r>
              <a:rPr lang="es-ES" sz="1000" dirty="0" smtClean="0"/>
              <a:t> del KIT y estas son </a:t>
            </a:r>
            <a:r>
              <a:rPr lang="es-ES" sz="1000" dirty="0"/>
              <a:t>públicas </a:t>
            </a:r>
            <a:r>
              <a:rPr lang="es-ES" sz="1000" dirty="0" smtClean="0"/>
              <a:t>GPLv3: </a:t>
            </a:r>
            <a:r>
              <a:rPr lang="es-ES" sz="1000" dirty="0" smtClean="0">
                <a:hlinkClick r:id="rId2"/>
              </a:rPr>
              <a:t>https</a:t>
            </a:r>
            <a:r>
              <a:rPr lang="es-ES" sz="1000" dirty="0">
                <a:hlinkClick r:id="rId2"/>
              </a:rPr>
              <a:t>://</a:t>
            </a:r>
            <a:r>
              <a:rPr lang="es-ES" sz="1000" dirty="0" smtClean="0">
                <a:hlinkClick r:id="rId2"/>
              </a:rPr>
              <a:t>gitlab.ikp.kit.edu/AirShowerPhysics/corsika</a:t>
            </a:r>
            <a:endParaRPr lang="es-ES" sz="1000" dirty="0" smtClean="0"/>
          </a:p>
          <a:p>
            <a:pPr marL="1200150" lvl="2" indent="-285750">
              <a:lnSpc>
                <a:spcPct val="115000"/>
              </a:lnSpc>
            </a:pPr>
            <a:endParaRPr lang="es-ES" sz="700" dirty="0" smtClean="0"/>
          </a:p>
        </p:txBody>
      </p:sp>
    </p:spTree>
    <p:extLst>
      <p:ext uri="{BB962C8B-B14F-4D97-AF65-F5344CB8AC3E}">
        <p14:creationId xmlns:p14="http://schemas.microsoft.com/office/powerpoint/2010/main" val="741006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EOS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9BDDF"/>
      </a:accent1>
      <a:accent2>
        <a:srgbClr val="DD282E"/>
      </a:accent2>
      <a:accent3>
        <a:srgbClr val="C8D400"/>
      </a:accent3>
      <a:accent4>
        <a:srgbClr val="FFDB00"/>
      </a:accent4>
      <a:accent5>
        <a:srgbClr val="4472C4"/>
      </a:accent5>
      <a:accent6>
        <a:srgbClr val="70AD47"/>
      </a:accent6>
      <a:hlink>
        <a:srgbClr val="39BDDF"/>
      </a:hlink>
      <a:folHlink>
        <a:srgbClr val="95999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957</Words>
  <Application>Microsoft Office PowerPoint</Application>
  <PresentationFormat>Presentación en pantalla (16:9)</PresentationFormat>
  <Paragraphs>91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Nunito</vt:lpstr>
      <vt:lpstr>Calibri</vt:lpstr>
      <vt:lpstr>Tema de Office</vt:lpstr>
      <vt:lpstr>Reunión LAGO en EOSC A. J. Rubio-Montero - CIEMAT  18.02.2020</vt:lpstr>
      <vt:lpstr>Índice</vt:lpstr>
      <vt:lpstr>Qué es EOSC-Synergy (muy simplificado) </vt:lpstr>
      <vt:lpstr>LAGO en EOSC-Synergy </vt:lpstr>
      <vt:lpstr>Propuesta básica de estandarización (I)</vt:lpstr>
      <vt:lpstr>Propuesta básica de estandarización (II)</vt:lpstr>
      <vt:lpstr>Propuesta básica de estandarización (III)</vt:lpstr>
      <vt:lpstr>Ventajas, cuestiones y posibles problemas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WP4 Thematic Service 2.06. LAGO  A. J. Rubio-Monetro - CIEMAT  28.01.2020</dc:title>
  <dc:creator>Mayo Garcia Rafael</dc:creator>
  <cp:lastModifiedBy>Rubio Montero, Antonio Juan</cp:lastModifiedBy>
  <cp:revision>46</cp:revision>
  <dcterms:modified xsi:type="dcterms:W3CDTF">2020-02-13T19:57:24Z</dcterms:modified>
</cp:coreProperties>
</file>