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3648" r:id="rId1"/>
  </p:sldMasterIdLst>
  <p:notesMasterIdLst>
    <p:notesMasterId r:id="rId18"/>
  </p:notesMasterIdLst>
  <p:handoutMasterIdLst>
    <p:handoutMasterId r:id="rId19"/>
  </p:handoutMasterIdLst>
  <p:sldIdLst>
    <p:sldId id="424" r:id="rId2"/>
    <p:sldId id="722" r:id="rId3"/>
    <p:sldId id="723" r:id="rId4"/>
    <p:sldId id="724" r:id="rId5"/>
    <p:sldId id="725" r:id="rId6"/>
    <p:sldId id="713" r:id="rId7"/>
    <p:sldId id="726" r:id="rId8"/>
    <p:sldId id="727" r:id="rId9"/>
    <p:sldId id="728" r:id="rId10"/>
    <p:sldId id="729" r:id="rId11"/>
    <p:sldId id="730" r:id="rId12"/>
    <p:sldId id="581" r:id="rId13"/>
    <p:sldId id="731" r:id="rId14"/>
    <p:sldId id="732" r:id="rId15"/>
    <p:sldId id="733" r:id="rId16"/>
    <p:sldId id="734"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9900"/>
    <a:srgbClr val="006600"/>
    <a:srgbClr val="DF7103"/>
    <a:srgbClr val="FF9900"/>
    <a:srgbClr val="EAEAEA"/>
    <a:srgbClr val="FFFFCC"/>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629" autoAdjust="0"/>
  </p:normalViewPr>
  <p:slideViewPr>
    <p:cSldViewPr>
      <p:cViewPr varScale="1">
        <p:scale>
          <a:sx n="106" d="100"/>
          <a:sy n="106" d="100"/>
        </p:scale>
        <p:origin x="-30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54BDD69-50DF-4AC3-BC32-BEBCF476ED8B}" type="datetimeFigureOut">
              <a:rPr lang="en-US" smtClean="0"/>
              <a:t>2/7/2020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8153854-F1DF-4C72-BAB9-E45F6854662F}" type="slidenum">
              <a:rPr lang="en-US" smtClean="0"/>
              <a:t>‹Nº›</a:t>
            </a:fld>
            <a:endParaRPr lang="en-US"/>
          </a:p>
        </p:txBody>
      </p:sp>
    </p:spTree>
    <p:extLst>
      <p:ext uri="{BB962C8B-B14F-4D97-AF65-F5344CB8AC3E}">
        <p14:creationId xmlns:p14="http://schemas.microsoft.com/office/powerpoint/2010/main" val="3524526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6F91E02-51DC-43C3-89C2-CE54F8556093}" type="datetimeFigureOut">
              <a:rPr lang="en-US" smtClean="0"/>
              <a:t>2/7/2020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482EF50-25C6-4DA5-B267-F279D6A57695}" type="slidenum">
              <a:rPr lang="en-US" smtClean="0"/>
              <a:t>‹Nº›</a:t>
            </a:fld>
            <a:endParaRPr lang="en-US"/>
          </a:p>
        </p:txBody>
      </p:sp>
    </p:spTree>
    <p:extLst>
      <p:ext uri="{BB962C8B-B14F-4D97-AF65-F5344CB8AC3E}">
        <p14:creationId xmlns:p14="http://schemas.microsoft.com/office/powerpoint/2010/main" val="57467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2482EF50-25C6-4DA5-B267-F279D6A57695}" type="slidenum">
              <a:rPr lang="en-US" smtClean="0"/>
              <a:t>1</a:t>
            </a:fld>
            <a:endParaRPr lang="en-US"/>
          </a:p>
        </p:txBody>
      </p:sp>
    </p:spTree>
    <p:extLst>
      <p:ext uri="{BB962C8B-B14F-4D97-AF65-F5344CB8AC3E}">
        <p14:creationId xmlns:p14="http://schemas.microsoft.com/office/powerpoint/2010/main" val="280816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Currently</a:t>
            </a:r>
            <a:r>
              <a:rPr lang="es-ES" dirty="0" smtClean="0"/>
              <a:t> </a:t>
            </a:r>
            <a:r>
              <a:rPr lang="es-ES" dirty="0" err="1" smtClean="0"/>
              <a:t>each</a:t>
            </a:r>
            <a:r>
              <a:rPr lang="es-ES" dirty="0" smtClean="0"/>
              <a:t> </a:t>
            </a:r>
            <a:r>
              <a:rPr lang="es-ES" dirty="0" err="1" smtClean="0"/>
              <a:t>joint</a:t>
            </a:r>
            <a:r>
              <a:rPr lang="es-ES" dirty="0" smtClean="0"/>
              <a:t> </a:t>
            </a:r>
            <a:r>
              <a:rPr lang="es-ES" dirty="0" err="1" smtClean="0"/>
              <a:t>programme</a:t>
            </a:r>
            <a:r>
              <a:rPr lang="es-ES" dirty="0" smtClean="0"/>
              <a:t> (JP) has a vertical and </a:t>
            </a:r>
            <a:r>
              <a:rPr lang="es-ES" dirty="0" err="1" smtClean="0"/>
              <a:t>largely</a:t>
            </a:r>
            <a:r>
              <a:rPr lang="es-ES" dirty="0" smtClean="0"/>
              <a:t> in-silo </a:t>
            </a:r>
            <a:r>
              <a:rPr lang="es-ES" dirty="0" err="1" smtClean="0"/>
              <a:t>structure</a:t>
            </a:r>
            <a:r>
              <a:rPr lang="es-ES" dirty="0" smtClean="0"/>
              <a:t>, </a:t>
            </a:r>
            <a:r>
              <a:rPr lang="es-ES" dirty="0" err="1" smtClean="0"/>
              <a:t>with</a:t>
            </a:r>
            <a:r>
              <a:rPr lang="es-ES" dirty="0" smtClean="0"/>
              <a:t> a </a:t>
            </a:r>
            <a:r>
              <a:rPr lang="es-ES" dirty="0" err="1" smtClean="0"/>
              <a:t>coordinator</a:t>
            </a:r>
            <a:r>
              <a:rPr lang="es-ES" dirty="0" smtClean="0"/>
              <a:t> </a:t>
            </a:r>
            <a:r>
              <a:rPr lang="es-ES" dirty="0" err="1" smtClean="0"/>
              <a:t>that</a:t>
            </a:r>
            <a:r>
              <a:rPr lang="es-ES" dirty="0" smtClean="0"/>
              <a:t> </a:t>
            </a:r>
            <a:r>
              <a:rPr lang="es-ES" dirty="0" err="1" smtClean="0"/>
              <a:t>chairs</a:t>
            </a:r>
            <a:r>
              <a:rPr lang="es-ES" dirty="0" smtClean="0"/>
              <a:t> </a:t>
            </a:r>
            <a:r>
              <a:rPr lang="es-ES" dirty="0" err="1" smtClean="0"/>
              <a:t>both</a:t>
            </a:r>
            <a:r>
              <a:rPr lang="es-ES" dirty="0" smtClean="0"/>
              <a:t> a </a:t>
            </a:r>
            <a:r>
              <a:rPr lang="es-ES" dirty="0" err="1" smtClean="0"/>
              <a:t>management</a:t>
            </a:r>
            <a:r>
              <a:rPr lang="es-ES" dirty="0" smtClean="0"/>
              <a:t> </a:t>
            </a:r>
            <a:r>
              <a:rPr lang="es-ES" dirty="0" err="1" smtClean="0"/>
              <a:t>board</a:t>
            </a:r>
            <a:r>
              <a:rPr lang="es-ES" dirty="0" smtClean="0"/>
              <a:t> (MB) and a </a:t>
            </a:r>
            <a:r>
              <a:rPr lang="es-ES" dirty="0" err="1" smtClean="0"/>
              <a:t>steering</a:t>
            </a:r>
            <a:r>
              <a:rPr lang="es-ES" dirty="0" smtClean="0"/>
              <a:t> </a:t>
            </a:r>
            <a:r>
              <a:rPr lang="es-ES" dirty="0" err="1" smtClean="0"/>
              <a:t>committee</a:t>
            </a:r>
            <a:r>
              <a:rPr lang="es-ES" dirty="0" smtClean="0"/>
              <a:t> (SC). </a:t>
            </a:r>
            <a:r>
              <a:rPr lang="es-ES" dirty="0" err="1" smtClean="0"/>
              <a:t>The</a:t>
            </a:r>
            <a:r>
              <a:rPr lang="es-ES" dirty="0" smtClean="0"/>
              <a:t> MB </a:t>
            </a:r>
            <a:r>
              <a:rPr lang="es-ES" dirty="0" err="1" smtClean="0"/>
              <a:t>is</a:t>
            </a:r>
            <a:r>
              <a:rPr lang="es-ES" dirty="0" smtClean="0"/>
              <a:t> </a:t>
            </a:r>
            <a:r>
              <a:rPr lang="es-ES" dirty="0" err="1" smtClean="0"/>
              <a:t>composed</a:t>
            </a:r>
            <a:r>
              <a:rPr lang="es-ES" baseline="0" dirty="0" smtClean="0"/>
              <a:t> </a:t>
            </a:r>
            <a:r>
              <a:rPr lang="es-ES" baseline="0" dirty="0" err="1" smtClean="0"/>
              <a:t>by</a:t>
            </a:r>
            <a:r>
              <a:rPr lang="es-ES" baseline="0" dirty="0" smtClean="0"/>
              <a:t> </a:t>
            </a:r>
            <a:r>
              <a:rPr lang="es-ES" baseline="0" dirty="0" err="1" smtClean="0"/>
              <a:t>the</a:t>
            </a:r>
            <a:r>
              <a:rPr lang="es-ES" baseline="0" dirty="0" smtClean="0"/>
              <a:t> </a:t>
            </a:r>
            <a:r>
              <a:rPr lang="es-ES" baseline="0" dirty="0" err="1" smtClean="0"/>
              <a:t>coordinators</a:t>
            </a:r>
            <a:r>
              <a:rPr lang="es-ES" baseline="0" dirty="0" smtClean="0"/>
              <a:t> of </a:t>
            </a:r>
            <a:r>
              <a:rPr lang="es-ES" baseline="0" dirty="0" err="1" smtClean="0"/>
              <a:t>the</a:t>
            </a:r>
            <a:r>
              <a:rPr lang="es-ES" baseline="0" dirty="0" smtClean="0"/>
              <a:t> </a:t>
            </a:r>
            <a:r>
              <a:rPr lang="es-ES" baseline="0" dirty="0" err="1" smtClean="0"/>
              <a:t>different</a:t>
            </a:r>
            <a:r>
              <a:rPr lang="es-ES" baseline="0" dirty="0" smtClean="0"/>
              <a:t> </a:t>
            </a:r>
            <a:r>
              <a:rPr lang="es-ES" baseline="0" dirty="0" err="1" smtClean="0"/>
              <a:t>subprogrammes</a:t>
            </a:r>
            <a:r>
              <a:rPr lang="es-ES" baseline="0" dirty="0" smtClean="0"/>
              <a:t>, plus, in a </a:t>
            </a:r>
            <a:r>
              <a:rPr lang="es-ES" baseline="0" dirty="0" err="1" smtClean="0"/>
              <a:t>way</a:t>
            </a:r>
            <a:r>
              <a:rPr lang="es-ES" baseline="0" dirty="0" smtClean="0"/>
              <a:t> </a:t>
            </a:r>
            <a:r>
              <a:rPr lang="es-ES" baseline="0" dirty="0" err="1" smtClean="0"/>
              <a:t>that</a:t>
            </a:r>
            <a:r>
              <a:rPr lang="es-ES" baseline="0" dirty="0" smtClean="0"/>
              <a:t> </a:t>
            </a:r>
            <a:r>
              <a:rPr lang="es-ES" baseline="0" dirty="0" err="1" smtClean="0"/>
              <a:t>differs</a:t>
            </a:r>
            <a:r>
              <a:rPr lang="es-ES" baseline="0" dirty="0" smtClean="0"/>
              <a:t> </a:t>
            </a:r>
            <a:r>
              <a:rPr lang="es-ES" baseline="0" dirty="0" err="1" smtClean="0"/>
              <a:t>between</a:t>
            </a:r>
            <a:r>
              <a:rPr lang="es-ES" baseline="0" dirty="0" smtClean="0"/>
              <a:t> </a:t>
            </a:r>
            <a:r>
              <a:rPr lang="es-ES" baseline="0" dirty="0" err="1" smtClean="0"/>
              <a:t>joint</a:t>
            </a:r>
            <a:r>
              <a:rPr lang="es-ES" baseline="0" dirty="0" smtClean="0"/>
              <a:t> </a:t>
            </a:r>
            <a:r>
              <a:rPr lang="es-ES" baseline="0" dirty="0" err="1" smtClean="0"/>
              <a:t>programmes</a:t>
            </a:r>
            <a:r>
              <a:rPr lang="es-ES" baseline="0" dirty="0" smtClean="0"/>
              <a:t>, </a:t>
            </a:r>
            <a:r>
              <a:rPr lang="es-ES" baseline="0" dirty="0" err="1" smtClean="0"/>
              <a:t>often</a:t>
            </a:r>
            <a:r>
              <a:rPr lang="es-ES" baseline="0" dirty="0" smtClean="0"/>
              <a:t> a </a:t>
            </a:r>
            <a:r>
              <a:rPr lang="es-ES" baseline="0" dirty="0" err="1" smtClean="0"/>
              <a:t>deputy</a:t>
            </a:r>
            <a:r>
              <a:rPr lang="es-ES" baseline="0" dirty="0" smtClean="0"/>
              <a:t> </a:t>
            </a:r>
            <a:r>
              <a:rPr lang="es-ES" baseline="0" dirty="0" err="1" smtClean="0"/>
              <a:t>coordinator</a:t>
            </a:r>
            <a:r>
              <a:rPr lang="es-ES" baseline="0" dirty="0" smtClean="0"/>
              <a:t> (</a:t>
            </a:r>
            <a:r>
              <a:rPr lang="es-ES" baseline="0" dirty="0" err="1" smtClean="0"/>
              <a:t>or</a:t>
            </a:r>
            <a:r>
              <a:rPr lang="es-ES" baseline="0" dirty="0" smtClean="0"/>
              <a:t> a </a:t>
            </a:r>
            <a:r>
              <a:rPr lang="es-ES" baseline="0" dirty="0" err="1" smtClean="0"/>
              <a:t>co-coordinator</a:t>
            </a:r>
            <a:r>
              <a:rPr lang="es-ES" baseline="0" dirty="0" smtClean="0"/>
              <a:t>) and </a:t>
            </a:r>
            <a:r>
              <a:rPr lang="es-ES" baseline="0" dirty="0" err="1" smtClean="0"/>
              <a:t>other</a:t>
            </a:r>
            <a:r>
              <a:rPr lang="es-ES" baseline="0" dirty="0" smtClean="0"/>
              <a:t> figures </a:t>
            </a:r>
            <a:r>
              <a:rPr lang="es-ES" baseline="0" dirty="0" err="1" smtClean="0"/>
              <a:t>such</a:t>
            </a:r>
            <a:r>
              <a:rPr lang="es-ES" baseline="0" dirty="0" smtClean="0"/>
              <a:t> as a (</a:t>
            </a:r>
            <a:r>
              <a:rPr lang="es-ES" baseline="0" dirty="0" err="1" smtClean="0"/>
              <a:t>scientific</a:t>
            </a:r>
            <a:r>
              <a:rPr lang="es-ES" baseline="0" dirty="0" smtClean="0"/>
              <a:t> </a:t>
            </a:r>
            <a:r>
              <a:rPr lang="es-ES" baseline="0" dirty="0" err="1" smtClean="0"/>
              <a:t>or</a:t>
            </a:r>
            <a:r>
              <a:rPr lang="es-ES" baseline="0" dirty="0" smtClean="0"/>
              <a:t> actual) </a:t>
            </a:r>
            <a:r>
              <a:rPr lang="es-ES" baseline="0" dirty="0" err="1" smtClean="0"/>
              <a:t>secretary</a:t>
            </a:r>
            <a:r>
              <a:rPr lang="es-ES" baseline="0" dirty="0" smtClean="0"/>
              <a:t>, and/</a:t>
            </a:r>
            <a:r>
              <a:rPr lang="es-ES" baseline="0" dirty="0" err="1" smtClean="0"/>
              <a:t>or</a:t>
            </a:r>
            <a:r>
              <a:rPr lang="es-ES" baseline="0" dirty="0" smtClean="0"/>
              <a:t> </a:t>
            </a:r>
            <a:r>
              <a:rPr lang="es-ES" baseline="0" dirty="0" err="1" smtClean="0"/>
              <a:t>members</a:t>
            </a:r>
            <a:r>
              <a:rPr lang="es-ES" baseline="0" dirty="0" smtClean="0"/>
              <a:t> in </a:t>
            </a:r>
            <a:r>
              <a:rPr lang="es-ES" baseline="0" dirty="0" err="1" smtClean="0"/>
              <a:t>charge</a:t>
            </a:r>
            <a:r>
              <a:rPr lang="es-ES" baseline="0" dirty="0" smtClean="0"/>
              <a:t> </a:t>
            </a:r>
            <a:r>
              <a:rPr lang="es-ES" baseline="0" dirty="0" err="1" smtClean="0"/>
              <a:t>for</a:t>
            </a:r>
            <a:r>
              <a:rPr lang="es-ES" baseline="0" dirty="0" smtClean="0"/>
              <a:t> </a:t>
            </a:r>
            <a:r>
              <a:rPr lang="es-ES" baseline="0" dirty="0" err="1" smtClean="0"/>
              <a:t>specific</a:t>
            </a:r>
            <a:r>
              <a:rPr lang="es-ES" baseline="0" dirty="0" smtClean="0"/>
              <a:t> </a:t>
            </a:r>
            <a:r>
              <a:rPr lang="es-ES" baseline="0" dirty="0" err="1" smtClean="0"/>
              <a:t>tasks</a:t>
            </a:r>
            <a:r>
              <a:rPr lang="es-ES" baseline="0" dirty="0" smtClean="0"/>
              <a:t>. </a:t>
            </a:r>
            <a:r>
              <a:rPr lang="es-ES" baseline="0" dirty="0" err="1" smtClean="0"/>
              <a:t>The</a:t>
            </a:r>
            <a:r>
              <a:rPr lang="es-ES" baseline="0" dirty="0" smtClean="0"/>
              <a:t> SC </a:t>
            </a:r>
            <a:r>
              <a:rPr lang="es-ES" baseline="0" dirty="0" err="1" smtClean="0"/>
              <a:t>includes</a:t>
            </a:r>
            <a:r>
              <a:rPr lang="es-ES" baseline="0" dirty="0" smtClean="0"/>
              <a:t> a </a:t>
            </a:r>
            <a:r>
              <a:rPr lang="es-ES" baseline="0" dirty="0" err="1" smtClean="0"/>
              <a:t>representative</a:t>
            </a:r>
            <a:r>
              <a:rPr lang="es-ES" baseline="0" dirty="0" smtClean="0"/>
              <a:t> </a:t>
            </a:r>
            <a:r>
              <a:rPr lang="es-ES" baseline="0" dirty="0" err="1" smtClean="0"/>
              <a:t>for</a:t>
            </a:r>
            <a:r>
              <a:rPr lang="es-ES" baseline="0" dirty="0" smtClean="0"/>
              <a:t> </a:t>
            </a:r>
            <a:r>
              <a:rPr lang="es-ES" baseline="0" dirty="0" err="1" smtClean="0"/>
              <a:t>each</a:t>
            </a:r>
            <a:r>
              <a:rPr lang="es-ES" baseline="0" dirty="0" smtClean="0"/>
              <a:t> full </a:t>
            </a:r>
            <a:r>
              <a:rPr lang="es-ES" baseline="0" dirty="0" err="1" smtClean="0"/>
              <a:t>member</a:t>
            </a:r>
            <a:r>
              <a:rPr lang="es-ES" baseline="0" dirty="0" smtClean="0"/>
              <a:t> </a:t>
            </a:r>
            <a:r>
              <a:rPr lang="es-ES" baseline="0" dirty="0" err="1" smtClean="0"/>
              <a:t>ascribed</a:t>
            </a:r>
            <a:r>
              <a:rPr lang="es-ES" baseline="0" dirty="0" smtClean="0"/>
              <a:t>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specific</a:t>
            </a:r>
            <a:r>
              <a:rPr lang="es-ES" baseline="0" dirty="0" smtClean="0"/>
              <a:t> </a:t>
            </a:r>
            <a:r>
              <a:rPr lang="es-ES" baseline="0" dirty="0" err="1" smtClean="0"/>
              <a:t>joint</a:t>
            </a:r>
            <a:r>
              <a:rPr lang="es-ES" baseline="0" dirty="0" smtClean="0"/>
              <a:t> </a:t>
            </a:r>
            <a:r>
              <a:rPr lang="es-ES" baseline="0" dirty="0" err="1" smtClean="0"/>
              <a:t>programme</a:t>
            </a:r>
            <a:r>
              <a:rPr lang="es-ES" baseline="0" dirty="0" smtClean="0"/>
              <a:t>. </a:t>
            </a:r>
            <a:r>
              <a:rPr lang="es-ES" baseline="0" dirty="0" err="1" smtClean="0"/>
              <a:t>This</a:t>
            </a:r>
            <a:r>
              <a:rPr lang="es-ES" baseline="0" dirty="0" smtClean="0"/>
              <a:t> </a:t>
            </a:r>
            <a:r>
              <a:rPr lang="es-ES" baseline="0" dirty="0" err="1" smtClean="0"/>
              <a:t>structure</a:t>
            </a:r>
            <a:r>
              <a:rPr lang="es-ES" baseline="0" dirty="0" smtClean="0"/>
              <a:t> </a:t>
            </a:r>
            <a:r>
              <a:rPr lang="es-ES" baseline="0" dirty="0" err="1" smtClean="0"/>
              <a:t>implies</a:t>
            </a:r>
            <a:r>
              <a:rPr lang="es-ES" baseline="0" dirty="0" smtClean="0"/>
              <a:t> </a:t>
            </a:r>
            <a:r>
              <a:rPr lang="es-ES" baseline="0" dirty="0" err="1" smtClean="0"/>
              <a:t>that</a:t>
            </a:r>
            <a:r>
              <a:rPr lang="es-ES" baseline="0" dirty="0" smtClean="0"/>
              <a:t> a </a:t>
            </a:r>
            <a:r>
              <a:rPr lang="es-ES" baseline="0" dirty="0" err="1" smtClean="0"/>
              <a:t>strict</a:t>
            </a:r>
            <a:r>
              <a:rPr lang="es-ES" baseline="0" dirty="0" smtClean="0"/>
              <a:t> </a:t>
            </a:r>
            <a:r>
              <a:rPr lang="es-ES" baseline="0" dirty="0" err="1" smtClean="0"/>
              <a:t>accountancy</a:t>
            </a:r>
            <a:r>
              <a:rPr lang="es-ES" baseline="0" dirty="0" smtClean="0"/>
              <a:t> </a:t>
            </a:r>
            <a:r>
              <a:rPr lang="es-ES" baseline="0" dirty="0" err="1" smtClean="0"/>
              <a:t>must</a:t>
            </a:r>
            <a:r>
              <a:rPr lang="es-ES" baseline="0" dirty="0" smtClean="0"/>
              <a:t> be </a:t>
            </a:r>
            <a:r>
              <a:rPr lang="es-ES" baseline="0" dirty="0" err="1" smtClean="0"/>
              <a:t>kept</a:t>
            </a:r>
            <a:r>
              <a:rPr lang="es-ES" baseline="0" dirty="0" smtClean="0"/>
              <a:t> of </a:t>
            </a:r>
            <a:r>
              <a:rPr lang="es-ES" baseline="0" dirty="0" err="1" smtClean="0"/>
              <a:t>who</a:t>
            </a:r>
            <a:r>
              <a:rPr lang="es-ES" baseline="0" dirty="0" smtClean="0"/>
              <a:t> are </a:t>
            </a:r>
            <a:r>
              <a:rPr lang="es-ES" baseline="0" dirty="0" err="1" smtClean="0"/>
              <a:t>the</a:t>
            </a:r>
            <a:r>
              <a:rPr lang="es-ES" baseline="0" dirty="0" smtClean="0"/>
              <a:t> full </a:t>
            </a:r>
            <a:r>
              <a:rPr lang="es-ES" baseline="0" dirty="0" err="1" smtClean="0"/>
              <a:t>members</a:t>
            </a:r>
            <a:r>
              <a:rPr lang="es-ES" baseline="0" dirty="0" smtClean="0"/>
              <a:t> </a:t>
            </a:r>
            <a:r>
              <a:rPr lang="es-ES" baseline="0" dirty="0" err="1" smtClean="0"/>
              <a:t>that</a:t>
            </a:r>
            <a:r>
              <a:rPr lang="es-ES" baseline="0" dirty="0" smtClean="0"/>
              <a:t> </a:t>
            </a:r>
            <a:r>
              <a:rPr lang="es-ES" baseline="0" dirty="0" err="1" smtClean="0"/>
              <a:t>belong</a:t>
            </a:r>
            <a:r>
              <a:rPr lang="es-ES" baseline="0" dirty="0" smtClean="0"/>
              <a:t> </a:t>
            </a:r>
            <a:r>
              <a:rPr lang="es-ES" baseline="0" dirty="0" err="1" smtClean="0"/>
              <a:t>to</a:t>
            </a:r>
            <a:r>
              <a:rPr lang="es-ES" baseline="0" dirty="0" smtClean="0"/>
              <a:t> a </a:t>
            </a:r>
            <a:r>
              <a:rPr lang="es-ES" baseline="0" dirty="0" err="1" smtClean="0"/>
              <a:t>given</a:t>
            </a:r>
            <a:r>
              <a:rPr lang="es-ES" baseline="0" dirty="0" smtClean="0"/>
              <a:t> JP and </a:t>
            </a:r>
            <a:r>
              <a:rPr lang="es-ES" baseline="0" dirty="0" err="1" smtClean="0"/>
              <a:t>who</a:t>
            </a:r>
            <a:r>
              <a:rPr lang="es-ES" baseline="0" dirty="0" smtClean="0"/>
              <a:t> are </a:t>
            </a:r>
            <a:r>
              <a:rPr lang="es-ES" baseline="0" dirty="0" err="1" smtClean="0"/>
              <a:t>the</a:t>
            </a:r>
            <a:r>
              <a:rPr lang="es-ES" baseline="0" dirty="0" smtClean="0"/>
              <a:t> </a:t>
            </a:r>
            <a:r>
              <a:rPr lang="es-ES" baseline="0" dirty="0" err="1" smtClean="0"/>
              <a:t>associate</a:t>
            </a:r>
            <a:r>
              <a:rPr lang="es-ES" baseline="0" dirty="0" smtClean="0"/>
              <a:t> </a:t>
            </a:r>
            <a:r>
              <a:rPr lang="es-ES" baseline="0" dirty="0" err="1" smtClean="0"/>
              <a:t>members</a:t>
            </a:r>
            <a:r>
              <a:rPr lang="es-ES" baseline="0" dirty="0" smtClean="0"/>
              <a:t> of </a:t>
            </a:r>
            <a:r>
              <a:rPr lang="es-ES" baseline="0" dirty="0" err="1" smtClean="0"/>
              <a:t>the</a:t>
            </a:r>
            <a:r>
              <a:rPr lang="es-ES" baseline="0" dirty="0" smtClean="0"/>
              <a:t> JP, </a:t>
            </a:r>
            <a:r>
              <a:rPr lang="es-ES" baseline="0" dirty="0" err="1" smtClean="0"/>
              <a:t>associated</a:t>
            </a:r>
            <a:r>
              <a:rPr lang="es-ES" baseline="0" dirty="0" smtClean="0"/>
              <a:t> </a:t>
            </a:r>
            <a:r>
              <a:rPr lang="es-ES" baseline="0" dirty="0" err="1" smtClean="0"/>
              <a:t>with</a:t>
            </a:r>
            <a:r>
              <a:rPr lang="es-ES" baseline="0" dirty="0" smtClean="0"/>
              <a:t> </a:t>
            </a:r>
            <a:r>
              <a:rPr lang="es-ES" baseline="0" dirty="0" err="1" smtClean="0"/>
              <a:t>which</a:t>
            </a:r>
            <a:r>
              <a:rPr lang="es-ES" baseline="0" dirty="0" smtClean="0"/>
              <a:t> full </a:t>
            </a:r>
            <a:r>
              <a:rPr lang="es-ES" baseline="0" dirty="0" err="1" smtClean="0"/>
              <a:t>member</a:t>
            </a:r>
            <a:r>
              <a:rPr lang="es-ES" baseline="0" dirty="0" smtClean="0"/>
              <a:t>, in </a:t>
            </a:r>
            <a:r>
              <a:rPr lang="es-ES" baseline="0" dirty="0" err="1" smtClean="0"/>
              <a:t>connection</a:t>
            </a:r>
            <a:r>
              <a:rPr lang="es-ES" baseline="0" dirty="0" smtClean="0"/>
              <a:t> (</a:t>
            </a:r>
            <a:r>
              <a:rPr lang="es-ES" baseline="0" dirty="0" err="1" smtClean="0"/>
              <a:t>or</a:t>
            </a:r>
            <a:r>
              <a:rPr lang="es-ES" baseline="0" dirty="0" smtClean="0"/>
              <a:t> </a:t>
            </a:r>
            <a:r>
              <a:rPr lang="es-ES" baseline="0" dirty="0" err="1" smtClean="0"/>
              <a:t>not</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payment</a:t>
            </a:r>
            <a:r>
              <a:rPr lang="es-ES" baseline="0" dirty="0" smtClean="0"/>
              <a:t> of </a:t>
            </a:r>
            <a:r>
              <a:rPr lang="es-ES" baseline="0" dirty="0" err="1" smtClean="0"/>
              <a:t>the</a:t>
            </a:r>
            <a:r>
              <a:rPr lang="es-ES" baseline="0" dirty="0" smtClean="0"/>
              <a:t> </a:t>
            </a:r>
            <a:r>
              <a:rPr lang="es-ES" baseline="0" dirty="0" err="1" smtClean="0"/>
              <a:t>relevant</a:t>
            </a:r>
            <a:r>
              <a:rPr lang="es-ES" baseline="0" dirty="0" smtClean="0"/>
              <a:t> </a:t>
            </a:r>
            <a:r>
              <a:rPr lang="es-ES" baseline="0" dirty="0" err="1" smtClean="0"/>
              <a:t>fees</a:t>
            </a:r>
            <a:r>
              <a:rPr lang="es-ES" baseline="0" dirty="0" smtClean="0"/>
              <a:t>. </a:t>
            </a:r>
            <a:r>
              <a:rPr lang="es-ES" baseline="0" dirty="0" err="1" smtClean="0"/>
              <a:t>The</a:t>
            </a:r>
            <a:r>
              <a:rPr lang="es-ES" baseline="0" dirty="0" smtClean="0"/>
              <a:t> SC has </a:t>
            </a:r>
            <a:r>
              <a:rPr lang="es-ES" baseline="0" dirty="0" err="1" smtClean="0"/>
              <a:t>the</a:t>
            </a:r>
            <a:r>
              <a:rPr lang="es-ES" baseline="0" dirty="0" smtClean="0"/>
              <a:t> </a:t>
            </a:r>
            <a:r>
              <a:rPr lang="es-ES" baseline="0" dirty="0" err="1" smtClean="0"/>
              <a:t>task</a:t>
            </a:r>
            <a:r>
              <a:rPr lang="es-ES" baseline="0" dirty="0" smtClean="0"/>
              <a:t> of </a:t>
            </a:r>
            <a:r>
              <a:rPr lang="es-ES" baseline="0" dirty="0" err="1" smtClean="0"/>
              <a:t>representing</a:t>
            </a:r>
            <a:r>
              <a:rPr lang="es-ES" baseline="0" dirty="0" smtClean="0"/>
              <a:t> </a:t>
            </a:r>
            <a:r>
              <a:rPr lang="es-ES" baseline="0" dirty="0" err="1" smtClean="0"/>
              <a:t>both</a:t>
            </a:r>
            <a:r>
              <a:rPr lang="es-ES" baseline="0" dirty="0" smtClean="0"/>
              <a:t> full and </a:t>
            </a:r>
            <a:r>
              <a:rPr lang="es-ES" baseline="0" dirty="0" err="1" smtClean="0"/>
              <a:t>associate</a:t>
            </a:r>
            <a:r>
              <a:rPr lang="es-ES" baseline="0" dirty="0" smtClean="0"/>
              <a:t> </a:t>
            </a:r>
            <a:r>
              <a:rPr lang="es-ES" baseline="0" dirty="0" err="1" smtClean="0"/>
              <a:t>members</a:t>
            </a:r>
            <a:r>
              <a:rPr lang="es-ES" baseline="0" dirty="0" smtClean="0"/>
              <a:t> and of </a:t>
            </a:r>
            <a:r>
              <a:rPr lang="es-ES" baseline="0" dirty="0" err="1" smtClean="0"/>
              <a:t>making</a:t>
            </a:r>
            <a:r>
              <a:rPr lang="es-ES" baseline="0" dirty="0" smtClean="0"/>
              <a:t> </a:t>
            </a:r>
            <a:r>
              <a:rPr lang="es-ES" baseline="0" dirty="0" err="1" smtClean="0"/>
              <a:t>decisions</a:t>
            </a:r>
            <a:r>
              <a:rPr lang="es-ES" baseline="0" dirty="0" smtClean="0"/>
              <a:t> </a:t>
            </a:r>
            <a:r>
              <a:rPr lang="es-ES" baseline="0" dirty="0" err="1" smtClean="0"/>
              <a:t>on</a:t>
            </a:r>
            <a:r>
              <a:rPr lang="es-ES" baseline="0" dirty="0" smtClean="0"/>
              <a:t> </a:t>
            </a:r>
            <a:r>
              <a:rPr lang="es-ES" baseline="0" dirty="0" err="1" smtClean="0"/>
              <a:t>their</a:t>
            </a:r>
            <a:r>
              <a:rPr lang="es-ES" baseline="0" dirty="0" smtClean="0"/>
              <a:t> </a:t>
            </a:r>
            <a:r>
              <a:rPr lang="es-ES" baseline="0" dirty="0" err="1" smtClean="0"/>
              <a:t>behalf</a:t>
            </a:r>
            <a:r>
              <a:rPr lang="es-ES" baseline="0" dirty="0" smtClean="0"/>
              <a:t>. </a:t>
            </a:r>
            <a:r>
              <a:rPr lang="es-ES" baseline="0" dirty="0" err="1" smtClean="0"/>
              <a:t>The</a:t>
            </a:r>
            <a:r>
              <a:rPr lang="es-ES" baseline="0" dirty="0" smtClean="0"/>
              <a:t> MB has a more </a:t>
            </a:r>
            <a:r>
              <a:rPr lang="es-ES" baseline="0" dirty="0" err="1" smtClean="0"/>
              <a:t>executive</a:t>
            </a:r>
            <a:r>
              <a:rPr lang="es-ES" baseline="0" dirty="0" smtClean="0"/>
              <a:t> </a:t>
            </a:r>
            <a:r>
              <a:rPr lang="es-ES" baseline="0" dirty="0" err="1" smtClean="0"/>
              <a:t>function</a:t>
            </a:r>
            <a:r>
              <a:rPr lang="es-ES" baseline="0" dirty="0" smtClean="0"/>
              <a:t>, </a:t>
            </a:r>
            <a:r>
              <a:rPr lang="es-ES" baseline="0" dirty="0" err="1" smtClean="0"/>
              <a:t>while</a:t>
            </a:r>
            <a:r>
              <a:rPr lang="es-ES" baseline="0" dirty="0" smtClean="0"/>
              <a:t> </a:t>
            </a:r>
            <a:r>
              <a:rPr lang="es-ES" baseline="0" dirty="0" err="1" smtClean="0"/>
              <a:t>proposing</a:t>
            </a:r>
            <a:r>
              <a:rPr lang="es-ES" baseline="0" dirty="0" smtClean="0"/>
              <a:t> </a:t>
            </a:r>
            <a:r>
              <a:rPr lang="es-ES" baseline="0" dirty="0" err="1" smtClean="0"/>
              <a:t>to</a:t>
            </a:r>
            <a:r>
              <a:rPr lang="es-ES" baseline="0" dirty="0" smtClean="0"/>
              <a:t> </a:t>
            </a:r>
            <a:r>
              <a:rPr lang="es-ES" baseline="0" dirty="0" err="1" smtClean="0"/>
              <a:t>the</a:t>
            </a:r>
            <a:r>
              <a:rPr lang="es-ES" baseline="0" dirty="0" smtClean="0"/>
              <a:t> SC </a:t>
            </a:r>
            <a:r>
              <a:rPr lang="es-ES" baseline="0" dirty="0" err="1" smtClean="0"/>
              <a:t>the</a:t>
            </a:r>
            <a:r>
              <a:rPr lang="es-ES" baseline="0" dirty="0" smtClean="0"/>
              <a:t> </a:t>
            </a:r>
            <a:r>
              <a:rPr lang="es-ES" baseline="0" dirty="0" err="1" smtClean="0"/>
              <a:t>actions</a:t>
            </a:r>
            <a:r>
              <a:rPr lang="es-ES" baseline="0" dirty="0" smtClean="0"/>
              <a:t> </a:t>
            </a:r>
            <a:r>
              <a:rPr lang="es-ES" baseline="0" dirty="0" err="1" smtClean="0"/>
              <a:t>to</a:t>
            </a:r>
            <a:r>
              <a:rPr lang="es-ES" baseline="0" dirty="0" smtClean="0"/>
              <a:t> be </a:t>
            </a:r>
            <a:r>
              <a:rPr lang="es-ES" baseline="0" dirty="0" err="1" smtClean="0"/>
              <a:t>taken</a:t>
            </a:r>
            <a:r>
              <a:rPr lang="es-ES" baseline="0" dirty="0" smtClean="0"/>
              <a:t>, </a:t>
            </a:r>
            <a:r>
              <a:rPr lang="es-ES" baseline="0" dirty="0" err="1" smtClean="0"/>
              <a:t>including</a:t>
            </a:r>
            <a:r>
              <a:rPr lang="es-ES" baseline="0" dirty="0" smtClean="0"/>
              <a:t> </a:t>
            </a:r>
            <a:r>
              <a:rPr lang="es-ES" baseline="0" dirty="0" err="1" smtClean="0"/>
              <a:t>importantly</a:t>
            </a:r>
            <a:r>
              <a:rPr lang="es-ES" baseline="0" dirty="0" smtClean="0"/>
              <a:t> </a:t>
            </a:r>
            <a:r>
              <a:rPr lang="es-ES" baseline="0" dirty="0" err="1" smtClean="0"/>
              <a:t>the</a:t>
            </a:r>
            <a:r>
              <a:rPr lang="es-ES" baseline="0" dirty="0" smtClean="0"/>
              <a:t> </a:t>
            </a:r>
            <a:r>
              <a:rPr lang="es-ES" baseline="0" dirty="0" err="1" smtClean="0"/>
              <a:t>selection</a:t>
            </a:r>
            <a:r>
              <a:rPr lang="es-ES" baseline="0" dirty="0" smtClean="0"/>
              <a:t> </a:t>
            </a:r>
            <a:r>
              <a:rPr lang="es-ES" baseline="0" dirty="0" err="1" smtClean="0"/>
              <a:t>or</a:t>
            </a:r>
            <a:r>
              <a:rPr lang="es-ES" baseline="0" dirty="0" smtClean="0"/>
              <a:t> </a:t>
            </a:r>
            <a:r>
              <a:rPr lang="es-ES" baseline="0" dirty="0" err="1" smtClean="0"/>
              <a:t>preparation</a:t>
            </a:r>
            <a:r>
              <a:rPr lang="es-ES" baseline="0" dirty="0" smtClean="0"/>
              <a:t> of </a:t>
            </a:r>
            <a:r>
              <a:rPr lang="es-ES" baseline="0" dirty="0" err="1" smtClean="0"/>
              <a:t>project</a:t>
            </a:r>
            <a:r>
              <a:rPr lang="es-ES" baseline="0" dirty="0" smtClean="0"/>
              <a:t> </a:t>
            </a:r>
            <a:r>
              <a:rPr lang="es-ES" baseline="0" dirty="0" err="1" smtClean="0"/>
              <a:t>proposals</a:t>
            </a:r>
            <a:r>
              <a:rPr lang="es-ES" baseline="0" dirty="0" smtClean="0"/>
              <a:t> </a:t>
            </a:r>
            <a:r>
              <a:rPr lang="es-ES" baseline="0" dirty="0" err="1" smtClean="0"/>
              <a:t>that</a:t>
            </a:r>
            <a:r>
              <a:rPr lang="es-ES" baseline="0" dirty="0" smtClean="0"/>
              <a:t> </a:t>
            </a:r>
            <a:r>
              <a:rPr lang="es-ES" baseline="0" dirty="0" err="1" smtClean="0"/>
              <a:t>the</a:t>
            </a:r>
            <a:r>
              <a:rPr lang="es-ES" baseline="0" dirty="0" smtClean="0"/>
              <a:t> SC endorses. </a:t>
            </a:r>
            <a:r>
              <a:rPr lang="es-ES" baseline="0" dirty="0" err="1" smtClean="0"/>
              <a:t>The</a:t>
            </a:r>
            <a:r>
              <a:rPr lang="es-ES" baseline="0" dirty="0" smtClean="0"/>
              <a:t> </a:t>
            </a:r>
            <a:r>
              <a:rPr lang="es-ES" baseline="0" dirty="0" err="1" smtClean="0"/>
              <a:t>joint</a:t>
            </a:r>
            <a:r>
              <a:rPr lang="es-ES" baseline="0" dirty="0" smtClean="0"/>
              <a:t> </a:t>
            </a:r>
            <a:r>
              <a:rPr lang="es-ES" baseline="0" dirty="0" err="1" smtClean="0"/>
              <a:t>programme</a:t>
            </a:r>
            <a:r>
              <a:rPr lang="es-ES" baseline="0" dirty="0" smtClean="0"/>
              <a:t> </a:t>
            </a:r>
            <a:r>
              <a:rPr lang="es-ES" baseline="0" dirty="0" err="1" smtClean="0"/>
              <a:t>coordinator</a:t>
            </a:r>
            <a:r>
              <a:rPr lang="es-ES" baseline="0" dirty="0" smtClean="0"/>
              <a:t> (JPC) </a:t>
            </a:r>
            <a:r>
              <a:rPr lang="es-ES" baseline="0" dirty="0" err="1" smtClean="0"/>
              <a:t>is</a:t>
            </a:r>
            <a:r>
              <a:rPr lang="es-ES" baseline="0" dirty="0" smtClean="0"/>
              <a:t> </a:t>
            </a:r>
            <a:r>
              <a:rPr lang="es-ES" baseline="0" dirty="0" err="1" smtClean="0"/>
              <a:t>the</a:t>
            </a:r>
            <a:r>
              <a:rPr lang="es-ES" baseline="0" dirty="0" smtClean="0"/>
              <a:t> </a:t>
            </a:r>
            <a:r>
              <a:rPr lang="es-ES" baseline="0" dirty="0" err="1" smtClean="0"/>
              <a:t>only</a:t>
            </a:r>
            <a:r>
              <a:rPr lang="es-ES" baseline="0" dirty="0" smtClean="0"/>
              <a:t> interface </a:t>
            </a:r>
            <a:r>
              <a:rPr lang="es-ES" baseline="0" dirty="0" err="1" smtClean="0"/>
              <a:t>between</a:t>
            </a:r>
            <a:r>
              <a:rPr lang="es-ES" baseline="0" dirty="0" smtClean="0"/>
              <a:t> </a:t>
            </a:r>
            <a:r>
              <a:rPr lang="es-ES" baseline="0" dirty="0" err="1" smtClean="0"/>
              <a:t>the</a:t>
            </a:r>
            <a:r>
              <a:rPr lang="es-ES" baseline="0" dirty="0" smtClean="0"/>
              <a:t> JP and EERA AISBL, </a:t>
            </a:r>
            <a:r>
              <a:rPr lang="es-ES" baseline="0" dirty="0" err="1" smtClean="0"/>
              <a:t>which</a:t>
            </a:r>
            <a:r>
              <a:rPr lang="es-ES" baseline="0" dirty="0" smtClean="0"/>
              <a:t> has a </a:t>
            </a:r>
            <a:r>
              <a:rPr lang="es-ES" baseline="0" dirty="0" err="1" smtClean="0"/>
              <a:t>Secretary</a:t>
            </a:r>
            <a:r>
              <a:rPr lang="es-ES" baseline="0" dirty="0" smtClean="0"/>
              <a:t> General, </a:t>
            </a:r>
            <a:r>
              <a:rPr lang="es-ES" baseline="0" dirty="0" err="1" smtClean="0"/>
              <a:t>an</a:t>
            </a:r>
            <a:r>
              <a:rPr lang="es-ES" baseline="0" dirty="0" smtClean="0"/>
              <a:t> </a:t>
            </a:r>
            <a:r>
              <a:rPr lang="es-ES" baseline="0" dirty="0" err="1" smtClean="0"/>
              <a:t>Executive</a:t>
            </a:r>
            <a:r>
              <a:rPr lang="es-ES" baseline="0" dirty="0" smtClean="0"/>
              <a:t> </a:t>
            </a:r>
            <a:r>
              <a:rPr lang="es-ES" baseline="0" dirty="0" err="1" smtClean="0"/>
              <a:t>Committee</a:t>
            </a:r>
            <a:r>
              <a:rPr lang="es-ES" baseline="0" dirty="0" smtClean="0"/>
              <a:t> </a:t>
            </a:r>
            <a:r>
              <a:rPr lang="es-ES" baseline="0" dirty="0" err="1" smtClean="0"/>
              <a:t>composed</a:t>
            </a:r>
            <a:r>
              <a:rPr lang="es-ES" baseline="0" dirty="0" smtClean="0"/>
              <a:t> of 15 </a:t>
            </a:r>
            <a:r>
              <a:rPr lang="es-ES" baseline="0" dirty="0" err="1" smtClean="0"/>
              <a:t>selected</a:t>
            </a:r>
            <a:r>
              <a:rPr lang="es-ES" baseline="0" dirty="0" smtClean="0"/>
              <a:t> full </a:t>
            </a:r>
            <a:r>
              <a:rPr lang="es-ES" baseline="0" dirty="0" err="1" smtClean="0"/>
              <a:t>members</a:t>
            </a:r>
            <a:r>
              <a:rPr lang="es-ES" baseline="0" dirty="0" smtClean="0"/>
              <a:t> of EERA, and a </a:t>
            </a:r>
            <a:r>
              <a:rPr lang="es-ES" baseline="0" dirty="0" err="1" smtClean="0"/>
              <a:t>chair</a:t>
            </a:r>
            <a:r>
              <a:rPr lang="es-ES" baseline="0" dirty="0" smtClean="0"/>
              <a:t> and vice-</a:t>
            </a:r>
            <a:r>
              <a:rPr lang="es-ES" baseline="0" dirty="0" err="1" smtClean="0"/>
              <a:t>chair</a:t>
            </a:r>
            <a:r>
              <a:rPr lang="es-ES" baseline="0" dirty="0" smtClean="0"/>
              <a:t> of </a:t>
            </a:r>
            <a:r>
              <a:rPr lang="es-ES" baseline="0" dirty="0" err="1" smtClean="0"/>
              <a:t>the</a:t>
            </a:r>
            <a:r>
              <a:rPr lang="es-ES" baseline="0" dirty="0" smtClean="0"/>
              <a:t> </a:t>
            </a:r>
            <a:r>
              <a:rPr lang="es-ES" baseline="0" dirty="0" err="1" smtClean="0"/>
              <a:t>ExCo</a:t>
            </a:r>
            <a:r>
              <a:rPr lang="es-ES" baseline="0" dirty="0" smtClean="0"/>
              <a:t>. </a:t>
            </a:r>
            <a:r>
              <a:rPr lang="es-ES" baseline="0" dirty="0" err="1" smtClean="0"/>
              <a:t>This</a:t>
            </a:r>
            <a:r>
              <a:rPr lang="es-ES" baseline="0" dirty="0" smtClean="0"/>
              <a:t> </a:t>
            </a:r>
            <a:r>
              <a:rPr lang="es-ES" baseline="0" dirty="0" err="1" smtClean="0"/>
              <a:t>creates</a:t>
            </a:r>
            <a:r>
              <a:rPr lang="es-ES" baseline="0" dirty="0" smtClean="0"/>
              <a:t> de facto a </a:t>
            </a:r>
            <a:r>
              <a:rPr lang="es-ES" baseline="0" dirty="0" err="1" smtClean="0"/>
              <a:t>separation</a:t>
            </a:r>
            <a:r>
              <a:rPr lang="es-ES" baseline="0" dirty="0" smtClean="0"/>
              <a:t> </a:t>
            </a:r>
            <a:r>
              <a:rPr lang="es-ES" baseline="0" dirty="0" err="1" smtClean="0"/>
              <a:t>between</a:t>
            </a:r>
            <a:r>
              <a:rPr lang="es-ES" baseline="0" dirty="0" smtClean="0"/>
              <a:t> EERA AISBL and </a:t>
            </a:r>
            <a:r>
              <a:rPr lang="es-ES" baseline="0" dirty="0" err="1" smtClean="0"/>
              <a:t>each</a:t>
            </a:r>
            <a:r>
              <a:rPr lang="es-ES" baseline="0" dirty="0" smtClean="0"/>
              <a:t> JP, </a:t>
            </a:r>
            <a:r>
              <a:rPr lang="es-ES" baseline="0" dirty="0" err="1" smtClean="0"/>
              <a:t>which</a:t>
            </a:r>
            <a:r>
              <a:rPr lang="es-ES" baseline="0" dirty="0" smtClean="0"/>
              <a:t> </a:t>
            </a:r>
            <a:r>
              <a:rPr lang="es-ES" baseline="0" dirty="0" err="1" smtClean="0"/>
              <a:t>is</a:t>
            </a:r>
            <a:r>
              <a:rPr lang="es-ES" baseline="0" dirty="0" smtClean="0"/>
              <a:t> </a:t>
            </a:r>
            <a:r>
              <a:rPr lang="es-ES" baseline="0" dirty="0" err="1" smtClean="0"/>
              <a:t>difficult</a:t>
            </a:r>
            <a:r>
              <a:rPr lang="es-ES" baseline="0" dirty="0" smtClean="0"/>
              <a:t> </a:t>
            </a:r>
            <a:r>
              <a:rPr lang="es-ES" baseline="0" dirty="0" err="1" smtClean="0"/>
              <a:t>to</a:t>
            </a:r>
            <a:r>
              <a:rPr lang="es-ES" baseline="0" dirty="0" smtClean="0"/>
              <a:t> </a:t>
            </a:r>
            <a:r>
              <a:rPr lang="es-ES" baseline="0" dirty="0" err="1" smtClean="0"/>
              <a:t>overcome</a:t>
            </a:r>
            <a:r>
              <a:rPr lang="es-ES" baseline="0" dirty="0" smtClean="0"/>
              <a:t>. </a:t>
            </a:r>
            <a:r>
              <a:rPr lang="es-ES" baseline="0" dirty="0" err="1" smtClean="0"/>
              <a:t>Recently</a:t>
            </a:r>
            <a:r>
              <a:rPr lang="es-ES" baseline="0" dirty="0" smtClean="0"/>
              <a:t>, a </a:t>
            </a:r>
            <a:r>
              <a:rPr lang="es-ES" baseline="0" dirty="0" err="1" smtClean="0"/>
              <a:t>subset</a:t>
            </a:r>
            <a:r>
              <a:rPr lang="es-ES" baseline="0" dirty="0" smtClean="0"/>
              <a:t> of </a:t>
            </a:r>
            <a:r>
              <a:rPr lang="es-ES" baseline="0" dirty="0" err="1" smtClean="0"/>
              <a:t>the</a:t>
            </a:r>
            <a:r>
              <a:rPr lang="es-ES" baseline="0" dirty="0" smtClean="0"/>
              <a:t> </a:t>
            </a:r>
            <a:r>
              <a:rPr lang="es-ES" baseline="0" dirty="0" err="1" smtClean="0"/>
              <a:t>ExCo</a:t>
            </a:r>
            <a:r>
              <a:rPr lang="es-ES" baseline="0" dirty="0" smtClean="0"/>
              <a:t>, </a:t>
            </a:r>
            <a:r>
              <a:rPr lang="es-ES" baseline="0" dirty="0" err="1" smtClean="0"/>
              <a:t>with</a:t>
            </a:r>
            <a:r>
              <a:rPr lang="es-ES" baseline="0" dirty="0" smtClean="0"/>
              <a:t> </a:t>
            </a:r>
            <a:r>
              <a:rPr lang="es-ES" baseline="0" dirty="0" err="1" smtClean="0"/>
              <a:t>inclusion</a:t>
            </a:r>
            <a:r>
              <a:rPr lang="es-ES" baseline="0" dirty="0" smtClean="0"/>
              <a:t> of </a:t>
            </a:r>
            <a:r>
              <a:rPr lang="es-ES" baseline="0" dirty="0" err="1" smtClean="0"/>
              <a:t>SecGen</a:t>
            </a:r>
            <a:r>
              <a:rPr lang="es-ES" baseline="0" dirty="0" smtClean="0"/>
              <a:t> and </a:t>
            </a:r>
            <a:r>
              <a:rPr lang="es-ES" baseline="0" dirty="0" err="1" smtClean="0"/>
              <a:t>representatives</a:t>
            </a:r>
            <a:r>
              <a:rPr lang="es-ES" baseline="0" dirty="0" smtClean="0"/>
              <a:t> of </a:t>
            </a:r>
            <a:r>
              <a:rPr lang="es-ES" baseline="0" dirty="0" err="1" smtClean="0"/>
              <a:t>the</a:t>
            </a:r>
            <a:r>
              <a:rPr lang="es-ES" baseline="0" dirty="0" smtClean="0"/>
              <a:t> </a:t>
            </a:r>
            <a:r>
              <a:rPr lang="es-ES" baseline="0" dirty="0" err="1" smtClean="0"/>
              <a:t>JPs</a:t>
            </a:r>
            <a:r>
              <a:rPr lang="es-ES" baseline="0" dirty="0" smtClean="0"/>
              <a:t>, has </a:t>
            </a:r>
            <a:r>
              <a:rPr lang="es-ES" baseline="0" dirty="0" err="1" smtClean="0"/>
              <a:t>been</a:t>
            </a:r>
            <a:r>
              <a:rPr lang="es-ES" baseline="0" dirty="0" smtClean="0"/>
              <a:t> </a:t>
            </a:r>
            <a:r>
              <a:rPr lang="es-ES" baseline="0" dirty="0" err="1" smtClean="0"/>
              <a:t>put</a:t>
            </a:r>
            <a:r>
              <a:rPr lang="es-ES" baseline="0" dirty="0" smtClean="0"/>
              <a:t> </a:t>
            </a:r>
            <a:r>
              <a:rPr lang="es-ES" baseline="0" dirty="0" err="1" smtClean="0"/>
              <a:t>together</a:t>
            </a:r>
            <a:r>
              <a:rPr lang="es-ES" baseline="0" dirty="0" smtClean="0"/>
              <a:t> </a:t>
            </a:r>
            <a:r>
              <a:rPr lang="es-ES" baseline="0" dirty="0" err="1" smtClean="0"/>
              <a:t>to</a:t>
            </a:r>
            <a:r>
              <a:rPr lang="es-ES" baseline="0" dirty="0" smtClean="0"/>
              <a:t> </a:t>
            </a:r>
            <a:r>
              <a:rPr lang="es-ES" baseline="0" dirty="0" err="1" smtClean="0"/>
              <a:t>form</a:t>
            </a:r>
            <a:r>
              <a:rPr lang="es-ES" baseline="0" dirty="0" smtClean="0"/>
              <a:t> </a:t>
            </a:r>
            <a:r>
              <a:rPr lang="es-ES" baseline="0" dirty="0" err="1" smtClean="0"/>
              <a:t>the</a:t>
            </a:r>
            <a:r>
              <a:rPr lang="es-ES" baseline="0" dirty="0" smtClean="0"/>
              <a:t> </a:t>
            </a:r>
            <a:r>
              <a:rPr lang="es-ES" baseline="0" dirty="0" err="1" smtClean="0"/>
              <a:t>ExCoop</a:t>
            </a:r>
            <a:r>
              <a:rPr lang="es-ES" baseline="0" dirty="0" smtClean="0"/>
              <a:t>, </a:t>
            </a:r>
            <a:r>
              <a:rPr lang="es-ES" baseline="0" dirty="0" err="1" smtClean="0"/>
              <a:t>which</a:t>
            </a:r>
            <a:r>
              <a:rPr lang="es-ES" baseline="0" dirty="0" smtClean="0"/>
              <a:t> tries </a:t>
            </a:r>
            <a:r>
              <a:rPr lang="es-ES" baseline="0" dirty="0" err="1" smtClean="0"/>
              <a:t>to</a:t>
            </a:r>
            <a:r>
              <a:rPr lang="es-ES" baseline="0" dirty="0" smtClean="0"/>
              <a:t> </a:t>
            </a:r>
            <a:r>
              <a:rPr lang="es-ES" baseline="0" dirty="0" err="1" smtClean="0"/>
              <a:t>filter</a:t>
            </a:r>
            <a:r>
              <a:rPr lang="es-ES" baseline="0" dirty="0" smtClean="0"/>
              <a:t> </a:t>
            </a:r>
            <a:r>
              <a:rPr lang="es-ES" baseline="0" dirty="0" err="1" smtClean="0"/>
              <a:t>the</a:t>
            </a:r>
            <a:r>
              <a:rPr lang="es-ES" baseline="0" dirty="0" smtClean="0"/>
              <a:t> </a:t>
            </a:r>
            <a:r>
              <a:rPr lang="es-ES" baseline="0" dirty="0" err="1" smtClean="0"/>
              <a:t>decisions</a:t>
            </a:r>
            <a:r>
              <a:rPr lang="es-ES" baseline="0" dirty="0" smtClean="0"/>
              <a:t> </a:t>
            </a:r>
            <a:r>
              <a:rPr lang="es-ES" baseline="0" dirty="0" err="1" smtClean="0"/>
              <a:t>to</a:t>
            </a:r>
            <a:r>
              <a:rPr lang="es-ES" baseline="0" dirty="0" smtClean="0"/>
              <a:t> be </a:t>
            </a:r>
            <a:r>
              <a:rPr lang="es-ES" baseline="0" dirty="0" err="1" smtClean="0"/>
              <a:t>made</a:t>
            </a:r>
            <a:r>
              <a:rPr lang="es-ES" baseline="0" dirty="0" smtClean="0"/>
              <a:t> </a:t>
            </a:r>
            <a:r>
              <a:rPr lang="es-ES" baseline="0" dirty="0" err="1" smtClean="0"/>
              <a:t>by</a:t>
            </a:r>
            <a:r>
              <a:rPr lang="es-ES" baseline="0" dirty="0" smtClean="0"/>
              <a:t> </a:t>
            </a:r>
            <a:r>
              <a:rPr lang="es-ES" baseline="0" dirty="0" err="1" smtClean="0"/>
              <a:t>the</a:t>
            </a:r>
            <a:r>
              <a:rPr lang="es-ES" baseline="0" dirty="0" smtClean="0"/>
              <a:t> </a:t>
            </a:r>
            <a:r>
              <a:rPr lang="es-ES" baseline="0" dirty="0" err="1" smtClean="0"/>
              <a:t>ExCo</a:t>
            </a:r>
            <a:r>
              <a:rPr lang="es-ES" baseline="0" dirty="0" smtClean="0"/>
              <a:t>, </a:t>
            </a:r>
            <a:r>
              <a:rPr lang="es-ES" baseline="0" dirty="0" err="1" smtClean="0"/>
              <a:t>with</a:t>
            </a:r>
            <a:r>
              <a:rPr lang="es-ES" baseline="0" dirty="0" smtClean="0"/>
              <a:t> more </a:t>
            </a:r>
            <a:r>
              <a:rPr lang="es-ES" baseline="0" dirty="0" err="1" smtClean="0"/>
              <a:t>frequent</a:t>
            </a:r>
            <a:r>
              <a:rPr lang="es-ES" baseline="0" dirty="0" smtClean="0"/>
              <a:t> </a:t>
            </a:r>
            <a:r>
              <a:rPr lang="es-ES" baseline="0" dirty="0" err="1" smtClean="0"/>
              <a:t>meetings</a:t>
            </a:r>
            <a:r>
              <a:rPr lang="es-ES" baseline="0" dirty="0" smtClean="0"/>
              <a:t> and </a:t>
            </a:r>
            <a:r>
              <a:rPr lang="es-ES" baseline="0" dirty="0" err="1" smtClean="0"/>
              <a:t>interactions</a:t>
            </a:r>
            <a:r>
              <a:rPr lang="es-ES" baseline="0" dirty="0" smtClean="0"/>
              <a:t>. </a:t>
            </a:r>
            <a:r>
              <a:rPr lang="es-ES" baseline="0" dirty="0" err="1" smtClean="0"/>
              <a:t>While</a:t>
            </a:r>
            <a:r>
              <a:rPr lang="es-ES" baseline="0" dirty="0" smtClean="0"/>
              <a:t> </a:t>
            </a:r>
            <a:r>
              <a:rPr lang="es-ES" baseline="0" dirty="0" err="1" smtClean="0"/>
              <a:t>this</a:t>
            </a:r>
            <a:r>
              <a:rPr lang="es-ES" baseline="0" dirty="0" smtClean="0"/>
              <a:t> </a:t>
            </a:r>
            <a:r>
              <a:rPr lang="es-ES" baseline="0" dirty="0" err="1" smtClean="0"/>
              <a:t>is</a:t>
            </a:r>
            <a:r>
              <a:rPr lang="es-ES" baseline="0" dirty="0" smtClean="0"/>
              <a:t> </a:t>
            </a:r>
            <a:r>
              <a:rPr lang="es-ES" baseline="0" dirty="0" err="1" smtClean="0"/>
              <a:t>good</a:t>
            </a:r>
            <a:r>
              <a:rPr lang="es-ES" baseline="0" dirty="0" smtClean="0"/>
              <a:t>, and in </a:t>
            </a:r>
            <a:r>
              <a:rPr lang="es-ES" baseline="0" dirty="0" err="1" smtClean="0"/>
              <a:t>principle</a:t>
            </a:r>
            <a:r>
              <a:rPr lang="es-ES" baseline="0" dirty="0" smtClean="0"/>
              <a:t> </a:t>
            </a:r>
            <a:r>
              <a:rPr lang="es-ES" baseline="0" dirty="0" err="1" smtClean="0"/>
              <a:t>each</a:t>
            </a:r>
            <a:r>
              <a:rPr lang="es-ES" baseline="0" dirty="0" smtClean="0"/>
              <a:t> </a:t>
            </a:r>
            <a:r>
              <a:rPr lang="es-ES" baseline="0" dirty="0" err="1" smtClean="0"/>
              <a:t>ExCo</a:t>
            </a:r>
            <a:r>
              <a:rPr lang="es-ES" baseline="0" dirty="0" smtClean="0"/>
              <a:t> </a:t>
            </a:r>
            <a:r>
              <a:rPr lang="es-ES" baseline="0" dirty="0" err="1" smtClean="0"/>
              <a:t>member</a:t>
            </a:r>
            <a:r>
              <a:rPr lang="es-ES" baseline="0" dirty="0" smtClean="0"/>
              <a:t> </a:t>
            </a:r>
            <a:r>
              <a:rPr lang="es-ES" baseline="0" dirty="0" err="1" smtClean="0"/>
              <a:t>is</a:t>
            </a:r>
            <a:r>
              <a:rPr lang="es-ES" baseline="0" dirty="0" smtClean="0"/>
              <a:t> </a:t>
            </a:r>
            <a:r>
              <a:rPr lang="es-ES" baseline="0" dirty="0" err="1" smtClean="0"/>
              <a:t>associated</a:t>
            </a:r>
            <a:r>
              <a:rPr lang="es-ES" baseline="0" dirty="0" smtClean="0"/>
              <a:t> </a:t>
            </a:r>
            <a:r>
              <a:rPr lang="es-ES" baseline="0" dirty="0" err="1" smtClean="0"/>
              <a:t>with</a:t>
            </a:r>
            <a:r>
              <a:rPr lang="es-ES" baseline="0" dirty="0" smtClean="0"/>
              <a:t> a JP as link, </a:t>
            </a:r>
            <a:r>
              <a:rPr lang="es-ES" baseline="0" dirty="0" err="1" smtClean="0"/>
              <a:t>the</a:t>
            </a:r>
            <a:r>
              <a:rPr lang="es-ES" baseline="0" dirty="0" smtClean="0"/>
              <a:t> </a:t>
            </a:r>
            <a:r>
              <a:rPr lang="es-ES" baseline="0" dirty="0" err="1" smtClean="0"/>
              <a:t>separation</a:t>
            </a:r>
            <a:r>
              <a:rPr lang="es-ES" baseline="0" dirty="0" smtClean="0"/>
              <a:t> </a:t>
            </a:r>
            <a:r>
              <a:rPr lang="es-ES" baseline="0" dirty="0" err="1" smtClean="0"/>
              <a:t>between</a:t>
            </a:r>
            <a:r>
              <a:rPr lang="es-ES" baseline="0" dirty="0" smtClean="0"/>
              <a:t> </a:t>
            </a:r>
            <a:r>
              <a:rPr lang="es-ES" baseline="0" dirty="0" err="1" smtClean="0"/>
              <a:t>ExCo</a:t>
            </a:r>
            <a:r>
              <a:rPr lang="es-ES" baseline="0" dirty="0" smtClean="0"/>
              <a:t> and </a:t>
            </a:r>
            <a:r>
              <a:rPr lang="es-ES" baseline="0" dirty="0" err="1" smtClean="0"/>
              <a:t>JPs</a:t>
            </a:r>
            <a:r>
              <a:rPr lang="es-ES" baseline="0" dirty="0" smtClean="0"/>
              <a:t> </a:t>
            </a:r>
            <a:r>
              <a:rPr lang="es-ES" baseline="0" dirty="0" err="1" smtClean="0"/>
              <a:t>remains</a:t>
            </a:r>
            <a:r>
              <a:rPr lang="es-ES" baseline="0" dirty="0" smtClean="0"/>
              <a:t> and, in particular, THIS STRUCTURE DOES NOT DO ANYTHING TO FOSTER TRANSVERSAL ACTIVITIES THROUGH JP, EXCEPT THROUGH THE COORDINATORS (</a:t>
            </a:r>
            <a:r>
              <a:rPr lang="es-ES" baseline="0" dirty="0" err="1" smtClean="0"/>
              <a:t>see</a:t>
            </a:r>
            <a:r>
              <a:rPr lang="es-ES" baseline="0" dirty="0" smtClean="0"/>
              <a:t> </a:t>
            </a:r>
            <a:r>
              <a:rPr lang="es-ES" baseline="0" dirty="0" err="1" smtClean="0"/>
              <a:t>next</a:t>
            </a:r>
            <a:r>
              <a:rPr lang="es-ES" baseline="0" dirty="0" smtClean="0"/>
              <a:t> </a:t>
            </a:r>
            <a:r>
              <a:rPr lang="es-ES" baseline="0" dirty="0" err="1" smtClean="0"/>
              <a:t>slide</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2482EF50-25C6-4DA5-B267-F279D6A57695}" type="slidenum">
              <a:rPr lang="en-US" smtClean="0"/>
              <a:t>4</a:t>
            </a:fld>
            <a:endParaRPr lang="en-US"/>
          </a:p>
        </p:txBody>
      </p:sp>
    </p:spTree>
    <p:extLst>
      <p:ext uri="{BB962C8B-B14F-4D97-AF65-F5344CB8AC3E}">
        <p14:creationId xmlns:p14="http://schemas.microsoft.com/office/powerpoint/2010/main" val="202105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dirty="0" smtClean="0"/>
              <a:t> transversal </a:t>
            </a:r>
            <a:r>
              <a:rPr lang="es-ES" dirty="0" err="1" smtClean="0"/>
              <a:t>JPs</a:t>
            </a:r>
            <a:r>
              <a:rPr lang="es-ES" dirty="0" smtClean="0"/>
              <a:t> (</a:t>
            </a:r>
            <a:r>
              <a:rPr lang="es-ES" dirty="0" err="1" smtClean="0"/>
              <a:t>tJPs</a:t>
            </a:r>
            <a:r>
              <a:rPr lang="es-ES" dirty="0" smtClean="0"/>
              <a:t>) </a:t>
            </a:r>
            <a:r>
              <a:rPr lang="es-ES" dirty="0" err="1" smtClean="0"/>
              <a:t>may</a:t>
            </a:r>
            <a:r>
              <a:rPr lang="es-ES" dirty="0" smtClean="0"/>
              <a:t> be </a:t>
            </a:r>
            <a:r>
              <a:rPr lang="es-ES" dirty="0" err="1" smtClean="0"/>
              <a:t>formed</a:t>
            </a:r>
            <a:r>
              <a:rPr lang="es-ES" dirty="0" smtClean="0"/>
              <a:t> </a:t>
            </a:r>
            <a:r>
              <a:rPr lang="es-ES" dirty="0" err="1" smtClean="0"/>
              <a:t>by</a:t>
            </a:r>
            <a:r>
              <a:rPr lang="es-ES" dirty="0" smtClean="0"/>
              <a:t> </a:t>
            </a:r>
            <a:r>
              <a:rPr lang="es-ES" dirty="0" err="1" smtClean="0"/>
              <a:t>the</a:t>
            </a:r>
            <a:r>
              <a:rPr lang="es-ES" dirty="0" smtClean="0"/>
              <a:t> </a:t>
            </a:r>
            <a:r>
              <a:rPr lang="es-ES" dirty="0" err="1" smtClean="0"/>
              <a:t>collection</a:t>
            </a:r>
            <a:r>
              <a:rPr lang="es-ES" dirty="0" smtClean="0"/>
              <a:t> of </a:t>
            </a:r>
            <a:r>
              <a:rPr lang="es-ES" dirty="0" err="1" smtClean="0"/>
              <a:t>all</a:t>
            </a:r>
            <a:r>
              <a:rPr lang="es-ES" dirty="0" smtClean="0"/>
              <a:t> </a:t>
            </a:r>
            <a:r>
              <a:rPr lang="es-ES" dirty="0" err="1" smtClean="0"/>
              <a:t>the</a:t>
            </a:r>
            <a:r>
              <a:rPr lang="es-ES" dirty="0" smtClean="0"/>
              <a:t> </a:t>
            </a:r>
            <a:r>
              <a:rPr lang="es-ES" dirty="0" err="1" smtClean="0"/>
              <a:t>SPs</a:t>
            </a:r>
            <a:r>
              <a:rPr lang="es-ES" baseline="0" dirty="0" smtClean="0"/>
              <a:t> </a:t>
            </a:r>
            <a:r>
              <a:rPr lang="es-ES" baseline="0" dirty="0" err="1" smtClean="0"/>
              <a:t>that</a:t>
            </a:r>
            <a:r>
              <a:rPr lang="es-ES" baseline="0" dirty="0" smtClean="0"/>
              <a:t> </a:t>
            </a:r>
            <a:r>
              <a:rPr lang="es-ES" baseline="0" dirty="0" err="1" smtClean="0"/>
              <a:t>belong</a:t>
            </a:r>
            <a:r>
              <a:rPr lang="es-ES" baseline="0" dirty="0" smtClean="0"/>
              <a:t>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technology</a:t>
            </a:r>
            <a:r>
              <a:rPr lang="es-ES" baseline="0" dirty="0" smtClean="0"/>
              <a:t> </a:t>
            </a:r>
            <a:r>
              <a:rPr lang="es-ES" baseline="0" dirty="0" err="1" smtClean="0"/>
              <a:t>oriented</a:t>
            </a:r>
            <a:r>
              <a:rPr lang="es-ES" baseline="0" dirty="0" smtClean="0"/>
              <a:t> </a:t>
            </a:r>
            <a:r>
              <a:rPr lang="es-ES" baseline="0" dirty="0" err="1" smtClean="0"/>
              <a:t>JPs</a:t>
            </a:r>
            <a:r>
              <a:rPr lang="es-ES" baseline="0" dirty="0" smtClean="0"/>
              <a:t>, </a:t>
            </a:r>
            <a:r>
              <a:rPr lang="es-ES" baseline="0" dirty="0" err="1" smtClean="0"/>
              <a:t>but</a:t>
            </a:r>
            <a:r>
              <a:rPr lang="es-ES" baseline="0" dirty="0" smtClean="0"/>
              <a:t> are </a:t>
            </a:r>
            <a:r>
              <a:rPr lang="es-ES" baseline="0" dirty="0" err="1" smtClean="0"/>
              <a:t>explicitly</a:t>
            </a:r>
            <a:r>
              <a:rPr lang="es-ES" baseline="0" dirty="0" smtClean="0"/>
              <a:t> </a:t>
            </a:r>
            <a:r>
              <a:rPr lang="es-ES" baseline="0" dirty="0" err="1" smtClean="0"/>
              <a:t>devoted</a:t>
            </a:r>
            <a:r>
              <a:rPr lang="es-ES" baseline="0" dirty="0" smtClean="0"/>
              <a:t> </a:t>
            </a:r>
            <a:r>
              <a:rPr lang="es-ES" baseline="0" dirty="0" err="1" smtClean="0"/>
              <a:t>to</a:t>
            </a:r>
            <a:r>
              <a:rPr lang="es-ES" baseline="0" dirty="0" smtClean="0"/>
              <a:t> a </a:t>
            </a:r>
            <a:r>
              <a:rPr lang="es-ES" baseline="0" dirty="0" err="1" smtClean="0"/>
              <a:t>cross-cutting</a:t>
            </a:r>
            <a:r>
              <a:rPr lang="es-ES" baseline="0" dirty="0" smtClean="0"/>
              <a:t>/</a:t>
            </a:r>
            <a:r>
              <a:rPr lang="es-ES" baseline="0" dirty="0" err="1" smtClean="0"/>
              <a:t>systemic</a:t>
            </a:r>
            <a:r>
              <a:rPr lang="es-ES" baseline="0" dirty="0" smtClean="0"/>
              <a:t> </a:t>
            </a:r>
            <a:r>
              <a:rPr lang="es-ES" baseline="0" dirty="0" err="1" smtClean="0"/>
              <a:t>issue</a:t>
            </a:r>
            <a:r>
              <a:rPr lang="es-ES" baseline="0" dirty="0" smtClean="0"/>
              <a:t>, plus </a:t>
            </a:r>
            <a:r>
              <a:rPr lang="es-ES" baseline="0" dirty="0" err="1" smtClean="0"/>
              <a:t>SPs</a:t>
            </a:r>
            <a:r>
              <a:rPr lang="es-ES" baseline="0" dirty="0" smtClean="0"/>
              <a:t> </a:t>
            </a:r>
            <a:r>
              <a:rPr lang="es-ES" baseline="0" dirty="0" err="1" smtClean="0"/>
              <a:t>that</a:t>
            </a:r>
            <a:r>
              <a:rPr lang="es-ES" baseline="0" dirty="0" smtClean="0"/>
              <a:t> are </a:t>
            </a:r>
            <a:r>
              <a:rPr lang="es-ES" baseline="0" dirty="0" err="1" smtClean="0"/>
              <a:t>specific</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tJP</a:t>
            </a:r>
            <a:r>
              <a:rPr lang="es-ES" baseline="0" dirty="0" smtClean="0"/>
              <a:t> (</a:t>
            </a:r>
            <a:r>
              <a:rPr lang="es-ES" baseline="0" dirty="0" err="1" smtClean="0"/>
              <a:t>dealing</a:t>
            </a:r>
            <a:r>
              <a:rPr lang="es-ES" baseline="0" dirty="0" smtClean="0"/>
              <a:t> </a:t>
            </a:r>
            <a:r>
              <a:rPr lang="es-ES" baseline="0" dirty="0" err="1" smtClean="0"/>
              <a:t>with</a:t>
            </a:r>
            <a:r>
              <a:rPr lang="es-ES" baseline="0" dirty="0" smtClean="0"/>
              <a:t> </a:t>
            </a:r>
            <a:r>
              <a:rPr lang="es-ES" baseline="0" dirty="0" err="1" smtClean="0"/>
              <a:t>issues</a:t>
            </a:r>
            <a:r>
              <a:rPr lang="es-ES" baseline="0" dirty="0" smtClean="0"/>
              <a:t> </a:t>
            </a:r>
            <a:r>
              <a:rPr lang="es-ES" baseline="0" dirty="0" err="1" smtClean="0"/>
              <a:t>or</a:t>
            </a:r>
            <a:r>
              <a:rPr lang="es-ES" baseline="0" dirty="0" smtClean="0"/>
              <a:t> </a:t>
            </a:r>
            <a:r>
              <a:rPr lang="es-ES" baseline="0" dirty="0" err="1" smtClean="0"/>
              <a:t>methodologies</a:t>
            </a:r>
            <a:r>
              <a:rPr lang="es-ES" baseline="0" dirty="0" smtClean="0"/>
              <a:t> </a:t>
            </a:r>
            <a:r>
              <a:rPr lang="es-ES" baseline="0" dirty="0" err="1" smtClean="0"/>
              <a:t>that</a:t>
            </a:r>
            <a:r>
              <a:rPr lang="es-ES" baseline="0" dirty="0" smtClean="0"/>
              <a:t> </a:t>
            </a:r>
            <a:r>
              <a:rPr lang="es-ES" baseline="0" dirty="0" err="1" smtClean="0"/>
              <a:t>represent</a:t>
            </a:r>
            <a:r>
              <a:rPr lang="es-ES" baseline="0" dirty="0" smtClean="0"/>
              <a:t> disciplines in </a:t>
            </a:r>
            <a:r>
              <a:rPr lang="es-ES" baseline="0" dirty="0" err="1" smtClean="0"/>
              <a:t>themselves</a:t>
            </a:r>
            <a:r>
              <a:rPr lang="es-ES" baseline="0" dirty="0" smtClean="0"/>
              <a:t>, </a:t>
            </a:r>
            <a:r>
              <a:rPr lang="es-ES" baseline="0" dirty="0" err="1" smtClean="0"/>
              <a:t>independently</a:t>
            </a:r>
            <a:r>
              <a:rPr lang="es-ES" baseline="0" dirty="0" smtClean="0"/>
              <a:t> of </a:t>
            </a:r>
            <a:r>
              <a:rPr lang="es-ES" baseline="0" dirty="0" err="1" smtClean="0"/>
              <a:t>the</a:t>
            </a:r>
            <a:r>
              <a:rPr lang="es-ES" baseline="0" dirty="0" smtClean="0"/>
              <a:t> </a:t>
            </a:r>
            <a:r>
              <a:rPr lang="es-ES" baseline="0" dirty="0" err="1" smtClean="0"/>
              <a:t>technology</a:t>
            </a:r>
            <a:r>
              <a:rPr lang="es-ES" baseline="0" dirty="0" smtClean="0"/>
              <a:t> of </a:t>
            </a:r>
            <a:r>
              <a:rPr lang="es-ES" baseline="0" dirty="0" err="1" smtClean="0"/>
              <a:t>application</a:t>
            </a:r>
            <a:r>
              <a:rPr lang="es-ES" baseline="0" dirty="0" smtClean="0"/>
              <a:t>). </a:t>
            </a:r>
            <a:r>
              <a:rPr lang="es-ES" baseline="0" dirty="0" err="1" smtClean="0"/>
              <a:t>These</a:t>
            </a:r>
            <a:r>
              <a:rPr lang="es-ES" baseline="0" dirty="0" smtClean="0"/>
              <a:t> transversal </a:t>
            </a:r>
            <a:r>
              <a:rPr lang="es-ES" baseline="0" dirty="0" err="1" smtClean="0"/>
              <a:t>JPs</a:t>
            </a:r>
            <a:r>
              <a:rPr lang="es-ES" baseline="0" dirty="0" smtClean="0"/>
              <a:t> </a:t>
            </a:r>
            <a:r>
              <a:rPr lang="es-ES" baseline="0" dirty="0" err="1" smtClean="0"/>
              <a:t>will</a:t>
            </a:r>
            <a:r>
              <a:rPr lang="es-ES" baseline="0" dirty="0" smtClean="0"/>
              <a:t> </a:t>
            </a:r>
            <a:r>
              <a:rPr lang="es-ES" baseline="0" dirty="0" err="1" smtClean="0"/>
              <a:t>have</a:t>
            </a:r>
            <a:r>
              <a:rPr lang="es-ES" baseline="0" dirty="0" smtClean="0"/>
              <a:t> a MB </a:t>
            </a:r>
            <a:r>
              <a:rPr lang="es-ES" baseline="0" dirty="0" err="1" smtClean="0"/>
              <a:t>composed</a:t>
            </a:r>
            <a:r>
              <a:rPr lang="es-ES" baseline="0" dirty="0" smtClean="0"/>
              <a:t> </a:t>
            </a:r>
            <a:r>
              <a:rPr lang="es-ES" baseline="0" dirty="0" err="1" smtClean="0"/>
              <a:t>by</a:t>
            </a:r>
            <a:r>
              <a:rPr lang="es-ES" baseline="0" dirty="0" smtClean="0"/>
              <a:t> </a:t>
            </a:r>
            <a:r>
              <a:rPr lang="es-ES" baseline="0" dirty="0" err="1" smtClean="0"/>
              <a:t>many</a:t>
            </a:r>
            <a:r>
              <a:rPr lang="es-ES" baseline="0" dirty="0" smtClean="0"/>
              <a:t> </a:t>
            </a:r>
            <a:r>
              <a:rPr lang="es-ES" baseline="0" dirty="0" err="1" smtClean="0"/>
              <a:t>people</a:t>
            </a:r>
            <a:r>
              <a:rPr lang="es-ES" baseline="0" dirty="0" smtClean="0"/>
              <a:t> (</a:t>
            </a:r>
            <a:r>
              <a:rPr lang="es-ES" baseline="0" dirty="0" err="1" smtClean="0"/>
              <a:t>the</a:t>
            </a:r>
            <a:r>
              <a:rPr lang="es-ES" baseline="0" dirty="0" smtClean="0"/>
              <a:t> SPC of </a:t>
            </a:r>
            <a:r>
              <a:rPr lang="es-ES" baseline="0" dirty="0" err="1" smtClean="0"/>
              <a:t>each</a:t>
            </a:r>
            <a:r>
              <a:rPr lang="es-ES" baseline="0" dirty="0" smtClean="0"/>
              <a:t> SP, </a:t>
            </a:r>
            <a:r>
              <a:rPr lang="es-ES" baseline="0" dirty="0" err="1" smtClean="0"/>
              <a:t>both</a:t>
            </a:r>
            <a:r>
              <a:rPr lang="es-ES" baseline="0" dirty="0" smtClean="0"/>
              <a:t> </a:t>
            </a:r>
            <a:r>
              <a:rPr lang="es-ES" baseline="0" dirty="0" err="1" smtClean="0"/>
              <a:t>specific</a:t>
            </a:r>
            <a:r>
              <a:rPr lang="es-ES" baseline="0" dirty="0" smtClean="0"/>
              <a:t> and </a:t>
            </a:r>
            <a:r>
              <a:rPr lang="es-ES" baseline="0" dirty="0" err="1" smtClean="0"/>
              <a:t>belonging</a:t>
            </a:r>
            <a:r>
              <a:rPr lang="es-ES" baseline="0" dirty="0" smtClean="0"/>
              <a:t>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different</a:t>
            </a:r>
            <a:r>
              <a:rPr lang="es-ES" baseline="0" dirty="0" smtClean="0"/>
              <a:t> </a:t>
            </a:r>
            <a:r>
              <a:rPr lang="es-ES" baseline="0" dirty="0" err="1" smtClean="0"/>
              <a:t>technologies</a:t>
            </a:r>
            <a:r>
              <a:rPr lang="es-ES" baseline="0" dirty="0" smtClean="0"/>
              <a:t>), </a:t>
            </a:r>
            <a:r>
              <a:rPr lang="es-ES" baseline="0" dirty="0" err="1" smtClean="0"/>
              <a:t>with</a:t>
            </a:r>
            <a:r>
              <a:rPr lang="es-ES" baseline="0" dirty="0" smtClean="0"/>
              <a:t> a </a:t>
            </a:r>
            <a:r>
              <a:rPr lang="es-ES" baseline="0" dirty="0" err="1" smtClean="0"/>
              <a:t>coordinator</a:t>
            </a:r>
            <a:r>
              <a:rPr lang="es-ES" baseline="0" dirty="0" smtClean="0"/>
              <a:t> as </a:t>
            </a:r>
            <a:r>
              <a:rPr lang="es-ES" baseline="0" dirty="0" err="1" smtClean="0"/>
              <a:t>chair</a:t>
            </a:r>
            <a:r>
              <a:rPr lang="es-ES" baseline="0" dirty="0" smtClean="0"/>
              <a:t>. </a:t>
            </a:r>
            <a:r>
              <a:rPr lang="es-ES" baseline="0" dirty="0" err="1" smtClean="0"/>
              <a:t>Instead</a:t>
            </a:r>
            <a:r>
              <a:rPr lang="es-ES" baseline="0" dirty="0" smtClean="0"/>
              <a:t> of </a:t>
            </a:r>
            <a:r>
              <a:rPr lang="es-ES" baseline="0" dirty="0" err="1" smtClean="0"/>
              <a:t>creating</a:t>
            </a:r>
            <a:r>
              <a:rPr lang="es-ES" baseline="0" dirty="0" smtClean="0"/>
              <a:t> </a:t>
            </a:r>
            <a:r>
              <a:rPr lang="es-ES" baseline="0" dirty="0" err="1" smtClean="0"/>
              <a:t>specific</a:t>
            </a:r>
            <a:r>
              <a:rPr lang="es-ES" baseline="0" dirty="0" smtClean="0"/>
              <a:t> </a:t>
            </a:r>
            <a:r>
              <a:rPr lang="es-ES" baseline="0" dirty="0" err="1" smtClean="0"/>
              <a:t>SCs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tJPs</a:t>
            </a:r>
            <a:r>
              <a:rPr lang="es-ES" baseline="0" dirty="0" smtClean="0"/>
              <a:t>, </a:t>
            </a:r>
            <a:r>
              <a:rPr lang="es-ES" baseline="0" dirty="0" err="1" smtClean="0"/>
              <a:t>the</a:t>
            </a:r>
            <a:r>
              <a:rPr lang="es-ES" baseline="0" dirty="0" smtClean="0"/>
              <a:t> idea </a:t>
            </a:r>
            <a:r>
              <a:rPr lang="es-ES" baseline="0" dirty="0" err="1" smtClean="0"/>
              <a:t>is</a:t>
            </a:r>
            <a:r>
              <a:rPr lang="es-ES" baseline="0" dirty="0" smtClean="0"/>
              <a:t> </a:t>
            </a:r>
            <a:r>
              <a:rPr lang="es-ES" baseline="0" dirty="0" err="1" smtClean="0"/>
              <a:t>that</a:t>
            </a:r>
            <a:r>
              <a:rPr lang="es-ES" baseline="0" dirty="0" smtClean="0"/>
              <a:t> </a:t>
            </a:r>
            <a:r>
              <a:rPr lang="es-ES" baseline="0" dirty="0" err="1" smtClean="0"/>
              <a:t>the</a:t>
            </a:r>
            <a:r>
              <a:rPr lang="es-ES" baseline="0" dirty="0" smtClean="0"/>
              <a:t> EERA </a:t>
            </a:r>
            <a:r>
              <a:rPr lang="es-ES" baseline="0" dirty="0" err="1" smtClean="0"/>
              <a:t>ExCo</a:t>
            </a:r>
            <a:r>
              <a:rPr lang="es-ES" baseline="0" dirty="0" smtClean="0"/>
              <a:t> </a:t>
            </a:r>
            <a:r>
              <a:rPr lang="es-ES" baseline="0" dirty="0" err="1" smtClean="0"/>
              <a:t>acts</a:t>
            </a:r>
            <a:r>
              <a:rPr lang="es-ES" baseline="0" dirty="0" smtClean="0"/>
              <a:t> </a:t>
            </a:r>
            <a:r>
              <a:rPr lang="es-ES" baseline="0" dirty="0" err="1" smtClean="0"/>
              <a:t>directly</a:t>
            </a:r>
            <a:r>
              <a:rPr lang="es-ES" baseline="0" dirty="0" smtClean="0"/>
              <a:t> as </a:t>
            </a:r>
            <a:r>
              <a:rPr lang="es-ES" baseline="0" dirty="0" err="1" smtClean="0"/>
              <a:t>the</a:t>
            </a:r>
            <a:r>
              <a:rPr lang="es-ES" baseline="0" dirty="0" smtClean="0"/>
              <a:t> SC of </a:t>
            </a:r>
            <a:r>
              <a:rPr lang="es-ES" baseline="0" dirty="0" err="1" smtClean="0"/>
              <a:t>th</a:t>
            </a:r>
            <a:r>
              <a:rPr lang="es-ES" baseline="0" dirty="0" smtClean="0"/>
              <a:t> </a:t>
            </a:r>
            <a:r>
              <a:rPr lang="es-ES" baseline="0" dirty="0" err="1" smtClean="0"/>
              <a:t>tJPs</a:t>
            </a:r>
            <a:r>
              <a:rPr lang="es-ES" baseline="0" dirty="0" smtClean="0"/>
              <a:t>. </a:t>
            </a:r>
            <a:r>
              <a:rPr lang="es-ES" baseline="0" dirty="0" err="1" smtClean="0"/>
              <a:t>This</a:t>
            </a:r>
            <a:r>
              <a:rPr lang="es-ES" baseline="0" dirty="0" smtClean="0"/>
              <a:t> </a:t>
            </a:r>
            <a:r>
              <a:rPr lang="es-ES" baseline="0" dirty="0" err="1" smtClean="0"/>
              <a:t>avoids</a:t>
            </a:r>
            <a:r>
              <a:rPr lang="es-ES" baseline="0" dirty="0" smtClean="0"/>
              <a:t> </a:t>
            </a:r>
            <a:r>
              <a:rPr lang="es-ES" baseline="0" dirty="0" err="1" smtClean="0"/>
              <a:t>the</a:t>
            </a:r>
            <a:r>
              <a:rPr lang="es-ES" baseline="0" dirty="0" smtClean="0"/>
              <a:t> </a:t>
            </a:r>
            <a:r>
              <a:rPr lang="es-ES" baseline="0" dirty="0" err="1" smtClean="0"/>
              <a:t>need</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accountancy</a:t>
            </a:r>
            <a:r>
              <a:rPr lang="es-ES" baseline="0" dirty="0" smtClean="0"/>
              <a:t> of </a:t>
            </a:r>
            <a:r>
              <a:rPr lang="es-ES" baseline="0" dirty="0" err="1" smtClean="0"/>
              <a:t>the</a:t>
            </a:r>
            <a:r>
              <a:rPr lang="es-ES" baseline="0" dirty="0" smtClean="0"/>
              <a:t> full and </a:t>
            </a:r>
            <a:r>
              <a:rPr lang="es-ES" baseline="0" dirty="0" err="1" smtClean="0"/>
              <a:t>associate</a:t>
            </a:r>
            <a:r>
              <a:rPr lang="es-ES" baseline="0" dirty="0" smtClean="0"/>
              <a:t> </a:t>
            </a:r>
            <a:r>
              <a:rPr lang="es-ES" baseline="0" dirty="0" err="1" smtClean="0"/>
              <a:t>members</a:t>
            </a:r>
            <a:r>
              <a:rPr lang="es-ES" baseline="0" dirty="0" smtClean="0"/>
              <a:t> </a:t>
            </a:r>
            <a:r>
              <a:rPr lang="es-ES" baseline="0" dirty="0" err="1" smtClean="0"/>
              <a:t>belonging</a:t>
            </a:r>
            <a:r>
              <a:rPr lang="es-ES" baseline="0" dirty="0" smtClean="0"/>
              <a:t> </a:t>
            </a:r>
            <a:r>
              <a:rPr lang="es-ES" baseline="0" dirty="0" err="1" smtClean="0"/>
              <a:t>to</a:t>
            </a:r>
            <a:r>
              <a:rPr lang="es-ES" baseline="0" dirty="0" smtClean="0"/>
              <a:t> </a:t>
            </a:r>
            <a:r>
              <a:rPr lang="es-ES" baseline="0" dirty="0" err="1" smtClean="0"/>
              <a:t>each</a:t>
            </a:r>
            <a:r>
              <a:rPr lang="es-ES" baseline="0" dirty="0" smtClean="0"/>
              <a:t> JP: </a:t>
            </a:r>
            <a:r>
              <a:rPr lang="es-ES" baseline="0" dirty="0" err="1" smtClean="0"/>
              <a:t>by</a:t>
            </a:r>
            <a:r>
              <a:rPr lang="es-ES" baseline="0" dirty="0" smtClean="0"/>
              <a:t> default, </a:t>
            </a:r>
            <a:r>
              <a:rPr lang="es-ES" baseline="0" dirty="0" err="1" smtClean="0"/>
              <a:t>all</a:t>
            </a:r>
            <a:r>
              <a:rPr lang="es-ES" baseline="0" dirty="0" smtClean="0"/>
              <a:t> EERA </a:t>
            </a:r>
            <a:r>
              <a:rPr lang="es-ES" baseline="0" dirty="0" err="1" smtClean="0"/>
              <a:t>members</a:t>
            </a:r>
            <a:r>
              <a:rPr lang="es-ES" baseline="0" dirty="0" smtClean="0"/>
              <a:t> are </a:t>
            </a:r>
            <a:r>
              <a:rPr lang="es-ES" baseline="0" dirty="0" err="1" smtClean="0"/>
              <a:t>considered</a:t>
            </a:r>
            <a:r>
              <a:rPr lang="es-ES" baseline="0" dirty="0" smtClean="0"/>
              <a:t> as </a:t>
            </a:r>
            <a:r>
              <a:rPr lang="es-ES" baseline="0" dirty="0" err="1" smtClean="0"/>
              <a:t>members</a:t>
            </a:r>
            <a:r>
              <a:rPr lang="es-ES" baseline="0" dirty="0" smtClean="0"/>
              <a:t> of </a:t>
            </a:r>
            <a:r>
              <a:rPr lang="es-ES" baseline="0" dirty="0" err="1" smtClean="0"/>
              <a:t>the</a:t>
            </a:r>
            <a:r>
              <a:rPr lang="es-ES" baseline="0" dirty="0" smtClean="0"/>
              <a:t> </a:t>
            </a:r>
            <a:r>
              <a:rPr lang="es-ES" baseline="0" dirty="0" err="1" smtClean="0"/>
              <a:t>tJPs</a:t>
            </a:r>
            <a:r>
              <a:rPr lang="es-ES" baseline="0" dirty="0" smtClean="0"/>
              <a:t> and </a:t>
            </a:r>
            <a:r>
              <a:rPr lang="es-ES" baseline="0" dirty="0" err="1" smtClean="0"/>
              <a:t>the</a:t>
            </a:r>
            <a:r>
              <a:rPr lang="es-ES" baseline="0" dirty="0" smtClean="0"/>
              <a:t> </a:t>
            </a:r>
            <a:r>
              <a:rPr lang="es-ES" baseline="0" dirty="0" err="1" smtClean="0"/>
              <a:t>ExCo</a:t>
            </a:r>
            <a:r>
              <a:rPr lang="es-ES" baseline="0" dirty="0" smtClean="0"/>
              <a:t> </a:t>
            </a:r>
            <a:r>
              <a:rPr lang="es-ES" baseline="0" dirty="0" err="1" smtClean="0"/>
              <a:t>represents</a:t>
            </a:r>
            <a:r>
              <a:rPr lang="es-ES" baseline="0" dirty="0" smtClean="0"/>
              <a:t> </a:t>
            </a:r>
            <a:r>
              <a:rPr lang="es-ES" baseline="0" dirty="0" err="1" smtClean="0"/>
              <a:t>them</a:t>
            </a:r>
            <a:r>
              <a:rPr lang="es-ES" baseline="0" dirty="0" smtClean="0"/>
              <a:t> </a:t>
            </a:r>
            <a:r>
              <a:rPr lang="es-ES" baseline="0" dirty="0" err="1" smtClean="0"/>
              <a:t>all</a:t>
            </a:r>
            <a:r>
              <a:rPr lang="es-ES" baseline="0" dirty="0" smtClean="0"/>
              <a:t>. </a:t>
            </a:r>
            <a:r>
              <a:rPr lang="es-ES" baseline="0" dirty="0" err="1" smtClean="0"/>
              <a:t>The</a:t>
            </a:r>
            <a:r>
              <a:rPr lang="es-ES" baseline="0" dirty="0" smtClean="0"/>
              <a:t> EERA </a:t>
            </a:r>
            <a:r>
              <a:rPr lang="es-ES" baseline="0" dirty="0" err="1" smtClean="0"/>
              <a:t>fees</a:t>
            </a:r>
            <a:r>
              <a:rPr lang="es-ES" baseline="0" dirty="0" smtClean="0"/>
              <a:t> are </a:t>
            </a:r>
            <a:r>
              <a:rPr lang="es-ES" baseline="0" dirty="0" err="1" smtClean="0"/>
              <a:t>considered</a:t>
            </a:r>
            <a:r>
              <a:rPr lang="es-ES" baseline="0" dirty="0" smtClean="0"/>
              <a:t> as </a:t>
            </a:r>
            <a:r>
              <a:rPr lang="es-ES" baseline="0" dirty="0" err="1" smtClean="0"/>
              <a:t>funds</a:t>
            </a:r>
            <a:r>
              <a:rPr lang="es-ES" baseline="0" dirty="0" smtClean="0"/>
              <a:t> </a:t>
            </a:r>
            <a:r>
              <a:rPr lang="es-ES" baseline="0" dirty="0" err="1" smtClean="0"/>
              <a:t>for</a:t>
            </a:r>
            <a:r>
              <a:rPr lang="es-ES" baseline="0" dirty="0" smtClean="0"/>
              <a:t> </a:t>
            </a:r>
            <a:r>
              <a:rPr lang="es-ES" baseline="0" dirty="0" err="1" smtClean="0"/>
              <a:t>these</a:t>
            </a:r>
            <a:r>
              <a:rPr lang="es-ES" baseline="0" dirty="0" smtClean="0"/>
              <a:t> </a:t>
            </a:r>
            <a:r>
              <a:rPr lang="es-ES" baseline="0" dirty="0" err="1" smtClean="0"/>
              <a:t>tJPs</a:t>
            </a:r>
            <a:r>
              <a:rPr lang="es-ES" baseline="0" dirty="0" smtClean="0"/>
              <a:t>, as </a:t>
            </a:r>
            <a:r>
              <a:rPr lang="es-ES" baseline="0" dirty="0" err="1" smtClean="0"/>
              <a:t>well</a:t>
            </a:r>
            <a:r>
              <a:rPr lang="es-ES" baseline="0" dirty="0" smtClean="0"/>
              <a:t>. </a:t>
            </a:r>
          </a:p>
          <a:p>
            <a:r>
              <a:rPr lang="es-ES" baseline="0" dirty="0" smtClean="0"/>
              <a:t>In </a:t>
            </a:r>
            <a:r>
              <a:rPr lang="es-ES" baseline="0" dirty="0" err="1" smtClean="0"/>
              <a:t>this</a:t>
            </a:r>
            <a:r>
              <a:rPr lang="es-ES" baseline="0" dirty="0" smtClean="0"/>
              <a:t> </a:t>
            </a:r>
            <a:r>
              <a:rPr lang="es-ES" baseline="0" dirty="0" err="1" smtClean="0"/>
              <a:t>way</a:t>
            </a:r>
            <a:r>
              <a:rPr lang="es-ES" baseline="0" dirty="0" smtClean="0"/>
              <a:t> </a:t>
            </a:r>
            <a:r>
              <a:rPr lang="es-ES" baseline="0" dirty="0" err="1" smtClean="0"/>
              <a:t>these</a:t>
            </a:r>
            <a:r>
              <a:rPr lang="es-ES" baseline="0" dirty="0" smtClean="0"/>
              <a:t> </a:t>
            </a:r>
            <a:r>
              <a:rPr lang="es-ES" baseline="0" dirty="0" err="1" smtClean="0"/>
              <a:t>tJPs</a:t>
            </a:r>
            <a:r>
              <a:rPr lang="es-ES" baseline="0" dirty="0" smtClean="0"/>
              <a:t> </a:t>
            </a:r>
            <a:r>
              <a:rPr lang="es-ES" baseline="0" dirty="0" err="1" smtClean="0"/>
              <a:t>have</a:t>
            </a:r>
            <a:r>
              <a:rPr lang="es-ES" baseline="0" dirty="0" smtClean="0"/>
              <a:t> </a:t>
            </a:r>
            <a:r>
              <a:rPr lang="es-ES" baseline="0" dirty="0" err="1" smtClean="0"/>
              <a:t>the</a:t>
            </a:r>
            <a:r>
              <a:rPr lang="es-ES" baseline="0" dirty="0" smtClean="0"/>
              <a:t> </a:t>
            </a:r>
            <a:r>
              <a:rPr lang="es-ES" baseline="0" dirty="0" err="1" smtClean="0"/>
              <a:t>possibility</a:t>
            </a:r>
            <a:r>
              <a:rPr lang="es-ES" baseline="0" dirty="0" smtClean="0"/>
              <a:t> of </a:t>
            </a:r>
            <a:r>
              <a:rPr lang="es-ES" baseline="0" dirty="0" err="1" smtClean="0"/>
              <a:t>developing</a:t>
            </a:r>
            <a:r>
              <a:rPr lang="es-ES" baseline="0" dirty="0" smtClean="0"/>
              <a:t> </a:t>
            </a:r>
            <a:r>
              <a:rPr lang="es-ES" baseline="0" dirty="0" err="1" smtClean="0"/>
              <a:t>project</a:t>
            </a:r>
            <a:r>
              <a:rPr lang="es-ES" baseline="0" dirty="0" smtClean="0"/>
              <a:t> </a:t>
            </a:r>
            <a:r>
              <a:rPr lang="es-ES" baseline="0" dirty="0" err="1" smtClean="0"/>
              <a:t>proposals</a:t>
            </a:r>
            <a:r>
              <a:rPr lang="es-ES" baseline="0" dirty="0" smtClean="0"/>
              <a:t> </a:t>
            </a:r>
            <a:r>
              <a:rPr lang="es-ES" baseline="0" dirty="0" err="1" smtClean="0"/>
              <a:t>that</a:t>
            </a:r>
            <a:r>
              <a:rPr lang="es-ES" baseline="0" dirty="0" smtClean="0"/>
              <a:t> can be </a:t>
            </a:r>
            <a:r>
              <a:rPr lang="es-ES" baseline="0" dirty="0" err="1" smtClean="0"/>
              <a:t>either</a:t>
            </a:r>
            <a:r>
              <a:rPr lang="es-ES" baseline="0" dirty="0" smtClean="0"/>
              <a:t> </a:t>
            </a:r>
            <a:r>
              <a:rPr lang="es-ES" baseline="0" dirty="0" err="1" smtClean="0"/>
              <a:t>specific</a:t>
            </a:r>
            <a:r>
              <a:rPr lang="es-ES" baseline="0" dirty="0" smtClean="0"/>
              <a:t> of </a:t>
            </a:r>
            <a:r>
              <a:rPr lang="es-ES" baseline="0" dirty="0" err="1" smtClean="0"/>
              <a:t>the</a:t>
            </a:r>
            <a:r>
              <a:rPr lang="es-ES" baseline="0" dirty="0" smtClean="0"/>
              <a:t> </a:t>
            </a:r>
            <a:r>
              <a:rPr lang="es-ES" baseline="0" dirty="0" err="1" smtClean="0"/>
              <a:t>tJP</a:t>
            </a:r>
            <a:r>
              <a:rPr lang="es-ES" baseline="0" dirty="0" smtClean="0"/>
              <a:t> </a:t>
            </a:r>
            <a:r>
              <a:rPr lang="es-ES" baseline="0" dirty="0" err="1" smtClean="0"/>
              <a:t>field</a:t>
            </a:r>
            <a:r>
              <a:rPr lang="es-ES" baseline="0" dirty="0" smtClean="0"/>
              <a:t> (</a:t>
            </a:r>
            <a:r>
              <a:rPr lang="es-ES" baseline="0" dirty="0" err="1" smtClean="0"/>
              <a:t>SPs</a:t>
            </a:r>
            <a:r>
              <a:rPr lang="es-ES" baseline="0" dirty="0" smtClean="0"/>
              <a:t> </a:t>
            </a:r>
            <a:r>
              <a:rPr lang="es-ES" baseline="0" dirty="0" err="1" smtClean="0"/>
              <a:t>that</a:t>
            </a:r>
            <a:r>
              <a:rPr lang="es-ES" baseline="0" dirty="0" smtClean="0"/>
              <a:t> are </a:t>
            </a:r>
            <a:r>
              <a:rPr lang="es-ES" baseline="0" dirty="0" err="1" smtClean="0"/>
              <a:t>not</a:t>
            </a:r>
            <a:r>
              <a:rPr lang="es-ES" baseline="0" dirty="0" smtClean="0"/>
              <a:t> in </a:t>
            </a:r>
            <a:r>
              <a:rPr lang="es-ES" baseline="0" dirty="0" err="1" smtClean="0"/>
              <a:t>any</a:t>
            </a:r>
            <a:r>
              <a:rPr lang="es-ES" baseline="0" dirty="0" smtClean="0"/>
              <a:t> </a:t>
            </a:r>
            <a:r>
              <a:rPr lang="es-ES" baseline="0" dirty="0" err="1" smtClean="0"/>
              <a:t>intersection</a:t>
            </a:r>
            <a:r>
              <a:rPr lang="es-ES" baseline="0" dirty="0" smtClean="0"/>
              <a:t>) </a:t>
            </a:r>
            <a:r>
              <a:rPr lang="es-ES" baseline="0" dirty="0" err="1" smtClean="0"/>
              <a:t>or</a:t>
            </a:r>
            <a:r>
              <a:rPr lang="es-ES" baseline="0" dirty="0" smtClean="0"/>
              <a:t> </a:t>
            </a:r>
            <a:r>
              <a:rPr lang="es-ES" baseline="0" dirty="0" err="1" smtClean="0"/>
              <a:t>applied</a:t>
            </a:r>
            <a:r>
              <a:rPr lang="es-ES" baseline="0" dirty="0" smtClean="0"/>
              <a:t> </a:t>
            </a:r>
            <a:r>
              <a:rPr lang="es-ES" baseline="0" dirty="0" err="1" smtClean="0"/>
              <a:t>to</a:t>
            </a:r>
            <a:r>
              <a:rPr lang="es-ES" baseline="0" dirty="0" smtClean="0"/>
              <a:t> </a:t>
            </a:r>
            <a:r>
              <a:rPr lang="es-ES" baseline="0" dirty="0" err="1" smtClean="0"/>
              <a:t>one</a:t>
            </a:r>
            <a:r>
              <a:rPr lang="es-ES" baseline="0" dirty="0" smtClean="0"/>
              <a:t> </a:t>
            </a:r>
            <a:r>
              <a:rPr lang="es-ES" baseline="0" dirty="0" err="1" smtClean="0"/>
              <a:t>or</a:t>
            </a:r>
            <a:r>
              <a:rPr lang="es-ES" baseline="0" dirty="0" smtClean="0"/>
              <a:t> more  </a:t>
            </a:r>
            <a:r>
              <a:rPr lang="es-ES" baseline="0" dirty="0" err="1" smtClean="0"/>
              <a:t>technologies</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also</a:t>
            </a:r>
            <a:r>
              <a:rPr lang="es-ES" baseline="0" dirty="0" smtClean="0"/>
              <a:t> </a:t>
            </a:r>
            <a:r>
              <a:rPr lang="es-ES" baseline="0" dirty="0" err="1" smtClean="0"/>
              <a:t>possible</a:t>
            </a:r>
            <a:r>
              <a:rPr lang="es-ES" baseline="0" dirty="0" smtClean="0"/>
              <a:t> </a:t>
            </a:r>
            <a:r>
              <a:rPr lang="es-ES" baseline="0" dirty="0" err="1" smtClean="0"/>
              <a:t>that</a:t>
            </a:r>
            <a:r>
              <a:rPr lang="es-ES" baseline="0" dirty="0" smtClean="0"/>
              <a:t> </a:t>
            </a:r>
            <a:r>
              <a:rPr lang="es-ES" baseline="0" dirty="0" err="1" smtClean="0"/>
              <a:t>SPs</a:t>
            </a:r>
            <a:r>
              <a:rPr lang="es-ES" baseline="0" dirty="0" smtClean="0"/>
              <a:t> at </a:t>
            </a:r>
            <a:r>
              <a:rPr lang="es-ES" baseline="0" dirty="0" err="1" smtClean="0"/>
              <a:t>the</a:t>
            </a:r>
            <a:r>
              <a:rPr lang="es-ES" baseline="0" dirty="0" smtClean="0"/>
              <a:t> </a:t>
            </a:r>
            <a:r>
              <a:rPr lang="es-ES" baseline="0" dirty="0" err="1" smtClean="0"/>
              <a:t>intersection</a:t>
            </a:r>
            <a:r>
              <a:rPr lang="es-ES" baseline="0" dirty="0" smtClean="0"/>
              <a:t> </a:t>
            </a:r>
            <a:r>
              <a:rPr lang="es-ES" baseline="0" dirty="0" err="1" smtClean="0"/>
              <a:t>find</a:t>
            </a:r>
            <a:r>
              <a:rPr lang="es-ES" baseline="0" dirty="0" smtClean="0"/>
              <a:t> </a:t>
            </a:r>
            <a:r>
              <a:rPr lang="es-ES" baseline="0" dirty="0" err="1" smtClean="0"/>
              <a:t>commonalities</a:t>
            </a:r>
            <a:r>
              <a:rPr lang="es-ES" baseline="0" dirty="0" smtClean="0"/>
              <a:t> </a:t>
            </a:r>
            <a:r>
              <a:rPr lang="es-ES" baseline="0" dirty="0" err="1" smtClean="0"/>
              <a:t>between</a:t>
            </a:r>
            <a:r>
              <a:rPr lang="es-ES" baseline="0" dirty="0" smtClean="0"/>
              <a:t> </a:t>
            </a:r>
            <a:r>
              <a:rPr lang="es-ES" baseline="0" dirty="0" err="1" smtClean="0"/>
              <a:t>them</a:t>
            </a:r>
            <a:r>
              <a:rPr lang="es-ES" baseline="0" dirty="0" smtClean="0"/>
              <a:t> </a:t>
            </a:r>
            <a:r>
              <a:rPr lang="es-ES" baseline="0" dirty="0" err="1" smtClean="0"/>
              <a:t>through</a:t>
            </a:r>
            <a:r>
              <a:rPr lang="es-ES" baseline="0" dirty="0" smtClean="0"/>
              <a:t> </a:t>
            </a:r>
            <a:r>
              <a:rPr lang="es-ES" baseline="0" dirty="0" err="1" smtClean="0"/>
              <a:t>tJPs</a:t>
            </a:r>
            <a:r>
              <a:rPr lang="es-ES" baseline="0" dirty="0" smtClean="0"/>
              <a:t>. </a:t>
            </a:r>
            <a:r>
              <a:rPr lang="es-ES" baseline="0" dirty="0" err="1" smtClean="0"/>
              <a:t>The</a:t>
            </a:r>
            <a:r>
              <a:rPr lang="es-ES" baseline="0" dirty="0" smtClean="0"/>
              <a:t> </a:t>
            </a:r>
            <a:r>
              <a:rPr lang="es-ES" baseline="0" dirty="0" err="1" smtClean="0"/>
              <a:t>tJPs</a:t>
            </a:r>
            <a:r>
              <a:rPr lang="es-ES" baseline="0" dirty="0" smtClean="0"/>
              <a:t> in </a:t>
            </a:r>
            <a:r>
              <a:rPr lang="es-ES" baseline="0" dirty="0" err="1" smtClean="0"/>
              <a:t>thsi</a:t>
            </a:r>
            <a:r>
              <a:rPr lang="es-ES" baseline="0" dirty="0" smtClean="0"/>
              <a:t> </a:t>
            </a:r>
            <a:r>
              <a:rPr lang="es-ES" baseline="0" dirty="0" err="1" smtClean="0"/>
              <a:t>scheme</a:t>
            </a:r>
            <a:r>
              <a:rPr lang="es-ES" baseline="0" dirty="0" smtClean="0"/>
              <a:t> </a:t>
            </a:r>
            <a:r>
              <a:rPr lang="es-ES" baseline="0" dirty="0" err="1" smtClean="0"/>
              <a:t>also</a:t>
            </a:r>
            <a:r>
              <a:rPr lang="es-ES" baseline="0" dirty="0" smtClean="0"/>
              <a:t> </a:t>
            </a:r>
            <a:r>
              <a:rPr lang="es-ES" baseline="0" dirty="0" err="1" smtClean="0"/>
              <a:t>have</a:t>
            </a:r>
            <a:r>
              <a:rPr lang="es-ES" baseline="0" dirty="0" smtClean="0"/>
              <a:t>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specific</a:t>
            </a:r>
            <a:r>
              <a:rPr lang="es-ES" baseline="0" dirty="0" smtClean="0"/>
              <a:t> decisional </a:t>
            </a:r>
            <a:r>
              <a:rPr lang="es-ES" baseline="0" dirty="0" err="1" smtClean="0"/>
              <a:t>body</a:t>
            </a:r>
            <a:r>
              <a:rPr lang="es-ES" baseline="0" dirty="0" smtClean="0"/>
              <a:t> in </a:t>
            </a:r>
            <a:r>
              <a:rPr lang="es-ES" baseline="0" dirty="0" err="1" smtClean="0"/>
              <a:t>the</a:t>
            </a:r>
            <a:r>
              <a:rPr lang="es-ES" baseline="0" dirty="0" smtClean="0"/>
              <a:t> </a:t>
            </a:r>
            <a:r>
              <a:rPr lang="es-ES" baseline="0" dirty="0" err="1" smtClean="0"/>
              <a:t>ExCo</a:t>
            </a:r>
            <a:r>
              <a:rPr lang="es-ES" baseline="0" dirty="0" smtClean="0"/>
              <a:t>, </a:t>
            </a:r>
            <a:r>
              <a:rPr lang="es-ES" baseline="0" dirty="0" err="1" smtClean="0"/>
              <a:t>which</a:t>
            </a:r>
            <a:r>
              <a:rPr lang="es-ES" baseline="0" dirty="0" smtClean="0"/>
              <a:t>, in </a:t>
            </a:r>
            <a:r>
              <a:rPr lang="es-ES" baseline="0" dirty="0" err="1" smtClean="0"/>
              <a:t>turn</a:t>
            </a:r>
            <a:r>
              <a:rPr lang="es-ES" baseline="0" dirty="0" smtClean="0"/>
              <a:t>, </a:t>
            </a:r>
            <a:r>
              <a:rPr lang="es-ES" baseline="0" dirty="0" err="1" smtClean="0"/>
              <a:t>will</a:t>
            </a:r>
            <a:r>
              <a:rPr lang="es-ES" baseline="0" dirty="0" smtClean="0"/>
              <a:t> </a:t>
            </a:r>
            <a:r>
              <a:rPr lang="es-ES" baseline="0" dirty="0" err="1" smtClean="0"/>
              <a:t>necessarily</a:t>
            </a:r>
            <a:r>
              <a:rPr lang="es-ES" baseline="0" dirty="0" smtClean="0"/>
              <a:t> </a:t>
            </a:r>
            <a:r>
              <a:rPr lang="es-ES" baseline="0" dirty="0" err="1" smtClean="0"/>
              <a:t>have</a:t>
            </a:r>
            <a:r>
              <a:rPr lang="es-ES" baseline="0" dirty="0" smtClean="0"/>
              <a:t> </a:t>
            </a:r>
            <a:r>
              <a:rPr lang="es-ES" baseline="0" dirty="0" err="1" smtClean="0"/>
              <a:t>to</a:t>
            </a:r>
            <a:r>
              <a:rPr lang="es-ES" baseline="0" dirty="0" smtClean="0"/>
              <a:t> be </a:t>
            </a:r>
            <a:r>
              <a:rPr lang="es-ES" baseline="0" dirty="0" err="1" smtClean="0"/>
              <a:t>very</a:t>
            </a:r>
            <a:r>
              <a:rPr lang="es-ES" baseline="0" dirty="0" smtClean="0"/>
              <a:t> </a:t>
            </a:r>
            <a:r>
              <a:rPr lang="es-ES" baseline="0" dirty="0" err="1" smtClean="0"/>
              <a:t>close</a:t>
            </a:r>
            <a:r>
              <a:rPr lang="es-ES" baseline="0" dirty="0" smtClean="0"/>
              <a:t>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activities</a:t>
            </a:r>
            <a:r>
              <a:rPr lang="es-ES" baseline="0" dirty="0" smtClean="0"/>
              <a:t> of </a:t>
            </a:r>
            <a:r>
              <a:rPr lang="es-ES" baseline="0" dirty="0" err="1" smtClean="0"/>
              <a:t>these</a:t>
            </a:r>
            <a:r>
              <a:rPr lang="es-ES" baseline="0" dirty="0" smtClean="0"/>
              <a:t> </a:t>
            </a:r>
            <a:r>
              <a:rPr lang="es-ES" baseline="0" dirty="0" err="1" smtClean="0"/>
              <a:t>tJPs</a:t>
            </a:r>
            <a:r>
              <a:rPr lang="es-ES" baseline="0" dirty="0" smtClean="0"/>
              <a:t> and </a:t>
            </a:r>
            <a:r>
              <a:rPr lang="es-ES" baseline="0" dirty="0" err="1" smtClean="0"/>
              <a:t>thus</a:t>
            </a:r>
            <a:r>
              <a:rPr lang="es-ES" baseline="0" dirty="0" smtClean="0"/>
              <a:t>, </a:t>
            </a:r>
            <a:r>
              <a:rPr lang="es-ES" baseline="0" dirty="0" err="1" smtClean="0"/>
              <a:t>indirectly</a:t>
            </a:r>
            <a:r>
              <a:rPr lang="es-ES" baseline="0" dirty="0" smtClean="0"/>
              <a:t>, </a:t>
            </a:r>
            <a:r>
              <a:rPr lang="es-ES" baseline="0" dirty="0" err="1" smtClean="0"/>
              <a:t>also</a:t>
            </a:r>
            <a:r>
              <a:rPr lang="es-ES" baseline="0" dirty="0" smtClean="0"/>
              <a:t> </a:t>
            </a:r>
            <a:r>
              <a:rPr lang="es-ES" baseline="0" dirty="0" err="1" smtClean="0"/>
              <a:t>closer</a:t>
            </a:r>
            <a:r>
              <a:rPr lang="es-ES" baseline="0" dirty="0" smtClean="0"/>
              <a:t> </a:t>
            </a:r>
            <a:r>
              <a:rPr lang="es-ES" baseline="0" dirty="0" err="1" smtClean="0"/>
              <a:t>than</a:t>
            </a:r>
            <a:r>
              <a:rPr lang="es-ES" baseline="0" dirty="0" smtClean="0"/>
              <a:t> </a:t>
            </a:r>
            <a:r>
              <a:rPr lang="es-ES" baseline="0" dirty="0" err="1" smtClean="0"/>
              <a:t>now</a:t>
            </a:r>
            <a:r>
              <a:rPr lang="es-ES" baseline="0" dirty="0" smtClean="0"/>
              <a:t> </a:t>
            </a:r>
            <a:r>
              <a:rPr lang="es-ES" baseline="0" dirty="0" err="1" smtClean="0"/>
              <a:t>to</a:t>
            </a:r>
            <a:r>
              <a:rPr lang="es-ES" baseline="0" dirty="0" smtClean="0"/>
              <a:t> </a:t>
            </a:r>
            <a:r>
              <a:rPr lang="es-ES" baseline="0" dirty="0" err="1" smtClean="0"/>
              <a:t>what</a:t>
            </a:r>
            <a:r>
              <a:rPr lang="es-ES" baseline="0" dirty="0" smtClean="0"/>
              <a:t> </a:t>
            </a:r>
            <a:r>
              <a:rPr lang="es-ES" baseline="0" dirty="0" err="1" smtClean="0"/>
              <a:t>is</a:t>
            </a:r>
            <a:r>
              <a:rPr lang="es-ES" baseline="0" dirty="0" smtClean="0"/>
              <a:t> happening in </a:t>
            </a:r>
            <a:r>
              <a:rPr lang="es-ES" baseline="0" dirty="0" err="1" smtClean="0"/>
              <a:t>the</a:t>
            </a:r>
            <a:r>
              <a:rPr lang="es-ES" baseline="0" dirty="0" smtClean="0"/>
              <a:t> </a:t>
            </a:r>
            <a:r>
              <a:rPr lang="es-ES" baseline="0" dirty="0" err="1" smtClean="0"/>
              <a:t>technology-oriented</a:t>
            </a:r>
            <a:r>
              <a:rPr lang="es-ES" baseline="0" dirty="0" smtClean="0"/>
              <a:t> </a:t>
            </a:r>
            <a:r>
              <a:rPr lang="es-ES" baseline="0" dirty="0" err="1" smtClean="0"/>
              <a:t>JPs</a:t>
            </a:r>
            <a:r>
              <a:rPr lang="es-ES" baseline="0" dirty="0" smtClean="0"/>
              <a:t>. </a:t>
            </a:r>
            <a:r>
              <a:rPr lang="es-ES" baseline="0" dirty="0" err="1" smtClean="0"/>
              <a:t>However</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technology-oriented</a:t>
            </a:r>
            <a:r>
              <a:rPr lang="es-ES" baseline="0" dirty="0" smtClean="0"/>
              <a:t> </a:t>
            </a:r>
            <a:r>
              <a:rPr lang="es-ES" baseline="0" dirty="0" err="1" smtClean="0"/>
              <a:t>JPs</a:t>
            </a:r>
            <a:r>
              <a:rPr lang="es-ES" baseline="0" dirty="0" smtClean="0"/>
              <a:t> </a:t>
            </a:r>
            <a:r>
              <a:rPr lang="es-ES" baseline="0" dirty="0" err="1" smtClean="0"/>
              <a:t>the</a:t>
            </a:r>
            <a:r>
              <a:rPr lang="es-ES" baseline="0" dirty="0" smtClean="0"/>
              <a:t> </a:t>
            </a:r>
            <a:r>
              <a:rPr lang="es-ES" baseline="0" dirty="0" err="1" smtClean="0"/>
              <a:t>change</a:t>
            </a:r>
            <a:r>
              <a:rPr lang="es-ES" baseline="0" dirty="0" smtClean="0"/>
              <a:t> </a:t>
            </a:r>
            <a:r>
              <a:rPr lang="es-ES" baseline="0" dirty="0" err="1" smtClean="0"/>
              <a:t>will</a:t>
            </a:r>
            <a:r>
              <a:rPr lang="es-ES" baseline="0" dirty="0" smtClean="0"/>
              <a:t> be </a:t>
            </a:r>
            <a:r>
              <a:rPr lang="es-ES" baseline="0" dirty="0" err="1" smtClean="0"/>
              <a:t>minimal</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advantage</a:t>
            </a:r>
            <a:r>
              <a:rPr lang="es-ES" baseline="0" dirty="0" smtClean="0"/>
              <a:t> </a:t>
            </a:r>
            <a:r>
              <a:rPr lang="es-ES" baseline="0" dirty="0" err="1" smtClean="0"/>
              <a:t>that</a:t>
            </a:r>
            <a:r>
              <a:rPr lang="es-ES" baseline="0" dirty="0" smtClean="0"/>
              <a:t> </a:t>
            </a:r>
            <a:r>
              <a:rPr lang="es-ES" baseline="0" dirty="0" err="1" smtClean="0"/>
              <a:t>they</a:t>
            </a:r>
            <a:r>
              <a:rPr lang="es-ES" baseline="0" dirty="0" smtClean="0"/>
              <a:t> </a:t>
            </a:r>
            <a:r>
              <a:rPr lang="es-ES" baseline="0" dirty="0" err="1" smtClean="0"/>
              <a:t>will</a:t>
            </a:r>
            <a:r>
              <a:rPr lang="es-ES" baseline="0" dirty="0" smtClean="0"/>
              <a:t> be </a:t>
            </a:r>
            <a:r>
              <a:rPr lang="es-ES" baseline="0" dirty="0" err="1" smtClean="0"/>
              <a:t>able</a:t>
            </a:r>
            <a:r>
              <a:rPr lang="es-ES" baseline="0" dirty="0" smtClean="0"/>
              <a:t> </a:t>
            </a:r>
            <a:r>
              <a:rPr lang="es-ES" baseline="0" dirty="0" err="1" smtClean="0"/>
              <a:t>to</a:t>
            </a:r>
            <a:r>
              <a:rPr lang="es-ES" baseline="0" dirty="0" smtClean="0"/>
              <a:t> </a:t>
            </a:r>
            <a:r>
              <a:rPr lang="es-ES" baseline="0" dirty="0" err="1" smtClean="0"/>
              <a:t>count</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expertise</a:t>
            </a:r>
            <a:r>
              <a:rPr lang="es-ES" baseline="0" dirty="0" smtClean="0"/>
              <a:t> </a:t>
            </a:r>
            <a:r>
              <a:rPr lang="es-ES" baseline="0" dirty="0" err="1" smtClean="0"/>
              <a:t>provided</a:t>
            </a:r>
            <a:r>
              <a:rPr lang="es-ES" baseline="0" dirty="0" smtClean="0"/>
              <a:t> </a:t>
            </a:r>
            <a:r>
              <a:rPr lang="es-ES" baseline="0" dirty="0" err="1" smtClean="0"/>
              <a:t>by</a:t>
            </a:r>
            <a:r>
              <a:rPr lang="es-ES" baseline="0" dirty="0" smtClean="0"/>
              <a:t> </a:t>
            </a:r>
            <a:r>
              <a:rPr lang="es-ES" baseline="0" dirty="0" err="1" smtClean="0"/>
              <a:t>the</a:t>
            </a:r>
            <a:r>
              <a:rPr lang="es-ES" baseline="0" dirty="0" smtClean="0"/>
              <a:t> </a:t>
            </a:r>
            <a:r>
              <a:rPr lang="es-ES" baseline="0" dirty="0" err="1" smtClean="0"/>
              <a:t>tJPs</a:t>
            </a:r>
            <a:r>
              <a:rPr lang="es-ES" baseline="0" dirty="0" smtClean="0"/>
              <a:t> and </a:t>
            </a:r>
            <a:r>
              <a:rPr lang="es-ES" baseline="0" dirty="0" err="1" smtClean="0"/>
              <a:t>that</a:t>
            </a:r>
            <a:r>
              <a:rPr lang="es-ES" baseline="0" dirty="0" smtClean="0"/>
              <a:t> </a:t>
            </a:r>
            <a:r>
              <a:rPr lang="es-ES" baseline="0" dirty="0" err="1" smtClean="0"/>
              <a:t>it</a:t>
            </a:r>
            <a:r>
              <a:rPr lang="es-ES" baseline="0" dirty="0" smtClean="0"/>
              <a:t> </a:t>
            </a:r>
            <a:r>
              <a:rPr lang="es-ES" baseline="0" dirty="0" err="1" smtClean="0"/>
              <a:t>will</a:t>
            </a:r>
            <a:r>
              <a:rPr lang="es-ES" baseline="0" dirty="0" smtClean="0"/>
              <a:t> be </a:t>
            </a:r>
            <a:r>
              <a:rPr lang="es-ES" baseline="0" dirty="0" err="1" smtClean="0"/>
              <a:t>easier</a:t>
            </a:r>
            <a:r>
              <a:rPr lang="es-ES" baseline="0" dirty="0" smtClean="0"/>
              <a:t> </a:t>
            </a:r>
            <a:r>
              <a:rPr lang="es-ES" baseline="0" dirty="0" err="1" smtClean="0"/>
              <a:t>to</a:t>
            </a:r>
            <a:r>
              <a:rPr lang="es-ES" baseline="0" dirty="0" smtClean="0"/>
              <a:t> set up </a:t>
            </a:r>
            <a:r>
              <a:rPr lang="es-ES" baseline="0" dirty="0" err="1" smtClean="0"/>
              <a:t>joint</a:t>
            </a:r>
            <a:r>
              <a:rPr lang="es-ES" baseline="0" dirty="0" smtClean="0"/>
              <a:t> </a:t>
            </a:r>
            <a:r>
              <a:rPr lang="es-ES" baseline="0" dirty="0" err="1" smtClean="0"/>
              <a:t>projects</a:t>
            </a:r>
            <a:r>
              <a:rPr lang="es-ES" baseline="0" dirty="0" smtClean="0"/>
              <a:t> </a:t>
            </a:r>
            <a:r>
              <a:rPr lang="es-ES" baseline="0" dirty="0" err="1" smtClean="0"/>
              <a:t>that</a:t>
            </a:r>
            <a:r>
              <a:rPr lang="es-ES" baseline="0" dirty="0" smtClean="0"/>
              <a:t> </a:t>
            </a:r>
            <a:r>
              <a:rPr lang="es-ES" baseline="0" dirty="0" err="1" smtClean="0"/>
              <a:t>involve</a:t>
            </a:r>
            <a:r>
              <a:rPr lang="es-ES" baseline="0" dirty="0" smtClean="0"/>
              <a:t> </a:t>
            </a:r>
            <a:r>
              <a:rPr lang="es-ES" baseline="0" dirty="0" err="1" smtClean="0"/>
              <a:t>several</a:t>
            </a:r>
            <a:r>
              <a:rPr lang="es-ES" baseline="0" dirty="0" smtClean="0"/>
              <a:t> </a:t>
            </a:r>
            <a:r>
              <a:rPr lang="es-ES" baseline="0" dirty="0" err="1" smtClean="0"/>
              <a:t>JPs</a:t>
            </a:r>
            <a:r>
              <a:rPr lang="es-ES" baseline="0" dirty="0" smtClean="0"/>
              <a:t>, </a:t>
            </a:r>
            <a:r>
              <a:rPr lang="es-ES" baseline="0" dirty="0" err="1" smtClean="0"/>
              <a:t>because</a:t>
            </a:r>
            <a:r>
              <a:rPr lang="es-ES" baseline="0" dirty="0" smtClean="0"/>
              <a:t> </a:t>
            </a:r>
            <a:r>
              <a:rPr lang="es-ES" baseline="0" dirty="0" err="1" smtClean="0"/>
              <a:t>the</a:t>
            </a:r>
            <a:r>
              <a:rPr lang="es-ES" baseline="0" dirty="0" smtClean="0"/>
              <a:t> </a:t>
            </a:r>
            <a:r>
              <a:rPr lang="es-ES" baseline="0" dirty="0" err="1" smtClean="0"/>
              <a:t>tJPs</a:t>
            </a:r>
            <a:r>
              <a:rPr lang="es-ES" baseline="0" dirty="0" smtClean="0"/>
              <a:t> </a:t>
            </a:r>
            <a:r>
              <a:rPr lang="es-ES" baseline="0" dirty="0" err="1" smtClean="0"/>
              <a:t>act</a:t>
            </a:r>
            <a:r>
              <a:rPr lang="es-ES" baseline="0" dirty="0" smtClean="0"/>
              <a:t> as </a:t>
            </a:r>
            <a:r>
              <a:rPr lang="es-ES" baseline="0" dirty="0" err="1" smtClean="0"/>
              <a:t>glue</a:t>
            </a:r>
            <a:r>
              <a:rPr lang="es-ES" baseline="0" dirty="0" smtClean="0"/>
              <a:t>. </a:t>
            </a:r>
            <a:r>
              <a:rPr lang="es-ES" baseline="0" dirty="0" err="1" smtClean="0"/>
              <a:t>This</a:t>
            </a:r>
            <a:r>
              <a:rPr lang="es-ES" baseline="0" dirty="0" smtClean="0"/>
              <a:t> </a:t>
            </a:r>
            <a:r>
              <a:rPr lang="es-ES" baseline="0" dirty="0" err="1" smtClean="0"/>
              <a:t>structure</a:t>
            </a:r>
            <a:r>
              <a:rPr lang="es-ES" baseline="0" dirty="0" smtClean="0"/>
              <a:t> </a:t>
            </a:r>
            <a:r>
              <a:rPr lang="es-ES" baseline="0" dirty="0" err="1" smtClean="0"/>
              <a:t>will</a:t>
            </a:r>
            <a:r>
              <a:rPr lang="es-ES" baseline="0" dirty="0" smtClean="0"/>
              <a:t> </a:t>
            </a:r>
            <a:r>
              <a:rPr lang="es-ES" baseline="0" dirty="0" err="1" smtClean="0"/>
              <a:t>also</a:t>
            </a:r>
            <a:r>
              <a:rPr lang="es-ES" baseline="0" dirty="0" smtClean="0"/>
              <a:t> be </a:t>
            </a:r>
            <a:r>
              <a:rPr lang="es-ES" baseline="0" dirty="0" err="1" smtClean="0"/>
              <a:t>much</a:t>
            </a:r>
            <a:r>
              <a:rPr lang="es-ES" baseline="0" dirty="0" smtClean="0"/>
              <a:t> more </a:t>
            </a:r>
            <a:r>
              <a:rPr lang="es-ES" baseline="0" dirty="0" err="1" smtClean="0"/>
              <a:t>solid</a:t>
            </a:r>
            <a:r>
              <a:rPr lang="es-ES" baseline="0" dirty="0" smtClean="0"/>
              <a:t> and flexible </a:t>
            </a:r>
            <a:r>
              <a:rPr lang="es-ES" baseline="0" dirty="0" err="1" smtClean="0"/>
              <a:t>when</a:t>
            </a:r>
            <a:r>
              <a:rPr lang="es-ES" baseline="0" dirty="0" smtClean="0"/>
              <a:t> </a:t>
            </a:r>
            <a:r>
              <a:rPr lang="es-ES" baseline="0" dirty="0" err="1" smtClean="0"/>
              <a:t>presented</a:t>
            </a:r>
            <a:r>
              <a:rPr lang="es-ES" baseline="0" dirty="0" smtClean="0"/>
              <a:t> </a:t>
            </a:r>
            <a:r>
              <a:rPr lang="es-ES" baseline="0" dirty="0" err="1" smtClean="0"/>
              <a:t>to</a:t>
            </a:r>
            <a:r>
              <a:rPr lang="es-ES" baseline="0" dirty="0" smtClean="0"/>
              <a:t> </a:t>
            </a:r>
            <a:r>
              <a:rPr lang="es-ES" baseline="0" dirty="0" err="1" smtClean="0"/>
              <a:t>outside</a:t>
            </a:r>
            <a:r>
              <a:rPr lang="es-ES" baseline="0" dirty="0" smtClean="0"/>
              <a:t> </a:t>
            </a:r>
            <a:r>
              <a:rPr lang="es-ES" baseline="0" dirty="0" err="1" smtClean="0"/>
              <a:t>world</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2482EF50-25C6-4DA5-B267-F279D6A57695}" type="slidenum">
              <a:rPr lang="en-US" smtClean="0"/>
              <a:t>7</a:t>
            </a:fld>
            <a:endParaRPr lang="en-US"/>
          </a:p>
        </p:txBody>
      </p:sp>
    </p:spTree>
    <p:extLst>
      <p:ext uri="{BB962C8B-B14F-4D97-AF65-F5344CB8AC3E}">
        <p14:creationId xmlns:p14="http://schemas.microsoft.com/office/powerpoint/2010/main" val="28679050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microsoft.com/office/2007/relationships/hdphoto" Target="../media/hdphoto1.wdp"/><Relationship Id="rId9"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34714" y="6339305"/>
            <a:ext cx="9211265" cy="562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userDrawn="1"/>
        </p:nvSpPr>
        <p:spPr>
          <a:xfrm>
            <a:off x="6516216" y="4613181"/>
            <a:ext cx="576064" cy="402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3275856" y="5641230"/>
            <a:ext cx="576064" cy="447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270013" y="6088934"/>
            <a:ext cx="360040" cy="5007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38315" b="9082"/>
          <a:stretch/>
        </p:blipFill>
        <p:spPr bwMode="auto">
          <a:xfrm>
            <a:off x="1980631" y="4933683"/>
            <a:ext cx="2157739" cy="78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EERA bloc_bleu-gradient"/>
          <p:cNvPicPr/>
          <p:nvPr userDrawn="1"/>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80806" y="-168078"/>
            <a:ext cx="9310514" cy="501463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685800" y="1772816"/>
            <a:ext cx="7772400" cy="1656184"/>
          </a:xfrm>
        </p:spPr>
        <p:txBody>
          <a:bodyPr anchor="ctr"/>
          <a:lstStyle>
            <a:lvl1pPr algn="ctr">
              <a:defRPr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11178"/>
            <a:ext cx="6400800" cy="128597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3124200" y="6664275"/>
            <a:ext cx="2895600" cy="365125"/>
          </a:xfrm>
          <a:prstGeom prst="rect">
            <a:avLst/>
          </a:prstGeom>
        </p:spPr>
        <p:txBody>
          <a:bodyPr/>
          <a:lstStyle>
            <a:lvl1pPr>
              <a:defRPr sz="1200">
                <a:solidFill>
                  <a:schemeClr val="tx2"/>
                </a:solidFill>
              </a:defRPr>
            </a:lvl1pPr>
          </a:lstStyle>
          <a:p>
            <a:endParaRPr lang="en-GB" b="1" dirty="0" smtClean="0"/>
          </a:p>
        </p:txBody>
      </p:sp>
      <p:grpSp>
        <p:nvGrpSpPr>
          <p:cNvPr id="10" name="Group 9"/>
          <p:cNvGrpSpPr/>
          <p:nvPr userDrawn="1"/>
        </p:nvGrpSpPr>
        <p:grpSpPr>
          <a:xfrm>
            <a:off x="-7484" y="4942557"/>
            <a:ext cx="2093912" cy="574675"/>
            <a:chOff x="573619" y="1610971"/>
            <a:chExt cx="2093912" cy="574675"/>
          </a:xfrm>
        </p:grpSpPr>
        <p:pic>
          <p:nvPicPr>
            <p:cNvPr id="11" name="Picture 2" descr="EERA bulle vid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3619" y="1610971"/>
              <a:ext cx="2093912" cy="5746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p:nvPr/>
          </p:nvSpPr>
          <p:spPr>
            <a:xfrm>
              <a:off x="602682" y="1626661"/>
              <a:ext cx="2018030" cy="4949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0"/>
                </a:spcAft>
              </a:pPr>
              <a:r>
                <a:rPr lang="es-ES" sz="2000" dirty="0">
                  <a:solidFill>
                    <a:srgbClr val="FFFFFF"/>
                  </a:solidFill>
                  <a:effectLst/>
                  <a:ea typeface="Calibri"/>
                  <a:cs typeface="Times New Roman"/>
                </a:rPr>
                <a:t>www.eera-set.eu</a:t>
              </a:r>
              <a:endParaRPr lang="en-US" sz="1100" dirty="0">
                <a:effectLst/>
                <a:ea typeface="Calibri"/>
                <a:cs typeface="Times New Roman"/>
              </a:endParaRPr>
            </a:p>
          </p:txBody>
        </p:sp>
      </p:grpSp>
      <p:pic>
        <p:nvPicPr>
          <p:cNvPr id="2051" name="Picture 3"/>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t="45327"/>
          <a:stretch/>
        </p:blipFill>
        <p:spPr bwMode="auto">
          <a:xfrm>
            <a:off x="1225" y="5641230"/>
            <a:ext cx="1863499" cy="954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t="53845"/>
          <a:stretch/>
        </p:blipFill>
        <p:spPr bwMode="auto">
          <a:xfrm>
            <a:off x="1988179" y="5822949"/>
            <a:ext cx="2159333" cy="7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l="6379" t="30742" r="-6379" b="19258"/>
          <a:stretch/>
        </p:blipFill>
        <p:spPr bwMode="auto">
          <a:xfrm>
            <a:off x="7611772" y="4963037"/>
            <a:ext cx="1514281" cy="733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userDrawn="1"/>
        </p:nvSpPr>
        <p:spPr>
          <a:xfrm>
            <a:off x="7507183" y="5744516"/>
            <a:ext cx="2681441" cy="849555"/>
          </a:xfrm>
          <a:prstGeom prst="rect">
            <a:avLst/>
          </a:prstGeom>
          <a:gradFill flip="none" rotWithShape="1">
            <a:gsLst>
              <a:gs pos="0">
                <a:schemeClr val="tx2"/>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userDrawn="1"/>
        </p:nvSpPr>
        <p:spPr>
          <a:xfrm>
            <a:off x="7519346" y="5734991"/>
            <a:ext cx="1600718" cy="707886"/>
          </a:xfrm>
          <a:prstGeom prst="rect">
            <a:avLst/>
          </a:prstGeom>
        </p:spPr>
        <p:txBody>
          <a:bodyPr wrap="square">
            <a:spAutoFit/>
          </a:bodyPr>
          <a:lstStyle/>
          <a:p>
            <a:r>
              <a:rPr lang="en-US" sz="1000" smtClean="0">
                <a:solidFill>
                  <a:schemeClr val="bg1"/>
                </a:solidFill>
              </a:rPr>
              <a:t>EERA is an official part of the EU SET-Plan.</a:t>
            </a:r>
          </a:p>
          <a:p>
            <a:endParaRPr lang="en-US" sz="1000" smtClean="0">
              <a:solidFill>
                <a:schemeClr val="bg1"/>
              </a:solidFill>
            </a:endParaRPr>
          </a:p>
          <a:p>
            <a:r>
              <a:rPr lang="en-US" sz="1000" smtClean="0">
                <a:solidFill>
                  <a:schemeClr val="bg1"/>
                </a:solidFill>
              </a:rPr>
              <a:t>http://setis.ec.europa.eu/</a:t>
            </a:r>
            <a:endParaRPr lang="en-US" sz="1000">
              <a:solidFill>
                <a:schemeClr val="bg1"/>
              </a:solidFill>
            </a:endParaRPr>
          </a:p>
        </p:txBody>
      </p:sp>
      <p:pic>
        <p:nvPicPr>
          <p:cNvPr id="29" name="Picture 2" descr="http://static9.depositphotos.com/1307373/1202/i/950/depositphotos_12022564-Nuclear-power-plant-Temelin.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541661" y="4933683"/>
            <a:ext cx="2525332" cy="164070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https://europa.eu/european-union/sites/europaeu/files/docs/body/flag_yellow_high.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008910" y="2774"/>
            <a:ext cx="1124015" cy="69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6468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1680" y="44624"/>
            <a:ext cx="7200800" cy="792088"/>
          </a:xfrm>
        </p:spPr>
        <p:txBody>
          <a:bodyPr/>
          <a:lstStyle>
            <a:lvl1pPr algn="r">
              <a:defRPr>
                <a:solidFill>
                  <a:srgbClr val="0070C0"/>
                </a:solidFill>
              </a:defRPr>
            </a:lvl1pPr>
          </a:lstStyle>
          <a:p>
            <a:endParaRPr lang="en-US" dirty="0"/>
          </a:p>
        </p:txBody>
      </p:sp>
      <p:sp>
        <p:nvSpPr>
          <p:cNvPr id="3" name="Content Placeholder 2"/>
          <p:cNvSpPr>
            <a:spLocks noGrp="1"/>
          </p:cNvSpPr>
          <p:nvPr>
            <p:ph idx="1"/>
          </p:nvPr>
        </p:nvSpPr>
        <p:spPr>
          <a:xfrm>
            <a:off x="251520" y="1052736"/>
            <a:ext cx="8640960" cy="5184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991" y="6498091"/>
            <a:ext cx="2133600" cy="365125"/>
          </a:xfrm>
          <a:prstGeom prst="rect">
            <a:avLst/>
          </a:prstGeom>
        </p:spPr>
        <p:txBody>
          <a:bodyPr/>
          <a:lstStyle/>
          <a:p>
            <a:fld id="{95EDC61F-F880-4661-A2AF-2BF94BD967B1}" type="datetime1">
              <a:rPr lang="en-US" smtClean="0"/>
              <a:t>2/7/2020</a:t>
            </a:fld>
            <a:endParaRPr lang="en-US"/>
          </a:p>
        </p:txBody>
      </p:sp>
      <p:sp>
        <p:nvSpPr>
          <p:cNvPr id="5" name="Footer Placeholder 4"/>
          <p:cNvSpPr>
            <a:spLocks noGrp="1"/>
          </p:cNvSpPr>
          <p:nvPr>
            <p:ph type="ftr" sz="quarter" idx="11"/>
          </p:nvPr>
        </p:nvSpPr>
        <p:spPr>
          <a:xfrm>
            <a:off x="3124200" y="6592267"/>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07409" y="6514186"/>
            <a:ext cx="2133600" cy="365125"/>
          </a:xfrm>
          <a:prstGeom prst="rect">
            <a:avLst/>
          </a:prstGeom>
        </p:spPr>
        <p:txBody>
          <a:bodyPr/>
          <a:lstStyle/>
          <a:p>
            <a:fld id="{7CE551C0-7D7B-4509-902C-C9D91CD2B760}" type="slidenum">
              <a:rPr lang="en-US" smtClean="0"/>
              <a:t>‹Nº›</a:t>
            </a:fld>
            <a:endParaRPr lang="en-US"/>
          </a:p>
        </p:txBody>
      </p:sp>
      <p:sp>
        <p:nvSpPr>
          <p:cNvPr id="10" name="Title 1"/>
          <p:cNvSpPr txBox="1">
            <a:spLocks/>
          </p:cNvSpPr>
          <p:nvPr userDrawn="1"/>
        </p:nvSpPr>
        <p:spPr>
          <a:xfrm>
            <a:off x="2123728" y="471889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endParaRPr lang="en-US"/>
          </a:p>
        </p:txBody>
      </p:sp>
    </p:spTree>
    <p:extLst>
      <p:ext uri="{BB962C8B-B14F-4D97-AF65-F5344CB8AC3E}">
        <p14:creationId xmlns:p14="http://schemas.microsoft.com/office/powerpoint/2010/main" val="35012796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p:cNvSpPr/>
          <p:nvPr userDrawn="1"/>
        </p:nvSpPr>
        <p:spPr>
          <a:xfrm>
            <a:off x="-34714" y="6339305"/>
            <a:ext cx="9211265" cy="562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5436096" y="4293652"/>
            <a:ext cx="720080" cy="447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608004" y="5013176"/>
            <a:ext cx="360040" cy="6840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39552" y="4141252"/>
            <a:ext cx="720080" cy="447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724274" y="1700808"/>
            <a:ext cx="5419725" cy="2664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995936" y="1724660"/>
            <a:ext cx="5154096" cy="2640444"/>
          </a:xfrm>
        </p:spPr>
        <p:txBody>
          <a:bodyPr anchor="t"/>
          <a:lstStyle>
            <a:lvl1pPr algn="l">
              <a:defRPr sz="4000" b="0" cap="none">
                <a:solidFill>
                  <a:schemeClr val="bg1"/>
                </a:solidFill>
              </a:defRPr>
            </a:lvl1pPr>
          </a:lstStyle>
          <a:p>
            <a:r>
              <a:rPr lang="en-US" smtClean="0"/>
              <a:t>click to edit master title style</a:t>
            </a:r>
            <a:endParaRPr lang="en-US"/>
          </a:p>
        </p:txBody>
      </p:sp>
      <p:pic>
        <p:nvPicPr>
          <p:cNvPr id="8" name="Picture 2" descr="EERA bulle vid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00808"/>
            <a:ext cx="3931412" cy="792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366961" y="1823926"/>
            <a:ext cx="3345631" cy="545852"/>
          </a:xfrm>
        </p:spPr>
        <p:txBody>
          <a:bodyPr anchor="ctr"/>
          <a:lstStyle>
            <a:lvl1pPr marL="0" indent="0" algn="r">
              <a:buNone/>
              <a:defRPr sz="4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Part I</a:t>
            </a:r>
          </a:p>
        </p:txBody>
      </p:sp>
      <p:pic>
        <p:nvPicPr>
          <p:cNvPr id="13"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t="2178"/>
          <a:stretch/>
        </p:blipFill>
        <p:spPr bwMode="auto">
          <a:xfrm>
            <a:off x="7308303" y="4499585"/>
            <a:ext cx="1863499" cy="190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628" y="4496606"/>
            <a:ext cx="1961728" cy="190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788024" y="4492880"/>
            <a:ext cx="2391376" cy="190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userDrawn="1"/>
        </p:nvSpPr>
        <p:spPr>
          <a:xfrm>
            <a:off x="-21769" y="-47321"/>
            <a:ext cx="2577723" cy="1278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 descr="http://static9.depositphotos.com/1307373/1202/i/950/depositphotos_12022564-Nuclear-power-plant-Temelin.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145245" y="4504252"/>
            <a:ext cx="2454072" cy="189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044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52736"/>
            <a:ext cx="8856984" cy="5256907"/>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pic>
        <p:nvPicPr>
          <p:cNvPr id="8" name="Picture 7"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19868" y="6397423"/>
            <a:ext cx="9148639" cy="487961"/>
          </a:xfrm>
          <a:prstGeom prst="rect">
            <a:avLst/>
          </a:prstGeom>
          <a:noFill/>
        </p:spPr>
      </p:pic>
      <p:sp>
        <p:nvSpPr>
          <p:cNvPr id="11" name="Date Placeholder 4"/>
          <p:cNvSpPr>
            <a:spLocks noGrp="1"/>
          </p:cNvSpPr>
          <p:nvPr>
            <p:ph type="dt" sz="half" idx="10"/>
          </p:nvPr>
        </p:nvSpPr>
        <p:spPr>
          <a:xfrm>
            <a:off x="0" y="6492875"/>
            <a:ext cx="2133600" cy="365125"/>
          </a:xfrm>
          <a:prstGeom prst="rect">
            <a:avLst/>
          </a:prstGeom>
        </p:spPr>
        <p:txBody>
          <a:bodyPr/>
          <a:lstStyle/>
          <a:p>
            <a:fld id="{D809765A-6893-4108-855E-5141272F5509}" type="datetime1">
              <a:rPr lang="en-US" smtClean="0"/>
              <a:t>2/7/2020</a:t>
            </a:fld>
            <a:endParaRPr lang="en-US"/>
          </a:p>
        </p:txBody>
      </p:sp>
      <p:sp>
        <p:nvSpPr>
          <p:cNvPr id="12" name="Footer Placeholder 5"/>
          <p:cNvSpPr>
            <a:spLocks noGrp="1"/>
          </p:cNvSpPr>
          <p:nvPr>
            <p:ph type="ftr" sz="quarter" idx="11"/>
          </p:nvPr>
        </p:nvSpPr>
        <p:spPr>
          <a:xfrm>
            <a:off x="3124200" y="6592267"/>
            <a:ext cx="2895600" cy="365125"/>
          </a:xfrm>
          <a:prstGeom prst="rect">
            <a:avLst/>
          </a:prstGeom>
        </p:spPr>
        <p:txBody>
          <a:bodyPr/>
          <a:lstStyle/>
          <a:p>
            <a:endParaRPr lang="en-US"/>
          </a:p>
        </p:txBody>
      </p:sp>
      <p:sp>
        <p:nvSpPr>
          <p:cNvPr id="13" name="Slide Number Placeholder 6"/>
          <p:cNvSpPr>
            <a:spLocks noGrp="1"/>
          </p:cNvSpPr>
          <p:nvPr>
            <p:ph type="sldNum" sz="quarter" idx="12"/>
          </p:nvPr>
        </p:nvSpPr>
        <p:spPr>
          <a:xfrm>
            <a:off x="6995171" y="6492875"/>
            <a:ext cx="2133600" cy="365125"/>
          </a:xfrm>
          <a:prstGeom prst="rect">
            <a:avLst/>
          </a:prstGeom>
        </p:spPr>
        <p:txBody>
          <a:bodyPr/>
          <a:lstStyle>
            <a:lvl1pPr>
              <a:defRPr>
                <a:solidFill>
                  <a:schemeClr val="bg2">
                    <a:lumMod val="75000"/>
                  </a:schemeClr>
                </a:solidFill>
              </a:defRPr>
            </a:lvl1pPr>
          </a:lstStyle>
          <a:p>
            <a:fld id="{7CE551C0-7D7B-4509-902C-C9D91CD2B760}" type="slidenum">
              <a:rPr lang="en-US" smtClean="0"/>
              <a:pPr/>
              <a:t>‹Nº›</a:t>
            </a:fld>
            <a:endParaRPr lang="en-US"/>
          </a:p>
        </p:txBody>
      </p:sp>
      <p:sp>
        <p:nvSpPr>
          <p:cNvPr id="15" name="Title 1"/>
          <p:cNvSpPr>
            <a:spLocks noGrp="1"/>
          </p:cNvSpPr>
          <p:nvPr>
            <p:ph type="title"/>
          </p:nvPr>
        </p:nvSpPr>
        <p:spPr>
          <a:xfrm>
            <a:off x="1691680" y="44624"/>
            <a:ext cx="7272808" cy="792088"/>
          </a:xfrm>
        </p:spPr>
        <p:txBody>
          <a:bodyPr/>
          <a:lstStyle>
            <a:lvl1pPr algn="r">
              <a:defRPr>
                <a:solidFill>
                  <a:srgbClr val="0070C0"/>
                </a:solidFill>
              </a:defRPr>
            </a:lvl1pPr>
          </a:lstStyle>
          <a:p>
            <a:endParaRPr lang="en-US" dirty="0"/>
          </a:p>
        </p:txBody>
      </p:sp>
    </p:spTree>
    <p:extLst>
      <p:ext uri="{BB962C8B-B14F-4D97-AF65-F5344CB8AC3E}">
        <p14:creationId xmlns:p14="http://schemas.microsoft.com/office/powerpoint/2010/main" val="22513083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994122"/>
          </a:xfr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412776"/>
            <a:ext cx="8229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B71DBEA-5F8D-4AEE-AA7A-8CA6965CE704}" type="datetimeFigureOut">
              <a:rPr lang="es-ES" smtClean="0"/>
              <a:t>07/02/2020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1F177BE-832E-4BCC-BDD7-F4D7F2AB7690}" type="slidenum">
              <a:rPr lang="es-ES" smtClean="0"/>
              <a:t>‹Nº›</a:t>
            </a:fld>
            <a:endParaRPr lang="es-ES"/>
          </a:p>
        </p:txBody>
      </p:sp>
    </p:spTree>
    <p:extLst>
      <p:ext uri="{BB962C8B-B14F-4D97-AF65-F5344CB8AC3E}">
        <p14:creationId xmlns:p14="http://schemas.microsoft.com/office/powerpoint/2010/main" val="83710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921600"/>
            <a:ext cx="8424000" cy="3552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748368"/>
            <a:ext cx="6264638" cy="168063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6" y="3839999"/>
            <a:ext cx="4105275" cy="2471900"/>
          </a:xfrm>
        </p:spPr>
        <p:txBody>
          <a:bodyPr/>
          <a:lstStyle/>
          <a:p>
            <a:endParaRPr lang="de-DE"/>
          </a:p>
        </p:txBody>
      </p:sp>
      <p:sp>
        <p:nvSpPr>
          <p:cNvPr id="9" name="Bildplatzhalter 8"/>
          <p:cNvSpPr>
            <a:spLocks noGrp="1"/>
          </p:cNvSpPr>
          <p:nvPr>
            <p:ph type="pic" sz="quarter" idx="18"/>
          </p:nvPr>
        </p:nvSpPr>
        <p:spPr>
          <a:xfrm>
            <a:off x="4679951" y="3839633"/>
            <a:ext cx="4105275" cy="2472267"/>
          </a:xfrm>
        </p:spPr>
        <p:txBody>
          <a:bodyPr/>
          <a:lstStyle/>
          <a:p>
            <a:endParaRPr lang="de-DE"/>
          </a:p>
        </p:txBody>
      </p:sp>
      <p:sp>
        <p:nvSpPr>
          <p:cNvPr id="13" name="Textplatzhalter 12"/>
          <p:cNvSpPr>
            <a:spLocks noGrp="1"/>
          </p:cNvSpPr>
          <p:nvPr>
            <p:ph type="body" sz="quarter" idx="19" hasCustomPrompt="1"/>
          </p:nvPr>
        </p:nvSpPr>
        <p:spPr>
          <a:xfrm>
            <a:off x="358776" y="3681600"/>
            <a:ext cx="4105275" cy="143933"/>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50" y="3681600"/>
            <a:ext cx="4105275" cy="143933"/>
          </a:xfr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305897243"/>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0830" y="116632"/>
            <a:ext cx="7181650" cy="72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9512" y="1052736"/>
            <a:ext cx="8762396"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EERA bloc_bleu-gradient"/>
          <p:cNvPicPr/>
          <p:nvPr/>
        </p:nvPicPr>
        <p:blipFill>
          <a:blip r:embed="rId8">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10" name="Date Placeholder 4"/>
          <p:cNvSpPr>
            <a:spLocks noGrp="1"/>
          </p:cNvSpPr>
          <p:nvPr>
            <p:ph type="dt" sz="half" idx="2"/>
          </p:nvPr>
        </p:nvSpPr>
        <p:spPr>
          <a:xfrm>
            <a:off x="2399" y="6520259"/>
            <a:ext cx="2133600" cy="365125"/>
          </a:xfrm>
          <a:prstGeom prst="rect">
            <a:avLst/>
          </a:prstGeom>
        </p:spPr>
        <p:txBody>
          <a:bodyPr/>
          <a:lstStyle>
            <a:lvl1pPr algn="l">
              <a:defRPr sz="1200"/>
            </a:lvl1pPr>
          </a:lstStyle>
          <a:p>
            <a:fld id="{01D7CA2A-C592-4712-8168-1A0C53C7EFFC}" type="datetime1">
              <a:rPr lang="en-US" smtClean="0"/>
              <a:t>2/7/2020</a:t>
            </a:fld>
            <a:endParaRPr lang="en-US" dirty="0"/>
          </a:p>
        </p:txBody>
      </p:sp>
      <p:sp>
        <p:nvSpPr>
          <p:cNvPr id="11" name="Footer Placeholder 5"/>
          <p:cNvSpPr>
            <a:spLocks noGrp="1"/>
          </p:cNvSpPr>
          <p:nvPr>
            <p:ph type="ftr" sz="quarter" idx="3"/>
          </p:nvPr>
        </p:nvSpPr>
        <p:spPr>
          <a:xfrm>
            <a:off x="3124200" y="6592267"/>
            <a:ext cx="2895600" cy="365125"/>
          </a:xfrm>
          <a:prstGeom prst="rect">
            <a:avLst/>
          </a:prstGeom>
        </p:spPr>
        <p:txBody>
          <a:bodyPr/>
          <a:lstStyle>
            <a:lvl1pPr algn="ctr">
              <a:defRPr sz="1400"/>
            </a:lvl1pPr>
          </a:lstStyle>
          <a:p>
            <a:endParaRPr lang="en-US" dirty="0"/>
          </a:p>
        </p:txBody>
      </p:sp>
      <p:sp>
        <p:nvSpPr>
          <p:cNvPr id="12" name="Slide Number Placeholder 6"/>
          <p:cNvSpPr>
            <a:spLocks noGrp="1"/>
          </p:cNvSpPr>
          <p:nvPr>
            <p:ph type="sldNum" sz="quarter" idx="4"/>
          </p:nvPr>
        </p:nvSpPr>
        <p:spPr>
          <a:xfrm>
            <a:off x="7010400" y="6492875"/>
            <a:ext cx="2133600" cy="365125"/>
          </a:xfrm>
          <a:prstGeom prst="rect">
            <a:avLst/>
          </a:prstGeom>
        </p:spPr>
        <p:txBody>
          <a:bodyPr/>
          <a:lstStyle>
            <a:lvl1pPr algn="r">
              <a:defRPr>
                <a:solidFill>
                  <a:schemeClr val="bg2">
                    <a:lumMod val="75000"/>
                  </a:schemeClr>
                </a:solidFill>
              </a:defRPr>
            </a:lvl1pPr>
          </a:lstStyle>
          <a:p>
            <a:fld id="{7CE551C0-7D7B-4509-902C-C9D91CD2B760}" type="slidenum">
              <a:rPr lang="en-US" smtClean="0"/>
              <a:pPr/>
              <a:t>‹Nº›</a:t>
            </a:fld>
            <a:endParaRPr lang="en-US"/>
          </a:p>
        </p:txBody>
      </p:sp>
    </p:spTree>
    <p:extLst>
      <p:ext uri="{BB962C8B-B14F-4D97-AF65-F5344CB8AC3E}">
        <p14:creationId xmlns:p14="http://schemas.microsoft.com/office/powerpoint/2010/main" val="115003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hf hdr="0" ftr="0" dt="0"/>
  <p:txStyles>
    <p:titleStyle>
      <a:lvl1pPr algn="r" defTabSz="914400" rtl="0" eaLnBrk="1" latinLnBrk="0" hangingPunct="1">
        <a:spcBef>
          <a:spcPct val="0"/>
        </a:spcBef>
        <a:buNone/>
        <a:defRPr sz="3200" kern="1200">
          <a:solidFill>
            <a:srgbClr val="0070C0"/>
          </a:solidFill>
          <a:latin typeface="+mj-lt"/>
          <a:ea typeface="+mj-ea"/>
          <a:cs typeface="+mj-cs"/>
        </a:defRPr>
      </a:lvl1pPr>
    </p:titleStyle>
    <p:bodyStyle>
      <a:lvl1pPr marL="342900" indent="-342900" algn="l" defTabSz="914400" rtl="0" eaLnBrk="1" latinLnBrk="0" hangingPunct="1">
        <a:spcBef>
          <a:spcPct val="20000"/>
        </a:spcBef>
        <a:buSzPct val="40000"/>
        <a:buFontTx/>
        <a:buBlip>
          <a:blip r:embed="rId9"/>
        </a:buBlip>
        <a:defRPr sz="2800" kern="1200">
          <a:solidFill>
            <a:schemeClr val="tx1"/>
          </a:solidFill>
          <a:latin typeface="+mn-lt"/>
          <a:ea typeface="+mn-ea"/>
          <a:cs typeface="+mn-cs"/>
        </a:defRPr>
      </a:lvl1pPr>
      <a:lvl2pPr marL="742950" indent="-285750" algn="l" defTabSz="914400" rtl="0" eaLnBrk="1" latinLnBrk="0" hangingPunct="1">
        <a:spcBef>
          <a:spcPct val="20000"/>
        </a:spcBef>
        <a:buSzPct val="40000"/>
        <a:buFontTx/>
        <a:buBlip>
          <a:blip r:embed="rId10"/>
        </a:buBlip>
        <a:defRPr sz="2400" kern="1200">
          <a:solidFill>
            <a:schemeClr val="tx1"/>
          </a:solidFill>
          <a:latin typeface="+mn-lt"/>
          <a:ea typeface="+mn-ea"/>
          <a:cs typeface="+mn-cs"/>
        </a:defRPr>
      </a:lvl2pPr>
      <a:lvl3pPr marL="1143000" indent="-228600" algn="l" defTabSz="914400" rtl="0" eaLnBrk="1" latinLnBrk="0" hangingPunct="1">
        <a:spcBef>
          <a:spcPct val="20000"/>
        </a:spcBef>
        <a:buSzPct val="40000"/>
        <a:buFontTx/>
        <a:buBlip>
          <a:blip r:embed="rId11"/>
        </a:buBlip>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3568" y="1700808"/>
            <a:ext cx="7848872"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0" kern="1200">
                <a:solidFill>
                  <a:schemeClr val="bg1"/>
                </a:solidFill>
                <a:latin typeface="+mj-lt"/>
                <a:ea typeface="+mj-ea"/>
                <a:cs typeface="+mj-cs"/>
              </a:defRPr>
            </a:lvl1pPr>
          </a:lstStyle>
          <a:p>
            <a:r>
              <a:rPr lang="en-US" sz="3600" b="1" dirty="0" smtClean="0"/>
              <a:t>Proposal for launching a Cross-Cutting JP on Digitalization for Energy</a:t>
            </a:r>
            <a:endParaRPr lang="en-US" sz="3600" dirty="0"/>
          </a:p>
        </p:txBody>
      </p:sp>
      <p:sp>
        <p:nvSpPr>
          <p:cNvPr id="8" name="Subtitle 2"/>
          <p:cNvSpPr txBox="1">
            <a:spLocks/>
          </p:cNvSpPr>
          <p:nvPr/>
        </p:nvSpPr>
        <p:spPr>
          <a:xfrm>
            <a:off x="1043608" y="2924944"/>
            <a:ext cx="7056784" cy="1728192"/>
          </a:xfrm>
          <a:prstGeom prst="rect">
            <a:avLst/>
          </a:prstGeom>
        </p:spPr>
        <p:txBody>
          <a:bodyPr vert="horz" lIns="91440" tIns="45720" rIns="91440" bIns="45720" rtlCol="0">
            <a:normAutofit/>
          </a:bodyPr>
          <a:lstStyle>
            <a:lvl1pPr marL="0" indent="0" algn="ctr" defTabSz="914400" rtl="0" eaLnBrk="1" latinLnBrk="0" hangingPunct="1">
              <a:spcBef>
                <a:spcPct val="20000"/>
              </a:spcBef>
              <a:buSzPct val="40000"/>
              <a:buFontTx/>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SzPct val="40000"/>
              <a:buFontTx/>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SzPct val="40000"/>
              <a:buFontTx/>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900" i="1" dirty="0" smtClean="0"/>
              <a:t>CIEMAT</a:t>
            </a:r>
          </a:p>
          <a:p>
            <a:r>
              <a:rPr lang="en-US" sz="2900" i="1" dirty="0" smtClean="0"/>
              <a:t>(On behalf of </a:t>
            </a:r>
            <a:r>
              <a:rPr lang="en-US" sz="2900" i="1" dirty="0" err="1" smtClean="0"/>
              <a:t>EoCoE</a:t>
            </a:r>
            <a:r>
              <a:rPr lang="en-US" sz="2900" i="1" dirty="0" smtClean="0"/>
              <a:t>-II)</a:t>
            </a:r>
          </a:p>
          <a:p>
            <a:endParaRPr lang="nl-BE" sz="2600" b="1" dirty="0" smtClean="0"/>
          </a:p>
          <a:p>
            <a:endParaRPr lang="en-US" sz="2900" i="1" dirty="0"/>
          </a:p>
        </p:txBody>
      </p:sp>
    </p:spTree>
    <p:extLst>
      <p:ext uri="{BB962C8B-B14F-4D97-AF65-F5344CB8AC3E}">
        <p14:creationId xmlns:p14="http://schemas.microsoft.com/office/powerpoint/2010/main" val="3370310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tJP</a:t>
            </a:r>
            <a:r>
              <a:rPr lang="es-ES" dirty="0"/>
              <a:t> </a:t>
            </a:r>
            <a:r>
              <a:rPr lang="es-ES" dirty="0" err="1"/>
              <a:t>DfE</a:t>
            </a:r>
            <a:r>
              <a:rPr lang="es-ES" dirty="0"/>
              <a:t>: </a:t>
            </a:r>
            <a:r>
              <a:rPr lang="es-ES" dirty="0" err="1"/>
              <a:t>proposal</a:t>
            </a:r>
            <a:r>
              <a:rPr lang="es-ES" dirty="0"/>
              <a:t> </a:t>
            </a:r>
            <a:r>
              <a:rPr lang="es-ES" dirty="0" err="1"/>
              <a:t>for</a:t>
            </a:r>
            <a:r>
              <a:rPr lang="es-ES" dirty="0"/>
              <a:t> </a:t>
            </a:r>
            <a:r>
              <a:rPr lang="es-ES" dirty="0" err="1"/>
              <a:t>its</a:t>
            </a:r>
            <a:r>
              <a:rPr lang="es-ES" dirty="0"/>
              <a:t> </a:t>
            </a:r>
            <a:r>
              <a:rPr lang="es-ES" dirty="0" err="1"/>
              <a:t>structure</a:t>
            </a:r>
            <a:endParaRPr lang="es-ES" dirty="0"/>
          </a:p>
        </p:txBody>
      </p:sp>
      <p:sp>
        <p:nvSpPr>
          <p:cNvPr id="3" name="2 Marcador de contenido"/>
          <p:cNvSpPr>
            <a:spLocks noGrp="1"/>
          </p:cNvSpPr>
          <p:nvPr>
            <p:ph idx="1"/>
          </p:nvPr>
        </p:nvSpPr>
        <p:spPr/>
        <p:txBody>
          <a:bodyPr>
            <a:normAutofit/>
          </a:bodyPr>
          <a:lstStyle/>
          <a:p>
            <a:pPr>
              <a:buFontTx/>
              <a:buChar char="-"/>
            </a:pPr>
            <a:r>
              <a:rPr lang="en-US" sz="2000" dirty="0" smtClean="0"/>
              <a:t>JPs with potential interest (to be contacted)</a:t>
            </a:r>
          </a:p>
          <a:p>
            <a:pPr lvl="1">
              <a:buFontTx/>
              <a:buChar char="-"/>
            </a:pPr>
            <a:r>
              <a:rPr lang="en-US" sz="1800" dirty="0" smtClean="0"/>
              <a:t>AMPEA</a:t>
            </a:r>
          </a:p>
          <a:p>
            <a:pPr lvl="2">
              <a:buFontTx/>
              <a:buChar char="-"/>
            </a:pPr>
            <a:r>
              <a:rPr lang="en-US" sz="1600" dirty="0"/>
              <a:t>SP2: Physical </a:t>
            </a:r>
            <a:r>
              <a:rPr lang="en-US" sz="1600" dirty="0" smtClean="0"/>
              <a:t>modelling</a:t>
            </a:r>
          </a:p>
          <a:p>
            <a:pPr lvl="1">
              <a:buFontTx/>
              <a:buChar char="-"/>
            </a:pPr>
            <a:r>
              <a:rPr lang="en-US" sz="1800" dirty="0" smtClean="0"/>
              <a:t>Energy </a:t>
            </a:r>
            <a:r>
              <a:rPr lang="en-US" sz="1800" dirty="0"/>
              <a:t>Systems Integration</a:t>
            </a:r>
            <a:endParaRPr lang="en-US" sz="1800" dirty="0" smtClean="0"/>
          </a:p>
          <a:p>
            <a:pPr lvl="2">
              <a:buFontTx/>
              <a:buChar char="-"/>
            </a:pPr>
            <a:r>
              <a:rPr lang="en-US" sz="1600" dirty="0" smtClean="0"/>
              <a:t>SP1</a:t>
            </a:r>
            <a:r>
              <a:rPr lang="en-US" sz="1600" dirty="0"/>
              <a:t>: </a:t>
            </a:r>
            <a:r>
              <a:rPr lang="en-US" sz="1600" dirty="0" smtClean="0"/>
              <a:t>Modelling</a:t>
            </a:r>
            <a:endParaRPr lang="en-US" sz="1600" dirty="0"/>
          </a:p>
          <a:p>
            <a:pPr lvl="2">
              <a:buFontTx/>
              <a:buChar char="-"/>
            </a:pPr>
            <a:r>
              <a:rPr lang="en-US" sz="1600" dirty="0"/>
              <a:t>SP2: Forecasting, aggregation &amp; control</a:t>
            </a:r>
          </a:p>
          <a:p>
            <a:pPr lvl="1">
              <a:buFontTx/>
              <a:buChar char="-"/>
            </a:pPr>
            <a:r>
              <a:rPr lang="en-US" sz="1800" dirty="0" smtClean="0"/>
              <a:t>Fuel </a:t>
            </a:r>
            <a:r>
              <a:rPr lang="en-US" sz="1800" dirty="0"/>
              <a:t>Cells and Hydrogen</a:t>
            </a:r>
            <a:endParaRPr lang="en-US" sz="1800" dirty="0" smtClean="0"/>
          </a:p>
          <a:p>
            <a:pPr lvl="2">
              <a:buFontTx/>
              <a:buChar char="-"/>
            </a:pPr>
            <a:r>
              <a:rPr lang="en-US" sz="1600" dirty="0" smtClean="0"/>
              <a:t>SP5 </a:t>
            </a:r>
            <a:r>
              <a:rPr lang="en-US" sz="1600" dirty="0"/>
              <a:t>Modelling, Validation and </a:t>
            </a:r>
            <a:r>
              <a:rPr lang="en-US" sz="1600" dirty="0" smtClean="0"/>
              <a:t>Diagnosis</a:t>
            </a:r>
          </a:p>
          <a:p>
            <a:pPr lvl="1">
              <a:buFontTx/>
              <a:buChar char="-"/>
            </a:pPr>
            <a:r>
              <a:rPr lang="en-US" sz="1800" dirty="0"/>
              <a:t>Geothermal</a:t>
            </a:r>
          </a:p>
          <a:p>
            <a:pPr lvl="2">
              <a:buFontTx/>
              <a:buChar char="-"/>
            </a:pPr>
            <a:r>
              <a:rPr lang="en-US" sz="1600" dirty="0"/>
              <a:t>SP8 Computing and Data </a:t>
            </a:r>
            <a:r>
              <a:rPr lang="en-US" sz="1600" dirty="0" smtClean="0"/>
              <a:t>Management</a:t>
            </a:r>
          </a:p>
          <a:p>
            <a:pPr>
              <a:buFontTx/>
              <a:buChar char="-"/>
            </a:pPr>
            <a:endParaRPr lang="en-US" dirty="0"/>
          </a:p>
          <a:p>
            <a:pPr>
              <a:buFontTx/>
              <a:buChar char="-"/>
            </a:pPr>
            <a:r>
              <a:rPr lang="en-US" sz="2000" dirty="0"/>
              <a:t>All of this </a:t>
            </a:r>
            <a:r>
              <a:rPr lang="en-US" sz="2000" dirty="0" smtClean="0"/>
              <a:t>would sum </a:t>
            </a:r>
            <a:r>
              <a:rPr lang="en-US" sz="2000" dirty="0"/>
              <a:t>up to 7 JPs providing up to 10 </a:t>
            </a:r>
            <a:r>
              <a:rPr lang="en-US" sz="2000" dirty="0" smtClean="0"/>
              <a:t>SPs</a:t>
            </a:r>
          </a:p>
          <a:p>
            <a:pPr>
              <a:buFontTx/>
              <a:buChar char="-"/>
            </a:pPr>
            <a:r>
              <a:rPr lang="en-US" sz="2000" dirty="0" smtClean="0"/>
              <a:t>For sure there will be more SPs interested as 10 JPs showed a deep interest in HPC in a EERA </a:t>
            </a:r>
            <a:r>
              <a:rPr lang="en-US" sz="2000" dirty="0"/>
              <a:t>internal survey (</a:t>
            </a:r>
            <a:r>
              <a:rPr lang="en-US" sz="2000" dirty="0" smtClean="0"/>
              <a:t>FCH, </a:t>
            </a:r>
            <a:r>
              <a:rPr lang="en-US" sz="2000" dirty="0" err="1" smtClean="0"/>
              <a:t>Ampea</a:t>
            </a:r>
            <a:r>
              <a:rPr lang="en-US" sz="2000" dirty="0" smtClean="0"/>
              <a:t>, Wind, ESI, Geo, SC, NM, E3S, CSP, </a:t>
            </a:r>
            <a:r>
              <a:rPr lang="en-US" sz="2000" dirty="0"/>
              <a:t>PV</a:t>
            </a:r>
            <a:r>
              <a:rPr lang="en-US" sz="2000" dirty="0" smtClean="0"/>
              <a:t>)… And massive data has arrived!!!</a:t>
            </a:r>
            <a:endParaRPr lang="en-US" sz="2000" dirty="0"/>
          </a:p>
          <a:p>
            <a:pPr lvl="1">
              <a:buFontTx/>
              <a:buChar char="-"/>
            </a:pPr>
            <a:endParaRPr lang="en-US" sz="1600" dirty="0"/>
          </a:p>
        </p:txBody>
      </p:sp>
      <p:sp>
        <p:nvSpPr>
          <p:cNvPr id="4" name="3 Marcador de número de diapositiva"/>
          <p:cNvSpPr>
            <a:spLocks noGrp="1"/>
          </p:cNvSpPr>
          <p:nvPr>
            <p:ph type="sldNum" sz="quarter" idx="12"/>
          </p:nvPr>
        </p:nvSpPr>
        <p:spPr/>
        <p:txBody>
          <a:bodyPr/>
          <a:lstStyle/>
          <a:p>
            <a:fld id="{7CE551C0-7D7B-4509-902C-C9D91CD2B760}" type="slidenum">
              <a:rPr lang="en-US" smtClean="0"/>
              <a:t>10</a:t>
            </a:fld>
            <a:endParaRPr lang="en-US"/>
          </a:p>
        </p:txBody>
      </p:sp>
    </p:spTree>
    <p:extLst>
      <p:ext uri="{BB962C8B-B14F-4D97-AF65-F5344CB8AC3E}">
        <p14:creationId xmlns:p14="http://schemas.microsoft.com/office/powerpoint/2010/main" val="383762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Interested</a:t>
            </a:r>
            <a:r>
              <a:rPr lang="es-ES" dirty="0" smtClean="0"/>
              <a:t> </a:t>
            </a:r>
            <a:r>
              <a:rPr lang="es-ES" dirty="0" err="1" smtClean="0"/>
              <a:t>partners</a:t>
            </a:r>
            <a:r>
              <a:rPr lang="es-ES" dirty="0" smtClean="0"/>
              <a:t> in a </a:t>
            </a:r>
            <a:r>
              <a:rPr lang="es-ES" dirty="0" err="1" smtClean="0"/>
              <a:t>tJP</a:t>
            </a:r>
            <a:r>
              <a:rPr lang="es-ES" dirty="0" smtClean="0"/>
              <a:t> </a:t>
            </a:r>
            <a:r>
              <a:rPr lang="es-ES" dirty="0" err="1" smtClean="0"/>
              <a:t>on</a:t>
            </a:r>
            <a:r>
              <a:rPr lang="es-ES" dirty="0" smtClean="0"/>
              <a:t> </a:t>
            </a:r>
            <a:r>
              <a:rPr lang="es-ES" dirty="0" err="1" smtClean="0"/>
              <a:t>DfE</a:t>
            </a:r>
            <a:endParaRPr lang="es-ES" dirty="0"/>
          </a:p>
        </p:txBody>
      </p:sp>
      <p:sp>
        <p:nvSpPr>
          <p:cNvPr id="4" name="3 Marcador de número de diapositiva"/>
          <p:cNvSpPr>
            <a:spLocks noGrp="1"/>
          </p:cNvSpPr>
          <p:nvPr>
            <p:ph type="sldNum" sz="quarter" idx="12"/>
          </p:nvPr>
        </p:nvSpPr>
        <p:spPr/>
        <p:txBody>
          <a:bodyPr/>
          <a:lstStyle/>
          <a:p>
            <a:fld id="{7CE551C0-7D7B-4509-902C-C9D91CD2B760}" type="slidenum">
              <a:rPr lang="en-US" smtClean="0"/>
              <a:t>11</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90" y="3015378"/>
            <a:ext cx="130492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469" y="1658231"/>
            <a:ext cx="2090284" cy="69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2396" y="1689975"/>
            <a:ext cx="2007914" cy="792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742" y="4703613"/>
            <a:ext cx="23241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3091565"/>
            <a:ext cx="2500292" cy="8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500" y="1847549"/>
            <a:ext cx="29083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664" y="3003812"/>
            <a:ext cx="864096" cy="1330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608" y="4798863"/>
            <a:ext cx="17430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3908" y="4517521"/>
            <a:ext cx="1004887" cy="991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580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4548" y="1772816"/>
            <a:ext cx="2157739" cy="172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178"/>
          <a:stretch/>
        </p:blipFill>
        <p:spPr bwMode="auto">
          <a:xfrm>
            <a:off x="367163" y="1785388"/>
            <a:ext cx="1863499" cy="190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164" r="3164"/>
          <a:stretch/>
        </p:blipFill>
        <p:spPr bwMode="auto">
          <a:xfrm>
            <a:off x="251520" y="3789040"/>
            <a:ext cx="2112056" cy="1544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777" y="3645024"/>
            <a:ext cx="2016223" cy="1674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descr="http://static9.depositphotos.com/1307373/1202/i/950/depositphotos_12022564-Nuclear-power-plant-Temel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2480" y="1785388"/>
            <a:ext cx="4035984" cy="32350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ERA bulle vid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99792" y="548680"/>
            <a:ext cx="5256584" cy="10185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27784" y="723958"/>
            <a:ext cx="5112568" cy="584775"/>
          </a:xfrm>
          <a:prstGeom prst="rect">
            <a:avLst/>
          </a:prstGeom>
          <a:noFill/>
        </p:spPr>
        <p:txBody>
          <a:bodyPr wrap="square" rtlCol="0">
            <a:spAutoFit/>
          </a:bodyPr>
          <a:lstStyle/>
          <a:p>
            <a:pPr algn="ctr"/>
            <a:r>
              <a:rPr lang="nl-BE" sz="3200" b="1" dirty="0" err="1" smtClean="0">
                <a:solidFill>
                  <a:schemeClr val="bg1"/>
                </a:solidFill>
              </a:rPr>
              <a:t>Thank</a:t>
            </a:r>
            <a:r>
              <a:rPr lang="nl-BE" sz="3200" b="1" dirty="0" smtClean="0">
                <a:solidFill>
                  <a:schemeClr val="bg1"/>
                </a:solidFill>
              </a:rPr>
              <a:t> </a:t>
            </a:r>
            <a:r>
              <a:rPr lang="nl-BE" sz="3200" b="1" dirty="0" err="1" smtClean="0">
                <a:solidFill>
                  <a:schemeClr val="bg1"/>
                </a:solidFill>
              </a:rPr>
              <a:t>you</a:t>
            </a:r>
            <a:r>
              <a:rPr lang="nl-BE" sz="3200" b="1" dirty="0" smtClean="0">
                <a:solidFill>
                  <a:schemeClr val="bg1"/>
                </a:solidFill>
              </a:rPr>
              <a:t> </a:t>
            </a:r>
            <a:r>
              <a:rPr lang="nl-BE" sz="3200" b="1" dirty="0" err="1" smtClean="0">
                <a:solidFill>
                  <a:schemeClr val="bg1"/>
                </a:solidFill>
              </a:rPr>
              <a:t>for</a:t>
            </a:r>
            <a:r>
              <a:rPr lang="nl-BE" sz="3200" b="1" dirty="0" smtClean="0">
                <a:solidFill>
                  <a:schemeClr val="bg1"/>
                </a:solidFill>
              </a:rPr>
              <a:t> </a:t>
            </a:r>
            <a:r>
              <a:rPr lang="nl-BE" sz="3200" b="1" dirty="0" err="1" smtClean="0">
                <a:solidFill>
                  <a:schemeClr val="bg1"/>
                </a:solidFill>
              </a:rPr>
              <a:t>your</a:t>
            </a:r>
            <a:r>
              <a:rPr lang="nl-BE" sz="3200" b="1" dirty="0" smtClean="0">
                <a:solidFill>
                  <a:schemeClr val="bg1"/>
                </a:solidFill>
              </a:rPr>
              <a:t> attention</a:t>
            </a:r>
          </a:p>
        </p:txBody>
      </p:sp>
      <p:sp>
        <p:nvSpPr>
          <p:cNvPr id="2" name="Slide Number Placeholder 1"/>
          <p:cNvSpPr>
            <a:spLocks noGrp="1"/>
          </p:cNvSpPr>
          <p:nvPr>
            <p:ph type="sldNum" sz="quarter" idx="12"/>
          </p:nvPr>
        </p:nvSpPr>
        <p:spPr>
          <a:xfrm>
            <a:off x="7005938" y="6493484"/>
            <a:ext cx="2133600" cy="365125"/>
          </a:xfrm>
        </p:spPr>
        <p:txBody>
          <a:bodyPr/>
          <a:lstStyle/>
          <a:p>
            <a:fld id="{7CE551C0-7D7B-4509-902C-C9D91CD2B760}" type="slidenum">
              <a:rPr lang="en-US" smtClean="0"/>
              <a:t>12</a:t>
            </a:fld>
            <a:endParaRPr lang="en-US" dirty="0"/>
          </a:p>
        </p:txBody>
      </p:sp>
    </p:spTree>
    <p:extLst>
      <p:ext uri="{BB962C8B-B14F-4D97-AF65-F5344CB8AC3E}">
        <p14:creationId xmlns:p14="http://schemas.microsoft.com/office/powerpoint/2010/main" val="1457050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4624"/>
            <a:ext cx="8568952" cy="792088"/>
          </a:xfrm>
        </p:spPr>
        <p:txBody>
          <a:bodyPr>
            <a:normAutofit/>
          </a:bodyPr>
          <a:lstStyle/>
          <a:p>
            <a:r>
              <a:rPr lang="es-ES" dirty="0" err="1" smtClean="0"/>
              <a:t>Annex</a:t>
            </a:r>
            <a:r>
              <a:rPr lang="es-ES" dirty="0" smtClean="0"/>
              <a:t> I: </a:t>
            </a:r>
            <a:r>
              <a:rPr lang="en-US" dirty="0" smtClean="0"/>
              <a:t>Examples of </a:t>
            </a:r>
            <a:r>
              <a:rPr lang="en-US" dirty="0"/>
              <a:t>Digital activities on Energy</a:t>
            </a:r>
            <a:endParaRPr lang="es-ES" dirty="0"/>
          </a:p>
        </p:txBody>
      </p:sp>
      <p:sp>
        <p:nvSpPr>
          <p:cNvPr id="3" name="2 Marcador de contenido"/>
          <p:cNvSpPr>
            <a:spLocks noGrp="1"/>
          </p:cNvSpPr>
          <p:nvPr>
            <p:ph idx="1"/>
          </p:nvPr>
        </p:nvSpPr>
        <p:spPr/>
        <p:txBody>
          <a:bodyPr>
            <a:normAutofit/>
          </a:bodyPr>
          <a:lstStyle/>
          <a:p>
            <a:pPr>
              <a:buFontTx/>
              <a:buChar char="-"/>
            </a:pPr>
            <a:r>
              <a:rPr lang="en-US" sz="2000" dirty="0" smtClean="0"/>
              <a:t>HPC</a:t>
            </a:r>
            <a:endParaRPr lang="en-US" sz="2000" dirty="0"/>
          </a:p>
          <a:p>
            <a:pPr lvl="1">
              <a:buFontTx/>
              <a:buChar char="-"/>
            </a:pPr>
            <a:r>
              <a:rPr lang="en-US" sz="1600" dirty="0"/>
              <a:t>Weather forecast or turbines in off- and on-shore wind energy</a:t>
            </a:r>
          </a:p>
          <a:p>
            <a:pPr lvl="1">
              <a:buFontTx/>
              <a:buChar char="-"/>
            </a:pPr>
            <a:endParaRPr lang="en-US" sz="1600" dirty="0" smtClean="0"/>
          </a:p>
          <a:p>
            <a:pPr lvl="1">
              <a:buFontTx/>
              <a:buChar char="-"/>
            </a:pPr>
            <a:r>
              <a:rPr lang="en-US" sz="1600" dirty="0" smtClean="0"/>
              <a:t>Molecular </a:t>
            </a:r>
            <a:r>
              <a:rPr lang="en-US" sz="1600" dirty="0"/>
              <a:t>dynamics or ab initio calculi in the study of the interaction of the media on structural and functional materials, new advanced materials and processes</a:t>
            </a:r>
          </a:p>
          <a:p>
            <a:pPr lvl="1">
              <a:buFontTx/>
              <a:buChar char="-"/>
            </a:pPr>
            <a:endParaRPr lang="en-US" sz="1600" dirty="0" smtClean="0"/>
          </a:p>
          <a:p>
            <a:pPr lvl="1">
              <a:buFontTx/>
              <a:buChar char="-"/>
            </a:pPr>
            <a:r>
              <a:rPr lang="en-US" sz="1600" dirty="0" smtClean="0"/>
              <a:t>Integrated </a:t>
            </a:r>
            <a:r>
              <a:rPr lang="en-US" sz="1600" dirty="0"/>
              <a:t>energy system analysis, energy mix and further distribution in the electricity grid</a:t>
            </a:r>
          </a:p>
          <a:p>
            <a:pPr lvl="1">
              <a:buFontTx/>
              <a:buChar char="-"/>
            </a:pPr>
            <a:endParaRPr lang="en-US" sz="1600" dirty="0" smtClean="0"/>
          </a:p>
          <a:p>
            <a:pPr lvl="1">
              <a:buFontTx/>
              <a:buChar char="-"/>
            </a:pPr>
            <a:r>
              <a:rPr lang="en-US" sz="1600" dirty="0" smtClean="0"/>
              <a:t>Design </a:t>
            </a:r>
            <a:r>
              <a:rPr lang="en-US" sz="1600" dirty="0"/>
              <a:t>of new devices such as turbines, solar thermal plants, collectors, etc.</a:t>
            </a:r>
          </a:p>
          <a:p>
            <a:pPr lvl="1">
              <a:buFontTx/>
              <a:buChar char="-"/>
            </a:pPr>
            <a:endParaRPr lang="en-US" sz="1600" dirty="0" smtClean="0"/>
          </a:p>
          <a:p>
            <a:pPr lvl="1">
              <a:buFontTx/>
              <a:buChar char="-"/>
            </a:pPr>
            <a:r>
              <a:rPr lang="en-US" sz="1600" dirty="0" smtClean="0"/>
              <a:t>CFD </a:t>
            </a:r>
            <a:r>
              <a:rPr lang="en-US" sz="1600" dirty="0"/>
              <a:t>analysis of heat transfer between solar radiation, materials, and fluids</a:t>
            </a:r>
          </a:p>
          <a:p>
            <a:pPr lvl="1">
              <a:buFontTx/>
              <a:buChar char="-"/>
            </a:pPr>
            <a:endParaRPr lang="en-US" sz="1600" dirty="0" smtClean="0"/>
          </a:p>
          <a:p>
            <a:pPr lvl="1">
              <a:buFontTx/>
              <a:buChar char="-"/>
            </a:pPr>
            <a:r>
              <a:rPr lang="en-US" sz="1600" dirty="0" smtClean="0"/>
              <a:t>Multiscale </a:t>
            </a:r>
            <a:r>
              <a:rPr lang="en-US" sz="1600" dirty="0"/>
              <a:t>simulations</a:t>
            </a:r>
          </a:p>
          <a:p>
            <a:pPr lvl="1">
              <a:buFontTx/>
              <a:buChar char="-"/>
            </a:pPr>
            <a:endParaRPr lang="en-US" sz="1600" dirty="0" smtClean="0"/>
          </a:p>
          <a:p>
            <a:pPr lvl="1">
              <a:buFontTx/>
              <a:buChar char="-"/>
            </a:pPr>
            <a:r>
              <a:rPr lang="en-US" sz="1600" dirty="0" smtClean="0"/>
              <a:t>Economic </a:t>
            </a:r>
            <a:r>
              <a:rPr lang="en-US" sz="1600" dirty="0"/>
              <a:t>energy models</a:t>
            </a:r>
          </a:p>
          <a:p>
            <a:pPr lvl="1">
              <a:buFontTx/>
              <a:buChar char="-"/>
            </a:pPr>
            <a:endParaRPr lang="en-US" sz="1600" dirty="0" smtClean="0"/>
          </a:p>
          <a:p>
            <a:pPr lvl="1">
              <a:buFontTx/>
              <a:buChar char="-"/>
            </a:pPr>
            <a:r>
              <a:rPr lang="en-US" sz="1600" dirty="0" smtClean="0"/>
              <a:t>Etc</a:t>
            </a:r>
            <a:r>
              <a:rPr lang="en-US" sz="1600" dirty="0"/>
              <a:t>.</a:t>
            </a:r>
          </a:p>
          <a:p>
            <a:pPr>
              <a:buFontTx/>
              <a:buChar char="-"/>
            </a:pPr>
            <a:endParaRPr lang="en-US" sz="1600" dirty="0"/>
          </a:p>
        </p:txBody>
      </p:sp>
      <p:sp>
        <p:nvSpPr>
          <p:cNvPr id="4" name="3 Marcador de número de diapositiva"/>
          <p:cNvSpPr>
            <a:spLocks noGrp="1"/>
          </p:cNvSpPr>
          <p:nvPr>
            <p:ph type="sldNum" sz="quarter" idx="12"/>
          </p:nvPr>
        </p:nvSpPr>
        <p:spPr/>
        <p:txBody>
          <a:bodyPr/>
          <a:lstStyle/>
          <a:p>
            <a:fld id="{7CE551C0-7D7B-4509-902C-C9D91CD2B760}" type="slidenum">
              <a:rPr lang="en-US" smtClean="0"/>
              <a:t>13</a:t>
            </a:fld>
            <a:endParaRPr lang="en-US"/>
          </a:p>
        </p:txBody>
      </p:sp>
    </p:spTree>
    <p:extLst>
      <p:ext uri="{BB962C8B-B14F-4D97-AF65-F5344CB8AC3E}">
        <p14:creationId xmlns:p14="http://schemas.microsoft.com/office/powerpoint/2010/main" val="1522882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4624"/>
            <a:ext cx="8568952" cy="792088"/>
          </a:xfrm>
        </p:spPr>
        <p:txBody>
          <a:bodyPr>
            <a:normAutofit/>
          </a:bodyPr>
          <a:lstStyle/>
          <a:p>
            <a:r>
              <a:rPr lang="es-ES" dirty="0" err="1" smtClean="0"/>
              <a:t>Annex</a:t>
            </a:r>
            <a:r>
              <a:rPr lang="es-ES" dirty="0" smtClean="0"/>
              <a:t> I: </a:t>
            </a:r>
            <a:r>
              <a:rPr lang="en-US" dirty="0" smtClean="0"/>
              <a:t>Examples of </a:t>
            </a:r>
            <a:r>
              <a:rPr lang="en-US" dirty="0"/>
              <a:t>Digital activities on Energy</a:t>
            </a:r>
            <a:endParaRPr lang="es-ES" dirty="0"/>
          </a:p>
        </p:txBody>
      </p:sp>
      <p:sp>
        <p:nvSpPr>
          <p:cNvPr id="3" name="2 Marcador de contenido"/>
          <p:cNvSpPr>
            <a:spLocks noGrp="1"/>
          </p:cNvSpPr>
          <p:nvPr>
            <p:ph idx="1"/>
          </p:nvPr>
        </p:nvSpPr>
        <p:spPr/>
        <p:txBody>
          <a:bodyPr>
            <a:normAutofit/>
          </a:bodyPr>
          <a:lstStyle/>
          <a:p>
            <a:pPr>
              <a:buFontTx/>
              <a:buChar char="-"/>
            </a:pPr>
            <a:r>
              <a:rPr lang="en-US" sz="2000" dirty="0" smtClean="0"/>
              <a:t>Data </a:t>
            </a:r>
            <a:r>
              <a:rPr lang="en-US" sz="2000" dirty="0"/>
              <a:t>Science</a:t>
            </a:r>
          </a:p>
          <a:p>
            <a:pPr lvl="1">
              <a:buFontTx/>
              <a:buChar char="-"/>
            </a:pPr>
            <a:r>
              <a:rPr lang="en-US" sz="1600" dirty="0" err="1"/>
              <a:t>Standardisation</a:t>
            </a:r>
            <a:r>
              <a:rPr lang="en-US" sz="1600" dirty="0"/>
              <a:t> of data and metadata within many JPs (Geo, NM, ESI, E3S…)</a:t>
            </a:r>
          </a:p>
          <a:p>
            <a:pPr lvl="1">
              <a:buFontTx/>
              <a:buChar char="-"/>
            </a:pPr>
            <a:endParaRPr lang="en-US" sz="1600" dirty="0" smtClean="0"/>
          </a:p>
          <a:p>
            <a:pPr lvl="1">
              <a:buFontTx/>
              <a:buChar char="-"/>
            </a:pPr>
            <a:r>
              <a:rPr lang="en-US" sz="1600" dirty="0" smtClean="0"/>
              <a:t>Harvesting</a:t>
            </a:r>
            <a:r>
              <a:rPr lang="en-US" sz="1600" dirty="0"/>
              <a:t>, curation, and exploitation of data (Geo, NM, ESI, E3S…)</a:t>
            </a:r>
          </a:p>
          <a:p>
            <a:pPr lvl="1">
              <a:buFontTx/>
              <a:buChar char="-"/>
            </a:pPr>
            <a:endParaRPr lang="en-US" sz="1600" dirty="0" smtClean="0"/>
          </a:p>
          <a:p>
            <a:pPr lvl="1">
              <a:buFontTx/>
              <a:buChar char="-"/>
            </a:pPr>
            <a:r>
              <a:rPr lang="en-US" sz="1600" dirty="0" smtClean="0"/>
              <a:t>Artificial </a:t>
            </a:r>
            <a:r>
              <a:rPr lang="en-US" sz="1600" dirty="0"/>
              <a:t>intelligence methodologies (Smart Grid, ESI, EEIP…)</a:t>
            </a:r>
          </a:p>
          <a:p>
            <a:pPr lvl="1">
              <a:buFontTx/>
              <a:buChar char="-"/>
            </a:pPr>
            <a:endParaRPr lang="en-US" sz="1600" dirty="0" smtClean="0"/>
          </a:p>
          <a:p>
            <a:pPr lvl="1">
              <a:buFontTx/>
              <a:buChar char="-"/>
            </a:pPr>
            <a:r>
              <a:rPr lang="en-US" sz="1600" dirty="0" smtClean="0"/>
              <a:t>Machine </a:t>
            </a:r>
            <a:r>
              <a:rPr lang="en-US" sz="1600" dirty="0"/>
              <a:t>Learning</a:t>
            </a:r>
          </a:p>
          <a:p>
            <a:pPr lvl="1">
              <a:buFontTx/>
              <a:buChar char="-"/>
            </a:pPr>
            <a:endParaRPr lang="en-US" sz="1600" dirty="0" smtClean="0"/>
          </a:p>
          <a:p>
            <a:pPr lvl="1">
              <a:buFontTx/>
              <a:buChar char="-"/>
            </a:pPr>
            <a:r>
              <a:rPr lang="en-US" sz="1600" dirty="0" smtClean="0"/>
              <a:t>Deep </a:t>
            </a:r>
            <a:r>
              <a:rPr lang="en-US" sz="1600" dirty="0"/>
              <a:t>Learning</a:t>
            </a:r>
          </a:p>
          <a:p>
            <a:pPr lvl="1">
              <a:buFontTx/>
              <a:buChar char="-"/>
            </a:pPr>
            <a:endParaRPr lang="en-US" sz="1600" dirty="0" smtClean="0"/>
          </a:p>
          <a:p>
            <a:pPr lvl="1">
              <a:buFontTx/>
              <a:buChar char="-"/>
            </a:pPr>
            <a:r>
              <a:rPr lang="en-US" sz="1600" dirty="0" smtClean="0"/>
              <a:t>Open </a:t>
            </a:r>
            <a:r>
              <a:rPr lang="en-US" sz="1600" dirty="0"/>
              <a:t>Access (all)</a:t>
            </a:r>
          </a:p>
          <a:p>
            <a:pPr lvl="1">
              <a:buFontTx/>
              <a:buChar char="-"/>
            </a:pPr>
            <a:endParaRPr lang="en-US" sz="1600" dirty="0" smtClean="0"/>
          </a:p>
          <a:p>
            <a:pPr lvl="1">
              <a:buFontTx/>
              <a:buChar char="-"/>
            </a:pPr>
            <a:r>
              <a:rPr lang="en-US" sz="1600" dirty="0" smtClean="0"/>
              <a:t>FAIR </a:t>
            </a:r>
            <a:r>
              <a:rPr lang="en-US" sz="1600" dirty="0"/>
              <a:t>principles (all)</a:t>
            </a:r>
          </a:p>
          <a:p>
            <a:pPr>
              <a:buFontTx/>
              <a:buChar char="-"/>
            </a:pPr>
            <a:endParaRPr lang="en-US" sz="2000" dirty="0"/>
          </a:p>
        </p:txBody>
      </p:sp>
      <p:sp>
        <p:nvSpPr>
          <p:cNvPr id="4" name="3 Marcador de número de diapositiva"/>
          <p:cNvSpPr>
            <a:spLocks noGrp="1"/>
          </p:cNvSpPr>
          <p:nvPr>
            <p:ph type="sldNum" sz="quarter" idx="12"/>
          </p:nvPr>
        </p:nvSpPr>
        <p:spPr/>
        <p:txBody>
          <a:bodyPr/>
          <a:lstStyle/>
          <a:p>
            <a:fld id="{7CE551C0-7D7B-4509-902C-C9D91CD2B760}" type="slidenum">
              <a:rPr lang="en-US" smtClean="0"/>
              <a:t>14</a:t>
            </a:fld>
            <a:endParaRPr lang="en-US"/>
          </a:p>
        </p:txBody>
      </p:sp>
    </p:spTree>
    <p:extLst>
      <p:ext uri="{BB962C8B-B14F-4D97-AF65-F5344CB8AC3E}">
        <p14:creationId xmlns:p14="http://schemas.microsoft.com/office/powerpoint/2010/main" val="2941711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4624"/>
            <a:ext cx="8568952" cy="792088"/>
          </a:xfrm>
        </p:spPr>
        <p:txBody>
          <a:bodyPr>
            <a:normAutofit/>
          </a:bodyPr>
          <a:lstStyle/>
          <a:p>
            <a:r>
              <a:rPr lang="es-ES" dirty="0" err="1" smtClean="0"/>
              <a:t>Annex</a:t>
            </a:r>
            <a:r>
              <a:rPr lang="es-ES" dirty="0" smtClean="0"/>
              <a:t> II: </a:t>
            </a:r>
            <a:r>
              <a:rPr lang="en-US" dirty="0" smtClean="0"/>
              <a:t>Examples of Science to be carried out</a:t>
            </a:r>
            <a:endParaRPr lang="es-ES" dirty="0"/>
          </a:p>
        </p:txBody>
      </p:sp>
      <p:sp>
        <p:nvSpPr>
          <p:cNvPr id="3" name="2 Marcador de contenido"/>
          <p:cNvSpPr>
            <a:spLocks noGrp="1"/>
          </p:cNvSpPr>
          <p:nvPr>
            <p:ph idx="1"/>
          </p:nvPr>
        </p:nvSpPr>
        <p:spPr/>
        <p:txBody>
          <a:bodyPr>
            <a:normAutofit fontScale="92500"/>
          </a:bodyPr>
          <a:lstStyle/>
          <a:p>
            <a:pPr>
              <a:buFontTx/>
              <a:buChar char="-"/>
            </a:pPr>
            <a:r>
              <a:rPr lang="en-US" sz="2000" dirty="0" smtClean="0"/>
              <a:t>There </a:t>
            </a:r>
            <a:r>
              <a:rPr lang="en-US" sz="2000" dirty="0"/>
              <a:t>exists a clear line of research on Digitalization for Energy, which is actually the main aim of this new JP</a:t>
            </a:r>
          </a:p>
          <a:p>
            <a:pPr lvl="1">
              <a:buFontTx/>
              <a:buChar char="-"/>
            </a:pPr>
            <a:r>
              <a:rPr lang="en-US" sz="1600" dirty="0"/>
              <a:t>Deeper understanding of the physics behind the energy sources, for example, multiscale simulation or of the atmospheric flow for wind farm operation through CFD–RANS or LES simulation coupled to mesoscale models taking advantage of the capabilities offered by </a:t>
            </a:r>
            <a:r>
              <a:rPr lang="en-US" sz="1600" dirty="0" err="1"/>
              <a:t>exascale</a:t>
            </a:r>
            <a:r>
              <a:rPr lang="en-US" sz="1600" dirty="0"/>
              <a:t> computing </a:t>
            </a:r>
          </a:p>
          <a:p>
            <a:pPr lvl="1">
              <a:buFontTx/>
              <a:buChar char="-"/>
            </a:pPr>
            <a:r>
              <a:rPr lang="en-US" sz="1600" dirty="0" smtClean="0"/>
              <a:t>New </a:t>
            </a:r>
            <a:r>
              <a:rPr lang="en-US" sz="1600" dirty="0"/>
              <a:t>designs of Fluids Structure Interactions (FSI), for example, for full rotor simulations coupled to CFD simulations. </a:t>
            </a:r>
          </a:p>
          <a:p>
            <a:pPr lvl="1">
              <a:buFontTx/>
              <a:buChar char="-"/>
            </a:pPr>
            <a:r>
              <a:rPr lang="en-US" sz="1600" dirty="0" smtClean="0"/>
              <a:t>Structural </a:t>
            </a:r>
            <a:r>
              <a:rPr lang="en-US" sz="1600" dirty="0"/>
              <a:t>dynamics (fatigue) in different devices, which affects almost every </a:t>
            </a:r>
            <a:r>
              <a:rPr lang="en-US" sz="1600" dirty="0" smtClean="0"/>
              <a:t>JP	</a:t>
            </a:r>
            <a:endParaRPr lang="en-US" sz="1600" dirty="0"/>
          </a:p>
          <a:p>
            <a:pPr lvl="1">
              <a:buFontTx/>
              <a:buChar char="-"/>
            </a:pPr>
            <a:r>
              <a:rPr lang="en-US" sz="1600" dirty="0" smtClean="0"/>
              <a:t>Designs </a:t>
            </a:r>
            <a:r>
              <a:rPr lang="en-US" sz="1600" dirty="0"/>
              <a:t>of </a:t>
            </a:r>
            <a:r>
              <a:rPr lang="en-US" sz="1600" dirty="0" err="1"/>
              <a:t>customised</a:t>
            </a:r>
            <a:r>
              <a:rPr lang="en-US" sz="1600" dirty="0"/>
              <a:t> machine and deep learning </a:t>
            </a:r>
            <a:r>
              <a:rPr lang="en-US" sz="1600" dirty="0" smtClean="0"/>
              <a:t>techniques</a:t>
            </a:r>
          </a:p>
          <a:p>
            <a:pPr lvl="1">
              <a:buFontTx/>
              <a:buChar char="-"/>
            </a:pPr>
            <a:r>
              <a:rPr lang="en-US" sz="1600" dirty="0"/>
              <a:t>Optimization of codes by the means on new mathematical kernels, not simply computational porting</a:t>
            </a:r>
          </a:p>
          <a:p>
            <a:pPr lvl="1">
              <a:buFontTx/>
              <a:buChar char="-"/>
            </a:pPr>
            <a:r>
              <a:rPr lang="en-US" sz="1600" dirty="0"/>
              <a:t>New computing paradigms arriving (</a:t>
            </a:r>
            <a:r>
              <a:rPr lang="en-US" sz="1600" dirty="0" err="1"/>
              <a:t>EoCoE</a:t>
            </a:r>
            <a:r>
              <a:rPr lang="en-US" sz="1600" dirty="0"/>
              <a:t>-II expertise)</a:t>
            </a:r>
          </a:p>
          <a:p>
            <a:pPr lvl="1">
              <a:buFontTx/>
              <a:buChar char="-"/>
            </a:pPr>
            <a:r>
              <a:rPr lang="en-US" sz="1600" dirty="0"/>
              <a:t>Integration of different computing platforms seamlessly combining HPC, HTC, and HPDA methodologies</a:t>
            </a:r>
          </a:p>
          <a:p>
            <a:pPr lvl="1">
              <a:buFontTx/>
              <a:buChar char="-"/>
            </a:pPr>
            <a:r>
              <a:rPr lang="en-US" sz="1600" dirty="0"/>
              <a:t>Efficient implementation of digital platforms</a:t>
            </a:r>
          </a:p>
          <a:p>
            <a:pPr lvl="1">
              <a:buFontTx/>
              <a:buChar char="-"/>
            </a:pPr>
            <a:r>
              <a:rPr lang="en-US" sz="1600" dirty="0"/>
              <a:t>Design of Digitalized Intelligent Energy Systems, for example, their application to cities in which zero emissions buildings or intelligent power systems are pursued</a:t>
            </a:r>
          </a:p>
          <a:p>
            <a:pPr lvl="1">
              <a:buFontTx/>
              <a:buChar char="-"/>
            </a:pPr>
            <a:endParaRPr lang="en-US" sz="1600" dirty="0"/>
          </a:p>
          <a:p>
            <a:pPr>
              <a:buFontTx/>
              <a:buChar char="-"/>
            </a:pPr>
            <a:r>
              <a:rPr lang="en-US" sz="2000" dirty="0"/>
              <a:t>This kind of cross-cutting research clearly needs a multidisciplinary approach</a:t>
            </a:r>
          </a:p>
          <a:p>
            <a:pPr lvl="1">
              <a:buFontTx/>
              <a:buChar char="-"/>
            </a:pPr>
            <a:endParaRPr lang="en-US" sz="1600" dirty="0"/>
          </a:p>
          <a:p>
            <a:pPr>
              <a:buFontTx/>
              <a:buChar char="-"/>
            </a:pPr>
            <a:endParaRPr lang="en-US" sz="2000" dirty="0"/>
          </a:p>
        </p:txBody>
      </p:sp>
      <p:sp>
        <p:nvSpPr>
          <p:cNvPr id="4" name="3 Marcador de número de diapositiva"/>
          <p:cNvSpPr>
            <a:spLocks noGrp="1"/>
          </p:cNvSpPr>
          <p:nvPr>
            <p:ph type="sldNum" sz="quarter" idx="12"/>
          </p:nvPr>
        </p:nvSpPr>
        <p:spPr/>
        <p:txBody>
          <a:bodyPr/>
          <a:lstStyle/>
          <a:p>
            <a:fld id="{7CE551C0-7D7B-4509-902C-C9D91CD2B760}" type="slidenum">
              <a:rPr lang="en-US" smtClean="0"/>
              <a:t>15</a:t>
            </a:fld>
            <a:endParaRPr lang="en-US"/>
          </a:p>
        </p:txBody>
      </p:sp>
    </p:spTree>
    <p:extLst>
      <p:ext uri="{BB962C8B-B14F-4D97-AF65-F5344CB8AC3E}">
        <p14:creationId xmlns:p14="http://schemas.microsoft.com/office/powerpoint/2010/main" val="1631954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4624"/>
            <a:ext cx="8568952" cy="792088"/>
          </a:xfrm>
        </p:spPr>
        <p:txBody>
          <a:bodyPr>
            <a:normAutofit/>
          </a:bodyPr>
          <a:lstStyle/>
          <a:p>
            <a:r>
              <a:rPr lang="es-ES" dirty="0" err="1" smtClean="0"/>
              <a:t>Annex</a:t>
            </a:r>
            <a:r>
              <a:rPr lang="es-ES" dirty="0" smtClean="0"/>
              <a:t> III: </a:t>
            </a:r>
            <a:r>
              <a:rPr lang="en-US" dirty="0" smtClean="0"/>
              <a:t>Examples of additional activities</a:t>
            </a:r>
            <a:endParaRPr lang="es-ES" dirty="0"/>
          </a:p>
        </p:txBody>
      </p:sp>
      <p:sp>
        <p:nvSpPr>
          <p:cNvPr id="3" name="2 Marcador de contenido"/>
          <p:cNvSpPr>
            <a:spLocks noGrp="1"/>
          </p:cNvSpPr>
          <p:nvPr>
            <p:ph idx="1"/>
          </p:nvPr>
        </p:nvSpPr>
        <p:spPr/>
        <p:txBody>
          <a:bodyPr>
            <a:normAutofit fontScale="92500" lnSpcReduction="20000"/>
          </a:bodyPr>
          <a:lstStyle/>
          <a:p>
            <a:pPr>
              <a:buFontTx/>
              <a:buChar char="-"/>
            </a:pPr>
            <a:r>
              <a:rPr lang="en-US" sz="2000" dirty="0" smtClean="0"/>
              <a:t>To </a:t>
            </a:r>
            <a:r>
              <a:rPr lang="en-US" sz="2000" dirty="0"/>
              <a:t>agree on key research priorities regarding cross–cutting activities between Energy and IT services</a:t>
            </a:r>
          </a:p>
          <a:p>
            <a:pPr>
              <a:buFontTx/>
              <a:buChar char="-"/>
            </a:pPr>
            <a:r>
              <a:rPr lang="en-US" sz="2000" dirty="0"/>
              <a:t>To set up a fluent communication and exchange of information with major IT–related European initiatives outside EERA (</a:t>
            </a:r>
            <a:r>
              <a:rPr lang="en-US" sz="2000" dirty="0" err="1"/>
              <a:t>EuroHPC</a:t>
            </a:r>
            <a:r>
              <a:rPr lang="en-US" sz="2000" dirty="0"/>
              <a:t>, PRACE, EOSC, BDVA, etc.)</a:t>
            </a:r>
          </a:p>
          <a:p>
            <a:pPr lvl="1">
              <a:buFontTx/>
              <a:buChar char="-"/>
            </a:pPr>
            <a:r>
              <a:rPr lang="en-US" sz="1600" dirty="0"/>
              <a:t>Collaborate in drafting HEU Calls</a:t>
            </a:r>
          </a:p>
          <a:p>
            <a:pPr lvl="1">
              <a:buFontTx/>
              <a:buChar char="-"/>
            </a:pPr>
            <a:r>
              <a:rPr lang="en-US" sz="1600" dirty="0"/>
              <a:t>Build up synergies</a:t>
            </a:r>
          </a:p>
          <a:p>
            <a:pPr lvl="1">
              <a:buFontTx/>
              <a:buChar char="-"/>
            </a:pPr>
            <a:r>
              <a:rPr lang="en-US" sz="1600" dirty="0"/>
              <a:t>Access to Pan-European IT infrastructures (PRACE/</a:t>
            </a:r>
            <a:r>
              <a:rPr lang="en-US" sz="1600" dirty="0" err="1"/>
              <a:t>EuroHPC</a:t>
            </a:r>
            <a:r>
              <a:rPr lang="en-US" sz="1600" dirty="0"/>
              <a:t>)</a:t>
            </a:r>
          </a:p>
          <a:p>
            <a:pPr>
              <a:buFontTx/>
              <a:buChar char="-"/>
            </a:pPr>
            <a:r>
              <a:rPr lang="en-US" sz="2000" dirty="0"/>
              <a:t>To exchange information and feedback from the IT European industry and Technology and Innovation Platforms</a:t>
            </a:r>
          </a:p>
          <a:p>
            <a:pPr>
              <a:buFontTx/>
              <a:buChar char="-"/>
            </a:pPr>
            <a:r>
              <a:rPr lang="en-US" sz="2000" dirty="0"/>
              <a:t>To promote EERA and the JP itself via dissemination, networking, and outreach </a:t>
            </a:r>
            <a:r>
              <a:rPr lang="en-US" sz="2000" dirty="0" smtClean="0"/>
              <a:t>activities</a:t>
            </a:r>
          </a:p>
          <a:p>
            <a:pPr>
              <a:buFontTx/>
              <a:buChar char="-"/>
            </a:pPr>
            <a:r>
              <a:rPr lang="en-US" sz="2100" dirty="0"/>
              <a:t>To </a:t>
            </a:r>
            <a:r>
              <a:rPr lang="en-US" sz="2100" dirty="0"/>
              <a:t>complete a map of numerical codes and databases </a:t>
            </a:r>
          </a:p>
          <a:p>
            <a:pPr>
              <a:buFontTx/>
              <a:buChar char="-"/>
            </a:pPr>
            <a:r>
              <a:rPr lang="en-US" sz="2100" dirty="0" smtClean="0"/>
              <a:t>To </a:t>
            </a:r>
            <a:r>
              <a:rPr lang="en-US" sz="2100" dirty="0"/>
              <a:t>produce added value reports profiting from a permanent contact with the rest of JPs</a:t>
            </a:r>
          </a:p>
          <a:p>
            <a:pPr>
              <a:buFontTx/>
              <a:buChar char="-"/>
            </a:pPr>
            <a:r>
              <a:rPr lang="en-US" sz="2100" dirty="0" smtClean="0"/>
              <a:t>To </a:t>
            </a:r>
            <a:r>
              <a:rPr lang="en-US" sz="2100" dirty="0"/>
              <a:t>gather regularly the EERA community in workshops and meetings to ensure a </a:t>
            </a:r>
            <a:r>
              <a:rPr lang="en-US" sz="2100" dirty="0" smtClean="0"/>
              <a:t>continuous </a:t>
            </a:r>
            <a:r>
              <a:rPr lang="en-US" sz="2100" dirty="0"/>
              <a:t>exchange of knowledge</a:t>
            </a:r>
          </a:p>
          <a:p>
            <a:pPr>
              <a:buFontTx/>
              <a:buChar char="-"/>
            </a:pPr>
            <a:r>
              <a:rPr lang="en-US" sz="2100" dirty="0" smtClean="0"/>
              <a:t>To </a:t>
            </a:r>
            <a:r>
              <a:rPr lang="en-US" sz="2100" dirty="0"/>
              <a:t>promote student exchange and research visits</a:t>
            </a:r>
          </a:p>
          <a:p>
            <a:pPr>
              <a:buFontTx/>
              <a:buChar char="-"/>
            </a:pPr>
            <a:r>
              <a:rPr lang="en-US" sz="2100" dirty="0" smtClean="0"/>
              <a:t>To </a:t>
            </a:r>
            <a:r>
              <a:rPr lang="en-US" sz="2100" dirty="0"/>
              <a:t>organize Hands–on and hackathon meetings </a:t>
            </a:r>
          </a:p>
          <a:p>
            <a:pPr>
              <a:buFontTx/>
              <a:buChar char="-"/>
            </a:pPr>
            <a:endParaRPr lang="en-US" sz="1600" dirty="0"/>
          </a:p>
          <a:p>
            <a:pPr>
              <a:buFontTx/>
              <a:buChar char="-"/>
            </a:pPr>
            <a:endParaRPr lang="en-US" sz="2000" dirty="0"/>
          </a:p>
        </p:txBody>
      </p:sp>
      <p:sp>
        <p:nvSpPr>
          <p:cNvPr id="4" name="3 Marcador de número de diapositiva"/>
          <p:cNvSpPr>
            <a:spLocks noGrp="1"/>
          </p:cNvSpPr>
          <p:nvPr>
            <p:ph type="sldNum" sz="quarter" idx="12"/>
          </p:nvPr>
        </p:nvSpPr>
        <p:spPr/>
        <p:txBody>
          <a:bodyPr/>
          <a:lstStyle/>
          <a:p>
            <a:fld id="{7CE551C0-7D7B-4509-902C-C9D91CD2B760}" type="slidenum">
              <a:rPr lang="en-US" smtClean="0"/>
              <a:t>16</a:t>
            </a:fld>
            <a:endParaRPr lang="en-US"/>
          </a:p>
        </p:txBody>
      </p:sp>
    </p:spTree>
    <p:extLst>
      <p:ext uri="{BB962C8B-B14F-4D97-AF65-F5344CB8AC3E}">
        <p14:creationId xmlns:p14="http://schemas.microsoft.com/office/powerpoint/2010/main" val="1344694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Context</a:t>
            </a:r>
            <a:r>
              <a:rPr lang="es-ES" dirty="0" smtClean="0"/>
              <a:t> – 2019 </a:t>
            </a:r>
            <a:r>
              <a:rPr lang="es-ES" dirty="0" err="1" smtClean="0"/>
              <a:t>Summer</a:t>
            </a:r>
            <a:r>
              <a:rPr lang="es-ES" dirty="0" smtClean="0"/>
              <a:t> </a:t>
            </a:r>
            <a:r>
              <a:rPr lang="es-ES" dirty="0" err="1" smtClean="0"/>
              <a:t>Strategic</a:t>
            </a:r>
            <a:r>
              <a:rPr lang="es-ES" dirty="0" smtClean="0"/>
              <a:t> Meeting in </a:t>
            </a:r>
            <a:r>
              <a:rPr lang="es-ES" dirty="0" err="1" smtClean="0"/>
              <a:t>Espoo</a:t>
            </a:r>
            <a:r>
              <a:rPr lang="es-ES" dirty="0" smtClean="0"/>
              <a:t> – final </a:t>
            </a:r>
            <a:r>
              <a:rPr lang="es-ES" dirty="0" err="1" smtClean="0"/>
              <a:t>report</a:t>
            </a:r>
            <a:endParaRPr lang="es-ES" dirty="0"/>
          </a:p>
        </p:txBody>
      </p:sp>
      <p:sp>
        <p:nvSpPr>
          <p:cNvPr id="3" name="2 Marcador de contenido"/>
          <p:cNvSpPr>
            <a:spLocks noGrp="1"/>
          </p:cNvSpPr>
          <p:nvPr>
            <p:ph idx="1"/>
          </p:nvPr>
        </p:nvSpPr>
        <p:spPr/>
        <p:txBody>
          <a:bodyPr>
            <a:noAutofit/>
          </a:bodyPr>
          <a:lstStyle/>
          <a:p>
            <a:pPr marL="0" indent="0">
              <a:buNone/>
            </a:pPr>
            <a:r>
              <a:rPr lang="es-ES" sz="1600" b="1" dirty="0" smtClean="0"/>
              <a:t>SSM </a:t>
            </a:r>
            <a:r>
              <a:rPr lang="en-US" sz="1600" b="1" dirty="0" smtClean="0"/>
              <a:t>Report - Topic 2: Cross-cutting topics - Suggested actions</a:t>
            </a:r>
          </a:p>
          <a:p>
            <a:pPr marL="0" indent="0">
              <a:buNone/>
            </a:pPr>
            <a:r>
              <a:rPr lang="en-US" sz="1600" b="1" dirty="0" smtClean="0"/>
              <a:t>2.1 </a:t>
            </a:r>
            <a:r>
              <a:rPr lang="en-US" sz="1600" b="1" dirty="0"/>
              <a:t>Leverage on existing cross-cutting knowledge in </a:t>
            </a:r>
            <a:r>
              <a:rPr lang="en-US" sz="1600" b="1" dirty="0" smtClean="0"/>
              <a:t>EERA and </a:t>
            </a:r>
            <a:r>
              <a:rPr lang="en-US" sz="1600" b="1" dirty="0"/>
              <a:t>implement a corresponding framework</a:t>
            </a:r>
          </a:p>
          <a:p>
            <a:pPr marL="0" indent="0">
              <a:buNone/>
            </a:pPr>
            <a:r>
              <a:rPr lang="en-US" sz="1600" dirty="0"/>
              <a:t>Many JPs have topics reflected in their structure that </a:t>
            </a:r>
            <a:r>
              <a:rPr lang="en-US" sz="1600" dirty="0" smtClean="0"/>
              <a:t>offer connection </a:t>
            </a:r>
            <a:r>
              <a:rPr lang="en-US" sz="1600" dirty="0"/>
              <a:t>points with other JPs. In addition, participants in </a:t>
            </a:r>
            <a:r>
              <a:rPr lang="en-US" sz="1600" dirty="0" smtClean="0"/>
              <a:t>JPs also </a:t>
            </a:r>
            <a:r>
              <a:rPr lang="en-US" sz="1600" dirty="0"/>
              <a:t>often have expertise in other domains that are not </a:t>
            </a:r>
            <a:r>
              <a:rPr lang="en-US" sz="1600" dirty="0" smtClean="0"/>
              <a:t>reflected in </a:t>
            </a:r>
            <a:r>
              <a:rPr lang="en-US" sz="1600" dirty="0"/>
              <a:t>their particular JP, and/or are participating in several JPs. </a:t>
            </a:r>
            <a:r>
              <a:rPr lang="en-US" sz="1600" dirty="0" smtClean="0"/>
              <a:t>In order </a:t>
            </a:r>
            <a:r>
              <a:rPr lang="en-US" sz="1600" dirty="0"/>
              <a:t>to benefit from these hidden sources of knowledge </a:t>
            </a:r>
            <a:r>
              <a:rPr lang="en-US" sz="1600" dirty="0" smtClean="0"/>
              <a:t>and create </a:t>
            </a:r>
            <a:r>
              <a:rPr lang="en-US" sz="1600" dirty="0"/>
              <a:t>synergies, an inventory of existing cross-links should </a:t>
            </a:r>
            <a:r>
              <a:rPr lang="en-US" sz="1600" dirty="0" smtClean="0"/>
              <a:t>be the starting point</a:t>
            </a:r>
            <a:r>
              <a:rPr lang="es-ES" sz="1600" dirty="0" smtClean="0"/>
              <a:t>.</a:t>
            </a:r>
            <a:endParaRPr lang="es-ES" sz="1600" dirty="0"/>
          </a:p>
          <a:p>
            <a:pPr marL="0" indent="0">
              <a:buNone/>
            </a:pPr>
            <a:r>
              <a:rPr lang="es-ES" sz="1600" b="1" dirty="0" err="1"/>
              <a:t>Steps</a:t>
            </a:r>
            <a:endParaRPr lang="es-ES" sz="1600" b="1" dirty="0"/>
          </a:p>
          <a:p>
            <a:pPr marL="0" indent="0">
              <a:buNone/>
            </a:pPr>
            <a:r>
              <a:rPr lang="en-US" sz="1600" dirty="0"/>
              <a:t>1. </a:t>
            </a:r>
            <a:r>
              <a:rPr lang="en-US" sz="1600" dirty="0" err="1"/>
              <a:t>Analyse</a:t>
            </a:r>
            <a:r>
              <a:rPr lang="en-US" sz="1600" dirty="0"/>
              <a:t> JP sub-</a:t>
            </a:r>
            <a:r>
              <a:rPr lang="en-US" sz="1600" dirty="0" err="1"/>
              <a:t>programmes</a:t>
            </a:r>
            <a:r>
              <a:rPr lang="en-US" sz="1600" dirty="0"/>
              <a:t> to identify existing </a:t>
            </a:r>
            <a:r>
              <a:rPr lang="en-US" sz="1600" dirty="0" smtClean="0"/>
              <a:t>cross-cutting </a:t>
            </a:r>
            <a:r>
              <a:rPr lang="es-ES" sz="1600" dirty="0" err="1" smtClean="0"/>
              <a:t>programmes</a:t>
            </a:r>
            <a:endParaRPr lang="es-ES" sz="1600" dirty="0"/>
          </a:p>
          <a:p>
            <a:pPr marL="0" indent="0">
              <a:buNone/>
            </a:pPr>
            <a:r>
              <a:rPr lang="en-US" sz="1600" dirty="0"/>
              <a:t>2. Identify persons in JPs with specific </a:t>
            </a:r>
            <a:r>
              <a:rPr lang="en-US" sz="1600" dirty="0" smtClean="0"/>
              <a:t>cross-cutting </a:t>
            </a:r>
            <a:r>
              <a:rPr lang="es-ES" sz="1600" dirty="0" err="1" smtClean="0"/>
              <a:t>knowledge</a:t>
            </a:r>
            <a:endParaRPr lang="es-ES" sz="1600" dirty="0"/>
          </a:p>
          <a:p>
            <a:pPr marL="0" indent="0">
              <a:buNone/>
            </a:pPr>
            <a:r>
              <a:rPr lang="en-US" sz="1600" dirty="0"/>
              <a:t>3. Identify persons involved in different JPs</a:t>
            </a:r>
          </a:p>
          <a:p>
            <a:pPr marL="0" indent="0">
              <a:buNone/>
            </a:pPr>
            <a:r>
              <a:rPr lang="en-US" sz="1600" dirty="0"/>
              <a:t>4. Identify mapping activities that have already been executed and can help as a </a:t>
            </a:r>
            <a:r>
              <a:rPr lang="en-US" sz="1600" dirty="0" smtClean="0"/>
              <a:t>starting point</a:t>
            </a:r>
            <a:endParaRPr lang="es-ES" sz="1600" dirty="0"/>
          </a:p>
          <a:p>
            <a:pPr marL="0" indent="0">
              <a:buNone/>
            </a:pPr>
            <a:r>
              <a:rPr lang="es-ES" sz="1600" dirty="0"/>
              <a:t>5. Compile </a:t>
            </a:r>
            <a:r>
              <a:rPr lang="es-ES" sz="1600" dirty="0" err="1" smtClean="0"/>
              <a:t>inventory</a:t>
            </a:r>
            <a:r>
              <a:rPr lang="es-ES" sz="1600" dirty="0" smtClean="0"/>
              <a:t> </a:t>
            </a:r>
            <a:endParaRPr lang="es-ES" sz="1600" dirty="0"/>
          </a:p>
          <a:p>
            <a:pPr marL="0" indent="0">
              <a:buNone/>
            </a:pPr>
            <a:r>
              <a:rPr lang="en-US" sz="1600" b="1" dirty="0">
                <a:solidFill>
                  <a:srgbClr val="006600"/>
                </a:solidFill>
              </a:rPr>
              <a:t>6. Develop strategy for a sustainable, but light-weight framework that makes use of </a:t>
            </a:r>
            <a:r>
              <a:rPr lang="en-US" sz="1600" b="1" dirty="0" smtClean="0">
                <a:solidFill>
                  <a:srgbClr val="006600"/>
                </a:solidFill>
              </a:rPr>
              <a:t>the </a:t>
            </a:r>
            <a:r>
              <a:rPr lang="es-ES" sz="1600" b="1" dirty="0" err="1" smtClean="0">
                <a:solidFill>
                  <a:srgbClr val="006600"/>
                </a:solidFill>
              </a:rPr>
              <a:t>existing</a:t>
            </a:r>
            <a:r>
              <a:rPr lang="es-ES" sz="1600" b="1" dirty="0" smtClean="0">
                <a:solidFill>
                  <a:srgbClr val="006600"/>
                </a:solidFill>
              </a:rPr>
              <a:t> </a:t>
            </a:r>
            <a:r>
              <a:rPr lang="es-ES" sz="1600" b="1" dirty="0" err="1" smtClean="0">
                <a:solidFill>
                  <a:srgbClr val="006600"/>
                </a:solidFill>
              </a:rPr>
              <a:t>structures</a:t>
            </a:r>
            <a:endParaRPr lang="es-ES" sz="1600" b="1" dirty="0">
              <a:solidFill>
                <a:srgbClr val="006600"/>
              </a:solidFill>
            </a:endParaRPr>
          </a:p>
        </p:txBody>
      </p:sp>
      <p:sp>
        <p:nvSpPr>
          <p:cNvPr id="4" name="3 Marcador de número de diapositiva"/>
          <p:cNvSpPr>
            <a:spLocks noGrp="1"/>
          </p:cNvSpPr>
          <p:nvPr>
            <p:ph type="sldNum" sz="quarter" idx="12"/>
          </p:nvPr>
        </p:nvSpPr>
        <p:spPr/>
        <p:txBody>
          <a:bodyPr/>
          <a:lstStyle/>
          <a:p>
            <a:fld id="{7CE551C0-7D7B-4509-902C-C9D91CD2B760}" type="slidenum">
              <a:rPr lang="en-US" smtClean="0"/>
              <a:t>2</a:t>
            </a:fld>
            <a:endParaRPr lang="en-US"/>
          </a:p>
        </p:txBody>
      </p:sp>
    </p:spTree>
    <p:extLst>
      <p:ext uri="{BB962C8B-B14F-4D97-AF65-F5344CB8AC3E}">
        <p14:creationId xmlns:p14="http://schemas.microsoft.com/office/powerpoint/2010/main" val="1226949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Potential</a:t>
            </a:r>
            <a:r>
              <a:rPr lang="es-ES" dirty="0" smtClean="0"/>
              <a:t> </a:t>
            </a:r>
            <a:r>
              <a:rPr lang="es-ES" dirty="0" err="1" smtClean="0"/>
              <a:t>outcomes</a:t>
            </a:r>
            <a:endParaRPr lang="es-ES" dirty="0"/>
          </a:p>
        </p:txBody>
      </p:sp>
      <p:sp>
        <p:nvSpPr>
          <p:cNvPr id="3" name="2 Marcador de contenido"/>
          <p:cNvSpPr>
            <a:spLocks noGrp="1"/>
          </p:cNvSpPr>
          <p:nvPr>
            <p:ph idx="1"/>
          </p:nvPr>
        </p:nvSpPr>
        <p:spPr/>
        <p:txBody>
          <a:bodyPr>
            <a:normAutofit/>
          </a:bodyPr>
          <a:lstStyle/>
          <a:p>
            <a:pPr marL="0" indent="0">
              <a:buNone/>
            </a:pPr>
            <a:r>
              <a:rPr lang="en-US" sz="1600" dirty="0"/>
              <a:t>7. The strategy could possibly include coordinators of cross-cutting topics that can follow up on building up a network around these topics (“Cross-Cutting Coordinators”, CCCs)</a:t>
            </a:r>
          </a:p>
          <a:p>
            <a:pPr marL="0" indent="0">
              <a:buNone/>
            </a:pPr>
            <a:r>
              <a:rPr lang="en-US" sz="1600" dirty="0" smtClean="0"/>
              <a:t>8</a:t>
            </a:r>
            <a:r>
              <a:rPr lang="en-US" sz="1600" dirty="0"/>
              <a:t>. It could possibly also lead to the creation of a platform at EERA to better address </a:t>
            </a:r>
            <a:r>
              <a:rPr lang="en-US" sz="1600" dirty="0" smtClean="0"/>
              <a:t>these </a:t>
            </a:r>
            <a:r>
              <a:rPr lang="es-ES" sz="1600" dirty="0" err="1" smtClean="0"/>
              <a:t>issues</a:t>
            </a:r>
            <a:endParaRPr lang="es-ES" sz="1600" dirty="0"/>
          </a:p>
          <a:p>
            <a:pPr marL="400050" lvl="1" indent="0">
              <a:buNone/>
            </a:pPr>
            <a:r>
              <a:rPr lang="en-US" sz="1600" dirty="0"/>
              <a:t>a. Enable exchange between CCCs</a:t>
            </a:r>
          </a:p>
          <a:p>
            <a:pPr marL="400050" lvl="1" indent="0">
              <a:buNone/>
            </a:pPr>
            <a:r>
              <a:rPr lang="en-US" sz="1600" dirty="0"/>
              <a:t>b. Identify further cross-cutting topics not addressed yet, e.g. through workshops</a:t>
            </a:r>
          </a:p>
          <a:p>
            <a:pPr marL="400050" lvl="1" indent="0">
              <a:buNone/>
            </a:pPr>
            <a:r>
              <a:rPr lang="en-US" sz="1600" dirty="0"/>
              <a:t>c. Include JPCs of JPs that are by nature cross-cutting</a:t>
            </a:r>
          </a:p>
          <a:p>
            <a:pPr marL="400050" lvl="1" indent="0">
              <a:buNone/>
            </a:pPr>
            <a:r>
              <a:rPr lang="en-US" sz="1600" dirty="0"/>
              <a:t>d. </a:t>
            </a:r>
            <a:r>
              <a:rPr lang="en-US" sz="1600" dirty="0" err="1"/>
              <a:t>Organise</a:t>
            </a:r>
            <a:r>
              <a:rPr lang="en-US" sz="1600" dirty="0"/>
              <a:t> common activities, e.g. through workshops</a:t>
            </a:r>
          </a:p>
          <a:p>
            <a:pPr marL="400050" lvl="1" indent="0">
              <a:buNone/>
            </a:pPr>
            <a:r>
              <a:rPr lang="en-US" sz="1600" dirty="0"/>
              <a:t>e. </a:t>
            </a:r>
            <a:r>
              <a:rPr lang="en-US" sz="1600" dirty="0" err="1"/>
              <a:t>Organise</a:t>
            </a:r>
            <a:r>
              <a:rPr lang="en-US" sz="1600" dirty="0"/>
              <a:t> ongoing monitoring of cross-cutting activities</a:t>
            </a:r>
          </a:p>
          <a:p>
            <a:pPr marL="400050" lvl="1" indent="0">
              <a:buNone/>
            </a:pPr>
            <a:r>
              <a:rPr lang="en-US" sz="1600" dirty="0"/>
              <a:t>f. Look into funding possibilities/seed money for keeping these activities alive</a:t>
            </a:r>
          </a:p>
          <a:p>
            <a:pPr marL="400050" lvl="1" indent="0">
              <a:buNone/>
            </a:pPr>
            <a:r>
              <a:rPr lang="en-US" sz="1600" dirty="0"/>
              <a:t>g. Push for calls addressing cross-cutting activities</a:t>
            </a:r>
          </a:p>
          <a:p>
            <a:pPr marL="0" indent="0">
              <a:buNone/>
            </a:pPr>
            <a:r>
              <a:rPr lang="en-US" sz="1600" dirty="0"/>
              <a:t>9. </a:t>
            </a:r>
            <a:r>
              <a:rPr lang="en-US" sz="1600" dirty="0" err="1"/>
              <a:t>Organise</a:t>
            </a:r>
            <a:r>
              <a:rPr lang="en-US" sz="1600" dirty="0"/>
              <a:t> an actions session at each JPC meeting and invite people e.g. from the </a:t>
            </a:r>
            <a:r>
              <a:rPr lang="en-US" sz="1600" dirty="0" smtClean="0"/>
              <a:t>JP Management </a:t>
            </a:r>
            <a:r>
              <a:rPr lang="en-US" sz="1600" dirty="0"/>
              <a:t>Boards in order to motivate the researchers to collaborate </a:t>
            </a:r>
            <a:r>
              <a:rPr lang="en-US" sz="1600" dirty="0" smtClean="0"/>
              <a:t>cross-JP</a:t>
            </a:r>
            <a:endParaRPr lang="en-US" sz="1600" dirty="0"/>
          </a:p>
        </p:txBody>
      </p:sp>
      <p:sp>
        <p:nvSpPr>
          <p:cNvPr id="4" name="3 Marcador de número de diapositiva"/>
          <p:cNvSpPr>
            <a:spLocks noGrp="1"/>
          </p:cNvSpPr>
          <p:nvPr>
            <p:ph type="sldNum" sz="quarter" idx="12"/>
          </p:nvPr>
        </p:nvSpPr>
        <p:spPr/>
        <p:txBody>
          <a:bodyPr/>
          <a:lstStyle/>
          <a:p>
            <a:fld id="{7CE551C0-7D7B-4509-902C-C9D91CD2B760}" type="slidenum">
              <a:rPr lang="en-US" smtClean="0"/>
              <a:t>3</a:t>
            </a:fld>
            <a:endParaRPr lang="en-US"/>
          </a:p>
        </p:txBody>
      </p:sp>
    </p:spTree>
    <p:extLst>
      <p:ext uri="{BB962C8B-B14F-4D97-AF65-F5344CB8AC3E}">
        <p14:creationId xmlns:p14="http://schemas.microsoft.com/office/powerpoint/2010/main" val="3519225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7CE551C0-7D7B-4509-902C-C9D91CD2B760}" type="slidenum">
              <a:rPr lang="en-US" smtClean="0"/>
              <a:pPr/>
              <a:t>4</a:t>
            </a:fld>
            <a:endParaRPr lang="en-US"/>
          </a:p>
        </p:txBody>
      </p:sp>
      <p:sp>
        <p:nvSpPr>
          <p:cNvPr id="4" name="3 Título"/>
          <p:cNvSpPr>
            <a:spLocks noGrp="1"/>
          </p:cNvSpPr>
          <p:nvPr>
            <p:ph type="title"/>
          </p:nvPr>
        </p:nvSpPr>
        <p:spPr>
          <a:xfrm>
            <a:off x="1691680" y="44624"/>
            <a:ext cx="7272808" cy="792088"/>
          </a:xfrm>
        </p:spPr>
        <p:txBody>
          <a:bodyPr>
            <a:normAutofit/>
          </a:bodyPr>
          <a:lstStyle/>
          <a:p>
            <a:r>
              <a:rPr lang="es-ES" dirty="0" err="1" smtClean="0"/>
              <a:t>Current</a:t>
            </a:r>
            <a:r>
              <a:rPr lang="es-ES" dirty="0" smtClean="0"/>
              <a:t> JP </a:t>
            </a:r>
            <a:r>
              <a:rPr lang="es-ES" dirty="0" err="1" smtClean="0"/>
              <a:t>structure</a:t>
            </a:r>
            <a:r>
              <a:rPr lang="es-ES" dirty="0" smtClean="0"/>
              <a:t> and </a:t>
            </a:r>
            <a:r>
              <a:rPr lang="es-ES" dirty="0" err="1" smtClean="0"/>
              <a:t>connection</a:t>
            </a:r>
            <a:endParaRPr lang="es-ES" dirty="0"/>
          </a:p>
        </p:txBody>
      </p:sp>
      <p:sp>
        <p:nvSpPr>
          <p:cNvPr id="6" name="5 Rectángulo redondeado"/>
          <p:cNvSpPr/>
          <p:nvPr/>
        </p:nvSpPr>
        <p:spPr>
          <a:xfrm>
            <a:off x="1835696" y="2538973"/>
            <a:ext cx="1293870" cy="3310321"/>
          </a:xfrm>
          <a:prstGeom prst="roundRect">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1"/>
                </a:solidFill>
                <a:latin typeface="Arial Narrow" pitchFamily="34" charset="0"/>
              </a:rPr>
              <a:t>JP A</a:t>
            </a:r>
          </a:p>
          <a:p>
            <a:pPr algn="ctr"/>
            <a:endParaRPr lang="es-ES" sz="1600" b="1" dirty="0" smtClean="0">
              <a:solidFill>
                <a:schemeClr val="accent1"/>
              </a:solidFill>
              <a:latin typeface="Arial Narrow" pitchFamily="34" charset="0"/>
            </a:endParaRPr>
          </a:p>
          <a:p>
            <a:pPr algn="ctr"/>
            <a:endParaRPr lang="es-ES" sz="1600" b="1" dirty="0" smtClean="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r>
              <a:rPr lang="es-ES" sz="1600" b="1" dirty="0" smtClean="0">
                <a:solidFill>
                  <a:schemeClr val="accent1"/>
                </a:solidFill>
                <a:latin typeface="Arial Narrow" pitchFamily="34" charset="0"/>
              </a:rPr>
              <a:t>…</a:t>
            </a:r>
          </a:p>
          <a:p>
            <a:pPr algn="ctr"/>
            <a:endParaRPr lang="es-ES" sz="1600" b="1" dirty="0" smtClean="0">
              <a:solidFill>
                <a:schemeClr val="accent1"/>
              </a:solidFill>
              <a:latin typeface="Arial Narrow" pitchFamily="34" charset="0"/>
            </a:endParaRPr>
          </a:p>
          <a:p>
            <a:pPr algn="ctr"/>
            <a:endParaRPr lang="es-ES" sz="1600" b="1" dirty="0" smtClean="0">
              <a:solidFill>
                <a:schemeClr val="accent1"/>
              </a:solidFill>
              <a:latin typeface="Arial Narrow" pitchFamily="34" charset="0"/>
            </a:endParaRPr>
          </a:p>
          <a:p>
            <a:pPr algn="ctr"/>
            <a:endParaRPr lang="es-ES" sz="1000" b="1" dirty="0" smtClean="0">
              <a:solidFill>
                <a:schemeClr val="accent1"/>
              </a:solidFill>
              <a:latin typeface="Arial Narrow" pitchFamily="34" charset="0"/>
            </a:endParaRPr>
          </a:p>
          <a:p>
            <a:pPr algn="ctr"/>
            <a:r>
              <a:rPr lang="es-ES" sz="1600" b="1" dirty="0" smtClean="0">
                <a:solidFill>
                  <a:schemeClr val="accent1"/>
                </a:solidFill>
                <a:latin typeface="Arial Narrow" pitchFamily="34" charset="0"/>
              </a:rPr>
              <a:t>…</a:t>
            </a:r>
          </a:p>
          <a:p>
            <a:pPr algn="ctr"/>
            <a:r>
              <a:rPr lang="es-ES" sz="1600" b="1" dirty="0" smtClean="0">
                <a:solidFill>
                  <a:schemeClr val="accent1"/>
                </a:solidFill>
                <a:latin typeface="Arial Narrow" pitchFamily="34" charset="0"/>
              </a:rPr>
              <a:t>…</a:t>
            </a:r>
          </a:p>
        </p:txBody>
      </p:sp>
      <p:sp>
        <p:nvSpPr>
          <p:cNvPr id="2" name="1 Rectángulo redondeado"/>
          <p:cNvSpPr/>
          <p:nvPr/>
        </p:nvSpPr>
        <p:spPr>
          <a:xfrm>
            <a:off x="1952416" y="2900344"/>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A1</a:t>
            </a:r>
            <a:endParaRPr lang="es-ES" dirty="0"/>
          </a:p>
        </p:txBody>
      </p:sp>
      <p:sp>
        <p:nvSpPr>
          <p:cNvPr id="19" name="18 Rectángulo redondeado"/>
          <p:cNvSpPr/>
          <p:nvPr/>
        </p:nvSpPr>
        <p:spPr>
          <a:xfrm>
            <a:off x="1952416" y="3380872"/>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A2</a:t>
            </a:r>
            <a:endParaRPr lang="es-ES" dirty="0"/>
          </a:p>
        </p:txBody>
      </p:sp>
      <p:sp>
        <p:nvSpPr>
          <p:cNvPr id="20" name="19 Rectángulo redondeado"/>
          <p:cNvSpPr/>
          <p:nvPr/>
        </p:nvSpPr>
        <p:spPr>
          <a:xfrm>
            <a:off x="1952416" y="4221088"/>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a:t>
            </a:r>
            <a:r>
              <a:rPr lang="es-ES" dirty="0" err="1" smtClean="0"/>
              <a:t>Ai</a:t>
            </a:r>
            <a:endParaRPr lang="es-ES" dirty="0"/>
          </a:p>
        </p:txBody>
      </p:sp>
      <p:sp>
        <p:nvSpPr>
          <p:cNvPr id="21" name="20 Rectángulo redondeado"/>
          <p:cNvSpPr/>
          <p:nvPr/>
        </p:nvSpPr>
        <p:spPr>
          <a:xfrm>
            <a:off x="1946374" y="5327092"/>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An</a:t>
            </a:r>
            <a:endParaRPr lang="es-ES" dirty="0"/>
          </a:p>
        </p:txBody>
      </p:sp>
      <p:sp>
        <p:nvSpPr>
          <p:cNvPr id="7" name="6 CuadroTexto"/>
          <p:cNvSpPr txBox="1"/>
          <p:nvPr/>
        </p:nvSpPr>
        <p:spPr>
          <a:xfrm>
            <a:off x="1844729" y="2131784"/>
            <a:ext cx="1284837" cy="369332"/>
          </a:xfrm>
          <a:prstGeom prst="rect">
            <a:avLst/>
          </a:prstGeom>
          <a:noFill/>
          <a:ln>
            <a:noFill/>
          </a:ln>
        </p:spPr>
        <p:txBody>
          <a:bodyPr wrap="square" rtlCol="0">
            <a:spAutoFit/>
          </a:bodyPr>
          <a:lstStyle/>
          <a:p>
            <a:pPr algn="ctr"/>
            <a:r>
              <a:rPr lang="es-ES" dirty="0" smtClean="0">
                <a:solidFill>
                  <a:schemeClr val="accent1"/>
                </a:solidFill>
              </a:rPr>
              <a:t>JPA-Coord.</a:t>
            </a:r>
            <a:endParaRPr lang="es-ES" dirty="0">
              <a:solidFill>
                <a:schemeClr val="accent1"/>
              </a:solidFill>
            </a:endParaRPr>
          </a:p>
        </p:txBody>
      </p:sp>
      <p:sp>
        <p:nvSpPr>
          <p:cNvPr id="8" name="7 Rectángulo redondeado"/>
          <p:cNvSpPr/>
          <p:nvPr/>
        </p:nvSpPr>
        <p:spPr>
          <a:xfrm>
            <a:off x="1763686" y="836712"/>
            <a:ext cx="7272810" cy="455617"/>
          </a:xfrm>
          <a:prstGeom prst="roundRect">
            <a:avLst/>
          </a:prstGeom>
          <a:solidFill>
            <a:srgbClr val="6699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dirty="0" err="1" smtClean="0"/>
              <a:t>ExCo</a:t>
            </a:r>
            <a:r>
              <a:rPr lang="es-ES" dirty="0" smtClean="0"/>
              <a:t> (</a:t>
            </a:r>
            <a:r>
              <a:rPr lang="es-ES" dirty="0" err="1" smtClean="0"/>
              <a:t>chair</a:t>
            </a:r>
            <a:r>
              <a:rPr lang="es-ES" dirty="0" smtClean="0"/>
              <a:t>, vice-</a:t>
            </a:r>
            <a:r>
              <a:rPr lang="es-ES" dirty="0" err="1" smtClean="0"/>
              <a:t>chair</a:t>
            </a:r>
            <a:r>
              <a:rPr lang="es-ES" dirty="0" smtClean="0"/>
              <a:t>)</a:t>
            </a:r>
            <a:endParaRPr lang="es-ES" dirty="0"/>
          </a:p>
        </p:txBody>
      </p:sp>
      <p:sp>
        <p:nvSpPr>
          <p:cNvPr id="9" name="8 CuadroTexto"/>
          <p:cNvSpPr txBox="1"/>
          <p:nvPr/>
        </p:nvSpPr>
        <p:spPr>
          <a:xfrm>
            <a:off x="884806" y="3419708"/>
            <a:ext cx="878881" cy="369332"/>
          </a:xfrm>
          <a:prstGeom prst="rect">
            <a:avLst/>
          </a:prstGeom>
          <a:noFill/>
        </p:spPr>
        <p:txBody>
          <a:bodyPr wrap="square" rtlCol="0">
            <a:spAutoFit/>
          </a:bodyPr>
          <a:lstStyle/>
          <a:p>
            <a:pPr algn="ctr"/>
            <a:r>
              <a:rPr lang="es-ES" dirty="0" smtClean="0">
                <a:solidFill>
                  <a:schemeClr val="accent1"/>
                </a:solidFill>
              </a:rPr>
              <a:t>SPA2C</a:t>
            </a:r>
            <a:endParaRPr lang="es-ES" dirty="0">
              <a:solidFill>
                <a:schemeClr val="accent1"/>
              </a:solidFill>
            </a:endParaRPr>
          </a:p>
        </p:txBody>
      </p:sp>
      <p:sp>
        <p:nvSpPr>
          <p:cNvPr id="24" name="23 CuadroTexto"/>
          <p:cNvSpPr txBox="1"/>
          <p:nvPr/>
        </p:nvSpPr>
        <p:spPr>
          <a:xfrm>
            <a:off x="884807" y="4283804"/>
            <a:ext cx="878881" cy="369332"/>
          </a:xfrm>
          <a:prstGeom prst="rect">
            <a:avLst/>
          </a:prstGeom>
          <a:noFill/>
        </p:spPr>
        <p:txBody>
          <a:bodyPr wrap="square" rtlCol="0">
            <a:spAutoFit/>
          </a:bodyPr>
          <a:lstStyle/>
          <a:p>
            <a:pPr algn="ctr"/>
            <a:r>
              <a:rPr lang="es-ES" dirty="0" err="1" smtClean="0">
                <a:solidFill>
                  <a:schemeClr val="accent1"/>
                </a:solidFill>
              </a:rPr>
              <a:t>SPAiC</a:t>
            </a:r>
            <a:endParaRPr lang="es-ES" dirty="0">
              <a:solidFill>
                <a:schemeClr val="accent1"/>
              </a:solidFill>
            </a:endParaRPr>
          </a:p>
        </p:txBody>
      </p:sp>
      <p:sp>
        <p:nvSpPr>
          <p:cNvPr id="25" name="24 CuadroTexto"/>
          <p:cNvSpPr txBox="1"/>
          <p:nvPr/>
        </p:nvSpPr>
        <p:spPr>
          <a:xfrm>
            <a:off x="884807" y="5373216"/>
            <a:ext cx="878881" cy="369332"/>
          </a:xfrm>
          <a:prstGeom prst="rect">
            <a:avLst/>
          </a:prstGeom>
          <a:noFill/>
        </p:spPr>
        <p:txBody>
          <a:bodyPr wrap="square" rtlCol="0">
            <a:spAutoFit/>
          </a:bodyPr>
          <a:lstStyle/>
          <a:p>
            <a:pPr algn="ctr"/>
            <a:r>
              <a:rPr lang="es-ES" dirty="0" err="1" smtClean="0">
                <a:solidFill>
                  <a:schemeClr val="accent1"/>
                </a:solidFill>
              </a:rPr>
              <a:t>SPAnC</a:t>
            </a:r>
            <a:endParaRPr lang="es-ES" dirty="0">
              <a:solidFill>
                <a:schemeClr val="accent1"/>
              </a:solidFill>
            </a:endParaRPr>
          </a:p>
        </p:txBody>
      </p:sp>
      <p:sp>
        <p:nvSpPr>
          <p:cNvPr id="26" name="25 CuadroTexto"/>
          <p:cNvSpPr txBox="1"/>
          <p:nvPr/>
        </p:nvSpPr>
        <p:spPr>
          <a:xfrm>
            <a:off x="395536" y="2361654"/>
            <a:ext cx="1368152" cy="923330"/>
          </a:xfrm>
          <a:prstGeom prst="rect">
            <a:avLst/>
          </a:prstGeom>
          <a:noFill/>
        </p:spPr>
        <p:txBody>
          <a:bodyPr wrap="square" rtlCol="0">
            <a:spAutoFit/>
          </a:bodyPr>
          <a:lstStyle/>
          <a:p>
            <a:pPr algn="r"/>
            <a:r>
              <a:rPr lang="es-ES" dirty="0" smtClean="0">
                <a:solidFill>
                  <a:schemeClr val="accent1"/>
                </a:solidFill>
              </a:rPr>
              <a:t>JP </a:t>
            </a:r>
            <a:r>
              <a:rPr lang="es-ES" dirty="0" err="1" smtClean="0">
                <a:solidFill>
                  <a:schemeClr val="accent1"/>
                </a:solidFill>
              </a:rPr>
              <a:t>co</a:t>
            </a:r>
            <a:r>
              <a:rPr lang="es-ES" dirty="0" smtClean="0">
                <a:solidFill>
                  <a:schemeClr val="accent1"/>
                </a:solidFill>
              </a:rPr>
              <a:t>-C, </a:t>
            </a:r>
            <a:r>
              <a:rPr lang="es-ES" dirty="0" err="1" smtClean="0">
                <a:solidFill>
                  <a:schemeClr val="accent1"/>
                </a:solidFill>
              </a:rPr>
              <a:t>deputy</a:t>
            </a:r>
            <a:r>
              <a:rPr lang="es-ES" dirty="0" smtClean="0">
                <a:solidFill>
                  <a:schemeClr val="accent1"/>
                </a:solidFill>
              </a:rPr>
              <a:t>- C, </a:t>
            </a:r>
            <a:r>
              <a:rPr lang="es-ES" dirty="0" err="1" smtClean="0">
                <a:solidFill>
                  <a:schemeClr val="accent1"/>
                </a:solidFill>
              </a:rPr>
              <a:t>secr</a:t>
            </a:r>
            <a:r>
              <a:rPr lang="es-ES" dirty="0" smtClean="0">
                <a:solidFill>
                  <a:schemeClr val="accent1"/>
                </a:solidFill>
              </a:rPr>
              <a:t>., … </a:t>
            </a:r>
            <a:endParaRPr lang="es-ES" dirty="0">
              <a:solidFill>
                <a:schemeClr val="accent1"/>
              </a:solidFill>
            </a:endParaRPr>
          </a:p>
        </p:txBody>
      </p:sp>
      <p:sp>
        <p:nvSpPr>
          <p:cNvPr id="27" name="26 Rectángulo redondeado"/>
          <p:cNvSpPr/>
          <p:nvPr/>
        </p:nvSpPr>
        <p:spPr>
          <a:xfrm>
            <a:off x="3494154" y="2538973"/>
            <a:ext cx="1293870" cy="3307625"/>
          </a:xfrm>
          <a:prstGeom prst="roundRect">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1"/>
                </a:solidFill>
                <a:latin typeface="Arial Narrow" pitchFamily="34" charset="0"/>
              </a:rPr>
              <a:t>JP B</a:t>
            </a:r>
          </a:p>
          <a:p>
            <a:pPr algn="ctr"/>
            <a:endParaRPr lang="es-ES" sz="1600" b="1" dirty="0" smtClean="0">
              <a:solidFill>
                <a:schemeClr val="accent1"/>
              </a:solidFill>
              <a:latin typeface="Arial Narrow" pitchFamily="34" charset="0"/>
            </a:endParaRPr>
          </a:p>
          <a:p>
            <a:pPr algn="ctr"/>
            <a:endParaRPr lang="es-ES" sz="1600" b="1" dirty="0" smtClean="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r>
              <a:rPr lang="es-ES" sz="1600" b="1" dirty="0" smtClean="0">
                <a:solidFill>
                  <a:schemeClr val="accent1"/>
                </a:solidFill>
                <a:latin typeface="Arial Narrow" pitchFamily="34" charset="0"/>
              </a:rPr>
              <a:t>…</a:t>
            </a:r>
          </a:p>
          <a:p>
            <a:pPr algn="ctr"/>
            <a:endParaRPr lang="es-ES" sz="1600" b="1" dirty="0" smtClean="0">
              <a:solidFill>
                <a:schemeClr val="accent1"/>
              </a:solidFill>
              <a:latin typeface="Arial Narrow" pitchFamily="34" charset="0"/>
            </a:endParaRPr>
          </a:p>
          <a:p>
            <a:pPr algn="ctr"/>
            <a:endParaRPr lang="es-ES" sz="1600" b="1" dirty="0" smtClean="0">
              <a:solidFill>
                <a:schemeClr val="accent1"/>
              </a:solidFill>
              <a:latin typeface="Arial Narrow" pitchFamily="34" charset="0"/>
            </a:endParaRPr>
          </a:p>
          <a:p>
            <a:pPr algn="ctr"/>
            <a:endParaRPr lang="es-ES" sz="1000" b="1" dirty="0" smtClean="0">
              <a:solidFill>
                <a:schemeClr val="accent1"/>
              </a:solidFill>
              <a:latin typeface="Arial Narrow" pitchFamily="34" charset="0"/>
            </a:endParaRPr>
          </a:p>
          <a:p>
            <a:pPr algn="ctr"/>
            <a:r>
              <a:rPr lang="es-ES" sz="1600" b="1" dirty="0" smtClean="0">
                <a:solidFill>
                  <a:schemeClr val="accent1"/>
                </a:solidFill>
                <a:latin typeface="Arial Narrow" pitchFamily="34" charset="0"/>
              </a:rPr>
              <a:t>…</a:t>
            </a:r>
          </a:p>
          <a:p>
            <a:pPr algn="ctr"/>
            <a:r>
              <a:rPr lang="es-ES" sz="1600" b="1" dirty="0" smtClean="0">
                <a:solidFill>
                  <a:schemeClr val="accent1"/>
                </a:solidFill>
                <a:latin typeface="Arial Narrow" pitchFamily="34" charset="0"/>
              </a:rPr>
              <a:t>…</a:t>
            </a:r>
          </a:p>
        </p:txBody>
      </p:sp>
      <p:sp>
        <p:nvSpPr>
          <p:cNvPr id="28" name="27 Rectángulo redondeado"/>
          <p:cNvSpPr/>
          <p:nvPr/>
        </p:nvSpPr>
        <p:spPr>
          <a:xfrm>
            <a:off x="3610874" y="2897648"/>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B1</a:t>
            </a:r>
            <a:endParaRPr lang="es-ES" dirty="0"/>
          </a:p>
        </p:txBody>
      </p:sp>
      <p:sp>
        <p:nvSpPr>
          <p:cNvPr id="29" name="28 Rectángulo redondeado"/>
          <p:cNvSpPr/>
          <p:nvPr/>
        </p:nvSpPr>
        <p:spPr>
          <a:xfrm>
            <a:off x="3610874" y="3378176"/>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B2</a:t>
            </a:r>
            <a:endParaRPr lang="es-ES" dirty="0"/>
          </a:p>
        </p:txBody>
      </p:sp>
      <p:sp>
        <p:nvSpPr>
          <p:cNvPr id="30" name="29 Rectángulo redondeado"/>
          <p:cNvSpPr/>
          <p:nvPr/>
        </p:nvSpPr>
        <p:spPr>
          <a:xfrm>
            <a:off x="3610874" y="4235417"/>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Bi</a:t>
            </a:r>
            <a:endParaRPr lang="es-ES" dirty="0"/>
          </a:p>
        </p:txBody>
      </p:sp>
      <p:sp>
        <p:nvSpPr>
          <p:cNvPr id="31" name="30 Rectángulo redondeado"/>
          <p:cNvSpPr/>
          <p:nvPr/>
        </p:nvSpPr>
        <p:spPr>
          <a:xfrm>
            <a:off x="3604832" y="5324396"/>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a:t>
            </a:r>
            <a:r>
              <a:rPr lang="es-ES" dirty="0" err="1" smtClean="0"/>
              <a:t>Bn</a:t>
            </a:r>
            <a:endParaRPr lang="es-ES" dirty="0"/>
          </a:p>
        </p:txBody>
      </p:sp>
      <p:sp>
        <p:nvSpPr>
          <p:cNvPr id="32" name="31 CuadroTexto"/>
          <p:cNvSpPr txBox="1"/>
          <p:nvPr/>
        </p:nvSpPr>
        <p:spPr>
          <a:xfrm>
            <a:off x="3306920" y="2129088"/>
            <a:ext cx="1625120" cy="369332"/>
          </a:xfrm>
          <a:prstGeom prst="rect">
            <a:avLst/>
          </a:prstGeom>
          <a:noFill/>
          <a:ln>
            <a:noFill/>
          </a:ln>
        </p:spPr>
        <p:txBody>
          <a:bodyPr wrap="square" rtlCol="0">
            <a:spAutoFit/>
          </a:bodyPr>
          <a:lstStyle/>
          <a:p>
            <a:pPr algn="ctr"/>
            <a:r>
              <a:rPr lang="es-ES" dirty="0" smtClean="0">
                <a:solidFill>
                  <a:schemeClr val="accent1"/>
                </a:solidFill>
              </a:rPr>
              <a:t>JPB-Coord.</a:t>
            </a:r>
            <a:endParaRPr lang="es-ES" dirty="0">
              <a:solidFill>
                <a:schemeClr val="accent1"/>
              </a:solidFill>
            </a:endParaRPr>
          </a:p>
        </p:txBody>
      </p:sp>
      <p:sp>
        <p:nvSpPr>
          <p:cNvPr id="33" name="32 Rectángulo redondeado"/>
          <p:cNvSpPr/>
          <p:nvPr/>
        </p:nvSpPr>
        <p:spPr>
          <a:xfrm>
            <a:off x="5535330" y="2538973"/>
            <a:ext cx="1293870" cy="3307626"/>
          </a:xfrm>
          <a:prstGeom prst="roundRect">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1"/>
                </a:solidFill>
                <a:latin typeface="Arial Narrow" pitchFamily="34" charset="0"/>
              </a:rPr>
              <a:t>JP I</a:t>
            </a:r>
          </a:p>
          <a:p>
            <a:pPr algn="ctr"/>
            <a:endParaRPr lang="es-ES" sz="1600" b="1" dirty="0" smtClean="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r>
              <a:rPr lang="es-ES" sz="1600" b="1" dirty="0" smtClean="0">
                <a:solidFill>
                  <a:schemeClr val="accent1"/>
                </a:solidFill>
                <a:latin typeface="Arial Narrow" pitchFamily="34" charset="0"/>
              </a:rPr>
              <a:t>…</a:t>
            </a:r>
          </a:p>
          <a:p>
            <a:pPr algn="ctr"/>
            <a:endParaRPr lang="es-ES" sz="1600" b="1" dirty="0" smtClean="0">
              <a:solidFill>
                <a:schemeClr val="accent1"/>
              </a:solidFill>
              <a:latin typeface="Arial Narrow" pitchFamily="34" charset="0"/>
            </a:endParaRPr>
          </a:p>
          <a:p>
            <a:pPr algn="ctr"/>
            <a:endParaRPr lang="es-ES" sz="1600" b="1" dirty="0" smtClean="0">
              <a:solidFill>
                <a:schemeClr val="accent1"/>
              </a:solidFill>
              <a:latin typeface="Arial Narrow" pitchFamily="34" charset="0"/>
            </a:endParaRPr>
          </a:p>
          <a:p>
            <a:pPr algn="ctr"/>
            <a:endParaRPr lang="es-ES" sz="1000" b="1" dirty="0" smtClean="0">
              <a:solidFill>
                <a:schemeClr val="accent1"/>
              </a:solidFill>
              <a:latin typeface="Arial Narrow" pitchFamily="34" charset="0"/>
            </a:endParaRPr>
          </a:p>
          <a:p>
            <a:pPr algn="ctr"/>
            <a:r>
              <a:rPr lang="es-ES" sz="1600" b="1" dirty="0" smtClean="0">
                <a:solidFill>
                  <a:schemeClr val="accent1"/>
                </a:solidFill>
                <a:latin typeface="Arial Narrow" pitchFamily="34" charset="0"/>
              </a:rPr>
              <a:t>…</a:t>
            </a:r>
          </a:p>
          <a:p>
            <a:pPr algn="ctr"/>
            <a:r>
              <a:rPr lang="es-ES" sz="1600" b="1" dirty="0" smtClean="0">
                <a:solidFill>
                  <a:schemeClr val="accent1"/>
                </a:solidFill>
                <a:latin typeface="Arial Narrow" pitchFamily="34" charset="0"/>
              </a:rPr>
              <a:t>…</a:t>
            </a:r>
          </a:p>
          <a:p>
            <a:pPr algn="ctr"/>
            <a:endParaRPr lang="es-ES" sz="1600" b="1" dirty="0">
              <a:solidFill>
                <a:schemeClr val="accent1"/>
              </a:solidFill>
              <a:latin typeface="Arial Narrow" pitchFamily="34" charset="0"/>
            </a:endParaRPr>
          </a:p>
        </p:txBody>
      </p:sp>
      <p:sp>
        <p:nvSpPr>
          <p:cNvPr id="34" name="33 Rectángulo redondeado"/>
          <p:cNvSpPr/>
          <p:nvPr/>
        </p:nvSpPr>
        <p:spPr>
          <a:xfrm>
            <a:off x="5652050" y="2900344"/>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I1</a:t>
            </a:r>
            <a:endParaRPr lang="es-ES" dirty="0"/>
          </a:p>
        </p:txBody>
      </p:sp>
      <p:sp>
        <p:nvSpPr>
          <p:cNvPr id="35" name="34 Rectángulo redondeado"/>
          <p:cNvSpPr/>
          <p:nvPr/>
        </p:nvSpPr>
        <p:spPr>
          <a:xfrm>
            <a:off x="5652050" y="3380872"/>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I2</a:t>
            </a:r>
            <a:endParaRPr lang="es-ES" dirty="0"/>
          </a:p>
        </p:txBody>
      </p:sp>
      <p:sp>
        <p:nvSpPr>
          <p:cNvPr id="36" name="35 Rectángulo redondeado"/>
          <p:cNvSpPr/>
          <p:nvPr/>
        </p:nvSpPr>
        <p:spPr>
          <a:xfrm>
            <a:off x="5652050" y="4236747"/>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a:t>
            </a:r>
            <a:r>
              <a:rPr lang="es-ES" dirty="0" err="1" smtClean="0"/>
              <a:t>Ii</a:t>
            </a:r>
            <a:endParaRPr lang="es-ES" dirty="0"/>
          </a:p>
        </p:txBody>
      </p:sp>
      <p:sp>
        <p:nvSpPr>
          <p:cNvPr id="37" name="36 Rectángulo redondeado"/>
          <p:cNvSpPr/>
          <p:nvPr/>
        </p:nvSpPr>
        <p:spPr>
          <a:xfrm>
            <a:off x="5646008" y="5327092"/>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In</a:t>
            </a:r>
            <a:endParaRPr lang="es-ES" dirty="0"/>
          </a:p>
        </p:txBody>
      </p:sp>
      <p:sp>
        <p:nvSpPr>
          <p:cNvPr id="38" name="37 CuadroTexto"/>
          <p:cNvSpPr txBox="1"/>
          <p:nvPr/>
        </p:nvSpPr>
        <p:spPr>
          <a:xfrm>
            <a:off x="5405032" y="2131784"/>
            <a:ext cx="1560648" cy="369332"/>
          </a:xfrm>
          <a:prstGeom prst="rect">
            <a:avLst/>
          </a:prstGeom>
          <a:noFill/>
          <a:ln>
            <a:noFill/>
          </a:ln>
        </p:spPr>
        <p:txBody>
          <a:bodyPr wrap="square" rtlCol="0">
            <a:spAutoFit/>
          </a:bodyPr>
          <a:lstStyle/>
          <a:p>
            <a:pPr algn="ctr"/>
            <a:r>
              <a:rPr lang="es-ES" dirty="0" smtClean="0">
                <a:solidFill>
                  <a:schemeClr val="accent1"/>
                </a:solidFill>
              </a:rPr>
              <a:t>JPI-Coord.</a:t>
            </a:r>
            <a:endParaRPr lang="es-ES" dirty="0">
              <a:solidFill>
                <a:schemeClr val="accent1"/>
              </a:solidFill>
            </a:endParaRPr>
          </a:p>
        </p:txBody>
      </p:sp>
      <p:sp>
        <p:nvSpPr>
          <p:cNvPr id="39" name="38 Rectángulo redondeado"/>
          <p:cNvSpPr/>
          <p:nvPr/>
        </p:nvSpPr>
        <p:spPr>
          <a:xfrm>
            <a:off x="7598610" y="2538974"/>
            <a:ext cx="1293870" cy="3310321"/>
          </a:xfrm>
          <a:prstGeom prst="roundRect">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1"/>
                </a:solidFill>
                <a:latin typeface="Arial Narrow" pitchFamily="34" charset="0"/>
              </a:rPr>
              <a:t>JP N</a:t>
            </a:r>
          </a:p>
          <a:p>
            <a:pPr algn="ctr"/>
            <a:endParaRPr lang="es-ES" sz="1600" b="1" dirty="0" smtClean="0">
              <a:solidFill>
                <a:schemeClr val="accent1"/>
              </a:solidFill>
              <a:latin typeface="Arial Narrow" pitchFamily="34" charset="0"/>
            </a:endParaRPr>
          </a:p>
          <a:p>
            <a:pPr algn="ctr"/>
            <a:endParaRPr lang="es-ES" sz="1600" b="1" dirty="0" smtClean="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r>
              <a:rPr lang="es-ES" sz="1600" b="1" dirty="0" smtClean="0">
                <a:solidFill>
                  <a:schemeClr val="accent1"/>
                </a:solidFill>
                <a:latin typeface="Arial Narrow" pitchFamily="34" charset="0"/>
              </a:rPr>
              <a:t>…</a:t>
            </a:r>
          </a:p>
          <a:p>
            <a:pPr algn="ctr"/>
            <a:endParaRPr lang="es-ES" sz="1600" b="1" dirty="0" smtClean="0">
              <a:solidFill>
                <a:schemeClr val="accent1"/>
              </a:solidFill>
              <a:latin typeface="Arial Narrow" pitchFamily="34" charset="0"/>
            </a:endParaRPr>
          </a:p>
          <a:p>
            <a:pPr algn="ctr"/>
            <a:endParaRPr lang="es-ES" sz="1600" b="1" dirty="0" smtClean="0">
              <a:solidFill>
                <a:schemeClr val="accent1"/>
              </a:solidFill>
              <a:latin typeface="Arial Narrow" pitchFamily="34" charset="0"/>
            </a:endParaRPr>
          </a:p>
          <a:p>
            <a:pPr algn="ctr"/>
            <a:endParaRPr lang="es-ES" sz="1000" b="1" dirty="0" smtClean="0">
              <a:solidFill>
                <a:schemeClr val="accent1"/>
              </a:solidFill>
              <a:latin typeface="Arial Narrow" pitchFamily="34" charset="0"/>
            </a:endParaRPr>
          </a:p>
          <a:p>
            <a:pPr algn="ctr"/>
            <a:r>
              <a:rPr lang="es-ES" sz="1600" b="1" dirty="0" smtClean="0">
                <a:solidFill>
                  <a:schemeClr val="accent1"/>
                </a:solidFill>
                <a:latin typeface="Arial Narrow" pitchFamily="34" charset="0"/>
              </a:rPr>
              <a:t>…</a:t>
            </a:r>
          </a:p>
          <a:p>
            <a:pPr algn="ctr"/>
            <a:r>
              <a:rPr lang="es-ES" sz="1600" b="1" dirty="0" smtClean="0">
                <a:solidFill>
                  <a:schemeClr val="accent1"/>
                </a:solidFill>
                <a:latin typeface="Arial Narrow" pitchFamily="34" charset="0"/>
              </a:rPr>
              <a:t>…</a:t>
            </a:r>
          </a:p>
          <a:p>
            <a:pPr algn="ctr"/>
            <a:endParaRPr lang="es-ES" sz="1600" b="1" dirty="0">
              <a:solidFill>
                <a:schemeClr val="accent1"/>
              </a:solidFill>
              <a:latin typeface="Arial Narrow" pitchFamily="34" charset="0"/>
            </a:endParaRPr>
          </a:p>
        </p:txBody>
      </p:sp>
      <p:sp>
        <p:nvSpPr>
          <p:cNvPr id="40" name="39 Rectángulo redondeado"/>
          <p:cNvSpPr/>
          <p:nvPr/>
        </p:nvSpPr>
        <p:spPr>
          <a:xfrm>
            <a:off x="7715330" y="2911296"/>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N1</a:t>
            </a:r>
            <a:endParaRPr lang="es-ES" dirty="0"/>
          </a:p>
        </p:txBody>
      </p:sp>
      <p:sp>
        <p:nvSpPr>
          <p:cNvPr id="41" name="40 Rectángulo redondeado"/>
          <p:cNvSpPr/>
          <p:nvPr/>
        </p:nvSpPr>
        <p:spPr>
          <a:xfrm>
            <a:off x="7715330" y="3391824"/>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N2</a:t>
            </a:r>
            <a:endParaRPr lang="es-ES" dirty="0"/>
          </a:p>
        </p:txBody>
      </p:sp>
      <p:sp>
        <p:nvSpPr>
          <p:cNvPr id="42" name="41 Rectángulo redondeado"/>
          <p:cNvSpPr/>
          <p:nvPr/>
        </p:nvSpPr>
        <p:spPr>
          <a:xfrm>
            <a:off x="7715330" y="4220403"/>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Ni</a:t>
            </a:r>
            <a:endParaRPr lang="es-ES" dirty="0"/>
          </a:p>
        </p:txBody>
      </p:sp>
      <p:sp>
        <p:nvSpPr>
          <p:cNvPr id="43" name="42 Rectángulo redondeado"/>
          <p:cNvSpPr/>
          <p:nvPr/>
        </p:nvSpPr>
        <p:spPr>
          <a:xfrm>
            <a:off x="7709288" y="5310748"/>
            <a:ext cx="1080120"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a:t>
            </a:r>
            <a:r>
              <a:rPr lang="es-ES" dirty="0" err="1" smtClean="0"/>
              <a:t>Nn</a:t>
            </a:r>
            <a:endParaRPr lang="es-ES" dirty="0"/>
          </a:p>
        </p:txBody>
      </p:sp>
      <p:sp>
        <p:nvSpPr>
          <p:cNvPr id="44" name="43 CuadroTexto"/>
          <p:cNvSpPr txBox="1"/>
          <p:nvPr/>
        </p:nvSpPr>
        <p:spPr>
          <a:xfrm>
            <a:off x="7475848" y="2115440"/>
            <a:ext cx="1416632" cy="369332"/>
          </a:xfrm>
          <a:prstGeom prst="rect">
            <a:avLst/>
          </a:prstGeom>
          <a:noFill/>
          <a:ln>
            <a:noFill/>
          </a:ln>
        </p:spPr>
        <p:txBody>
          <a:bodyPr wrap="square" rtlCol="0">
            <a:spAutoFit/>
          </a:bodyPr>
          <a:lstStyle/>
          <a:p>
            <a:pPr algn="ctr"/>
            <a:r>
              <a:rPr lang="es-ES" dirty="0" smtClean="0">
                <a:solidFill>
                  <a:schemeClr val="accent1"/>
                </a:solidFill>
              </a:rPr>
              <a:t>JPN-Coord.</a:t>
            </a:r>
            <a:endParaRPr lang="es-ES" dirty="0">
              <a:solidFill>
                <a:schemeClr val="accent1"/>
              </a:solidFill>
            </a:endParaRPr>
          </a:p>
        </p:txBody>
      </p:sp>
      <p:sp>
        <p:nvSpPr>
          <p:cNvPr id="14" name="13 Abrir llave"/>
          <p:cNvSpPr/>
          <p:nvPr/>
        </p:nvSpPr>
        <p:spPr>
          <a:xfrm>
            <a:off x="467544" y="2125322"/>
            <a:ext cx="417263" cy="3721278"/>
          </a:xfrm>
          <a:prstGeom prst="leftBrace">
            <a:avLst>
              <a:gd name="adj1" fmla="val 34499"/>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b="1" dirty="0">
              <a:solidFill>
                <a:srgbClr val="006600"/>
              </a:solidFill>
            </a:endParaRPr>
          </a:p>
        </p:txBody>
      </p:sp>
      <p:sp>
        <p:nvSpPr>
          <p:cNvPr id="45" name="44 CuadroTexto"/>
          <p:cNvSpPr txBox="1"/>
          <p:nvPr/>
        </p:nvSpPr>
        <p:spPr>
          <a:xfrm>
            <a:off x="32636" y="2701385"/>
            <a:ext cx="461665" cy="2831415"/>
          </a:xfrm>
          <a:prstGeom prst="rect">
            <a:avLst/>
          </a:prstGeom>
          <a:noFill/>
          <a:ln>
            <a:solidFill>
              <a:schemeClr val="tx2"/>
            </a:solidFill>
          </a:ln>
        </p:spPr>
        <p:txBody>
          <a:bodyPr vert="vert270" wrap="square" rtlCol="0">
            <a:spAutoFit/>
          </a:bodyPr>
          <a:lstStyle/>
          <a:p>
            <a:pPr algn="ctr"/>
            <a:r>
              <a:rPr lang="es-ES" b="1" dirty="0" smtClean="0">
                <a:solidFill>
                  <a:schemeClr val="accent1"/>
                </a:solidFill>
              </a:rPr>
              <a:t>JP A Management  </a:t>
            </a:r>
            <a:r>
              <a:rPr lang="es-ES" b="1" dirty="0" err="1" smtClean="0">
                <a:solidFill>
                  <a:schemeClr val="accent1"/>
                </a:solidFill>
              </a:rPr>
              <a:t>Board</a:t>
            </a:r>
            <a:endParaRPr lang="es-ES" b="1" dirty="0">
              <a:solidFill>
                <a:schemeClr val="accent1"/>
              </a:solidFill>
            </a:endParaRPr>
          </a:p>
        </p:txBody>
      </p:sp>
      <p:sp>
        <p:nvSpPr>
          <p:cNvPr id="46" name="45 CuadroTexto"/>
          <p:cNvSpPr txBox="1"/>
          <p:nvPr/>
        </p:nvSpPr>
        <p:spPr>
          <a:xfrm rot="5400000">
            <a:off x="1695930" y="4908698"/>
            <a:ext cx="461665" cy="2439756"/>
          </a:xfrm>
          <a:prstGeom prst="rect">
            <a:avLst/>
          </a:prstGeom>
          <a:noFill/>
          <a:ln>
            <a:solidFill>
              <a:schemeClr val="tx2"/>
            </a:solidFill>
          </a:ln>
        </p:spPr>
        <p:txBody>
          <a:bodyPr vert="vert270" wrap="square" rtlCol="0">
            <a:spAutoFit/>
          </a:bodyPr>
          <a:lstStyle/>
          <a:p>
            <a:pPr algn="ctr"/>
            <a:r>
              <a:rPr lang="es-ES" b="1" dirty="0" smtClean="0">
                <a:solidFill>
                  <a:schemeClr val="accent1"/>
                </a:solidFill>
              </a:rPr>
              <a:t>JP A </a:t>
            </a:r>
            <a:r>
              <a:rPr lang="es-ES" b="1" dirty="0" err="1" smtClean="0">
                <a:solidFill>
                  <a:schemeClr val="accent1"/>
                </a:solidFill>
              </a:rPr>
              <a:t>Steering</a:t>
            </a:r>
            <a:r>
              <a:rPr lang="es-ES" b="1" dirty="0" smtClean="0">
                <a:solidFill>
                  <a:schemeClr val="accent1"/>
                </a:solidFill>
              </a:rPr>
              <a:t> </a:t>
            </a:r>
            <a:r>
              <a:rPr lang="es-ES" b="1" dirty="0" err="1" smtClean="0">
                <a:solidFill>
                  <a:schemeClr val="accent1"/>
                </a:solidFill>
              </a:rPr>
              <a:t>Committee</a:t>
            </a:r>
            <a:endParaRPr lang="es-ES" b="1" dirty="0">
              <a:solidFill>
                <a:schemeClr val="accent1"/>
              </a:solidFill>
            </a:endParaRPr>
          </a:p>
        </p:txBody>
      </p:sp>
      <p:sp>
        <p:nvSpPr>
          <p:cNvPr id="47" name="46 CuadroTexto"/>
          <p:cNvSpPr txBox="1"/>
          <p:nvPr/>
        </p:nvSpPr>
        <p:spPr>
          <a:xfrm>
            <a:off x="4959336" y="4046597"/>
            <a:ext cx="432048" cy="369332"/>
          </a:xfrm>
          <a:prstGeom prst="rect">
            <a:avLst/>
          </a:prstGeom>
          <a:noFill/>
        </p:spPr>
        <p:txBody>
          <a:bodyPr wrap="square" rtlCol="0">
            <a:spAutoFit/>
          </a:bodyPr>
          <a:lstStyle/>
          <a:p>
            <a:pPr algn="ctr"/>
            <a:r>
              <a:rPr lang="es-ES" dirty="0" smtClean="0"/>
              <a:t>…</a:t>
            </a:r>
            <a:endParaRPr lang="es-ES" dirty="0"/>
          </a:p>
        </p:txBody>
      </p:sp>
      <p:sp>
        <p:nvSpPr>
          <p:cNvPr id="48" name="47 CuadroTexto"/>
          <p:cNvSpPr txBox="1"/>
          <p:nvPr/>
        </p:nvSpPr>
        <p:spPr>
          <a:xfrm>
            <a:off x="6992976" y="4052121"/>
            <a:ext cx="432048" cy="369332"/>
          </a:xfrm>
          <a:prstGeom prst="rect">
            <a:avLst/>
          </a:prstGeom>
          <a:noFill/>
        </p:spPr>
        <p:txBody>
          <a:bodyPr wrap="square" rtlCol="0">
            <a:spAutoFit/>
          </a:bodyPr>
          <a:lstStyle/>
          <a:p>
            <a:pPr algn="ctr"/>
            <a:r>
              <a:rPr lang="es-ES" dirty="0" smtClean="0"/>
              <a:t>…</a:t>
            </a:r>
            <a:endParaRPr lang="es-ES" dirty="0"/>
          </a:p>
        </p:txBody>
      </p:sp>
      <p:sp>
        <p:nvSpPr>
          <p:cNvPr id="49" name="48 Rectángulo redondeado"/>
          <p:cNvSpPr/>
          <p:nvPr/>
        </p:nvSpPr>
        <p:spPr>
          <a:xfrm>
            <a:off x="1763688" y="1368064"/>
            <a:ext cx="7272810" cy="455617"/>
          </a:xfrm>
          <a:prstGeom prst="roundRect">
            <a:avLst/>
          </a:prstGeom>
          <a:solidFill>
            <a:srgbClr val="6699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s-ES" dirty="0" smtClean="0"/>
              <a:t>Secretariat (Sec. Gen., </a:t>
            </a:r>
            <a:r>
              <a:rPr lang="es-ES" dirty="0" err="1" smtClean="0"/>
              <a:t>staff</a:t>
            </a:r>
            <a:r>
              <a:rPr lang="es-ES" dirty="0" smtClean="0"/>
              <a:t>, </a:t>
            </a:r>
            <a:r>
              <a:rPr lang="es-ES" dirty="0" err="1" smtClean="0"/>
              <a:t>external</a:t>
            </a:r>
            <a:r>
              <a:rPr lang="es-ES" dirty="0" smtClean="0"/>
              <a:t>)</a:t>
            </a:r>
            <a:endParaRPr lang="es-ES" dirty="0"/>
          </a:p>
        </p:txBody>
      </p:sp>
      <p:sp>
        <p:nvSpPr>
          <p:cNvPr id="50" name="49 Rectángulo redondeado"/>
          <p:cNvSpPr/>
          <p:nvPr/>
        </p:nvSpPr>
        <p:spPr>
          <a:xfrm>
            <a:off x="1979712" y="1124744"/>
            <a:ext cx="1619197" cy="455617"/>
          </a:xfrm>
          <a:prstGeom prst="roundRect">
            <a:avLst/>
          </a:prstGeom>
          <a:solidFill>
            <a:srgbClr val="6699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ExCoop</a:t>
            </a:r>
            <a:endParaRPr lang="es-ES" dirty="0"/>
          </a:p>
        </p:txBody>
      </p:sp>
      <p:sp>
        <p:nvSpPr>
          <p:cNvPr id="51" name="50 CuadroTexto"/>
          <p:cNvSpPr txBox="1"/>
          <p:nvPr/>
        </p:nvSpPr>
        <p:spPr>
          <a:xfrm>
            <a:off x="140636" y="943552"/>
            <a:ext cx="1284196" cy="707886"/>
          </a:xfrm>
          <a:prstGeom prst="rect">
            <a:avLst/>
          </a:prstGeom>
          <a:noFill/>
        </p:spPr>
        <p:txBody>
          <a:bodyPr wrap="square" rtlCol="0">
            <a:spAutoFit/>
          </a:bodyPr>
          <a:lstStyle/>
          <a:p>
            <a:pPr algn="r"/>
            <a:r>
              <a:rPr lang="es-ES" sz="2000" b="1" dirty="0" smtClean="0">
                <a:solidFill>
                  <a:srgbClr val="006600"/>
                </a:solidFill>
              </a:rPr>
              <a:t>EERA AISBL</a:t>
            </a:r>
            <a:endParaRPr lang="es-ES" sz="2000" b="1" dirty="0">
              <a:solidFill>
                <a:srgbClr val="006600"/>
              </a:solidFill>
            </a:endParaRPr>
          </a:p>
        </p:txBody>
      </p:sp>
      <p:sp>
        <p:nvSpPr>
          <p:cNvPr id="52" name="51 Abrir llave"/>
          <p:cNvSpPr/>
          <p:nvPr/>
        </p:nvSpPr>
        <p:spPr>
          <a:xfrm>
            <a:off x="1547664" y="778829"/>
            <a:ext cx="297065" cy="1155419"/>
          </a:xfrm>
          <a:prstGeom prst="leftBrace">
            <a:avLst>
              <a:gd name="adj1" fmla="val 11476"/>
              <a:gd name="adj2" fmla="val 50000"/>
            </a:avLst>
          </a:prstGeom>
          <a:ln w="28575">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b="1" dirty="0">
              <a:solidFill>
                <a:srgbClr val="006600"/>
              </a:solidFill>
            </a:endParaRPr>
          </a:p>
        </p:txBody>
      </p:sp>
      <p:sp>
        <p:nvSpPr>
          <p:cNvPr id="53" name="52 Rectángulo"/>
          <p:cNvSpPr/>
          <p:nvPr/>
        </p:nvSpPr>
        <p:spPr>
          <a:xfrm>
            <a:off x="1835696" y="2156385"/>
            <a:ext cx="7056784" cy="32838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54" name="53 Flecha arriba y abajo"/>
          <p:cNvSpPr/>
          <p:nvPr/>
        </p:nvSpPr>
        <p:spPr>
          <a:xfrm>
            <a:off x="5137706" y="1839712"/>
            <a:ext cx="226382" cy="316673"/>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CuadroTexto"/>
          <p:cNvSpPr txBox="1"/>
          <p:nvPr/>
        </p:nvSpPr>
        <p:spPr>
          <a:xfrm>
            <a:off x="4716016" y="2060848"/>
            <a:ext cx="861822" cy="369332"/>
          </a:xfrm>
          <a:prstGeom prst="rect">
            <a:avLst/>
          </a:prstGeom>
          <a:noFill/>
          <a:ln>
            <a:noFill/>
          </a:ln>
        </p:spPr>
        <p:txBody>
          <a:bodyPr wrap="square" rtlCol="0">
            <a:spAutoFit/>
          </a:bodyPr>
          <a:lstStyle/>
          <a:p>
            <a:pPr algn="ctr"/>
            <a:r>
              <a:rPr lang="es-ES" dirty="0" smtClean="0">
                <a:solidFill>
                  <a:schemeClr val="accent1"/>
                </a:solidFill>
              </a:rPr>
              <a:t>…</a:t>
            </a:r>
            <a:endParaRPr lang="es-ES" dirty="0">
              <a:solidFill>
                <a:schemeClr val="accent1"/>
              </a:solidFill>
            </a:endParaRPr>
          </a:p>
        </p:txBody>
      </p:sp>
      <p:sp>
        <p:nvSpPr>
          <p:cNvPr id="56" name="55 CuadroTexto"/>
          <p:cNvSpPr txBox="1"/>
          <p:nvPr/>
        </p:nvSpPr>
        <p:spPr>
          <a:xfrm>
            <a:off x="6804248" y="2060848"/>
            <a:ext cx="861822" cy="369332"/>
          </a:xfrm>
          <a:prstGeom prst="rect">
            <a:avLst/>
          </a:prstGeom>
          <a:noFill/>
          <a:ln>
            <a:noFill/>
          </a:ln>
        </p:spPr>
        <p:txBody>
          <a:bodyPr wrap="square" rtlCol="0">
            <a:spAutoFit/>
          </a:bodyPr>
          <a:lstStyle/>
          <a:p>
            <a:pPr algn="ctr"/>
            <a:r>
              <a:rPr lang="es-ES" dirty="0" smtClean="0">
                <a:solidFill>
                  <a:schemeClr val="accent1"/>
                </a:solidFill>
              </a:rPr>
              <a:t>…</a:t>
            </a:r>
            <a:endParaRPr lang="es-ES" dirty="0">
              <a:solidFill>
                <a:schemeClr val="accent1"/>
              </a:solidFill>
            </a:endParaRPr>
          </a:p>
        </p:txBody>
      </p:sp>
      <p:cxnSp>
        <p:nvCxnSpPr>
          <p:cNvPr id="60" name="59 Conector angular"/>
          <p:cNvCxnSpPr>
            <a:stCxn id="7" idx="1"/>
            <a:endCxn id="45" idx="0"/>
          </p:cNvCxnSpPr>
          <p:nvPr/>
        </p:nvCxnSpPr>
        <p:spPr>
          <a:xfrm rot="10800000" flipV="1">
            <a:off x="263469" y="2316449"/>
            <a:ext cx="1581260" cy="384935"/>
          </a:xfrm>
          <a:prstGeom prst="bentConnector2">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61 Conector angular"/>
          <p:cNvCxnSpPr>
            <a:stCxn id="46" idx="2"/>
            <a:endCxn id="45" idx="2"/>
          </p:cNvCxnSpPr>
          <p:nvPr/>
        </p:nvCxnSpPr>
        <p:spPr>
          <a:xfrm rot="10800000">
            <a:off x="263469" y="5532801"/>
            <a:ext cx="443416" cy="595777"/>
          </a:xfrm>
          <a:prstGeom prst="bentConnector2">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6" name="65 Flecha arriba y abajo"/>
          <p:cNvSpPr/>
          <p:nvPr/>
        </p:nvSpPr>
        <p:spPr>
          <a:xfrm>
            <a:off x="8090034" y="1292329"/>
            <a:ext cx="226382" cy="858443"/>
          </a:xfrm>
          <a:prstGeom prst="upDownArrow">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67 Flecha arriba y abajo"/>
          <p:cNvSpPr/>
          <p:nvPr/>
        </p:nvSpPr>
        <p:spPr>
          <a:xfrm>
            <a:off x="2707397" y="1580426"/>
            <a:ext cx="230932" cy="532457"/>
          </a:xfrm>
          <a:prstGeom prst="upDownArrow">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0" name="69 Conector recto"/>
          <p:cNvCxnSpPr/>
          <p:nvPr/>
        </p:nvCxnSpPr>
        <p:spPr>
          <a:xfrm>
            <a:off x="3306920" y="2521210"/>
            <a:ext cx="0" cy="38308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a:off x="4932040" y="2506544"/>
            <a:ext cx="0" cy="38308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2" name="71 Conector recto"/>
          <p:cNvCxnSpPr/>
          <p:nvPr/>
        </p:nvCxnSpPr>
        <p:spPr>
          <a:xfrm>
            <a:off x="5405032" y="2492896"/>
            <a:ext cx="0" cy="38308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3" name="72 Conector recto"/>
          <p:cNvCxnSpPr/>
          <p:nvPr/>
        </p:nvCxnSpPr>
        <p:spPr>
          <a:xfrm>
            <a:off x="6965680" y="2550503"/>
            <a:ext cx="0" cy="38308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7475848" y="2492896"/>
            <a:ext cx="0" cy="38308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a:xfrm>
            <a:off x="9036496" y="2550503"/>
            <a:ext cx="0" cy="383082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88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732845" y="3168264"/>
            <a:ext cx="1224136" cy="523220"/>
          </a:xfrm>
          <a:prstGeom prst="rect">
            <a:avLst/>
          </a:prstGeom>
          <a:solidFill>
            <a:schemeClr val="bg2"/>
          </a:solidFill>
          <a:ln>
            <a:solidFill>
              <a:schemeClr val="tx1"/>
            </a:solidFill>
          </a:ln>
        </p:spPr>
        <p:txBody>
          <a:bodyPr wrap="square" rtlCol="0">
            <a:spAutoFit/>
          </a:bodyPr>
          <a:lstStyle/>
          <a:p>
            <a:pPr algn="ctr"/>
            <a:r>
              <a:rPr lang="es-ES" sz="2800" dirty="0" smtClean="0"/>
              <a:t>JPC</a:t>
            </a:r>
            <a:endParaRPr lang="es-ES" dirty="0"/>
          </a:p>
        </p:txBody>
      </p:sp>
      <p:sp>
        <p:nvSpPr>
          <p:cNvPr id="3" name="2 Marcador de número de diapositiva"/>
          <p:cNvSpPr>
            <a:spLocks noGrp="1"/>
          </p:cNvSpPr>
          <p:nvPr>
            <p:ph type="sldNum" sz="quarter" idx="12"/>
          </p:nvPr>
        </p:nvSpPr>
        <p:spPr/>
        <p:txBody>
          <a:bodyPr/>
          <a:lstStyle/>
          <a:p>
            <a:fld id="{7CE551C0-7D7B-4509-902C-C9D91CD2B760}" type="slidenum">
              <a:rPr lang="en-US" smtClean="0"/>
              <a:pPr/>
              <a:t>5</a:t>
            </a:fld>
            <a:endParaRPr lang="en-US"/>
          </a:p>
        </p:txBody>
      </p:sp>
      <p:sp>
        <p:nvSpPr>
          <p:cNvPr id="4" name="3 Título"/>
          <p:cNvSpPr>
            <a:spLocks noGrp="1"/>
          </p:cNvSpPr>
          <p:nvPr>
            <p:ph type="title"/>
          </p:nvPr>
        </p:nvSpPr>
        <p:spPr/>
        <p:txBody>
          <a:bodyPr>
            <a:normAutofit fontScale="90000"/>
          </a:bodyPr>
          <a:lstStyle/>
          <a:p>
            <a:r>
              <a:rPr lang="es-ES" dirty="0" err="1"/>
              <a:t>Current</a:t>
            </a:r>
            <a:r>
              <a:rPr lang="es-ES" dirty="0"/>
              <a:t> JP </a:t>
            </a:r>
            <a:r>
              <a:rPr lang="es-ES" dirty="0" err="1"/>
              <a:t>structure</a:t>
            </a:r>
            <a:r>
              <a:rPr lang="es-ES" dirty="0"/>
              <a:t> and </a:t>
            </a:r>
            <a:r>
              <a:rPr lang="es-ES" dirty="0" err="1" smtClean="0"/>
              <a:t>connection</a:t>
            </a:r>
            <a:r>
              <a:rPr lang="es-ES" dirty="0" smtClean="0"/>
              <a:t>: </a:t>
            </a:r>
            <a:r>
              <a:rPr lang="es-ES" b="1" dirty="0" err="1" smtClean="0"/>
              <a:t>summary</a:t>
            </a:r>
            <a:endParaRPr lang="es-ES" b="1" dirty="0"/>
          </a:p>
        </p:txBody>
      </p:sp>
      <p:sp>
        <p:nvSpPr>
          <p:cNvPr id="5" name="4 Lágrima"/>
          <p:cNvSpPr/>
          <p:nvPr/>
        </p:nvSpPr>
        <p:spPr>
          <a:xfrm rot="8109272">
            <a:off x="3400569" y="1073613"/>
            <a:ext cx="1872208" cy="1919122"/>
          </a:xfrm>
          <a:prstGeom prst="teardrop">
            <a:avLst/>
          </a:prstGeom>
          <a:solidFill>
            <a:srgbClr val="6699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Lágrima"/>
          <p:cNvSpPr/>
          <p:nvPr/>
        </p:nvSpPr>
        <p:spPr>
          <a:xfrm rot="13490728" flipV="1">
            <a:off x="3400569" y="3937273"/>
            <a:ext cx="1872208" cy="191912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3732845" y="1844824"/>
            <a:ext cx="1224136" cy="523220"/>
          </a:xfrm>
          <a:prstGeom prst="rect">
            <a:avLst/>
          </a:prstGeom>
          <a:noFill/>
        </p:spPr>
        <p:txBody>
          <a:bodyPr wrap="square" rtlCol="0">
            <a:spAutoFit/>
          </a:bodyPr>
          <a:lstStyle/>
          <a:p>
            <a:pPr algn="ctr"/>
            <a:r>
              <a:rPr lang="es-ES" sz="2800" dirty="0" smtClean="0">
                <a:solidFill>
                  <a:schemeClr val="bg1"/>
                </a:solidFill>
              </a:rPr>
              <a:t>EERA</a:t>
            </a:r>
            <a:endParaRPr lang="es-ES" dirty="0">
              <a:solidFill>
                <a:schemeClr val="bg1"/>
              </a:solidFill>
            </a:endParaRPr>
          </a:p>
        </p:txBody>
      </p:sp>
      <p:sp>
        <p:nvSpPr>
          <p:cNvPr id="8" name="7 CuadroTexto"/>
          <p:cNvSpPr txBox="1"/>
          <p:nvPr/>
        </p:nvSpPr>
        <p:spPr>
          <a:xfrm>
            <a:off x="3732845" y="4132237"/>
            <a:ext cx="1224136" cy="523220"/>
          </a:xfrm>
          <a:prstGeom prst="rect">
            <a:avLst/>
          </a:prstGeom>
          <a:noFill/>
        </p:spPr>
        <p:txBody>
          <a:bodyPr wrap="square" rtlCol="0">
            <a:spAutoFit/>
          </a:bodyPr>
          <a:lstStyle/>
          <a:p>
            <a:pPr algn="ctr"/>
            <a:r>
              <a:rPr lang="es-ES" sz="2800" dirty="0" smtClean="0">
                <a:solidFill>
                  <a:schemeClr val="bg1"/>
                </a:solidFill>
              </a:rPr>
              <a:t>JP</a:t>
            </a:r>
          </a:p>
        </p:txBody>
      </p:sp>
      <p:sp>
        <p:nvSpPr>
          <p:cNvPr id="10" name="9 CuadroTexto"/>
          <p:cNvSpPr txBox="1"/>
          <p:nvPr/>
        </p:nvSpPr>
        <p:spPr>
          <a:xfrm>
            <a:off x="3732845" y="1321604"/>
            <a:ext cx="1224136" cy="523220"/>
          </a:xfrm>
          <a:prstGeom prst="rect">
            <a:avLst/>
          </a:prstGeom>
          <a:noFill/>
        </p:spPr>
        <p:txBody>
          <a:bodyPr wrap="square" rtlCol="0">
            <a:spAutoFit/>
          </a:bodyPr>
          <a:lstStyle/>
          <a:p>
            <a:pPr algn="ctr"/>
            <a:r>
              <a:rPr lang="es-ES" sz="2800" dirty="0" err="1" smtClean="0">
                <a:solidFill>
                  <a:schemeClr val="bg2"/>
                </a:solidFill>
              </a:rPr>
              <a:t>ExCo</a:t>
            </a:r>
            <a:endParaRPr lang="es-ES" dirty="0">
              <a:solidFill>
                <a:schemeClr val="bg2"/>
              </a:solidFill>
            </a:endParaRPr>
          </a:p>
        </p:txBody>
      </p:sp>
      <p:sp>
        <p:nvSpPr>
          <p:cNvPr id="11" name="10 CuadroTexto"/>
          <p:cNvSpPr txBox="1"/>
          <p:nvPr/>
        </p:nvSpPr>
        <p:spPr>
          <a:xfrm>
            <a:off x="3732845" y="2401724"/>
            <a:ext cx="1224136" cy="523220"/>
          </a:xfrm>
          <a:prstGeom prst="rect">
            <a:avLst/>
          </a:prstGeom>
          <a:noFill/>
        </p:spPr>
        <p:txBody>
          <a:bodyPr wrap="square" rtlCol="0">
            <a:spAutoFit/>
          </a:bodyPr>
          <a:lstStyle/>
          <a:p>
            <a:pPr algn="ctr"/>
            <a:r>
              <a:rPr lang="es-ES" sz="2800" dirty="0" err="1">
                <a:solidFill>
                  <a:schemeClr val="bg2"/>
                </a:solidFill>
              </a:rPr>
              <a:t>Sec</a:t>
            </a:r>
            <a:endParaRPr lang="es-ES" sz="2800" dirty="0">
              <a:solidFill>
                <a:schemeClr val="bg2"/>
              </a:solidFill>
            </a:endParaRPr>
          </a:p>
        </p:txBody>
      </p:sp>
      <p:sp>
        <p:nvSpPr>
          <p:cNvPr id="12" name="11 CuadroTexto"/>
          <p:cNvSpPr txBox="1"/>
          <p:nvPr/>
        </p:nvSpPr>
        <p:spPr>
          <a:xfrm>
            <a:off x="3701781" y="4620324"/>
            <a:ext cx="1224136" cy="523220"/>
          </a:xfrm>
          <a:prstGeom prst="rect">
            <a:avLst/>
          </a:prstGeom>
          <a:noFill/>
        </p:spPr>
        <p:txBody>
          <a:bodyPr wrap="square" rtlCol="0">
            <a:spAutoFit/>
          </a:bodyPr>
          <a:lstStyle/>
          <a:p>
            <a:pPr algn="ctr"/>
            <a:r>
              <a:rPr lang="es-ES" sz="2800" dirty="0" smtClean="0">
                <a:solidFill>
                  <a:schemeClr val="bg2"/>
                </a:solidFill>
              </a:rPr>
              <a:t>MB</a:t>
            </a:r>
            <a:endParaRPr lang="es-ES" sz="2800" dirty="0">
              <a:solidFill>
                <a:schemeClr val="bg2"/>
              </a:solidFill>
            </a:endParaRPr>
          </a:p>
        </p:txBody>
      </p:sp>
      <p:sp>
        <p:nvSpPr>
          <p:cNvPr id="13" name="12 CuadroTexto"/>
          <p:cNvSpPr txBox="1"/>
          <p:nvPr/>
        </p:nvSpPr>
        <p:spPr>
          <a:xfrm>
            <a:off x="3705549" y="5066020"/>
            <a:ext cx="1224136" cy="523220"/>
          </a:xfrm>
          <a:prstGeom prst="rect">
            <a:avLst/>
          </a:prstGeom>
          <a:noFill/>
        </p:spPr>
        <p:txBody>
          <a:bodyPr wrap="square" rtlCol="0">
            <a:spAutoFit/>
          </a:bodyPr>
          <a:lstStyle/>
          <a:p>
            <a:pPr algn="ctr"/>
            <a:r>
              <a:rPr lang="es-ES" sz="2800" dirty="0" smtClean="0">
                <a:solidFill>
                  <a:schemeClr val="bg2"/>
                </a:solidFill>
              </a:rPr>
              <a:t>SC</a:t>
            </a:r>
            <a:endParaRPr lang="es-ES" sz="2800" dirty="0">
              <a:solidFill>
                <a:schemeClr val="bg2"/>
              </a:solidFill>
            </a:endParaRPr>
          </a:p>
        </p:txBody>
      </p:sp>
      <p:sp>
        <p:nvSpPr>
          <p:cNvPr id="15" name="14 CuadroTexto"/>
          <p:cNvSpPr txBox="1"/>
          <p:nvPr/>
        </p:nvSpPr>
        <p:spPr>
          <a:xfrm>
            <a:off x="5426205" y="3168264"/>
            <a:ext cx="1224136" cy="523220"/>
          </a:xfrm>
          <a:prstGeom prst="rect">
            <a:avLst/>
          </a:prstGeom>
          <a:solidFill>
            <a:schemeClr val="bg2"/>
          </a:solidFill>
          <a:ln>
            <a:solidFill>
              <a:schemeClr val="tx1"/>
            </a:solidFill>
          </a:ln>
        </p:spPr>
        <p:txBody>
          <a:bodyPr wrap="square" rtlCol="0">
            <a:spAutoFit/>
          </a:bodyPr>
          <a:lstStyle/>
          <a:p>
            <a:pPr algn="ctr"/>
            <a:r>
              <a:rPr lang="es-ES" sz="2800" dirty="0" smtClean="0"/>
              <a:t>JPC</a:t>
            </a:r>
            <a:endParaRPr lang="es-ES" dirty="0"/>
          </a:p>
        </p:txBody>
      </p:sp>
      <p:sp>
        <p:nvSpPr>
          <p:cNvPr id="16" name="15 CuadroTexto"/>
          <p:cNvSpPr txBox="1"/>
          <p:nvPr/>
        </p:nvSpPr>
        <p:spPr>
          <a:xfrm>
            <a:off x="7117221" y="3168264"/>
            <a:ext cx="1224136" cy="523220"/>
          </a:xfrm>
          <a:prstGeom prst="rect">
            <a:avLst/>
          </a:prstGeom>
          <a:solidFill>
            <a:schemeClr val="bg2"/>
          </a:solidFill>
          <a:ln>
            <a:solidFill>
              <a:schemeClr val="tx1"/>
            </a:solidFill>
          </a:ln>
        </p:spPr>
        <p:txBody>
          <a:bodyPr wrap="square" rtlCol="0">
            <a:spAutoFit/>
          </a:bodyPr>
          <a:lstStyle/>
          <a:p>
            <a:pPr algn="ctr"/>
            <a:r>
              <a:rPr lang="es-ES" sz="2800" dirty="0" smtClean="0"/>
              <a:t>JPC</a:t>
            </a:r>
            <a:endParaRPr lang="es-ES" dirty="0"/>
          </a:p>
        </p:txBody>
      </p:sp>
      <p:cxnSp>
        <p:nvCxnSpPr>
          <p:cNvPr id="18" name="17 Conector recto de flecha"/>
          <p:cNvCxnSpPr/>
          <p:nvPr/>
        </p:nvCxnSpPr>
        <p:spPr>
          <a:xfrm>
            <a:off x="4822204" y="3905760"/>
            <a:ext cx="2854306" cy="0"/>
          </a:xfrm>
          <a:prstGeom prst="straightConnector1">
            <a:avLst/>
          </a:prstGeom>
          <a:ln w="762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grpSp>
        <p:nvGrpSpPr>
          <p:cNvPr id="19" name="18 Grupo"/>
          <p:cNvGrpSpPr/>
          <p:nvPr/>
        </p:nvGrpSpPr>
        <p:grpSpPr>
          <a:xfrm>
            <a:off x="827584" y="1583214"/>
            <a:ext cx="2081179" cy="3934018"/>
            <a:chOff x="1285515" y="1583214"/>
            <a:chExt cx="2081179" cy="3934018"/>
          </a:xfrm>
        </p:grpSpPr>
        <p:sp>
          <p:nvSpPr>
            <p:cNvPr id="14" name="13 Flecha arriba y abajo"/>
            <p:cNvSpPr/>
            <p:nvPr/>
          </p:nvSpPr>
          <p:spPr>
            <a:xfrm>
              <a:off x="1285515" y="1583214"/>
              <a:ext cx="2081179" cy="3934018"/>
            </a:xfrm>
            <a:prstGeom prst="up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7" name="Picture 3" descr="C:\Users\Administrador\AppData\Local\Microsoft\Windows\INetCache\IE\GWCCXGDW\galaxy-ngc-29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6270" y="2712921"/>
              <a:ext cx="1004355" cy="165218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19 CuadroTexto"/>
          <p:cNvSpPr txBox="1"/>
          <p:nvPr/>
        </p:nvSpPr>
        <p:spPr>
          <a:xfrm>
            <a:off x="5461037" y="1124744"/>
            <a:ext cx="3188236" cy="1323439"/>
          </a:xfrm>
          <a:prstGeom prst="rect">
            <a:avLst/>
          </a:prstGeom>
          <a:noFill/>
        </p:spPr>
        <p:txBody>
          <a:bodyPr wrap="square" rtlCol="0">
            <a:spAutoFit/>
          </a:bodyPr>
          <a:lstStyle/>
          <a:p>
            <a:pPr algn="ctr"/>
            <a:r>
              <a:rPr lang="es-ES" sz="2000" dirty="0" smtClean="0"/>
              <a:t>The JPC </a:t>
            </a:r>
            <a:r>
              <a:rPr lang="es-ES" sz="2000" dirty="0" err="1" smtClean="0"/>
              <a:t>is</a:t>
            </a:r>
            <a:r>
              <a:rPr lang="es-ES" sz="2000" dirty="0" smtClean="0"/>
              <a:t> </a:t>
            </a:r>
            <a:r>
              <a:rPr lang="es-ES" sz="2000" dirty="0" err="1" smtClean="0"/>
              <a:t>the</a:t>
            </a:r>
            <a:r>
              <a:rPr lang="es-ES" sz="2000" dirty="0" smtClean="0"/>
              <a:t> </a:t>
            </a:r>
            <a:r>
              <a:rPr lang="es-ES" sz="2000" dirty="0" err="1" smtClean="0"/>
              <a:t>only</a:t>
            </a:r>
            <a:r>
              <a:rPr lang="es-ES" sz="2000" dirty="0" smtClean="0"/>
              <a:t> </a:t>
            </a:r>
            <a:r>
              <a:rPr lang="es-ES" sz="2000" dirty="0" err="1" smtClean="0"/>
              <a:t>connection</a:t>
            </a:r>
            <a:r>
              <a:rPr lang="es-ES" sz="2000" dirty="0" smtClean="0"/>
              <a:t> </a:t>
            </a:r>
            <a:r>
              <a:rPr lang="es-ES" sz="2000" dirty="0" err="1" smtClean="0"/>
              <a:t>point</a:t>
            </a:r>
            <a:r>
              <a:rPr lang="es-ES" sz="2000" dirty="0" smtClean="0"/>
              <a:t> </a:t>
            </a:r>
            <a:r>
              <a:rPr lang="es-ES" sz="2000" dirty="0" err="1" smtClean="0"/>
              <a:t>between</a:t>
            </a:r>
            <a:r>
              <a:rPr lang="es-ES" sz="2000" dirty="0" smtClean="0"/>
              <a:t> </a:t>
            </a:r>
            <a:r>
              <a:rPr lang="es-ES" sz="2000" dirty="0" err="1" smtClean="0"/>
              <a:t>realities</a:t>
            </a:r>
            <a:r>
              <a:rPr lang="es-ES" sz="2000" dirty="0" smtClean="0"/>
              <a:t> </a:t>
            </a:r>
            <a:r>
              <a:rPr lang="es-ES" sz="2000" dirty="0" err="1" smtClean="0"/>
              <a:t>that</a:t>
            </a:r>
            <a:r>
              <a:rPr lang="es-ES" sz="2000" dirty="0" smtClean="0"/>
              <a:t> </a:t>
            </a:r>
            <a:r>
              <a:rPr lang="es-ES" sz="2000" dirty="0" err="1" smtClean="0"/>
              <a:t>sometimes</a:t>
            </a:r>
            <a:r>
              <a:rPr lang="es-ES" sz="2000" dirty="0" smtClean="0"/>
              <a:t> </a:t>
            </a:r>
            <a:r>
              <a:rPr lang="es-ES" sz="2000" dirty="0" err="1" smtClean="0"/>
              <a:t>seem</a:t>
            </a:r>
            <a:r>
              <a:rPr lang="es-ES" sz="2000" dirty="0" smtClean="0"/>
              <a:t> to be </a:t>
            </a:r>
            <a:r>
              <a:rPr lang="es-ES" sz="2000" dirty="0" err="1" smtClean="0"/>
              <a:t>apart</a:t>
            </a:r>
            <a:endParaRPr lang="es-ES" sz="2000" dirty="0"/>
          </a:p>
        </p:txBody>
      </p:sp>
      <p:sp>
        <p:nvSpPr>
          <p:cNvPr id="23" name="22 CuadroTexto"/>
          <p:cNvSpPr txBox="1"/>
          <p:nvPr/>
        </p:nvSpPr>
        <p:spPr>
          <a:xfrm>
            <a:off x="5441153" y="4221088"/>
            <a:ext cx="3188236" cy="1015663"/>
          </a:xfrm>
          <a:prstGeom prst="rect">
            <a:avLst/>
          </a:prstGeom>
          <a:noFill/>
        </p:spPr>
        <p:txBody>
          <a:bodyPr wrap="square" rtlCol="0">
            <a:spAutoFit/>
          </a:bodyPr>
          <a:lstStyle/>
          <a:p>
            <a:pPr algn="ctr"/>
            <a:r>
              <a:rPr lang="es-ES" sz="2000" dirty="0" err="1" smtClean="0"/>
              <a:t>The</a:t>
            </a:r>
            <a:r>
              <a:rPr lang="es-ES" sz="2000" dirty="0" smtClean="0"/>
              <a:t> </a:t>
            </a:r>
            <a:r>
              <a:rPr lang="es-ES" sz="2000" dirty="0" err="1" smtClean="0"/>
              <a:t>JPCs</a:t>
            </a:r>
            <a:r>
              <a:rPr lang="es-ES" sz="2000" dirty="0" smtClean="0"/>
              <a:t> are </a:t>
            </a:r>
            <a:r>
              <a:rPr lang="es-ES" sz="2000" dirty="0" err="1" smtClean="0"/>
              <a:t>also</a:t>
            </a:r>
            <a:r>
              <a:rPr lang="es-ES" sz="2000" dirty="0" smtClean="0"/>
              <a:t> de facto </a:t>
            </a:r>
            <a:r>
              <a:rPr lang="es-ES" sz="2000" dirty="0" err="1" smtClean="0"/>
              <a:t>the</a:t>
            </a:r>
            <a:r>
              <a:rPr lang="es-ES" sz="2000" dirty="0" smtClean="0"/>
              <a:t> </a:t>
            </a:r>
            <a:r>
              <a:rPr lang="es-ES" sz="2000" dirty="0" err="1" smtClean="0"/>
              <a:t>only</a:t>
            </a:r>
            <a:r>
              <a:rPr lang="es-ES" sz="2000" dirty="0" smtClean="0"/>
              <a:t> (</a:t>
            </a:r>
            <a:r>
              <a:rPr lang="es-ES" sz="2000" dirty="0" err="1" smtClean="0"/>
              <a:t>loose</a:t>
            </a:r>
            <a:r>
              <a:rPr lang="es-ES" sz="2000" dirty="0" smtClean="0"/>
              <a:t>) </a:t>
            </a:r>
            <a:r>
              <a:rPr lang="es-ES" sz="2000" dirty="0" err="1" smtClean="0"/>
              <a:t>connection</a:t>
            </a:r>
            <a:r>
              <a:rPr lang="es-ES" sz="2000" dirty="0" smtClean="0"/>
              <a:t> </a:t>
            </a:r>
            <a:r>
              <a:rPr lang="es-ES" sz="2000" dirty="0" err="1" smtClean="0"/>
              <a:t>between</a:t>
            </a:r>
            <a:r>
              <a:rPr lang="es-ES" sz="2000" dirty="0" smtClean="0"/>
              <a:t> </a:t>
            </a:r>
            <a:r>
              <a:rPr lang="es-ES" sz="2000" dirty="0" err="1" smtClean="0"/>
              <a:t>JPs</a:t>
            </a:r>
            <a:endParaRPr lang="es-ES" sz="2000" dirty="0" smtClean="0"/>
          </a:p>
        </p:txBody>
      </p:sp>
      <p:sp>
        <p:nvSpPr>
          <p:cNvPr id="24" name="23 CuadroTexto"/>
          <p:cNvSpPr txBox="1"/>
          <p:nvPr/>
        </p:nvSpPr>
        <p:spPr>
          <a:xfrm>
            <a:off x="5292080" y="5304976"/>
            <a:ext cx="3528392" cy="1015663"/>
          </a:xfrm>
          <a:prstGeom prst="rect">
            <a:avLst/>
          </a:prstGeom>
          <a:noFill/>
        </p:spPr>
        <p:txBody>
          <a:bodyPr wrap="square" rtlCol="0">
            <a:spAutoFit/>
          </a:bodyPr>
          <a:lstStyle/>
          <a:p>
            <a:pPr algn="ctr"/>
            <a:r>
              <a:rPr lang="es-ES" sz="2000" dirty="0" err="1" smtClean="0"/>
              <a:t>The</a:t>
            </a:r>
            <a:r>
              <a:rPr lang="es-ES" sz="2000" dirty="0" smtClean="0"/>
              <a:t> </a:t>
            </a:r>
            <a:r>
              <a:rPr lang="es-ES" sz="2000" dirty="0" err="1" smtClean="0"/>
              <a:t>JPs</a:t>
            </a:r>
            <a:r>
              <a:rPr lang="es-ES" sz="2000" dirty="0" smtClean="0"/>
              <a:t> are in </a:t>
            </a:r>
            <a:r>
              <a:rPr lang="es-ES" sz="2000" dirty="0" err="1" smtClean="0"/>
              <a:t>practice</a:t>
            </a:r>
            <a:r>
              <a:rPr lang="es-ES" sz="2000" dirty="0" smtClean="0"/>
              <a:t> </a:t>
            </a:r>
            <a:r>
              <a:rPr lang="es-ES" sz="2000" dirty="0" err="1" smtClean="0"/>
              <a:t>the</a:t>
            </a:r>
            <a:r>
              <a:rPr lang="es-ES" sz="2000" dirty="0" smtClean="0"/>
              <a:t> JPMB + (</a:t>
            </a:r>
            <a:r>
              <a:rPr lang="es-ES" sz="2000" dirty="0" err="1" smtClean="0"/>
              <a:t>loosely</a:t>
            </a:r>
            <a:r>
              <a:rPr lang="es-ES" sz="2000" dirty="0" smtClean="0"/>
              <a:t>) JPSC, </a:t>
            </a:r>
            <a:r>
              <a:rPr lang="es-ES" sz="2000" dirty="0" err="1" smtClean="0"/>
              <a:t>but</a:t>
            </a:r>
            <a:r>
              <a:rPr lang="es-ES" sz="2000" dirty="0" smtClean="0"/>
              <a:t> </a:t>
            </a:r>
            <a:r>
              <a:rPr lang="es-ES" sz="2000" dirty="0" err="1" smtClean="0"/>
              <a:t>these</a:t>
            </a:r>
            <a:r>
              <a:rPr lang="es-ES" sz="2000" dirty="0" smtClean="0"/>
              <a:t> do </a:t>
            </a:r>
            <a:r>
              <a:rPr lang="es-ES" sz="2000" dirty="0" err="1" smtClean="0"/>
              <a:t>not</a:t>
            </a:r>
            <a:r>
              <a:rPr lang="es-ES" sz="2000" dirty="0" smtClean="0"/>
              <a:t> </a:t>
            </a:r>
            <a:r>
              <a:rPr lang="es-ES" sz="2000" dirty="0" err="1" smtClean="0"/>
              <a:t>know</a:t>
            </a:r>
            <a:r>
              <a:rPr lang="es-ES" sz="2000" dirty="0" smtClean="0"/>
              <a:t> </a:t>
            </a:r>
            <a:r>
              <a:rPr lang="es-ES" sz="2000" dirty="0" err="1" smtClean="0"/>
              <a:t>each</a:t>
            </a:r>
            <a:r>
              <a:rPr lang="es-ES" sz="2000" dirty="0" smtClean="0"/>
              <a:t> </a:t>
            </a:r>
            <a:r>
              <a:rPr lang="es-ES" sz="2000" dirty="0" err="1" smtClean="0"/>
              <a:t>other</a:t>
            </a:r>
            <a:endParaRPr lang="es-ES" sz="2000" dirty="0"/>
          </a:p>
        </p:txBody>
      </p:sp>
    </p:spTree>
    <p:extLst>
      <p:ext uri="{BB962C8B-B14F-4D97-AF65-F5344CB8AC3E}">
        <p14:creationId xmlns:p14="http://schemas.microsoft.com/office/powerpoint/2010/main" val="1019292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redondeado"/>
          <p:cNvSpPr/>
          <p:nvPr/>
        </p:nvSpPr>
        <p:spPr>
          <a:xfrm>
            <a:off x="3377434" y="3217499"/>
            <a:ext cx="1293870" cy="3065466"/>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3">
                    <a:lumMod val="50000"/>
                  </a:schemeClr>
                </a:solidFill>
                <a:latin typeface="Arial Narrow" pitchFamily="34" charset="0"/>
              </a:rPr>
              <a:t>JP B</a:t>
            </a:r>
          </a:p>
        </p:txBody>
      </p:sp>
      <p:sp>
        <p:nvSpPr>
          <p:cNvPr id="17" name="16 Rectángulo redondeado"/>
          <p:cNvSpPr/>
          <p:nvPr/>
        </p:nvSpPr>
        <p:spPr>
          <a:xfrm>
            <a:off x="4745586" y="3243854"/>
            <a:ext cx="1293870" cy="3065466"/>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3">
                    <a:lumMod val="50000"/>
                  </a:schemeClr>
                </a:solidFill>
                <a:latin typeface="Arial Narrow" pitchFamily="34" charset="0"/>
              </a:rPr>
              <a:t>JP C</a:t>
            </a:r>
          </a:p>
          <a:p>
            <a:pPr algn="ctr"/>
            <a:endParaRPr lang="es-ES" sz="1600" b="1" dirty="0">
              <a:solidFill>
                <a:schemeClr val="accent3">
                  <a:lumMod val="50000"/>
                </a:schemeClr>
              </a:solidFill>
              <a:latin typeface="Arial Narrow" pitchFamily="34" charset="0"/>
            </a:endParaRPr>
          </a:p>
          <a:p>
            <a:pPr algn="ctr"/>
            <a:r>
              <a:rPr lang="es-ES" sz="1400" b="1" dirty="0" smtClean="0">
                <a:solidFill>
                  <a:schemeClr val="accent1"/>
                </a:solidFill>
                <a:latin typeface="Arial Narrow" pitchFamily="34" charset="0"/>
              </a:rPr>
              <a:t>(</a:t>
            </a:r>
            <a:r>
              <a:rPr lang="es-ES" sz="1400" b="1" dirty="0" err="1" smtClean="0">
                <a:solidFill>
                  <a:schemeClr val="accent1"/>
                </a:solidFill>
                <a:latin typeface="Arial Narrow" pitchFamily="34" charset="0"/>
              </a:rPr>
              <a:t>Digitalization</a:t>
            </a:r>
            <a:r>
              <a:rPr lang="es-ES" sz="1400" b="1" dirty="0" smtClean="0">
                <a:solidFill>
                  <a:schemeClr val="accent1"/>
                </a:solidFill>
                <a:latin typeface="Arial Narrow" pitchFamily="34" charset="0"/>
              </a:rPr>
              <a:t> </a:t>
            </a:r>
            <a:r>
              <a:rPr lang="es-ES" sz="1400" b="1" dirty="0" err="1" smtClean="0">
                <a:solidFill>
                  <a:schemeClr val="accent1"/>
                </a:solidFill>
                <a:latin typeface="Arial Narrow" pitchFamily="34" charset="0"/>
              </a:rPr>
              <a:t>is</a:t>
            </a:r>
            <a:r>
              <a:rPr lang="es-ES" sz="1400" b="1" dirty="0" smtClean="0">
                <a:solidFill>
                  <a:schemeClr val="accent1"/>
                </a:solidFill>
                <a:latin typeface="Arial Narrow" pitchFamily="34" charset="0"/>
              </a:rPr>
              <a:t> </a:t>
            </a:r>
            <a:r>
              <a:rPr lang="es-ES" sz="1400" b="1" dirty="0" err="1" smtClean="0">
                <a:solidFill>
                  <a:schemeClr val="accent1"/>
                </a:solidFill>
                <a:latin typeface="Arial Narrow" pitchFamily="34" charset="0"/>
              </a:rPr>
              <a:t>not</a:t>
            </a:r>
            <a:r>
              <a:rPr lang="es-ES" sz="1400" b="1" dirty="0" smtClean="0">
                <a:solidFill>
                  <a:schemeClr val="accent1"/>
                </a:solidFill>
                <a:latin typeface="Arial Narrow" pitchFamily="34" charset="0"/>
              </a:rPr>
              <a:t> </a:t>
            </a:r>
            <a:r>
              <a:rPr lang="es-ES" sz="1400" b="1" dirty="0" err="1" smtClean="0">
                <a:solidFill>
                  <a:schemeClr val="accent1"/>
                </a:solidFill>
                <a:latin typeface="Arial Narrow" pitchFamily="34" charset="0"/>
              </a:rPr>
              <a:t>an</a:t>
            </a:r>
            <a:r>
              <a:rPr lang="es-ES" sz="1400" b="1" dirty="0" smtClean="0">
                <a:solidFill>
                  <a:schemeClr val="accent1"/>
                </a:solidFill>
                <a:latin typeface="Arial Narrow" pitchFamily="34" charset="0"/>
              </a:rPr>
              <a:t> </a:t>
            </a:r>
            <a:r>
              <a:rPr lang="es-ES" sz="1400" b="1" dirty="0" err="1" smtClean="0">
                <a:solidFill>
                  <a:schemeClr val="accent1"/>
                </a:solidFill>
                <a:latin typeface="Arial Narrow" pitchFamily="34" charset="0"/>
              </a:rPr>
              <a:t>issue</a:t>
            </a:r>
            <a:r>
              <a:rPr lang="es-ES" sz="1400" b="1" dirty="0" smtClean="0">
                <a:solidFill>
                  <a:schemeClr val="accent1"/>
                </a:solidFill>
                <a:latin typeface="Arial Narrow" pitchFamily="34" charset="0"/>
              </a:rPr>
              <a:t>)</a:t>
            </a:r>
          </a:p>
        </p:txBody>
      </p:sp>
      <p:sp>
        <p:nvSpPr>
          <p:cNvPr id="18" name="17 Rectángulo redondeado"/>
          <p:cNvSpPr/>
          <p:nvPr/>
        </p:nvSpPr>
        <p:spPr>
          <a:xfrm>
            <a:off x="7670618" y="3212976"/>
            <a:ext cx="1293870" cy="3065466"/>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3">
                    <a:lumMod val="50000"/>
                  </a:schemeClr>
                </a:solidFill>
                <a:latin typeface="Arial Narrow" pitchFamily="34" charset="0"/>
              </a:rPr>
              <a:t>JPN</a:t>
            </a:r>
          </a:p>
        </p:txBody>
      </p:sp>
      <p:sp>
        <p:nvSpPr>
          <p:cNvPr id="3" name="2 Marcador de número de diapositiva"/>
          <p:cNvSpPr>
            <a:spLocks noGrp="1"/>
          </p:cNvSpPr>
          <p:nvPr>
            <p:ph type="sldNum" sz="quarter" idx="12"/>
          </p:nvPr>
        </p:nvSpPr>
        <p:spPr/>
        <p:txBody>
          <a:bodyPr/>
          <a:lstStyle/>
          <a:p>
            <a:fld id="{7CE551C0-7D7B-4509-902C-C9D91CD2B760}" type="slidenum">
              <a:rPr lang="en-US" smtClean="0"/>
              <a:pPr/>
              <a:t>6</a:t>
            </a:fld>
            <a:endParaRPr lang="en-US"/>
          </a:p>
        </p:txBody>
      </p:sp>
      <p:sp>
        <p:nvSpPr>
          <p:cNvPr id="4" name="3 Título"/>
          <p:cNvSpPr>
            <a:spLocks noGrp="1"/>
          </p:cNvSpPr>
          <p:nvPr>
            <p:ph type="title"/>
          </p:nvPr>
        </p:nvSpPr>
        <p:spPr>
          <a:xfrm>
            <a:off x="1691679" y="44624"/>
            <a:ext cx="7272237" cy="792088"/>
          </a:xfrm>
        </p:spPr>
        <p:txBody>
          <a:bodyPr>
            <a:normAutofit/>
          </a:bodyPr>
          <a:lstStyle/>
          <a:p>
            <a:pPr algn="ctr"/>
            <a:r>
              <a:rPr lang="es-ES" dirty="0" err="1" smtClean="0"/>
              <a:t>How</a:t>
            </a:r>
            <a:r>
              <a:rPr lang="es-ES" dirty="0" smtClean="0"/>
              <a:t> </a:t>
            </a:r>
            <a:r>
              <a:rPr lang="es-ES" dirty="0" err="1" smtClean="0"/>
              <a:t>to</a:t>
            </a:r>
            <a:r>
              <a:rPr lang="es-ES" dirty="0" smtClean="0"/>
              <a:t> </a:t>
            </a:r>
            <a:r>
              <a:rPr lang="es-ES" dirty="0" err="1" smtClean="0"/>
              <a:t>foster</a:t>
            </a:r>
            <a:r>
              <a:rPr lang="es-ES" dirty="0" smtClean="0"/>
              <a:t> </a:t>
            </a:r>
            <a:r>
              <a:rPr lang="es-ES" dirty="0" err="1" smtClean="0"/>
              <a:t>trans</a:t>
            </a:r>
            <a:r>
              <a:rPr lang="es-ES" dirty="0" smtClean="0"/>
              <a:t>-JP </a:t>
            </a:r>
            <a:r>
              <a:rPr lang="es-ES" dirty="0" err="1" smtClean="0"/>
              <a:t>collaboration</a:t>
            </a:r>
            <a:endParaRPr lang="es-ES" dirty="0"/>
          </a:p>
        </p:txBody>
      </p:sp>
      <p:sp>
        <p:nvSpPr>
          <p:cNvPr id="6" name="5 Rectángulo redondeado"/>
          <p:cNvSpPr/>
          <p:nvPr/>
        </p:nvSpPr>
        <p:spPr>
          <a:xfrm>
            <a:off x="2009282" y="3222022"/>
            <a:ext cx="1293870" cy="3065466"/>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3">
                    <a:lumMod val="50000"/>
                  </a:schemeClr>
                </a:solidFill>
                <a:latin typeface="Arial Narrow" pitchFamily="34" charset="0"/>
              </a:rPr>
              <a:t>JP A</a:t>
            </a:r>
          </a:p>
        </p:txBody>
      </p:sp>
      <p:sp>
        <p:nvSpPr>
          <p:cNvPr id="15" name="14 Rectángulo redondeado"/>
          <p:cNvSpPr/>
          <p:nvPr/>
        </p:nvSpPr>
        <p:spPr>
          <a:xfrm>
            <a:off x="2117063" y="3883626"/>
            <a:ext cx="1091503" cy="582700"/>
          </a:xfrm>
          <a:prstGeom prst="roundRect">
            <a:avLst/>
          </a:prstGeom>
          <a:solidFill>
            <a:schemeClr val="accent1">
              <a:lumMod val="40000"/>
              <a:lumOff val="60000"/>
              <a:alpha val="3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ES" sz="1400" b="1" dirty="0" smtClean="0">
                <a:solidFill>
                  <a:schemeClr val="tx2">
                    <a:lumMod val="75000"/>
                  </a:schemeClr>
                </a:solidFill>
                <a:latin typeface="Arial Narrow" pitchFamily="34" charset="0"/>
              </a:rPr>
              <a:t>HPC (</a:t>
            </a:r>
            <a:r>
              <a:rPr lang="es-ES" sz="1400" b="1" dirty="0" err="1" smtClean="0">
                <a:solidFill>
                  <a:schemeClr val="tx2">
                    <a:lumMod val="75000"/>
                  </a:schemeClr>
                </a:solidFill>
                <a:latin typeface="Arial Narrow" pitchFamily="34" charset="0"/>
              </a:rPr>
              <a:t>for</a:t>
            </a:r>
            <a:r>
              <a:rPr lang="es-ES" sz="1400" b="1" dirty="0" smtClean="0">
                <a:solidFill>
                  <a:schemeClr val="tx2">
                    <a:lumMod val="75000"/>
                  </a:schemeClr>
                </a:solidFill>
                <a:latin typeface="Arial Narrow" pitchFamily="34" charset="0"/>
              </a:rPr>
              <a:t> A)</a:t>
            </a:r>
            <a:endParaRPr lang="es-ES" sz="1400" b="1" dirty="0">
              <a:solidFill>
                <a:schemeClr val="tx2">
                  <a:lumMod val="75000"/>
                </a:schemeClr>
              </a:solidFill>
              <a:latin typeface="Arial Narrow" pitchFamily="34" charset="0"/>
            </a:endParaRPr>
          </a:p>
        </p:txBody>
      </p:sp>
      <p:sp>
        <p:nvSpPr>
          <p:cNvPr id="2" name="1 CuadroTexto"/>
          <p:cNvSpPr txBox="1"/>
          <p:nvPr/>
        </p:nvSpPr>
        <p:spPr>
          <a:xfrm>
            <a:off x="89811" y="980728"/>
            <a:ext cx="4410181" cy="1015663"/>
          </a:xfrm>
          <a:prstGeom prst="rect">
            <a:avLst/>
          </a:prstGeom>
          <a:noFill/>
        </p:spPr>
        <p:txBody>
          <a:bodyPr wrap="square" rtlCol="0">
            <a:spAutoFit/>
          </a:bodyPr>
          <a:lstStyle/>
          <a:p>
            <a:r>
              <a:rPr lang="en-US" sz="2000" b="1" dirty="0" smtClean="0"/>
              <a:t>First step</a:t>
            </a:r>
            <a:r>
              <a:rPr lang="en-US" sz="2000" dirty="0" smtClean="0"/>
              <a:t>: identification of cross-cutting /systemic issues on Digitalization in the ongoing JPs</a:t>
            </a:r>
          </a:p>
        </p:txBody>
      </p:sp>
      <p:sp>
        <p:nvSpPr>
          <p:cNvPr id="19" name="18 CuadroTexto"/>
          <p:cNvSpPr txBox="1"/>
          <p:nvPr/>
        </p:nvSpPr>
        <p:spPr>
          <a:xfrm>
            <a:off x="4554307" y="980728"/>
            <a:ext cx="4410181" cy="1938992"/>
          </a:xfrm>
          <a:prstGeom prst="rect">
            <a:avLst/>
          </a:prstGeom>
          <a:noFill/>
        </p:spPr>
        <p:txBody>
          <a:bodyPr wrap="square" rtlCol="0">
            <a:spAutoFit/>
          </a:bodyPr>
          <a:lstStyle/>
          <a:p>
            <a:r>
              <a:rPr lang="en-US" sz="2000" b="1" dirty="0" smtClean="0"/>
              <a:t>Second step</a:t>
            </a:r>
            <a:r>
              <a:rPr lang="en-US" sz="2000" dirty="0" smtClean="0"/>
              <a:t>: creation in each concerned JP of SPs where  the cross-cutting/systemic topic is explicitly addressed for the specific technology</a:t>
            </a:r>
          </a:p>
          <a:p>
            <a:r>
              <a:rPr lang="en-US" sz="2000" dirty="0" smtClean="0"/>
              <a:t>- A clear example is digitalization activities</a:t>
            </a:r>
            <a:endParaRPr lang="en-US" sz="2000" dirty="0" smtClean="0">
              <a:solidFill>
                <a:srgbClr val="FF0000"/>
              </a:solidFill>
            </a:endParaRPr>
          </a:p>
        </p:txBody>
      </p:sp>
      <p:sp>
        <p:nvSpPr>
          <p:cNvPr id="20" name="19 Rectángulo redondeado"/>
          <p:cNvSpPr/>
          <p:nvPr/>
        </p:nvSpPr>
        <p:spPr>
          <a:xfrm>
            <a:off x="3488129" y="3739610"/>
            <a:ext cx="1091503" cy="864096"/>
          </a:xfrm>
          <a:prstGeom prst="roundRect">
            <a:avLst/>
          </a:prstGeom>
          <a:solidFill>
            <a:schemeClr val="accent1">
              <a:lumMod val="40000"/>
              <a:lumOff val="60000"/>
              <a:alpha val="3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ES" sz="1400" b="1" dirty="0" smtClean="0">
                <a:solidFill>
                  <a:schemeClr val="tx2">
                    <a:lumMod val="75000"/>
                  </a:schemeClr>
                </a:solidFill>
                <a:latin typeface="Arial Narrow" pitchFamily="34" charset="0"/>
              </a:rPr>
              <a:t>HPC (</a:t>
            </a:r>
            <a:r>
              <a:rPr lang="es-ES" sz="1400" b="1" dirty="0" err="1" smtClean="0">
                <a:solidFill>
                  <a:schemeClr val="tx2">
                    <a:lumMod val="75000"/>
                  </a:schemeClr>
                </a:solidFill>
                <a:latin typeface="Arial Narrow" pitchFamily="34" charset="0"/>
              </a:rPr>
              <a:t>for</a:t>
            </a:r>
            <a:r>
              <a:rPr lang="es-ES" sz="1400" b="1" dirty="0" smtClean="0">
                <a:solidFill>
                  <a:schemeClr val="tx2">
                    <a:lumMod val="75000"/>
                  </a:schemeClr>
                </a:solidFill>
                <a:latin typeface="Arial Narrow" pitchFamily="34" charset="0"/>
              </a:rPr>
              <a:t> B)</a:t>
            </a:r>
          </a:p>
        </p:txBody>
      </p:sp>
      <p:sp>
        <p:nvSpPr>
          <p:cNvPr id="21" name="20 Rectángulo redondeado"/>
          <p:cNvSpPr/>
          <p:nvPr/>
        </p:nvSpPr>
        <p:spPr>
          <a:xfrm>
            <a:off x="7670618" y="3789040"/>
            <a:ext cx="1293870" cy="720080"/>
          </a:xfrm>
          <a:prstGeom prst="roundRect">
            <a:avLst/>
          </a:prstGeom>
          <a:solidFill>
            <a:schemeClr val="accent1">
              <a:lumMod val="40000"/>
              <a:lumOff val="60000"/>
              <a:alpha val="3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ES" sz="1400" b="1" dirty="0" smtClean="0">
                <a:solidFill>
                  <a:schemeClr val="tx2">
                    <a:lumMod val="75000"/>
                  </a:schemeClr>
                </a:solidFill>
                <a:latin typeface="Arial Narrow" pitchFamily="34" charset="0"/>
              </a:rPr>
              <a:t>AI (</a:t>
            </a:r>
            <a:r>
              <a:rPr lang="es-ES" sz="1400" b="1" dirty="0" err="1" smtClean="0">
                <a:solidFill>
                  <a:schemeClr val="tx2">
                    <a:lumMod val="75000"/>
                  </a:schemeClr>
                </a:solidFill>
                <a:latin typeface="Arial Narrow" pitchFamily="34" charset="0"/>
              </a:rPr>
              <a:t>for</a:t>
            </a:r>
            <a:r>
              <a:rPr lang="es-ES" sz="1400" b="1" dirty="0" smtClean="0">
                <a:solidFill>
                  <a:schemeClr val="tx2">
                    <a:lumMod val="75000"/>
                  </a:schemeClr>
                </a:solidFill>
                <a:latin typeface="Arial Narrow" pitchFamily="34" charset="0"/>
              </a:rPr>
              <a:t> N) </a:t>
            </a:r>
            <a:endParaRPr lang="es-ES" sz="1400" b="1" dirty="0">
              <a:solidFill>
                <a:schemeClr val="tx2">
                  <a:lumMod val="75000"/>
                </a:schemeClr>
              </a:solidFill>
              <a:latin typeface="Arial Narrow" pitchFamily="34" charset="0"/>
            </a:endParaRPr>
          </a:p>
        </p:txBody>
      </p:sp>
      <p:sp>
        <p:nvSpPr>
          <p:cNvPr id="22" name="21 Rectángulo redondeado"/>
          <p:cNvSpPr/>
          <p:nvPr/>
        </p:nvSpPr>
        <p:spPr>
          <a:xfrm>
            <a:off x="6197035" y="3235802"/>
            <a:ext cx="1293870" cy="3065466"/>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3">
                    <a:lumMod val="50000"/>
                  </a:schemeClr>
                </a:solidFill>
                <a:latin typeface="Arial Narrow" pitchFamily="34" charset="0"/>
              </a:rPr>
              <a:t>JP I</a:t>
            </a:r>
          </a:p>
          <a:p>
            <a:pPr algn="ctr"/>
            <a:endParaRPr lang="es-ES" sz="1600" b="1" dirty="0">
              <a:solidFill>
                <a:schemeClr val="accent3">
                  <a:lumMod val="50000"/>
                </a:schemeClr>
              </a:solidFill>
              <a:latin typeface="Arial Narrow" pitchFamily="34" charset="0"/>
            </a:endParaRPr>
          </a:p>
        </p:txBody>
      </p:sp>
      <p:sp>
        <p:nvSpPr>
          <p:cNvPr id="25" name="24 Rectángulo redondeado"/>
          <p:cNvSpPr/>
          <p:nvPr/>
        </p:nvSpPr>
        <p:spPr>
          <a:xfrm>
            <a:off x="6257754" y="3739610"/>
            <a:ext cx="1172526" cy="864096"/>
          </a:xfrm>
          <a:prstGeom prst="roundRect">
            <a:avLst/>
          </a:prstGeom>
          <a:solidFill>
            <a:schemeClr val="accent1">
              <a:lumMod val="40000"/>
              <a:lumOff val="60000"/>
              <a:alpha val="3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ES" sz="1400" b="1" dirty="0" smtClean="0">
                <a:solidFill>
                  <a:schemeClr val="tx2">
                    <a:lumMod val="75000"/>
                  </a:schemeClr>
                </a:solidFill>
                <a:latin typeface="Arial Narrow" pitchFamily="34" charset="0"/>
              </a:rPr>
              <a:t>BD (</a:t>
            </a:r>
            <a:r>
              <a:rPr lang="es-ES" sz="1400" b="1" dirty="0" err="1" smtClean="0">
                <a:solidFill>
                  <a:schemeClr val="tx2">
                    <a:lumMod val="75000"/>
                  </a:schemeClr>
                </a:solidFill>
                <a:latin typeface="Arial Narrow" pitchFamily="34" charset="0"/>
              </a:rPr>
              <a:t>for</a:t>
            </a:r>
            <a:r>
              <a:rPr lang="es-ES" sz="1400" b="1" dirty="0" smtClean="0">
                <a:solidFill>
                  <a:schemeClr val="tx2">
                    <a:lumMod val="75000"/>
                  </a:schemeClr>
                </a:solidFill>
                <a:latin typeface="Arial Narrow" pitchFamily="34" charset="0"/>
              </a:rPr>
              <a:t> D)</a:t>
            </a:r>
          </a:p>
        </p:txBody>
      </p:sp>
      <p:sp>
        <p:nvSpPr>
          <p:cNvPr id="8" name="7 CuadroTexto"/>
          <p:cNvSpPr txBox="1"/>
          <p:nvPr/>
        </p:nvSpPr>
        <p:spPr>
          <a:xfrm>
            <a:off x="323528" y="4005064"/>
            <a:ext cx="1584176" cy="584775"/>
          </a:xfrm>
          <a:prstGeom prst="rect">
            <a:avLst/>
          </a:prstGeom>
          <a:noFill/>
        </p:spPr>
        <p:txBody>
          <a:bodyPr wrap="square" rtlCol="0">
            <a:spAutoFit/>
          </a:bodyPr>
          <a:lstStyle/>
          <a:p>
            <a:pPr algn="r"/>
            <a:r>
              <a:rPr lang="es-ES" sz="1600" dirty="0" err="1" smtClean="0">
                <a:solidFill>
                  <a:schemeClr val="tx2"/>
                </a:solidFill>
              </a:rPr>
              <a:t>Digitalization</a:t>
            </a:r>
            <a:r>
              <a:rPr lang="es-ES" sz="1600" dirty="0" smtClean="0">
                <a:solidFill>
                  <a:schemeClr val="tx2"/>
                </a:solidFill>
              </a:rPr>
              <a:t> </a:t>
            </a:r>
            <a:r>
              <a:rPr lang="es-ES" sz="1600" dirty="0" err="1" smtClean="0">
                <a:solidFill>
                  <a:schemeClr val="tx2"/>
                </a:solidFill>
              </a:rPr>
              <a:t>activities</a:t>
            </a:r>
            <a:endParaRPr lang="es-ES" sz="1600" dirty="0"/>
          </a:p>
        </p:txBody>
      </p:sp>
    </p:spTree>
    <p:extLst>
      <p:ext uri="{BB962C8B-B14F-4D97-AF65-F5344CB8AC3E}">
        <p14:creationId xmlns:p14="http://schemas.microsoft.com/office/powerpoint/2010/main" val="4085099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a:xfrm>
            <a:off x="6995171" y="6228942"/>
            <a:ext cx="2133600" cy="365125"/>
          </a:xfrm>
        </p:spPr>
        <p:txBody>
          <a:bodyPr/>
          <a:lstStyle/>
          <a:p>
            <a:fld id="{7CE551C0-7D7B-4509-902C-C9D91CD2B760}" type="slidenum">
              <a:rPr lang="en-US" smtClean="0"/>
              <a:pPr/>
              <a:t>7</a:t>
            </a:fld>
            <a:endParaRPr lang="en-US"/>
          </a:p>
        </p:txBody>
      </p:sp>
      <p:sp>
        <p:nvSpPr>
          <p:cNvPr id="4" name="3 Título"/>
          <p:cNvSpPr>
            <a:spLocks noGrp="1"/>
          </p:cNvSpPr>
          <p:nvPr>
            <p:ph type="title"/>
          </p:nvPr>
        </p:nvSpPr>
        <p:spPr/>
        <p:txBody>
          <a:bodyPr>
            <a:normAutofit fontScale="90000"/>
          </a:bodyPr>
          <a:lstStyle/>
          <a:p>
            <a:r>
              <a:rPr lang="es-ES" dirty="0" err="1" smtClean="0"/>
              <a:t>How</a:t>
            </a:r>
            <a:r>
              <a:rPr lang="es-ES" dirty="0" smtClean="0"/>
              <a:t> </a:t>
            </a:r>
            <a:r>
              <a:rPr lang="es-ES" dirty="0" err="1" smtClean="0"/>
              <a:t>could</a:t>
            </a:r>
            <a:r>
              <a:rPr lang="es-ES" dirty="0" smtClean="0"/>
              <a:t> a transversal JP be </a:t>
            </a:r>
            <a:r>
              <a:rPr lang="es-ES" dirty="0" err="1" smtClean="0"/>
              <a:t>implemented</a:t>
            </a:r>
            <a:r>
              <a:rPr lang="es-ES" dirty="0" smtClean="0"/>
              <a:t>?</a:t>
            </a:r>
            <a:endParaRPr lang="es-ES" dirty="0"/>
          </a:p>
        </p:txBody>
      </p:sp>
      <p:sp>
        <p:nvSpPr>
          <p:cNvPr id="5" name="4 Rectángulo redondeado"/>
          <p:cNvSpPr/>
          <p:nvPr/>
        </p:nvSpPr>
        <p:spPr>
          <a:xfrm>
            <a:off x="3952663" y="977567"/>
            <a:ext cx="969552" cy="5361999"/>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1"/>
                </a:solidFill>
                <a:latin typeface="Arial Narrow" pitchFamily="34" charset="0"/>
              </a:rPr>
              <a:t>JP A</a:t>
            </a:r>
          </a:p>
          <a:p>
            <a:pPr algn="ctr"/>
            <a:r>
              <a:rPr lang="es-ES" sz="1600" b="1" dirty="0" smtClean="0">
                <a:solidFill>
                  <a:schemeClr val="accent1"/>
                </a:solidFill>
                <a:latin typeface="Arial Narrow" pitchFamily="34" charset="0"/>
              </a:rPr>
              <a:t>(JPC-A, MB-A, SC-A)</a:t>
            </a:r>
          </a:p>
          <a:p>
            <a:pPr algn="ctr"/>
            <a:endParaRPr lang="es-ES" sz="1600" b="1" dirty="0" smtClean="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smtClean="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smtClean="0">
              <a:solidFill>
                <a:schemeClr val="accent1"/>
              </a:solidFill>
              <a:latin typeface="Arial Narrow" pitchFamily="34" charset="0"/>
            </a:endParaRPr>
          </a:p>
          <a:p>
            <a:pPr algn="ctr"/>
            <a:r>
              <a:rPr lang="es-ES" sz="1600" b="1" dirty="0" smtClean="0">
                <a:solidFill>
                  <a:schemeClr val="accent1"/>
                </a:solidFill>
                <a:latin typeface="Arial Narrow" pitchFamily="34" charset="0"/>
              </a:rPr>
              <a:t>…</a:t>
            </a: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smtClean="0">
              <a:solidFill>
                <a:schemeClr val="accent1"/>
              </a:solidFill>
              <a:latin typeface="Arial Narrow" pitchFamily="34" charset="0"/>
            </a:endParaRPr>
          </a:p>
          <a:p>
            <a:pPr algn="ctr"/>
            <a:r>
              <a:rPr lang="es-ES" sz="1600" b="1" dirty="0" smtClean="0">
                <a:solidFill>
                  <a:schemeClr val="accent1"/>
                </a:solidFill>
                <a:latin typeface="Arial Narrow" pitchFamily="34" charset="0"/>
              </a:rPr>
              <a:t>…</a:t>
            </a:r>
          </a:p>
          <a:p>
            <a:pPr algn="ctr"/>
            <a:endParaRPr lang="es-ES" sz="1600" b="1" dirty="0" smtClean="0">
              <a:solidFill>
                <a:schemeClr val="accent1"/>
              </a:solidFill>
              <a:latin typeface="Arial Narrow" pitchFamily="34" charset="0"/>
            </a:endParaRPr>
          </a:p>
        </p:txBody>
      </p:sp>
      <p:sp>
        <p:nvSpPr>
          <p:cNvPr id="6" name="5 Rectángulo redondeado"/>
          <p:cNvSpPr/>
          <p:nvPr/>
        </p:nvSpPr>
        <p:spPr>
          <a:xfrm>
            <a:off x="4066534" y="2351576"/>
            <a:ext cx="749417"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A1</a:t>
            </a:r>
            <a:endParaRPr lang="es-ES" dirty="0"/>
          </a:p>
        </p:txBody>
      </p:sp>
      <p:sp>
        <p:nvSpPr>
          <p:cNvPr id="7" name="6 Rectángulo redondeado"/>
          <p:cNvSpPr/>
          <p:nvPr/>
        </p:nvSpPr>
        <p:spPr>
          <a:xfrm>
            <a:off x="4066534" y="2832104"/>
            <a:ext cx="749417"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A2</a:t>
            </a:r>
            <a:endParaRPr lang="es-ES" dirty="0"/>
          </a:p>
        </p:txBody>
      </p:sp>
      <p:sp>
        <p:nvSpPr>
          <p:cNvPr id="8" name="7 Rectángulo redondeado"/>
          <p:cNvSpPr/>
          <p:nvPr/>
        </p:nvSpPr>
        <p:spPr>
          <a:xfrm>
            <a:off x="4082101" y="3575371"/>
            <a:ext cx="718283"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a:t>
            </a:r>
            <a:r>
              <a:rPr lang="es-ES" dirty="0" err="1" smtClean="0"/>
              <a:t>Ai</a:t>
            </a:r>
            <a:endParaRPr lang="es-ES" dirty="0"/>
          </a:p>
        </p:txBody>
      </p:sp>
      <p:sp>
        <p:nvSpPr>
          <p:cNvPr id="10" name="9 Rectángulo redondeado"/>
          <p:cNvSpPr/>
          <p:nvPr/>
        </p:nvSpPr>
        <p:spPr>
          <a:xfrm>
            <a:off x="4964442" y="977376"/>
            <a:ext cx="969552" cy="5357633"/>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1"/>
                </a:solidFill>
                <a:latin typeface="Arial Narrow" pitchFamily="34" charset="0"/>
              </a:rPr>
              <a:t>JP B</a:t>
            </a:r>
          </a:p>
          <a:p>
            <a:pPr algn="ctr"/>
            <a:r>
              <a:rPr lang="es-ES" sz="1600" b="1" dirty="0" smtClean="0">
                <a:solidFill>
                  <a:schemeClr val="accent1"/>
                </a:solidFill>
                <a:latin typeface="Arial Narrow" pitchFamily="34" charset="0"/>
              </a:rPr>
              <a:t>(JPC-B, MB-B, SC-B)</a:t>
            </a:r>
          </a:p>
          <a:p>
            <a:pPr algn="ctr"/>
            <a:endParaRPr lang="es-ES" sz="1600" b="1" dirty="0" smtClean="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r>
              <a:rPr lang="es-ES" sz="1600" b="1" dirty="0" smtClean="0">
                <a:solidFill>
                  <a:schemeClr val="accent1"/>
                </a:solidFill>
                <a:latin typeface="Arial Narrow" pitchFamily="34" charset="0"/>
              </a:rPr>
              <a:t>…</a:t>
            </a: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r>
              <a:rPr lang="es-ES" sz="1600" b="1" dirty="0" smtClean="0">
                <a:solidFill>
                  <a:schemeClr val="accent1"/>
                </a:solidFill>
                <a:latin typeface="Arial Narrow" pitchFamily="34" charset="0"/>
              </a:rPr>
              <a:t>…</a:t>
            </a:r>
            <a:endParaRPr lang="es-ES" sz="1600" b="1" dirty="0">
              <a:solidFill>
                <a:schemeClr val="accent1"/>
              </a:solidFill>
              <a:latin typeface="Arial Narrow" pitchFamily="34" charset="0"/>
            </a:endParaRPr>
          </a:p>
        </p:txBody>
      </p:sp>
      <p:sp>
        <p:nvSpPr>
          <p:cNvPr id="11" name="10 Rectángulo redondeado"/>
          <p:cNvSpPr/>
          <p:nvPr/>
        </p:nvSpPr>
        <p:spPr>
          <a:xfrm>
            <a:off x="5082997" y="2348880"/>
            <a:ext cx="740048"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B1</a:t>
            </a:r>
            <a:endParaRPr lang="es-ES" dirty="0"/>
          </a:p>
        </p:txBody>
      </p:sp>
      <p:sp>
        <p:nvSpPr>
          <p:cNvPr id="12" name="11 Rectángulo redondeado"/>
          <p:cNvSpPr/>
          <p:nvPr/>
        </p:nvSpPr>
        <p:spPr>
          <a:xfrm>
            <a:off x="5082997" y="2829408"/>
            <a:ext cx="740048"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B2</a:t>
            </a:r>
            <a:endParaRPr lang="es-ES" dirty="0"/>
          </a:p>
        </p:txBody>
      </p:sp>
      <p:sp>
        <p:nvSpPr>
          <p:cNvPr id="13" name="12 Rectángulo redondeado"/>
          <p:cNvSpPr/>
          <p:nvPr/>
        </p:nvSpPr>
        <p:spPr>
          <a:xfrm>
            <a:off x="5082997" y="3560625"/>
            <a:ext cx="718283"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Bi</a:t>
            </a:r>
            <a:endParaRPr lang="es-ES" dirty="0"/>
          </a:p>
        </p:txBody>
      </p:sp>
      <p:sp>
        <p:nvSpPr>
          <p:cNvPr id="15" name="14 Rectángulo redondeado"/>
          <p:cNvSpPr/>
          <p:nvPr/>
        </p:nvSpPr>
        <p:spPr>
          <a:xfrm>
            <a:off x="6476610" y="977374"/>
            <a:ext cx="969552" cy="5357634"/>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1"/>
                </a:solidFill>
                <a:latin typeface="Arial Narrow" pitchFamily="34" charset="0"/>
              </a:rPr>
              <a:t>JP I</a:t>
            </a:r>
          </a:p>
          <a:p>
            <a:pPr algn="ctr"/>
            <a:r>
              <a:rPr lang="es-ES" sz="1600" b="1" dirty="0" smtClean="0">
                <a:solidFill>
                  <a:schemeClr val="accent1"/>
                </a:solidFill>
                <a:latin typeface="Arial Narrow" pitchFamily="34" charset="0"/>
              </a:rPr>
              <a:t>(JPC-I, MB-I, SC-I)</a:t>
            </a:r>
            <a:endParaRPr lang="es-ES" sz="1600" b="1" dirty="0">
              <a:solidFill>
                <a:schemeClr val="accent1"/>
              </a:solidFill>
              <a:latin typeface="Arial Narrow" pitchFamily="34" charset="0"/>
            </a:endParaRPr>
          </a:p>
          <a:p>
            <a:pPr algn="ctr"/>
            <a:endParaRPr lang="es-ES" sz="1600" b="1" dirty="0" smtClean="0">
              <a:solidFill>
                <a:schemeClr val="accent1"/>
              </a:solidFill>
              <a:latin typeface="Arial Narrow" pitchFamily="34" charset="0"/>
            </a:endParaRPr>
          </a:p>
          <a:p>
            <a:pPr algn="ctr"/>
            <a:endParaRPr lang="es-ES" sz="1600" b="1" dirty="0" smtClean="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r>
              <a:rPr lang="es-ES" sz="1600" b="1" dirty="0" smtClean="0">
                <a:solidFill>
                  <a:schemeClr val="accent1"/>
                </a:solidFill>
                <a:latin typeface="Arial Narrow" pitchFamily="34" charset="0"/>
              </a:rPr>
              <a:t>…</a:t>
            </a: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r>
              <a:rPr lang="es-ES" sz="1600" b="1" dirty="0">
                <a:solidFill>
                  <a:schemeClr val="accent1"/>
                </a:solidFill>
                <a:latin typeface="Arial Narrow" pitchFamily="34" charset="0"/>
              </a:rPr>
              <a:t>…</a:t>
            </a:r>
          </a:p>
          <a:p>
            <a:pPr algn="ctr"/>
            <a:endParaRPr lang="es-ES" sz="1600" b="1" dirty="0" smtClean="0">
              <a:solidFill>
                <a:schemeClr val="accent1"/>
              </a:solidFill>
              <a:latin typeface="Arial Narrow" pitchFamily="34" charset="0"/>
            </a:endParaRPr>
          </a:p>
        </p:txBody>
      </p:sp>
      <p:sp>
        <p:nvSpPr>
          <p:cNvPr id="16" name="15 Rectángulo redondeado"/>
          <p:cNvSpPr/>
          <p:nvPr/>
        </p:nvSpPr>
        <p:spPr>
          <a:xfrm>
            <a:off x="6603452" y="2351576"/>
            <a:ext cx="718283"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I1</a:t>
            </a:r>
            <a:endParaRPr lang="es-ES" dirty="0"/>
          </a:p>
        </p:txBody>
      </p:sp>
      <p:sp>
        <p:nvSpPr>
          <p:cNvPr id="17" name="16 Rectángulo redondeado"/>
          <p:cNvSpPr/>
          <p:nvPr/>
        </p:nvSpPr>
        <p:spPr>
          <a:xfrm>
            <a:off x="6603452" y="2832104"/>
            <a:ext cx="718283"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I2</a:t>
            </a:r>
            <a:endParaRPr lang="es-ES" dirty="0"/>
          </a:p>
        </p:txBody>
      </p:sp>
      <p:sp>
        <p:nvSpPr>
          <p:cNvPr id="18" name="17 Rectángulo redondeado"/>
          <p:cNvSpPr/>
          <p:nvPr/>
        </p:nvSpPr>
        <p:spPr>
          <a:xfrm>
            <a:off x="6603452" y="3558526"/>
            <a:ext cx="718283"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a:t>
            </a:r>
            <a:r>
              <a:rPr lang="es-ES" dirty="0" err="1" smtClean="0"/>
              <a:t>Ii</a:t>
            </a:r>
            <a:endParaRPr lang="es-ES" dirty="0"/>
          </a:p>
        </p:txBody>
      </p:sp>
      <p:sp>
        <p:nvSpPr>
          <p:cNvPr id="20" name="19 Rectángulo redondeado"/>
          <p:cNvSpPr/>
          <p:nvPr/>
        </p:nvSpPr>
        <p:spPr>
          <a:xfrm>
            <a:off x="7985808" y="977568"/>
            <a:ext cx="969552" cy="53620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1"/>
                </a:solidFill>
                <a:latin typeface="Arial Narrow" pitchFamily="34" charset="0"/>
              </a:rPr>
              <a:t>JP N</a:t>
            </a:r>
          </a:p>
          <a:p>
            <a:pPr algn="ctr"/>
            <a:r>
              <a:rPr lang="es-ES" sz="1600" b="1" dirty="0" smtClean="0">
                <a:solidFill>
                  <a:schemeClr val="accent1"/>
                </a:solidFill>
                <a:latin typeface="Arial Narrow" pitchFamily="34" charset="0"/>
              </a:rPr>
              <a:t>(JPC-N, MB-N, SC-N)</a:t>
            </a:r>
            <a:endParaRPr lang="es-ES" sz="1600" b="1" dirty="0">
              <a:solidFill>
                <a:schemeClr val="accent1"/>
              </a:solidFill>
              <a:latin typeface="Arial Narrow" pitchFamily="34" charset="0"/>
            </a:endParaRPr>
          </a:p>
          <a:p>
            <a:pPr algn="ctr"/>
            <a:endParaRPr lang="es-ES" sz="1600" b="1" dirty="0" smtClean="0">
              <a:solidFill>
                <a:schemeClr val="accent1"/>
              </a:solidFill>
              <a:latin typeface="Arial Narrow" pitchFamily="34" charset="0"/>
            </a:endParaRPr>
          </a:p>
          <a:p>
            <a:pPr algn="ctr"/>
            <a:endParaRPr lang="es-ES" sz="1600" b="1" dirty="0" smtClean="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r>
              <a:rPr lang="es-ES" sz="1600" b="1" dirty="0" smtClean="0">
                <a:solidFill>
                  <a:schemeClr val="accent1"/>
                </a:solidFill>
                <a:latin typeface="Arial Narrow" pitchFamily="34" charset="0"/>
              </a:rPr>
              <a:t>…</a:t>
            </a: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endParaRPr lang="es-ES" sz="1600" b="1" dirty="0">
              <a:solidFill>
                <a:schemeClr val="accent1"/>
              </a:solidFill>
              <a:latin typeface="Arial Narrow" pitchFamily="34" charset="0"/>
            </a:endParaRPr>
          </a:p>
          <a:p>
            <a:pPr algn="ctr"/>
            <a:r>
              <a:rPr lang="es-ES" sz="1600" b="1" dirty="0">
                <a:solidFill>
                  <a:schemeClr val="accent1"/>
                </a:solidFill>
                <a:latin typeface="Arial Narrow" pitchFamily="34" charset="0"/>
              </a:rPr>
              <a:t>…</a:t>
            </a:r>
          </a:p>
          <a:p>
            <a:pPr algn="ctr"/>
            <a:endParaRPr lang="es-ES" sz="1600" b="1" dirty="0" smtClean="0">
              <a:solidFill>
                <a:schemeClr val="accent1"/>
              </a:solidFill>
              <a:latin typeface="Arial Narrow" pitchFamily="34" charset="0"/>
            </a:endParaRPr>
          </a:p>
        </p:txBody>
      </p:sp>
      <p:sp>
        <p:nvSpPr>
          <p:cNvPr id="21" name="20 Rectángulo redondeado"/>
          <p:cNvSpPr/>
          <p:nvPr/>
        </p:nvSpPr>
        <p:spPr>
          <a:xfrm>
            <a:off x="8089339" y="2362528"/>
            <a:ext cx="770096"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N1</a:t>
            </a:r>
            <a:endParaRPr lang="es-ES" dirty="0"/>
          </a:p>
        </p:txBody>
      </p:sp>
      <p:sp>
        <p:nvSpPr>
          <p:cNvPr id="22" name="21 Rectángulo redondeado"/>
          <p:cNvSpPr/>
          <p:nvPr/>
        </p:nvSpPr>
        <p:spPr>
          <a:xfrm>
            <a:off x="8089339" y="2843056"/>
            <a:ext cx="770096"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N2</a:t>
            </a:r>
            <a:endParaRPr lang="es-ES" dirty="0"/>
          </a:p>
        </p:txBody>
      </p:sp>
      <p:sp>
        <p:nvSpPr>
          <p:cNvPr id="23" name="22 Rectángulo redondeado"/>
          <p:cNvSpPr/>
          <p:nvPr/>
        </p:nvSpPr>
        <p:spPr>
          <a:xfrm>
            <a:off x="8115246" y="3574686"/>
            <a:ext cx="718283" cy="42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 Ni</a:t>
            </a:r>
            <a:endParaRPr lang="es-ES" dirty="0"/>
          </a:p>
        </p:txBody>
      </p:sp>
      <p:sp>
        <p:nvSpPr>
          <p:cNvPr id="9" name="8 Rectángulo redondeado"/>
          <p:cNvSpPr/>
          <p:nvPr/>
        </p:nvSpPr>
        <p:spPr>
          <a:xfrm>
            <a:off x="611560" y="4297370"/>
            <a:ext cx="6984776" cy="936104"/>
          </a:xfrm>
          <a:prstGeom prst="roundRect">
            <a:avLst/>
          </a:prstGeom>
          <a:solidFill>
            <a:srgbClr val="FFFF66">
              <a:alpha val="45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err="1" smtClean="0">
                <a:solidFill>
                  <a:srgbClr val="C00000"/>
                </a:solidFill>
              </a:rPr>
              <a:t>tJP</a:t>
            </a:r>
            <a:r>
              <a:rPr lang="es-ES" dirty="0" smtClean="0">
                <a:solidFill>
                  <a:srgbClr val="C00000"/>
                </a:solidFill>
              </a:rPr>
              <a:t> 1                                                …</a:t>
            </a:r>
            <a:endParaRPr lang="es-ES" dirty="0">
              <a:solidFill>
                <a:srgbClr val="C00000"/>
              </a:solidFill>
            </a:endParaRPr>
          </a:p>
        </p:txBody>
      </p:sp>
      <p:sp>
        <p:nvSpPr>
          <p:cNvPr id="33" name="32 Rectángulo redondeado"/>
          <p:cNvSpPr/>
          <p:nvPr/>
        </p:nvSpPr>
        <p:spPr>
          <a:xfrm>
            <a:off x="634138" y="5301208"/>
            <a:ext cx="5522038" cy="936104"/>
          </a:xfrm>
          <a:prstGeom prst="roundRect">
            <a:avLst/>
          </a:prstGeom>
          <a:solidFill>
            <a:srgbClr val="FFFF66">
              <a:alpha val="45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err="1" smtClean="0">
                <a:solidFill>
                  <a:srgbClr val="C00000"/>
                </a:solidFill>
              </a:rPr>
              <a:t>tJP</a:t>
            </a:r>
            <a:r>
              <a:rPr lang="es-ES" dirty="0" smtClean="0">
                <a:solidFill>
                  <a:srgbClr val="C00000"/>
                </a:solidFill>
              </a:rPr>
              <a:t> 2                                                …</a:t>
            </a:r>
            <a:endParaRPr lang="es-ES" dirty="0">
              <a:solidFill>
                <a:srgbClr val="C00000"/>
              </a:solidFill>
            </a:endParaRPr>
          </a:p>
        </p:txBody>
      </p:sp>
      <p:sp>
        <p:nvSpPr>
          <p:cNvPr id="24" name="23 Rectángulo redondeado"/>
          <p:cNvSpPr/>
          <p:nvPr/>
        </p:nvSpPr>
        <p:spPr>
          <a:xfrm>
            <a:off x="3923928" y="5558739"/>
            <a:ext cx="1005942" cy="4296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SP Ak2k</a:t>
            </a:r>
            <a:endParaRPr lang="es-ES" dirty="0">
              <a:solidFill>
                <a:srgbClr val="C00000"/>
              </a:solidFill>
            </a:endParaRPr>
          </a:p>
        </p:txBody>
      </p:sp>
      <p:sp>
        <p:nvSpPr>
          <p:cNvPr id="27" name="26 Rectángulo redondeado"/>
          <p:cNvSpPr/>
          <p:nvPr/>
        </p:nvSpPr>
        <p:spPr>
          <a:xfrm>
            <a:off x="4961062" y="5567673"/>
            <a:ext cx="1005942" cy="4296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SP Bk2l</a:t>
            </a:r>
            <a:endParaRPr lang="es-ES" dirty="0">
              <a:solidFill>
                <a:srgbClr val="C00000"/>
              </a:solidFill>
            </a:endParaRPr>
          </a:p>
        </p:txBody>
      </p:sp>
      <p:sp>
        <p:nvSpPr>
          <p:cNvPr id="34" name="33 Rectángulo redondeado"/>
          <p:cNvSpPr/>
          <p:nvPr/>
        </p:nvSpPr>
        <p:spPr>
          <a:xfrm>
            <a:off x="7812360" y="5301208"/>
            <a:ext cx="1284011" cy="936104"/>
          </a:xfrm>
          <a:prstGeom prst="roundRect">
            <a:avLst/>
          </a:prstGeom>
          <a:solidFill>
            <a:srgbClr val="FFFF66">
              <a:alpha val="45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rgbClr val="C00000"/>
              </a:solidFill>
            </a:endParaRPr>
          </a:p>
        </p:txBody>
      </p:sp>
      <p:sp>
        <p:nvSpPr>
          <p:cNvPr id="28" name="27 Rectángulo redondeado"/>
          <p:cNvSpPr/>
          <p:nvPr/>
        </p:nvSpPr>
        <p:spPr>
          <a:xfrm>
            <a:off x="7958546" y="5567673"/>
            <a:ext cx="1005942" cy="4296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SP Nj2m</a:t>
            </a:r>
            <a:endParaRPr lang="es-ES" dirty="0">
              <a:solidFill>
                <a:srgbClr val="C00000"/>
              </a:solidFill>
            </a:endParaRPr>
          </a:p>
        </p:txBody>
      </p:sp>
      <p:sp>
        <p:nvSpPr>
          <p:cNvPr id="29" name="28 Rectángulo redondeado"/>
          <p:cNvSpPr/>
          <p:nvPr/>
        </p:nvSpPr>
        <p:spPr>
          <a:xfrm>
            <a:off x="2051720" y="5584518"/>
            <a:ext cx="789918" cy="4296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SP 21</a:t>
            </a:r>
            <a:endParaRPr lang="es-ES" dirty="0">
              <a:solidFill>
                <a:srgbClr val="C00000"/>
              </a:solidFill>
            </a:endParaRPr>
          </a:p>
        </p:txBody>
      </p:sp>
      <p:sp>
        <p:nvSpPr>
          <p:cNvPr id="30" name="29 Rectángulo redondeado"/>
          <p:cNvSpPr/>
          <p:nvPr/>
        </p:nvSpPr>
        <p:spPr>
          <a:xfrm>
            <a:off x="2915816" y="5591595"/>
            <a:ext cx="789918" cy="4296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SP 22</a:t>
            </a:r>
            <a:endParaRPr lang="es-ES" dirty="0">
              <a:solidFill>
                <a:srgbClr val="C00000"/>
              </a:solidFill>
            </a:endParaRPr>
          </a:p>
        </p:txBody>
      </p:sp>
      <p:sp>
        <p:nvSpPr>
          <p:cNvPr id="2" name="1 CuadroTexto"/>
          <p:cNvSpPr txBox="1"/>
          <p:nvPr/>
        </p:nvSpPr>
        <p:spPr>
          <a:xfrm>
            <a:off x="1150535" y="4460237"/>
            <a:ext cx="973193" cy="646331"/>
          </a:xfrm>
          <a:prstGeom prst="rect">
            <a:avLst/>
          </a:prstGeom>
          <a:noFill/>
        </p:spPr>
        <p:txBody>
          <a:bodyPr wrap="square" rtlCol="0">
            <a:spAutoFit/>
          </a:bodyPr>
          <a:lstStyle/>
          <a:p>
            <a:pPr algn="ctr"/>
            <a:r>
              <a:rPr lang="es-ES" dirty="0" smtClean="0">
                <a:solidFill>
                  <a:srgbClr val="C00000"/>
                </a:solidFill>
              </a:rPr>
              <a:t>tJP1-C</a:t>
            </a:r>
          </a:p>
          <a:p>
            <a:pPr algn="ctr"/>
            <a:r>
              <a:rPr lang="es-ES" dirty="0" smtClean="0">
                <a:solidFill>
                  <a:srgbClr val="C00000"/>
                </a:solidFill>
              </a:rPr>
              <a:t>tJP1-MB</a:t>
            </a:r>
            <a:endParaRPr lang="es-ES" dirty="0">
              <a:solidFill>
                <a:srgbClr val="C00000"/>
              </a:solidFill>
            </a:endParaRPr>
          </a:p>
        </p:txBody>
      </p:sp>
      <p:sp>
        <p:nvSpPr>
          <p:cNvPr id="31" name="30 Rectángulo redondeado"/>
          <p:cNvSpPr/>
          <p:nvPr/>
        </p:nvSpPr>
        <p:spPr>
          <a:xfrm>
            <a:off x="611560" y="2204864"/>
            <a:ext cx="2424849" cy="455617"/>
          </a:xfrm>
          <a:prstGeom prst="roundRect">
            <a:avLst/>
          </a:prstGeom>
          <a:solidFill>
            <a:srgbClr val="6699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dirty="0" smtClean="0"/>
              <a:t>EERA </a:t>
            </a:r>
            <a:r>
              <a:rPr lang="es-ES" dirty="0" err="1" smtClean="0"/>
              <a:t>ExCo</a:t>
            </a:r>
            <a:endParaRPr lang="es-ES" dirty="0"/>
          </a:p>
        </p:txBody>
      </p:sp>
      <p:sp>
        <p:nvSpPr>
          <p:cNvPr id="32" name="31 Flecha arriba y abajo"/>
          <p:cNvSpPr/>
          <p:nvPr/>
        </p:nvSpPr>
        <p:spPr>
          <a:xfrm>
            <a:off x="1403648" y="2660481"/>
            <a:ext cx="745880" cy="1576170"/>
          </a:xfrm>
          <a:prstGeom prst="upDownArrow">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ES" b="1" dirty="0" err="1" smtClean="0">
                <a:solidFill>
                  <a:schemeClr val="tx1"/>
                </a:solidFill>
              </a:rPr>
              <a:t>ExCo</a:t>
            </a:r>
            <a:r>
              <a:rPr lang="es-ES" b="1" dirty="0" smtClean="0">
                <a:solidFill>
                  <a:schemeClr val="tx1"/>
                </a:solidFill>
              </a:rPr>
              <a:t> = SC of </a:t>
            </a:r>
            <a:r>
              <a:rPr lang="es-ES" b="1" dirty="0" err="1" smtClean="0">
                <a:solidFill>
                  <a:schemeClr val="tx1"/>
                </a:solidFill>
              </a:rPr>
              <a:t>the</a:t>
            </a:r>
            <a:r>
              <a:rPr lang="es-ES" b="1" dirty="0" smtClean="0">
                <a:solidFill>
                  <a:schemeClr val="tx1"/>
                </a:solidFill>
              </a:rPr>
              <a:t> JP-t</a:t>
            </a:r>
          </a:p>
          <a:p>
            <a:pPr algn="ctr"/>
            <a:r>
              <a:rPr lang="es-ES" dirty="0" err="1" smtClean="0">
                <a:solidFill>
                  <a:schemeClr val="tx1"/>
                </a:solidFill>
              </a:rPr>
              <a:t>Represents</a:t>
            </a:r>
            <a:r>
              <a:rPr lang="es-ES" dirty="0" smtClean="0">
                <a:solidFill>
                  <a:schemeClr val="tx1"/>
                </a:solidFill>
              </a:rPr>
              <a:t> </a:t>
            </a:r>
            <a:r>
              <a:rPr lang="es-ES" dirty="0" err="1" smtClean="0">
                <a:solidFill>
                  <a:schemeClr val="tx1"/>
                </a:solidFill>
              </a:rPr>
              <a:t>all</a:t>
            </a:r>
            <a:r>
              <a:rPr lang="es-ES" dirty="0" smtClean="0">
                <a:solidFill>
                  <a:schemeClr val="tx1"/>
                </a:solidFill>
              </a:rPr>
              <a:t> EERA </a:t>
            </a:r>
            <a:r>
              <a:rPr lang="es-ES" dirty="0" err="1" smtClean="0">
                <a:solidFill>
                  <a:schemeClr val="tx1"/>
                </a:solidFill>
              </a:rPr>
              <a:t>members</a:t>
            </a:r>
            <a:endParaRPr lang="es-ES" dirty="0" smtClean="0">
              <a:solidFill>
                <a:schemeClr val="tx1"/>
              </a:solidFill>
            </a:endParaRPr>
          </a:p>
          <a:p>
            <a:pPr algn="ctr"/>
            <a:r>
              <a:rPr lang="es-ES" dirty="0" smtClean="0">
                <a:solidFill>
                  <a:schemeClr val="tx1"/>
                </a:solidFill>
              </a:rPr>
              <a:t>(</a:t>
            </a:r>
            <a:r>
              <a:rPr lang="es-ES" dirty="0" err="1" smtClean="0">
                <a:solidFill>
                  <a:schemeClr val="tx1"/>
                </a:solidFill>
              </a:rPr>
              <a:t>by</a:t>
            </a:r>
            <a:r>
              <a:rPr lang="es-ES" dirty="0" smtClean="0">
                <a:solidFill>
                  <a:schemeClr val="tx1"/>
                </a:solidFill>
              </a:rPr>
              <a:t> default </a:t>
            </a:r>
            <a:r>
              <a:rPr lang="es-ES" dirty="0" err="1" smtClean="0">
                <a:solidFill>
                  <a:schemeClr val="tx1"/>
                </a:solidFill>
              </a:rPr>
              <a:t>all</a:t>
            </a:r>
            <a:r>
              <a:rPr lang="es-ES" dirty="0" smtClean="0">
                <a:solidFill>
                  <a:schemeClr val="tx1"/>
                </a:solidFill>
              </a:rPr>
              <a:t> EERA </a:t>
            </a:r>
            <a:r>
              <a:rPr lang="es-ES" dirty="0" err="1" smtClean="0">
                <a:solidFill>
                  <a:schemeClr val="tx1"/>
                </a:solidFill>
              </a:rPr>
              <a:t>members</a:t>
            </a:r>
            <a:r>
              <a:rPr lang="es-ES" dirty="0" smtClean="0">
                <a:solidFill>
                  <a:schemeClr val="tx1"/>
                </a:solidFill>
              </a:rPr>
              <a:t> </a:t>
            </a:r>
          </a:p>
          <a:p>
            <a:pPr algn="ctr"/>
            <a:r>
              <a:rPr lang="es-ES" dirty="0" err="1" smtClean="0">
                <a:solidFill>
                  <a:schemeClr val="tx1"/>
                </a:solidFill>
              </a:rPr>
              <a:t>belong</a:t>
            </a:r>
            <a:r>
              <a:rPr lang="es-ES" dirty="0" smtClean="0">
                <a:solidFill>
                  <a:schemeClr val="tx1"/>
                </a:solidFill>
              </a:rPr>
              <a:t> </a:t>
            </a:r>
            <a:r>
              <a:rPr lang="es-ES" dirty="0" err="1" smtClean="0">
                <a:solidFill>
                  <a:schemeClr val="tx1"/>
                </a:solidFill>
              </a:rPr>
              <a:t>to</a:t>
            </a:r>
            <a:r>
              <a:rPr lang="es-ES" dirty="0" smtClean="0">
                <a:solidFill>
                  <a:schemeClr val="tx1"/>
                </a:solidFill>
              </a:rPr>
              <a:t> </a:t>
            </a:r>
            <a:r>
              <a:rPr lang="es-ES" dirty="0" err="1" smtClean="0">
                <a:solidFill>
                  <a:schemeClr val="tx1"/>
                </a:solidFill>
              </a:rPr>
              <a:t>the</a:t>
            </a:r>
            <a:r>
              <a:rPr lang="es-ES" dirty="0" smtClean="0">
                <a:solidFill>
                  <a:schemeClr val="tx1"/>
                </a:solidFill>
              </a:rPr>
              <a:t> JP-t</a:t>
            </a:r>
            <a:r>
              <a:rPr lang="es-ES" dirty="0" smtClean="0">
                <a:solidFill>
                  <a:srgbClr val="C00000"/>
                </a:solidFill>
              </a:rPr>
              <a:t>)</a:t>
            </a:r>
            <a:endParaRPr lang="es-ES" dirty="0">
              <a:solidFill>
                <a:srgbClr val="C00000"/>
              </a:solidFill>
            </a:endParaRPr>
          </a:p>
        </p:txBody>
      </p:sp>
      <p:sp>
        <p:nvSpPr>
          <p:cNvPr id="35" name="34 CuadroTexto"/>
          <p:cNvSpPr txBox="1"/>
          <p:nvPr/>
        </p:nvSpPr>
        <p:spPr>
          <a:xfrm>
            <a:off x="1176335" y="5445224"/>
            <a:ext cx="973193" cy="646331"/>
          </a:xfrm>
          <a:prstGeom prst="rect">
            <a:avLst/>
          </a:prstGeom>
          <a:noFill/>
        </p:spPr>
        <p:txBody>
          <a:bodyPr wrap="square" rtlCol="0">
            <a:spAutoFit/>
          </a:bodyPr>
          <a:lstStyle/>
          <a:p>
            <a:pPr algn="ctr"/>
            <a:r>
              <a:rPr lang="es-ES" dirty="0" smtClean="0">
                <a:solidFill>
                  <a:srgbClr val="C00000"/>
                </a:solidFill>
              </a:rPr>
              <a:t>tJP2-C</a:t>
            </a:r>
            <a:endParaRPr lang="es-ES" dirty="0">
              <a:solidFill>
                <a:srgbClr val="C00000"/>
              </a:solidFill>
            </a:endParaRPr>
          </a:p>
          <a:p>
            <a:pPr algn="ctr"/>
            <a:r>
              <a:rPr lang="es-ES" dirty="0" smtClean="0">
                <a:solidFill>
                  <a:srgbClr val="C00000"/>
                </a:solidFill>
              </a:rPr>
              <a:t>tJP2-MB</a:t>
            </a:r>
            <a:endParaRPr lang="es-ES" dirty="0">
              <a:solidFill>
                <a:srgbClr val="C00000"/>
              </a:solidFill>
            </a:endParaRPr>
          </a:p>
        </p:txBody>
      </p:sp>
      <p:sp>
        <p:nvSpPr>
          <p:cNvPr id="36" name="35 Rectángulo redondeado"/>
          <p:cNvSpPr/>
          <p:nvPr/>
        </p:nvSpPr>
        <p:spPr>
          <a:xfrm>
            <a:off x="3923928" y="4550627"/>
            <a:ext cx="1005942" cy="4296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SP Aj1k</a:t>
            </a:r>
            <a:endParaRPr lang="es-ES" dirty="0">
              <a:solidFill>
                <a:srgbClr val="C00000"/>
              </a:solidFill>
            </a:endParaRPr>
          </a:p>
        </p:txBody>
      </p:sp>
      <p:sp>
        <p:nvSpPr>
          <p:cNvPr id="37" name="36 Rectángulo redondeado"/>
          <p:cNvSpPr/>
          <p:nvPr/>
        </p:nvSpPr>
        <p:spPr>
          <a:xfrm>
            <a:off x="4961062" y="4559561"/>
            <a:ext cx="1005942" cy="4296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SP Bj1l</a:t>
            </a:r>
            <a:endParaRPr lang="es-ES" dirty="0">
              <a:solidFill>
                <a:srgbClr val="C00000"/>
              </a:solidFill>
            </a:endParaRPr>
          </a:p>
        </p:txBody>
      </p:sp>
      <p:sp>
        <p:nvSpPr>
          <p:cNvPr id="38" name="37 Rectángulo redondeado"/>
          <p:cNvSpPr/>
          <p:nvPr/>
        </p:nvSpPr>
        <p:spPr>
          <a:xfrm>
            <a:off x="6466786" y="4559561"/>
            <a:ext cx="1005942" cy="4296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SP Ij1m</a:t>
            </a:r>
            <a:endParaRPr lang="es-ES" dirty="0">
              <a:solidFill>
                <a:srgbClr val="C00000"/>
              </a:solidFill>
            </a:endParaRPr>
          </a:p>
        </p:txBody>
      </p:sp>
      <p:sp>
        <p:nvSpPr>
          <p:cNvPr id="39" name="38 Rectángulo redondeado"/>
          <p:cNvSpPr/>
          <p:nvPr/>
        </p:nvSpPr>
        <p:spPr>
          <a:xfrm>
            <a:off x="2051720" y="4576406"/>
            <a:ext cx="789918" cy="4296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SP 11</a:t>
            </a:r>
            <a:endParaRPr lang="es-ES" dirty="0">
              <a:solidFill>
                <a:srgbClr val="C00000"/>
              </a:solidFill>
            </a:endParaRPr>
          </a:p>
        </p:txBody>
      </p:sp>
      <p:sp>
        <p:nvSpPr>
          <p:cNvPr id="40" name="39 Rectángulo redondeado"/>
          <p:cNvSpPr/>
          <p:nvPr/>
        </p:nvSpPr>
        <p:spPr>
          <a:xfrm>
            <a:off x="2915816" y="4583483"/>
            <a:ext cx="789918" cy="4296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SP 12</a:t>
            </a:r>
            <a:endParaRPr lang="es-ES" dirty="0">
              <a:solidFill>
                <a:srgbClr val="C00000"/>
              </a:solidFill>
            </a:endParaRPr>
          </a:p>
        </p:txBody>
      </p:sp>
      <p:sp>
        <p:nvSpPr>
          <p:cNvPr id="41" name="40 Forma libre"/>
          <p:cNvSpPr/>
          <p:nvPr/>
        </p:nvSpPr>
        <p:spPr>
          <a:xfrm>
            <a:off x="3832323" y="4337007"/>
            <a:ext cx="2288979" cy="1854262"/>
          </a:xfrm>
          <a:custGeom>
            <a:avLst/>
            <a:gdLst>
              <a:gd name="connsiteX0" fmla="*/ 81457 w 2319381"/>
              <a:gd name="connsiteY0" fmla="*/ 189837 h 1854262"/>
              <a:gd name="connsiteX1" fmla="*/ 374968 w 2319381"/>
              <a:gd name="connsiteY1" fmla="*/ 20504 h 1854262"/>
              <a:gd name="connsiteX2" fmla="*/ 860390 w 2319381"/>
              <a:gd name="connsiteY2" fmla="*/ 31793 h 1854262"/>
              <a:gd name="connsiteX3" fmla="*/ 1131323 w 2319381"/>
              <a:gd name="connsiteY3" fmla="*/ 280149 h 1854262"/>
              <a:gd name="connsiteX4" fmla="*/ 1153901 w 2319381"/>
              <a:gd name="connsiteY4" fmla="*/ 822015 h 1854262"/>
              <a:gd name="connsiteX5" fmla="*/ 1368390 w 2319381"/>
              <a:gd name="connsiteY5" fmla="*/ 946193 h 1854262"/>
              <a:gd name="connsiteX6" fmla="*/ 2147323 w 2319381"/>
              <a:gd name="connsiteY6" fmla="*/ 1115526 h 1854262"/>
              <a:gd name="connsiteX7" fmla="*/ 2305368 w 2319381"/>
              <a:gd name="connsiteY7" fmla="*/ 1555793 h 1854262"/>
              <a:gd name="connsiteX8" fmla="*/ 1910257 w 2319381"/>
              <a:gd name="connsiteY8" fmla="*/ 1815437 h 1854262"/>
              <a:gd name="connsiteX9" fmla="*/ 1120035 w 2319381"/>
              <a:gd name="connsiteY9" fmla="*/ 1781571 h 1854262"/>
              <a:gd name="connsiteX10" fmla="*/ 1120035 w 2319381"/>
              <a:gd name="connsiteY10" fmla="*/ 1149393 h 1854262"/>
              <a:gd name="connsiteX11" fmla="*/ 882968 w 2319381"/>
              <a:gd name="connsiteY11" fmla="*/ 867171 h 1854262"/>
              <a:gd name="connsiteX12" fmla="*/ 160479 w 2319381"/>
              <a:gd name="connsiteY12" fmla="*/ 788149 h 1854262"/>
              <a:gd name="connsiteX13" fmla="*/ 2435 w 2319381"/>
              <a:gd name="connsiteY13" fmla="*/ 212415 h 1854262"/>
              <a:gd name="connsiteX14" fmla="*/ 81457 w 2319381"/>
              <a:gd name="connsiteY14" fmla="*/ 189837 h 1854262"/>
              <a:gd name="connsiteX0" fmla="*/ 51055 w 2288979"/>
              <a:gd name="connsiteY0" fmla="*/ 189837 h 1854262"/>
              <a:gd name="connsiteX1" fmla="*/ 344566 w 2288979"/>
              <a:gd name="connsiteY1" fmla="*/ 20504 h 1854262"/>
              <a:gd name="connsiteX2" fmla="*/ 829988 w 2288979"/>
              <a:gd name="connsiteY2" fmla="*/ 31793 h 1854262"/>
              <a:gd name="connsiteX3" fmla="*/ 1100921 w 2288979"/>
              <a:gd name="connsiteY3" fmla="*/ 280149 h 1854262"/>
              <a:gd name="connsiteX4" fmla="*/ 1123499 w 2288979"/>
              <a:gd name="connsiteY4" fmla="*/ 822015 h 1854262"/>
              <a:gd name="connsiteX5" fmla="*/ 1337988 w 2288979"/>
              <a:gd name="connsiteY5" fmla="*/ 946193 h 1854262"/>
              <a:gd name="connsiteX6" fmla="*/ 2116921 w 2288979"/>
              <a:gd name="connsiteY6" fmla="*/ 1115526 h 1854262"/>
              <a:gd name="connsiteX7" fmla="*/ 2274966 w 2288979"/>
              <a:gd name="connsiteY7" fmla="*/ 1555793 h 1854262"/>
              <a:gd name="connsiteX8" fmla="*/ 1879855 w 2288979"/>
              <a:gd name="connsiteY8" fmla="*/ 1815437 h 1854262"/>
              <a:gd name="connsiteX9" fmla="*/ 1089633 w 2288979"/>
              <a:gd name="connsiteY9" fmla="*/ 1781571 h 1854262"/>
              <a:gd name="connsiteX10" fmla="*/ 1089633 w 2288979"/>
              <a:gd name="connsiteY10" fmla="*/ 1149393 h 1854262"/>
              <a:gd name="connsiteX11" fmla="*/ 852566 w 2288979"/>
              <a:gd name="connsiteY11" fmla="*/ 867171 h 1854262"/>
              <a:gd name="connsiteX12" fmla="*/ 130077 w 2288979"/>
              <a:gd name="connsiteY12" fmla="*/ 788149 h 1854262"/>
              <a:gd name="connsiteX13" fmla="*/ 5900 w 2288979"/>
              <a:gd name="connsiteY13" fmla="*/ 381749 h 1854262"/>
              <a:gd name="connsiteX14" fmla="*/ 51055 w 2288979"/>
              <a:gd name="connsiteY14" fmla="*/ 189837 h 18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8979" h="1854262">
                <a:moveTo>
                  <a:pt x="51055" y="189837"/>
                </a:moveTo>
                <a:cubicBezTo>
                  <a:pt x="107499" y="129630"/>
                  <a:pt x="214744" y="46845"/>
                  <a:pt x="344566" y="20504"/>
                </a:cubicBezTo>
                <a:cubicBezTo>
                  <a:pt x="474388" y="-5837"/>
                  <a:pt x="703929" y="-11481"/>
                  <a:pt x="829988" y="31793"/>
                </a:cubicBezTo>
                <a:cubicBezTo>
                  <a:pt x="956047" y="75067"/>
                  <a:pt x="1052003" y="148445"/>
                  <a:pt x="1100921" y="280149"/>
                </a:cubicBezTo>
                <a:cubicBezTo>
                  <a:pt x="1149840" y="411853"/>
                  <a:pt x="1083988" y="711008"/>
                  <a:pt x="1123499" y="822015"/>
                </a:cubicBezTo>
                <a:cubicBezTo>
                  <a:pt x="1163010" y="933022"/>
                  <a:pt x="1172418" y="897275"/>
                  <a:pt x="1337988" y="946193"/>
                </a:cubicBezTo>
                <a:cubicBezTo>
                  <a:pt x="1503558" y="995111"/>
                  <a:pt x="1960758" y="1013926"/>
                  <a:pt x="2116921" y="1115526"/>
                </a:cubicBezTo>
                <a:cubicBezTo>
                  <a:pt x="2273084" y="1217126"/>
                  <a:pt x="2314477" y="1439141"/>
                  <a:pt x="2274966" y="1555793"/>
                </a:cubicBezTo>
                <a:cubicBezTo>
                  <a:pt x="2235455" y="1672445"/>
                  <a:pt x="2077410" y="1777807"/>
                  <a:pt x="1879855" y="1815437"/>
                </a:cubicBezTo>
                <a:cubicBezTo>
                  <a:pt x="1682300" y="1853067"/>
                  <a:pt x="1221337" y="1892578"/>
                  <a:pt x="1089633" y="1781571"/>
                </a:cubicBezTo>
                <a:cubicBezTo>
                  <a:pt x="957929" y="1670564"/>
                  <a:pt x="1129144" y="1301793"/>
                  <a:pt x="1089633" y="1149393"/>
                </a:cubicBezTo>
                <a:cubicBezTo>
                  <a:pt x="1050122" y="996993"/>
                  <a:pt x="1012492" y="927378"/>
                  <a:pt x="852566" y="867171"/>
                </a:cubicBezTo>
                <a:cubicBezTo>
                  <a:pt x="692640" y="806964"/>
                  <a:pt x="276832" y="897275"/>
                  <a:pt x="130077" y="788149"/>
                </a:cubicBezTo>
                <a:cubicBezTo>
                  <a:pt x="-16678" y="679023"/>
                  <a:pt x="17189" y="487112"/>
                  <a:pt x="5900" y="381749"/>
                </a:cubicBezTo>
                <a:cubicBezTo>
                  <a:pt x="-5389" y="276386"/>
                  <a:pt x="-5389" y="250044"/>
                  <a:pt x="51055" y="189837"/>
                </a:cubicBezTo>
                <a:close/>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CuadroTexto"/>
          <p:cNvSpPr txBox="1"/>
          <p:nvPr/>
        </p:nvSpPr>
        <p:spPr>
          <a:xfrm>
            <a:off x="4066534" y="620688"/>
            <a:ext cx="4681930" cy="369332"/>
          </a:xfrm>
          <a:prstGeom prst="rect">
            <a:avLst/>
          </a:prstGeom>
          <a:noFill/>
        </p:spPr>
        <p:txBody>
          <a:bodyPr wrap="square" rtlCol="0">
            <a:spAutoFit/>
          </a:bodyPr>
          <a:lstStyle/>
          <a:p>
            <a:pPr algn="ctr"/>
            <a:r>
              <a:rPr lang="es-ES" b="1" dirty="0" err="1" smtClean="0">
                <a:solidFill>
                  <a:schemeClr val="accent1"/>
                </a:solidFill>
              </a:rPr>
              <a:t>Technology</a:t>
            </a:r>
            <a:r>
              <a:rPr lang="es-ES" b="1" dirty="0" smtClean="0">
                <a:solidFill>
                  <a:schemeClr val="accent1"/>
                </a:solidFill>
              </a:rPr>
              <a:t> </a:t>
            </a:r>
            <a:r>
              <a:rPr lang="es-ES" b="1" dirty="0" err="1" smtClean="0">
                <a:solidFill>
                  <a:schemeClr val="accent1"/>
                </a:solidFill>
              </a:rPr>
              <a:t>oriented</a:t>
            </a:r>
            <a:r>
              <a:rPr lang="es-ES" b="1" dirty="0" smtClean="0">
                <a:solidFill>
                  <a:schemeClr val="accent1"/>
                </a:solidFill>
              </a:rPr>
              <a:t> </a:t>
            </a:r>
            <a:r>
              <a:rPr lang="es-ES" b="1" dirty="0" err="1" smtClean="0">
                <a:solidFill>
                  <a:schemeClr val="accent1"/>
                </a:solidFill>
              </a:rPr>
              <a:t>JPs</a:t>
            </a:r>
            <a:endParaRPr lang="es-ES" b="1" dirty="0">
              <a:solidFill>
                <a:schemeClr val="accent1"/>
              </a:solidFill>
            </a:endParaRPr>
          </a:p>
        </p:txBody>
      </p:sp>
    </p:spTree>
    <p:extLst>
      <p:ext uri="{BB962C8B-B14F-4D97-AF65-F5344CB8AC3E}">
        <p14:creationId xmlns:p14="http://schemas.microsoft.com/office/powerpoint/2010/main" val="3631215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a:xfrm>
            <a:off x="7010400" y="6492875"/>
            <a:ext cx="2133600" cy="365125"/>
          </a:xfrm>
        </p:spPr>
        <p:txBody>
          <a:bodyPr/>
          <a:lstStyle/>
          <a:p>
            <a:fld id="{7CE551C0-7D7B-4509-902C-C9D91CD2B760}" type="slidenum">
              <a:rPr lang="en-US" smtClean="0"/>
              <a:pPr/>
              <a:t>8</a:t>
            </a:fld>
            <a:endParaRPr lang="en-US" dirty="0"/>
          </a:p>
        </p:txBody>
      </p:sp>
      <p:sp>
        <p:nvSpPr>
          <p:cNvPr id="4" name="3 Título"/>
          <p:cNvSpPr>
            <a:spLocks noGrp="1"/>
          </p:cNvSpPr>
          <p:nvPr>
            <p:ph type="title"/>
          </p:nvPr>
        </p:nvSpPr>
        <p:spPr>
          <a:xfrm>
            <a:off x="1" y="44624"/>
            <a:ext cx="8964488" cy="792088"/>
          </a:xfrm>
        </p:spPr>
        <p:txBody>
          <a:bodyPr>
            <a:normAutofit fontScale="90000"/>
          </a:bodyPr>
          <a:lstStyle/>
          <a:p>
            <a:r>
              <a:rPr lang="es-ES" dirty="0" smtClean="0"/>
              <a:t>The </a:t>
            </a:r>
            <a:r>
              <a:rPr lang="es-ES" dirty="0" err="1" smtClean="0"/>
              <a:t>tJP</a:t>
            </a:r>
            <a:r>
              <a:rPr lang="es-ES" dirty="0" smtClean="0"/>
              <a:t> </a:t>
            </a:r>
            <a:r>
              <a:rPr lang="es-ES" dirty="0" err="1" smtClean="0"/>
              <a:t>DfE</a:t>
            </a:r>
            <a:r>
              <a:rPr lang="es-ES" dirty="0" smtClean="0"/>
              <a:t> </a:t>
            </a:r>
            <a:r>
              <a:rPr lang="es-ES" dirty="0" err="1" smtClean="0"/>
              <a:t>is</a:t>
            </a:r>
            <a:r>
              <a:rPr lang="es-ES" dirty="0" smtClean="0"/>
              <a:t> </a:t>
            </a:r>
            <a:r>
              <a:rPr lang="es-ES" dirty="0" err="1" smtClean="0"/>
              <a:t>then</a:t>
            </a:r>
            <a:r>
              <a:rPr lang="es-ES" dirty="0" smtClean="0"/>
              <a:t> </a:t>
            </a:r>
            <a:r>
              <a:rPr lang="es-ES" dirty="0" err="1" smtClean="0"/>
              <a:t>prosposed</a:t>
            </a:r>
            <a:r>
              <a:rPr lang="es-ES" dirty="0" smtClean="0"/>
              <a:t> </a:t>
            </a:r>
            <a:r>
              <a:rPr lang="es-ES" dirty="0" err="1" smtClean="0"/>
              <a:t>that</a:t>
            </a:r>
            <a:r>
              <a:rPr lang="es-ES" dirty="0" smtClean="0"/>
              <a:t> </a:t>
            </a:r>
            <a:r>
              <a:rPr lang="es-ES" dirty="0" err="1" smtClean="0"/>
              <a:t>way</a:t>
            </a:r>
            <a:r>
              <a:rPr lang="es-ES" dirty="0" smtClean="0"/>
              <a:t> as a </a:t>
            </a:r>
            <a:r>
              <a:rPr lang="es-ES" dirty="0" err="1" smtClean="0"/>
              <a:t>prototype</a:t>
            </a:r>
            <a:endParaRPr lang="es-ES" dirty="0"/>
          </a:p>
        </p:txBody>
      </p:sp>
      <p:sp>
        <p:nvSpPr>
          <p:cNvPr id="5" name="4 Rectángulo redondeado"/>
          <p:cNvSpPr/>
          <p:nvPr/>
        </p:nvSpPr>
        <p:spPr>
          <a:xfrm>
            <a:off x="4355976" y="764704"/>
            <a:ext cx="1268615" cy="3851038"/>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1"/>
                </a:solidFill>
                <a:latin typeface="Arial Narrow" pitchFamily="34" charset="0"/>
              </a:rPr>
              <a:t>JPNM</a:t>
            </a:r>
          </a:p>
          <a:p>
            <a:pPr algn="ctr"/>
            <a:endParaRPr lang="es-ES" sz="1600" b="1" dirty="0" smtClean="0">
              <a:solidFill>
                <a:schemeClr val="accent1"/>
              </a:solidFill>
              <a:latin typeface="Arial Narrow" pitchFamily="34" charset="0"/>
            </a:endParaRPr>
          </a:p>
        </p:txBody>
      </p:sp>
      <p:sp>
        <p:nvSpPr>
          <p:cNvPr id="6" name="5 Rectángulo redondeado"/>
          <p:cNvSpPr/>
          <p:nvPr/>
        </p:nvSpPr>
        <p:spPr>
          <a:xfrm>
            <a:off x="5782667" y="764704"/>
            <a:ext cx="1309613" cy="3846481"/>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1"/>
                </a:solidFill>
                <a:latin typeface="Arial Narrow" pitchFamily="34" charset="0"/>
              </a:rPr>
              <a:t>JP E3S</a:t>
            </a:r>
          </a:p>
        </p:txBody>
      </p:sp>
      <p:sp>
        <p:nvSpPr>
          <p:cNvPr id="7" name="6 Rectángulo redondeado"/>
          <p:cNvSpPr/>
          <p:nvPr/>
        </p:nvSpPr>
        <p:spPr>
          <a:xfrm>
            <a:off x="7294835" y="764704"/>
            <a:ext cx="1309613" cy="384648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600" b="1" dirty="0" smtClean="0">
                <a:solidFill>
                  <a:schemeClr val="accent1"/>
                </a:solidFill>
                <a:latin typeface="Arial Narrow" pitchFamily="34" charset="0"/>
              </a:rPr>
              <a:t>JP </a:t>
            </a:r>
            <a:r>
              <a:rPr lang="es-ES" sz="1600" b="1" dirty="0" err="1" smtClean="0">
                <a:solidFill>
                  <a:schemeClr val="accent1"/>
                </a:solidFill>
                <a:latin typeface="Arial Narrow" pitchFamily="34" charset="0"/>
              </a:rPr>
              <a:t>Hydro</a:t>
            </a:r>
            <a:endParaRPr lang="es-ES" sz="1600" b="1" dirty="0">
              <a:solidFill>
                <a:schemeClr val="accent1"/>
              </a:solidFill>
              <a:latin typeface="Arial Narrow" pitchFamily="34" charset="0"/>
            </a:endParaRPr>
          </a:p>
        </p:txBody>
      </p:sp>
      <p:sp>
        <p:nvSpPr>
          <p:cNvPr id="8" name="7 Rectángulo redondeado"/>
          <p:cNvSpPr/>
          <p:nvPr/>
        </p:nvSpPr>
        <p:spPr>
          <a:xfrm>
            <a:off x="323528" y="1197766"/>
            <a:ext cx="8640960" cy="3240360"/>
          </a:xfrm>
          <a:prstGeom prst="roundRect">
            <a:avLst/>
          </a:prstGeom>
          <a:solidFill>
            <a:srgbClr val="FFFF66">
              <a:alpha val="45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err="1" smtClean="0">
                <a:solidFill>
                  <a:srgbClr val="C00000"/>
                </a:solidFill>
              </a:rPr>
              <a:t>tJP</a:t>
            </a:r>
            <a:r>
              <a:rPr lang="es-ES" dirty="0" smtClean="0">
                <a:solidFill>
                  <a:srgbClr val="C00000"/>
                </a:solidFill>
              </a:rPr>
              <a:t> </a:t>
            </a:r>
            <a:r>
              <a:rPr lang="es-ES" dirty="0" err="1" smtClean="0">
                <a:solidFill>
                  <a:srgbClr val="C00000"/>
                </a:solidFill>
              </a:rPr>
              <a:t>DfE</a:t>
            </a:r>
            <a:r>
              <a:rPr lang="es-ES" dirty="0" smtClean="0">
                <a:solidFill>
                  <a:srgbClr val="C00000"/>
                </a:solidFill>
              </a:rPr>
              <a:t>                                                        </a:t>
            </a:r>
            <a:r>
              <a:rPr lang="es-ES" dirty="0">
                <a:solidFill>
                  <a:srgbClr val="C00000"/>
                </a:solidFill>
              </a:rPr>
              <a:t> </a:t>
            </a:r>
            <a:r>
              <a:rPr lang="es-ES" dirty="0" smtClean="0">
                <a:solidFill>
                  <a:srgbClr val="C00000"/>
                </a:solidFill>
              </a:rPr>
              <a:t>…</a:t>
            </a:r>
          </a:p>
        </p:txBody>
      </p:sp>
      <p:sp>
        <p:nvSpPr>
          <p:cNvPr id="10" name="9 Rectángulo redondeado"/>
          <p:cNvSpPr/>
          <p:nvPr/>
        </p:nvSpPr>
        <p:spPr>
          <a:xfrm>
            <a:off x="4427984" y="3069974"/>
            <a:ext cx="1149958" cy="129614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C00000"/>
                </a:solidFill>
              </a:rPr>
              <a:t>“SP7”</a:t>
            </a:r>
          </a:p>
          <a:p>
            <a:pPr algn="ctr"/>
            <a:r>
              <a:rPr lang="es-ES" sz="1400" dirty="0" err="1" smtClean="0">
                <a:solidFill>
                  <a:srgbClr val="C00000"/>
                </a:solidFill>
              </a:rPr>
              <a:t>Materials</a:t>
            </a:r>
            <a:r>
              <a:rPr lang="es-ES" sz="1400" dirty="0" smtClean="0">
                <a:solidFill>
                  <a:srgbClr val="C00000"/>
                </a:solidFill>
              </a:rPr>
              <a:t> </a:t>
            </a:r>
            <a:r>
              <a:rPr lang="es-ES" sz="1400" dirty="0" err="1" smtClean="0">
                <a:solidFill>
                  <a:srgbClr val="C00000"/>
                </a:solidFill>
              </a:rPr>
              <a:t>health</a:t>
            </a:r>
            <a:r>
              <a:rPr lang="es-ES" sz="1400" dirty="0" smtClean="0">
                <a:solidFill>
                  <a:srgbClr val="C00000"/>
                </a:solidFill>
              </a:rPr>
              <a:t> </a:t>
            </a:r>
            <a:r>
              <a:rPr lang="es-ES" sz="1400" dirty="0" err="1" smtClean="0">
                <a:solidFill>
                  <a:srgbClr val="C00000"/>
                </a:solidFill>
              </a:rPr>
              <a:t>monitoring</a:t>
            </a:r>
            <a:endParaRPr lang="es-ES" sz="1400" dirty="0">
              <a:solidFill>
                <a:srgbClr val="C00000"/>
              </a:solidFill>
            </a:endParaRPr>
          </a:p>
        </p:txBody>
      </p:sp>
      <p:sp>
        <p:nvSpPr>
          <p:cNvPr id="11" name="10 Rectángulo redondeado"/>
          <p:cNvSpPr/>
          <p:nvPr/>
        </p:nvSpPr>
        <p:spPr>
          <a:xfrm>
            <a:off x="5839916" y="2420888"/>
            <a:ext cx="1195114" cy="10801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C00000"/>
                </a:solidFill>
              </a:rPr>
              <a:t>SP4</a:t>
            </a:r>
          </a:p>
          <a:p>
            <a:pPr algn="ctr"/>
            <a:r>
              <a:rPr lang="en-US" sz="1400" dirty="0">
                <a:solidFill>
                  <a:srgbClr val="C00000"/>
                </a:solidFill>
              </a:rPr>
              <a:t>Energy models for </a:t>
            </a:r>
            <a:r>
              <a:rPr lang="en-US" sz="1400" dirty="0" smtClean="0">
                <a:solidFill>
                  <a:srgbClr val="C00000"/>
                </a:solidFill>
              </a:rPr>
              <a:t>energy </a:t>
            </a:r>
            <a:r>
              <a:rPr lang="en-US" sz="1400" dirty="0">
                <a:solidFill>
                  <a:srgbClr val="C00000"/>
                </a:solidFill>
              </a:rPr>
              <a:t>futures</a:t>
            </a:r>
            <a:endParaRPr lang="es-ES" sz="1400" dirty="0">
              <a:solidFill>
                <a:srgbClr val="C00000"/>
              </a:solidFill>
            </a:endParaRPr>
          </a:p>
        </p:txBody>
      </p:sp>
      <p:sp>
        <p:nvSpPr>
          <p:cNvPr id="12" name="11 Rectángulo redondeado"/>
          <p:cNvSpPr/>
          <p:nvPr/>
        </p:nvSpPr>
        <p:spPr>
          <a:xfrm>
            <a:off x="7294835" y="2636912"/>
            <a:ext cx="1279537" cy="7196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C00000"/>
                </a:solidFill>
              </a:rPr>
              <a:t>SP6</a:t>
            </a:r>
          </a:p>
          <a:p>
            <a:pPr algn="ctr"/>
            <a:r>
              <a:rPr lang="es-ES" sz="1400" dirty="0" err="1" smtClean="0">
                <a:solidFill>
                  <a:srgbClr val="C00000"/>
                </a:solidFill>
              </a:rPr>
              <a:t>Digitalization</a:t>
            </a:r>
            <a:endParaRPr lang="es-ES" sz="1400" dirty="0">
              <a:solidFill>
                <a:srgbClr val="C00000"/>
              </a:solidFill>
            </a:endParaRPr>
          </a:p>
        </p:txBody>
      </p:sp>
      <p:sp>
        <p:nvSpPr>
          <p:cNvPr id="13" name="12 Rectángulo redondeado"/>
          <p:cNvSpPr/>
          <p:nvPr/>
        </p:nvSpPr>
        <p:spPr>
          <a:xfrm>
            <a:off x="1259632" y="1862639"/>
            <a:ext cx="1440160" cy="185540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SP DfE1: </a:t>
            </a:r>
            <a:r>
              <a:rPr lang="es-ES" sz="1600" dirty="0" smtClean="0">
                <a:solidFill>
                  <a:srgbClr val="C00000"/>
                </a:solidFill>
              </a:rPr>
              <a:t>High Performance </a:t>
            </a:r>
          </a:p>
          <a:p>
            <a:pPr algn="ctr"/>
            <a:r>
              <a:rPr lang="es-ES" sz="1600" dirty="0" smtClean="0">
                <a:solidFill>
                  <a:srgbClr val="C00000"/>
                </a:solidFill>
              </a:rPr>
              <a:t>Computing</a:t>
            </a:r>
            <a:endParaRPr lang="es-ES" sz="1600" dirty="0">
              <a:solidFill>
                <a:srgbClr val="C00000"/>
              </a:solidFill>
            </a:endParaRPr>
          </a:p>
        </p:txBody>
      </p:sp>
      <p:sp>
        <p:nvSpPr>
          <p:cNvPr id="14" name="13 Rectángulo redondeado"/>
          <p:cNvSpPr/>
          <p:nvPr/>
        </p:nvSpPr>
        <p:spPr>
          <a:xfrm>
            <a:off x="2771800" y="1862639"/>
            <a:ext cx="1368152" cy="185540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SP DfE2: Big Data &amp; </a:t>
            </a:r>
            <a:r>
              <a:rPr lang="es-ES" sz="1600" dirty="0" smtClean="0">
                <a:solidFill>
                  <a:srgbClr val="C00000"/>
                </a:solidFill>
              </a:rPr>
              <a:t>Artificial </a:t>
            </a:r>
            <a:r>
              <a:rPr lang="es-ES" sz="1600" dirty="0" err="1" smtClean="0">
                <a:solidFill>
                  <a:srgbClr val="C00000"/>
                </a:solidFill>
              </a:rPr>
              <a:t>Intelligence</a:t>
            </a:r>
            <a:endParaRPr lang="es-ES" sz="1600" dirty="0">
              <a:solidFill>
                <a:srgbClr val="C00000"/>
              </a:solidFill>
            </a:endParaRPr>
          </a:p>
        </p:txBody>
      </p:sp>
      <p:sp>
        <p:nvSpPr>
          <p:cNvPr id="15" name="14 Rectángulo redondeado"/>
          <p:cNvSpPr/>
          <p:nvPr/>
        </p:nvSpPr>
        <p:spPr>
          <a:xfrm>
            <a:off x="4427984" y="1269774"/>
            <a:ext cx="1149958" cy="166906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C00000"/>
                </a:solidFill>
              </a:rPr>
              <a:t>SP4 &amp; SP6 </a:t>
            </a:r>
            <a:r>
              <a:rPr lang="es-ES" sz="1400" dirty="0" err="1" smtClean="0">
                <a:solidFill>
                  <a:srgbClr val="C00000"/>
                </a:solidFill>
              </a:rPr>
              <a:t>Structural</a:t>
            </a:r>
            <a:r>
              <a:rPr lang="es-ES" sz="1400" dirty="0" smtClean="0">
                <a:solidFill>
                  <a:srgbClr val="C00000"/>
                </a:solidFill>
              </a:rPr>
              <a:t> </a:t>
            </a:r>
            <a:r>
              <a:rPr lang="es-ES" sz="1400" dirty="0" err="1" smtClean="0">
                <a:solidFill>
                  <a:srgbClr val="C00000"/>
                </a:solidFill>
              </a:rPr>
              <a:t>materials</a:t>
            </a:r>
            <a:r>
              <a:rPr lang="es-ES" sz="1400" dirty="0" smtClean="0">
                <a:solidFill>
                  <a:srgbClr val="C00000"/>
                </a:solidFill>
              </a:rPr>
              <a:t> </a:t>
            </a:r>
            <a:r>
              <a:rPr lang="es-ES" sz="1400" dirty="0" err="1" smtClean="0">
                <a:solidFill>
                  <a:srgbClr val="C00000"/>
                </a:solidFill>
              </a:rPr>
              <a:t>modelling</a:t>
            </a:r>
            <a:r>
              <a:rPr lang="es-ES" sz="1400" dirty="0" smtClean="0">
                <a:solidFill>
                  <a:srgbClr val="C00000"/>
                </a:solidFill>
              </a:rPr>
              <a:t>, Fuel </a:t>
            </a:r>
            <a:r>
              <a:rPr lang="es-ES" sz="1400" dirty="0" err="1" smtClean="0">
                <a:solidFill>
                  <a:srgbClr val="C00000"/>
                </a:solidFill>
              </a:rPr>
              <a:t>modelling</a:t>
            </a:r>
            <a:endParaRPr lang="es-ES" dirty="0">
              <a:solidFill>
                <a:srgbClr val="C00000"/>
              </a:solidFill>
            </a:endParaRPr>
          </a:p>
        </p:txBody>
      </p:sp>
      <p:sp>
        <p:nvSpPr>
          <p:cNvPr id="16" name="15 CuadroTexto"/>
          <p:cNvSpPr txBox="1"/>
          <p:nvPr/>
        </p:nvSpPr>
        <p:spPr>
          <a:xfrm>
            <a:off x="192613" y="4797152"/>
            <a:ext cx="8902790" cy="1477328"/>
          </a:xfrm>
          <a:prstGeom prst="rect">
            <a:avLst/>
          </a:prstGeom>
          <a:noFill/>
        </p:spPr>
        <p:txBody>
          <a:bodyPr wrap="square" rtlCol="0">
            <a:spAutoFit/>
          </a:bodyPr>
          <a:lstStyle/>
          <a:p>
            <a:r>
              <a:rPr lang="en-US" dirty="0" smtClean="0"/>
              <a:t>This modular approach allows easily integrating new SPs on digitalization in the future (approaching digital twins, for example)</a:t>
            </a:r>
          </a:p>
          <a:p>
            <a:endParaRPr lang="en-US" dirty="0" smtClean="0"/>
          </a:p>
          <a:p>
            <a:r>
              <a:rPr lang="en-US" dirty="0" smtClean="0"/>
              <a:t>On the basis of this experience, in the future other </a:t>
            </a:r>
            <a:r>
              <a:rPr lang="en-US" dirty="0" err="1" smtClean="0"/>
              <a:t>tJPs</a:t>
            </a:r>
            <a:r>
              <a:rPr lang="en-US" dirty="0" smtClean="0"/>
              <a:t> can be designed and the EERA structure progressively adapted.</a:t>
            </a:r>
            <a:endParaRPr lang="en-US" dirty="0"/>
          </a:p>
        </p:txBody>
      </p:sp>
    </p:spTree>
    <p:extLst>
      <p:ext uri="{BB962C8B-B14F-4D97-AF65-F5344CB8AC3E}">
        <p14:creationId xmlns:p14="http://schemas.microsoft.com/office/powerpoint/2010/main" val="2481510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tJP</a:t>
            </a:r>
            <a:r>
              <a:rPr lang="es-ES" dirty="0" smtClean="0"/>
              <a:t> </a:t>
            </a:r>
            <a:r>
              <a:rPr lang="es-ES" dirty="0" err="1" smtClean="0"/>
              <a:t>DfE</a:t>
            </a:r>
            <a:r>
              <a:rPr lang="es-ES" dirty="0" smtClean="0"/>
              <a:t>: </a:t>
            </a:r>
            <a:r>
              <a:rPr lang="es-ES" dirty="0" err="1" smtClean="0"/>
              <a:t>proposal</a:t>
            </a:r>
            <a:r>
              <a:rPr lang="es-ES" dirty="0" smtClean="0"/>
              <a:t> </a:t>
            </a:r>
            <a:r>
              <a:rPr lang="es-ES" dirty="0" err="1" smtClean="0"/>
              <a:t>for</a:t>
            </a:r>
            <a:r>
              <a:rPr lang="es-ES" dirty="0" smtClean="0"/>
              <a:t> </a:t>
            </a:r>
            <a:r>
              <a:rPr lang="es-ES" dirty="0" err="1" smtClean="0"/>
              <a:t>its</a:t>
            </a:r>
            <a:r>
              <a:rPr lang="es-ES" dirty="0" smtClean="0"/>
              <a:t> </a:t>
            </a:r>
            <a:r>
              <a:rPr lang="es-ES" dirty="0" err="1" smtClean="0"/>
              <a:t>structure</a:t>
            </a:r>
            <a:endParaRPr lang="es-ES" dirty="0"/>
          </a:p>
        </p:txBody>
      </p:sp>
      <p:sp>
        <p:nvSpPr>
          <p:cNvPr id="3" name="2 Marcador de contenido"/>
          <p:cNvSpPr>
            <a:spLocks noGrp="1"/>
          </p:cNvSpPr>
          <p:nvPr>
            <p:ph idx="1"/>
          </p:nvPr>
        </p:nvSpPr>
        <p:spPr/>
        <p:txBody>
          <a:bodyPr>
            <a:normAutofit lnSpcReduction="10000"/>
          </a:bodyPr>
          <a:lstStyle/>
          <a:p>
            <a:pPr>
              <a:buFontTx/>
              <a:buChar char="-"/>
            </a:pPr>
            <a:r>
              <a:rPr lang="en-US" sz="2000" dirty="0" smtClean="0"/>
              <a:t>A lightweight transversal cross-cutting JP with one JP Coordinator, a Deputy and the Management Board</a:t>
            </a:r>
          </a:p>
          <a:p>
            <a:pPr>
              <a:buFontTx/>
              <a:buChar char="-"/>
            </a:pPr>
            <a:r>
              <a:rPr lang="en-US" sz="2000" dirty="0" smtClean="0"/>
              <a:t>Integrating 2 initial SPs devoted to HPC and BD+AI</a:t>
            </a:r>
          </a:p>
          <a:p>
            <a:pPr>
              <a:buFontTx/>
              <a:buChar char="-"/>
            </a:pPr>
            <a:r>
              <a:rPr lang="en-US" sz="2000" dirty="0" smtClean="0"/>
              <a:t>Integrating in a modular basis SPs belonging to current JPs with interests on digitalization</a:t>
            </a:r>
          </a:p>
          <a:p>
            <a:pPr>
              <a:buFontTx/>
              <a:buChar char="-"/>
            </a:pPr>
            <a:r>
              <a:rPr lang="en-US" sz="2000" dirty="0" smtClean="0"/>
              <a:t>Designed as a forum where </a:t>
            </a:r>
            <a:r>
              <a:rPr lang="en-US" sz="2000" dirty="0"/>
              <a:t>there are already activities and </a:t>
            </a:r>
            <a:r>
              <a:rPr lang="en-US" sz="2000" dirty="0" smtClean="0"/>
              <a:t>new </a:t>
            </a:r>
            <a:r>
              <a:rPr lang="en-US" sz="2000" dirty="0"/>
              <a:t>ones will be  designed and planned</a:t>
            </a:r>
            <a:endParaRPr lang="en-US" sz="2000" dirty="0" smtClean="0"/>
          </a:p>
          <a:p>
            <a:pPr>
              <a:buFontTx/>
              <a:buChar char="-"/>
            </a:pPr>
            <a:r>
              <a:rPr lang="en-US" sz="2000" dirty="0" smtClean="0"/>
              <a:t>JPs with confirmed interest</a:t>
            </a:r>
          </a:p>
          <a:p>
            <a:pPr lvl="1">
              <a:buFontTx/>
              <a:buChar char="-"/>
            </a:pPr>
            <a:r>
              <a:rPr lang="en-US" sz="1800" dirty="0" smtClean="0"/>
              <a:t>Economic</a:t>
            </a:r>
            <a:r>
              <a:rPr lang="en-US" sz="1800" dirty="0"/>
              <a:t>, Environmental and Social </a:t>
            </a:r>
            <a:r>
              <a:rPr lang="en-US" sz="1800" dirty="0" smtClean="0"/>
              <a:t>Impacts</a:t>
            </a:r>
          </a:p>
          <a:p>
            <a:pPr lvl="2">
              <a:buFontTx/>
              <a:buChar char="-"/>
            </a:pPr>
            <a:r>
              <a:rPr lang="en-US" sz="1600" dirty="0" smtClean="0"/>
              <a:t>SP4</a:t>
            </a:r>
            <a:r>
              <a:rPr lang="en-US" sz="1600" dirty="0"/>
              <a:t>: Energy models for a system assessment of European low-carbon energy futures: markets, environmental and economic impacts</a:t>
            </a:r>
            <a:endParaRPr lang="en-US" sz="1600" dirty="0" smtClean="0"/>
          </a:p>
          <a:p>
            <a:pPr lvl="1">
              <a:buFontTx/>
              <a:buChar char="-"/>
            </a:pPr>
            <a:r>
              <a:rPr lang="en-US" sz="1800" dirty="0" smtClean="0"/>
              <a:t>Hydropower</a:t>
            </a:r>
          </a:p>
          <a:p>
            <a:pPr lvl="2">
              <a:buFontTx/>
              <a:buChar char="-"/>
            </a:pPr>
            <a:r>
              <a:rPr lang="en-US" sz="1600" dirty="0"/>
              <a:t>SP6: Digitalization</a:t>
            </a:r>
          </a:p>
          <a:p>
            <a:pPr lvl="1">
              <a:buFontTx/>
              <a:buChar char="-"/>
            </a:pPr>
            <a:r>
              <a:rPr lang="en-US" sz="1800" dirty="0" smtClean="0"/>
              <a:t>Nuclear Materials</a:t>
            </a:r>
          </a:p>
          <a:p>
            <a:pPr lvl="2">
              <a:buFontTx/>
              <a:buChar char="-"/>
            </a:pPr>
            <a:r>
              <a:rPr lang="en-US" sz="1600" dirty="0"/>
              <a:t>SP4: Physical modelling and modelling-oriented experiments for structural materials</a:t>
            </a:r>
          </a:p>
          <a:p>
            <a:pPr lvl="2">
              <a:buFontTx/>
              <a:buChar char="-"/>
            </a:pPr>
            <a:r>
              <a:rPr lang="en-US" sz="1600" dirty="0"/>
              <a:t>SP6: Physical modelling and separate effect experiments for </a:t>
            </a:r>
            <a:r>
              <a:rPr lang="en-US" sz="1600" dirty="0" smtClean="0"/>
              <a:t>fuels</a:t>
            </a:r>
          </a:p>
          <a:p>
            <a:pPr lvl="2">
              <a:buFontTx/>
              <a:buChar char="-"/>
            </a:pPr>
            <a:r>
              <a:rPr lang="en-US" sz="1600" dirty="0" smtClean="0"/>
              <a:t>“SP7</a:t>
            </a:r>
            <a:r>
              <a:rPr lang="en-US" sz="1600" dirty="0"/>
              <a:t>: Materials health </a:t>
            </a:r>
            <a:r>
              <a:rPr lang="en-US" sz="1600" dirty="0" smtClean="0"/>
              <a:t>monitoring”</a:t>
            </a:r>
            <a:endParaRPr lang="en-US" sz="1600" dirty="0"/>
          </a:p>
          <a:p>
            <a:pPr lvl="1">
              <a:buFontTx/>
              <a:buChar char="-"/>
            </a:pPr>
            <a:endParaRPr lang="en-US" sz="1200" dirty="0"/>
          </a:p>
        </p:txBody>
      </p:sp>
      <p:sp>
        <p:nvSpPr>
          <p:cNvPr id="4" name="3 Marcador de número de diapositiva"/>
          <p:cNvSpPr>
            <a:spLocks noGrp="1"/>
          </p:cNvSpPr>
          <p:nvPr>
            <p:ph type="sldNum" sz="quarter" idx="12"/>
          </p:nvPr>
        </p:nvSpPr>
        <p:spPr/>
        <p:txBody>
          <a:bodyPr/>
          <a:lstStyle/>
          <a:p>
            <a:fld id="{7CE551C0-7D7B-4509-902C-C9D91CD2B760}" type="slidenum">
              <a:rPr lang="en-US" smtClean="0"/>
              <a:t>9</a:t>
            </a:fld>
            <a:endParaRPr lang="en-US"/>
          </a:p>
        </p:txBody>
      </p:sp>
    </p:spTree>
    <p:extLst>
      <p:ext uri="{BB962C8B-B14F-4D97-AF65-F5344CB8AC3E}">
        <p14:creationId xmlns:p14="http://schemas.microsoft.com/office/powerpoint/2010/main" val="1435489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ERA Theme">
      <a:dk1>
        <a:sysClr val="windowText" lastClr="000000"/>
      </a:dk1>
      <a:lt1>
        <a:sysClr val="window" lastClr="FFFFFF"/>
      </a:lt1>
      <a:dk2>
        <a:srgbClr val="185C89"/>
      </a:dk2>
      <a:lt2>
        <a:srgbClr val="DDDDDD"/>
      </a:lt2>
      <a:accent1>
        <a:srgbClr val="185C89"/>
      </a:accent1>
      <a:accent2>
        <a:srgbClr val="E31349"/>
      </a:accent2>
      <a:accent3>
        <a:srgbClr val="90C85A"/>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67523</TotalTime>
  <Words>2238</Words>
  <Application>Microsoft Office PowerPoint</Application>
  <PresentationFormat>Presentación en pantalla (4:3)</PresentationFormat>
  <Paragraphs>339</Paragraphs>
  <Slides>16</Slides>
  <Notes>3</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Office Theme</vt:lpstr>
      <vt:lpstr>Presentación de PowerPoint</vt:lpstr>
      <vt:lpstr>Context – 2019 Summer Strategic Meeting in Espoo – final report</vt:lpstr>
      <vt:lpstr>Potential outcomes</vt:lpstr>
      <vt:lpstr>Current JP structure and connection</vt:lpstr>
      <vt:lpstr>Current JP structure and connection: summary</vt:lpstr>
      <vt:lpstr>How to foster trans-JP collaboration</vt:lpstr>
      <vt:lpstr>How could a transversal JP be implemented?</vt:lpstr>
      <vt:lpstr>The tJP DfE is then prosposed that way as a prototype</vt:lpstr>
      <vt:lpstr>tJP DfE: proposal for its structure</vt:lpstr>
      <vt:lpstr>tJP DfE: proposal for its structure</vt:lpstr>
      <vt:lpstr>Interested partners in a tJP on DfE</vt:lpstr>
      <vt:lpstr>Presentación de PowerPoint</vt:lpstr>
      <vt:lpstr>Annex I: Examples of Digital activities on Energy</vt:lpstr>
      <vt:lpstr>Annex I: Examples of Digital activities on Energy</vt:lpstr>
      <vt:lpstr>Annex II: Examples of Science to be carried out</vt:lpstr>
      <vt:lpstr>Annex III: Examples of additional activities</vt:lpstr>
    </vt:vector>
  </TitlesOfParts>
  <Company>GCG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Borras, Telm</dc:creator>
  <cp:lastModifiedBy>Mayo Garcia, Rafael</cp:lastModifiedBy>
  <cp:revision>1778</cp:revision>
  <cp:lastPrinted>2015-06-10T09:05:51Z</cp:lastPrinted>
  <dcterms:created xsi:type="dcterms:W3CDTF">2015-02-13T13:53:37Z</dcterms:created>
  <dcterms:modified xsi:type="dcterms:W3CDTF">2020-02-07T10:37:59Z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exandriaPath">
    <vt:lpwstr/>
  </property>
</Properties>
</file>