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317" r:id="rId4"/>
    <p:sldId id="312" r:id="rId5"/>
    <p:sldId id="268" r:id="rId6"/>
    <p:sldId id="267" r:id="rId7"/>
    <p:sldId id="274" r:id="rId8"/>
    <p:sldId id="298" r:id="rId9"/>
    <p:sldId id="324" r:id="rId10"/>
    <p:sldId id="325" r:id="rId11"/>
    <p:sldId id="308" r:id="rId12"/>
    <p:sldId id="310" r:id="rId13"/>
    <p:sldId id="309" r:id="rId14"/>
    <p:sldId id="311" r:id="rId15"/>
    <p:sldId id="313" r:id="rId16"/>
    <p:sldId id="314" r:id="rId17"/>
    <p:sldId id="315" r:id="rId18"/>
    <p:sldId id="318" r:id="rId19"/>
    <p:sldId id="319" r:id="rId20"/>
    <p:sldId id="257" r:id="rId21"/>
    <p:sldId id="260" r:id="rId22"/>
    <p:sldId id="320" r:id="rId23"/>
    <p:sldId id="295" r:id="rId24"/>
    <p:sldId id="321" r:id="rId25"/>
    <p:sldId id="32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81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TA\ESTRATEGIAS\numero_y_areas_de_superaciones_zonas_final_bien_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98034622119518E-3"/>
          <c:y val="0.16440749304445704"/>
          <c:w val="0.94938127846458942"/>
          <c:h val="0.55530768755348336"/>
        </c:manualLayout>
      </c:layout>
      <c:bar3DChart>
        <c:barDir val="col"/>
        <c:grouping val="standard"/>
        <c:varyColors val="0"/>
        <c:ser>
          <c:idx val="0"/>
          <c:order val="0"/>
          <c:tx>
            <c:v>Zonas totales</c:v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2000" b="1" baseline="0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zonas!$G$2:$G$7</c:f>
              <c:strCache>
                <c:ptCount val="6"/>
                <c:pt idx="0">
                  <c:v>1 -yr   NO2 </c:v>
                </c:pt>
                <c:pt idx="1">
                  <c:v>1- yr   SO2</c:v>
                </c:pt>
                <c:pt idx="2">
                  <c:v>24-h PM10</c:v>
                </c:pt>
                <c:pt idx="3">
                  <c:v>1-Hr   O3</c:v>
                </c:pt>
                <c:pt idx="4">
                  <c:v>max 8-hr   O3 </c:v>
                </c:pt>
                <c:pt idx="5">
                  <c:v>AOT40*</c:v>
                </c:pt>
              </c:strCache>
            </c:strRef>
          </c:cat>
          <c:val>
            <c:numRef>
              <c:f>zonas!$B$2:$B$7</c:f>
              <c:numCache>
                <c:formatCode>General</c:formatCode>
                <c:ptCount val="6"/>
                <c:pt idx="0">
                  <c:v>132</c:v>
                </c:pt>
                <c:pt idx="1">
                  <c:v>128</c:v>
                </c:pt>
                <c:pt idx="2">
                  <c:v>130</c:v>
                </c:pt>
                <c:pt idx="3">
                  <c:v>128</c:v>
                </c:pt>
                <c:pt idx="4">
                  <c:v>128</c:v>
                </c:pt>
                <c:pt idx="5">
                  <c:v>128</c:v>
                </c:pt>
              </c:numCache>
            </c:numRef>
          </c:val>
        </c:ser>
        <c:ser>
          <c:idx val="1"/>
          <c:order val="1"/>
          <c:tx>
            <c:v>2016</c:v>
          </c:tx>
          <c:invertIfNegative val="0"/>
          <c:dLbls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2000" baseline="0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zonas!$G$2:$G$7</c:f>
              <c:strCache>
                <c:ptCount val="6"/>
                <c:pt idx="0">
                  <c:v>1 -yr   NO2 </c:v>
                </c:pt>
                <c:pt idx="1">
                  <c:v>1- yr   SO2</c:v>
                </c:pt>
                <c:pt idx="2">
                  <c:v>24-h PM10</c:v>
                </c:pt>
                <c:pt idx="3">
                  <c:v>1-Hr   O3</c:v>
                </c:pt>
                <c:pt idx="4">
                  <c:v>max 8-hr   O3 </c:v>
                </c:pt>
                <c:pt idx="5">
                  <c:v>AOT40*</c:v>
                </c:pt>
              </c:strCache>
            </c:strRef>
          </c:cat>
          <c:val>
            <c:numRef>
              <c:f>zonas!$C$2:$C$7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22</c:v>
                </c:pt>
                <c:pt idx="4">
                  <c:v>42</c:v>
                </c:pt>
                <c:pt idx="5">
                  <c:v>63</c:v>
                </c:pt>
              </c:numCache>
            </c:numRef>
          </c:val>
        </c:ser>
        <c:ser>
          <c:idx val="2"/>
          <c:order val="2"/>
          <c:tx>
            <c:v>2020</c:v>
          </c:tx>
          <c:invertIfNegative val="0"/>
          <c:dLbls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2000" b="1" baseline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zonas!$G$2:$G$7</c:f>
              <c:strCache>
                <c:ptCount val="6"/>
                <c:pt idx="0">
                  <c:v>1 -yr   NO2 </c:v>
                </c:pt>
                <c:pt idx="1">
                  <c:v>1- yr   SO2</c:v>
                </c:pt>
                <c:pt idx="2">
                  <c:v>24-h PM10</c:v>
                </c:pt>
                <c:pt idx="3">
                  <c:v>1-Hr   O3</c:v>
                </c:pt>
                <c:pt idx="4">
                  <c:v>max 8-hr   O3 </c:v>
                </c:pt>
                <c:pt idx="5">
                  <c:v>AOT40*</c:v>
                </c:pt>
              </c:strCache>
            </c:strRef>
          </c:cat>
          <c:val>
            <c:numRef>
              <c:f>zonas!$D$2:$D$7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22</c:v>
                </c:pt>
                <c:pt idx="4">
                  <c:v>44</c:v>
                </c:pt>
                <c:pt idx="5">
                  <c:v>63</c:v>
                </c:pt>
              </c:numCache>
            </c:numRef>
          </c:val>
        </c:ser>
        <c:ser>
          <c:idx val="3"/>
          <c:order val="3"/>
          <c:tx>
            <c:v>2025</c:v>
          </c:tx>
          <c:spPr>
            <a:solidFill>
              <a:srgbClr val="FFC000"/>
            </a:solidFill>
          </c:spPr>
          <c:invertIfNegative val="0"/>
          <c:dLbls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2000"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zonas!$G$2:$G$7</c:f>
              <c:strCache>
                <c:ptCount val="6"/>
                <c:pt idx="0">
                  <c:v>1 -yr   NO2 </c:v>
                </c:pt>
                <c:pt idx="1">
                  <c:v>1- yr   SO2</c:v>
                </c:pt>
                <c:pt idx="2">
                  <c:v>24-h PM10</c:v>
                </c:pt>
                <c:pt idx="3">
                  <c:v>1-Hr   O3</c:v>
                </c:pt>
                <c:pt idx="4">
                  <c:v>max 8-hr   O3 </c:v>
                </c:pt>
                <c:pt idx="5">
                  <c:v>AOT40*</c:v>
                </c:pt>
              </c:strCache>
            </c:strRef>
          </c:cat>
          <c:val>
            <c:numRef>
              <c:f>zonas!$E$2:$E$7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  <c:pt idx="4">
                  <c:v>36</c:v>
                </c:pt>
                <c:pt idx="5">
                  <c:v>59</c:v>
                </c:pt>
              </c:numCache>
            </c:numRef>
          </c:val>
        </c:ser>
        <c:ser>
          <c:idx val="4"/>
          <c:order val="4"/>
          <c:tx>
            <c:v>2030</c:v>
          </c:tx>
          <c:invertIfNegative val="0"/>
          <c:dPt>
            <c:idx val="4"/>
            <c:invertIfNegative val="0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solidFill>
                <a:schemeClr val="bg1">
                  <a:lumMod val="75000"/>
                </a:schemeClr>
              </a:solidFill>
            </c:spPr>
            <c:txPr>
              <a:bodyPr/>
              <a:lstStyle/>
              <a:p>
                <a:pPr>
                  <a:defRPr sz="20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zonas!$G$2:$G$7</c:f>
              <c:strCache>
                <c:ptCount val="6"/>
                <c:pt idx="0">
                  <c:v>1 -yr   NO2 </c:v>
                </c:pt>
                <c:pt idx="1">
                  <c:v>1- yr   SO2</c:v>
                </c:pt>
                <c:pt idx="2">
                  <c:v>24-h PM10</c:v>
                </c:pt>
                <c:pt idx="3">
                  <c:v>1-Hr   O3</c:v>
                </c:pt>
                <c:pt idx="4">
                  <c:v>max 8-hr   O3 </c:v>
                </c:pt>
                <c:pt idx="5">
                  <c:v>AOT40*</c:v>
                </c:pt>
              </c:strCache>
            </c:strRef>
          </c:cat>
          <c:val>
            <c:numRef>
              <c:f>zonas!$F$2:$F$7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31</c:v>
                </c:pt>
                <c:pt idx="5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131136"/>
        <c:axId val="115446912"/>
        <c:axId val="112054272"/>
      </c:bar3DChart>
      <c:catAx>
        <c:axId val="11513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2000" b="1" baseline="0"/>
            </a:pPr>
            <a:endParaRPr lang="es-ES"/>
          </a:p>
        </c:txPr>
        <c:crossAx val="115446912"/>
        <c:crosses val="autoZero"/>
        <c:auto val="1"/>
        <c:lblAlgn val="ctr"/>
        <c:lblOffset val="100"/>
        <c:noMultiLvlLbl val="0"/>
      </c:catAx>
      <c:valAx>
        <c:axId val="115446912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s-ES"/>
          </a:p>
        </c:txPr>
        <c:crossAx val="115131136"/>
        <c:crosses val="autoZero"/>
        <c:crossBetween val="between"/>
      </c:valAx>
      <c:serAx>
        <c:axId val="11205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s-ES"/>
          </a:p>
        </c:txPr>
        <c:crossAx val="115446912"/>
        <c:crosses val="autoZero"/>
      </c:serAx>
    </c:plotArea>
    <c:legend>
      <c:legendPos val="b"/>
      <c:layout>
        <c:manualLayout>
          <c:xMode val="edge"/>
          <c:yMode val="edge"/>
          <c:x val="0.31955513843590394"/>
          <c:y val="0.91242709762673602"/>
          <c:w val="0.53107419437146153"/>
          <c:h val="7.2702905091100251E-2"/>
        </c:manualLayout>
      </c:layout>
      <c:overlay val="0"/>
      <c:txPr>
        <a:bodyPr/>
        <a:lstStyle/>
        <a:p>
          <a:pPr>
            <a:defRPr sz="28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A22DE-E4D4-4239-B3BB-12FEF0DF2EE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07442AA-28D1-4AB7-940D-37C6A622D5B5}">
      <dgm:prSet phldrT="[Texto]" custT="1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Calculo de costes externos asociados</a:t>
          </a:r>
          <a:endParaRPr lang="es-ES" sz="1600" dirty="0">
            <a:solidFill>
              <a:schemeClr val="tx1"/>
            </a:solidFill>
          </a:endParaRPr>
        </a:p>
      </dgm:t>
    </dgm:pt>
    <dgm:pt modelId="{201761D7-BF7D-4011-9054-0476E73781EB}" type="sibTrans" cxnId="{7943703C-5453-4295-8557-8416601B0CE1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7D5FE898-849E-4486-80CC-DF236C875F36}" type="parTrans" cxnId="{7943703C-5453-4295-8557-8416601B0CE1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843708DD-0A93-4491-A90E-21218DF5D918}">
      <dgm:prSet phldrT="[Texto]" custT="1"/>
      <dgm:spPr>
        <a:noFill/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Efectos de la exposición</a:t>
          </a:r>
        </a:p>
        <a:p>
          <a:r>
            <a:rPr lang="es-ES" sz="1400" b="1" dirty="0" smtClean="0">
              <a:solidFill>
                <a:schemeClr val="tx1"/>
              </a:solidFill>
            </a:rPr>
            <a:t>F. CONCENTRACIÓN-RESPUESTA</a:t>
          </a:r>
        </a:p>
        <a:p>
          <a:r>
            <a:rPr lang="es-ES" sz="1400" dirty="0" smtClean="0">
              <a:solidFill>
                <a:schemeClr val="tx1"/>
              </a:solidFill>
            </a:rPr>
            <a:t>WHO</a:t>
          </a:r>
          <a:endParaRPr lang="es-ES" sz="1400" dirty="0">
            <a:solidFill>
              <a:schemeClr val="tx1"/>
            </a:solidFill>
          </a:endParaRPr>
        </a:p>
      </dgm:t>
    </dgm:pt>
    <dgm:pt modelId="{E118B1BC-ABD6-431E-BA28-DC9EF5A423B5}" type="sibTrans" cxnId="{A6A06896-5CDC-4549-AF3C-51D85B24B11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87E04E53-F5B0-4DFC-B3D1-BD2C48C8A263}" type="parTrans" cxnId="{A6A06896-5CDC-4549-AF3C-51D85B24B11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5C5C5EFF-4E5A-4DCE-915C-BD3270235431}">
      <dgm:prSet phldrT="[Texto]" custT="1"/>
      <dgm:spPr>
        <a:blipFill rotWithShape="0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Concentración </a:t>
          </a:r>
        </a:p>
        <a:p>
          <a:r>
            <a:rPr lang="es-ES" sz="1600" b="1" dirty="0" smtClean="0">
              <a:solidFill>
                <a:schemeClr val="tx1"/>
              </a:solidFill>
            </a:rPr>
            <a:t>de contaminantes </a:t>
          </a:r>
        </a:p>
        <a:p>
          <a:r>
            <a:rPr lang="es-ES" sz="1600" b="1" dirty="0" smtClean="0">
              <a:solidFill>
                <a:schemeClr val="tx1"/>
              </a:solidFill>
            </a:rPr>
            <a:t>PM, NO2, O3 </a:t>
          </a:r>
          <a:endParaRPr lang="es-ES" sz="1600" dirty="0">
            <a:solidFill>
              <a:schemeClr val="tx1"/>
            </a:solidFill>
          </a:endParaRPr>
        </a:p>
      </dgm:t>
    </dgm:pt>
    <dgm:pt modelId="{2BF65FB5-416B-4D67-8184-5FD6B0A751C2}" type="sibTrans" cxnId="{BC73FEC8-770D-4754-8452-C05FC75B35BA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DBB6EB1-BC93-4710-BDF9-86225B62D96F}" type="parTrans" cxnId="{BC73FEC8-770D-4754-8452-C05FC75B35BA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D8D5D2DC-C7CA-4BDC-B912-FC56D14DD52F}" type="pres">
      <dgm:prSet presAssocID="{EAFA22DE-E4D4-4239-B3BB-12FEF0DF2EED}" presName="CompostProcess" presStyleCnt="0">
        <dgm:presLayoutVars>
          <dgm:dir/>
          <dgm:resizeHandles val="exact"/>
        </dgm:presLayoutVars>
      </dgm:prSet>
      <dgm:spPr/>
    </dgm:pt>
    <dgm:pt modelId="{A463609E-D36B-41D8-BCC9-B38787F69B96}" type="pres">
      <dgm:prSet presAssocID="{EAFA22DE-E4D4-4239-B3BB-12FEF0DF2EED}" presName="arrow" presStyleLbl="bgShp" presStyleIdx="0" presStyleCnt="1" custLinFactNeighborY="11418"/>
      <dgm:spPr/>
    </dgm:pt>
    <dgm:pt modelId="{95062894-C957-4B58-AD58-9E7FAECB06D3}" type="pres">
      <dgm:prSet presAssocID="{EAFA22DE-E4D4-4239-B3BB-12FEF0DF2EED}" presName="linearProcess" presStyleCnt="0"/>
      <dgm:spPr/>
    </dgm:pt>
    <dgm:pt modelId="{36BA7D39-4E80-4C0A-B356-8B929A5EA32B}" type="pres">
      <dgm:prSet presAssocID="{5C5C5EFF-4E5A-4DCE-915C-BD3270235431}" presName="textNode" presStyleLbl="node1" presStyleIdx="0" presStyleCnt="3" custScaleX="203611" custScaleY="163039" custLinFactNeighborX="-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591F2-3F5F-469F-858D-ABF749655A65}" type="pres">
      <dgm:prSet presAssocID="{2BF65FB5-416B-4D67-8184-5FD6B0A751C2}" presName="sibTrans" presStyleCnt="0"/>
      <dgm:spPr/>
    </dgm:pt>
    <dgm:pt modelId="{A5B9A1AB-8006-4417-82E3-87D0B283D097}" type="pres">
      <dgm:prSet presAssocID="{843708DD-0A93-4491-A90E-21218DF5D918}" presName="textNode" presStyleLbl="node1" presStyleIdx="1" presStyleCnt="3" custScaleX="180726" custScaleY="183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32644-5DFB-4345-B906-7D83432AB746}" type="pres">
      <dgm:prSet presAssocID="{E118B1BC-ABD6-431E-BA28-DC9EF5A423B5}" presName="sibTrans" presStyleCnt="0"/>
      <dgm:spPr/>
    </dgm:pt>
    <dgm:pt modelId="{828B0684-2654-4253-91B2-0AC2A7F40D01}" type="pres">
      <dgm:prSet presAssocID="{B07442AA-28D1-4AB7-940D-37C6A622D5B5}" presName="textNode" presStyleLbl="node1" presStyleIdx="2" presStyleCnt="3" custScaleX="131885" custScaleY="104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83FBBF-05CF-4977-B22E-89FE026B6E8B}" type="presOf" srcId="{B07442AA-28D1-4AB7-940D-37C6A622D5B5}" destId="{828B0684-2654-4253-91B2-0AC2A7F40D01}" srcOrd="0" destOrd="0" presId="urn:microsoft.com/office/officeart/2005/8/layout/hProcess9"/>
    <dgm:cxn modelId="{40C47744-7CA0-439C-8E76-9FB4BDE08059}" type="presOf" srcId="{843708DD-0A93-4491-A90E-21218DF5D918}" destId="{A5B9A1AB-8006-4417-82E3-87D0B283D097}" srcOrd="0" destOrd="0" presId="urn:microsoft.com/office/officeart/2005/8/layout/hProcess9"/>
    <dgm:cxn modelId="{CA95B4C5-2884-4888-8240-F327A4D43864}" type="presOf" srcId="{EAFA22DE-E4D4-4239-B3BB-12FEF0DF2EED}" destId="{D8D5D2DC-C7CA-4BDC-B912-FC56D14DD52F}" srcOrd="0" destOrd="0" presId="urn:microsoft.com/office/officeart/2005/8/layout/hProcess9"/>
    <dgm:cxn modelId="{BC73FEC8-770D-4754-8452-C05FC75B35BA}" srcId="{EAFA22DE-E4D4-4239-B3BB-12FEF0DF2EED}" destId="{5C5C5EFF-4E5A-4DCE-915C-BD3270235431}" srcOrd="0" destOrd="0" parTransId="{BDBB6EB1-BC93-4710-BDF9-86225B62D96F}" sibTransId="{2BF65FB5-416B-4D67-8184-5FD6B0A751C2}"/>
    <dgm:cxn modelId="{A6A06896-5CDC-4549-AF3C-51D85B24B116}" srcId="{EAFA22DE-E4D4-4239-B3BB-12FEF0DF2EED}" destId="{843708DD-0A93-4491-A90E-21218DF5D918}" srcOrd="1" destOrd="0" parTransId="{87E04E53-F5B0-4DFC-B3D1-BD2C48C8A263}" sibTransId="{E118B1BC-ABD6-431E-BA28-DC9EF5A423B5}"/>
    <dgm:cxn modelId="{7943703C-5453-4295-8557-8416601B0CE1}" srcId="{EAFA22DE-E4D4-4239-B3BB-12FEF0DF2EED}" destId="{B07442AA-28D1-4AB7-940D-37C6A622D5B5}" srcOrd="2" destOrd="0" parTransId="{7D5FE898-849E-4486-80CC-DF236C875F36}" sibTransId="{201761D7-BF7D-4011-9054-0476E73781EB}"/>
    <dgm:cxn modelId="{EEBD6714-BE5C-4692-8D24-29849F42F0E6}" type="presOf" srcId="{5C5C5EFF-4E5A-4DCE-915C-BD3270235431}" destId="{36BA7D39-4E80-4C0A-B356-8B929A5EA32B}" srcOrd="0" destOrd="0" presId="urn:microsoft.com/office/officeart/2005/8/layout/hProcess9"/>
    <dgm:cxn modelId="{3302CB8B-1048-4245-BA44-5A26E0E9D19C}" type="presParOf" srcId="{D8D5D2DC-C7CA-4BDC-B912-FC56D14DD52F}" destId="{A463609E-D36B-41D8-BCC9-B38787F69B96}" srcOrd="0" destOrd="0" presId="urn:microsoft.com/office/officeart/2005/8/layout/hProcess9"/>
    <dgm:cxn modelId="{6BD5B169-8C16-4B3F-9B5B-7D46DAE85C35}" type="presParOf" srcId="{D8D5D2DC-C7CA-4BDC-B912-FC56D14DD52F}" destId="{95062894-C957-4B58-AD58-9E7FAECB06D3}" srcOrd="1" destOrd="0" presId="urn:microsoft.com/office/officeart/2005/8/layout/hProcess9"/>
    <dgm:cxn modelId="{B78D43E1-B19B-4F67-87CB-1EB8E91830D2}" type="presParOf" srcId="{95062894-C957-4B58-AD58-9E7FAECB06D3}" destId="{36BA7D39-4E80-4C0A-B356-8B929A5EA32B}" srcOrd="0" destOrd="0" presId="urn:microsoft.com/office/officeart/2005/8/layout/hProcess9"/>
    <dgm:cxn modelId="{464276D0-FE63-444F-A8F6-9B93F2C78D08}" type="presParOf" srcId="{95062894-C957-4B58-AD58-9E7FAECB06D3}" destId="{3F7591F2-3F5F-469F-858D-ABF749655A65}" srcOrd="1" destOrd="0" presId="urn:microsoft.com/office/officeart/2005/8/layout/hProcess9"/>
    <dgm:cxn modelId="{20CC3F67-D51E-4773-B742-0DE229CB88CD}" type="presParOf" srcId="{95062894-C957-4B58-AD58-9E7FAECB06D3}" destId="{A5B9A1AB-8006-4417-82E3-87D0B283D097}" srcOrd="2" destOrd="0" presId="urn:microsoft.com/office/officeart/2005/8/layout/hProcess9"/>
    <dgm:cxn modelId="{104027F4-6212-4D8F-85CB-55E5E9840927}" type="presParOf" srcId="{95062894-C957-4B58-AD58-9E7FAECB06D3}" destId="{50632644-5DFB-4345-B906-7D83432AB746}" srcOrd="3" destOrd="0" presId="urn:microsoft.com/office/officeart/2005/8/layout/hProcess9"/>
    <dgm:cxn modelId="{8EE617D7-18AC-4643-80A3-BC8C17D2B41B}" type="presParOf" srcId="{95062894-C957-4B58-AD58-9E7FAECB06D3}" destId="{828B0684-2654-4253-91B2-0AC2A7F40D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609E-D36B-41D8-BCC9-B38787F69B96}">
      <dsp:nvSpPr>
        <dsp:cNvPr id="0" name=""/>
        <dsp:cNvSpPr/>
      </dsp:nvSpPr>
      <dsp:spPr>
        <a:xfrm>
          <a:off x="437448" y="0"/>
          <a:ext cx="4957750" cy="23762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A7D39-4E80-4C0A-B356-8B929A5EA32B}">
      <dsp:nvSpPr>
        <dsp:cNvPr id="0" name=""/>
        <dsp:cNvSpPr/>
      </dsp:nvSpPr>
      <dsp:spPr>
        <a:xfrm>
          <a:off x="1379" y="413284"/>
          <a:ext cx="2168854" cy="154969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Concentración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de contaminantes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PM, NO2, O3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7029" y="488934"/>
        <a:ext cx="2017554" cy="1398394"/>
      </dsp:txXfrm>
    </dsp:sp>
    <dsp:sp modelId="{A5B9A1AB-8006-4417-82E3-87D0B283D097}">
      <dsp:nvSpPr>
        <dsp:cNvPr id="0" name=""/>
        <dsp:cNvSpPr/>
      </dsp:nvSpPr>
      <dsp:spPr>
        <a:xfrm>
          <a:off x="2335792" y="316508"/>
          <a:ext cx="1925084" cy="1743246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Efectos de la exposición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F. CONCENTRACIÓN-RESPUESTA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WHO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420890" y="401606"/>
        <a:ext cx="1754888" cy="1573050"/>
      </dsp:txXfrm>
    </dsp:sp>
    <dsp:sp modelId="{828B0684-2654-4253-91B2-0AC2A7F40D01}">
      <dsp:nvSpPr>
        <dsp:cNvPr id="0" name=""/>
        <dsp:cNvSpPr/>
      </dsp:nvSpPr>
      <dsp:spPr>
        <a:xfrm>
          <a:off x="4426344" y="691378"/>
          <a:ext cx="1404832" cy="993506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Calculo de costes externos asociados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474843" y="739877"/>
        <a:ext cx="1307834" cy="89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0.43483</cdr:x>
      <cdr:y>0.88145</cdr:y>
    </cdr:from>
    <cdr:to>
      <cdr:x>0.66589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285038" y="5491046"/>
          <a:ext cx="2808312" cy="7385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3200" dirty="0" smtClean="0"/>
            <a:t>Total </a:t>
          </a:r>
          <a:r>
            <a:rPr lang="es-ES" sz="3200" dirty="0" err="1" smtClean="0"/>
            <a:t>zones</a:t>
          </a:r>
          <a:r>
            <a:rPr lang="es-ES" sz="3200" dirty="0" smtClean="0"/>
            <a:t> &lt;</a:t>
          </a:r>
          <a:r>
            <a:rPr lang="es-ES" sz="3200" dirty="0" err="1" smtClean="0"/>
            <a:t>ones</a:t>
          </a:r>
          <a:endParaRPr lang="es-E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FBD9-A60F-480E-A064-E3F04059B1CD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5544-58F7-425C-A994-A1C4B19123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8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5544-58F7-425C-A994-A1C4B19123C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8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5544-58F7-425C-A994-A1C4B19123C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48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5544-58F7-425C-A994-A1C4B19123C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7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15E38-60A2-485C-BADE-D74144900BC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03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8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73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7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3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23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8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8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10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897F-4310-4B02-99EF-54ADBE126D3B}" type="datetimeFigureOut">
              <a:rPr lang="es-ES" smtClean="0"/>
              <a:t>12/03/2020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BD2D-9C07-4130-8807-3B7A8A3D9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942" y="5760"/>
            <a:ext cx="7772400" cy="1470025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Retos-AIRE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70017" y="1190040"/>
            <a:ext cx="7312844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Retos-AIRE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Ai</a:t>
            </a:r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 pollution mitigation actions for </a:t>
            </a:r>
            <a:r>
              <a:rPr lang="en-US" sz="2400" b="1" dirty="0" err="1">
                <a:solidFill>
                  <a:schemeClr val="tx1"/>
                </a:solidFill>
              </a:rPr>
              <a:t>E</a:t>
            </a:r>
            <a:r>
              <a:rPr lang="en-US" sz="2400" dirty="0" err="1">
                <a:solidFill>
                  <a:schemeClr val="tx1"/>
                </a:solidFill>
              </a:rPr>
              <a:t>nvironmen</a:t>
            </a:r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b="1" dirty="0" err="1">
                <a:solidFill>
                  <a:schemeClr val="tx1"/>
                </a:solidFill>
              </a:rPr>
              <a:t>O</a:t>
            </a:r>
            <a:r>
              <a:rPr lang="en-US" sz="2400" dirty="0" err="1">
                <a:solidFill>
                  <a:schemeClr val="tx1"/>
                </a:solidFill>
              </a:rPr>
              <a:t>licy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upport. </a:t>
            </a:r>
            <a:r>
              <a:rPr lang="en-US" sz="2400" b="1" dirty="0">
                <a:solidFill>
                  <a:schemeClr val="tx1"/>
                </a:solidFill>
              </a:rPr>
              <a:t>AIR</a:t>
            </a:r>
            <a:r>
              <a:rPr lang="en-US" sz="2400" dirty="0">
                <a:solidFill>
                  <a:schemeClr val="tx1"/>
                </a:solidFill>
              </a:rPr>
              <a:t> quality multiscale modelling and evaluation of 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="1" dirty="0" err="1">
                <a:solidFill>
                  <a:schemeClr val="tx1"/>
                </a:solidFill>
              </a:rPr>
              <a:t>E</a:t>
            </a:r>
            <a:r>
              <a:rPr lang="en-US" sz="2400" dirty="0" err="1">
                <a:solidFill>
                  <a:schemeClr val="tx1"/>
                </a:solidFill>
              </a:rPr>
              <a:t>alth</a:t>
            </a:r>
            <a:r>
              <a:rPr lang="en-US" sz="2400" dirty="0">
                <a:solidFill>
                  <a:schemeClr val="tx1"/>
                </a:solidFill>
              </a:rPr>
              <a:t> and vegetation impacts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613394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12-Marzo-2019</a:t>
            </a:r>
            <a:endParaRPr lang="es-ES" i="1" dirty="0"/>
          </a:p>
        </p:txBody>
      </p:sp>
      <p:grpSp>
        <p:nvGrpSpPr>
          <p:cNvPr id="6" name="Grupo 5"/>
          <p:cNvGrpSpPr/>
          <p:nvPr/>
        </p:nvGrpSpPr>
        <p:grpSpPr>
          <a:xfrm>
            <a:off x="6372200" y="188640"/>
            <a:ext cx="2412000" cy="2754000"/>
            <a:chOff x="5652123" y="3123272"/>
            <a:chExt cx="2412000" cy="2754000"/>
          </a:xfrm>
        </p:grpSpPr>
        <p:sp>
          <p:nvSpPr>
            <p:cNvPr id="7" name="Rectángulo 6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  <p:sp>
        <p:nvSpPr>
          <p:cNvPr id="9" name="8 Rectángulo"/>
          <p:cNvSpPr/>
          <p:nvPr/>
        </p:nvSpPr>
        <p:spPr>
          <a:xfrm>
            <a:off x="683568" y="3212976"/>
            <a:ext cx="7670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/>
              <a:t>Reunión/videoconferencia “DISCUSIÓN </a:t>
            </a:r>
            <a:r>
              <a:rPr lang="es-ES" sz="3600" i="1" dirty="0" smtClean="0"/>
              <a:t>para </a:t>
            </a:r>
            <a:r>
              <a:rPr lang="es-ES" sz="3600" i="1" dirty="0"/>
              <a:t>el Diseño/Selección </a:t>
            </a:r>
            <a:r>
              <a:rPr lang="es-ES" sz="3600" i="1" dirty="0" smtClean="0"/>
              <a:t>DE </a:t>
            </a:r>
            <a:r>
              <a:rPr lang="es-ES" sz="3600" i="1" dirty="0"/>
              <a:t>MEDIDAS DE REDUCCIÓN DE </a:t>
            </a:r>
            <a:r>
              <a:rPr lang="es-ES" sz="3600" i="1" dirty="0" smtClean="0"/>
              <a:t>EMISIONES”</a:t>
            </a:r>
            <a:endParaRPr lang="es-ES" sz="3600" i="1" dirty="0"/>
          </a:p>
        </p:txBody>
      </p:sp>
    </p:spTree>
    <p:extLst>
      <p:ext uri="{BB962C8B-B14F-4D97-AF65-F5344CB8AC3E}">
        <p14:creationId xmlns:p14="http://schemas.microsoft.com/office/powerpoint/2010/main" val="40779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/>
        </p:nvGraphicFramePr>
        <p:xfrm>
          <a:off x="-1505126" y="314218"/>
          <a:ext cx="12154253" cy="622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3568" y="30793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Tipo Estudio de impacto en calidad del aire similar al realizado para el Programa Nacional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0035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730472124"/>
              </p:ext>
            </p:extLst>
          </p:nvPr>
        </p:nvGraphicFramePr>
        <p:xfrm>
          <a:off x="1763688" y="404664"/>
          <a:ext cx="58326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27583" y="440307"/>
            <a:ext cx="17621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29354" y="444174"/>
            <a:ext cx="22950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309477" y="81988"/>
            <a:ext cx="8435280" cy="68760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2400" dirty="0" smtClean="0"/>
              <a:t>EFECTOS EN LA SALUD Y ANÁLISIS COSTE-BENEFICIO</a:t>
            </a:r>
            <a:endParaRPr lang="en-GB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949008" y="1311151"/>
            <a:ext cx="1087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Beneficio externo</a:t>
            </a:r>
            <a:endParaRPr lang="en-GB" sz="1600" b="1" dirty="0"/>
          </a:p>
        </p:txBody>
      </p:sp>
      <p:sp>
        <p:nvSpPr>
          <p:cNvPr id="25" name="24 Rectángulo"/>
          <p:cNvSpPr/>
          <p:nvPr/>
        </p:nvSpPr>
        <p:spPr>
          <a:xfrm>
            <a:off x="107505" y="1172652"/>
            <a:ext cx="139343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Medidas/</a:t>
            </a:r>
          </a:p>
          <a:p>
            <a:pPr algn="ctr"/>
            <a:r>
              <a:rPr lang="es-ES" sz="2000" b="1" dirty="0" smtClean="0"/>
              <a:t>estrategias</a:t>
            </a:r>
            <a:endParaRPr lang="es-ES" sz="2000" b="1" dirty="0"/>
          </a:p>
        </p:txBody>
      </p:sp>
      <p:sp>
        <p:nvSpPr>
          <p:cNvPr id="3" name="2 Flecha derecha"/>
          <p:cNvSpPr/>
          <p:nvPr/>
        </p:nvSpPr>
        <p:spPr>
          <a:xfrm>
            <a:off x="1475656" y="1340768"/>
            <a:ext cx="30801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Flecha derecha"/>
          <p:cNvSpPr/>
          <p:nvPr/>
        </p:nvSpPr>
        <p:spPr>
          <a:xfrm>
            <a:off x="7740969" y="1412776"/>
            <a:ext cx="30801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5"/>
          <a:stretch/>
        </p:blipFill>
        <p:spPr bwMode="auto">
          <a:xfrm>
            <a:off x="3732363" y="2139531"/>
            <a:ext cx="544502" cy="4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65" y="2139531"/>
            <a:ext cx="1361940" cy="6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184" y="2678161"/>
            <a:ext cx="847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EC </a:t>
            </a:r>
            <a:r>
              <a:rPr lang="es-ES" sz="1600" b="1" dirty="0" smtClean="0">
                <a:sym typeface="Wingdings" panose="05000000000000000000" pitchFamily="2" charset="2"/>
              </a:rPr>
              <a:t></a:t>
            </a:r>
            <a:r>
              <a:rPr lang="en-GB" sz="1600" b="1" dirty="0" smtClean="0"/>
              <a:t>Health Impact Assessment and Cost Benefit Analysis. Implementation of the HRAPIE Recommendations for European Air Pollution CBA work </a:t>
            </a:r>
            <a:endParaRPr lang="en-GB" sz="1600" b="1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143"/>
              </p:ext>
            </p:extLst>
          </p:nvPr>
        </p:nvGraphicFramePr>
        <p:xfrm>
          <a:off x="91153" y="3573016"/>
          <a:ext cx="4480847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3328719"/>
              </a:tblGrid>
              <a:tr h="7173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Long-term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Mortalidad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+ 30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56004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Prevalencia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bronquitis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niños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(5-14años)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4630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Short-term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Mortalidad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aguda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46306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Admisiones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hospitalarias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enfermedades</a:t>
                      </a:r>
                      <a:r>
                        <a:rPr lang="en-GB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respiratorias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51045"/>
              </p:ext>
            </p:extLst>
          </p:nvPr>
        </p:nvGraphicFramePr>
        <p:xfrm>
          <a:off x="4572001" y="3428538"/>
          <a:ext cx="45720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7"/>
                <a:gridCol w="604089"/>
                <a:gridCol w="3175824"/>
              </a:tblGrid>
              <a:tr h="1987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ong-term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PM10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Mortalidad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Postneonatal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PM10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Prevalencia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bronquitirs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niños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(5-14años)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PM10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Incidencia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bronquitis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cronica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adultos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(18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sShort-tterm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PM2.5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Admisiones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hospitalarias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(CV y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respiratorias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PM2.5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Admisiones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hospitalarias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enfermedades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respiratorias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Días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restringida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62092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PM2.5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Días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trabajo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perdido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(20–65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56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PM10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Incidencia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sintomas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asma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niños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5–19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12108"/>
              </p:ext>
            </p:extLst>
          </p:nvPr>
        </p:nvGraphicFramePr>
        <p:xfrm>
          <a:off x="107505" y="5229200"/>
          <a:ext cx="4536503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682"/>
                <a:gridCol w="3286821"/>
              </a:tblGrid>
              <a:tr h="213483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short-term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Mortalidad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80891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Admisiones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hospitalarias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(CV y </a:t>
                      </a:r>
                      <a:r>
                        <a:rPr lang="en-GB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respiratorias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+65 </a:t>
                      </a:r>
                      <a:r>
                        <a:rPr lang="en-GB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63332">
                <a:tc v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Dias de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restringida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menor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(MRAD)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6764" y="3257982"/>
            <a:ext cx="56297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NO2</a:t>
            </a:r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07504" y="5178678"/>
            <a:ext cx="428322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O3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45420" y="2411088"/>
            <a:ext cx="2450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b="1" dirty="0" err="1"/>
              <a:t>World</a:t>
            </a:r>
            <a:r>
              <a:rPr lang="es-ES" sz="1600" b="1" dirty="0"/>
              <a:t> </a:t>
            </a:r>
            <a:r>
              <a:rPr lang="es-ES" sz="1600" b="1" dirty="0" err="1"/>
              <a:t>Health</a:t>
            </a:r>
            <a:r>
              <a:rPr lang="es-ES" sz="1600" b="1" dirty="0"/>
              <a:t> </a:t>
            </a:r>
            <a:r>
              <a:rPr lang="es-ES" sz="1600" b="1" dirty="0" err="1"/>
              <a:t>Organization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37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827583" y="440307"/>
            <a:ext cx="17621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29354" y="444174"/>
            <a:ext cx="22950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0403"/>
            <a:ext cx="7704856" cy="523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95344" y="6146720"/>
            <a:ext cx="8625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Rivas, </a:t>
            </a:r>
            <a:r>
              <a:rPr lang="en-GB" sz="1400" i="1" dirty="0" smtClean="0"/>
              <a:t>E.; Santiago</a:t>
            </a:r>
            <a:r>
              <a:rPr lang="en-GB" sz="1400" i="1" dirty="0"/>
              <a:t>, </a:t>
            </a:r>
            <a:r>
              <a:rPr lang="en-GB" sz="1400" i="1" dirty="0" smtClean="0"/>
              <a:t>JL.; </a:t>
            </a:r>
            <a:r>
              <a:rPr lang="en-GB" sz="1400" i="1" dirty="0" err="1" smtClean="0"/>
              <a:t>Lechón</a:t>
            </a:r>
            <a:r>
              <a:rPr lang="en-GB" sz="1400" i="1" dirty="0"/>
              <a:t>, </a:t>
            </a:r>
            <a:r>
              <a:rPr lang="en-GB" sz="1400" i="1" dirty="0" smtClean="0"/>
              <a:t>Y.; Martín</a:t>
            </a:r>
            <a:r>
              <a:rPr lang="en-GB" sz="1400" i="1" dirty="0"/>
              <a:t>, </a:t>
            </a:r>
            <a:r>
              <a:rPr lang="en-GB" sz="1400" i="1" dirty="0" smtClean="0"/>
              <a:t>F.; </a:t>
            </a:r>
            <a:r>
              <a:rPr lang="en-GB" sz="1400" i="1" dirty="0" err="1" smtClean="0"/>
              <a:t>Ariño</a:t>
            </a:r>
            <a:r>
              <a:rPr lang="en-GB" sz="1400" i="1" dirty="0"/>
              <a:t>, </a:t>
            </a:r>
            <a:r>
              <a:rPr lang="en-GB" sz="1400" i="1" dirty="0" smtClean="0"/>
              <a:t>A.; Pons</a:t>
            </a:r>
            <a:r>
              <a:rPr lang="en-GB" sz="1400" i="1" dirty="0"/>
              <a:t>, </a:t>
            </a:r>
            <a:r>
              <a:rPr lang="en-GB" sz="1400" i="1" dirty="0" smtClean="0"/>
              <a:t>JJ; </a:t>
            </a:r>
            <a:r>
              <a:rPr lang="en-GB" sz="1400" i="1" dirty="0" err="1" smtClean="0"/>
              <a:t>Santamaría</a:t>
            </a:r>
            <a:r>
              <a:rPr lang="en-GB" sz="1400" i="1" dirty="0"/>
              <a:t>, </a:t>
            </a:r>
            <a:r>
              <a:rPr lang="en-GB" sz="1400" i="1" dirty="0" smtClean="0"/>
              <a:t>JM (2019). </a:t>
            </a:r>
            <a:r>
              <a:rPr lang="en-GB" sz="1400" b="1" i="1" dirty="0" smtClean="0"/>
              <a:t>CFD </a:t>
            </a:r>
            <a:r>
              <a:rPr lang="en-GB" sz="1400" b="1" i="1" dirty="0"/>
              <a:t>modelling of air quality in Pamplona City (Spain): Assessment, stations spatial representativeness and health impacts </a:t>
            </a:r>
            <a:r>
              <a:rPr lang="en-GB" sz="1400" b="1" i="1" dirty="0" smtClean="0"/>
              <a:t>valuation</a:t>
            </a:r>
            <a:r>
              <a:rPr lang="en-GB" sz="1400" i="1" dirty="0" smtClean="0"/>
              <a:t>. Science of the </a:t>
            </a:r>
            <a:r>
              <a:rPr lang="en-GB" sz="1400" i="1" dirty="0"/>
              <a:t>Total </a:t>
            </a:r>
            <a:r>
              <a:rPr lang="en-GB" sz="1400" i="1" dirty="0" smtClean="0"/>
              <a:t>Environment, 649, 1362-1380. </a:t>
            </a:r>
            <a:endParaRPr lang="en-GB" sz="1400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3332" y="260648"/>
            <a:ext cx="881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EFECTOS EN LA SALUD DE LA CALIDAD DE LA AIRE Y COSTES EXTERNOS EN LA CIUDAD DE PAMPLONA, EN 2016 </a:t>
            </a:r>
            <a:r>
              <a:rPr lang="es-ES" sz="2000" b="1" dirty="0" smtClean="0">
                <a:solidFill>
                  <a:srgbClr val="0070C0"/>
                </a:solidFill>
              </a:rPr>
              <a:t>(ejemplo de tipo de resultados esperables)</a:t>
            </a:r>
          </a:p>
          <a:p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57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827583" y="440307"/>
            <a:ext cx="17621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29354" y="444174"/>
            <a:ext cx="22950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"/>
          <a:stretch/>
        </p:blipFill>
        <p:spPr bwMode="auto">
          <a:xfrm>
            <a:off x="792048" y="1124744"/>
            <a:ext cx="6969633" cy="50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95344" y="6074712"/>
            <a:ext cx="8625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Rivas, </a:t>
            </a:r>
            <a:r>
              <a:rPr lang="en-GB" sz="1400" i="1" dirty="0" smtClean="0"/>
              <a:t>E.; Santiago</a:t>
            </a:r>
            <a:r>
              <a:rPr lang="en-GB" sz="1400" i="1" dirty="0"/>
              <a:t>, </a:t>
            </a:r>
            <a:r>
              <a:rPr lang="en-GB" sz="1400" i="1" dirty="0" smtClean="0"/>
              <a:t>JL.; </a:t>
            </a:r>
            <a:r>
              <a:rPr lang="en-GB" sz="1400" i="1" dirty="0" err="1" smtClean="0"/>
              <a:t>Lechón</a:t>
            </a:r>
            <a:r>
              <a:rPr lang="en-GB" sz="1400" i="1" dirty="0"/>
              <a:t>, </a:t>
            </a:r>
            <a:r>
              <a:rPr lang="en-GB" sz="1400" i="1" dirty="0" smtClean="0"/>
              <a:t>Y.; Martín</a:t>
            </a:r>
            <a:r>
              <a:rPr lang="en-GB" sz="1400" i="1" dirty="0"/>
              <a:t>, </a:t>
            </a:r>
            <a:r>
              <a:rPr lang="en-GB" sz="1400" i="1" dirty="0" smtClean="0"/>
              <a:t>F.; </a:t>
            </a:r>
            <a:r>
              <a:rPr lang="en-GB" sz="1400" i="1" dirty="0" err="1" smtClean="0"/>
              <a:t>Ariño</a:t>
            </a:r>
            <a:r>
              <a:rPr lang="en-GB" sz="1400" i="1" dirty="0"/>
              <a:t>, </a:t>
            </a:r>
            <a:r>
              <a:rPr lang="en-GB" sz="1400" i="1" dirty="0" smtClean="0"/>
              <a:t>A.; Pons</a:t>
            </a:r>
            <a:r>
              <a:rPr lang="en-GB" sz="1400" i="1" dirty="0"/>
              <a:t>, </a:t>
            </a:r>
            <a:r>
              <a:rPr lang="en-GB" sz="1400" i="1" dirty="0" smtClean="0"/>
              <a:t>JJ; </a:t>
            </a:r>
            <a:r>
              <a:rPr lang="en-GB" sz="1400" i="1" dirty="0" err="1" smtClean="0"/>
              <a:t>Santamaría</a:t>
            </a:r>
            <a:r>
              <a:rPr lang="en-GB" sz="1400" i="1" dirty="0"/>
              <a:t>, </a:t>
            </a:r>
            <a:r>
              <a:rPr lang="en-GB" sz="1400" i="1" dirty="0" smtClean="0"/>
              <a:t>JM (2019). </a:t>
            </a:r>
            <a:r>
              <a:rPr lang="en-GB" sz="1400" b="1" i="1" dirty="0" smtClean="0"/>
              <a:t>CFD </a:t>
            </a:r>
            <a:r>
              <a:rPr lang="en-GB" sz="1400" b="1" i="1" dirty="0"/>
              <a:t>modelling of air quality in Pamplona City (Spain): Assessment, stations spatial representativeness and health impacts </a:t>
            </a:r>
            <a:r>
              <a:rPr lang="en-GB" sz="1400" b="1" i="1" dirty="0" smtClean="0"/>
              <a:t>valuation</a:t>
            </a:r>
            <a:r>
              <a:rPr lang="en-GB" sz="1400" i="1" dirty="0" smtClean="0"/>
              <a:t>. Science of the </a:t>
            </a:r>
            <a:r>
              <a:rPr lang="en-GB" sz="1400" i="1" dirty="0"/>
              <a:t>Total </a:t>
            </a:r>
            <a:r>
              <a:rPr lang="en-GB" sz="1400" i="1" dirty="0" smtClean="0"/>
              <a:t>Environment, 649, 1362-1380. </a:t>
            </a:r>
            <a:endParaRPr lang="en-GB" sz="1400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3332" y="260648"/>
            <a:ext cx="881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EFECTOS EN LA SALUD DE LA CALIDAD DE LA AIRE Y COSTES EXTERNOS EN LA CIUDAD DE PAMPLONA, EN 2016 </a:t>
            </a:r>
            <a:r>
              <a:rPr lang="es-ES" sz="2000" b="1" dirty="0" smtClean="0">
                <a:solidFill>
                  <a:srgbClr val="0070C0"/>
                </a:solidFill>
              </a:rPr>
              <a:t>(ejemplo de tipo de resultados esperables)</a:t>
            </a:r>
          </a:p>
          <a:p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952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98096" y="226785"/>
            <a:ext cx="7425703" cy="1402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s-ES" sz="2800" dirty="0" err="1" smtClean="0">
                <a:latin typeface="+mn-lt"/>
              </a:rPr>
              <a:t>Impactos</a:t>
            </a:r>
            <a:r>
              <a:rPr lang="en-US" altLang="es-ES" sz="2800" dirty="0" smtClean="0">
                <a:latin typeface="+mn-lt"/>
              </a:rPr>
              <a:t> de </a:t>
            </a:r>
            <a:r>
              <a:rPr lang="en-US" altLang="es-ES" sz="2800" dirty="0" err="1" smtClean="0">
                <a:latin typeface="+mn-lt"/>
              </a:rPr>
              <a:t>las</a:t>
            </a:r>
            <a:r>
              <a:rPr lang="en-US" altLang="es-ES" sz="2800" dirty="0" smtClean="0">
                <a:latin typeface="+mn-lt"/>
              </a:rPr>
              <a:t> </a:t>
            </a:r>
            <a:r>
              <a:rPr lang="en-US" altLang="es-ES" sz="2800" dirty="0" err="1" smtClean="0">
                <a:latin typeface="+mn-lt"/>
              </a:rPr>
              <a:t>concentraciones</a:t>
            </a:r>
            <a:r>
              <a:rPr lang="en-US" altLang="es-ES" sz="2800" dirty="0" smtClean="0">
                <a:latin typeface="+mn-lt"/>
              </a:rPr>
              <a:t>  de </a:t>
            </a:r>
            <a:r>
              <a:rPr lang="en-US" altLang="es-ES" sz="2800" dirty="0" err="1" smtClean="0">
                <a:latin typeface="+mn-lt"/>
              </a:rPr>
              <a:t>contaminantes</a:t>
            </a:r>
            <a:r>
              <a:rPr lang="en-US" altLang="es-ES" sz="2800" dirty="0" smtClean="0">
                <a:latin typeface="+mn-lt"/>
              </a:rPr>
              <a:t> </a:t>
            </a:r>
            <a:r>
              <a:rPr lang="en-US" altLang="es-ES" sz="2800" dirty="0" err="1" smtClean="0">
                <a:latin typeface="+mn-lt"/>
              </a:rPr>
              <a:t>atmosféricos</a:t>
            </a:r>
            <a:r>
              <a:rPr lang="en-US" altLang="es-ES" sz="2800" dirty="0" smtClean="0">
                <a:latin typeface="+mn-lt"/>
              </a:rPr>
              <a:t> </a:t>
            </a:r>
            <a:r>
              <a:rPr lang="en-US" altLang="es-ES" sz="2800" dirty="0" err="1" smtClean="0">
                <a:latin typeface="+mn-lt"/>
              </a:rPr>
              <a:t>sobre</a:t>
            </a:r>
            <a:r>
              <a:rPr lang="en-US" altLang="es-ES" sz="2800" dirty="0" smtClean="0">
                <a:latin typeface="+mn-lt"/>
              </a:rPr>
              <a:t> </a:t>
            </a:r>
            <a:r>
              <a:rPr lang="en-US" altLang="es-ES" sz="2800" dirty="0" err="1">
                <a:latin typeface="+mn-lt"/>
              </a:rPr>
              <a:t>ecosistemas</a:t>
            </a:r>
            <a:r>
              <a:rPr lang="en-US" altLang="es-ES" sz="2800" dirty="0">
                <a:latin typeface="+mn-lt"/>
              </a:rPr>
              <a:t> y </a:t>
            </a:r>
            <a:r>
              <a:rPr lang="en-US" altLang="es-ES" sz="2800" dirty="0" err="1" smtClean="0">
                <a:latin typeface="+mn-lt"/>
              </a:rPr>
              <a:t>cultivos</a:t>
            </a:r>
            <a:r>
              <a:rPr lang="en-US" altLang="es-ES" sz="2800" dirty="0" smtClean="0">
                <a:latin typeface="+mn-lt"/>
              </a:rPr>
              <a:t> a </a:t>
            </a:r>
            <a:r>
              <a:rPr lang="en-US" altLang="es-ES" sz="2800" dirty="0" err="1" smtClean="0">
                <a:latin typeface="+mn-lt"/>
              </a:rPr>
              <a:t>nivel</a:t>
            </a:r>
            <a:r>
              <a:rPr lang="en-US" altLang="es-ES" sz="2800" dirty="0" smtClean="0">
                <a:latin typeface="+mn-lt"/>
              </a:rPr>
              <a:t> </a:t>
            </a:r>
            <a:r>
              <a:rPr lang="en-US" altLang="es-ES" sz="2800" dirty="0" err="1" smtClean="0">
                <a:latin typeface="+mn-lt"/>
              </a:rPr>
              <a:t>nacional</a:t>
            </a:r>
            <a:r>
              <a:rPr lang="en-US" altLang="es-ES" sz="2800" dirty="0" smtClean="0">
                <a:latin typeface="+mn-lt"/>
              </a:rPr>
              <a:t>.</a:t>
            </a:r>
            <a:endParaRPr lang="en-US" altLang="es-ES" sz="2800" dirty="0">
              <a:latin typeface="+mn-lt"/>
            </a:endParaRPr>
          </a:p>
        </p:txBody>
      </p: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4643306" y="2553930"/>
            <a:ext cx="5094233" cy="4131502"/>
            <a:chOff x="2028220" y="698500"/>
            <a:chExt cx="10512871" cy="6394575"/>
          </a:xfrm>
        </p:grpSpPr>
        <p:sp>
          <p:nvSpPr>
            <p:cNvPr id="6" name="5 Rectángulo"/>
            <p:cNvSpPr>
              <a:spLocks noChangeArrowheads="1"/>
            </p:cNvSpPr>
            <p:nvPr/>
          </p:nvSpPr>
          <p:spPr bwMode="auto">
            <a:xfrm>
              <a:off x="2236597" y="1196975"/>
              <a:ext cx="7700647" cy="537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defTabSz="4572000"/>
              <a:endParaRPr lang="es-ES" altLang="es-ES" sz="9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028" y="1271026"/>
              <a:ext cx="7558416" cy="5254318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028220" y="6569075"/>
              <a:ext cx="4863549" cy="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 sz="1600" dirty="0">
                  <a:latin typeface="Calibri" pitchFamily="34" charset="0"/>
                </a:rPr>
                <a:t>CHIMERE </a:t>
              </a:r>
              <a:r>
                <a:rPr lang="es-ES" altLang="es-ES" sz="1600" dirty="0"/>
                <a:t>2008</a:t>
              </a:r>
              <a:r>
                <a:rPr lang="es-ES" altLang="es-ES" sz="1600" dirty="0">
                  <a:latin typeface="Calibri" pitchFamily="34" charset="0"/>
                </a:rPr>
                <a:t> </a:t>
              </a:r>
              <a:r>
                <a:rPr lang="es-ES" altLang="es-ES" sz="1600" dirty="0" err="1">
                  <a:latin typeface="Calibri" pitchFamily="34" charset="0"/>
                </a:rPr>
                <a:t>deposition</a:t>
              </a:r>
              <a:endParaRPr lang="es-ES" altLang="es-ES" sz="1600" dirty="0">
                <a:latin typeface="Calibri" pitchFamily="34" charset="0"/>
              </a:endParaRPr>
            </a:p>
          </p:txBody>
        </p:sp>
        <p:grpSp>
          <p:nvGrpSpPr>
            <p:cNvPr id="10" name="5 Grupo"/>
            <p:cNvGrpSpPr/>
            <p:nvPr/>
          </p:nvGrpSpPr>
          <p:grpSpPr>
            <a:xfrm>
              <a:off x="2759758" y="1243467"/>
              <a:ext cx="7800293" cy="4821011"/>
              <a:chOff x="1235757" y="1243466"/>
              <a:chExt cx="7800293" cy="4821011"/>
            </a:xfrm>
          </p:grpSpPr>
          <p:grpSp>
            <p:nvGrpSpPr>
              <p:cNvPr id="13" name="12 Grupo"/>
              <p:cNvGrpSpPr>
                <a:grpSpLocks/>
              </p:cNvGrpSpPr>
              <p:nvPr/>
            </p:nvGrpSpPr>
            <p:grpSpPr bwMode="auto">
              <a:xfrm>
                <a:off x="7151688" y="1909763"/>
                <a:ext cx="1884362" cy="1286186"/>
                <a:chOff x="7151688" y="1909864"/>
                <a:chExt cx="1884808" cy="1287062"/>
              </a:xfrm>
            </p:grpSpPr>
            <p:sp>
              <p:nvSpPr>
                <p:cNvPr id="28" name="1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151688" y="1909864"/>
                  <a:ext cx="1884808" cy="128706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Forested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mountains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close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to Barcelona</a:t>
                  </a:r>
                </a:p>
              </p:txBody>
            </p:sp>
            <p:sp>
              <p:nvSpPr>
                <p:cNvPr id="29" name="1 Flecha doblada hacia arriba"/>
                <p:cNvSpPr/>
                <p:nvPr/>
              </p:nvSpPr>
              <p:spPr>
                <a:xfrm>
                  <a:off x="7452391" y="2519879"/>
                  <a:ext cx="188958" cy="189041"/>
                </a:xfrm>
                <a:prstGeom prst="bentUp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" name="9 Grupo"/>
              <p:cNvGrpSpPr>
                <a:grpSpLocks/>
              </p:cNvGrpSpPr>
              <p:nvPr/>
            </p:nvGrpSpPr>
            <p:grpSpPr bwMode="auto">
              <a:xfrm>
                <a:off x="5435601" y="1243466"/>
                <a:ext cx="3384550" cy="1286184"/>
                <a:chOff x="5436097" y="1243466"/>
                <a:chExt cx="3384376" cy="1286184"/>
              </a:xfrm>
            </p:grpSpPr>
            <p:sp>
              <p:nvSpPr>
                <p:cNvPr id="26" name="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436097" y="1243466"/>
                  <a:ext cx="3384376" cy="12861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s-ES" altLang="es-ES" sz="1000">
                      <a:solidFill>
                        <a:srgbClr val="000000"/>
                      </a:solidFill>
                      <a:latin typeface="Calibri" pitchFamily="34" charset="0"/>
                    </a:rPr>
                    <a:t>70% of the Alpine Region assesed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s-ES" altLang="es-ES" sz="1000">
                      <a:solidFill>
                        <a:srgbClr val="000000"/>
                      </a:solidFill>
                      <a:latin typeface="Calibri" pitchFamily="34" charset="0"/>
                    </a:rPr>
                    <a:t>Mostly “Natural Grasslands” habitats</a:t>
                  </a:r>
                </a:p>
              </p:txBody>
            </p:sp>
            <p:sp>
              <p:nvSpPr>
                <p:cNvPr id="27" name="3 Flecha arriba"/>
                <p:cNvSpPr/>
                <p:nvPr/>
              </p:nvSpPr>
              <p:spPr>
                <a:xfrm>
                  <a:off x="6193959" y="1909763"/>
                  <a:ext cx="142868" cy="304800"/>
                </a:xfrm>
                <a:prstGeom prst="up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13 Grupo"/>
              <p:cNvGrpSpPr>
                <a:grpSpLocks/>
              </p:cNvGrpSpPr>
              <p:nvPr/>
            </p:nvGrpSpPr>
            <p:grpSpPr bwMode="auto">
              <a:xfrm>
                <a:off x="1235757" y="1245505"/>
                <a:ext cx="3600451" cy="1000366"/>
                <a:chOff x="1235806" y="1244980"/>
                <a:chExt cx="3600401" cy="1001040"/>
              </a:xfrm>
            </p:grpSpPr>
            <p:sp>
              <p:nvSpPr>
                <p:cNvPr id="24" name="1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235806" y="1244980"/>
                  <a:ext cx="3600401" cy="10010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17% of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the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Region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assessed</a:t>
                  </a:r>
                  <a:r>
                    <a:rPr lang="es-ES" altLang="es-ES" sz="10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. </a:t>
                  </a:r>
                  <a:r>
                    <a:rPr lang="es-ES" altLang="es-ES" sz="10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Mostly</a:t>
                  </a:r>
                  <a:r>
                    <a:rPr lang="es-ES" altLang="es-ES" sz="10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“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Endemic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mountain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heaths</a:t>
                  </a:r>
                  <a:r>
                    <a:rPr lang="es-ES" altLang="es-ES" sz="10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” </a:t>
                  </a:r>
                  <a:r>
                    <a:rPr lang="es-ES" altLang="es-ES" sz="1000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habitat</a:t>
                  </a:r>
                  <a:endParaRPr lang="es-ES" altLang="es-ES" sz="10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" name="4 Flecha doblada"/>
                <p:cNvSpPr/>
                <p:nvPr/>
              </p:nvSpPr>
              <p:spPr>
                <a:xfrm rot="16200000">
                  <a:off x="2824549" y="1887775"/>
                  <a:ext cx="287530" cy="309559"/>
                </a:xfrm>
                <a:prstGeom prst="bent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" name="14 Grupo"/>
              <p:cNvGrpSpPr>
                <a:grpSpLocks/>
              </p:cNvGrpSpPr>
              <p:nvPr/>
            </p:nvGrpSpPr>
            <p:grpSpPr bwMode="auto">
              <a:xfrm>
                <a:off x="2583118" y="5373216"/>
                <a:ext cx="2346094" cy="691261"/>
                <a:chOff x="2582650" y="5373866"/>
                <a:chExt cx="2346569" cy="690811"/>
              </a:xfrm>
            </p:grpSpPr>
            <p:sp>
              <p:nvSpPr>
                <p:cNvPr id="22" name="5 Rectángulo"/>
                <p:cNvSpPr>
                  <a:spLocks noChangeArrowheads="1"/>
                </p:cNvSpPr>
                <p:nvPr/>
              </p:nvSpPr>
              <p:spPr bwMode="auto">
                <a:xfrm>
                  <a:off x="2582650" y="5373866"/>
                  <a:ext cx="2346569" cy="380843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dry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heaths</a:t>
                  </a:r>
                  <a:r>
                    <a:rPr lang="es-ES" altLang="es-ES" sz="10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s-ES" altLang="es-ES" sz="10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habitat</a:t>
                  </a:r>
                  <a:endParaRPr lang="es-ES" sz="10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" name="27 Flecha arriba"/>
                <p:cNvSpPr/>
                <p:nvPr/>
              </p:nvSpPr>
              <p:spPr>
                <a:xfrm rot="10800000">
                  <a:off x="3319748" y="5760073"/>
                  <a:ext cx="144491" cy="304604"/>
                </a:xfrm>
                <a:prstGeom prst="up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15 Grupo"/>
              <p:cNvGrpSpPr>
                <a:grpSpLocks/>
              </p:cNvGrpSpPr>
              <p:nvPr/>
            </p:nvGrpSpPr>
            <p:grpSpPr bwMode="auto">
              <a:xfrm>
                <a:off x="3575050" y="3378199"/>
                <a:ext cx="2499387" cy="1453306"/>
                <a:chOff x="3574568" y="3377872"/>
                <a:chExt cx="2500378" cy="1453618"/>
              </a:xfrm>
            </p:grpSpPr>
            <p:sp>
              <p:nvSpPr>
                <p:cNvPr id="18" name="7 Rectángulo"/>
                <p:cNvSpPr>
                  <a:spLocks noChangeArrowheads="1"/>
                </p:cNvSpPr>
                <p:nvPr/>
              </p:nvSpPr>
              <p:spPr bwMode="auto">
                <a:xfrm>
                  <a:off x="3574568" y="3848084"/>
                  <a:ext cx="2259492" cy="857641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ES" altLang="es-ES" sz="1000">
                      <a:solidFill>
                        <a:srgbClr val="000000"/>
                      </a:solidFill>
                      <a:latin typeface="Calibri" pitchFamily="34" charset="0"/>
                    </a:rPr>
                    <a:t>Mountain areas: grasslands, </a:t>
                  </a:r>
                </a:p>
                <a:p>
                  <a:r>
                    <a:rPr lang="es-ES" altLang="es-ES" sz="1000">
                      <a:solidFill>
                        <a:srgbClr val="000000"/>
                      </a:solidFill>
                      <a:latin typeface="Calibri" pitchFamily="34" charset="0"/>
                    </a:rPr>
                    <a:t>scrub and heaths</a:t>
                  </a:r>
                </a:p>
              </p:txBody>
            </p:sp>
            <p:sp>
              <p:nvSpPr>
                <p:cNvPr id="19" name="8 Flecha circular"/>
                <p:cNvSpPr/>
                <p:nvPr/>
              </p:nvSpPr>
              <p:spPr>
                <a:xfrm rot="2546056">
                  <a:off x="4372402" y="3377872"/>
                  <a:ext cx="489144" cy="452535"/>
                </a:xfrm>
                <a:prstGeom prst="circular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31 Flecha circular"/>
                <p:cNvSpPr/>
                <p:nvPr/>
              </p:nvSpPr>
              <p:spPr>
                <a:xfrm rot="19834983" flipH="1">
                  <a:off x="5511160" y="3381405"/>
                  <a:ext cx="563786" cy="452535"/>
                </a:xfrm>
                <a:prstGeom prst="circular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32 Flecha circular"/>
                <p:cNvSpPr/>
                <p:nvPr/>
              </p:nvSpPr>
              <p:spPr>
                <a:xfrm rot="13243358">
                  <a:off x="5308669" y="4378955"/>
                  <a:ext cx="489144" cy="452535"/>
                </a:xfrm>
                <a:prstGeom prst="circularArrow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1" name="Picture 6" descr="lrtap_cmyk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739" y="698500"/>
              <a:ext cx="1190625" cy="393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" name="2 CuadroTexto"/>
            <p:cNvSpPr txBox="1"/>
            <p:nvPr/>
          </p:nvSpPr>
          <p:spPr>
            <a:xfrm>
              <a:off x="7068325" y="6579178"/>
              <a:ext cx="5472766" cy="428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García-Gómez et al. (2014) </a:t>
              </a:r>
              <a:r>
                <a:rPr lang="es-ES" sz="1200" dirty="0" err="1"/>
                <a:t>Sci</a:t>
              </a:r>
              <a:r>
                <a:rPr lang="es-ES" sz="1200" dirty="0"/>
                <a:t>. </a:t>
              </a:r>
              <a:r>
                <a:rPr lang="es-ES" sz="1200" dirty="0" err="1"/>
                <a:t>Tot</a:t>
              </a:r>
              <a:r>
                <a:rPr lang="es-ES" sz="1200" dirty="0"/>
                <a:t>. </a:t>
              </a:r>
              <a:r>
                <a:rPr lang="es-ES" sz="1200" dirty="0" err="1"/>
                <a:t>Env</a:t>
              </a:r>
              <a:r>
                <a:rPr lang="es-ES" sz="1200" dirty="0"/>
                <a:t>.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4472053" y="1850117"/>
            <a:ext cx="432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Análisis de 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smtClean="0">
                <a:solidFill>
                  <a:srgbClr val="C00000"/>
                </a:solidFill>
              </a:rPr>
              <a:t>impactos de </a:t>
            </a:r>
            <a:r>
              <a:rPr lang="es-ES" sz="1600" dirty="0" smtClean="0">
                <a:solidFill>
                  <a:srgbClr val="C00000"/>
                </a:solidFill>
              </a:rPr>
              <a:t>depósito </a:t>
            </a:r>
            <a:r>
              <a:rPr lang="es-ES" sz="1600" dirty="0" smtClean="0">
                <a:solidFill>
                  <a:srgbClr val="C00000"/>
                </a:solidFill>
              </a:rPr>
              <a:t>atmosférico de N basado en las superaciones  de cargas críticas empíricas, evaluados en la Red Natura 2000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7" y="3099312"/>
            <a:ext cx="3646653" cy="314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570373" y="1903430"/>
            <a:ext cx="3926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Análisis de riegos de los efectos de O</a:t>
            </a:r>
            <a:r>
              <a:rPr lang="es-ES" sz="1600" baseline="-25000" dirty="0" smtClean="0">
                <a:solidFill>
                  <a:srgbClr val="C00000"/>
                </a:solidFill>
              </a:rPr>
              <a:t>3</a:t>
            </a:r>
            <a:r>
              <a:rPr lang="es-ES" sz="1600" dirty="0" smtClean="0">
                <a:solidFill>
                  <a:srgbClr val="C00000"/>
                </a:solidFill>
              </a:rPr>
              <a:t> considerando las superaciones de los valores de cargas críticas (basadas en dosis absorbidas(</a:t>
            </a:r>
            <a:r>
              <a:rPr lang="es-ES" sz="1600" b="1" dirty="0" smtClean="0">
                <a:solidFill>
                  <a:srgbClr val="C00000"/>
                </a:solidFill>
              </a:rPr>
              <a:t>POD</a:t>
            </a:r>
            <a:r>
              <a:rPr lang="es-ES" sz="1600" dirty="0" smtClean="0">
                <a:solidFill>
                  <a:srgbClr val="C00000"/>
                </a:solidFill>
              </a:rPr>
              <a:t>)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467899" y="6247120"/>
            <a:ext cx="2152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  <a:latin typeface="+mn-lt"/>
              </a:rPr>
              <a:t>De Andrés et al., 2012, </a:t>
            </a:r>
            <a:r>
              <a:rPr lang="es-ES" altLang="es-ES" sz="1200" dirty="0" err="1" smtClean="0">
                <a:solidFill>
                  <a:srgbClr val="000000"/>
                </a:solidFill>
                <a:latin typeface="+mn-lt"/>
              </a:rPr>
              <a:t>Env</a:t>
            </a:r>
            <a:r>
              <a:rPr lang="es-ES" altLang="es-ES" sz="1200" dirty="0" smtClean="0">
                <a:solidFill>
                  <a:srgbClr val="000000"/>
                </a:solidFill>
                <a:latin typeface="+mn-lt"/>
              </a:rPr>
              <a:t>. Pol.</a:t>
            </a:r>
            <a:endParaRPr lang="es-ES" altLang="es-E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18555" y="6247119"/>
            <a:ext cx="1807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1600" dirty="0" smtClean="0"/>
              <a:t>CMAQ  </a:t>
            </a:r>
            <a:r>
              <a:rPr lang="es-ES" altLang="es-ES" sz="1600" dirty="0" err="1" smtClean="0"/>
              <a:t>model</a:t>
            </a:r>
            <a:r>
              <a:rPr lang="es-ES" altLang="es-ES" sz="1600" dirty="0" smtClean="0"/>
              <a:t> 2007</a:t>
            </a:r>
            <a:endParaRPr lang="es-ES" sz="1600" dirty="0"/>
          </a:p>
        </p:txBody>
      </p:sp>
      <p:sp>
        <p:nvSpPr>
          <p:cNvPr id="36" name="2 CuadroTexto"/>
          <p:cNvSpPr txBox="1"/>
          <p:nvPr/>
        </p:nvSpPr>
        <p:spPr>
          <a:xfrm>
            <a:off x="2544331" y="5745218"/>
            <a:ext cx="65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Trigo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207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Status de actividades en marcha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Simulación de algunas ciudades a 1x1km2 </a:t>
            </a:r>
            <a:r>
              <a:rPr lang="es-ES" sz="2800" dirty="0" smtClean="0"/>
              <a:t>para los </a:t>
            </a:r>
            <a:r>
              <a:rPr lang="es-ES" sz="2800" u="sng" dirty="0" smtClean="0"/>
              <a:t>escenarios 2030 </a:t>
            </a:r>
            <a:r>
              <a:rPr lang="es-ES" sz="2800" dirty="0" smtClean="0"/>
              <a:t>con medidas (WM) y con medidas adicionales (WAM) del Programa Nacional 2019.</a:t>
            </a:r>
          </a:p>
          <a:p>
            <a:pPr marL="514350" indent="-514350">
              <a:buAutoNum type="arabicParenR"/>
            </a:pPr>
            <a:r>
              <a:rPr lang="es-ES" sz="2800" dirty="0" smtClean="0"/>
              <a:t>Simulación sobre Madrid a 1x1km2 finalizada</a:t>
            </a:r>
          </a:p>
          <a:p>
            <a:pPr marL="514350" indent="-514350">
              <a:buAutoNum type="arabicParenR"/>
            </a:pPr>
            <a:r>
              <a:rPr lang="es-ES" sz="2800" dirty="0" smtClean="0"/>
              <a:t>Previsto </a:t>
            </a:r>
            <a:r>
              <a:rPr lang="es-ES" sz="2800" dirty="0"/>
              <a:t>otro zoom sobre Barcelona y otra ciudad, probablemente Zaragoza y/o Valencia</a:t>
            </a:r>
            <a:r>
              <a:rPr lang="es-ES" sz="2800" dirty="0" smtClean="0"/>
              <a:t>.</a:t>
            </a:r>
          </a:p>
          <a:p>
            <a:pPr marL="514350" indent="-514350">
              <a:buAutoNum type="arabicParenR"/>
            </a:pPr>
            <a:endParaRPr lang="es-ES" sz="2800" dirty="0"/>
          </a:p>
          <a:p>
            <a:r>
              <a:rPr lang="es-ES" sz="2800" b="1" dirty="0" smtClean="0">
                <a:solidFill>
                  <a:srgbClr val="0070C0"/>
                </a:solidFill>
              </a:rPr>
              <a:t>Estudios de impacto en salud y ecosistemas, y evaluación económica para la simulación nacional  y ciudades</a:t>
            </a:r>
          </a:p>
          <a:p>
            <a:r>
              <a:rPr lang="es-ES" sz="2800" dirty="0" smtClean="0"/>
              <a:t>Previsto estudio de una </a:t>
            </a:r>
            <a:r>
              <a:rPr lang="es-ES" sz="2800" b="1" dirty="0" smtClean="0">
                <a:solidFill>
                  <a:srgbClr val="0070C0"/>
                </a:solidFill>
              </a:rPr>
              <a:t>zona de Madrid a resolución de calle para WM y WAM</a:t>
            </a:r>
            <a:endParaRPr lang="es-ES" sz="2800" b="1" dirty="0">
              <a:solidFill>
                <a:srgbClr val="0070C0"/>
              </a:solidFill>
            </a:endParaRPr>
          </a:p>
          <a:p>
            <a:endParaRPr lang="es-ES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3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</a:t>
            </a: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ué nos gustaría obtener de MITECO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8823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S" sz="2800" dirty="0" smtClean="0"/>
              <a:t>Una </a:t>
            </a:r>
            <a:r>
              <a:rPr lang="es-ES" sz="2800" dirty="0"/>
              <a:t>propuesta de medidas a aplicar, de interés para MITECO</a:t>
            </a:r>
          </a:p>
          <a:p>
            <a:pPr marL="514350" indent="-514350">
              <a:buAutoNum type="arabicParenR"/>
            </a:pPr>
            <a:r>
              <a:rPr lang="es-ES" sz="2800" dirty="0" smtClean="0"/>
              <a:t>Una </a:t>
            </a:r>
            <a:r>
              <a:rPr lang="es-ES" sz="2800" dirty="0"/>
              <a:t>estimación si es posible de la reducción de emisiones para las medidas </a:t>
            </a:r>
            <a:r>
              <a:rPr lang="es-ES" sz="2800" dirty="0" smtClean="0"/>
              <a:t>que </a:t>
            </a:r>
            <a:r>
              <a:rPr lang="es-ES" sz="2800" dirty="0"/>
              <a:t>se </a:t>
            </a:r>
            <a:r>
              <a:rPr lang="es-ES" sz="2800" dirty="0" smtClean="0"/>
              <a:t>decidan</a:t>
            </a:r>
          </a:p>
        </p:txBody>
      </p:sp>
    </p:spTree>
    <p:extLst>
      <p:ext uri="{BB962C8B-B14F-4D97-AF65-F5344CB8AC3E}">
        <p14:creationId xmlns:p14="http://schemas.microsoft.com/office/powerpoint/2010/main" val="1070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ué nos gustaría obtener de MITECO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8823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ES" sz="2800" dirty="0" smtClean="0"/>
              <a:t>Una </a:t>
            </a:r>
            <a:r>
              <a:rPr lang="es-ES" sz="2800" dirty="0"/>
              <a:t>propuesta de medidas a aplicar, de interés para MITECO</a:t>
            </a:r>
          </a:p>
          <a:p>
            <a:pPr marL="514350" indent="-514350">
              <a:buAutoNum type="arabicParenR"/>
            </a:pPr>
            <a:r>
              <a:rPr lang="es-ES" sz="2800" dirty="0" smtClean="0"/>
              <a:t>Una </a:t>
            </a:r>
            <a:r>
              <a:rPr lang="es-ES" sz="2800" dirty="0"/>
              <a:t>estimación si es posible de la reducción de emisiones para las medidas </a:t>
            </a:r>
            <a:r>
              <a:rPr lang="es-ES" sz="2800" dirty="0" smtClean="0"/>
              <a:t>que </a:t>
            </a:r>
            <a:r>
              <a:rPr lang="es-ES" sz="2800" dirty="0"/>
              <a:t>se </a:t>
            </a:r>
            <a:r>
              <a:rPr lang="es-ES" sz="2800" dirty="0" smtClean="0"/>
              <a:t>decidan</a:t>
            </a:r>
          </a:p>
        </p:txBody>
      </p:sp>
    </p:spTree>
    <p:extLst>
      <p:ext uri="{BB962C8B-B14F-4D97-AF65-F5344CB8AC3E}">
        <p14:creationId xmlns:p14="http://schemas.microsoft.com/office/powerpoint/2010/main" val="18533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473746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BLOQUE 2.  SELECCIÓN DE </a:t>
            </a:r>
            <a:r>
              <a:rPr lang="es-ES" sz="2800" b="1" u="sng" dirty="0" smtClean="0">
                <a:solidFill>
                  <a:srgbClr val="0070C0"/>
                </a:solidFill>
              </a:rPr>
              <a:t>ESTRATEGIAS/ESTIMACIÓN DE REDUCCIÓN DE EMISIONES</a:t>
            </a:r>
          </a:p>
          <a:p>
            <a:endParaRPr lang="es-ES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ESTRATEGIAS QUE CREEMOS INTERESANTES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ESTRATEGIAS QUE PUEDAN INTERESAR A MITECO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ESTIMACIÓN DE EMISIONES ¿ES POSIBLE? ¿CUÁNDO PODRÍAN DARNOS ESTA ESTIMACIÓN?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763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308710" cy="1440160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ESTRATEGIAS QUE CREEMOS </a:t>
            </a: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INTERESANTES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8962" y="2481131"/>
            <a:ext cx="7749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/>
              <a:t>Implantación de </a:t>
            </a:r>
            <a:r>
              <a:rPr lang="es-ES" sz="2400" b="1" dirty="0">
                <a:solidFill>
                  <a:srgbClr val="C00000"/>
                </a:solidFill>
              </a:rPr>
              <a:t>vehículos eléctricos  </a:t>
            </a:r>
            <a:r>
              <a:rPr lang="es-ES" sz="2400" dirty="0"/>
              <a:t>(distintos grados de implantación?).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C00000"/>
                </a:solidFill>
              </a:rPr>
              <a:t>Zonas </a:t>
            </a:r>
            <a:r>
              <a:rPr lang="es-ES" sz="2400" dirty="0">
                <a:solidFill>
                  <a:srgbClr val="C00000"/>
                </a:solidFill>
              </a:rPr>
              <a:t>de bajas emisiones </a:t>
            </a:r>
            <a:r>
              <a:rPr lang="es-ES" sz="2400" dirty="0"/>
              <a:t>(en interior, emisiones cero? Cómo se modifica el tráfico en </a:t>
            </a:r>
            <a:r>
              <a:rPr lang="es-ES" sz="2400" dirty="0" smtClean="0"/>
              <a:t>alrededores</a:t>
            </a:r>
            <a:r>
              <a:rPr lang="es-ES" sz="2400" dirty="0"/>
              <a:t>? Habría datos  de intensidad de tráfico en estas zonas y alrededores antes </a:t>
            </a:r>
            <a:r>
              <a:rPr lang="es-ES" sz="2400" dirty="0" smtClean="0"/>
              <a:t> y </a:t>
            </a:r>
            <a:r>
              <a:rPr lang="es-ES" sz="2400" dirty="0"/>
              <a:t>después de la puesta en </a:t>
            </a:r>
            <a:r>
              <a:rPr lang="es-ES" sz="2400" dirty="0" smtClean="0"/>
              <a:t>marcha, </a:t>
            </a:r>
            <a:r>
              <a:rPr lang="es-ES" sz="2400" dirty="0" err="1" smtClean="0"/>
              <a:t>georreferenciados</a:t>
            </a:r>
            <a:r>
              <a:rPr lang="es-ES" sz="2400" dirty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C00000"/>
                </a:solidFill>
              </a:rPr>
              <a:t>Renovación de flota </a:t>
            </a:r>
            <a:r>
              <a:rPr lang="es-ES" sz="2400" dirty="0">
                <a:solidFill>
                  <a:srgbClr val="C00000"/>
                </a:solidFill>
              </a:rPr>
              <a:t>de autobuses urbanos</a:t>
            </a:r>
            <a:r>
              <a:rPr lang="es-ES" sz="2400" dirty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C00000"/>
                </a:solidFill>
              </a:rPr>
              <a:t>Sustitución </a:t>
            </a:r>
            <a:r>
              <a:rPr lang="es-ES" sz="2400" b="1" dirty="0">
                <a:solidFill>
                  <a:srgbClr val="C00000"/>
                </a:solidFill>
              </a:rPr>
              <a:t>de calderas</a:t>
            </a:r>
            <a:r>
              <a:rPr lang="es-ES" sz="2400" dirty="0"/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1106741"/>
            <a:ext cx="900100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  <a:ea typeface="+mj-ea"/>
                <a:cs typeface="+mj-cs"/>
              </a:rPr>
              <a:t>Para todas estas medidas necesitamos una estimación de la reducción de emisiones</a:t>
            </a:r>
            <a:endParaRPr lang="es-ES" sz="2800" b="1" dirty="0"/>
          </a:p>
        </p:txBody>
      </p:sp>
      <p:sp>
        <p:nvSpPr>
          <p:cNvPr id="7" name="6 Estrella de 5 puntas"/>
          <p:cNvSpPr/>
          <p:nvPr/>
        </p:nvSpPr>
        <p:spPr>
          <a:xfrm>
            <a:off x="1872208" y="1412776"/>
            <a:ext cx="576064" cy="62592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68429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BLOQUE 1. PRESENTACIÓN, PLANES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BREVE PRESENTACIÓN DEL PROYECTO</a:t>
            </a: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STATUS DE ACTIVIDADES EN MARCHA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QUÉ  NOS GUSTARÍA OBTENER  DE MITECO 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225073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BLOQUE 2.  SELECCIÓN DE </a:t>
            </a:r>
            <a:r>
              <a:rPr lang="es-ES" b="1" u="sng" dirty="0" smtClean="0">
                <a:solidFill>
                  <a:srgbClr val="0070C0"/>
                </a:solidFill>
              </a:rPr>
              <a:t>ESTRATEGIAS/ESTIMACIÓN DE REDUCCIÓN DE EMISIONES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ESTRATEGIAS QUE CREEMOS INTERESANTES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ESTRATEGIAS QUE PUEDAN INTERESAR A MITECO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ESTIMACIÓN DE EMISIONES ¿ES POSIBLE? CALENDARIO.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447195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BLOQUE 3.  OTRAS CUESTIONES</a:t>
            </a: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MEDIDAS INDIVIDUALES?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PROYECCIONES 2050? PROYECCIONES CON BASE 2018?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INCLUIR ALGUNA SIMULACIÓN CON CLIMA 2030 (RCP8.5, RCP4.5)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CUALQUIER OTRA IDEA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QUERRÍAN FORMAR PARTE DE UN </a:t>
            </a:r>
            <a:r>
              <a:rPr lang="es-ES" dirty="0" smtClean="0"/>
              <a:t>GRUPO de asesoramiento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731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54208"/>
              </p:ext>
            </p:extLst>
          </p:nvPr>
        </p:nvGraphicFramePr>
        <p:xfrm>
          <a:off x="179512" y="533623"/>
          <a:ext cx="8712968" cy="63243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136"/>
                <a:gridCol w="5400600"/>
                <a:gridCol w="2088232"/>
              </a:tblGrid>
              <a:tr h="44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Sector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Measure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Main pollutants reduced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63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Electricity generation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E1. Increased penetration of renewables (mainly wind and solar)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 </a:t>
                      </a:r>
                      <a:r>
                        <a:rPr lang="es-ES" sz="1600">
                          <a:effectLst/>
                        </a:rPr>
                        <a:t>,SO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6792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Residencial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R1. Replacement of heating equipment with more efficient technologies, including the use of heat pumps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083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R2. Changes in fuel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083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R3. Increased energy efficiency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41886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Transport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T1. Increased use of electric cars for short journeys (cities)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450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T2. Increased use of biofuels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T3. Increased use of hybrid vehicles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partículas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463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T4. Car sharing using electric vehicles (e.g. Car2go)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6205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T5. Modal shift in urban mobility: Increased use of public transport, car sharing, increased use of bicycles, walking, etc.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r>
                        <a:rPr lang="es-ES" sz="1600">
                          <a:effectLst/>
                        </a:rPr>
                        <a:t>, SO</a:t>
                      </a:r>
                      <a:r>
                        <a:rPr lang="es-ES" sz="1600" baseline="-25000">
                          <a:effectLst/>
                        </a:rPr>
                        <a:t>2</a:t>
                      </a:r>
                      <a:r>
                        <a:rPr lang="es-ES" sz="1600">
                          <a:effectLst/>
                        </a:rPr>
                        <a:t>, CO, particles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083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T6. Modal shift in goods transportation: Increased transport by train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r>
                        <a:rPr lang="es-ES" sz="1600" baseline="-25000">
                          <a:effectLst/>
                        </a:rPr>
                        <a:t>x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4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Industry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I1. Changes in fuel with increased use of biomass or increased electrification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NO</a:t>
                      </a:r>
                      <a:r>
                        <a:rPr lang="es-ES" sz="1600" baseline="-25000" dirty="0" err="1">
                          <a:effectLst/>
                        </a:rPr>
                        <a:t>x</a:t>
                      </a:r>
                      <a:r>
                        <a:rPr lang="es-ES" sz="1600" dirty="0">
                          <a:effectLst/>
                        </a:rPr>
                        <a:t>, SO</a:t>
                      </a:r>
                      <a:r>
                        <a:rPr lang="es-ES" sz="1600" baseline="-250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75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4705"/>
            <a:ext cx="71287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ESTRATEGIAS SUGERIDAS EN LA MEMORIA DEL PROYECTO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3648" y="3429000"/>
            <a:ext cx="51125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4653136"/>
            <a:ext cx="51125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556048" y="1772816"/>
            <a:ext cx="51125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3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51242"/>
            <a:ext cx="4914744" cy="723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53" y="404663"/>
            <a:ext cx="5549107" cy="46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31965"/>
              </p:ext>
            </p:extLst>
          </p:nvPr>
        </p:nvGraphicFramePr>
        <p:xfrm>
          <a:off x="750926" y="5159318"/>
          <a:ext cx="6625053" cy="177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Documento" r:id="rId5" imgW="5695852" imgH="1525621" progId="Word.Document.12">
                  <p:embed/>
                </p:oleObj>
              </mc:Choice>
              <mc:Fallback>
                <p:oleObj name="Documento" r:id="rId5" imgW="5695852" imgH="1525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926" y="5159318"/>
                        <a:ext cx="6625053" cy="177443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635896" y="81497"/>
            <a:ext cx="468640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CUÁNTAS DE ESTAS MEDIDAS  PALANTEADAS ESTÁN YA EN EL PROGRAMA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7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Para todas estas medidas necesitamos una estimación de la reducción de emisiones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404664"/>
            <a:ext cx="7671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1. </a:t>
            </a:r>
            <a:r>
              <a:rPr lang="es-ES" sz="4000" b="1" dirty="0" smtClean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ESTRATEGIAS DE INTERÉS PARA </a:t>
            </a:r>
            <a:r>
              <a:rPr lang="es-ES" sz="4000" b="1" dirty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MITECO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6800" y="4402048"/>
            <a:ext cx="82296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DISCUSIÓN ABIERTA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7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472" y="840921"/>
            <a:ext cx="8229600" cy="604664"/>
          </a:xfrm>
        </p:spPr>
        <p:txBody>
          <a:bodyPr/>
          <a:lstStyle/>
          <a:p>
            <a:r>
              <a:rPr lang="es-ES" dirty="0" smtClean="0"/>
              <a:t>Estrategias </a:t>
            </a:r>
            <a:r>
              <a:rPr lang="es-ES" b="1" dirty="0" smtClean="0"/>
              <a:t>LOCALES</a:t>
            </a:r>
            <a:r>
              <a:rPr lang="es-ES" dirty="0" smtClean="0"/>
              <a:t>: dentro de las ciudades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1825" y="151721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Reducción Emisiones a través de planes locales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restricciones de tráfico, sector doméstico)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5472" y="368843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ES" dirty="0" smtClean="0"/>
              <a:t>Soluciones </a:t>
            </a:r>
            <a:r>
              <a:rPr lang="es-ES" b="1" dirty="0" smtClean="0">
                <a:solidFill>
                  <a:srgbClr val="00B050"/>
                </a:solidFill>
              </a:rPr>
              <a:t>basadas en la naturaleza</a:t>
            </a:r>
            <a:r>
              <a:rPr lang="es-ES" dirty="0" smtClean="0"/>
              <a:t> (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Arbolado urbano, barreras vegetales</a:t>
            </a:r>
            <a:r>
              <a:rPr lang="es-ES" dirty="0" smtClean="0"/>
              <a:t>, parques)</a:t>
            </a: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5472" y="515719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Medidas Tecnológicas </a:t>
            </a:r>
            <a:r>
              <a:rPr lang="es-ES" sz="2000" dirty="0" smtClean="0"/>
              <a:t>(ej.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Materiales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fotocatalícos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grpSp>
        <p:nvGrpSpPr>
          <p:cNvPr id="8" name="3 Grupo"/>
          <p:cNvGrpSpPr>
            <a:grpSpLocks noChangeAspect="1"/>
          </p:cNvGrpSpPr>
          <p:nvPr/>
        </p:nvGrpSpPr>
        <p:grpSpPr>
          <a:xfrm>
            <a:off x="285438" y="2132630"/>
            <a:ext cx="3477030" cy="787077"/>
            <a:chOff x="2411760" y="3221229"/>
            <a:chExt cx="4417024" cy="999859"/>
          </a:xfrm>
        </p:grpSpPr>
        <p:pic>
          <p:nvPicPr>
            <p:cNvPr id="9" name="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r="12104"/>
            <a:stretch/>
          </p:blipFill>
          <p:spPr>
            <a:xfrm>
              <a:off x="2411760" y="3258994"/>
              <a:ext cx="1527706" cy="922592"/>
            </a:xfrm>
            <a:prstGeom prst="rect">
              <a:avLst/>
            </a:prstGeom>
          </p:spPr>
        </p:pic>
        <p:grpSp>
          <p:nvGrpSpPr>
            <p:cNvPr id="10" name="10 Grupo"/>
            <p:cNvGrpSpPr>
              <a:grpSpLocks noChangeAspect="1"/>
            </p:cNvGrpSpPr>
            <p:nvPr/>
          </p:nvGrpSpPr>
          <p:grpSpPr>
            <a:xfrm>
              <a:off x="3759400" y="3221229"/>
              <a:ext cx="1677893" cy="999859"/>
              <a:chOff x="107503" y="1700808"/>
              <a:chExt cx="4350199" cy="2592288"/>
            </a:xfrm>
          </p:grpSpPr>
          <p:pic>
            <p:nvPicPr>
              <p:cNvPr id="23" name="11 Imagen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0" r="11152"/>
              <a:stretch/>
            </p:blipFill>
            <p:spPr>
              <a:xfrm>
                <a:off x="107503" y="1700808"/>
                <a:ext cx="4350199" cy="2592288"/>
              </a:xfrm>
              <a:prstGeom prst="rect">
                <a:avLst/>
              </a:prstGeom>
            </p:spPr>
          </p:pic>
          <p:sp>
            <p:nvSpPr>
              <p:cNvPr id="24" name="12 CuadroTexto"/>
              <p:cNvSpPr txBox="1"/>
              <p:nvPr/>
            </p:nvSpPr>
            <p:spPr>
              <a:xfrm>
                <a:off x="1101895" y="2425848"/>
                <a:ext cx="1270527" cy="9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Z1</a:t>
                </a:r>
              </a:p>
            </p:txBody>
          </p:sp>
          <p:grpSp>
            <p:nvGrpSpPr>
              <p:cNvPr id="25" name="14 Grupo"/>
              <p:cNvGrpSpPr/>
              <p:nvPr/>
            </p:nvGrpSpPr>
            <p:grpSpPr>
              <a:xfrm>
                <a:off x="1043608" y="2174530"/>
                <a:ext cx="1604947" cy="1275816"/>
                <a:chOff x="1043608" y="2174530"/>
                <a:chExt cx="1604947" cy="1275816"/>
              </a:xfrm>
            </p:grpSpPr>
            <p:cxnSp>
              <p:nvCxnSpPr>
                <p:cNvPr id="26" name="15 Conector recto"/>
                <p:cNvCxnSpPr/>
                <p:nvPr/>
              </p:nvCxnSpPr>
              <p:spPr>
                <a:xfrm flipH="1">
                  <a:off x="1043608" y="2274086"/>
                  <a:ext cx="116574" cy="117626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16 Conector recto"/>
                <p:cNvCxnSpPr/>
                <p:nvPr/>
              </p:nvCxnSpPr>
              <p:spPr>
                <a:xfrm flipV="1">
                  <a:off x="1160182" y="2199199"/>
                  <a:ext cx="675514" cy="752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17 Conector recto"/>
                <p:cNvCxnSpPr/>
                <p:nvPr/>
              </p:nvCxnSpPr>
              <p:spPr>
                <a:xfrm>
                  <a:off x="1814550" y="2174530"/>
                  <a:ext cx="813234" cy="103844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18 Conector recto"/>
                <p:cNvCxnSpPr/>
                <p:nvPr/>
              </p:nvCxnSpPr>
              <p:spPr>
                <a:xfrm flipH="1">
                  <a:off x="1043608" y="3450346"/>
                  <a:ext cx="131691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19 Conector recto"/>
                <p:cNvCxnSpPr/>
                <p:nvPr/>
              </p:nvCxnSpPr>
              <p:spPr>
                <a:xfrm flipH="1">
                  <a:off x="2360523" y="3212976"/>
                  <a:ext cx="288032" cy="2373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20 Grupo"/>
            <p:cNvGrpSpPr>
              <a:grpSpLocks noChangeAspect="1"/>
            </p:cNvGrpSpPr>
            <p:nvPr/>
          </p:nvGrpSpPr>
          <p:grpSpPr>
            <a:xfrm>
              <a:off x="5220071" y="3255216"/>
              <a:ext cx="1608713" cy="948408"/>
              <a:chOff x="25641" y="4077072"/>
              <a:chExt cx="4432061" cy="2612900"/>
            </a:xfrm>
          </p:grpSpPr>
          <p:pic>
            <p:nvPicPr>
              <p:cNvPr id="12" name="21 Imagen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19" r="12263"/>
              <a:stretch/>
            </p:blipFill>
            <p:spPr>
              <a:xfrm>
                <a:off x="25641" y="4077072"/>
                <a:ext cx="4432061" cy="2612900"/>
              </a:xfrm>
              <a:prstGeom prst="rect">
                <a:avLst/>
              </a:prstGeom>
            </p:spPr>
          </p:pic>
          <p:grpSp>
            <p:nvGrpSpPr>
              <p:cNvPr id="13" name="22 Grupo"/>
              <p:cNvGrpSpPr/>
              <p:nvPr/>
            </p:nvGrpSpPr>
            <p:grpSpPr>
              <a:xfrm>
                <a:off x="1022462" y="4473407"/>
                <a:ext cx="2738986" cy="1786191"/>
                <a:chOff x="1022462" y="4473407"/>
                <a:chExt cx="2738986" cy="1786191"/>
              </a:xfrm>
            </p:grpSpPr>
            <p:cxnSp>
              <p:nvCxnSpPr>
                <p:cNvPr id="15" name="24 Conector recto"/>
                <p:cNvCxnSpPr/>
                <p:nvPr/>
              </p:nvCxnSpPr>
              <p:spPr>
                <a:xfrm flipV="1">
                  <a:off x="1259632" y="4473407"/>
                  <a:ext cx="1597002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25 Conector recto"/>
                <p:cNvCxnSpPr/>
                <p:nvPr/>
              </p:nvCxnSpPr>
              <p:spPr>
                <a:xfrm flipH="1" flipV="1">
                  <a:off x="2856635" y="4473408"/>
                  <a:ext cx="904813" cy="108930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26 Conector recto"/>
                <p:cNvCxnSpPr/>
                <p:nvPr/>
              </p:nvCxnSpPr>
              <p:spPr>
                <a:xfrm flipV="1">
                  <a:off x="1043608" y="4689431"/>
                  <a:ext cx="216024" cy="111583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27 Conector recto"/>
                <p:cNvCxnSpPr/>
                <p:nvPr/>
              </p:nvCxnSpPr>
              <p:spPr>
                <a:xfrm>
                  <a:off x="1022462" y="5805264"/>
                  <a:ext cx="148207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28 Conector recto"/>
                <p:cNvCxnSpPr/>
                <p:nvPr/>
              </p:nvCxnSpPr>
              <p:spPr>
                <a:xfrm>
                  <a:off x="2504539" y="5805264"/>
                  <a:ext cx="411277" cy="41745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29 Conector recto"/>
                <p:cNvCxnSpPr/>
                <p:nvPr/>
              </p:nvCxnSpPr>
              <p:spPr>
                <a:xfrm flipV="1">
                  <a:off x="2915816" y="6086395"/>
                  <a:ext cx="216024" cy="173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30 Conector recto"/>
                <p:cNvCxnSpPr/>
                <p:nvPr/>
              </p:nvCxnSpPr>
              <p:spPr>
                <a:xfrm flipV="1">
                  <a:off x="3635895" y="5562714"/>
                  <a:ext cx="125553" cy="1705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31 Forma libre"/>
                <p:cNvSpPr/>
                <p:nvPr/>
              </p:nvSpPr>
              <p:spPr>
                <a:xfrm>
                  <a:off x="3131840" y="5733255"/>
                  <a:ext cx="504056" cy="432047"/>
                </a:xfrm>
                <a:custGeom>
                  <a:avLst/>
                  <a:gdLst>
                    <a:gd name="connsiteX0" fmla="*/ 0 w 597145"/>
                    <a:gd name="connsiteY0" fmla="*/ 358815 h 384811"/>
                    <a:gd name="connsiteX1" fmla="*/ 393540 w 597145"/>
                    <a:gd name="connsiteY1" fmla="*/ 370390 h 384811"/>
                    <a:gd name="connsiteX2" fmla="*/ 590309 w 597145"/>
                    <a:gd name="connsiteY2" fmla="*/ 185195 h 384811"/>
                    <a:gd name="connsiteX3" fmla="*/ 555585 w 597145"/>
                    <a:gd name="connsiteY3" fmla="*/ 0 h 384811"/>
                    <a:gd name="connsiteX4" fmla="*/ 555585 w 597145"/>
                    <a:gd name="connsiteY4" fmla="*/ 0 h 38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145" h="384811">
                      <a:moveTo>
                        <a:pt x="0" y="358815"/>
                      </a:moveTo>
                      <a:cubicBezTo>
                        <a:pt x="147577" y="379071"/>
                        <a:pt x="295155" y="399327"/>
                        <a:pt x="393540" y="370390"/>
                      </a:cubicBezTo>
                      <a:cubicBezTo>
                        <a:pt x="491925" y="341453"/>
                        <a:pt x="563302" y="246927"/>
                        <a:pt x="590309" y="185195"/>
                      </a:cubicBezTo>
                      <a:cubicBezTo>
                        <a:pt x="617316" y="123463"/>
                        <a:pt x="555585" y="0"/>
                        <a:pt x="555585" y="0"/>
                      </a:cubicBezTo>
                      <a:lnTo>
                        <a:pt x="555585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4" name="23 CuadroTexto"/>
              <p:cNvSpPr txBox="1"/>
              <p:nvPr/>
            </p:nvSpPr>
            <p:spPr>
              <a:xfrm>
                <a:off x="1593600" y="4882899"/>
                <a:ext cx="1263034" cy="72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/>
                  <a:t>Z2</a:t>
                </a:r>
              </a:p>
            </p:txBody>
          </p:sp>
        </p:grpSp>
      </p:grpSp>
      <p:sp>
        <p:nvSpPr>
          <p:cNvPr id="31" name="Flecha derecha 30"/>
          <p:cNvSpPr/>
          <p:nvPr/>
        </p:nvSpPr>
        <p:spPr>
          <a:xfrm>
            <a:off x="3832819" y="2303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5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63" y="1961699"/>
            <a:ext cx="1700458" cy="950891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13" y="1972839"/>
            <a:ext cx="1714848" cy="9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ángulo 33"/>
          <p:cNvSpPr/>
          <p:nvPr/>
        </p:nvSpPr>
        <p:spPr>
          <a:xfrm>
            <a:off x="494927" y="30722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Experiencia otros proyectos:</a:t>
            </a:r>
            <a:endParaRPr lang="es-ES" dirty="0"/>
          </a:p>
        </p:txBody>
      </p:sp>
      <p:sp>
        <p:nvSpPr>
          <p:cNvPr id="35" name="Rectángulo 34"/>
          <p:cNvSpPr/>
          <p:nvPr/>
        </p:nvSpPr>
        <p:spPr>
          <a:xfrm>
            <a:off x="3336153" y="5807005"/>
            <a:ext cx="2676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Experiencia otros proyectos:</a:t>
            </a:r>
            <a:endParaRPr lang="es-E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3" y="4370857"/>
            <a:ext cx="5478450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9"/>
          <a:stretch/>
        </p:blipFill>
        <p:spPr bwMode="auto">
          <a:xfrm>
            <a:off x="673612" y="5711805"/>
            <a:ext cx="2334946" cy="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5744792" y="4093120"/>
            <a:ext cx="324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Experiencia otros proyectos:</a:t>
            </a:r>
            <a:endParaRPr lang="es-ES" dirty="0"/>
          </a:p>
        </p:txBody>
      </p:sp>
      <p:grpSp>
        <p:nvGrpSpPr>
          <p:cNvPr id="39" name="3 Grupo"/>
          <p:cNvGrpSpPr>
            <a:grpSpLocks noChangeAspect="1"/>
          </p:cNvGrpSpPr>
          <p:nvPr/>
        </p:nvGrpSpPr>
        <p:grpSpPr>
          <a:xfrm>
            <a:off x="3563530" y="2990482"/>
            <a:ext cx="1359943" cy="526371"/>
            <a:chOff x="5909869" y="2060848"/>
            <a:chExt cx="2520192" cy="975450"/>
          </a:xfrm>
        </p:grpSpPr>
        <p:pic>
          <p:nvPicPr>
            <p:cNvPr id="40" name="Imagen 13"/>
            <p:cNvPicPr>
              <a:picLocks noChangeAspect="1"/>
            </p:cNvPicPr>
            <p:nvPr/>
          </p:nvPicPr>
          <p:blipFill rotWithShape="1">
            <a:blip r:embed="rId9" cstate="print"/>
            <a:srcRect l="19706" t="20131" r="21133" b="12381"/>
            <a:stretch/>
          </p:blipFill>
          <p:spPr>
            <a:xfrm>
              <a:off x="5909869" y="2060848"/>
              <a:ext cx="1182412" cy="963448"/>
            </a:xfrm>
            <a:prstGeom prst="rect">
              <a:avLst/>
            </a:prstGeom>
          </p:spPr>
        </p:pic>
        <p:pic>
          <p:nvPicPr>
            <p:cNvPr id="41" name="Imagen 15"/>
            <p:cNvPicPr>
              <a:picLocks noChangeAspect="1"/>
            </p:cNvPicPr>
            <p:nvPr/>
          </p:nvPicPr>
          <p:blipFill rotWithShape="1">
            <a:blip r:embed="rId10" cstate="print"/>
            <a:srcRect l="54985" t="6099" b="21925"/>
            <a:stretch/>
          </p:blipFill>
          <p:spPr>
            <a:xfrm>
              <a:off x="7092281" y="2060848"/>
              <a:ext cx="1337780" cy="975450"/>
            </a:xfrm>
            <a:prstGeom prst="rect">
              <a:avLst/>
            </a:prstGeom>
          </p:spPr>
        </p:pic>
      </p:grpSp>
      <p:grpSp>
        <p:nvGrpSpPr>
          <p:cNvPr id="42" name="3 Grupo"/>
          <p:cNvGrpSpPr>
            <a:grpSpLocks noChangeAspect="1"/>
          </p:cNvGrpSpPr>
          <p:nvPr/>
        </p:nvGrpSpPr>
        <p:grpSpPr>
          <a:xfrm>
            <a:off x="6517165" y="4515509"/>
            <a:ext cx="1359943" cy="526371"/>
            <a:chOff x="5909869" y="2060848"/>
            <a:chExt cx="2520192" cy="975450"/>
          </a:xfrm>
        </p:grpSpPr>
        <p:pic>
          <p:nvPicPr>
            <p:cNvPr id="43" name="Imagen 13"/>
            <p:cNvPicPr>
              <a:picLocks noChangeAspect="1"/>
            </p:cNvPicPr>
            <p:nvPr/>
          </p:nvPicPr>
          <p:blipFill rotWithShape="1">
            <a:blip r:embed="rId9" cstate="print"/>
            <a:srcRect l="19706" t="20131" r="21133" b="12381"/>
            <a:stretch/>
          </p:blipFill>
          <p:spPr>
            <a:xfrm>
              <a:off x="5909869" y="2060848"/>
              <a:ext cx="1182412" cy="963448"/>
            </a:xfrm>
            <a:prstGeom prst="rect">
              <a:avLst/>
            </a:prstGeom>
          </p:spPr>
        </p:pic>
        <p:pic>
          <p:nvPicPr>
            <p:cNvPr id="44" name="Imagen 15"/>
            <p:cNvPicPr>
              <a:picLocks noChangeAspect="1"/>
            </p:cNvPicPr>
            <p:nvPr/>
          </p:nvPicPr>
          <p:blipFill rotWithShape="1">
            <a:blip r:embed="rId10" cstate="print"/>
            <a:srcRect l="54985" t="6099" b="21925"/>
            <a:stretch/>
          </p:blipFill>
          <p:spPr>
            <a:xfrm>
              <a:off x="7092281" y="2060848"/>
              <a:ext cx="1337780" cy="975450"/>
            </a:xfrm>
            <a:prstGeom prst="rect">
              <a:avLst/>
            </a:prstGeom>
          </p:spPr>
        </p:pic>
      </p:grpSp>
      <p:grpSp>
        <p:nvGrpSpPr>
          <p:cNvPr id="45" name="3 Grupo"/>
          <p:cNvGrpSpPr>
            <a:grpSpLocks noChangeAspect="1"/>
          </p:cNvGrpSpPr>
          <p:nvPr/>
        </p:nvGrpSpPr>
        <p:grpSpPr>
          <a:xfrm>
            <a:off x="7630118" y="5891595"/>
            <a:ext cx="1359943" cy="526371"/>
            <a:chOff x="5909869" y="2060848"/>
            <a:chExt cx="2520192" cy="975450"/>
          </a:xfrm>
        </p:grpSpPr>
        <p:pic>
          <p:nvPicPr>
            <p:cNvPr id="46" name="Imagen 13"/>
            <p:cNvPicPr>
              <a:picLocks noChangeAspect="1"/>
            </p:cNvPicPr>
            <p:nvPr/>
          </p:nvPicPr>
          <p:blipFill rotWithShape="1">
            <a:blip r:embed="rId9" cstate="print"/>
            <a:srcRect l="19706" t="20131" r="21133" b="12381"/>
            <a:stretch/>
          </p:blipFill>
          <p:spPr>
            <a:xfrm>
              <a:off x="5909869" y="2060848"/>
              <a:ext cx="1182412" cy="963448"/>
            </a:xfrm>
            <a:prstGeom prst="rect">
              <a:avLst/>
            </a:prstGeom>
          </p:spPr>
        </p:pic>
        <p:pic>
          <p:nvPicPr>
            <p:cNvPr id="47" name="Imagen 15"/>
            <p:cNvPicPr>
              <a:picLocks noChangeAspect="1"/>
            </p:cNvPicPr>
            <p:nvPr/>
          </p:nvPicPr>
          <p:blipFill rotWithShape="1">
            <a:blip r:embed="rId10" cstate="print"/>
            <a:srcRect l="54985" t="6099" b="21925"/>
            <a:stretch/>
          </p:blipFill>
          <p:spPr>
            <a:xfrm>
              <a:off x="7092281" y="2060848"/>
              <a:ext cx="1337780" cy="975450"/>
            </a:xfrm>
            <a:prstGeom prst="rect">
              <a:avLst/>
            </a:prstGeom>
          </p:spPr>
        </p:pic>
      </p:grpSp>
      <p:grpSp>
        <p:nvGrpSpPr>
          <p:cNvPr id="48" name="3 Grupo"/>
          <p:cNvGrpSpPr>
            <a:grpSpLocks noChangeAspect="1"/>
          </p:cNvGrpSpPr>
          <p:nvPr/>
        </p:nvGrpSpPr>
        <p:grpSpPr>
          <a:xfrm>
            <a:off x="5238418" y="5887391"/>
            <a:ext cx="2141894" cy="558897"/>
            <a:chOff x="2771800" y="836711"/>
            <a:chExt cx="2736304" cy="713999"/>
          </a:xfrm>
        </p:grpSpPr>
        <p:pic>
          <p:nvPicPr>
            <p:cNvPr id="49" name="Picture 3" descr="C:\Beatriz\LOGOS\MINOxSTREE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836712"/>
              <a:ext cx="1818290" cy="71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:\Beatriz\LOGOS\lif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836711"/>
              <a:ext cx="936104" cy="676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79" y="2955313"/>
            <a:ext cx="606740" cy="59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1 Título"/>
          <p:cNvSpPr txBox="1">
            <a:spLocks/>
          </p:cNvSpPr>
          <p:nvPr/>
        </p:nvSpPr>
        <p:spPr>
          <a:xfrm>
            <a:off x="467544" y="-200821"/>
            <a:ext cx="719834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Situación actual/</a:t>
            </a:r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</a:rPr>
              <a:t>Starting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</a:rPr>
              <a:t>point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130680" y="2117544"/>
            <a:ext cx="449493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EXPERIENCIA EN LA APLICACIÓN DE ESTAS MEDIDAS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97143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BLOQUE 3.  OTRAS CUESTIONES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/>
              <a:t>MEDIDAS INDIVIDUALES?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/>
              <a:t>PROYECCIONES 2050? PROYECCIONES CON BASE 2018?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/>
              <a:t>INCLUIR ALGUNA SIMULACIÓN CON CLIMA 2030 (RCP8.5, RCP4.5)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/>
              <a:t>CUALQUIER OTRA IDEA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s-ES" sz="2400" dirty="0" smtClean="0"/>
              <a:t>QUERRÍAIS FORMAR PARTE DEL COMITÉ ASESOR</a:t>
            </a:r>
            <a:r>
              <a:rPr lang="es-ES" b="1" dirty="0" smtClean="0">
                <a:solidFill>
                  <a:srgbClr val="C00000"/>
                </a:solidFill>
              </a:rPr>
              <a:t> (EL PROYECTO INCLUYE UN COMITÉ ASESOR FORMADO POR EXPERTOS, GESTORES, ONGS.. AUN NO LO HEMOS FORMADO!! )</a:t>
            </a:r>
            <a:endParaRPr lang="es-ES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5" name="4 Cara sonriente"/>
          <p:cNvSpPr/>
          <p:nvPr/>
        </p:nvSpPr>
        <p:spPr>
          <a:xfrm>
            <a:off x="2915816" y="4643844"/>
            <a:ext cx="624506" cy="6480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331641" y="5435932"/>
            <a:ext cx="5744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EL PROYECTO INCLUYE REALIZAR ALGÚN VIDEO.  DIFUSIÓN.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7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060848"/>
            <a:ext cx="7416824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 smtClean="0"/>
              <a:t>Muchas gracias por vuestro tiempo!!!!!!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144934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175945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BLOQUE 1. PRESENTACIÓN, PLANES</a:t>
            </a:r>
          </a:p>
          <a:p>
            <a:endParaRPr lang="es-ES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BREVE PRESENTACIÓN DEL PROYECTO</a:t>
            </a:r>
            <a:endParaRPr lang="es-E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STATUS DE ACTIVIDADES EN MARCHA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 smtClean="0"/>
              <a:t>QUÉ NOS GUSTARÍA OBTENER DE MITECO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5928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Retos-AIRE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585" y="1565640"/>
            <a:ext cx="7312844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Retos-AIRE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Ai</a:t>
            </a:r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 pollution mitigation actions for </a:t>
            </a:r>
            <a:r>
              <a:rPr lang="en-US" sz="2400" b="1" dirty="0" err="1">
                <a:solidFill>
                  <a:schemeClr val="tx1"/>
                </a:solidFill>
              </a:rPr>
              <a:t>E</a:t>
            </a:r>
            <a:r>
              <a:rPr lang="en-US" sz="2400" dirty="0" err="1">
                <a:solidFill>
                  <a:schemeClr val="tx1"/>
                </a:solidFill>
              </a:rPr>
              <a:t>nvironmen</a:t>
            </a:r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b="1" dirty="0" err="1">
                <a:solidFill>
                  <a:schemeClr val="tx1"/>
                </a:solidFill>
              </a:rPr>
              <a:t>O</a:t>
            </a:r>
            <a:r>
              <a:rPr lang="en-US" sz="2400" dirty="0" err="1">
                <a:solidFill>
                  <a:schemeClr val="tx1"/>
                </a:solidFill>
              </a:rPr>
              <a:t>licy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upport. </a:t>
            </a:r>
            <a:r>
              <a:rPr lang="en-US" sz="2400" b="1" dirty="0">
                <a:solidFill>
                  <a:schemeClr val="tx1"/>
                </a:solidFill>
              </a:rPr>
              <a:t>AIR</a:t>
            </a:r>
            <a:r>
              <a:rPr lang="en-US" sz="2400" dirty="0">
                <a:solidFill>
                  <a:schemeClr val="tx1"/>
                </a:solidFill>
              </a:rPr>
              <a:t> quality multiscale modelling and evaluation of 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="1" dirty="0" err="1">
                <a:solidFill>
                  <a:schemeClr val="tx1"/>
                </a:solidFill>
              </a:rPr>
              <a:t>E</a:t>
            </a:r>
            <a:r>
              <a:rPr lang="en-US" sz="2400" dirty="0" err="1">
                <a:solidFill>
                  <a:schemeClr val="tx1"/>
                </a:solidFill>
              </a:rPr>
              <a:t>alth</a:t>
            </a:r>
            <a:r>
              <a:rPr lang="en-US" sz="2400" dirty="0">
                <a:solidFill>
                  <a:schemeClr val="tx1"/>
                </a:solidFill>
              </a:rPr>
              <a:t> and vegetation impacts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613394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12-Marzo-2019</a:t>
            </a:r>
            <a:endParaRPr lang="es-ES" i="1" dirty="0"/>
          </a:p>
        </p:txBody>
      </p:sp>
      <p:grpSp>
        <p:nvGrpSpPr>
          <p:cNvPr id="6" name="Grupo 5"/>
          <p:cNvGrpSpPr/>
          <p:nvPr/>
        </p:nvGrpSpPr>
        <p:grpSpPr>
          <a:xfrm>
            <a:off x="6372200" y="188640"/>
            <a:ext cx="2412000" cy="2754000"/>
            <a:chOff x="5652123" y="3123272"/>
            <a:chExt cx="2412000" cy="2754000"/>
          </a:xfrm>
        </p:grpSpPr>
        <p:sp>
          <p:nvSpPr>
            <p:cNvPr id="7" name="Rectángulo 6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  <p:sp>
        <p:nvSpPr>
          <p:cNvPr id="10" name="9 Rectángulo"/>
          <p:cNvSpPr/>
          <p:nvPr/>
        </p:nvSpPr>
        <p:spPr>
          <a:xfrm>
            <a:off x="611560" y="5760"/>
            <a:ext cx="66247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1. Breve Presentación del Proyecto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s-ES" sz="4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endParaRPr lang="es-ES" sz="4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3410027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Proyecto I+D del Plan </a:t>
            </a:r>
            <a:r>
              <a:rPr lang="es-ES" sz="2800" dirty="0" smtClean="0"/>
              <a:t>Nacional </a:t>
            </a:r>
            <a:r>
              <a:rPr lang="en-US" altLang="es-ES" sz="2800" b="1" i="1" dirty="0" smtClean="0"/>
              <a:t>RTI2018-099138-B-I00 </a:t>
            </a:r>
            <a:endParaRPr lang="es-ES" sz="2800" dirty="0" smtClean="0"/>
          </a:p>
          <a:p>
            <a:r>
              <a:rPr lang="es-ES" sz="2800" dirty="0" smtClean="0"/>
              <a:t>Ministerio de Ciencia e Innovación</a:t>
            </a:r>
            <a:r>
              <a:rPr lang="en-US" altLang="es-ES" sz="2800" i="1" dirty="0" smtClean="0"/>
              <a:t> </a:t>
            </a:r>
            <a:endParaRPr lang="en-US" altLang="es-ES" sz="2800" b="1" i="1" dirty="0"/>
          </a:p>
          <a:p>
            <a:endParaRPr lang="es-ES" sz="2800" dirty="0" smtClean="0"/>
          </a:p>
          <a:p>
            <a:r>
              <a:rPr lang="es-ES" sz="2800" dirty="0" smtClean="0">
                <a:solidFill>
                  <a:srgbClr val="0070C0"/>
                </a:solidFill>
              </a:rPr>
              <a:t>01/01/2019          </a:t>
            </a:r>
            <a:r>
              <a:rPr lang="es-ES" sz="2800" dirty="0" smtClean="0">
                <a:solidFill>
                  <a:srgbClr val="0070C0"/>
                </a:solidFill>
              </a:rPr>
              <a:t>31/12/2021  </a:t>
            </a: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879812" y="5229200"/>
            <a:ext cx="432048" cy="28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6086"/>
            <a:ext cx="8229600" cy="749132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Equipo de Investigación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34183"/>
            <a:ext cx="8712968" cy="1878793"/>
          </a:xfrm>
        </p:spPr>
        <p:txBody>
          <a:bodyPr>
            <a:noAutofit/>
          </a:bodyPr>
          <a:lstStyle/>
          <a:p>
            <a:r>
              <a:rPr lang="es-ES" sz="2000" dirty="0" smtClean="0"/>
              <a:t>Grupo de Modelización de la Contaminación Atmosférica </a:t>
            </a:r>
          </a:p>
          <a:p>
            <a:r>
              <a:rPr lang="es-ES" sz="2000" dirty="0" smtClean="0"/>
              <a:t>Unidad de Análisis de Sistemas Energéticos </a:t>
            </a:r>
          </a:p>
          <a:p>
            <a:r>
              <a:rPr lang="es-ES" sz="2000" dirty="0" smtClean="0"/>
              <a:t>Grupo de </a:t>
            </a:r>
            <a:r>
              <a:rPr lang="es-ES" sz="2000" dirty="0" err="1"/>
              <a:t>E</a:t>
            </a:r>
            <a:r>
              <a:rPr lang="es-ES" sz="2000" dirty="0" err="1" smtClean="0"/>
              <a:t>cotoxicidad</a:t>
            </a:r>
            <a:r>
              <a:rPr lang="es-ES" sz="2000" dirty="0" smtClean="0"/>
              <a:t> de la </a:t>
            </a:r>
            <a:r>
              <a:rPr lang="es-ES" sz="2000" dirty="0"/>
              <a:t>Contaminación </a:t>
            </a:r>
            <a:r>
              <a:rPr lang="es-ES" sz="2000" dirty="0" smtClean="0"/>
              <a:t>Atmosférica</a:t>
            </a:r>
          </a:p>
          <a:p>
            <a:r>
              <a:rPr lang="es-ES" sz="2000" dirty="0" smtClean="0"/>
              <a:t>Unidad de Desarrollo de Aplicaciones y Sistemas Informáticos</a:t>
            </a:r>
          </a:p>
          <a:p>
            <a:r>
              <a:rPr lang="es-ES" sz="2000" dirty="0" smtClean="0"/>
              <a:t>Unidad de Arquitectura Informática</a:t>
            </a: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2" y="758994"/>
            <a:ext cx="3195757" cy="50976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07401" y="4005064"/>
            <a:ext cx="573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</a:rPr>
              <a:t>Unidad de Caracterización de la</a:t>
            </a:r>
            <a:r>
              <a:rPr lang="es-ES" sz="2000" dirty="0"/>
              <a:t> Contaminación </a:t>
            </a:r>
            <a:r>
              <a:rPr lang="es-ES" sz="2000" dirty="0" smtClean="0"/>
              <a:t>Atmosférica y </a:t>
            </a:r>
            <a:r>
              <a:rPr lang="es-ES" sz="2000" dirty="0" err="1" smtClean="0"/>
              <a:t>COPs</a:t>
            </a:r>
            <a:r>
              <a:rPr lang="es-ES" sz="2000" dirty="0" smtClean="0">
                <a:solidFill>
                  <a:prstClr val="black"/>
                </a:solidFill>
              </a:rPr>
              <a:t> /</a:t>
            </a:r>
            <a:r>
              <a:rPr lang="es-ES" sz="2000" dirty="0"/>
              <a:t>UNIDAD DE EMISIONES CONTAMINANTES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1847" y="3345944"/>
            <a:ext cx="8229600" cy="616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Plan de Trabajo</a:t>
            </a:r>
            <a:endParaRPr lang="es-ES" sz="3600" b="1" dirty="0"/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4190068"/>
            <a:ext cx="3195757" cy="5097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2" y="5340707"/>
            <a:ext cx="1716679" cy="46882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407400" y="5420452"/>
            <a:ext cx="635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</a:rPr>
              <a:t>Plataforma de Divulgación Científica de la UCM</a:t>
            </a:r>
            <a:endParaRPr lang="es-ES" sz="2000" dirty="0">
              <a:solidFill>
                <a:prstClr val="black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31411" y="4973106"/>
            <a:ext cx="4755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</a:rPr>
              <a:t>Centro Nacional de Epidemiología </a:t>
            </a:r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9" y="4826437"/>
            <a:ext cx="2104230" cy="402763"/>
          </a:xfrm>
          <a:prstGeom prst="rect">
            <a:avLst/>
          </a:prstGeom>
        </p:spPr>
      </p:pic>
      <p:pic>
        <p:nvPicPr>
          <p:cNvPr id="18" name="Picture 2" descr="http://bioforiu.unisalento.it/Portals/8/Images/Loghi/logo-universita-salen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9" y="5978429"/>
            <a:ext cx="594003" cy="6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899592" y="5942808"/>
            <a:ext cx="4755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Dipartimento di Scienze e Tecnologie Biologiche ed </a:t>
            </a:r>
            <a:r>
              <a:rPr lang="it-IT" sz="2000" dirty="0" smtClean="0">
                <a:solidFill>
                  <a:prstClr val="black"/>
                </a:solidFill>
              </a:rPr>
              <a:t>Ambientali</a:t>
            </a:r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524" y="6019303"/>
            <a:ext cx="1203298" cy="650057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11" y="6037275"/>
            <a:ext cx="1187699" cy="5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7995810" y="76378"/>
            <a:ext cx="1008800" cy="1151839"/>
            <a:chOff x="5652123" y="3123272"/>
            <a:chExt cx="2412000" cy="2754000"/>
          </a:xfrm>
        </p:grpSpPr>
        <p:sp>
          <p:nvSpPr>
            <p:cNvPr id="26" name="Rectángulo 25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4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8781"/>
            <a:ext cx="6696744" cy="853331"/>
          </a:xfrm>
        </p:spPr>
        <p:txBody>
          <a:bodyPr>
            <a:noAutofit/>
          </a:bodyPr>
          <a:lstStyle/>
          <a:p>
            <a:endParaRPr lang="es-ES" sz="18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3 Rectángulo"/>
          <p:cNvSpPr/>
          <p:nvPr/>
        </p:nvSpPr>
        <p:spPr>
          <a:xfrm>
            <a:off x="532869" y="1467554"/>
            <a:ext cx="353507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Marta </a:t>
            </a:r>
            <a:r>
              <a:rPr lang="es-ES" dirty="0">
                <a:solidFill>
                  <a:prstClr val="black"/>
                </a:solidFill>
              </a:rPr>
              <a:t>García </a:t>
            </a:r>
            <a:r>
              <a:rPr lang="es-ES" dirty="0" smtClean="0">
                <a:solidFill>
                  <a:prstClr val="black"/>
                </a:solidFill>
              </a:rPr>
              <a:t>Vivanco (IP1) </a:t>
            </a:r>
            <a:endParaRPr lang="es-ES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s-ES" dirty="0">
                <a:solidFill>
                  <a:prstClr val="black"/>
                </a:solidFill>
              </a:rPr>
              <a:t>Juan Luis Garrido</a:t>
            </a:r>
          </a:p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Mark Theobald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76307" y="1430620"/>
            <a:ext cx="3429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mtClean="0">
                <a:solidFill>
                  <a:prstClr val="black"/>
                </a:solidFill>
              </a:rPr>
              <a:t> José Luis Santiago (IP2)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90420" y="891758"/>
            <a:ext cx="289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Equipo investigador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3476307" y="2800672"/>
            <a:ext cx="163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b="1" dirty="0">
                <a:solidFill>
                  <a:prstClr val="black"/>
                </a:solidFill>
              </a:rPr>
              <a:t>Plan de </a:t>
            </a:r>
            <a:r>
              <a:rPr lang="es-ES" b="1" dirty="0" smtClean="0">
                <a:solidFill>
                  <a:prstClr val="black"/>
                </a:solidFill>
              </a:rPr>
              <a:t>trabajo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2869" y="3249528"/>
            <a:ext cx="2718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Victoria Gil Alfonso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46440" y="321670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Esther Rivas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3664" y="1340768"/>
            <a:ext cx="77838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28911" y="3140968"/>
            <a:ext cx="77838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500776" y="1798288"/>
            <a:ext cx="177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>
                <a:solidFill>
                  <a:prstClr val="black"/>
                </a:solidFill>
              </a:rPr>
              <a:t>Fernando Martín</a:t>
            </a: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" y="168737"/>
            <a:ext cx="3195757" cy="509766"/>
          </a:xfrm>
          <a:prstGeom prst="rect">
            <a:avLst/>
          </a:prstGeom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723177" y="83923"/>
            <a:ext cx="8229600" cy="749132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prstClr val="black"/>
                </a:solidFill>
                <a:latin typeface="+mn-lt"/>
              </a:rPr>
              <a:t>Participantes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786595" y="3249528"/>
            <a:ext cx="16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>
                <a:solidFill>
                  <a:prstClr val="black"/>
                </a:solidFill>
              </a:rPr>
              <a:t>Alberto Martilli</a:t>
            </a: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7995810" y="76378"/>
            <a:ext cx="1008800" cy="1151839"/>
            <a:chOff x="5652123" y="3123272"/>
            <a:chExt cx="2412000" cy="2754000"/>
          </a:xfrm>
        </p:grpSpPr>
        <p:sp>
          <p:nvSpPr>
            <p:cNvPr id="27" name="Rectángulo 26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  <p:sp>
        <p:nvSpPr>
          <p:cNvPr id="22" name="Rectángulo 20"/>
          <p:cNvSpPr/>
          <p:nvPr/>
        </p:nvSpPr>
        <p:spPr>
          <a:xfrm>
            <a:off x="544264" y="3628029"/>
            <a:ext cx="164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Yolanda Lechón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3" name="Rectángulo 20"/>
          <p:cNvSpPr/>
          <p:nvPr/>
        </p:nvSpPr>
        <p:spPr>
          <a:xfrm>
            <a:off x="3639596" y="3708664"/>
            <a:ext cx="142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Ana Gamarra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4" name="3 Rectángulo"/>
          <p:cNvSpPr/>
          <p:nvPr/>
        </p:nvSpPr>
        <p:spPr>
          <a:xfrm>
            <a:off x="6268670" y="3756069"/>
            <a:ext cx="236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Victoria Bermejo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5" name="Rectángulo 31"/>
          <p:cNvSpPr/>
          <p:nvPr/>
        </p:nvSpPr>
        <p:spPr>
          <a:xfrm>
            <a:off x="617957" y="4058355"/>
            <a:ext cx="139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Rocío Alonso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90933" y="2467671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Almudena Bailador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0" name="Rectángulo 15"/>
          <p:cNvSpPr/>
          <p:nvPr/>
        </p:nvSpPr>
        <p:spPr>
          <a:xfrm>
            <a:off x="3544338" y="4227133"/>
            <a:ext cx="175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Eugenio Sánchez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1" name="3 Rectángulo"/>
          <p:cNvSpPr/>
          <p:nvPr/>
        </p:nvSpPr>
        <p:spPr>
          <a:xfrm>
            <a:off x="3500776" y="21676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Angelines Alberto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2" name="Rectángulo 20"/>
          <p:cNvSpPr/>
          <p:nvPr/>
        </p:nvSpPr>
        <p:spPr>
          <a:xfrm>
            <a:off x="573770" y="4553646"/>
            <a:ext cx="179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Francisco Molero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3" name="Rectángulo 31"/>
          <p:cNvSpPr/>
          <p:nvPr/>
        </p:nvSpPr>
        <p:spPr>
          <a:xfrm>
            <a:off x="653664" y="503206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Elena Boldo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4" name="Rectángulo 30"/>
          <p:cNvSpPr/>
          <p:nvPr/>
        </p:nvSpPr>
        <p:spPr>
          <a:xfrm>
            <a:off x="6176685" y="4134923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Manuel Pujadas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5" name="Rectángulo 20"/>
          <p:cNvSpPr/>
          <p:nvPr/>
        </p:nvSpPr>
        <p:spPr>
          <a:xfrm>
            <a:off x="481487" y="5527053"/>
            <a:ext cx="282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José A. Jiménez de las Heras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6" name="Rectángulo 31"/>
          <p:cNvSpPr/>
          <p:nvPr/>
        </p:nvSpPr>
        <p:spPr>
          <a:xfrm>
            <a:off x="3586774" y="4596465"/>
            <a:ext cx="195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Riccardo Buccolieri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7" name="Rectángulo 30"/>
          <p:cNvSpPr/>
          <p:nvPr/>
        </p:nvSpPr>
        <p:spPr>
          <a:xfrm>
            <a:off x="3639596" y="5052900"/>
            <a:ext cx="134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Berta Cavilla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8" name="Rectángulo 23"/>
          <p:cNvSpPr/>
          <p:nvPr/>
        </p:nvSpPr>
        <p:spPr>
          <a:xfrm>
            <a:off x="6215364" y="4553646"/>
            <a:ext cx="16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Beatriz Sánchez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9" name="Rectángulo 32"/>
          <p:cNvSpPr/>
          <p:nvPr/>
        </p:nvSpPr>
        <p:spPr>
          <a:xfrm>
            <a:off x="3823620" y="5539298"/>
            <a:ext cx="17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err="1" smtClean="0">
                <a:solidFill>
                  <a:prstClr val="black"/>
                </a:solidFill>
              </a:rPr>
              <a:t>Florian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Couvidat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0" name="Rectángulo 34"/>
          <p:cNvSpPr/>
          <p:nvPr/>
        </p:nvSpPr>
        <p:spPr>
          <a:xfrm>
            <a:off x="6249412" y="5107644"/>
            <a:ext cx="173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err="1" smtClean="0">
                <a:solidFill>
                  <a:prstClr val="black"/>
                </a:solidFill>
              </a:rPr>
              <a:t>Augustin</a:t>
            </a:r>
            <a:r>
              <a:rPr lang="es-ES" dirty="0" smtClean="0">
                <a:solidFill>
                  <a:prstClr val="black"/>
                </a:solidFill>
              </a:rPr>
              <a:t> Colette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1" name="Rectángulo 36"/>
          <p:cNvSpPr/>
          <p:nvPr/>
        </p:nvSpPr>
        <p:spPr>
          <a:xfrm>
            <a:off x="6312089" y="5723964"/>
            <a:ext cx="161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dirty="0" smtClean="0">
                <a:solidFill>
                  <a:prstClr val="black"/>
                </a:solidFill>
              </a:rPr>
              <a:t>Ricardo Jimeno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7995810" y="76378"/>
            <a:ext cx="1008800" cy="1151839"/>
            <a:chOff x="5652123" y="3123272"/>
            <a:chExt cx="2412000" cy="2754000"/>
          </a:xfrm>
        </p:grpSpPr>
        <p:sp>
          <p:nvSpPr>
            <p:cNvPr id="9" name="Rectángulo 8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366" y="1198197"/>
            <a:ext cx="8476469" cy="54452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000" b="1" dirty="0" smtClean="0"/>
              <a:t>Diseño y evaluación de estrategias de reducción de emisiones a </a:t>
            </a:r>
            <a:r>
              <a:rPr lang="es-ES" sz="2000" b="1" dirty="0" smtClean="0">
                <a:solidFill>
                  <a:srgbClr val="FF0000"/>
                </a:solidFill>
              </a:rPr>
              <a:t>nivel nacional </a:t>
            </a:r>
            <a:r>
              <a:rPr lang="es-ES" sz="2000" dirty="0" smtClean="0"/>
              <a:t>que cumplan con la Directiva NEC. Incluye una </a:t>
            </a:r>
            <a:r>
              <a:rPr lang="es-ES" sz="2000" b="1" dirty="0" smtClean="0">
                <a:solidFill>
                  <a:srgbClr val="0070C0"/>
                </a:solidFill>
              </a:rPr>
              <a:t>evaluación de impacto</a:t>
            </a:r>
            <a:r>
              <a:rPr lang="es-ES" sz="2000" dirty="0" smtClean="0">
                <a:solidFill>
                  <a:srgbClr val="0070C0"/>
                </a:solidFill>
              </a:rPr>
              <a:t>s sobre </a:t>
            </a:r>
            <a:r>
              <a:rPr lang="es-ES" sz="2000" b="1" dirty="0" smtClean="0">
                <a:solidFill>
                  <a:srgbClr val="0070C0"/>
                </a:solidFill>
              </a:rPr>
              <a:t>calidad del aire</a:t>
            </a:r>
            <a:r>
              <a:rPr lang="es-ES" sz="2000" dirty="0" smtClean="0">
                <a:solidFill>
                  <a:srgbClr val="0070C0"/>
                </a:solidFill>
              </a:rPr>
              <a:t>, </a:t>
            </a:r>
            <a:r>
              <a:rPr lang="es-ES" sz="2000" b="1" dirty="0" smtClean="0">
                <a:solidFill>
                  <a:srgbClr val="0070C0"/>
                </a:solidFill>
              </a:rPr>
              <a:t>salud</a:t>
            </a:r>
            <a:r>
              <a:rPr lang="es-ES" sz="2000" dirty="0" smtClean="0">
                <a:solidFill>
                  <a:srgbClr val="0070C0"/>
                </a:solidFill>
              </a:rPr>
              <a:t> y </a:t>
            </a:r>
            <a:r>
              <a:rPr lang="es-ES" sz="2000" b="1" dirty="0" smtClean="0">
                <a:solidFill>
                  <a:srgbClr val="0070C0"/>
                </a:solidFill>
              </a:rPr>
              <a:t>ecosistemas</a:t>
            </a:r>
            <a:r>
              <a:rPr lang="es-ES" sz="2000" dirty="0" smtClean="0">
                <a:solidFill>
                  <a:srgbClr val="0070C0"/>
                </a:solidFill>
              </a:rPr>
              <a:t>, </a:t>
            </a:r>
            <a:r>
              <a:rPr lang="es-ES" sz="2000" dirty="0" smtClean="0">
                <a:solidFill>
                  <a:srgbClr val="0070C0"/>
                </a:solidFill>
              </a:rPr>
              <a:t>con </a:t>
            </a:r>
            <a:r>
              <a:rPr lang="es-ES" sz="2000" dirty="0" smtClean="0">
                <a:solidFill>
                  <a:srgbClr val="0070C0"/>
                </a:solidFill>
              </a:rPr>
              <a:t>un </a:t>
            </a:r>
            <a:r>
              <a:rPr lang="es-ES" sz="2000" b="1" dirty="0" smtClean="0">
                <a:solidFill>
                  <a:srgbClr val="0070C0"/>
                </a:solidFill>
              </a:rPr>
              <a:t>análisis económico</a:t>
            </a:r>
            <a:r>
              <a:rPr lang="es-ES" sz="2000" b="1" dirty="0" smtClean="0"/>
              <a:t> </a:t>
            </a:r>
            <a:r>
              <a:rPr lang="es-ES" sz="2000" dirty="0" smtClean="0"/>
              <a:t>asociado a cada estrategia del </a:t>
            </a:r>
            <a:r>
              <a:rPr lang="es-ES" sz="2000" b="1" dirty="0" smtClean="0"/>
              <a:t>coste/beneficio</a:t>
            </a:r>
            <a:r>
              <a:rPr lang="es-ES" sz="2000" dirty="0" smtClean="0"/>
              <a:t>.</a:t>
            </a:r>
          </a:p>
          <a:p>
            <a:pPr>
              <a:spcAft>
                <a:spcPts val="600"/>
              </a:spcAft>
            </a:pPr>
            <a:endParaRPr lang="es-ES" sz="2000" dirty="0" smtClean="0"/>
          </a:p>
          <a:p>
            <a:pPr algn="just">
              <a:spcAft>
                <a:spcPts val="600"/>
              </a:spcAft>
            </a:pPr>
            <a:r>
              <a:rPr lang="es-ES" sz="2000" b="1" dirty="0" smtClean="0"/>
              <a:t>Diseño y evaluación  de estrategias </a:t>
            </a:r>
            <a:r>
              <a:rPr lang="es-ES" sz="2000" dirty="0" smtClean="0"/>
              <a:t>para mejorar la </a:t>
            </a:r>
            <a:r>
              <a:rPr lang="es-ES" sz="2000" b="1" dirty="0" smtClean="0"/>
              <a:t>calidad del aire y/o</a:t>
            </a:r>
            <a:r>
              <a:rPr lang="es-ES" sz="2000" dirty="0" smtClean="0"/>
              <a:t> reducir la </a:t>
            </a:r>
            <a:r>
              <a:rPr lang="es-ES" sz="2000" b="1" dirty="0" smtClean="0"/>
              <a:t>exposición de la población </a:t>
            </a:r>
            <a:r>
              <a:rPr lang="es-ES" sz="2000" b="1" dirty="0" smtClean="0">
                <a:solidFill>
                  <a:srgbClr val="FF0000"/>
                </a:solidFill>
              </a:rPr>
              <a:t>en entornos urbanos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. Incluye una </a:t>
            </a:r>
            <a:r>
              <a:rPr lang="es-ES" sz="2000" b="1" dirty="0" smtClean="0">
                <a:solidFill>
                  <a:srgbClr val="0070C0"/>
                </a:solidFill>
              </a:rPr>
              <a:t>evaluación de </a:t>
            </a:r>
            <a:r>
              <a:rPr lang="es-ES" sz="2000" b="1" dirty="0">
                <a:solidFill>
                  <a:srgbClr val="0070C0"/>
                </a:solidFill>
              </a:rPr>
              <a:t>impacto</a:t>
            </a:r>
            <a:r>
              <a:rPr lang="es-ES" sz="2000" dirty="0">
                <a:solidFill>
                  <a:srgbClr val="0070C0"/>
                </a:solidFill>
              </a:rPr>
              <a:t>s sobre la </a:t>
            </a:r>
            <a:r>
              <a:rPr lang="es-ES" sz="2000" b="1" dirty="0">
                <a:solidFill>
                  <a:srgbClr val="0070C0"/>
                </a:solidFill>
              </a:rPr>
              <a:t>calidad del </a:t>
            </a:r>
            <a:r>
              <a:rPr lang="es-ES" sz="2000" b="1" dirty="0" smtClean="0">
                <a:solidFill>
                  <a:srgbClr val="0070C0"/>
                </a:solidFill>
              </a:rPr>
              <a:t>aire</a:t>
            </a:r>
            <a:r>
              <a:rPr lang="es-ES" sz="2000" dirty="0" smtClean="0">
                <a:solidFill>
                  <a:srgbClr val="0070C0"/>
                </a:solidFill>
              </a:rPr>
              <a:t> y </a:t>
            </a:r>
            <a:r>
              <a:rPr lang="es-ES" sz="2000" b="1" dirty="0" smtClean="0">
                <a:solidFill>
                  <a:srgbClr val="0070C0"/>
                </a:solidFill>
              </a:rPr>
              <a:t>salud, </a:t>
            </a:r>
            <a:r>
              <a:rPr lang="es-ES" sz="2000" dirty="0" smtClean="0">
                <a:solidFill>
                  <a:srgbClr val="0070C0"/>
                </a:solidFill>
              </a:rPr>
              <a:t> </a:t>
            </a:r>
            <a:r>
              <a:rPr lang="es-ES" sz="2000" dirty="0" smtClean="0"/>
              <a:t>así como </a:t>
            </a:r>
            <a:r>
              <a:rPr lang="es-ES" sz="2000" dirty="0" smtClean="0"/>
              <a:t>un </a:t>
            </a:r>
            <a:r>
              <a:rPr lang="es-ES" sz="2000" b="1" dirty="0" smtClean="0"/>
              <a:t>análisis económico </a:t>
            </a:r>
            <a:r>
              <a:rPr lang="es-ES" sz="2000" dirty="0"/>
              <a:t>del </a:t>
            </a:r>
            <a:r>
              <a:rPr lang="es-ES" sz="2000" b="1" dirty="0" smtClean="0"/>
              <a:t>coste/beneficio </a:t>
            </a:r>
            <a:r>
              <a:rPr lang="es-ES" sz="2000" dirty="0" smtClean="0"/>
              <a:t>asociado a cada estrategia en términos de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impactos en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salud</a:t>
            </a:r>
            <a:r>
              <a:rPr lang="es-ES" sz="20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es-ES" sz="2000" b="1" dirty="0">
              <a:solidFill>
                <a:srgbClr val="0070C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s-ES" sz="2000" b="1" dirty="0" smtClean="0">
                <a:solidFill>
                  <a:srgbClr val="0070C0"/>
                </a:solidFill>
              </a:rPr>
              <a:t>Difusión </a:t>
            </a:r>
            <a:r>
              <a:rPr lang="es-ES" sz="2000" b="1" dirty="0" smtClean="0">
                <a:solidFill>
                  <a:srgbClr val="0070C0"/>
                </a:solidFill>
              </a:rPr>
              <a:t>y transferencia de resultados </a:t>
            </a:r>
            <a:r>
              <a:rPr lang="es-ES" sz="2000" dirty="0" smtClean="0">
                <a:solidFill>
                  <a:srgbClr val="0070C0"/>
                </a:solidFill>
              </a:rPr>
              <a:t>del proyecto a la </a:t>
            </a:r>
            <a:r>
              <a:rPr lang="es-ES" sz="2000" b="1" dirty="0" smtClean="0">
                <a:solidFill>
                  <a:srgbClr val="0070C0"/>
                </a:solidFill>
              </a:rPr>
              <a:t>comunidad científica</a:t>
            </a:r>
            <a:r>
              <a:rPr lang="es-ES" sz="2000" dirty="0" smtClean="0">
                <a:solidFill>
                  <a:srgbClr val="0070C0"/>
                </a:solidFill>
              </a:rPr>
              <a:t>, </a:t>
            </a:r>
            <a:r>
              <a:rPr lang="es-ES" sz="2000" b="1" dirty="0" smtClean="0">
                <a:solidFill>
                  <a:srgbClr val="0070C0"/>
                </a:solidFill>
              </a:rPr>
              <a:t>gestores</a:t>
            </a:r>
            <a:r>
              <a:rPr lang="es-ES" sz="2000" dirty="0" smtClean="0">
                <a:solidFill>
                  <a:srgbClr val="0070C0"/>
                </a:solidFill>
              </a:rPr>
              <a:t> y </a:t>
            </a:r>
            <a:r>
              <a:rPr lang="es-ES" sz="2000" b="1" dirty="0" smtClean="0">
                <a:solidFill>
                  <a:srgbClr val="0070C0"/>
                </a:solidFill>
              </a:rPr>
              <a:t>población en general</a:t>
            </a:r>
            <a:r>
              <a:rPr lang="es-ES" sz="20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71800" y="161345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3600" b="1" dirty="0">
                <a:solidFill>
                  <a:prstClr val="black"/>
                </a:solidFill>
                <a:ea typeface="+mj-ea"/>
                <a:cs typeface="+mj-cs"/>
              </a:rPr>
              <a:t>Objetivos</a:t>
            </a:r>
            <a:r>
              <a:rPr lang="es-ES" sz="4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ES" sz="4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s-ES" sz="4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8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7995810" y="76378"/>
            <a:ext cx="1008800" cy="1151839"/>
            <a:chOff x="5652123" y="3123272"/>
            <a:chExt cx="2412000" cy="2754000"/>
          </a:xfrm>
        </p:grpSpPr>
        <p:sp>
          <p:nvSpPr>
            <p:cNvPr id="9" name="Rectángulo 8"/>
            <p:cNvSpPr/>
            <p:nvPr/>
          </p:nvSpPr>
          <p:spPr>
            <a:xfrm rot="16200000">
              <a:off x="5481123" y="3294272"/>
              <a:ext cx="27540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3141312"/>
              <a:ext cx="2304488" cy="2664183"/>
            </a:xfrm>
            <a:prstGeom prst="rect">
              <a:avLst/>
            </a:prstGeom>
          </p:spPr>
        </p:pic>
      </p:grpSp>
      <p:grpSp>
        <p:nvGrpSpPr>
          <p:cNvPr id="17" name="Grupo 16"/>
          <p:cNvGrpSpPr>
            <a:grpSpLocks noChangeAspect="1"/>
          </p:cNvGrpSpPr>
          <p:nvPr/>
        </p:nvGrpSpPr>
        <p:grpSpPr>
          <a:xfrm>
            <a:off x="475274" y="2529344"/>
            <a:ext cx="6558142" cy="3996000"/>
            <a:chOff x="497418" y="1772815"/>
            <a:chExt cx="8068596" cy="4916354"/>
          </a:xfrm>
        </p:grpSpPr>
        <p:pic>
          <p:nvPicPr>
            <p:cNvPr id="20" name="1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6" t="4855" r="10269" b="9080"/>
            <a:stretch/>
          </p:blipFill>
          <p:spPr>
            <a:xfrm>
              <a:off x="3331905" y="1772815"/>
              <a:ext cx="2927952" cy="2401971"/>
            </a:xfrm>
            <a:prstGeom prst="rect">
              <a:avLst/>
            </a:prstGeom>
          </p:spPr>
        </p:pic>
        <p:pic>
          <p:nvPicPr>
            <p:cNvPr id="21" name="13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31" t="583" r="20452" b="9921"/>
            <a:stretch/>
          </p:blipFill>
          <p:spPr>
            <a:xfrm>
              <a:off x="576500" y="1772815"/>
              <a:ext cx="2522477" cy="2363015"/>
            </a:xfrm>
            <a:prstGeom prst="rect">
              <a:avLst/>
            </a:prstGeom>
          </p:spPr>
        </p:pic>
        <p:pic>
          <p:nvPicPr>
            <p:cNvPr id="22" name="14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5" t="4590" r="8285" b="13244"/>
            <a:stretch/>
          </p:blipFill>
          <p:spPr>
            <a:xfrm>
              <a:off x="6444208" y="1772816"/>
              <a:ext cx="2121806" cy="2401971"/>
            </a:xfrm>
            <a:prstGeom prst="rect">
              <a:avLst/>
            </a:prstGeom>
          </p:spPr>
        </p:pic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20933795">
              <a:off x="1896156" y="3138895"/>
              <a:ext cx="1480871" cy="324667"/>
            </a:xfrm>
            <a:prstGeom prst="rightArrow">
              <a:avLst>
                <a:gd name="adj1" fmla="val 50000"/>
                <a:gd name="adj2" fmla="val 41636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 rot="7163849">
              <a:off x="6301173" y="3957563"/>
              <a:ext cx="1528485" cy="221435"/>
            </a:xfrm>
            <a:prstGeom prst="rightArrow">
              <a:avLst>
                <a:gd name="adj1" fmla="val 50000"/>
                <a:gd name="adj2" fmla="val 41636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 altLang="es-E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1 Anillo"/>
            <p:cNvSpPr/>
            <p:nvPr/>
          </p:nvSpPr>
          <p:spPr>
            <a:xfrm>
              <a:off x="4108490" y="2656045"/>
              <a:ext cx="820136" cy="510713"/>
            </a:xfrm>
            <a:prstGeom prst="donut">
              <a:avLst>
                <a:gd name="adj" fmla="val 14665"/>
              </a:avLst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pic>
          <p:nvPicPr>
            <p:cNvPr id="26" name="6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261" y="4537352"/>
              <a:ext cx="3851299" cy="2151817"/>
            </a:xfrm>
            <a:prstGeom prst="rect">
              <a:avLst/>
            </a:prstGeom>
          </p:spPr>
        </p:pic>
        <p:sp>
          <p:nvSpPr>
            <p:cNvPr id="27" name="21 Anillo"/>
            <p:cNvSpPr/>
            <p:nvPr/>
          </p:nvSpPr>
          <p:spPr>
            <a:xfrm>
              <a:off x="7203324" y="3021963"/>
              <a:ext cx="603574" cy="434829"/>
            </a:xfrm>
            <a:prstGeom prst="donut">
              <a:avLst>
                <a:gd name="adj" fmla="val 14665"/>
              </a:avLst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8" name="22 Anillo"/>
            <p:cNvSpPr/>
            <p:nvPr/>
          </p:nvSpPr>
          <p:spPr>
            <a:xfrm>
              <a:off x="497418" y="2954322"/>
              <a:ext cx="1443860" cy="1297590"/>
            </a:xfrm>
            <a:prstGeom prst="donut">
              <a:avLst>
                <a:gd name="adj" fmla="val 7057"/>
              </a:avLst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 rot="358393">
              <a:off x="4926924" y="2857364"/>
              <a:ext cx="1536886" cy="296543"/>
            </a:xfrm>
            <a:prstGeom prst="rightArrow">
              <a:avLst>
                <a:gd name="adj1" fmla="val 50000"/>
                <a:gd name="adj2" fmla="val 41636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30" name="2 CuadroTexto"/>
          <p:cNvSpPr txBox="1"/>
          <p:nvPr/>
        </p:nvSpPr>
        <p:spPr>
          <a:xfrm>
            <a:off x="2419490" y="1715902"/>
            <a:ext cx="31026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IMPACTOS </a:t>
            </a:r>
          </a:p>
          <a:p>
            <a:pPr algn="ctr"/>
            <a:r>
              <a:rPr lang="es-ES" dirty="0" smtClean="0"/>
              <a:t>Calidad Aire, Salud, Vegetación</a:t>
            </a:r>
            <a:endParaRPr lang="es-ES" dirty="0"/>
          </a:p>
        </p:txBody>
      </p:sp>
      <p:sp>
        <p:nvSpPr>
          <p:cNvPr id="33" name="2 CuadroTexto"/>
          <p:cNvSpPr txBox="1"/>
          <p:nvPr/>
        </p:nvSpPr>
        <p:spPr>
          <a:xfrm>
            <a:off x="6657977" y="2179694"/>
            <a:ext cx="2306511" cy="916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IMPACTOS </a:t>
            </a:r>
          </a:p>
          <a:p>
            <a:pPr algn="ctr"/>
            <a:r>
              <a:rPr lang="es-ES" dirty="0" smtClean="0"/>
              <a:t>Calidad Aire, Salud, Vegetación</a:t>
            </a:r>
            <a:endParaRPr lang="es-ES" dirty="0"/>
          </a:p>
        </p:txBody>
      </p:sp>
      <p:sp>
        <p:nvSpPr>
          <p:cNvPr id="34" name="2 CuadroTexto"/>
          <p:cNvSpPr txBox="1"/>
          <p:nvPr/>
        </p:nvSpPr>
        <p:spPr>
          <a:xfrm>
            <a:off x="5672360" y="5305746"/>
            <a:ext cx="23065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IMPACTOS </a:t>
            </a:r>
          </a:p>
          <a:p>
            <a:pPr algn="ctr"/>
            <a:r>
              <a:rPr lang="es-ES" dirty="0" smtClean="0"/>
              <a:t>Calidad Aire, Salud</a:t>
            </a:r>
            <a:endParaRPr lang="es-ES" dirty="0"/>
          </a:p>
        </p:txBody>
      </p:sp>
      <p:sp>
        <p:nvSpPr>
          <p:cNvPr id="2" name="Flecha abajo 1"/>
          <p:cNvSpPr/>
          <p:nvPr/>
        </p:nvSpPr>
        <p:spPr>
          <a:xfrm rot="10800000">
            <a:off x="3705848" y="2333491"/>
            <a:ext cx="484632" cy="48388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abajo 34"/>
          <p:cNvSpPr/>
          <p:nvPr/>
        </p:nvSpPr>
        <p:spPr>
          <a:xfrm rot="14170349">
            <a:off x="6509975" y="2751717"/>
            <a:ext cx="484632" cy="48388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abajo 35"/>
          <p:cNvSpPr/>
          <p:nvPr/>
        </p:nvSpPr>
        <p:spPr>
          <a:xfrm rot="16200000">
            <a:off x="5188101" y="5386970"/>
            <a:ext cx="484632" cy="48388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51520" y="116632"/>
            <a:ext cx="7774406" cy="1322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395536" y="234034"/>
            <a:ext cx="756579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Cadena de simulaciones a diferentes escalas (nivel nacional a 10 y/o 5kmx5km; nivel local 1kmx1km en algunas ciudades + modelos de </a:t>
            </a:r>
            <a:r>
              <a:rPr lang="es-ES" sz="2400" dirty="0" err="1" smtClean="0"/>
              <a:t>street</a:t>
            </a:r>
            <a:r>
              <a:rPr lang="es-ES" sz="2400" dirty="0" smtClean="0"/>
              <a:t> </a:t>
            </a:r>
            <a:r>
              <a:rPr lang="es-ES" sz="2400" dirty="0" err="1" smtClean="0"/>
              <a:t>canyon</a:t>
            </a:r>
            <a:r>
              <a:rPr lang="es-ES" sz="2400" dirty="0" smtClean="0"/>
              <a:t> en algunas zonas.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5625537" y="6018350"/>
            <a:ext cx="3311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CFD </a:t>
            </a:r>
            <a:r>
              <a:rPr lang="es-ES" dirty="0" err="1"/>
              <a:t>model</a:t>
            </a:r>
            <a:r>
              <a:rPr lang="es-ES" dirty="0"/>
              <a:t> (</a:t>
            </a:r>
            <a:r>
              <a:rPr lang="es-ES" dirty="0" err="1"/>
              <a:t>Computational</a:t>
            </a:r>
            <a:r>
              <a:rPr lang="es-ES" dirty="0"/>
              <a:t> Fluid </a:t>
            </a:r>
            <a:r>
              <a:rPr lang="es-ES" dirty="0" err="1"/>
              <a:t>Dinamics</a:t>
            </a:r>
            <a:r>
              <a:rPr lang="es-ES" dirty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2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23" name="AutoShape 2" descr="Resultado de imagen de episodios de alta contaminación Mad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Cerrar llave"/>
          <p:cNvSpPr/>
          <p:nvPr/>
        </p:nvSpPr>
        <p:spPr>
          <a:xfrm>
            <a:off x="5436097" y="1372126"/>
            <a:ext cx="360039" cy="210158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6 Imagen" descr="C:\Users\u6751\AppData\Local\Microsoft\Windows\Temporary Internet Files\Content.Word\FdzLad_V09bmesh5m_Em_E02200_VegT_EmT_Sc03_EmScenew_RESULTS_Mesh.jp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87" y="2364861"/>
            <a:ext cx="3779468" cy="2043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7" name="6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79" y="4510239"/>
            <a:ext cx="3851299" cy="2151817"/>
          </a:xfrm>
          <a:prstGeom prst="rect">
            <a:avLst/>
          </a:prstGeom>
        </p:spPr>
      </p:pic>
      <p:grpSp>
        <p:nvGrpSpPr>
          <p:cNvPr id="28" name="Grupo 8"/>
          <p:cNvGrpSpPr/>
          <p:nvPr/>
        </p:nvGrpSpPr>
        <p:grpSpPr>
          <a:xfrm>
            <a:off x="2082479" y="185547"/>
            <a:ext cx="3779468" cy="2092230"/>
            <a:chOff x="322675" y="2146056"/>
            <a:chExt cx="2521133" cy="142855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75" y="2146056"/>
              <a:ext cx="2521133" cy="1428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CuadroTexto 7"/>
            <p:cNvSpPr txBox="1"/>
            <p:nvPr/>
          </p:nvSpPr>
          <p:spPr>
            <a:xfrm>
              <a:off x="827584" y="216815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bg1"/>
                  </a:solidFill>
                </a:rPr>
                <a:t>Plaza Elíptica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084168" y="2786585"/>
            <a:ext cx="261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 de aplicación de un modelo CFD  </a:t>
            </a:r>
            <a:r>
              <a:rPr lang="es-ES" dirty="0" smtClean="0"/>
              <a:t>(</a:t>
            </a:r>
            <a:r>
              <a:rPr lang="es-ES" dirty="0" err="1" smtClean="0"/>
              <a:t>Computational</a:t>
            </a:r>
            <a:r>
              <a:rPr lang="es-ES" dirty="0" smtClean="0"/>
              <a:t> Fluid </a:t>
            </a:r>
            <a:r>
              <a:rPr lang="es-ES" dirty="0" err="1" smtClean="0"/>
              <a:t>Dinamics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84168" y="5295899"/>
            <a:ext cx="225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Concentración de </a:t>
            </a:r>
            <a:r>
              <a:rPr lang="es-ES" dirty="0" err="1" smtClean="0">
                <a:solidFill>
                  <a:srgbClr val="C00000"/>
                </a:solidFill>
              </a:rPr>
              <a:t>NOx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70881</TotalTime>
  <Words>1676</Words>
  <Application>Microsoft Office PowerPoint</Application>
  <PresentationFormat>Presentación en pantalla (4:3)</PresentationFormat>
  <Paragraphs>247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Documento</vt:lpstr>
      <vt:lpstr>Retos-AIRE</vt:lpstr>
      <vt:lpstr>Presentación de PowerPoint</vt:lpstr>
      <vt:lpstr>Presentación de PowerPoint</vt:lpstr>
      <vt:lpstr>Retos-AIRE</vt:lpstr>
      <vt:lpstr>Equipo de Investigación</vt:lpstr>
      <vt:lpstr>Participantes</vt:lpstr>
      <vt:lpstr>Presentación de PowerPoint</vt:lpstr>
      <vt:lpstr>Presentación de PowerPoint</vt:lpstr>
      <vt:lpstr>Presentación de PowerPoint</vt:lpstr>
      <vt:lpstr>Presentación de PowerPoint</vt:lpstr>
      <vt:lpstr>EFECTOS EN LA SALUD Y ANÁLISIS COSTE-BENEFICIO</vt:lpstr>
      <vt:lpstr>Presentación de PowerPoint</vt:lpstr>
      <vt:lpstr>Presentación de PowerPoint</vt:lpstr>
      <vt:lpstr>Presentación de PowerPoint</vt:lpstr>
      <vt:lpstr>2. Status de actividades en marcha</vt:lpstr>
      <vt:lpstr>2. Qué nos gustaría obtener de MITECO</vt:lpstr>
      <vt:lpstr>3. Qué nos gustaría obtener de MITECO</vt:lpstr>
      <vt:lpstr>Presentación de PowerPoint</vt:lpstr>
      <vt:lpstr>1. ESTRATEGIAS QUE CREEMOS INTERESANTES  </vt:lpstr>
      <vt:lpstr>Presentación de PowerPoint</vt:lpstr>
      <vt:lpstr>Presentación de PowerPoint</vt:lpstr>
      <vt:lpstr> Para todas estas medidas necesitamos una estimación de la reducción de emisiones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Retos-AIRE</dc:title>
  <dc:creator>marta</dc:creator>
  <cp:lastModifiedBy>marta</cp:lastModifiedBy>
  <cp:revision>120</cp:revision>
  <dcterms:created xsi:type="dcterms:W3CDTF">2019-07-01T09:37:39Z</dcterms:created>
  <dcterms:modified xsi:type="dcterms:W3CDTF">2020-03-12T09:46:25Z</dcterms:modified>
</cp:coreProperties>
</file>