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78" r:id="rId3"/>
    <p:sldId id="279" r:id="rId4"/>
    <p:sldId id="274" r:id="rId5"/>
    <p:sldId id="276" r:id="rId6"/>
    <p:sldId id="294" r:id="rId7"/>
    <p:sldId id="295" r:id="rId8"/>
    <p:sldId id="296" r:id="rId9"/>
    <p:sldId id="288" r:id="rId10"/>
    <p:sldId id="293" r:id="rId11"/>
    <p:sldId id="292" r:id="rId12"/>
    <p:sldId id="298" r:id="rId13"/>
    <p:sldId id="291" r:id="rId14"/>
    <p:sldId id="300" r:id="rId15"/>
    <p:sldId id="280" r:id="rId16"/>
    <p:sldId id="281" r:id="rId17"/>
    <p:sldId id="282" r:id="rId18"/>
    <p:sldId id="283" r:id="rId19"/>
    <p:sldId id="286" r:id="rId20"/>
    <p:sldId id="284" r:id="rId21"/>
    <p:sldId id="285" r:id="rId22"/>
    <p:sldId id="287" r:id="rId23"/>
    <p:sldId id="275" r:id="rId2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398">
          <p15:clr>
            <a:srgbClr val="A4A3A4"/>
          </p15:clr>
        </p15:guide>
        <p15:guide id="3" orient="horz" pos="3921">
          <p15:clr>
            <a:srgbClr val="A4A3A4"/>
          </p15:clr>
        </p15:guide>
        <p15:guide id="4" orient="horz" pos="2435">
          <p15:clr>
            <a:srgbClr val="A4A3A4"/>
          </p15:clr>
        </p15:guide>
        <p15:guide id="5" orient="horz" pos="4079">
          <p15:clr>
            <a:srgbClr val="A4A3A4"/>
          </p15:clr>
        </p15:guide>
        <p15:guide id="6" orient="horz" pos="2840">
          <p15:clr>
            <a:srgbClr val="A4A3A4"/>
          </p15:clr>
        </p15:guide>
        <p15:guide id="7" orient="horz" pos="1158">
          <p15:clr>
            <a:srgbClr val="A4A3A4"/>
          </p15:clr>
        </p15:guide>
        <p15:guide id="8" orient="horz" pos="1439">
          <p15:clr>
            <a:srgbClr val="A4A3A4"/>
          </p15:clr>
        </p15:guide>
        <p15:guide id="9" orient="horz" pos="1689">
          <p15:clr>
            <a:srgbClr val="A4A3A4"/>
          </p15:clr>
        </p15:guide>
        <p15:guide id="10" orient="horz" pos="3529">
          <p15:clr>
            <a:srgbClr val="A4A3A4"/>
          </p15:clr>
        </p15:guide>
        <p15:guide id="11" orient="horz" pos="3436">
          <p15:clr>
            <a:srgbClr val="A4A3A4"/>
          </p15:clr>
        </p15:guide>
        <p15:guide id="12" pos="2951">
          <p15:clr>
            <a:srgbClr val="A4A3A4"/>
          </p15:clr>
        </p15:guide>
        <p15:guide id="13" pos="3177">
          <p15:clr>
            <a:srgbClr val="A4A3A4"/>
          </p15:clr>
        </p15:guide>
        <p15:guide id="14" pos="3969">
          <p15:clr>
            <a:srgbClr val="A4A3A4"/>
          </p15:clr>
        </p15:guide>
        <p15:guide id="15" pos="4558">
          <p15:clr>
            <a:srgbClr val="A4A3A4"/>
          </p15:clr>
        </p15:guide>
        <p15:guide id="16" pos="612">
          <p15:clr>
            <a:srgbClr val="A4A3A4"/>
          </p15:clr>
        </p15:guide>
        <p15:guide id="17" pos="5005">
          <p15:clr>
            <a:srgbClr val="A4A3A4"/>
          </p15:clr>
        </p15:guide>
        <p15:guide id="18" pos="2805">
          <p15:clr>
            <a:srgbClr val="A4A3A4"/>
          </p15:clr>
        </p15:guide>
        <p15:guide id="19" pos="1107">
          <p15:clr>
            <a:srgbClr val="A4A3A4"/>
          </p15:clr>
        </p15:guide>
        <p15:guide id="20" pos="5148">
          <p15:clr>
            <a:srgbClr val="A4A3A4"/>
          </p15:clr>
        </p15:guide>
        <p15:guide id="21" pos="2869">
          <p15:clr>
            <a:srgbClr val="A4A3A4"/>
          </p15:clr>
        </p15:guide>
        <p15:guide id="22" pos="849">
          <p15:clr>
            <a:srgbClr val="A4A3A4"/>
          </p15:clr>
        </p15:guide>
        <p15:guide id="23" pos="4693">
          <p15:clr>
            <a:srgbClr val="A4A3A4"/>
          </p15:clr>
        </p15:guide>
        <p15:guide id="24" pos="1059">
          <p15:clr>
            <a:srgbClr val="A4A3A4"/>
          </p15:clr>
        </p15:guide>
        <p15:guide id="25" pos="1065">
          <p15:clr>
            <a:srgbClr val="A4A3A4"/>
          </p15:clr>
        </p15:guide>
        <p15:guide id="26" orient="horz" pos="1620">
          <p15:clr>
            <a:srgbClr val="A4A3A4"/>
          </p15:clr>
        </p15:guide>
        <p15:guide id="27" orient="horz" pos="1799">
          <p15:clr>
            <a:srgbClr val="A4A3A4"/>
          </p15:clr>
        </p15:guide>
        <p15:guide id="28" orient="horz" pos="2941">
          <p15:clr>
            <a:srgbClr val="A4A3A4"/>
          </p15:clr>
        </p15:guide>
        <p15:guide id="29" orient="horz" pos="1826">
          <p15:clr>
            <a:srgbClr val="A4A3A4"/>
          </p15:clr>
        </p15:guide>
        <p15:guide id="30" orient="horz" pos="3059">
          <p15:clr>
            <a:srgbClr val="A4A3A4"/>
          </p15:clr>
        </p15:guide>
        <p15:guide id="31" orient="horz" pos="2130">
          <p15:clr>
            <a:srgbClr val="A4A3A4"/>
          </p15:clr>
        </p15:guide>
        <p15:guide id="32" orient="horz" pos="869">
          <p15:clr>
            <a:srgbClr val="A4A3A4"/>
          </p15:clr>
        </p15:guide>
        <p15:guide id="33" orient="horz" pos="1079">
          <p15:clr>
            <a:srgbClr val="A4A3A4"/>
          </p15:clr>
        </p15:guide>
        <p15:guide id="34" orient="horz" pos="1267">
          <p15:clr>
            <a:srgbClr val="A4A3A4"/>
          </p15:clr>
        </p15:guide>
        <p15:guide id="35" orient="horz" pos="2647">
          <p15:clr>
            <a:srgbClr val="A4A3A4"/>
          </p15:clr>
        </p15:guide>
        <p15:guide id="36" orient="horz" pos="25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8A7"/>
    <a:srgbClr val="748086"/>
    <a:srgbClr val="004899"/>
    <a:srgbClr val="5B6103"/>
    <a:srgbClr val="7E9224"/>
    <a:srgbClr val="418EAB"/>
    <a:srgbClr val="0069AF"/>
    <a:srgbClr val="58585A"/>
    <a:srgbClr val="003A80"/>
    <a:srgbClr val="909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7" autoAdjust="0"/>
    <p:restoredTop sz="94692" autoAdjust="0"/>
  </p:normalViewPr>
  <p:slideViewPr>
    <p:cSldViewPr snapToGrid="0">
      <p:cViewPr varScale="1">
        <p:scale>
          <a:sx n="110" d="100"/>
          <a:sy n="110" d="100"/>
        </p:scale>
        <p:origin x="739" y="72"/>
      </p:cViewPr>
      <p:guideLst>
        <p:guide orient="horz" pos="2160"/>
        <p:guide orient="horz" pos="2398"/>
        <p:guide orient="horz" pos="3921"/>
        <p:guide orient="horz" pos="2435"/>
        <p:guide orient="horz" pos="4079"/>
        <p:guide orient="horz" pos="2840"/>
        <p:guide orient="horz" pos="1158"/>
        <p:guide orient="horz" pos="1439"/>
        <p:guide orient="horz" pos="1689"/>
        <p:guide orient="horz" pos="3529"/>
        <p:guide orient="horz" pos="3436"/>
        <p:guide pos="2951"/>
        <p:guide pos="3177"/>
        <p:guide pos="3969"/>
        <p:guide pos="4558"/>
        <p:guide pos="612"/>
        <p:guide pos="5005"/>
        <p:guide pos="2805"/>
        <p:guide pos="1107"/>
        <p:guide pos="5148"/>
        <p:guide pos="2869"/>
        <p:guide pos="849"/>
        <p:guide pos="4693"/>
        <p:guide pos="1059"/>
        <p:guide pos="1065"/>
        <p:guide orient="horz" pos="1620"/>
        <p:guide orient="horz" pos="1799"/>
        <p:guide orient="horz" pos="2941"/>
        <p:guide orient="horz" pos="1826"/>
        <p:guide orient="horz" pos="3059"/>
        <p:guide orient="horz" pos="2130"/>
        <p:guide orient="horz" pos="869"/>
        <p:guide orient="horz" pos="1079"/>
        <p:guide orient="horz" pos="1267"/>
        <p:guide orient="horz" pos="2647"/>
        <p:guide orient="horz" pos="25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-file-01\user$\JLM\Projects\MUSTEC\MUSTEC%20presentations\Target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-file-01\user$\JLM\Projects\MUSTEC\MUSTEC%20presentations\Target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-file-01\user$\JLM\Projects\MUSTEC\MUSTEC%20presentations\Target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-file-01\user$\JLM\Projects\MUSTEC\MUSTEC%20presentations\Targe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10D-4C45-A00F-9562E25A6FA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310D-4C45-A00F-9562E25A6FA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310D-4C45-A00F-9562E25A6FA8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310D-4C45-A00F-9562E25A6FA8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310D-4C45-A00F-9562E25A6FA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310D-4C45-A00F-9562E25A6FA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310D-4C45-A00F-9562E25A6FA8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310D-4C45-A00F-9562E25A6FA8}"/>
              </c:ext>
            </c:extLst>
          </c:dPt>
          <c:cat>
            <c:strRef>
              <c:f>Tabelle1!$A$3:$A$15</c:f>
              <c:strCache>
                <c:ptCount val="13"/>
                <c:pt idx="0">
                  <c:v>EU</c:v>
                </c:pt>
                <c:pt idx="1">
                  <c:v>EU</c:v>
                </c:pt>
                <c:pt idx="2">
                  <c:v>Spain</c:v>
                </c:pt>
                <c:pt idx="3">
                  <c:v>Spain</c:v>
                </c:pt>
                <c:pt idx="4">
                  <c:v>Spain</c:v>
                </c:pt>
                <c:pt idx="5">
                  <c:v>France</c:v>
                </c:pt>
                <c:pt idx="6">
                  <c:v>France</c:v>
                </c:pt>
                <c:pt idx="7">
                  <c:v>France</c:v>
                </c:pt>
                <c:pt idx="8">
                  <c:v>Germany</c:v>
                </c:pt>
                <c:pt idx="9">
                  <c:v>Germany</c:v>
                </c:pt>
                <c:pt idx="10">
                  <c:v>Germany</c:v>
                </c:pt>
                <c:pt idx="11">
                  <c:v>Italy</c:v>
                </c:pt>
                <c:pt idx="12">
                  <c:v>Italy</c:v>
                </c:pt>
              </c:strCache>
            </c:strRef>
          </c:cat>
          <c:val>
            <c:numRef>
              <c:f>Tabelle1!$C$3:$C$15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95</c:v>
                </c:pt>
                <c:pt idx="4">
                  <c:v>80</c:v>
                </c:pt>
                <c:pt idx="5">
                  <c:v>75</c:v>
                </c:pt>
                <c:pt idx="6">
                  <c:v>85</c:v>
                </c:pt>
                <c:pt idx="7">
                  <c:v>75</c:v>
                </c:pt>
                <c:pt idx="8">
                  <c:v>80</c:v>
                </c:pt>
                <c:pt idx="9">
                  <c:v>95</c:v>
                </c:pt>
                <c:pt idx="10">
                  <c:v>80</c:v>
                </c:pt>
                <c:pt idx="11">
                  <c:v>100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10D-4C45-A00F-9562E25A6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134784"/>
        <c:axId val="123088896"/>
      </c:barChart>
      <c:catAx>
        <c:axId val="21813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088896"/>
        <c:crosses val="autoZero"/>
        <c:auto val="1"/>
        <c:lblAlgn val="ctr"/>
        <c:lblOffset val="100"/>
        <c:noMultiLvlLbl val="0"/>
      </c:catAx>
      <c:valAx>
        <c:axId val="12308889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% emissions reduction (1990)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1347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BAA1-4B00-81A6-2992670B8D7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BAA1-4B00-81A6-2992670B8D7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BAA1-4B00-81A6-2992670B8D76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BAA1-4B00-81A6-2992670B8D76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BAA1-4B00-81A6-2992670B8D7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BAA1-4B00-81A6-2992670B8D76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BAA1-4B00-81A6-2992670B8D76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BAA1-4B00-81A6-2992670B8D76}"/>
              </c:ext>
            </c:extLst>
          </c:dPt>
          <c:cat>
            <c:strRef>
              <c:f>Tabelle1!$A$3:$A$15</c:f>
              <c:strCache>
                <c:ptCount val="13"/>
                <c:pt idx="0">
                  <c:v>EU</c:v>
                </c:pt>
                <c:pt idx="1">
                  <c:v>EU</c:v>
                </c:pt>
                <c:pt idx="2">
                  <c:v>Spain</c:v>
                </c:pt>
                <c:pt idx="3">
                  <c:v>Spain</c:v>
                </c:pt>
                <c:pt idx="4">
                  <c:v>Spain</c:v>
                </c:pt>
                <c:pt idx="5">
                  <c:v>France</c:v>
                </c:pt>
                <c:pt idx="6">
                  <c:v>France</c:v>
                </c:pt>
                <c:pt idx="7">
                  <c:v>France</c:v>
                </c:pt>
                <c:pt idx="8">
                  <c:v>Germany</c:v>
                </c:pt>
                <c:pt idx="9">
                  <c:v>Germany</c:v>
                </c:pt>
                <c:pt idx="10">
                  <c:v>Germany</c:v>
                </c:pt>
                <c:pt idx="11">
                  <c:v>Italy</c:v>
                </c:pt>
                <c:pt idx="12">
                  <c:v>Italy</c:v>
                </c:pt>
              </c:strCache>
            </c:strRef>
          </c:cat>
          <c:val>
            <c:numRef>
              <c:f>Tabelle1!$E$3:$E$15</c:f>
              <c:numCache>
                <c:formatCode>General</c:formatCode>
                <c:ptCount val="13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0</c:v>
                </c:pt>
                <c:pt idx="5">
                  <c:v>0</c:v>
                </c:pt>
                <c:pt idx="6">
                  <c:v>100</c:v>
                </c:pt>
                <c:pt idx="7">
                  <c:v>0</c:v>
                </c:pt>
                <c:pt idx="8">
                  <c:v>60</c:v>
                </c:pt>
                <c:pt idx="9">
                  <c:v>100</c:v>
                </c:pt>
                <c:pt idx="10">
                  <c:v>0</c:v>
                </c:pt>
                <c:pt idx="11">
                  <c:v>0</c:v>
                </c:pt>
                <c:pt idx="1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AA1-4B00-81A6-2992670B8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373568"/>
        <c:axId val="135375104"/>
      </c:barChart>
      <c:catAx>
        <c:axId val="13537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375104"/>
        <c:crosses val="autoZero"/>
        <c:auto val="1"/>
        <c:lblAlgn val="ctr"/>
        <c:lblOffset val="100"/>
        <c:noMultiLvlLbl val="0"/>
      </c:catAx>
      <c:valAx>
        <c:axId val="13537510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% renewable energy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3735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7ECA-42D7-9841-687266C9B00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7ECA-42D7-9841-687266C9B00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7ECA-42D7-9841-687266C9B004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7ECA-42D7-9841-687266C9B004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7ECA-42D7-9841-687266C9B004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7ECA-42D7-9841-687266C9B004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7ECA-42D7-9841-687266C9B004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7ECA-42D7-9841-687266C9B004}"/>
              </c:ext>
            </c:extLst>
          </c:dPt>
          <c:cat>
            <c:strRef>
              <c:f>Tabelle1!$A$3:$A$15</c:f>
              <c:strCache>
                <c:ptCount val="13"/>
                <c:pt idx="0">
                  <c:v>EU</c:v>
                </c:pt>
                <c:pt idx="1">
                  <c:v>EU</c:v>
                </c:pt>
                <c:pt idx="2">
                  <c:v>Spain</c:v>
                </c:pt>
                <c:pt idx="3">
                  <c:v>Spain</c:v>
                </c:pt>
                <c:pt idx="4">
                  <c:v>Spain</c:v>
                </c:pt>
                <c:pt idx="5">
                  <c:v>France</c:v>
                </c:pt>
                <c:pt idx="6">
                  <c:v>France</c:v>
                </c:pt>
                <c:pt idx="7">
                  <c:v>France</c:v>
                </c:pt>
                <c:pt idx="8">
                  <c:v>Germany</c:v>
                </c:pt>
                <c:pt idx="9">
                  <c:v>Germany</c:v>
                </c:pt>
                <c:pt idx="10">
                  <c:v>Germany</c:v>
                </c:pt>
                <c:pt idx="11">
                  <c:v>Italy</c:v>
                </c:pt>
                <c:pt idx="12">
                  <c:v>Italy</c:v>
                </c:pt>
              </c:strCache>
            </c:strRef>
          </c:cat>
          <c:val>
            <c:numRef>
              <c:f>Tabelle1!$C$21:$C$33</c:f>
              <c:numCache>
                <c:formatCode>General</c:formatCode>
                <c:ptCount val="13"/>
                <c:pt idx="0">
                  <c:v>40</c:v>
                </c:pt>
                <c:pt idx="1">
                  <c:v>55</c:v>
                </c:pt>
                <c:pt idx="2">
                  <c:v>21</c:v>
                </c:pt>
                <c:pt idx="3">
                  <c:v>35</c:v>
                </c:pt>
                <c:pt idx="4">
                  <c:v>26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55</c:v>
                </c:pt>
                <c:pt idx="9">
                  <c:v>55</c:v>
                </c:pt>
                <c:pt idx="10">
                  <c:v>40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ECA-42D7-9841-687266C9B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392896"/>
        <c:axId val="183415168"/>
      </c:barChart>
      <c:catAx>
        <c:axId val="18339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415168"/>
        <c:crosses val="autoZero"/>
        <c:auto val="1"/>
        <c:lblAlgn val="ctr"/>
        <c:lblOffset val="100"/>
        <c:noMultiLvlLbl val="0"/>
      </c:catAx>
      <c:valAx>
        <c:axId val="18341516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% emissions reduction (1990)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33928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EC2A-4763-9B0F-199C0836BD5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EC2A-4763-9B0F-199C0836BD5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EC2A-4763-9B0F-199C0836BD56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EC2A-4763-9B0F-199C0836BD56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C2A-4763-9B0F-199C0836BD5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EC2A-4763-9B0F-199C0836BD56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EC2A-4763-9B0F-199C0836BD56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EC2A-4763-9B0F-199C0836BD56}"/>
              </c:ext>
            </c:extLst>
          </c:dPt>
          <c:cat>
            <c:strRef>
              <c:f>Tabelle1!$A$3:$A$15</c:f>
              <c:strCache>
                <c:ptCount val="13"/>
                <c:pt idx="0">
                  <c:v>EU</c:v>
                </c:pt>
                <c:pt idx="1">
                  <c:v>EU</c:v>
                </c:pt>
                <c:pt idx="2">
                  <c:v>Spain</c:v>
                </c:pt>
                <c:pt idx="3">
                  <c:v>Spain</c:v>
                </c:pt>
                <c:pt idx="4">
                  <c:v>Spain</c:v>
                </c:pt>
                <c:pt idx="5">
                  <c:v>France</c:v>
                </c:pt>
                <c:pt idx="6">
                  <c:v>France</c:v>
                </c:pt>
                <c:pt idx="7">
                  <c:v>France</c:v>
                </c:pt>
                <c:pt idx="8">
                  <c:v>Germany</c:v>
                </c:pt>
                <c:pt idx="9">
                  <c:v>Germany</c:v>
                </c:pt>
                <c:pt idx="10">
                  <c:v>Germany</c:v>
                </c:pt>
                <c:pt idx="11">
                  <c:v>Italy</c:v>
                </c:pt>
                <c:pt idx="12">
                  <c:v>Italy</c:v>
                </c:pt>
              </c:strCache>
            </c:strRef>
          </c:cat>
          <c:val>
            <c:numRef>
              <c:f>Tabelle1!$D$21:$D$33</c:f>
              <c:numCache>
                <c:formatCode>General</c:formatCode>
                <c:ptCount val="13"/>
                <c:pt idx="0">
                  <c:v>57</c:v>
                </c:pt>
                <c:pt idx="1">
                  <c:v>0</c:v>
                </c:pt>
                <c:pt idx="2">
                  <c:v>74</c:v>
                </c:pt>
                <c:pt idx="3">
                  <c:v>80</c:v>
                </c:pt>
                <c:pt idx="4">
                  <c:v>0</c:v>
                </c:pt>
                <c:pt idx="5">
                  <c:v>40</c:v>
                </c:pt>
                <c:pt idx="6">
                  <c:v>0</c:v>
                </c:pt>
                <c:pt idx="7">
                  <c:v>40</c:v>
                </c:pt>
                <c:pt idx="8">
                  <c:v>65</c:v>
                </c:pt>
                <c:pt idx="9">
                  <c:v>0</c:v>
                </c:pt>
                <c:pt idx="10">
                  <c:v>0</c:v>
                </c:pt>
                <c:pt idx="11">
                  <c:v>55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C2A-4763-9B0F-199C0836B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791232"/>
        <c:axId val="189793024"/>
      </c:barChart>
      <c:catAx>
        <c:axId val="18979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793024"/>
        <c:crosses val="autoZero"/>
        <c:auto val="1"/>
        <c:lblAlgn val="ctr"/>
        <c:lblOffset val="100"/>
        <c:noMultiLvlLbl val="0"/>
      </c:catAx>
      <c:valAx>
        <c:axId val="18979302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% renewable power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97912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435F1-EE6C-4750-A7AD-18595C02FB74}" type="datetimeFigureOut">
              <a:rPr lang="de-DE" smtClean="0"/>
              <a:pPr/>
              <a:t>11.05.2020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E7133-68AB-4D5C-8967-39A613474C32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4582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05007-502D-4F1C-B9DB-E792B23DE1EE}" type="datetimeFigureOut">
              <a:rPr lang="de-DE" smtClean="0"/>
              <a:pPr/>
              <a:t>11.05.2020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255B0-6B41-4370-B9FA-840C9DE597CA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6825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05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ss-potsdam.de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51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tersatz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884322"/>
            <a:ext cx="7380600" cy="3709109"/>
          </a:xfrm>
          <a:prstGeom prst="rect">
            <a:avLst/>
          </a:prstGeom>
        </p:spPr>
        <p:txBody>
          <a:bodyPr lIns="72000" tIns="0" rIns="0"/>
          <a:lstStyle>
            <a:lvl1pPr marL="285750" indent="-285750" algn="l">
              <a:buFont typeface="Wingdings" pitchFamily="2" charset="2"/>
              <a:buChar char="§"/>
              <a:defRPr sz="1600" baseline="0">
                <a:solidFill>
                  <a:srgbClr val="0048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257300" indent="-342900">
              <a:buFont typeface="Arial" pitchFamily="34" charset="0"/>
              <a:buChar char="•"/>
              <a:defRPr sz="160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/>
              <a:t>Text hier</a:t>
            </a:r>
          </a:p>
          <a:p>
            <a:pPr lvl="1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9EB96D78-3A21-4BC1-8CB5-5537519B36BC}"/>
              </a:ext>
            </a:extLst>
          </p:cNvPr>
          <p:cNvCxnSpPr/>
          <p:nvPr userDrawn="1"/>
        </p:nvCxnSpPr>
        <p:spPr>
          <a:xfrm>
            <a:off x="457200" y="4816931"/>
            <a:ext cx="8081158" cy="0"/>
          </a:xfrm>
          <a:prstGeom prst="line">
            <a:avLst/>
          </a:prstGeom>
          <a:ln w="12700">
            <a:solidFill>
              <a:srgbClr val="004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7711A15A-E627-44E6-90DD-35D7E18C4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489" y="375041"/>
            <a:ext cx="6985734" cy="32768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48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cxnSp>
        <p:nvCxnSpPr>
          <p:cNvPr id="10" name="Gerade Verbindung 11">
            <a:extLst>
              <a:ext uri="{FF2B5EF4-FFF2-40B4-BE49-F238E27FC236}">
                <a16:creationId xmlns:a16="http://schemas.microsoft.com/office/drawing/2014/main" id="{A72E8EF5-22C3-44FE-9E0B-39D24F21D892}"/>
              </a:ext>
            </a:extLst>
          </p:cNvPr>
          <p:cNvCxnSpPr/>
          <p:nvPr userDrawn="1"/>
        </p:nvCxnSpPr>
        <p:spPr>
          <a:xfrm>
            <a:off x="457200" y="692251"/>
            <a:ext cx="7391400" cy="0"/>
          </a:xfrm>
          <a:prstGeom prst="line">
            <a:avLst/>
          </a:prstGeom>
          <a:ln w="12700">
            <a:solidFill>
              <a:srgbClr val="004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67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zentriert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8000" y="942975"/>
            <a:ext cx="8081158" cy="370046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cxnSp>
        <p:nvCxnSpPr>
          <p:cNvPr id="7" name="Gerade Verbindung 5">
            <a:extLst>
              <a:ext uri="{FF2B5EF4-FFF2-40B4-BE49-F238E27FC236}">
                <a16:creationId xmlns:a16="http://schemas.microsoft.com/office/drawing/2014/main" id="{EAD9B99A-0FE5-481F-A6FD-642826D42048}"/>
              </a:ext>
            </a:extLst>
          </p:cNvPr>
          <p:cNvCxnSpPr/>
          <p:nvPr userDrawn="1"/>
        </p:nvCxnSpPr>
        <p:spPr>
          <a:xfrm>
            <a:off x="457200" y="4816931"/>
            <a:ext cx="8081158" cy="0"/>
          </a:xfrm>
          <a:prstGeom prst="line">
            <a:avLst/>
          </a:prstGeom>
          <a:ln w="12700">
            <a:solidFill>
              <a:srgbClr val="004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DEE4963E-118E-4B59-83ED-CFACF5FB6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99" y="378654"/>
            <a:ext cx="6993849" cy="32768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48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cxnSp>
        <p:nvCxnSpPr>
          <p:cNvPr id="10" name="Gerade Verbindung 11">
            <a:extLst>
              <a:ext uri="{FF2B5EF4-FFF2-40B4-BE49-F238E27FC236}">
                <a16:creationId xmlns:a16="http://schemas.microsoft.com/office/drawing/2014/main" id="{5CE181B0-E640-4A3A-BD21-2928AAADBFF2}"/>
              </a:ext>
            </a:extLst>
          </p:cNvPr>
          <p:cNvCxnSpPr/>
          <p:nvPr userDrawn="1"/>
        </p:nvCxnSpPr>
        <p:spPr>
          <a:xfrm>
            <a:off x="457200" y="691200"/>
            <a:ext cx="7391400" cy="0"/>
          </a:xfrm>
          <a:prstGeom prst="line">
            <a:avLst/>
          </a:prstGeom>
          <a:ln w="12700">
            <a:solidFill>
              <a:srgbClr val="004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2264A2-5D30-4EAD-B3E6-9AB6D5794A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eingeben und für alle übernehmen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016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DD151C9-DF55-460A-899D-3A8B8AD11225}"/>
              </a:ext>
            </a:extLst>
          </p:cNvPr>
          <p:cNvSpPr/>
          <p:nvPr userDrawn="1"/>
        </p:nvSpPr>
        <p:spPr>
          <a:xfrm>
            <a:off x="803824" y="2573182"/>
            <a:ext cx="4874818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rgbClr val="004899"/>
                </a:solidFill>
                <a:latin typeface="+mj-lt"/>
              </a:rPr>
              <a:t>Institute </a:t>
            </a:r>
            <a:r>
              <a:rPr lang="de-DE" sz="1600" dirty="0" err="1">
                <a:solidFill>
                  <a:srgbClr val="004899"/>
                </a:solidFill>
                <a:latin typeface="+mj-lt"/>
              </a:rPr>
              <a:t>for</a:t>
            </a:r>
            <a:r>
              <a:rPr lang="de-DE" sz="1600" dirty="0">
                <a:solidFill>
                  <a:srgbClr val="004899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04899"/>
                </a:solidFill>
                <a:latin typeface="+mj-lt"/>
              </a:rPr>
              <a:t>Advanced</a:t>
            </a:r>
            <a:r>
              <a:rPr lang="de-DE" sz="1600" dirty="0">
                <a:solidFill>
                  <a:srgbClr val="004899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04899"/>
                </a:solidFill>
                <a:latin typeface="+mj-lt"/>
              </a:rPr>
              <a:t>Sustainability</a:t>
            </a:r>
            <a:r>
              <a:rPr lang="de-DE" sz="1600" dirty="0">
                <a:solidFill>
                  <a:srgbClr val="004899"/>
                </a:solidFill>
                <a:latin typeface="+mj-lt"/>
              </a:rPr>
              <a:t> Studies e.</a:t>
            </a:r>
            <a:r>
              <a:rPr lang="de-DE" sz="600" dirty="0">
                <a:solidFill>
                  <a:srgbClr val="004899"/>
                </a:solidFill>
                <a:latin typeface="+mj-lt"/>
              </a:rPr>
              <a:t> </a:t>
            </a:r>
            <a:r>
              <a:rPr lang="de-DE" sz="1600" dirty="0">
                <a:solidFill>
                  <a:srgbClr val="004899"/>
                </a:solidFill>
                <a:latin typeface="+mj-lt"/>
              </a:rPr>
              <a:t>V.</a:t>
            </a:r>
            <a:br>
              <a:rPr lang="de-DE" sz="1600" dirty="0">
                <a:solidFill>
                  <a:srgbClr val="004899"/>
                </a:solidFill>
                <a:latin typeface="+mj-lt"/>
              </a:rPr>
            </a:br>
            <a:r>
              <a:rPr lang="de-DE" sz="1600" dirty="0">
                <a:solidFill>
                  <a:srgbClr val="004899"/>
                </a:solidFill>
                <a:latin typeface="+mj-lt"/>
              </a:rPr>
              <a:t>Berliner Straße 130</a:t>
            </a:r>
            <a:br>
              <a:rPr lang="de-DE" sz="1600" dirty="0">
                <a:solidFill>
                  <a:srgbClr val="004899"/>
                </a:solidFill>
                <a:latin typeface="+mj-lt"/>
              </a:rPr>
            </a:br>
            <a:r>
              <a:rPr lang="de-DE" sz="1600" dirty="0">
                <a:solidFill>
                  <a:srgbClr val="004899"/>
                </a:solidFill>
                <a:latin typeface="+mj-lt"/>
              </a:rPr>
              <a:t>D – 14467 Potsdam</a:t>
            </a:r>
            <a:br>
              <a:rPr lang="de-DE" sz="1600" dirty="0">
                <a:solidFill>
                  <a:srgbClr val="004899"/>
                </a:solidFill>
                <a:latin typeface="+mj-lt"/>
              </a:rPr>
            </a:br>
            <a:r>
              <a:rPr lang="de-DE" sz="1600" dirty="0">
                <a:solidFill>
                  <a:srgbClr val="004899"/>
                </a:solidFill>
                <a:latin typeface="+mj-lt"/>
              </a:rPr>
              <a:t>Web: </a:t>
            </a:r>
            <a:r>
              <a:rPr lang="de-DE" sz="1600" dirty="0">
                <a:solidFill>
                  <a:schemeClr val="tx2"/>
                </a:solidFill>
                <a:latin typeface="+mj-lt"/>
                <a:hlinkClick r:id="rId2"/>
              </a:rPr>
              <a:t>www.iass-potsdam.de</a:t>
            </a:r>
            <a:endParaRPr lang="de-DE" sz="1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1" name="Gerade Verbindung 5">
            <a:extLst>
              <a:ext uri="{FF2B5EF4-FFF2-40B4-BE49-F238E27FC236}">
                <a16:creationId xmlns:a16="http://schemas.microsoft.com/office/drawing/2014/main" id="{F0C837DE-65A4-4A65-98FC-F49E0CA23196}"/>
              </a:ext>
            </a:extLst>
          </p:cNvPr>
          <p:cNvCxnSpPr/>
          <p:nvPr userDrawn="1"/>
        </p:nvCxnSpPr>
        <p:spPr>
          <a:xfrm>
            <a:off x="457200" y="4816931"/>
            <a:ext cx="8081158" cy="0"/>
          </a:xfrm>
          <a:prstGeom prst="line">
            <a:avLst/>
          </a:prstGeom>
          <a:ln w="12700">
            <a:solidFill>
              <a:srgbClr val="004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7E7FD90F-FBF2-4A77-BD12-CB04F6223D67}"/>
              </a:ext>
            </a:extLst>
          </p:cNvPr>
          <p:cNvSpPr/>
          <p:nvPr userDrawn="1"/>
        </p:nvSpPr>
        <p:spPr>
          <a:xfrm>
            <a:off x="865577" y="437752"/>
            <a:ext cx="527858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rgbClr val="004899"/>
                </a:solidFill>
                <a:latin typeface="+mn-lt"/>
              </a:rPr>
              <a:t>Contact 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4EEF0C1B-E9F7-4580-A840-8DCBDA7B7C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825" y="1762355"/>
            <a:ext cx="4874818" cy="745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de-DE" sz="1600" kern="1200" dirty="0" smtClean="0">
                <a:solidFill>
                  <a:srgbClr val="004899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Name, </a:t>
            </a:r>
            <a:r>
              <a:rPr lang="de-DE" dirty="0" err="1"/>
              <a:t>Function</a:t>
            </a:r>
            <a:r>
              <a:rPr lang="de-DE" dirty="0"/>
              <a:t>, Mail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2480F612-6984-4CB1-91EB-09A8F36799EE}"/>
              </a:ext>
            </a:extLst>
          </p:cNvPr>
          <p:cNvCxnSpPr/>
          <p:nvPr userDrawn="1"/>
        </p:nvCxnSpPr>
        <p:spPr>
          <a:xfrm>
            <a:off x="457200" y="730731"/>
            <a:ext cx="7391400" cy="0"/>
          </a:xfrm>
          <a:prstGeom prst="line">
            <a:avLst/>
          </a:prstGeom>
          <a:ln w="12700">
            <a:solidFill>
              <a:srgbClr val="004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47CEA2A-F189-445F-AB38-82C7C28A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eingeben und für alle übernehmen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2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85950" y="4885525"/>
            <a:ext cx="34141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Johan Lilliestam</a:t>
            </a:r>
            <a:endParaRPr lang="en-US" sz="1000" b="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8250449" y="4916472"/>
            <a:ext cx="26930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fld id="{616935C0-FDED-478A-84AC-B8790614BAFC}" type="slidenum">
              <a:rPr lang="de-DE" sz="10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‹Nº›</a:t>
            </a:fld>
            <a:endParaRPr lang="de-DE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58E6CB-8154-4F25-B9CB-70DBEFA00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104" y="4912822"/>
            <a:ext cx="4180114" cy="240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 eingeben und für alle übernehmen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1B4E327-7E6B-4AF7-AF25-224076D378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44" y="-455601"/>
            <a:ext cx="1970115" cy="19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65" r:id="rId3"/>
    <p:sldLayoutId id="214748367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Banguide - Spår - järnväg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49" y="231897"/>
            <a:ext cx="6343029" cy="37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51476" y="4050893"/>
            <a:ext cx="857465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WP7: Policy pathways</a:t>
            </a:r>
          </a:p>
          <a:p>
            <a:r>
              <a:rPr lang="en-US" dirty="0">
                <a:solidFill>
                  <a:schemeClr val="bg1"/>
                </a:solidFill>
              </a:rPr>
              <a:t>Status update: results and next steps</a:t>
            </a:r>
          </a:p>
          <a:p>
            <a:endParaRPr lang="sv-SE" sz="500" b="1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Johan Lilliestam &amp; Richard Thonig </a:t>
            </a:r>
            <a:r>
              <a:rPr lang="sv-SE" sz="1200" dirty="0">
                <a:solidFill>
                  <a:schemeClr val="bg1"/>
                </a:solidFill>
              </a:rPr>
              <a:t>(and IASS colleagues)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727402" y="884322"/>
            <a:ext cx="5053630" cy="3709109"/>
          </a:xfrm>
        </p:spPr>
        <p:txBody>
          <a:bodyPr/>
          <a:lstStyle/>
          <a:p>
            <a:r>
              <a:rPr lang="sv-SE" dirty="0" smtClean="0"/>
              <a:t>Secret (even to me!) report for the Chinese government, written in the first days of January 2020</a:t>
            </a:r>
          </a:p>
          <a:p>
            <a:r>
              <a:rPr lang="sv-SE" b="1" dirty="0" smtClean="0"/>
              <a:t>Key message</a:t>
            </a:r>
            <a:r>
              <a:rPr lang="sv-SE" dirty="0" smtClean="0"/>
              <a:t>: things are going great and you will conquer the CSP tower market and learn the trough technology, </a:t>
            </a:r>
            <a:r>
              <a:rPr lang="sv-SE" b="1" dirty="0" smtClean="0"/>
              <a:t>if you continue the support scheme</a:t>
            </a:r>
          </a:p>
          <a:p>
            <a:endParaRPr lang="sv-SE" dirty="0"/>
          </a:p>
          <a:p>
            <a:r>
              <a:rPr lang="sv-SE" dirty="0" smtClean="0"/>
              <a:t>Ministry and National Energy Admin.: yeah...</a:t>
            </a:r>
            <a:r>
              <a:rPr lang="sv-SE" b="1" dirty="0" smtClean="0"/>
              <a:t>no</a:t>
            </a:r>
            <a:r>
              <a:rPr lang="sv-SE" dirty="0"/>
              <a:t>!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Some provinical ministries: maybe.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China connection</a:t>
            </a:r>
            <a:endParaRPr lang="en-GB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5" y="1023018"/>
            <a:ext cx="3026421" cy="351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45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 markets (currently) failing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11" y="1140588"/>
            <a:ext cx="5952944" cy="297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feil nach rechts 1"/>
          <p:cNvSpPr/>
          <p:nvPr/>
        </p:nvSpPr>
        <p:spPr>
          <a:xfrm rot="10800000">
            <a:off x="6030858" y="1207568"/>
            <a:ext cx="928361" cy="460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7029016" y="1105688"/>
            <a:ext cx="196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All support scheduled to end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4306754" y="4578980"/>
            <a:ext cx="4264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Source: Lilliestam et al. (in review), Energy Sources Part B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9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Everything awful oh god somebody do something | Marvel, Hawkey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71" y="0"/>
            <a:ext cx="63775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Open letter to Spanish gov. for rapid CSP support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3502" y="1354149"/>
            <a:ext cx="5370536" cy="217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5032690" y="3622699"/>
            <a:ext cx="3371414" cy="1186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Continue?</a:t>
            </a:r>
          </a:p>
          <a:p>
            <a:pPr algn="ctr"/>
            <a:r>
              <a:rPr lang="sv-SE" dirty="0" smtClean="0">
                <a:sym typeface="Wingdings" panose="05000000000000000000" pitchFamily="2" charset="2"/>
              </a:rPr>
              <a:t> Online somehow?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0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Questions (Calvin and Hobbes) – Biblioklep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1650" y="1090612"/>
            <a:ext cx="2444750" cy="32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Policy pathways in Europe: what do they mean for CSP?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43" y="2123605"/>
            <a:ext cx="3231605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0"/>
          <a:stretch/>
        </p:blipFill>
        <p:spPr bwMode="auto">
          <a:xfrm>
            <a:off x="125316" y="829001"/>
            <a:ext cx="2160000" cy="181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39" y="1172666"/>
            <a:ext cx="2880000" cy="355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5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The future doesn’t ”happen”, it is created</a:t>
            </a:r>
          </a:p>
          <a:p>
            <a:r>
              <a:rPr lang="sv-SE" dirty="0" smtClean="0"/>
              <a:t>The future is the sum of all decisions between now and then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Ontology of WP7</a:t>
            </a:r>
            <a:endParaRPr lang="en-GB" dirty="0"/>
          </a:p>
        </p:txBody>
      </p:sp>
      <p:pic>
        <p:nvPicPr>
          <p:cNvPr id="4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46" y="1706691"/>
            <a:ext cx="4573617" cy="287228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975010" y="1383833"/>
            <a:ext cx="2596617" cy="18218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 smtClean="0"/>
              <a:t>How does the future look if </a:t>
            </a:r>
            <a:r>
              <a:rPr lang="sv-SE" dirty="0"/>
              <a:t>all plans play out as </a:t>
            </a:r>
            <a:r>
              <a:rPr lang="sv-SE" dirty="0" smtClean="0"/>
              <a:t>envisioned?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4306754" y="4578980"/>
            <a:ext cx="4264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Source: Lilliestam et al. (2019), MUSTEC Deliverable 7.3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366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European plans</a:t>
            </a:r>
            <a:endParaRPr lang="en-GB" dirty="0"/>
          </a:p>
        </p:txBody>
      </p:sp>
      <p:graphicFrame>
        <p:nvGraphicFramePr>
          <p:cNvPr id="4" name="Diagram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579354"/>
              </p:ext>
            </p:extLst>
          </p:nvPr>
        </p:nvGraphicFramePr>
        <p:xfrm>
          <a:off x="567151" y="1800000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llipse 6"/>
          <p:cNvSpPr/>
          <p:nvPr/>
        </p:nvSpPr>
        <p:spPr>
          <a:xfrm>
            <a:off x="3821634" y="1259481"/>
            <a:ext cx="1375090" cy="6142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2050 targets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306754" y="4578980"/>
            <a:ext cx="4264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Source: Lilliestam et al. (2019), MUSTEC Deliverable 7.3</a:t>
            </a:r>
            <a:endParaRPr lang="en-GB" sz="1000" dirty="0"/>
          </a:p>
        </p:txBody>
      </p:sp>
      <p:graphicFrame>
        <p:nvGraphicFramePr>
          <p:cNvPr id="9" name="Diagram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141703"/>
              </p:ext>
            </p:extLst>
          </p:nvPr>
        </p:nvGraphicFramePr>
        <p:xfrm>
          <a:off x="4639190" y="1800000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45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European plans</a:t>
            </a:r>
            <a:endParaRPr lang="en-GB" dirty="0"/>
          </a:p>
        </p:txBody>
      </p:sp>
      <p:graphicFrame>
        <p:nvGraphicFramePr>
          <p:cNvPr id="4" name="Diagram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347121"/>
              </p:ext>
            </p:extLst>
          </p:nvPr>
        </p:nvGraphicFramePr>
        <p:xfrm>
          <a:off x="344354" y="1800000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38906"/>
              </p:ext>
            </p:extLst>
          </p:nvPr>
        </p:nvGraphicFramePr>
        <p:xfrm>
          <a:off x="4895414" y="1800000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llipse 5"/>
          <p:cNvSpPr/>
          <p:nvPr/>
        </p:nvSpPr>
        <p:spPr>
          <a:xfrm>
            <a:off x="3779754" y="1154779"/>
            <a:ext cx="1375090" cy="6142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2030 targets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306754" y="4578980"/>
            <a:ext cx="4264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Source: Lilliestam et al. (2019), MUSTEC Deliverable 7.3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089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Most current dispatchable capacity to be decommissioned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95" y="1074946"/>
            <a:ext cx="5400000" cy="228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59" y="3488981"/>
            <a:ext cx="2880000" cy="11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06754" y="4578980"/>
            <a:ext cx="4264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Source: Thonig et al. (in review), Energy Sources Part B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713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This has easily been the best, nicest and most productive project </a:t>
            </a:r>
          </a:p>
          <a:p>
            <a:pPr algn="ctr"/>
            <a:r>
              <a:rPr lang="sv-SE" dirty="0" smtClean="0"/>
              <a:t>I have ever been involved in.</a:t>
            </a:r>
          </a:p>
          <a:p>
            <a:pPr algn="ctr"/>
            <a:endParaRPr lang="sv-SE" dirty="0"/>
          </a:p>
          <a:p>
            <a:pPr algn="ctr"/>
            <a:r>
              <a:rPr lang="sv-SE" dirty="0" smtClean="0"/>
              <a:t>And it’s been A LOT of fun – absolutly great, in every respect!</a:t>
            </a:r>
          </a:p>
        </p:txBody>
      </p:sp>
    </p:spTree>
    <p:extLst>
      <p:ext uri="{BB962C8B-B14F-4D97-AF65-F5344CB8AC3E}">
        <p14:creationId xmlns:p14="http://schemas.microsoft.com/office/powerpoint/2010/main" val="14664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No plans for adding dispatchable renewables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59" y="2017265"/>
            <a:ext cx="5400000" cy="21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59" y="1321901"/>
            <a:ext cx="5400000" cy="69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06754" y="4578980"/>
            <a:ext cx="4264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Source: Thonig et al. (in review), Energy Sources Part B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608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Weak or no plans for adding new flexibility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2959" y="1458853"/>
            <a:ext cx="5400000" cy="7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59" y="763489"/>
            <a:ext cx="5400000" cy="69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79" y="2701319"/>
            <a:ext cx="5400000" cy="23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2959" y="2254589"/>
            <a:ext cx="5400000" cy="44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172959" y="4378925"/>
            <a:ext cx="144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Source: Thonig et al. (in review)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578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Is there room for CSP – CAN we have CSP, MUST we have it?</a:t>
            </a:r>
          </a:p>
          <a:p>
            <a:pPr lvl="1"/>
            <a:r>
              <a:rPr lang="sv-SE" dirty="0" smtClean="0"/>
              <a:t>Balance the increasing fluctuating PV/wind fleets as fossil dispatchable capacity is decommissioned?</a:t>
            </a:r>
          </a:p>
          <a:p>
            <a:r>
              <a:rPr lang="sv-SE" dirty="0" smtClean="0"/>
              <a:t>On which decisions does the need for CSP depend?</a:t>
            </a:r>
          </a:p>
          <a:p>
            <a:endParaRPr lang="sv-SE" dirty="0" smtClean="0"/>
          </a:p>
          <a:p>
            <a:r>
              <a:rPr lang="sv-SE" dirty="0" smtClean="0"/>
              <a:t>Play out the dominant scenarios</a:t>
            </a:r>
          </a:p>
          <a:p>
            <a:r>
              <a:rPr lang="sv-SE" dirty="0" smtClean="0"/>
              <a:t>Include single measures from the minority pathways</a:t>
            </a:r>
            <a:endParaRPr lang="sv-S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What do these plans – pathways – mean for CSP?</a:t>
            </a:r>
            <a:endParaRPr lang="en-GB" dirty="0"/>
          </a:p>
        </p:txBody>
      </p:sp>
      <p:pic>
        <p:nvPicPr>
          <p:cNvPr id="5122" name="Picture 2" descr="8: Transactive energy management platform operating illustra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14" y="2596615"/>
            <a:ext cx="2306278" cy="206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bgerundetes Rechteck 3"/>
          <p:cNvSpPr/>
          <p:nvPr/>
        </p:nvSpPr>
        <p:spPr>
          <a:xfrm>
            <a:off x="3343724" y="3475678"/>
            <a:ext cx="3238790" cy="809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Models of TU Wien &amp; ISI</a:t>
            </a:r>
            <a:endParaRPr lang="en-GB" dirty="0"/>
          </a:p>
        </p:txBody>
      </p:sp>
      <p:sp>
        <p:nvSpPr>
          <p:cNvPr id="5" name="Pfeil nach rechts 4"/>
          <p:cNvSpPr/>
          <p:nvPr/>
        </p:nvSpPr>
        <p:spPr>
          <a:xfrm rot="2174221">
            <a:off x="5471039" y="2395826"/>
            <a:ext cx="1020501" cy="83063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70FD3BB-56A3-0D4F-B6F9-CEE8C335E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9" y="1109451"/>
            <a:ext cx="4178843" cy="2907778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6816D597-E5F5-5143-AF06-22BD111A5CEE}"/>
              </a:ext>
            </a:extLst>
          </p:cNvPr>
          <p:cNvSpPr txBox="1"/>
          <p:nvPr/>
        </p:nvSpPr>
        <p:spPr>
          <a:xfrm>
            <a:off x="4465674" y="1041529"/>
            <a:ext cx="456402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Prof. Dr. Johan Lilliestam</a:t>
            </a:r>
          </a:p>
          <a:p>
            <a:r>
              <a:rPr lang="en-US" dirty="0">
                <a:solidFill>
                  <a:schemeClr val="bg1"/>
                </a:solidFill>
              </a:rPr>
              <a:t>Professor of Energy Policy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Energy Transition Dynamics group</a:t>
            </a:r>
          </a:p>
          <a:p>
            <a:r>
              <a:rPr lang="sv-SE" sz="1700" dirty="0">
                <a:solidFill>
                  <a:schemeClr val="bg1"/>
                </a:solidFill>
              </a:rPr>
              <a:t>Institute for Advanced Sustainability Studies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Write</a:t>
            </a:r>
            <a:r>
              <a:rPr lang="en-US" dirty="0">
                <a:solidFill>
                  <a:schemeClr val="bg1"/>
                </a:solidFill>
              </a:rPr>
              <a:t>: 	johan.lilliestam@iass-potsdam.de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Visit</a:t>
            </a:r>
            <a:r>
              <a:rPr lang="en-US" dirty="0">
                <a:solidFill>
                  <a:schemeClr val="bg1"/>
                </a:solidFill>
              </a:rPr>
              <a:t>: 	www.iass-potsdam.de      	 	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Tweet</a:t>
            </a:r>
            <a:r>
              <a:rPr lang="en-US" dirty="0">
                <a:solidFill>
                  <a:schemeClr val="bg1"/>
                </a:solidFill>
              </a:rPr>
              <a:t>: 	@</a:t>
            </a:r>
            <a:r>
              <a:rPr lang="en-US" dirty="0" err="1">
                <a:solidFill>
                  <a:schemeClr val="bg1"/>
                </a:solidFill>
              </a:rPr>
              <a:t>JLilliestam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solidFill>
                  <a:srgbClr val="92D050"/>
                </a:solidFill>
              </a:rPr>
              <a:t>THANK YOU!</a:t>
            </a:r>
          </a:p>
          <a:p>
            <a:pPr algn="ctr"/>
            <a:endParaRPr lang="sv-SE" dirty="0"/>
          </a:p>
          <a:p>
            <a:pPr algn="ctr"/>
            <a:endParaRPr lang="sv-SE" dirty="0" smtClean="0"/>
          </a:p>
          <a:p>
            <a:pPr algn="ctr"/>
            <a:r>
              <a:rPr lang="sv-SE" dirty="0" smtClean="0"/>
              <a:t>Also: we must continue and build on MUSTEC in further projects (with or without CSP). </a:t>
            </a:r>
          </a:p>
          <a:p>
            <a:pPr algn="ctr"/>
            <a:endParaRPr lang="sv-SE" dirty="0" smtClean="0"/>
          </a:p>
          <a:p>
            <a:pPr algn="ctr"/>
            <a:r>
              <a:rPr lang="sv-SE" dirty="0" smtClean="0"/>
              <a:t>Let’s think about each other when putting together future consortia!</a:t>
            </a:r>
          </a:p>
        </p:txBody>
      </p:sp>
    </p:spTree>
    <p:extLst>
      <p:ext uri="{BB962C8B-B14F-4D97-AF65-F5344CB8AC3E}">
        <p14:creationId xmlns:p14="http://schemas.microsoft.com/office/powerpoint/2010/main" val="1985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IASS MUSTEC output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0" y="2580839"/>
            <a:ext cx="3246770" cy="7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3" y="1347003"/>
            <a:ext cx="2658445" cy="103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3380" y="1002824"/>
            <a:ext cx="3586394" cy="108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3379" y="2376838"/>
            <a:ext cx="3376007" cy="10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7343" y="3790631"/>
            <a:ext cx="3561281" cy="70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Energy Sources, Part B: Economics, Planning, and Policy: Vol 14, No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73" y="1650308"/>
            <a:ext cx="1648196" cy="235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545918" y="802718"/>
            <a:ext cx="0" cy="3629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IASS </a:t>
            </a:r>
            <a:r>
              <a:rPr lang="sv-SE" dirty="0" smtClean="0"/>
              <a:t>MUSTEC spin-offs: the China connection</a:t>
            </a:r>
            <a:endParaRPr lang="en-GB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78" y="2592128"/>
            <a:ext cx="3858639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87" y="1132160"/>
            <a:ext cx="4362768" cy="85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Technological Forecasting and Social Change | Journa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17" y="218276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78" y="3791854"/>
            <a:ext cx="4094280" cy="5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SolarPACES Conference 2020 - Solarpac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4058" y="3745280"/>
            <a:ext cx="1162720" cy="68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nergy for Sustainable Development - Journal - Elsevi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78" y="78411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MUSTEC spinoff: Open CSP data</a:t>
            </a:r>
            <a:endParaRPr lang="en-GB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9556" y="1023541"/>
            <a:ext cx="3985257" cy="302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August 15th, 2018 / Update of CSP.guru database | MUST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908" y="924351"/>
            <a:ext cx="3410760" cy="227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NREL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NREL Ho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Postdoctoral Researcher – Process modeling and sustainability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70" y="1600476"/>
            <a:ext cx="1925847" cy="90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634702" y="1986977"/>
            <a:ext cx="8216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500" dirty="0" smtClean="0"/>
              <a:t>+</a:t>
            </a:r>
            <a:endParaRPr lang="en-GB" sz="7500" dirty="0"/>
          </a:p>
        </p:txBody>
      </p:sp>
      <p:sp>
        <p:nvSpPr>
          <p:cNvPr id="11" name="Textfeld 10"/>
          <p:cNvSpPr txBox="1"/>
          <p:nvPr/>
        </p:nvSpPr>
        <p:spPr>
          <a:xfrm>
            <a:off x="4307887" y="2057709"/>
            <a:ext cx="8216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500" dirty="0" smtClean="0"/>
              <a:t>=</a:t>
            </a:r>
            <a:endParaRPr lang="en-GB" sz="7500" dirty="0"/>
          </a:p>
        </p:txBody>
      </p:sp>
      <p:pic>
        <p:nvPicPr>
          <p:cNvPr id="2050" name="Picture 2" descr="Chinese Academy of Sciences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94" y="2809723"/>
            <a:ext cx="1719998" cy="16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ome | MUSTE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" y="3228032"/>
            <a:ext cx="1953739" cy="88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80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Technology-wise, CSP is doing great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4055" y="826166"/>
            <a:ext cx="7227823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bgerundete rechteckige Legende 5"/>
          <p:cNvSpPr/>
          <p:nvPr/>
        </p:nvSpPr>
        <p:spPr>
          <a:xfrm>
            <a:off x="2470974" y="3922166"/>
            <a:ext cx="1633356" cy="928360"/>
          </a:xfrm>
          <a:prstGeom prst="wedgeRoundRectCallout">
            <a:avLst>
              <a:gd name="adj1" fmla="val -142596"/>
              <a:gd name="adj2" fmla="val -3474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Now with 2020 data!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53563" y="4914027"/>
            <a:ext cx="1668257" cy="2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August 15th, 2018 / Update of CSP.guru database | MUST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206" y="3613585"/>
            <a:ext cx="2242522" cy="149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306754" y="4578980"/>
            <a:ext cx="4264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Source: Lilliestam et al. (in review), Energy Sources Part B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276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China is catching up in CSP technology development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4" y="963262"/>
            <a:ext cx="6401917" cy="342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317411" y="4578980"/>
            <a:ext cx="6254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Source: Gosens, Gilmanova, Lilliestam (in review), </a:t>
            </a:r>
            <a:r>
              <a:rPr lang="sv-SE" sz="1000" b="1" dirty="0" smtClean="0"/>
              <a:t>Technological forecasting &amp; social change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34856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pipeline: does not look good</a:t>
            </a:r>
            <a:endParaRPr lang="en-GB" dirty="0"/>
          </a:p>
        </p:txBody>
      </p:sp>
      <p:pic>
        <p:nvPicPr>
          <p:cNvPr id="1026" name="Graphic 9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3" y="1414913"/>
            <a:ext cx="7703592" cy="246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306754" y="4578980"/>
            <a:ext cx="4264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Source: Lilliestam et al. (in review), Energy Sources Part B</a:t>
            </a:r>
            <a:endParaRPr lang="en-GB" sz="1000" dirty="0"/>
          </a:p>
        </p:txBody>
      </p:sp>
      <p:sp>
        <p:nvSpPr>
          <p:cNvPr id="4" name="Pfeil nach unten 3"/>
          <p:cNvSpPr/>
          <p:nvPr/>
        </p:nvSpPr>
        <p:spPr>
          <a:xfrm>
            <a:off x="3001466" y="2177797"/>
            <a:ext cx="300146" cy="914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bgerundetes Rechteck 6"/>
          <p:cNvSpPr/>
          <p:nvPr/>
        </p:nvSpPr>
        <p:spPr>
          <a:xfrm>
            <a:off x="2261569" y="1828790"/>
            <a:ext cx="1340190" cy="3490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nothing</a:t>
            </a:r>
            <a:endParaRPr lang="en-GB" dirty="0"/>
          </a:p>
        </p:txBody>
      </p:sp>
      <p:sp>
        <p:nvSpPr>
          <p:cNvPr id="9" name="Pfeil nach unten 8"/>
          <p:cNvSpPr/>
          <p:nvPr/>
        </p:nvSpPr>
        <p:spPr>
          <a:xfrm>
            <a:off x="6197215" y="2190594"/>
            <a:ext cx="300146" cy="9144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bgerundetes Rechteck 9"/>
          <p:cNvSpPr/>
          <p:nvPr/>
        </p:nvSpPr>
        <p:spPr>
          <a:xfrm>
            <a:off x="5052477" y="1841587"/>
            <a:ext cx="1976548" cy="34900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Almost nothing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11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PPT-Präsentation_1_Icons_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544</Words>
  <Application>Microsoft Office PowerPoint</Application>
  <PresentationFormat>Presentación en pantalla (16:9)</PresentationFormat>
  <Paragraphs>86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</vt:lpstr>
      <vt:lpstr>Tahoma</vt:lpstr>
      <vt:lpstr>Wingdings</vt:lpstr>
      <vt:lpstr>PPT-Präsentation_1_Icons_En</vt:lpstr>
      <vt:lpstr>Presentación de PowerPoint</vt:lpstr>
      <vt:lpstr>Presentación de PowerPoint</vt:lpstr>
      <vt:lpstr>Presentación de PowerPoint</vt:lpstr>
      <vt:lpstr>IASS MUSTEC output</vt:lpstr>
      <vt:lpstr>IASS MUSTEC spin-offs: the China connection</vt:lpstr>
      <vt:lpstr>MUSTEC spinoff: Open CSP data</vt:lpstr>
      <vt:lpstr>Technology-wise, CSP is doing great</vt:lpstr>
      <vt:lpstr>China is catching up in CSP technology development</vt:lpstr>
      <vt:lpstr>Project pipeline: does not look good</vt:lpstr>
      <vt:lpstr>The China connection</vt:lpstr>
      <vt:lpstr>All markets (currently) failing</vt:lpstr>
      <vt:lpstr>Presentación de PowerPoint</vt:lpstr>
      <vt:lpstr>Open letter to Spanish gov. for rapid CSP support</vt:lpstr>
      <vt:lpstr>Presentación de PowerPoint</vt:lpstr>
      <vt:lpstr>Policy pathways in Europe: what do they mean for CSP?</vt:lpstr>
      <vt:lpstr>Ontology of WP7</vt:lpstr>
      <vt:lpstr>European plans</vt:lpstr>
      <vt:lpstr>European plans</vt:lpstr>
      <vt:lpstr>Most current dispatchable capacity to be decommissioned</vt:lpstr>
      <vt:lpstr>No plans for adding dispatchable renewables</vt:lpstr>
      <vt:lpstr>Weak or no plans for adding new flexibility</vt:lpstr>
      <vt:lpstr>What do these plans – pathways – mean for CSP?</vt:lpstr>
      <vt:lpstr>Presentación de PowerPoint</vt:lpstr>
    </vt:vector>
  </TitlesOfParts>
  <Company>IASS Potsdam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 Lilliestam</dc:creator>
  <cp:lastModifiedBy>admin</cp:lastModifiedBy>
  <cp:revision>33</cp:revision>
  <dcterms:created xsi:type="dcterms:W3CDTF">2019-09-02T08:44:06Z</dcterms:created>
  <dcterms:modified xsi:type="dcterms:W3CDTF">2020-05-11T09:29:07Z</dcterms:modified>
</cp:coreProperties>
</file>