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Ex1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Ex2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9" r:id="rId3"/>
    <p:sldId id="286" r:id="rId4"/>
    <p:sldId id="288" r:id="rId5"/>
    <p:sldId id="299" r:id="rId6"/>
    <p:sldId id="261" r:id="rId7"/>
    <p:sldId id="301" r:id="rId8"/>
    <p:sldId id="276" r:id="rId9"/>
    <p:sldId id="266" r:id="rId10"/>
    <p:sldId id="315" r:id="rId11"/>
    <p:sldId id="281" r:id="rId12"/>
    <p:sldId id="311" r:id="rId13"/>
    <p:sldId id="303" r:id="rId14"/>
    <p:sldId id="302" r:id="rId15"/>
    <p:sldId id="312" r:id="rId16"/>
    <p:sldId id="313" r:id="rId17"/>
    <p:sldId id="282" r:id="rId18"/>
    <p:sldId id="314" r:id="rId19"/>
    <p:sldId id="271" r:id="rId20"/>
    <p:sldId id="272" r:id="rId21"/>
    <p:sldId id="283" r:id="rId22"/>
    <p:sldId id="310" r:id="rId23"/>
    <p:sldId id="304" r:id="rId24"/>
    <p:sldId id="297" r:id="rId25"/>
    <p:sldId id="305" r:id="rId26"/>
    <p:sldId id="307" r:id="rId27"/>
    <p:sldId id="308" r:id="rId28"/>
    <p:sldId id="306" r:id="rId29"/>
    <p:sldId id="309" r:id="rId30"/>
    <p:sldId id="264" r:id="rId31"/>
  </p:sldIdLst>
  <p:sldSz cx="12192000" cy="6858000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eider, Uta" initials="SU" lastIdx="8" clrIdx="0">
    <p:extLst>
      <p:ext uri="{19B8F6BF-5375-455C-9EA6-DF929625EA0E}">
        <p15:presenceInfo xmlns:p15="http://schemas.microsoft.com/office/powerpoint/2012/main" userId="S-1-5-21-3617743424-2264104643-3755661423-127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2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ropbox\CIEMAT\ACTIVOS\MUSTEC\WP3\Task%203.3.%20Survey\An&#225;lisis\An&#225;lisis_ponderad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ropbox\CIEMAT\ACTIVOS\MUSTEC\WP3\Task%203.3.%20Survey\An&#225;lisis\An&#225;lisis_ponderad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ropbox\CIEMAT\ACTIVOS\MUSTEC\WP3\Task%203.3.%20Survey\An&#225;lisis\An&#225;lisis_ponderad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ropbox\CIEMAT\ACTIVOS\MUSTEC\WP3\Task%203.3.%20Survey\An&#225;lisis\An&#225;lisis_ponderad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ropbox\CIEMAT\ACTIVOS\MUSTEC\WP3\Task%203.3.%20Survey\An&#225;lisis\An&#225;lisis_ponderad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ropbox\CIEMAT\ACTIVOS\MUSTEC\WP3\Task%203.3.%20Survey\An&#225;lisis\An&#225;lisis_ponderad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C:\Users\Administrador\Dropbox\Dropbox\CISOT\Proyectos\MUSTEC%20LCE-21\WP3\Task%203.2b.%20Delphi\Data\2nd%20round\ALL_first+secondRound_040520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file:///C:\Users\Administrador\Dropbox\Dropbox\CISOT\Proyectos\MUSTEC%20LCE-21\WP3\Task%203.2b.%20Delphi\Data\2nd%20round\ALL_first+secondRound_0405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616799254048638E-2"/>
          <c:y val="5.8959348001664261E-2"/>
          <c:w val="0.62162580146384772"/>
          <c:h val="0.90995814875547631"/>
        </c:manualLayout>
      </c:layout>
      <c:pieChart>
        <c:varyColors val="1"/>
        <c:ser>
          <c:idx val="1"/>
          <c:order val="0"/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7C-491C-81CD-9CF50B9724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7C-491C-81CD-9CF50B9724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7C-491C-81CD-9CF50B9724D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Hoja3!$D$7:$D$9</c:f>
              <c:strCache>
                <c:ptCount val="3"/>
                <c:pt idx="0">
                  <c:v>Closer cooperation in energy production in the European Union, resulting in greater dependence</c:v>
                </c:pt>
                <c:pt idx="1">
                  <c:v>Less cooperation in energy production in the European Union, resulting in less dependence on other states</c:v>
                </c:pt>
                <c:pt idx="2">
                  <c:v>No opinion</c:v>
                </c:pt>
              </c:strCache>
            </c:strRef>
          </c:cat>
          <c:val>
            <c:numRef>
              <c:f>Hoja3!$G$7:$G$9</c:f>
              <c:numCache>
                <c:formatCode>General</c:formatCode>
                <c:ptCount val="3"/>
                <c:pt idx="0">
                  <c:v>82.5</c:v>
                </c:pt>
                <c:pt idx="1">
                  <c:v>7</c:v>
                </c:pt>
                <c:pt idx="2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7C-491C-81CD-9CF50B9724D6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D7C-491C-81CD-9CF50B9724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FD7C-491C-81CD-9CF50B9724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FD7C-491C-81CD-9CF50B9724D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Hoja3!$D$7:$D$9</c:f>
              <c:strCache>
                <c:ptCount val="3"/>
                <c:pt idx="0">
                  <c:v>Closer cooperation in energy production in the European Union, resulting in greater dependence</c:v>
                </c:pt>
                <c:pt idx="1">
                  <c:v>Less cooperation in energy production in the European Union, resulting in less dependence on other states</c:v>
                </c:pt>
                <c:pt idx="2">
                  <c:v>No opinion</c:v>
                </c:pt>
              </c:strCache>
            </c:strRef>
          </c:cat>
          <c:val>
            <c:numRef>
              <c:f>Hoja3!$G$7:$G$9</c:f>
              <c:numCache>
                <c:formatCode>General</c:formatCode>
                <c:ptCount val="3"/>
                <c:pt idx="0">
                  <c:v>82.5</c:v>
                </c:pt>
                <c:pt idx="1">
                  <c:v>7</c:v>
                </c:pt>
                <c:pt idx="2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D7C-491C-81CD-9CF50B9724D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Scenario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'Scenario 2'!$B$24:$B$30</c:f>
              <c:strCache>
                <c:ptCount val="7"/>
                <c:pt idx="0">
                  <c:v>0% - Impossible</c:v>
                </c:pt>
                <c:pt idx="1">
                  <c:v>Around 7% - Almost certainly not</c:v>
                </c:pt>
                <c:pt idx="2">
                  <c:v>Around 30% - Probably not</c:v>
                </c:pt>
                <c:pt idx="3">
                  <c:v>Around 50% - Chances about even</c:v>
                </c:pt>
                <c:pt idx="4">
                  <c:v>Around 75% - Probable</c:v>
                </c:pt>
                <c:pt idx="5">
                  <c:v>Around 93% - Almost certain</c:v>
                </c:pt>
                <c:pt idx="6">
                  <c:v>100% - Certain</c:v>
                </c:pt>
              </c:strCache>
            </c:strRef>
          </c:cat>
          <c:val>
            <c:numRef>
              <c:f>'Scenario 2'!$D$24:$D$30</c:f>
              <c:numCache>
                <c:formatCode>0%</c:formatCode>
                <c:ptCount val="7"/>
                <c:pt idx="0">
                  <c:v>0</c:v>
                </c:pt>
                <c:pt idx="1">
                  <c:v>0.27272727272727271</c:v>
                </c:pt>
                <c:pt idx="2">
                  <c:v>0.45454545454545453</c:v>
                </c:pt>
                <c:pt idx="3">
                  <c:v>0.27272727272727271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9-4AD7-840B-71F987B31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435075400"/>
        <c:axId val="435080648"/>
      </c:barChart>
      <c:valAx>
        <c:axId val="43508064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5075400"/>
        <c:crosses val="autoZero"/>
        <c:crossBetween val="between"/>
      </c:valAx>
      <c:catAx>
        <c:axId val="435075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5080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dPt>
            <c:idx val="0"/>
            <c:bubble3D val="0"/>
            <c:explosion val="4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35C-415C-BD94-302E6D7CDD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35C-415C-BD94-302E6D7CDD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35C-415C-BD94-302E6D7CDDD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Hoja3!$O$7:$O$9</c:f>
              <c:numCache>
                <c:formatCode>General</c:formatCode>
                <c:ptCount val="3"/>
                <c:pt idx="0">
                  <c:v>70.2</c:v>
                </c:pt>
                <c:pt idx="1">
                  <c:v>14.8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5C-415C-BD94-302E6D7CDDD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sz="2400" dirty="0" err="1"/>
              <a:t>Acceptance</a:t>
            </a:r>
            <a:endParaRPr lang="es-E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Spain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Hoja1!$C$7:$C$11</c:f>
              <c:strCache>
                <c:ptCount val="5"/>
                <c:pt idx="0">
                  <c:v>Totally unacceptable</c:v>
                </c:pt>
                <c:pt idx="1">
                  <c:v>Unacceptable</c:v>
                </c:pt>
                <c:pt idx="2">
                  <c:v>Neutral</c:v>
                </c:pt>
                <c:pt idx="3">
                  <c:v>Acceptable</c:v>
                </c:pt>
                <c:pt idx="4">
                  <c:v>Totally acceptable</c:v>
                </c:pt>
              </c:strCache>
            </c:strRef>
          </c:cat>
          <c:val>
            <c:numRef>
              <c:f>Hoja1!$F$7:$F$11</c:f>
              <c:numCache>
                <c:formatCode>General</c:formatCode>
                <c:ptCount val="5"/>
                <c:pt idx="0">
                  <c:v>0.8</c:v>
                </c:pt>
                <c:pt idx="1">
                  <c:v>3.8</c:v>
                </c:pt>
                <c:pt idx="2">
                  <c:v>17.600000000000001</c:v>
                </c:pt>
                <c:pt idx="3">
                  <c:v>54.1</c:v>
                </c:pt>
                <c:pt idx="4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9-41AC-9764-A49AEB365192}"/>
            </c:ext>
          </c:extLst>
        </c:ser>
        <c:ser>
          <c:idx val="1"/>
          <c:order val="1"/>
          <c:tx>
            <c:v>Germany</c:v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Hoja1!$C$7:$C$11</c:f>
              <c:strCache>
                <c:ptCount val="5"/>
                <c:pt idx="0">
                  <c:v>Totally unacceptable</c:v>
                </c:pt>
                <c:pt idx="1">
                  <c:v>Unacceptable</c:v>
                </c:pt>
                <c:pt idx="2">
                  <c:v>Neutral</c:v>
                </c:pt>
                <c:pt idx="3">
                  <c:v>Acceptable</c:v>
                </c:pt>
                <c:pt idx="4">
                  <c:v>Totally acceptable</c:v>
                </c:pt>
              </c:strCache>
            </c:strRef>
          </c:cat>
          <c:val>
            <c:numRef>
              <c:f>Hoja1!$H$7:$H$11</c:f>
              <c:numCache>
                <c:formatCode>General</c:formatCode>
                <c:ptCount val="5"/>
                <c:pt idx="0">
                  <c:v>2.1</c:v>
                </c:pt>
                <c:pt idx="1">
                  <c:v>9.6</c:v>
                </c:pt>
                <c:pt idx="2">
                  <c:v>24.6</c:v>
                </c:pt>
                <c:pt idx="3">
                  <c:v>54.1</c:v>
                </c:pt>
                <c:pt idx="4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9-41AC-9764-A49AEB365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8456168"/>
        <c:axId val="468458136"/>
      </c:barChart>
      <c:catAx>
        <c:axId val="46845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8458136"/>
        <c:crosses val="autoZero"/>
        <c:auto val="1"/>
        <c:lblAlgn val="ctr"/>
        <c:lblOffset val="100"/>
        <c:noMultiLvlLbl val="0"/>
      </c:catAx>
      <c:valAx>
        <c:axId val="468458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8456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Emotional reaction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Hoja1!$G$96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Hoja1!$F$97:$F$101</c:f>
              <c:strCache>
                <c:ptCount val="5"/>
                <c:pt idx="0">
                  <c:v>Aversion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Enthusiasm</c:v>
                </c:pt>
              </c:strCache>
            </c:strRef>
          </c:cat>
          <c:val>
            <c:numRef>
              <c:f>Hoja1!$G$97:$G$101</c:f>
              <c:numCache>
                <c:formatCode>General</c:formatCode>
                <c:ptCount val="5"/>
                <c:pt idx="0">
                  <c:v>5.2</c:v>
                </c:pt>
                <c:pt idx="1">
                  <c:v>7.7</c:v>
                </c:pt>
                <c:pt idx="2">
                  <c:v>32.700000000000003</c:v>
                </c:pt>
                <c:pt idx="3">
                  <c:v>31.1</c:v>
                </c:pt>
                <c:pt idx="4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8-4C83-8F96-042FF978DE90}"/>
            </c:ext>
          </c:extLst>
        </c:ser>
        <c:ser>
          <c:idx val="1"/>
          <c:order val="1"/>
          <c:tx>
            <c:strRef>
              <c:f>Hoja1!$H$96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Hoja1!$F$97:$F$101</c:f>
              <c:strCache>
                <c:ptCount val="5"/>
                <c:pt idx="0">
                  <c:v>Aversion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Enthusiasm</c:v>
                </c:pt>
              </c:strCache>
            </c:strRef>
          </c:cat>
          <c:val>
            <c:numRef>
              <c:f>Hoja1!$H$97:$H$101</c:f>
              <c:numCache>
                <c:formatCode>General</c:formatCode>
                <c:ptCount val="5"/>
                <c:pt idx="0">
                  <c:v>3.6</c:v>
                </c:pt>
                <c:pt idx="1">
                  <c:v>10.1</c:v>
                </c:pt>
                <c:pt idx="2">
                  <c:v>39.299999999999997</c:v>
                </c:pt>
                <c:pt idx="3">
                  <c:v>33.700000000000003</c:v>
                </c:pt>
                <c:pt idx="4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B8-4C83-8F96-042FF978D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7504544"/>
        <c:axId val="477498968"/>
      </c:barChart>
      <c:catAx>
        <c:axId val="47750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7498968"/>
        <c:crosses val="autoZero"/>
        <c:auto val="1"/>
        <c:lblAlgn val="ctr"/>
        <c:lblOffset val="100"/>
        <c:noMultiLvlLbl val="0"/>
      </c:catAx>
      <c:valAx>
        <c:axId val="47749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750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Expected socio-economic impacts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Hoja1!$F$41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Hoja1!$C$42:$C$46</c:f>
              <c:strCache>
                <c:ptCount val="5"/>
                <c:pt idx="0">
                  <c:v>1- very negative impacts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 very positive impacts</c:v>
                </c:pt>
              </c:strCache>
            </c:strRef>
          </c:cat>
          <c:val>
            <c:numRef>
              <c:f>Hoja1!$F$42:$F$46</c:f>
              <c:numCache>
                <c:formatCode>General</c:formatCode>
                <c:ptCount val="5"/>
                <c:pt idx="0">
                  <c:v>2.4</c:v>
                </c:pt>
                <c:pt idx="1">
                  <c:v>4.5999999999999996</c:v>
                </c:pt>
                <c:pt idx="2">
                  <c:v>27.1</c:v>
                </c:pt>
                <c:pt idx="3">
                  <c:v>36.9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4C-450C-90DD-233D9D711F66}"/>
            </c:ext>
          </c:extLst>
        </c:ser>
        <c:ser>
          <c:idx val="1"/>
          <c:order val="1"/>
          <c:tx>
            <c:strRef>
              <c:f>Hoja1!$G$41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Hoja1!$C$42:$C$46</c:f>
              <c:strCache>
                <c:ptCount val="5"/>
                <c:pt idx="0">
                  <c:v>1- very negative impacts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 very positive impacts</c:v>
                </c:pt>
              </c:strCache>
            </c:strRef>
          </c:cat>
          <c:val>
            <c:numRef>
              <c:f>Hoja1!$G$42:$G$46</c:f>
              <c:numCache>
                <c:formatCode>General</c:formatCode>
                <c:ptCount val="5"/>
                <c:pt idx="0">
                  <c:v>2.4</c:v>
                </c:pt>
                <c:pt idx="1">
                  <c:v>10.199999999999999</c:v>
                </c:pt>
                <c:pt idx="2">
                  <c:v>48.4</c:v>
                </c:pt>
                <c:pt idx="3">
                  <c:v>28.7</c:v>
                </c:pt>
                <c:pt idx="4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4C-450C-90DD-233D9D711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73628240"/>
        <c:axId val="573628568"/>
      </c:barChart>
      <c:catAx>
        <c:axId val="5736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3628568"/>
        <c:crosses val="autoZero"/>
        <c:auto val="1"/>
        <c:lblAlgn val="ctr"/>
        <c:lblOffset val="100"/>
        <c:noMultiLvlLbl val="0"/>
      </c:catAx>
      <c:valAx>
        <c:axId val="573628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362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Hoja2!$D$4:$K$4</c:f>
              <c:strCache>
                <c:ptCount val="8"/>
                <c:pt idx="0">
                  <c:v>Need to reduce CO2 emissions</c:v>
                </c:pt>
                <c:pt idx="1">
                  <c:v>Need for an internal EU energy market</c:v>
                </c:pt>
                <c:pt idx="2">
                  <c:v>Preference for coopeartion</c:v>
                </c:pt>
                <c:pt idx="3">
                  <c:v>Belonging to EU</c:v>
                </c:pt>
                <c:pt idx="4">
                  <c:v>Interest</c:v>
                </c:pt>
                <c:pt idx="5">
                  <c:v>Impacts country (energy system)</c:v>
                </c:pt>
                <c:pt idx="6">
                  <c:v>Socio-economic impacts</c:v>
                </c:pt>
                <c:pt idx="7">
                  <c:v>Overall evaluation</c:v>
                </c:pt>
              </c:strCache>
            </c:strRef>
          </c:cat>
          <c:val>
            <c:numRef>
              <c:f>Hoja2!$D$5:$K$5</c:f>
              <c:numCache>
                <c:formatCode>General</c:formatCode>
                <c:ptCount val="8"/>
                <c:pt idx="0">
                  <c:v>3.97</c:v>
                </c:pt>
                <c:pt idx="1">
                  <c:v>3.9</c:v>
                </c:pt>
                <c:pt idx="2">
                  <c:v>2.5</c:v>
                </c:pt>
                <c:pt idx="3">
                  <c:v>2.82</c:v>
                </c:pt>
                <c:pt idx="4">
                  <c:v>3.02</c:v>
                </c:pt>
                <c:pt idx="5">
                  <c:v>2.84</c:v>
                </c:pt>
                <c:pt idx="6">
                  <c:v>2.87</c:v>
                </c:pt>
                <c:pt idx="7">
                  <c:v>2.83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C1-49EC-82A7-F7FAD4596BFB}"/>
            </c:ext>
          </c:extLst>
        </c:ser>
        <c:ser>
          <c:idx val="1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3C1-49EC-82A7-F7FAD4596BFB}"/>
              </c:ext>
            </c:extLst>
          </c:dPt>
          <c:cat>
            <c:strRef>
              <c:f>Hoja2!$D$4:$K$4</c:f>
              <c:strCache>
                <c:ptCount val="8"/>
                <c:pt idx="0">
                  <c:v>Need to reduce CO2 emissions</c:v>
                </c:pt>
                <c:pt idx="1">
                  <c:v>Need for an internal EU energy market</c:v>
                </c:pt>
                <c:pt idx="2">
                  <c:v>Preference for coopeartion</c:v>
                </c:pt>
                <c:pt idx="3">
                  <c:v>Belonging to EU</c:v>
                </c:pt>
                <c:pt idx="4">
                  <c:v>Interest</c:v>
                </c:pt>
                <c:pt idx="5">
                  <c:v>Impacts country (energy system)</c:v>
                </c:pt>
                <c:pt idx="6">
                  <c:v>Socio-economic impacts</c:v>
                </c:pt>
                <c:pt idx="7">
                  <c:v>Overall evaluation</c:v>
                </c:pt>
              </c:strCache>
            </c:strRef>
          </c:cat>
          <c:val>
            <c:numRef>
              <c:f>Hoja2!$D$8:$K$8</c:f>
              <c:numCache>
                <c:formatCode>General</c:formatCode>
                <c:ptCount val="8"/>
                <c:pt idx="0">
                  <c:v>4.42</c:v>
                </c:pt>
                <c:pt idx="1">
                  <c:v>4.26</c:v>
                </c:pt>
                <c:pt idx="2">
                  <c:v>4</c:v>
                </c:pt>
                <c:pt idx="3">
                  <c:v>3.66</c:v>
                </c:pt>
                <c:pt idx="4">
                  <c:v>3.96</c:v>
                </c:pt>
                <c:pt idx="5">
                  <c:v>3.73</c:v>
                </c:pt>
                <c:pt idx="6">
                  <c:v>3.61</c:v>
                </c:pt>
                <c:pt idx="7">
                  <c:v>3.97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C1-49EC-82A7-F7FAD4596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949216"/>
        <c:axId val="208948232"/>
      </c:lineChart>
      <c:catAx>
        <c:axId val="20894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948232"/>
        <c:crosses val="autoZero"/>
        <c:auto val="1"/>
        <c:lblAlgn val="ctr"/>
        <c:lblOffset val="100"/>
        <c:noMultiLvlLbl val="0"/>
      </c:catAx>
      <c:valAx>
        <c:axId val="208948232"/>
        <c:scaling>
          <c:orientation val="minMax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94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Scenario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Hoja3!$B$6:$B$10</c:f>
              <c:strCache>
                <c:ptCount val="5"/>
                <c:pt idx="0">
                  <c:v>Not at all</c:v>
                </c:pt>
                <c:pt idx="2">
                  <c:v>Neutral</c:v>
                </c:pt>
                <c:pt idx="4">
                  <c:v>Yes completely</c:v>
                </c:pt>
              </c:strCache>
            </c:strRef>
          </c:cat>
          <c:val>
            <c:numRef>
              <c:f>Hoja3!$D$6:$D$10</c:f>
              <c:numCache>
                <c:formatCode>0%</c:formatCode>
                <c:ptCount val="5"/>
                <c:pt idx="0">
                  <c:v>0</c:v>
                </c:pt>
                <c:pt idx="1">
                  <c:v>0.18181818181818182</c:v>
                </c:pt>
                <c:pt idx="2">
                  <c:v>0.18181818181818182</c:v>
                </c:pt>
                <c:pt idx="3">
                  <c:v>0.36363636363636365</c:v>
                </c:pt>
                <c:pt idx="4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D-42A4-AF88-397F29928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560121672"/>
        <c:axId val="560119704"/>
      </c:barChart>
      <c:catAx>
        <c:axId val="56012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0119704"/>
        <c:crosses val="autoZero"/>
        <c:auto val="1"/>
        <c:lblAlgn val="ctr"/>
        <c:lblOffset val="100"/>
        <c:noMultiLvlLbl val="0"/>
      </c:catAx>
      <c:valAx>
        <c:axId val="5601197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012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Scenario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'Scenario 1'!$B$24:$B$30</c:f>
              <c:strCache>
                <c:ptCount val="7"/>
                <c:pt idx="0">
                  <c:v>0% - Impossible</c:v>
                </c:pt>
                <c:pt idx="1">
                  <c:v>Around 7% - Almost certainly not</c:v>
                </c:pt>
                <c:pt idx="2">
                  <c:v>Around 30% - Probably not</c:v>
                </c:pt>
                <c:pt idx="3">
                  <c:v>Around 50% - Chances about even</c:v>
                </c:pt>
                <c:pt idx="4">
                  <c:v>Around 75% - Probable</c:v>
                </c:pt>
                <c:pt idx="5">
                  <c:v>Around 93% - Almost certain</c:v>
                </c:pt>
                <c:pt idx="6">
                  <c:v>100% - Certain</c:v>
                </c:pt>
              </c:strCache>
            </c:strRef>
          </c:cat>
          <c:val>
            <c:numRef>
              <c:f>'Scenario 1'!$D$24:$D$30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0.27272727272727271</c:v>
                </c:pt>
                <c:pt idx="3">
                  <c:v>0.27272727272727271</c:v>
                </c:pt>
                <c:pt idx="4">
                  <c:v>0.36363636363636365</c:v>
                </c:pt>
                <c:pt idx="5">
                  <c:v>9.0909090909090912E-2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4-427F-98BF-63ECF0853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435075400"/>
        <c:axId val="435080648"/>
      </c:barChart>
      <c:valAx>
        <c:axId val="43508064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5075400"/>
        <c:crosses val="autoZero"/>
        <c:crossBetween val="between"/>
      </c:valAx>
      <c:catAx>
        <c:axId val="435075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5080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Scenario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'Scenario 2'!$B$6:$B$10</c:f>
              <c:strCache>
                <c:ptCount val="5"/>
                <c:pt idx="0">
                  <c:v>Not at all</c:v>
                </c:pt>
                <c:pt idx="2">
                  <c:v>Neutral</c:v>
                </c:pt>
                <c:pt idx="4">
                  <c:v>Yes completely</c:v>
                </c:pt>
              </c:strCache>
            </c:strRef>
          </c:cat>
          <c:val>
            <c:numRef>
              <c:f>'Scenario 2'!$D$6:$D$10</c:f>
              <c:numCache>
                <c:formatCode>0%</c:formatCode>
                <c:ptCount val="5"/>
                <c:pt idx="0">
                  <c:v>0.27272727272727271</c:v>
                </c:pt>
                <c:pt idx="1">
                  <c:v>0.45454545454545453</c:v>
                </c:pt>
                <c:pt idx="2">
                  <c:v>0</c:v>
                </c:pt>
                <c:pt idx="3">
                  <c:v>0.18181818181818182</c:v>
                </c:pt>
                <c:pt idx="4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B-480B-B185-5F316ADE5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560121672"/>
        <c:axId val="560119704"/>
      </c:barChart>
      <c:catAx>
        <c:axId val="56012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0119704"/>
        <c:crosses val="autoZero"/>
        <c:auto val="1"/>
        <c:lblAlgn val="ctr"/>
        <c:lblOffset val="100"/>
        <c:noMultiLvlLbl val="0"/>
      </c:catAx>
      <c:valAx>
        <c:axId val="5601197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012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Hoja1!$N$3:$N$13</cx:f>
        <cx:lvl ptCount="11" formatCode="Estándar">
          <cx:pt idx="0">7</cx:pt>
          <cx:pt idx="1">30</cx:pt>
          <cx:pt idx="2">50</cx:pt>
          <cx:pt idx="3">7</cx:pt>
          <cx:pt idx="4">7</cx:pt>
          <cx:pt idx="5">7</cx:pt>
          <cx:pt idx="6">0</cx:pt>
          <cx:pt idx="7">7</cx:pt>
          <cx:pt idx="8">30</cx:pt>
          <cx:pt idx="9">7</cx:pt>
          <cx:pt idx="10">30</cx:pt>
        </cx:lvl>
      </cx:numDim>
    </cx:data>
    <cx:data id="1">
      <cx:numDim type="val">
        <cx:f>Hoja1!$P$3:$P$13</cx:f>
        <cx:lvl ptCount="11" formatCode="Estándar">
          <cx:pt idx="0">7</cx:pt>
          <cx:pt idx="1">30</cx:pt>
          <cx:pt idx="2">50</cx:pt>
          <cx:pt idx="3">7</cx:pt>
          <cx:pt idx="4">7</cx:pt>
          <cx:pt idx="5">7</cx:pt>
          <cx:pt idx="6">7</cx:pt>
          <cx:pt idx="7">7</cx:pt>
          <cx:pt idx="8">30</cx:pt>
          <cx:pt idx="9">7</cx:pt>
          <cx:pt idx="10">30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 sz="1800"/>
            </a:pPr>
            <a:r>
              <a:rPr lang="es-ES" sz="1800"/>
              <a:t>2025-2030</a:t>
            </a:r>
            <a:endParaRPr lang="es-ES"/>
          </a:p>
        </cx:rich>
      </cx:tx>
    </cx:title>
    <cx:plotArea>
      <cx:plotAreaRegion>
        <cx:series layoutId="boxWhisker" uniqueId="{BC7DA108-E426-4789-94E0-59DB7650DDAE}">
          <cx:tx>
            <cx:txData>
              <cx:f>Hoja1!$N$2</cx:f>
              <cx:v>1st Round</cx:v>
            </cx:txData>
          </cx:tx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CA8D0868-3558-4F6E-B09F-4A1D7A8B0B3E}">
          <cx:tx>
            <cx:txData>
              <cx:f>Hoja1!$P$2</cx:f>
              <cx:v>2nd Round</cx:v>
            </cx:txData>
          </cx:tx>
          <cx:dataId val="1"/>
          <cx:layoutPr>
            <cx:visibility meanLine="1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majorGridlines/>
        <cx:tickLabels/>
        <cx:txPr>
          <a:bodyPr rot="-60000000" spcFirstLastPara="1" vertOverflow="ellipsis" vert="horz" wrap="square" lIns="0" tIns="0" rIns="0" bIns="0" anchor="ctr" anchorCtr="1"/>
          <a:lstStyle/>
          <a:p>
            <a:pPr>
              <a:defRPr sz="1050"/>
            </a:pPr>
            <a:endParaRPr lang="es-ES" sz="1050"/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Hoja1!$R$3:$R$13</cx:f>
        <cx:lvl ptCount="11" formatCode="Estándar">
          <cx:pt idx="0">30</cx:pt>
          <cx:pt idx="1">75</cx:pt>
          <cx:pt idx="2">75</cx:pt>
          <cx:pt idx="3">30</cx:pt>
          <cx:pt idx="4">30</cx:pt>
          <cx:pt idx="5">7</cx:pt>
          <cx:pt idx="6">0</cx:pt>
          <cx:pt idx="7">7</cx:pt>
          <cx:pt idx="8">50</cx:pt>
          <cx:pt idx="9">50</cx:pt>
          <cx:pt idx="10">50</cx:pt>
        </cx:lvl>
      </cx:numDim>
    </cx:data>
    <cx:data id="1">
      <cx:numDim type="val">
        <cx:f>Hoja1!$T$3:$T$13</cx:f>
        <cx:lvl ptCount="11" formatCode="Estándar">
          <cx:pt idx="0">30</cx:pt>
          <cx:pt idx="1">75</cx:pt>
          <cx:pt idx="2">50</cx:pt>
          <cx:pt idx="3">30</cx:pt>
          <cx:pt idx="4">30</cx:pt>
          <cx:pt idx="5">7</cx:pt>
          <cx:pt idx="6">30</cx:pt>
          <cx:pt idx="7">7</cx:pt>
          <cx:pt idx="9">50</cx:pt>
          <cx:pt idx="10">50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 sz="1800"/>
            </a:pPr>
            <a:r>
              <a:rPr lang="es-ES" sz="1800"/>
              <a:t>2030-2040</a:t>
            </a:r>
            <a:endParaRPr lang="es-ES"/>
          </a:p>
        </cx:rich>
      </cx:tx>
    </cx:title>
    <cx:plotArea>
      <cx:plotAreaRegion>
        <cx:series layoutId="boxWhisker" uniqueId="{B2EF4BCE-72B0-4D5A-9984-8D25A2E8F711}"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6C0C73E8-C69D-4EED-AC76-53BD9E98A73C}">
          <cx:dataId val="1"/>
          <cx:layoutPr>
            <cx:visibility meanLine="1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majorGridlines/>
        <cx:tickLabels/>
        <cx:txPr>
          <a:bodyPr rot="-60000000" spcFirstLastPara="1" vertOverflow="ellipsis" vert="horz" wrap="square" lIns="0" tIns="0" rIns="0" bIns="0" anchor="ctr" anchorCtr="1"/>
          <a:lstStyle/>
          <a:p>
            <a:pPr>
              <a:defRPr sz="1050"/>
            </a:pPr>
            <a:endParaRPr lang="es-ES" sz="105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baseline="0"/>
    <cs:bodyPr rot="-60000000" vert="horz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/>
    <cs:fillRef idx="0"/>
    <cs:effectRef idx="0"/>
    <cs:fontRef idx="minor">
      <a:schemeClr val="dk1"/>
    </cs:fontRef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lumMod val="60000"/>
        </a:schemeClr>
      </a:solidFill>
      <a:ln w="9525" cap="flat" cmpd="sng" algn="ctr">
        <a:solidFill>
          <a:schemeClr val="phClr">
            <a:lumMod val="6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25400" cap="sq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tx1">
        <a:lumMod val="50000"/>
        <a:lumOff val="50000"/>
      </a:schemeClr>
    </cs:fontRef>
    <cs:defRPr sz="1400" b="1" i="0" kern="1200" spc="20" baseline="0"/>
    <cs:bodyPr rot="0" vert="horz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  <cs:bodyPr rot="-60000000" vert="horz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baseline="0"/>
    <cs:bodyPr rot="-60000000" vert="horz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/>
    <cs:fillRef idx="0"/>
    <cs:effectRef idx="0"/>
    <cs:fontRef idx="minor">
      <a:schemeClr val="dk1"/>
    </cs:fontRef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lumMod val="60000"/>
        </a:schemeClr>
      </a:solidFill>
      <a:ln w="9525" cap="flat" cmpd="sng" algn="ctr">
        <a:solidFill>
          <a:schemeClr val="phClr">
            <a:lumMod val="6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25400" cap="sq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tx1">
        <a:lumMod val="50000"/>
        <a:lumOff val="50000"/>
      </a:schemeClr>
    </cs:fontRef>
    <cs:defRPr sz="1400" b="1" i="0" kern="1200" spc="20" baseline="0"/>
    <cs:bodyPr rot="0" vert="horz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  <cs:bodyPr rot="-60000000" vert="horz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40944-85AC-4816-BA90-F47ADE2BD3A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57DB7-6EFD-4DBA-8162-BAFEAFEE197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19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52282-78C1-489C-9559-A181FA7AF9B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8D484-BAA9-485A-B517-CB9203C1CE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4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40863"/>
            <a:ext cx="9144000" cy="11690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accent1"/>
                </a:solidFill>
                <a:cs typeface="Aharoni" panose="02010803020104030203" pitchFamily="2" charset="-79"/>
              </a:defRPr>
            </a:lvl1pPr>
          </a:lstStyle>
          <a:p>
            <a:r>
              <a:rPr lang="en-US" dirty="0"/>
              <a:t>MUSTEC 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8614"/>
            <a:ext cx="9144000" cy="6407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l-GR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944144" y="4413250"/>
            <a:ext cx="4303712" cy="4513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Presenters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28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096516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91584" y="2585674"/>
            <a:ext cx="360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Cambria" pitchFamily="18" charset="0"/>
              </a:rPr>
              <a:t>Thank</a:t>
            </a:r>
            <a:r>
              <a:rPr lang="en-US" sz="4800" b="1" baseline="0" dirty="0">
                <a:solidFill>
                  <a:schemeClr val="accent2"/>
                </a:solidFill>
                <a:latin typeface="Cambria" pitchFamily="18" charset="0"/>
              </a:rPr>
              <a:t> you!</a:t>
            </a:r>
            <a:endParaRPr lang="en-GB" sz="48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4522851"/>
            <a:ext cx="4572000" cy="85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Name:…Email:…</a:t>
            </a:r>
          </a:p>
        </p:txBody>
      </p:sp>
    </p:spTree>
    <p:extLst>
      <p:ext uri="{BB962C8B-B14F-4D97-AF65-F5344CB8AC3E}">
        <p14:creationId xmlns:p14="http://schemas.microsoft.com/office/powerpoint/2010/main" val="118066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2064" y="1588008"/>
            <a:ext cx="858316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32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064" y="1588008"/>
            <a:ext cx="6437376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2"/>
              </a:buClr>
              <a:buFont typeface="Wingdings" pitchFamily="2" charset="2"/>
              <a:buChar char="v"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278688" y="1597025"/>
            <a:ext cx="4535487" cy="45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75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0640" y="1588008"/>
            <a:ext cx="6437376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5"/>
          </p:nvPr>
        </p:nvSpPr>
        <p:spPr>
          <a:xfrm>
            <a:off x="425958" y="1572958"/>
            <a:ext cx="4316413" cy="4535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9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65504" y="1588008"/>
            <a:ext cx="1019251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lowchart: Delay 3"/>
          <p:cNvSpPr/>
          <p:nvPr userDrawn="1"/>
        </p:nvSpPr>
        <p:spPr>
          <a:xfrm rot="10800000">
            <a:off x="195072" y="1755648"/>
            <a:ext cx="768096" cy="3669792"/>
          </a:xfrm>
          <a:prstGeom prst="flowChartDelay">
            <a:avLst/>
          </a:prstGeom>
          <a:noFill/>
          <a:ln w="28575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ubtitle 2"/>
          <p:cNvSpPr>
            <a:spLocks noGrp="1"/>
          </p:cNvSpPr>
          <p:nvPr>
            <p:ph type="subTitle" idx="15" hasCustomPrompt="1"/>
          </p:nvPr>
        </p:nvSpPr>
        <p:spPr>
          <a:xfrm rot="16200000">
            <a:off x="-985265" y="3314700"/>
            <a:ext cx="3345180" cy="551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</a:rPr>
              <a:t>Click to edit subtitle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953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2763" y="1584325"/>
            <a:ext cx="10009187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18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40863"/>
            <a:ext cx="9144000" cy="11690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accent1"/>
                </a:solidFill>
                <a:cs typeface="Aharoni" panose="02010803020104030203" pitchFamily="2" charset="-79"/>
              </a:defRPr>
            </a:lvl1pPr>
          </a:lstStyle>
          <a:p>
            <a:r>
              <a:rPr lang="en-US" dirty="0"/>
              <a:t>MUSTEC 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8614"/>
            <a:ext cx="9144000" cy="6407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l-GR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944144" y="4413250"/>
            <a:ext cx="4303712" cy="4513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Presenters</a:t>
            </a:r>
            <a:endParaRPr lang="en-GB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096516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31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7463905" y="464272"/>
            <a:ext cx="4418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Cambria" pitchFamily="18" charset="0"/>
                <a:cs typeface="Aharoni" panose="02010803020104030203" pitchFamily="2" charset="-79"/>
              </a:rPr>
              <a:t>Market Uptake of Solar Thermal Electricity through Cooperation</a:t>
            </a:r>
            <a:endParaRPr lang="el-GR" sz="2000" b="1" dirty="0">
              <a:solidFill>
                <a:schemeClr val="accent1"/>
              </a:solidFill>
              <a:latin typeface="Cambria" pitchFamily="18" charset="0"/>
              <a:cs typeface="Aharoni" panose="02010803020104030203" pitchFamily="2" charset="-79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 rot="20575336">
            <a:off x="7955602" y="2610236"/>
            <a:ext cx="3794760" cy="3704844"/>
            <a:chOff x="3993406" y="1835474"/>
            <a:chExt cx="3794760" cy="3704844"/>
          </a:xfrm>
        </p:grpSpPr>
        <p:pic>
          <p:nvPicPr>
            <p:cNvPr id="1027" name="Picture 3" descr="\\fileserver\Projects\MUSTEC\09 Technical\Capture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406" y="1920818"/>
              <a:ext cx="37338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4054366" y="1835474"/>
              <a:ext cx="3733800" cy="3619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7788166" y="5945750"/>
            <a:ext cx="424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project has received funding from the European Union’s Horizon 2020 research and innovation </a:t>
            </a:r>
            <a:r>
              <a:rPr lang="en-US" sz="1200" dirty="0" err="1"/>
              <a:t>programme</a:t>
            </a:r>
            <a:r>
              <a:rPr lang="en-US" sz="1200" dirty="0"/>
              <a:t> under grant agreement No 764626</a:t>
            </a:r>
            <a:endParaRPr lang="el-GR" sz="1200" dirty="0"/>
          </a:p>
        </p:txBody>
      </p:sp>
      <p:pic>
        <p:nvPicPr>
          <p:cNvPr id="22" name="Picture 2" descr="https://europa.eu/european-union/sites/europaeu/files/docs/body/flag_yellow_low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90" y="6018190"/>
            <a:ext cx="888453" cy="5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ileserver\Projects\MUSTEC\09 Technical\Logo\MUSTEC original logo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23350" r="4378" b="23389"/>
          <a:stretch/>
        </p:blipFill>
        <p:spPr bwMode="auto">
          <a:xfrm>
            <a:off x="275937" y="130324"/>
            <a:ext cx="4991007" cy="16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3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B749-A2C7-431C-99C3-1BBC5D0DA192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Rounded Rectangle 7"/>
          <p:cNvSpPr/>
          <p:nvPr userDrawn="1"/>
        </p:nvSpPr>
        <p:spPr>
          <a:xfrm>
            <a:off x="390144" y="329184"/>
            <a:ext cx="6644640" cy="9875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 rot="20575336">
            <a:off x="8958358" y="3654671"/>
            <a:ext cx="2591802" cy="2463482"/>
            <a:chOff x="3993406" y="1835474"/>
            <a:chExt cx="3794760" cy="3704844"/>
          </a:xfrm>
        </p:grpSpPr>
        <p:pic>
          <p:nvPicPr>
            <p:cNvPr id="10" name="Picture 3" descr="\\fileserver\Projects\MUSTEC\09 Technical\Capture.JP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406" y="1920818"/>
              <a:ext cx="37338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4054366" y="1835474"/>
              <a:ext cx="3733800" cy="3619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2" descr="\\fileserver\Projects\MUSTEC\09 Technical\Logo\MUSTEC original logo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23350" r="4378" b="23389"/>
          <a:stretch/>
        </p:blipFill>
        <p:spPr bwMode="auto">
          <a:xfrm>
            <a:off x="8980025" y="329184"/>
            <a:ext cx="2942751" cy="9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61" r:id="rId5"/>
    <p:sldLayoutId id="214748367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14/relationships/chartEx" Target="../charts/chartEx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1524000" y="2416005"/>
            <a:ext cx="9144000" cy="1169099"/>
          </a:xfrm>
        </p:spPr>
        <p:txBody>
          <a:bodyPr>
            <a:noAutofit/>
          </a:bodyPr>
          <a:lstStyle/>
          <a:p>
            <a:r>
              <a:rPr lang="en-GB" sz="4000" dirty="0"/>
              <a:t>WP3. Social acceptance, stakeholder consultation and engagement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3196639" y="4265377"/>
            <a:ext cx="5798722" cy="451358"/>
          </a:xfrm>
        </p:spPr>
        <p:txBody>
          <a:bodyPr/>
          <a:lstStyle/>
          <a:p>
            <a:r>
              <a:rPr lang="en-GB" sz="2400" dirty="0"/>
              <a:t>Christian Oltra (CIEMAT), Roser Sala (CIEMAT), </a:t>
            </a:r>
            <a:r>
              <a:rPr lang="es-ES" sz="2400" dirty="0"/>
              <a:t>Uta Burghard (Fraunhofer-ISI), Sergi López-Asensio (CIEMAT), Elisabeth </a:t>
            </a:r>
            <a:r>
              <a:rPr lang="es-ES" sz="2400" dirty="0" err="1"/>
              <a:t>Dütschke</a:t>
            </a:r>
            <a:r>
              <a:rPr lang="es-ES" sz="2400" dirty="0"/>
              <a:t> (Fraunhofer-ISI).</a:t>
            </a:r>
            <a:endParaRPr lang="en-GB" sz="2400" dirty="0"/>
          </a:p>
        </p:txBody>
      </p:sp>
      <p:pic>
        <p:nvPicPr>
          <p:cNvPr id="5" name="3 Imagen" descr="logoEmpresa.gif">
            <a:extLst>
              <a:ext uri="{FF2B5EF4-FFF2-40B4-BE49-F238E27FC236}">
                <a16:creationId xmlns:a16="http://schemas.microsoft.com/office/drawing/2014/main" id="{862F5484-06B1-4008-9CB9-0E3EA4AB3462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838" y="6129840"/>
            <a:ext cx="3003394" cy="514800"/>
          </a:xfrm>
          <a:prstGeom prst="rect">
            <a:avLst/>
          </a:prstGeom>
        </p:spPr>
      </p:pic>
      <p:pic>
        <p:nvPicPr>
          <p:cNvPr id="6" name="Picture 4" descr="Resultado de imagen de fraunhofer isi">
            <a:extLst>
              <a:ext uri="{FF2B5EF4-FFF2-40B4-BE49-F238E27FC236}">
                <a16:creationId xmlns:a16="http://schemas.microsoft.com/office/drawing/2014/main" id="{B92E1903-807D-4984-B640-79C7893CF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78" y="5969504"/>
            <a:ext cx="2238086" cy="8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287C70F-9A4D-44D1-B740-B0D60929F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Project Meeting, 12th May 2020.</a:t>
            </a:r>
          </a:p>
        </p:txBody>
      </p:sp>
    </p:spTree>
    <p:extLst>
      <p:ext uri="{BB962C8B-B14F-4D97-AF65-F5344CB8AC3E}">
        <p14:creationId xmlns:p14="http://schemas.microsoft.com/office/powerpoint/2010/main" val="53628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260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761746" y="3055384"/>
            <a:ext cx="7434298" cy="1083782"/>
          </a:xfrm>
          <a:solidFill>
            <a:schemeClr val="bg1"/>
          </a:solidFill>
          <a:ln>
            <a:solidFill>
              <a:schemeClr val="accent6"/>
            </a:solidFill>
            <a:prstDash val="sysDot"/>
          </a:ln>
        </p:spPr>
        <p:txBody>
          <a:bodyPr/>
          <a:lstStyle/>
          <a:p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Relatively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high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level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acceptance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Solar S3 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both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countries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(65-78%)</a:t>
            </a:r>
          </a:p>
          <a:p>
            <a:endParaRPr lang="es-ES_trad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04108" y="57833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Marcador de contenido 5">
            <a:extLst>
              <a:ext uri="{FF2B5EF4-FFF2-40B4-BE49-F238E27FC236}">
                <a16:creationId xmlns:a16="http://schemas.microsoft.com/office/drawing/2014/main" id="{F1886B92-3866-4B59-A577-8139B1C82368}"/>
              </a:ext>
            </a:extLst>
          </p:cNvPr>
          <p:cNvSpPr txBox="1">
            <a:spLocks/>
          </p:cNvSpPr>
          <p:nvPr/>
        </p:nvSpPr>
        <p:spPr>
          <a:xfrm>
            <a:off x="761746" y="5272568"/>
            <a:ext cx="7434298" cy="108378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ot"/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Relatively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high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level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support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public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investments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es-ES_tradnl" sz="2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Solar S3 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both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countries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around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60%)</a:t>
            </a:r>
          </a:p>
          <a:p>
            <a:endParaRPr lang="es-ES_trad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DE2516-E784-45AB-AC04-F9B9663FE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80" y="1879175"/>
            <a:ext cx="808528" cy="808528"/>
          </a:xfrm>
          <a:prstGeom prst="rect">
            <a:avLst/>
          </a:prstGeom>
        </p:spPr>
      </p:pic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877F683-C579-490E-BA1D-EC70F5F37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67" y="1860467"/>
            <a:ext cx="827236" cy="8272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513C5A5-B282-47E5-8DB5-342DC1F84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62" y="1879175"/>
            <a:ext cx="808528" cy="808528"/>
          </a:xfrm>
          <a:prstGeom prst="rect">
            <a:avLst/>
          </a:prstGeom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43953BF-FEAA-4A89-AC74-471ECBAE1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49" y="1860467"/>
            <a:ext cx="827236" cy="8272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ED1094C-2D24-4197-99EE-0A247D06B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44" y="1879175"/>
            <a:ext cx="808528" cy="808528"/>
          </a:xfrm>
          <a:prstGeom prst="rect">
            <a:avLst/>
          </a:prstGeom>
        </p:spPr>
      </p:pic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2589C86-32DD-4B12-9011-24F72CC373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31" y="1860467"/>
            <a:ext cx="827236" cy="82723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8A5FFED-1AA3-4725-AE34-CF9843F15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18" y="1872528"/>
            <a:ext cx="808528" cy="808528"/>
          </a:xfrm>
          <a:prstGeom prst="rect">
            <a:avLst/>
          </a:prstGeom>
        </p:spPr>
      </p:pic>
      <p:pic>
        <p:nvPicPr>
          <p:cNvPr id="19" name="Imagen 1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BE5C6C3-6772-44F9-93B7-8BAB204F8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05" y="1853820"/>
            <a:ext cx="827236" cy="8272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09D3DAA-02AA-4B0A-9932-2F972A99D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44" y="1879175"/>
            <a:ext cx="808528" cy="808528"/>
          </a:xfrm>
          <a:prstGeom prst="rect">
            <a:avLst/>
          </a:prstGeom>
        </p:spPr>
      </p:pic>
      <p:pic>
        <p:nvPicPr>
          <p:cNvPr id="21" name="Imagen 2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1360F64-5137-41FF-9658-C930E45D7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331" y="1860467"/>
            <a:ext cx="827236" cy="82723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78C65BA-0A0D-47E8-842A-AF7387FE7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8" y="4161444"/>
            <a:ext cx="808528" cy="808528"/>
          </a:xfrm>
          <a:prstGeom prst="rect">
            <a:avLst/>
          </a:prstGeom>
        </p:spPr>
      </p:pic>
      <p:pic>
        <p:nvPicPr>
          <p:cNvPr id="23" name="Imagen 2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F3BF02A-1A6A-45B9-8731-3FBC704B38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25" y="4142736"/>
            <a:ext cx="827236" cy="82723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F4847FB-FD42-45E7-8AD4-FAB91B03E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20" y="4161444"/>
            <a:ext cx="808528" cy="808528"/>
          </a:xfrm>
          <a:prstGeom prst="rect">
            <a:avLst/>
          </a:prstGeom>
        </p:spPr>
      </p:pic>
      <p:pic>
        <p:nvPicPr>
          <p:cNvPr id="25" name="Imagen 2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D25DD1D-A267-4238-9D8E-61CB03096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07" y="4142736"/>
            <a:ext cx="827236" cy="8272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AD8AEB4-6D26-4E60-B22B-D9429DBEB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02" y="4161444"/>
            <a:ext cx="808528" cy="808528"/>
          </a:xfrm>
          <a:prstGeom prst="rect">
            <a:avLst/>
          </a:prstGeom>
        </p:spPr>
      </p:pic>
      <p:pic>
        <p:nvPicPr>
          <p:cNvPr id="27" name="Imagen 2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360799A-3688-4932-9C64-D77869E5E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89" y="4142736"/>
            <a:ext cx="827236" cy="82723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B43C9B1-D237-427A-ADF2-730BB57F5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76" y="4154797"/>
            <a:ext cx="808528" cy="808528"/>
          </a:xfrm>
          <a:prstGeom prst="rect">
            <a:avLst/>
          </a:prstGeom>
        </p:spPr>
      </p:pic>
      <p:pic>
        <p:nvPicPr>
          <p:cNvPr id="29" name="Imagen 2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48F1F0B-E2A5-4907-8064-9E05B3C02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63" y="4136089"/>
            <a:ext cx="827236" cy="82723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6574D28-5C4E-4CC4-AD3F-6EEC70674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02" y="4161444"/>
            <a:ext cx="808528" cy="808528"/>
          </a:xfrm>
          <a:prstGeom prst="rect">
            <a:avLst/>
          </a:prstGeom>
        </p:spPr>
      </p:pic>
      <p:pic>
        <p:nvPicPr>
          <p:cNvPr id="31" name="Imagen 3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43163A1-9265-4B2D-B308-2D8F7E4EE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89" y="4142736"/>
            <a:ext cx="827236" cy="82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4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260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7800109" y="2255117"/>
            <a:ext cx="4040910" cy="3939181"/>
          </a:xfrm>
          <a:solidFill>
            <a:schemeClr val="bg1"/>
          </a:solidFill>
          <a:ln>
            <a:solidFill>
              <a:schemeClr val="accent6"/>
            </a:solidFill>
            <a:prstDash val="sysDot"/>
          </a:ln>
        </p:spPr>
        <p:txBody>
          <a:bodyPr/>
          <a:lstStyle/>
          <a:p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Significantly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higher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levels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acceptance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Project in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Spain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relative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Germany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dif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15%) </a:t>
            </a:r>
            <a:endParaRPr lang="es-E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04108" y="57833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15C9507-165D-4689-B14A-90F5927ECCCA}"/>
              </a:ext>
            </a:extLst>
          </p:cNvPr>
          <p:cNvGraphicFramePr>
            <a:graphicFrameLocks/>
          </p:cNvGraphicFramePr>
          <p:nvPr/>
        </p:nvGraphicFramePr>
        <p:xfrm>
          <a:off x="377952" y="1671406"/>
          <a:ext cx="7191321" cy="486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5625B01E-1A33-4B05-8F6D-BB458CB6AAE0}"/>
              </a:ext>
            </a:extLst>
          </p:cNvPr>
          <p:cNvSpPr/>
          <p:nvPr/>
        </p:nvSpPr>
        <p:spPr>
          <a:xfrm>
            <a:off x="6096001" y="4152556"/>
            <a:ext cx="1353128" cy="14009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5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260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7800109" y="2255117"/>
            <a:ext cx="4040910" cy="3939181"/>
          </a:xfrm>
          <a:solidFill>
            <a:schemeClr val="bg1"/>
          </a:solidFill>
          <a:ln>
            <a:solidFill>
              <a:schemeClr val="accent6"/>
            </a:solidFill>
            <a:prstDash val="sysDot"/>
          </a:ln>
        </p:spPr>
        <p:txBody>
          <a:bodyPr/>
          <a:lstStyle/>
          <a:p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More positive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emotional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reaction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among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Spanish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respondents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relative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German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respondents</a:t>
            </a:r>
            <a:endParaRPr lang="es-E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04108" y="57833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3328886-0906-44E0-AA19-9BCC1D111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012878"/>
              </p:ext>
            </p:extLst>
          </p:nvPr>
        </p:nvGraphicFramePr>
        <p:xfrm>
          <a:off x="486815" y="1653568"/>
          <a:ext cx="6826479" cy="463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DB55F4F8-10DF-4B4D-9350-60BD3259FBA2}"/>
              </a:ext>
            </a:extLst>
          </p:cNvPr>
          <p:cNvSpPr/>
          <p:nvPr/>
        </p:nvSpPr>
        <p:spPr>
          <a:xfrm>
            <a:off x="5869498" y="3565856"/>
            <a:ext cx="1353128" cy="14009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E47E5-3732-441E-8AF6-F97B29E280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Results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292962D-CF09-40F5-B334-31184F38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655" y="6322794"/>
            <a:ext cx="2844800" cy="365125"/>
          </a:xfrm>
        </p:spPr>
        <p:txBody>
          <a:bodyPr/>
          <a:lstStyle/>
          <a:p>
            <a:fld id="{D58FB749-A2C7-431C-99C3-1BBC5D0DA192}" type="slidenum">
              <a:rPr lang="en-GB" smtClean="0"/>
              <a:t>13</a:t>
            </a:fld>
            <a:endParaRPr lang="en-GB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58C5B7C-302F-4627-8251-A6D1CBCBD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065504"/>
              </p:ext>
            </p:extLst>
          </p:nvPr>
        </p:nvGraphicFramePr>
        <p:xfrm>
          <a:off x="581025" y="1595802"/>
          <a:ext cx="6786563" cy="509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8BFFE4F1-89AA-461E-8105-10551212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109" y="2255117"/>
            <a:ext cx="4040910" cy="3939181"/>
          </a:xfrm>
          <a:solidFill>
            <a:schemeClr val="bg1"/>
          </a:solidFill>
          <a:ln>
            <a:solidFill>
              <a:schemeClr val="accent6"/>
            </a:solidFill>
            <a:prstDash val="sysDot"/>
          </a:ln>
        </p:spPr>
        <p:txBody>
          <a:bodyPr/>
          <a:lstStyle/>
          <a:p>
            <a:pPr marL="0" indent="0">
              <a:buNone/>
            </a:pPr>
            <a:r>
              <a:rPr lang="es-E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Perceived</a:t>
            </a:r>
            <a:r>
              <a:rPr lang="es-ES" sz="2400" dirty="0">
                <a:latin typeface="Segoe UI" panose="020B0502040204020203" pitchFamily="34" charset="0"/>
                <a:cs typeface="Segoe UI" panose="020B0502040204020203" pitchFamily="34" charset="0"/>
              </a:rPr>
              <a:t> as more beneficial (in </a:t>
            </a:r>
            <a:r>
              <a:rPr lang="es-E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terms</a:t>
            </a:r>
            <a:r>
              <a:rPr lang="es-E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s-ES" sz="2400" dirty="0">
                <a:latin typeface="Segoe UI" panose="020B0502040204020203" pitchFamily="34" charset="0"/>
                <a:cs typeface="Segoe UI" panose="020B0502040204020203" pitchFamily="34" charset="0"/>
              </a:rPr>
              <a:t> socio-</a:t>
            </a:r>
            <a:r>
              <a:rPr lang="es-E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economic</a:t>
            </a:r>
            <a:r>
              <a:rPr lang="es-E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impacts</a:t>
            </a:r>
            <a:r>
              <a:rPr lang="es-ES" sz="240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s-E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among</a:t>
            </a:r>
            <a:r>
              <a:rPr lang="es-E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Spanish</a:t>
            </a:r>
            <a:r>
              <a:rPr lang="es-E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citizens</a:t>
            </a:r>
            <a:r>
              <a:rPr lang="es-E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relative</a:t>
            </a:r>
            <a:r>
              <a:rPr lang="es-E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es-ES" sz="2400" dirty="0">
                <a:latin typeface="Segoe UI" panose="020B0502040204020203" pitchFamily="34" charset="0"/>
                <a:cs typeface="Segoe UI" panose="020B0502040204020203" pitchFamily="34" charset="0"/>
              </a:rPr>
              <a:t> German </a:t>
            </a:r>
            <a:r>
              <a:rPr lang="es-E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cititzens</a:t>
            </a:r>
            <a:endParaRPr lang="es-E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50D0F98-8FF0-4854-9E63-956EF04F1186}"/>
              </a:ext>
            </a:extLst>
          </p:cNvPr>
          <p:cNvSpPr/>
          <p:nvPr/>
        </p:nvSpPr>
        <p:spPr>
          <a:xfrm>
            <a:off x="5903054" y="3934442"/>
            <a:ext cx="1353128" cy="14009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75523-F7A0-4B76-9CA2-665232B70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12DDD04-1FFA-45BF-BEC4-D263AB14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45614-17A6-42BD-BFB8-DEE93537F6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64" y="1540542"/>
            <a:ext cx="4780690" cy="4535488"/>
          </a:xfrm>
        </p:spPr>
        <p:txBody>
          <a:bodyPr/>
          <a:lstStyle/>
          <a:p>
            <a:r>
              <a:rPr lang="es-ES" sz="2400" dirty="0" err="1"/>
              <a:t>Evaluation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consequences</a:t>
            </a:r>
            <a:r>
              <a:rPr lang="es-ES" sz="2400" dirty="0"/>
              <a:t> </a:t>
            </a:r>
            <a:r>
              <a:rPr lang="es-ES" sz="2400" dirty="0" err="1"/>
              <a:t>excercise</a:t>
            </a:r>
            <a:r>
              <a:rPr lang="es-ES" sz="2400" dirty="0"/>
              <a:t> (</a:t>
            </a:r>
            <a:r>
              <a:rPr lang="es-ES" sz="2400" dirty="0" err="1"/>
              <a:t>Spanish</a:t>
            </a:r>
            <a:r>
              <a:rPr lang="es-ES" sz="2400" dirty="0"/>
              <a:t> </a:t>
            </a:r>
            <a:r>
              <a:rPr lang="es-ES" sz="2400" dirty="0" err="1"/>
              <a:t>participants</a:t>
            </a:r>
            <a:r>
              <a:rPr lang="es-ES" sz="2400" dirty="0"/>
              <a:t>)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1F5BFA6-2395-4BA6-B47E-B00D4BDCBC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C445D05-9105-418D-B07D-3A7D729D8F3B}"/>
              </a:ext>
            </a:extLst>
          </p:cNvPr>
          <p:cNvSpPr/>
          <p:nvPr/>
        </p:nvSpPr>
        <p:spPr>
          <a:xfrm>
            <a:off x="159391" y="136525"/>
            <a:ext cx="11853644" cy="1211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469089-C540-4C46-B79D-E352EC4C1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269" y="251286"/>
            <a:ext cx="4976945" cy="650767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001EBA9F-7B7C-4C25-B90D-178D79669029}"/>
              </a:ext>
            </a:extLst>
          </p:cNvPr>
          <p:cNvSpPr/>
          <p:nvPr/>
        </p:nvSpPr>
        <p:spPr>
          <a:xfrm>
            <a:off x="7687130" y="5782415"/>
            <a:ext cx="310098" cy="2936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052A4B5-78D8-4082-AA6C-9FFBE87AA32B}"/>
              </a:ext>
            </a:extLst>
          </p:cNvPr>
          <p:cNvSpPr/>
          <p:nvPr/>
        </p:nvSpPr>
        <p:spPr>
          <a:xfrm>
            <a:off x="7687130" y="1150550"/>
            <a:ext cx="310098" cy="2936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0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75523-F7A0-4B76-9CA2-665232B70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12DDD04-1FFA-45BF-BEC4-D263AB14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15</a:t>
            </a:fld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45614-17A6-42BD-BFB8-DEE93537F6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64" y="1540542"/>
            <a:ext cx="4780690" cy="4535488"/>
          </a:xfrm>
        </p:spPr>
        <p:txBody>
          <a:bodyPr/>
          <a:lstStyle/>
          <a:p>
            <a:r>
              <a:rPr lang="es-ES" sz="2400" dirty="0" err="1"/>
              <a:t>Evaluation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consequences</a:t>
            </a:r>
            <a:r>
              <a:rPr lang="es-ES" sz="2400" dirty="0"/>
              <a:t> </a:t>
            </a:r>
            <a:r>
              <a:rPr lang="es-ES" sz="2400" dirty="0" err="1"/>
              <a:t>excercise</a:t>
            </a:r>
            <a:r>
              <a:rPr lang="es-ES" sz="2400" dirty="0"/>
              <a:t> (German </a:t>
            </a:r>
            <a:r>
              <a:rPr lang="es-ES" sz="2400" dirty="0" err="1"/>
              <a:t>participants</a:t>
            </a:r>
            <a:r>
              <a:rPr lang="es-ES" sz="2400" dirty="0"/>
              <a:t>)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1F5BFA6-2395-4BA6-B47E-B00D4BDCBC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C445D05-9105-418D-B07D-3A7D729D8F3B}"/>
              </a:ext>
            </a:extLst>
          </p:cNvPr>
          <p:cNvSpPr/>
          <p:nvPr/>
        </p:nvSpPr>
        <p:spPr>
          <a:xfrm>
            <a:off x="159391" y="136525"/>
            <a:ext cx="11853644" cy="1211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38D040B-6B15-40C0-A4FA-A4A8FB92C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454" y="121640"/>
            <a:ext cx="4990644" cy="6614719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359C5BAC-DCE3-4465-AC79-AD22DE82CAF3}"/>
              </a:ext>
            </a:extLst>
          </p:cNvPr>
          <p:cNvSpPr/>
          <p:nvPr/>
        </p:nvSpPr>
        <p:spPr>
          <a:xfrm>
            <a:off x="7758364" y="5673732"/>
            <a:ext cx="310098" cy="2936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D865D3F-4596-4635-8D58-DBA2493CF520}"/>
              </a:ext>
            </a:extLst>
          </p:cNvPr>
          <p:cNvSpPr/>
          <p:nvPr/>
        </p:nvSpPr>
        <p:spPr>
          <a:xfrm>
            <a:off x="7744203" y="909832"/>
            <a:ext cx="310098" cy="2936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FDFEF0F-51CF-4526-A831-9FEB528D7D4C}"/>
              </a:ext>
            </a:extLst>
          </p:cNvPr>
          <p:cNvSpPr/>
          <p:nvPr/>
        </p:nvSpPr>
        <p:spPr>
          <a:xfrm>
            <a:off x="7744203" y="3624235"/>
            <a:ext cx="310098" cy="2936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72E2817-940B-4961-A56C-9B7AA4B2B2B1}"/>
              </a:ext>
            </a:extLst>
          </p:cNvPr>
          <p:cNvSpPr/>
          <p:nvPr/>
        </p:nvSpPr>
        <p:spPr>
          <a:xfrm>
            <a:off x="8582551" y="2410041"/>
            <a:ext cx="310098" cy="2936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3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52" y="475488"/>
            <a:ext cx="8710630" cy="682752"/>
          </a:xfrm>
        </p:spPr>
        <p:txBody>
          <a:bodyPr/>
          <a:lstStyle/>
          <a:p>
            <a:r>
              <a:rPr lang="en-US" sz="2400" dirty="0"/>
              <a:t>Socio-demographic predictors of support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576" y="32698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04108" y="57833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371488"/>
              </p:ext>
            </p:extLst>
          </p:nvPr>
        </p:nvGraphicFramePr>
        <p:xfrm>
          <a:off x="3713572" y="2210547"/>
          <a:ext cx="4019204" cy="4500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2004">
                  <a:extLst>
                    <a:ext uri="{9D8B030D-6E8A-4147-A177-3AD203B41FA5}">
                      <a16:colId xmlns:a16="http://schemas.microsoft.com/office/drawing/2014/main" val="1496210026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8891510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% of support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759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Sex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9573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Women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58%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771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Men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63%*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99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961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18-29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59%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71966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30-39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59%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146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40-49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58%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557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50-64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60%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093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&gt; 65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66%*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94498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Education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5825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Did not graduate from high school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43%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9555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High school graduate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56%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3145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Vocational education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57%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2556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University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68%*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15811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30047" y="1473356"/>
            <a:ext cx="77862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	</a:t>
            </a:r>
            <a:r>
              <a:rPr kumimoji="0" lang="en-GB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Table.</a:t>
            </a:r>
            <a:r>
              <a:rPr kumimoji="0" lang="en-GB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kumimoji="0" lang="en-GB" altLang="es-E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Support for public investment in the joint project by socio-demographics (as % of respondents, total sample)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096000" y="658043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ES" sz="11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* </a:t>
            </a:r>
            <a:r>
              <a:rPr lang="el-GR" altLang="es-ES" sz="11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difference between categories is statistically significant, p&lt;0.01</a:t>
            </a:r>
            <a:endParaRPr lang="el-GR" altLang="es-E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3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5741E-A0E0-4016-9253-98FA652CF9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Supporters</a:t>
            </a:r>
            <a:r>
              <a:rPr lang="es-ES" dirty="0"/>
              <a:t> and </a:t>
            </a:r>
            <a:r>
              <a:rPr lang="es-ES" dirty="0" err="1"/>
              <a:t>sceptics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A42C455-EFE8-4130-B3F5-984619A5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17</a:t>
            </a:fld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8DC68D-92BB-4206-B4B6-687158826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B10F2D48-2E3B-4D04-975F-027D8DF76B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6BC1E8C-41F4-4657-B55C-33AC838A7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698027"/>
              </p:ext>
            </p:extLst>
          </p:nvPr>
        </p:nvGraphicFramePr>
        <p:xfrm>
          <a:off x="1298829" y="1345592"/>
          <a:ext cx="8968487" cy="537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CA4098AB-E9B9-4094-81AE-B80923B1A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3" y="2322117"/>
            <a:ext cx="623415" cy="6234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F84337-6DFB-460F-BA30-9AAA4FE56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4" y="1584325"/>
            <a:ext cx="623415" cy="6234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400DBE4-31B5-49D2-87C9-245EACAED309}"/>
              </a:ext>
            </a:extLst>
          </p:cNvPr>
          <p:cNvSpPr txBox="1"/>
          <p:nvPr/>
        </p:nvSpPr>
        <p:spPr>
          <a:xfrm>
            <a:off x="8312322" y="210514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SUPPORTERS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236B0B-731E-4B6B-97FF-E4420458A094}"/>
              </a:ext>
            </a:extLst>
          </p:cNvPr>
          <p:cNvSpPr txBox="1"/>
          <p:nvPr/>
        </p:nvSpPr>
        <p:spPr>
          <a:xfrm>
            <a:off x="8957701" y="3429000"/>
            <a:ext cx="105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SCEPTICS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74C91EC-C299-4867-9601-6990F82D87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76" y="4710049"/>
            <a:ext cx="1484449" cy="8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0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/>
              <a:t>Results</a:t>
            </a:r>
            <a:r>
              <a:rPr lang="es-ES_tradnl" dirty="0"/>
              <a:t>: </a:t>
            </a:r>
            <a:r>
              <a:rPr lang="es-ES_tradnl" dirty="0" err="1"/>
              <a:t>Predictors</a:t>
            </a:r>
            <a:r>
              <a:rPr lang="es-ES_tradnl" dirty="0"/>
              <a:t> of </a:t>
            </a:r>
            <a:r>
              <a:rPr lang="es-ES_tradnl" dirty="0" err="1"/>
              <a:t>support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95795" y="1567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>
            <a:off x="1134655" y="2132857"/>
            <a:ext cx="9648825" cy="4587875"/>
            <a:chOff x="0" y="0"/>
            <a:chExt cx="9649072" cy="4824536"/>
          </a:xfrm>
        </p:grpSpPr>
        <p:grpSp>
          <p:nvGrpSpPr>
            <p:cNvPr id="8" name="Grupo 7"/>
            <p:cNvGrpSpPr/>
            <p:nvPr/>
          </p:nvGrpSpPr>
          <p:grpSpPr>
            <a:xfrm>
              <a:off x="0" y="0"/>
              <a:ext cx="9649072" cy="4824536"/>
              <a:chOff x="0" y="0"/>
              <a:chExt cx="9649072" cy="4824536"/>
            </a:xfrm>
          </p:grpSpPr>
          <p:sp>
            <p:nvSpPr>
              <p:cNvPr id="13" name="81 Rectángulo"/>
              <p:cNvSpPr/>
              <p:nvPr/>
            </p:nvSpPr>
            <p:spPr>
              <a:xfrm>
                <a:off x="0" y="0"/>
                <a:ext cx="9649072" cy="48245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" name="3 Rectángulo"/>
              <p:cNvSpPr/>
              <p:nvPr/>
            </p:nvSpPr>
            <p:spPr>
              <a:xfrm>
                <a:off x="8342563" y="2195709"/>
                <a:ext cx="1090485" cy="61306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Support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" name="4 Rectángulo"/>
              <p:cNvSpPr/>
              <p:nvPr/>
            </p:nvSpPr>
            <p:spPr>
              <a:xfrm>
                <a:off x="6480720" y="2195709"/>
                <a:ext cx="1090485" cy="61306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 dirty="0" err="1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Attitude</a:t>
                </a:r>
                <a:endParaRPr lang="es-E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8 Rectángulo"/>
              <p:cNvSpPr/>
              <p:nvPr/>
            </p:nvSpPr>
            <p:spPr>
              <a:xfrm>
                <a:off x="3806059" y="2763074"/>
                <a:ext cx="1090485" cy="61306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Perceived benefits/costs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10 Rectángulo"/>
              <p:cNvSpPr/>
              <p:nvPr/>
            </p:nvSpPr>
            <p:spPr>
              <a:xfrm>
                <a:off x="3806059" y="1191597"/>
                <a:ext cx="1090485" cy="6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Problem perception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8" name="11 Rectángulo"/>
              <p:cNvSpPr/>
              <p:nvPr/>
            </p:nvSpPr>
            <p:spPr>
              <a:xfrm>
                <a:off x="1249191" y="1262236"/>
                <a:ext cx="1090485" cy="61306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0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Attachment (European)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9" name="18 Conector recto de flecha"/>
              <p:cNvCxnSpPr/>
              <p:nvPr/>
            </p:nvCxnSpPr>
            <p:spPr>
              <a:xfrm>
                <a:off x="4896544" y="1498130"/>
                <a:ext cx="1584176" cy="10041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20 Conector recto de flecha"/>
              <p:cNvCxnSpPr/>
              <p:nvPr/>
            </p:nvCxnSpPr>
            <p:spPr>
              <a:xfrm>
                <a:off x="4896544" y="2305355"/>
                <a:ext cx="1584176" cy="1968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2 Conector recto de flecha"/>
              <p:cNvCxnSpPr/>
              <p:nvPr/>
            </p:nvCxnSpPr>
            <p:spPr>
              <a:xfrm flipV="1">
                <a:off x="4896544" y="2502242"/>
                <a:ext cx="1584176" cy="5673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30 Conector recto de flecha"/>
              <p:cNvCxnSpPr/>
              <p:nvPr/>
            </p:nvCxnSpPr>
            <p:spPr>
              <a:xfrm flipV="1">
                <a:off x="2339676" y="1498130"/>
                <a:ext cx="1466383" cy="706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32 Conector recto de flecha"/>
              <p:cNvCxnSpPr/>
              <p:nvPr/>
            </p:nvCxnSpPr>
            <p:spPr>
              <a:xfrm>
                <a:off x="2339676" y="1568769"/>
                <a:ext cx="1466383" cy="7365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34 Conector recto de flecha"/>
              <p:cNvCxnSpPr/>
              <p:nvPr/>
            </p:nvCxnSpPr>
            <p:spPr>
              <a:xfrm>
                <a:off x="2339676" y="1568769"/>
                <a:ext cx="1466383" cy="15008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50 Conector recto de flecha"/>
              <p:cNvCxnSpPr/>
              <p:nvPr/>
            </p:nvCxnSpPr>
            <p:spPr>
              <a:xfrm>
                <a:off x="7571205" y="2502242"/>
                <a:ext cx="77135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7 Rectángulo"/>
              <p:cNvSpPr/>
              <p:nvPr/>
            </p:nvSpPr>
            <p:spPr>
              <a:xfrm>
                <a:off x="3806059" y="1998822"/>
                <a:ext cx="1090485" cy="61306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Affect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7" name="84 Rectángulo"/>
              <p:cNvSpPr/>
              <p:nvPr/>
            </p:nvSpPr>
            <p:spPr>
              <a:xfrm>
                <a:off x="1225699" y="2113221"/>
                <a:ext cx="1090485" cy="6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Environmental self-image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" name="85 Rectángulo"/>
              <p:cNvSpPr/>
              <p:nvPr/>
            </p:nvSpPr>
            <p:spPr>
              <a:xfrm>
                <a:off x="1225699" y="3168352"/>
                <a:ext cx="1090485" cy="61306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Preference for cooperation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29" name="86 Conector recto de flecha"/>
              <p:cNvCxnSpPr/>
              <p:nvPr/>
            </p:nvCxnSpPr>
            <p:spPr>
              <a:xfrm flipV="1">
                <a:off x="2316184" y="1498130"/>
                <a:ext cx="1489875" cy="9216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89 Conector recto de flecha"/>
              <p:cNvCxnSpPr/>
              <p:nvPr/>
            </p:nvCxnSpPr>
            <p:spPr>
              <a:xfrm flipV="1">
                <a:off x="2316184" y="2305355"/>
                <a:ext cx="1489875" cy="1143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92 Conector recto de flecha"/>
              <p:cNvCxnSpPr/>
              <p:nvPr/>
            </p:nvCxnSpPr>
            <p:spPr>
              <a:xfrm>
                <a:off x="2316184" y="2419754"/>
                <a:ext cx="1489875" cy="6498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98 Conector recto de flecha"/>
              <p:cNvCxnSpPr/>
              <p:nvPr/>
            </p:nvCxnSpPr>
            <p:spPr>
              <a:xfrm flipV="1">
                <a:off x="2316183" y="2296174"/>
                <a:ext cx="1489875" cy="11695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101 Conector recto de flecha"/>
              <p:cNvCxnSpPr/>
              <p:nvPr/>
            </p:nvCxnSpPr>
            <p:spPr>
              <a:xfrm flipV="1">
                <a:off x="2316184" y="3069607"/>
                <a:ext cx="1489875" cy="4052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117 CuadroTexto"/>
              <p:cNvSpPr txBox="1"/>
              <p:nvPr/>
            </p:nvSpPr>
            <p:spPr>
              <a:xfrm>
                <a:off x="5803977" y="1858592"/>
                <a:ext cx="363855" cy="29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.06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5" name="118 CuadroTexto"/>
              <p:cNvSpPr txBox="1"/>
              <p:nvPr/>
            </p:nvSpPr>
            <p:spPr>
              <a:xfrm>
                <a:off x="5688486" y="2165171"/>
                <a:ext cx="363855" cy="29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.27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6" name="119 CuadroTexto"/>
              <p:cNvSpPr txBox="1"/>
              <p:nvPr/>
            </p:nvSpPr>
            <p:spPr>
              <a:xfrm>
                <a:off x="5625177" y="2448048"/>
                <a:ext cx="402590" cy="29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 .37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7" name="120 CuadroTexto"/>
              <p:cNvSpPr txBox="1"/>
              <p:nvPr/>
            </p:nvSpPr>
            <p:spPr>
              <a:xfrm>
                <a:off x="3440165" y="1937512"/>
                <a:ext cx="363855" cy="29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.32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8" name="121 CuadroTexto"/>
              <p:cNvSpPr txBox="1"/>
              <p:nvPr/>
            </p:nvSpPr>
            <p:spPr>
              <a:xfrm>
                <a:off x="3306517" y="1470833"/>
                <a:ext cx="363855" cy="29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.33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9" name="129 CuadroTexto"/>
              <p:cNvSpPr txBox="1"/>
              <p:nvPr/>
            </p:nvSpPr>
            <p:spPr>
              <a:xfrm>
                <a:off x="3378524" y="1281248"/>
                <a:ext cx="363855" cy="29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.18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0" name="130 CuadroTexto"/>
              <p:cNvSpPr txBox="1"/>
              <p:nvPr/>
            </p:nvSpPr>
            <p:spPr>
              <a:xfrm>
                <a:off x="3187453" y="2104329"/>
                <a:ext cx="363855" cy="29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.17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1" name="131 CuadroTexto"/>
              <p:cNvSpPr txBox="1"/>
              <p:nvPr/>
            </p:nvSpPr>
            <p:spPr>
              <a:xfrm>
                <a:off x="3296380" y="2361269"/>
                <a:ext cx="363855" cy="29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.07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2" name="132 CuadroTexto"/>
              <p:cNvSpPr txBox="1"/>
              <p:nvPr/>
            </p:nvSpPr>
            <p:spPr>
              <a:xfrm>
                <a:off x="3472538" y="2607480"/>
                <a:ext cx="363855" cy="29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.30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3" name="133 CuadroTexto"/>
              <p:cNvSpPr txBox="1"/>
              <p:nvPr/>
            </p:nvSpPr>
            <p:spPr>
              <a:xfrm>
                <a:off x="3240475" y="2702400"/>
                <a:ext cx="363855" cy="29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.18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4" name="134 CuadroTexto"/>
              <p:cNvSpPr txBox="1"/>
              <p:nvPr/>
            </p:nvSpPr>
            <p:spPr>
              <a:xfrm>
                <a:off x="3351565" y="3114209"/>
                <a:ext cx="363855" cy="29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.15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5" name="40 CuadroTexto"/>
              <p:cNvSpPr txBox="1"/>
              <p:nvPr/>
            </p:nvSpPr>
            <p:spPr>
              <a:xfrm>
                <a:off x="7773782" y="2186462"/>
                <a:ext cx="363855" cy="29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.47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6" name="41 Rectángulo"/>
              <p:cNvSpPr/>
              <p:nvPr/>
            </p:nvSpPr>
            <p:spPr>
              <a:xfrm>
                <a:off x="3806058" y="3607911"/>
                <a:ext cx="1090485" cy="61306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Perceived equity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47" name="42 Conector recto de flecha"/>
              <p:cNvCxnSpPr/>
              <p:nvPr/>
            </p:nvCxnSpPr>
            <p:spPr>
              <a:xfrm flipV="1">
                <a:off x="4896543" y="2502242"/>
                <a:ext cx="1584177" cy="14122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44 CuadroTexto"/>
              <p:cNvSpPr txBox="1"/>
              <p:nvPr/>
            </p:nvSpPr>
            <p:spPr>
              <a:xfrm>
                <a:off x="5688486" y="2729976"/>
                <a:ext cx="363855" cy="29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100" kern="120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</a:rPr>
                  <a:t>.18</a:t>
                </a:r>
                <a:endParaRPr lang="es-E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cxnSp>
          <p:nvCxnSpPr>
            <p:cNvPr id="9" name="34 Conector recto de flecha"/>
            <p:cNvCxnSpPr/>
            <p:nvPr/>
          </p:nvCxnSpPr>
          <p:spPr>
            <a:xfrm>
              <a:off x="2339676" y="1568769"/>
              <a:ext cx="1466382" cy="23456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2 Conector recto de flecha"/>
            <p:cNvCxnSpPr/>
            <p:nvPr/>
          </p:nvCxnSpPr>
          <p:spPr>
            <a:xfrm>
              <a:off x="2316184" y="2419754"/>
              <a:ext cx="1489874" cy="1494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29 CuadroTexto"/>
            <p:cNvSpPr txBox="1"/>
            <p:nvPr/>
          </p:nvSpPr>
          <p:spPr>
            <a:xfrm>
              <a:off x="3519435" y="3374760"/>
              <a:ext cx="363855" cy="2921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ES_tradnl" sz="1100" kern="1200">
                  <a:solidFill>
                    <a:srgbClr val="000000"/>
                  </a:solidFill>
                  <a:effectLst/>
                  <a:latin typeface="Segoe UI" panose="020B0502040204020203" pitchFamily="34" charset="0"/>
                  <a:ea typeface="Calibri" panose="020F0502020204030204" pitchFamily="34" charset="0"/>
                </a:rPr>
                <a:t>.24</a:t>
              </a:r>
              <a:endParaRPr lang="es-E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" name="129 CuadroTexto"/>
            <p:cNvSpPr txBox="1"/>
            <p:nvPr/>
          </p:nvSpPr>
          <p:spPr>
            <a:xfrm>
              <a:off x="3296380" y="3682885"/>
              <a:ext cx="437827" cy="2921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ES_tradnl" sz="1100" kern="1200">
                  <a:solidFill>
                    <a:srgbClr val="000000"/>
                  </a:solidFill>
                  <a:effectLst/>
                  <a:latin typeface="Segoe UI" panose="020B0502040204020203" pitchFamily="34" charset="0"/>
                  <a:ea typeface="Calibri" panose="020F0502020204030204" pitchFamily="34" charset="0"/>
                </a:rPr>
                <a:t>.17</a:t>
              </a:r>
              <a:endParaRPr lang="es-E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49" name="Rectangle 68"/>
          <p:cNvSpPr>
            <a:spLocks noChangeArrowheads="1"/>
          </p:cNvSpPr>
          <p:nvPr/>
        </p:nvSpPr>
        <p:spPr bwMode="auto">
          <a:xfrm>
            <a:off x="857047" y="1216543"/>
            <a:ext cx="92575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	</a:t>
            </a:r>
            <a:r>
              <a:rPr kumimoji="0" lang="en-GB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Figure</a:t>
            </a:r>
            <a:r>
              <a:rPr kumimoji="0" lang="en-GB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r>
              <a:rPr kumimoji="0" lang="en-GB" altLang="es-E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Path analysis with</a:t>
            </a:r>
            <a:r>
              <a:rPr kumimoji="0" lang="en-GB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kumimoji="0" lang="en-GB" altLang="es-E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</a:t>
            </a:r>
            <a:r>
              <a:rPr kumimoji="0" lang="en-US" altLang="es-ES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irect</a:t>
            </a:r>
            <a:r>
              <a:rPr kumimoji="0" lang="en-US" altLang="es-E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and indirect effects on support of public investments for a joint project of distinct variables (standardized coefficients)</a:t>
            </a:r>
            <a:endParaRPr kumimoji="0" lang="en-GB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2B070E-3223-4C84-906F-9E506842B9A1}"/>
              </a:ext>
            </a:extLst>
          </p:cNvPr>
          <p:cNvSpPr txBox="1"/>
          <p:nvPr/>
        </p:nvSpPr>
        <p:spPr>
          <a:xfrm>
            <a:off x="2067748" y="2734415"/>
            <a:ext cx="172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PRIOR ATTITUDES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D0C6FAB1-EA3A-449D-A894-B8CC63FE4BAC}"/>
              </a:ext>
            </a:extLst>
          </p:cNvPr>
          <p:cNvSpPr txBox="1"/>
          <p:nvPr/>
        </p:nvSpPr>
        <p:spPr>
          <a:xfrm>
            <a:off x="4375047" y="2730395"/>
            <a:ext cx="2269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EMOTIONS AND BELIEFS</a:t>
            </a:r>
          </a:p>
        </p:txBody>
      </p:sp>
    </p:spTree>
    <p:extLst>
      <p:ext uri="{BB962C8B-B14F-4D97-AF65-F5344CB8AC3E}">
        <p14:creationId xmlns:p14="http://schemas.microsoft.com/office/powerpoint/2010/main" val="19399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/>
              <a:t>Results</a:t>
            </a:r>
            <a:r>
              <a:rPr lang="es-ES_tradnl" dirty="0"/>
              <a:t>: </a:t>
            </a:r>
            <a:r>
              <a:rPr lang="es-ES_tradnl" dirty="0" err="1"/>
              <a:t>Predictors</a:t>
            </a:r>
            <a:r>
              <a:rPr lang="es-ES_tradnl" dirty="0"/>
              <a:t> of </a:t>
            </a:r>
            <a:r>
              <a:rPr lang="es-ES_tradnl" dirty="0" err="1"/>
              <a:t>support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19</a:t>
            </a:fld>
            <a:endParaRPr lang="en-GB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2309090" y="2487706"/>
          <a:ext cx="6428509" cy="3726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0700">
                  <a:extLst>
                    <a:ext uri="{9D8B030D-6E8A-4147-A177-3AD203B41FA5}">
                      <a16:colId xmlns:a16="http://schemas.microsoft.com/office/drawing/2014/main" val="1665330136"/>
                    </a:ext>
                  </a:extLst>
                </a:gridCol>
                <a:gridCol w="1255015">
                  <a:extLst>
                    <a:ext uri="{9D8B030D-6E8A-4147-A177-3AD203B41FA5}">
                      <a16:colId xmlns:a16="http://schemas.microsoft.com/office/drawing/2014/main" val="270687750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3644618123"/>
                    </a:ext>
                  </a:extLst>
                </a:gridCol>
                <a:gridCol w="1776299">
                  <a:extLst>
                    <a:ext uri="{9D8B030D-6E8A-4147-A177-3AD203B41FA5}">
                      <a16:colId xmlns:a16="http://schemas.microsoft.com/office/drawing/2014/main" val="17470913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Direct effect</a:t>
                      </a:r>
                      <a:endParaRPr lang="es-ES" sz="2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effectLst/>
                          <a:latin typeface="Segoe UI"/>
                          <a:cs typeface="Segoe UI"/>
                        </a:rPr>
                        <a:t>Indirect</a:t>
                      </a:r>
                      <a:r>
                        <a:rPr lang="el-GR" sz="1400" dirty="0"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l-GR" sz="1400" dirty="0" err="1">
                          <a:effectLst/>
                          <a:latin typeface="Segoe UI"/>
                          <a:cs typeface="Segoe UI"/>
                        </a:rPr>
                        <a:t>effect</a:t>
                      </a:r>
                      <a:endParaRPr lang="es-ES" sz="2400" dirty="0" err="1">
                        <a:effectLst/>
                        <a:latin typeface="Segoe UI"/>
                        <a:cs typeface="Segoe U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Segoe UI"/>
                          <a:cs typeface="Segoe UI"/>
                        </a:rPr>
                        <a:t>(</a:t>
                      </a:r>
                      <a:r>
                        <a:rPr lang="el-GR" sz="1400" dirty="0" err="1">
                          <a:effectLst/>
                          <a:latin typeface="Segoe UI"/>
                          <a:cs typeface="Segoe UI"/>
                        </a:rPr>
                        <a:t>one</a:t>
                      </a:r>
                      <a:r>
                        <a:rPr lang="el-GR" sz="1400" dirty="0"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l-GR" sz="1400" dirty="0" err="1">
                          <a:effectLst/>
                          <a:latin typeface="Segoe UI"/>
                          <a:cs typeface="Segoe UI"/>
                        </a:rPr>
                        <a:t>step</a:t>
                      </a:r>
                      <a:r>
                        <a:rPr lang="el-GR" sz="1400" dirty="0">
                          <a:effectLst/>
                          <a:latin typeface="Segoe UI"/>
                          <a:cs typeface="Segoe UI"/>
                        </a:rPr>
                        <a:t>)</a:t>
                      </a: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effectLst/>
                          <a:latin typeface="Segoe UI"/>
                          <a:cs typeface="Segoe UI"/>
                        </a:rPr>
                        <a:t>Indirect</a:t>
                      </a:r>
                      <a:r>
                        <a:rPr lang="el-GR" sz="1400" dirty="0"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l-GR" sz="1400" dirty="0" err="1">
                          <a:effectLst/>
                          <a:latin typeface="Segoe UI"/>
                          <a:cs typeface="Segoe UI"/>
                        </a:rPr>
                        <a:t>effect</a:t>
                      </a:r>
                      <a:r>
                        <a:rPr lang="el-GR" sz="1400" dirty="0">
                          <a:effectLst/>
                          <a:latin typeface="Segoe UI"/>
                          <a:cs typeface="Segoe UI"/>
                        </a:rPr>
                        <a:t> (</a:t>
                      </a:r>
                      <a:r>
                        <a:rPr lang="el-GR" sz="1400" dirty="0" err="1">
                          <a:effectLst/>
                          <a:latin typeface="Segoe UI"/>
                          <a:cs typeface="Segoe UI"/>
                        </a:rPr>
                        <a:t>two</a:t>
                      </a:r>
                      <a:r>
                        <a:rPr lang="el-GR" sz="1400" dirty="0"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l-GR" sz="1400" dirty="0" err="1">
                          <a:effectLst/>
                          <a:latin typeface="Segoe UI"/>
                          <a:cs typeface="Segoe UI"/>
                        </a:rPr>
                        <a:t>steps</a:t>
                      </a:r>
                      <a:r>
                        <a:rPr lang="el-GR" sz="1400" dirty="0">
                          <a:effectLst/>
                          <a:latin typeface="Segoe UI"/>
                          <a:cs typeface="Segoe UI"/>
                        </a:rPr>
                        <a:t>)</a:t>
                      </a: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884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effectLst/>
                          <a:latin typeface="Segoe UI"/>
                          <a:cs typeface="Segoe UI"/>
                        </a:rPr>
                        <a:t>Overall</a:t>
                      </a:r>
                      <a:r>
                        <a:rPr lang="es-ES_tradnl" sz="1400" dirty="0"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_tradnl" sz="1400" dirty="0" err="1">
                          <a:effectLst/>
                          <a:latin typeface="Segoe UI"/>
                          <a:cs typeface="Segoe UI"/>
                        </a:rPr>
                        <a:t>evaluation</a:t>
                      </a:r>
                      <a:endParaRPr lang="es-ES" sz="2400" dirty="0" err="1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.47</a:t>
                      </a:r>
                      <a:r>
                        <a:rPr lang="es-ES_trad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</a:t>
                      </a:r>
                      <a:endParaRPr lang="es-ES" sz="2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8765075"/>
                  </a:ext>
                </a:extLst>
              </a:tr>
              <a:tr h="312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effectLst/>
                          <a:latin typeface="Segoe UI"/>
                          <a:cs typeface="Segoe UI"/>
                        </a:rPr>
                        <a:t>Problem</a:t>
                      </a:r>
                      <a:r>
                        <a:rPr lang="es-ES_tradnl" sz="1400" dirty="0"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_tradnl" sz="1400" dirty="0" err="1">
                          <a:effectLst/>
                          <a:latin typeface="Segoe UI"/>
                          <a:cs typeface="Segoe UI"/>
                        </a:rPr>
                        <a:t>perception</a:t>
                      </a:r>
                      <a:endParaRPr lang="es-ES" sz="2400" dirty="0" err="1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.03</a:t>
                      </a:r>
                      <a:endParaRPr lang="es-ES" sz="2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5633024"/>
                  </a:ext>
                </a:extLst>
              </a:tr>
              <a:tr h="3509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Segoe UI"/>
                          <a:cs typeface="Segoe UI"/>
                        </a:rPr>
                        <a:t>A</a:t>
                      </a:r>
                      <a:r>
                        <a:rPr lang="el-GR" sz="1400" dirty="0" err="1">
                          <a:effectLst/>
                          <a:latin typeface="Segoe UI"/>
                          <a:cs typeface="Segoe UI"/>
                        </a:rPr>
                        <a:t>ffect</a:t>
                      </a:r>
                      <a:endParaRPr lang="es-ES" sz="2400" dirty="0" err="1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.13*</a:t>
                      </a:r>
                      <a:endParaRPr lang="es-ES" sz="2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3006446"/>
                  </a:ext>
                </a:extLst>
              </a:tr>
              <a:tr h="341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effectLst/>
                          <a:latin typeface="Segoe UI"/>
                          <a:cs typeface="Segoe UI"/>
                        </a:rPr>
                        <a:t>Perceived</a:t>
                      </a:r>
                      <a:r>
                        <a:rPr lang="el-GR" sz="1400" dirty="0"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l-GR" sz="1400" dirty="0" err="1">
                          <a:effectLst/>
                          <a:latin typeface="Segoe UI"/>
                          <a:cs typeface="Segoe UI"/>
                        </a:rPr>
                        <a:t>benefits</a:t>
                      </a:r>
                      <a:r>
                        <a:rPr lang="el-GR" sz="1400" dirty="0">
                          <a:effectLst/>
                          <a:latin typeface="Segoe UI"/>
                          <a:cs typeface="Segoe UI"/>
                        </a:rPr>
                        <a:t>/</a:t>
                      </a:r>
                      <a:r>
                        <a:rPr lang="el-GR" sz="1400" dirty="0" err="1">
                          <a:effectLst/>
                          <a:latin typeface="Segoe UI"/>
                          <a:cs typeface="Segoe UI"/>
                        </a:rPr>
                        <a:t>costs</a:t>
                      </a:r>
                      <a:endParaRPr lang="es-ES" sz="2400" dirty="0" err="1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.17*</a:t>
                      </a:r>
                      <a:endParaRPr lang="es-ES" sz="2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6421234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effectLst/>
                          <a:latin typeface="Segoe UI"/>
                          <a:cs typeface="Segoe UI"/>
                        </a:rPr>
                        <a:t>Perceived</a:t>
                      </a:r>
                      <a:r>
                        <a:rPr lang="es-ES_tradnl" sz="1400" dirty="0"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_tradnl" sz="1400" dirty="0" err="1">
                          <a:effectLst/>
                          <a:latin typeface="Segoe UI"/>
                          <a:cs typeface="Segoe UI"/>
                        </a:rPr>
                        <a:t>equity</a:t>
                      </a:r>
                      <a:r>
                        <a:rPr lang="el-GR" sz="1400" dirty="0">
                          <a:effectLst/>
                          <a:latin typeface="Segoe UI"/>
                          <a:cs typeface="Segoe UI"/>
                        </a:rPr>
                        <a:t>  </a:t>
                      </a:r>
                      <a:endParaRPr lang="es-ES" sz="2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.08*</a:t>
                      </a:r>
                      <a:endParaRPr lang="es-ES" sz="2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144876"/>
                  </a:ext>
                </a:extLst>
              </a:tr>
              <a:tr h="3509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Segoe UI"/>
                          <a:cs typeface="Segoe UI"/>
                        </a:rPr>
                        <a:t>Place </a:t>
                      </a:r>
                      <a:r>
                        <a:rPr lang="es-ES_tradnl" sz="1400" dirty="0" err="1">
                          <a:effectLst/>
                          <a:latin typeface="Segoe UI"/>
                          <a:cs typeface="Segoe UI"/>
                        </a:rPr>
                        <a:t>attachment</a:t>
                      </a:r>
                      <a:r>
                        <a:rPr lang="es-ES_tradnl" sz="1400" dirty="0">
                          <a:effectLst/>
                          <a:latin typeface="Segoe UI"/>
                          <a:cs typeface="Segoe UI"/>
                        </a:rPr>
                        <a:t> (EU)</a:t>
                      </a:r>
                      <a:endParaRPr lang="es-ES" sz="2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.12*</a:t>
                      </a:r>
                      <a:endParaRPr lang="es-ES" sz="2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400284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effectLst/>
                          <a:latin typeface="Segoe UI"/>
                          <a:cs typeface="Segoe UI"/>
                        </a:rPr>
                        <a:t>Environmental</a:t>
                      </a:r>
                      <a:r>
                        <a:rPr lang="es-ES_tradnl" sz="1400" dirty="0"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_tradnl" sz="1400" dirty="0" err="1">
                          <a:effectLst/>
                          <a:latin typeface="Segoe UI"/>
                          <a:cs typeface="Segoe UI"/>
                        </a:rPr>
                        <a:t>self-image</a:t>
                      </a:r>
                      <a:endParaRPr lang="es-ES" sz="2400" dirty="0" err="1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.07*</a:t>
                      </a:r>
                      <a:endParaRPr lang="es-ES" sz="2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93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effectLst/>
                          <a:latin typeface="Segoe UI"/>
                          <a:cs typeface="Segoe UI"/>
                        </a:rPr>
                        <a:t>Preference</a:t>
                      </a:r>
                      <a:r>
                        <a:rPr lang="es-ES_tradnl" sz="1400" dirty="0"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_tradnl" sz="1400" dirty="0" err="1">
                          <a:effectLst/>
                          <a:latin typeface="Segoe UI"/>
                          <a:cs typeface="Segoe UI"/>
                        </a:rPr>
                        <a:t>for</a:t>
                      </a:r>
                      <a:r>
                        <a:rPr lang="es-ES_tradnl" sz="1400" dirty="0"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_tradnl" sz="1400" dirty="0" err="1">
                          <a:effectLst/>
                          <a:latin typeface="Segoe UI"/>
                          <a:cs typeface="Segoe UI"/>
                        </a:rPr>
                        <a:t>cooperation</a:t>
                      </a:r>
                      <a:endParaRPr lang="es-ES" sz="2400" dirty="0" err="1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Segoe UI"/>
                        <a:ea typeface="Calibri" panose="020F0502020204030204" pitchFamily="34" charset="0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.03*</a:t>
                      </a:r>
                      <a:endParaRPr lang="es-ES" sz="2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010435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0012" y="1767550"/>
            <a:ext cx="780894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Table 7</a:t>
            </a:r>
            <a:r>
              <a:rPr kumimoji="0" lang="el-GR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r>
              <a:rPr kumimoji="0" lang="el-GR" altLang="es-E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Direct and indirect effects on </a:t>
            </a:r>
            <a:r>
              <a:rPr kumimoji="0" lang="en-US" altLang="es-E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support</a:t>
            </a:r>
            <a:r>
              <a:rPr kumimoji="0" lang="el-GR" altLang="es-E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of </a:t>
            </a:r>
            <a:r>
              <a:rPr kumimoji="0" lang="en-US" altLang="es-E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public investments on a joint project</a:t>
            </a:r>
            <a:r>
              <a:rPr kumimoji="0" lang="el-GR" altLang="es-E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of distinct variables (standardized coefficients β)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63127" y="6068291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* sig. &lt;0,05</a:t>
            </a:r>
            <a:endParaRPr lang="es-ES" sz="12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ED636CD-B2EB-4227-BBB9-06DD52FE8D87}"/>
              </a:ext>
            </a:extLst>
          </p:cNvPr>
          <p:cNvSpPr/>
          <p:nvPr/>
        </p:nvSpPr>
        <p:spPr>
          <a:xfrm>
            <a:off x="6163056" y="4197096"/>
            <a:ext cx="429768" cy="36576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A1F872B-3836-446F-9FBD-B1B5B37A58AB}"/>
              </a:ext>
            </a:extLst>
          </p:cNvPr>
          <p:cNvSpPr/>
          <p:nvPr/>
        </p:nvSpPr>
        <p:spPr>
          <a:xfrm>
            <a:off x="6163056" y="3831336"/>
            <a:ext cx="429768" cy="36576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ED69398-7758-4A1C-8565-7F0454247526}"/>
              </a:ext>
            </a:extLst>
          </p:cNvPr>
          <p:cNvSpPr/>
          <p:nvPr/>
        </p:nvSpPr>
        <p:spPr>
          <a:xfrm>
            <a:off x="7613904" y="4916424"/>
            <a:ext cx="429768" cy="36576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453709F-B244-445F-9DED-74E4D46F713B}"/>
              </a:ext>
            </a:extLst>
          </p:cNvPr>
          <p:cNvSpPr/>
          <p:nvPr/>
        </p:nvSpPr>
        <p:spPr>
          <a:xfrm>
            <a:off x="6163056" y="4573414"/>
            <a:ext cx="429768" cy="36576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5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Key </a:t>
            </a:r>
            <a:r>
              <a:rPr lang="es-ES_tradnl" dirty="0" err="1"/>
              <a:t>research</a:t>
            </a:r>
            <a:r>
              <a:rPr lang="es-ES_tradnl" dirty="0"/>
              <a:t> </a:t>
            </a:r>
            <a:r>
              <a:rPr lang="es-ES_tradnl" dirty="0" err="1"/>
              <a:t>questions</a:t>
            </a:r>
            <a:r>
              <a:rPr lang="es-ES_tradnl" dirty="0"/>
              <a:t> of WP3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are the levels of </a:t>
            </a:r>
            <a:r>
              <a:rPr lang="en-US" b="1" dirty="0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societal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acceptance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of cooperation projects of the RES Directive to supply electricity from Concentrated Solar Power (CSP) plants in the South of Europe to Central and Northern Europe in potential hosting and off-taking countries? 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are the perceived benefits and risks and the general attitude towards “joint projects” among the </a:t>
            </a:r>
            <a:r>
              <a:rPr lang="en-US" b="1" dirty="0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 public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and key </a:t>
            </a:r>
            <a:r>
              <a:rPr lang="en-US" b="1" dirty="0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(including policy makers, industry, science, opinion shapers at the local-regional, national, European)?</a:t>
            </a:r>
          </a:p>
        </p:txBody>
      </p:sp>
    </p:spTree>
    <p:extLst>
      <p:ext uri="{BB962C8B-B14F-4D97-AF65-F5344CB8AC3E}">
        <p14:creationId xmlns:p14="http://schemas.microsoft.com/office/powerpoint/2010/main" val="2578684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40ABA-1320-46C3-BA53-0F9399679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s-ES" dirty="0" err="1">
                <a:latin typeface="Cambria"/>
              </a:rPr>
              <a:t>Conclusion</a:t>
            </a:r>
            <a:endParaRPr lang="es-ES" dirty="0" err="1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FE77A2-FBEB-444A-ABC5-ACB90353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20</a:t>
            </a:fld>
            <a:endParaRPr lang="en-GB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8DBBC29-7104-4221-B90E-43E1220C5F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E25B87E-9B09-4CC8-8706-0DD86C69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indent="-457200">
              <a:buChar char="•"/>
            </a:pPr>
            <a:r>
              <a:rPr lang="es-ES" dirty="0">
                <a:latin typeface="Segoe UI"/>
                <a:cs typeface="Arial"/>
              </a:rPr>
              <a:t>Medium </a:t>
            </a:r>
            <a:r>
              <a:rPr lang="es-ES" dirty="0" err="1">
                <a:latin typeface="Segoe UI"/>
                <a:cs typeface="Arial"/>
              </a:rPr>
              <a:t>to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high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levels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of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b="1" dirty="0" err="1">
                <a:solidFill>
                  <a:srgbClr val="FFC000"/>
                </a:solidFill>
                <a:latin typeface="Segoe UI"/>
                <a:cs typeface="Arial"/>
              </a:rPr>
              <a:t>acceptance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of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joint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projects</a:t>
            </a:r>
            <a:r>
              <a:rPr lang="es-ES" dirty="0">
                <a:latin typeface="Segoe UI"/>
                <a:cs typeface="Arial"/>
              </a:rPr>
              <a:t> in </a:t>
            </a:r>
            <a:r>
              <a:rPr lang="es-ES" dirty="0" err="1">
                <a:latin typeface="Segoe UI"/>
                <a:cs typeface="Arial"/>
              </a:rPr>
              <a:t>the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four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studied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countries</a:t>
            </a:r>
            <a:endParaRPr lang="es-ES" dirty="0">
              <a:latin typeface="Segoe UI"/>
            </a:endParaRPr>
          </a:p>
          <a:p>
            <a:pPr marL="457200" indent="-457200">
              <a:buChar char="•"/>
            </a:pPr>
            <a:r>
              <a:rPr lang="es-ES" dirty="0" err="1">
                <a:latin typeface="Segoe UI"/>
                <a:cs typeface="Arial"/>
              </a:rPr>
              <a:t>Significant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b="1" dirty="0" err="1">
                <a:solidFill>
                  <a:srgbClr val="FFC000"/>
                </a:solidFill>
                <a:latin typeface="Segoe UI"/>
                <a:cs typeface="Arial"/>
              </a:rPr>
              <a:t>differences</a:t>
            </a:r>
            <a:r>
              <a:rPr lang="es-ES" dirty="0">
                <a:latin typeface="Segoe UI"/>
                <a:cs typeface="Arial"/>
              </a:rPr>
              <a:t> in </a:t>
            </a:r>
            <a:r>
              <a:rPr lang="es-ES" dirty="0" err="1">
                <a:latin typeface="Segoe UI"/>
                <a:cs typeface="Arial"/>
              </a:rPr>
              <a:t>acceptance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between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participants</a:t>
            </a:r>
            <a:r>
              <a:rPr lang="es-ES" dirty="0">
                <a:latin typeface="Segoe UI"/>
                <a:cs typeface="Arial"/>
              </a:rPr>
              <a:t> in host and off-</a:t>
            </a:r>
            <a:r>
              <a:rPr lang="es-ES" dirty="0" err="1">
                <a:latin typeface="Segoe UI"/>
                <a:cs typeface="Arial"/>
              </a:rPr>
              <a:t>taker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countries</a:t>
            </a:r>
            <a:endParaRPr lang="es-ES" dirty="0">
              <a:latin typeface="Segoe UI"/>
              <a:cs typeface="Arial"/>
            </a:endParaRPr>
          </a:p>
          <a:p>
            <a:pPr marL="457200" indent="-457200">
              <a:buChar char="•"/>
            </a:pPr>
            <a:r>
              <a:rPr lang="es-ES" dirty="0" err="1">
                <a:latin typeface="Segoe UI"/>
                <a:cs typeface="Arial"/>
              </a:rPr>
              <a:t>Perception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of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b="1" dirty="0" err="1">
                <a:solidFill>
                  <a:srgbClr val="FFC000"/>
                </a:solidFill>
                <a:latin typeface="Segoe UI"/>
                <a:cs typeface="Arial"/>
              </a:rPr>
              <a:t>benefits</a:t>
            </a:r>
            <a:r>
              <a:rPr lang="es-ES" dirty="0">
                <a:latin typeface="Segoe UI"/>
                <a:cs typeface="Arial"/>
              </a:rPr>
              <a:t> and </a:t>
            </a:r>
            <a:r>
              <a:rPr lang="es-ES" b="1" dirty="0" err="1">
                <a:solidFill>
                  <a:srgbClr val="FFC000"/>
                </a:solidFill>
                <a:latin typeface="Segoe UI"/>
                <a:cs typeface="Arial"/>
              </a:rPr>
              <a:t>costs</a:t>
            </a:r>
            <a:r>
              <a:rPr lang="es-ES" dirty="0">
                <a:latin typeface="Segoe UI"/>
                <a:cs typeface="Arial"/>
              </a:rPr>
              <a:t> and </a:t>
            </a:r>
            <a:r>
              <a:rPr lang="es-ES" b="1" dirty="0" err="1">
                <a:solidFill>
                  <a:srgbClr val="FFC000"/>
                </a:solidFill>
                <a:latin typeface="Segoe UI"/>
                <a:cs typeface="Arial"/>
              </a:rPr>
              <a:t>emotions</a:t>
            </a:r>
            <a:r>
              <a:rPr lang="es-ES" dirty="0">
                <a:latin typeface="Segoe UI"/>
                <a:cs typeface="Arial"/>
              </a:rPr>
              <a:t> as </a:t>
            </a:r>
            <a:r>
              <a:rPr lang="es-ES" dirty="0" err="1">
                <a:latin typeface="Segoe UI"/>
                <a:cs typeface="Arial"/>
              </a:rPr>
              <a:t>main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predictors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of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acceptance</a:t>
            </a:r>
            <a:r>
              <a:rPr lang="es-ES" dirty="0">
                <a:latin typeface="Segoe UI"/>
                <a:cs typeface="Arial"/>
              </a:rPr>
              <a:t>. </a:t>
            </a:r>
          </a:p>
          <a:p>
            <a:pPr marL="457200" indent="-457200">
              <a:buChar char="•"/>
            </a:pPr>
            <a:r>
              <a:rPr lang="es-ES" b="1" dirty="0">
                <a:solidFill>
                  <a:srgbClr val="FFC000"/>
                </a:solidFill>
                <a:latin typeface="Segoe UI"/>
                <a:cs typeface="Arial"/>
              </a:rPr>
              <a:t>Prior </a:t>
            </a:r>
            <a:r>
              <a:rPr lang="es-ES" b="1" dirty="0" err="1">
                <a:solidFill>
                  <a:srgbClr val="FFC000"/>
                </a:solidFill>
                <a:latin typeface="Segoe UI"/>
                <a:cs typeface="Arial"/>
              </a:rPr>
              <a:t>attitudes</a:t>
            </a:r>
            <a:r>
              <a:rPr lang="es-ES" b="1" dirty="0">
                <a:solidFill>
                  <a:srgbClr val="FFC000"/>
                </a:solidFill>
                <a:latin typeface="Segoe UI"/>
                <a:cs typeface="Arial"/>
              </a:rPr>
              <a:t> </a:t>
            </a:r>
            <a:r>
              <a:rPr lang="es-ES" dirty="0">
                <a:latin typeface="Segoe UI"/>
                <a:cs typeface="Arial"/>
              </a:rPr>
              <a:t>(</a:t>
            </a:r>
            <a:r>
              <a:rPr lang="es-ES" dirty="0" err="1">
                <a:latin typeface="Segoe UI"/>
                <a:cs typeface="Arial"/>
              </a:rPr>
              <a:t>attachment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to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European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Union</a:t>
            </a:r>
            <a:r>
              <a:rPr lang="es-ES" dirty="0">
                <a:latin typeface="Segoe UI"/>
                <a:cs typeface="Arial"/>
              </a:rPr>
              <a:t>, </a:t>
            </a:r>
            <a:r>
              <a:rPr lang="es-ES" dirty="0" err="1">
                <a:latin typeface="Segoe UI"/>
                <a:cs typeface="Arial"/>
              </a:rPr>
              <a:t>environmental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attitudes</a:t>
            </a:r>
            <a:r>
              <a:rPr lang="es-ES" dirty="0">
                <a:latin typeface="Segoe UI"/>
                <a:cs typeface="Arial"/>
              </a:rPr>
              <a:t> and </a:t>
            </a:r>
            <a:r>
              <a:rPr lang="es-ES" dirty="0" err="1">
                <a:latin typeface="Segoe UI"/>
                <a:cs typeface="Arial"/>
              </a:rPr>
              <a:t>preference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for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cooperation</a:t>
            </a:r>
            <a:r>
              <a:rPr lang="es-ES" dirty="0">
                <a:latin typeface="Segoe UI"/>
                <a:cs typeface="Arial"/>
              </a:rPr>
              <a:t>) are </a:t>
            </a:r>
            <a:r>
              <a:rPr lang="es-ES" dirty="0" err="1">
                <a:latin typeface="Segoe UI"/>
                <a:cs typeface="Arial"/>
              </a:rPr>
              <a:t>also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relevant</a:t>
            </a:r>
            <a:r>
              <a:rPr lang="es-ES" dirty="0">
                <a:latin typeface="Segoe UI"/>
                <a:cs typeface="Arial"/>
              </a:rPr>
              <a:t> </a:t>
            </a:r>
            <a:r>
              <a:rPr lang="es-ES" dirty="0" err="1">
                <a:latin typeface="Segoe UI"/>
                <a:cs typeface="Arial"/>
              </a:rPr>
              <a:t>determinants</a:t>
            </a:r>
            <a:endParaRPr lang="es-ES" dirty="0">
              <a:latin typeface="Segoe UI"/>
              <a:cs typeface="Arial"/>
            </a:endParaRPr>
          </a:p>
          <a:p>
            <a:pPr marL="457200" indent="-457200">
              <a:buChar char="•"/>
            </a:pPr>
            <a:endParaRPr lang="es-E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454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1524000" y="2697652"/>
            <a:ext cx="9144000" cy="1169099"/>
          </a:xfrm>
        </p:spPr>
        <p:txBody>
          <a:bodyPr>
            <a:noAutofit/>
          </a:bodyPr>
          <a:lstStyle/>
          <a:p>
            <a:r>
              <a:rPr lang="en-US" sz="4000" dirty="0"/>
              <a:t>Task 3.4. Delphi Study</a:t>
            </a:r>
            <a:endParaRPr lang="es-ES" sz="4000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308954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077" y="362276"/>
            <a:ext cx="6656832" cy="1225731"/>
          </a:xfrm>
        </p:spPr>
        <p:txBody>
          <a:bodyPr/>
          <a:lstStyle/>
          <a:p>
            <a:r>
              <a:rPr lang="en-US" sz="2800" dirty="0"/>
              <a:t>Task 3.4. Stakeholder engagement: Delphi study 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22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2063" y="1588008"/>
            <a:ext cx="9829365" cy="4525963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US" sz="3200" b="1" dirty="0" err="1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Delphy</a:t>
            </a:r>
            <a:r>
              <a:rPr lang="en-US" sz="3200" b="1" dirty="0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r>
              <a:rPr lang="en-US" sz="3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with European energy experts has been designed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on the possible future of CSP cooperation in Europe. Specifically, they were consulted about h</a:t>
            </a:r>
            <a:r>
              <a:rPr lang="en-GB" sz="3200" i="1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ow will </a:t>
            </a:r>
            <a:r>
              <a:rPr lang="en-GB" sz="3200" b="1" i="1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cross-border cooperation agreements on renewable energies </a:t>
            </a:r>
            <a:r>
              <a:rPr lang="en-GB" sz="3200" i="1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 in the European Union in the medium term?</a:t>
            </a:r>
          </a:p>
          <a:p>
            <a:endParaRPr lang="en-US" sz="3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59980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Data </a:t>
            </a:r>
            <a:r>
              <a:rPr lang="es-ES_tradnl" dirty="0" err="1"/>
              <a:t>collection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23</a:t>
            </a:fld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512763" y="1820862"/>
            <a:ext cx="6522021" cy="2635024"/>
          </a:xfrm>
        </p:spPr>
        <p:txBody>
          <a:bodyPr/>
          <a:lstStyle/>
          <a:p>
            <a:pPr marL="457200" indent="-457200">
              <a:buSzPct val="60000"/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Multi-stage survey procedure with a group of energy experts to estimate future trends or developments.</a:t>
            </a:r>
          </a:p>
          <a:p>
            <a:pPr marL="457200" indent="-457200">
              <a:buSzPct val="60000"/>
              <a:buFont typeface="Wingdings" panose="05000000000000000000" pitchFamily="2" charset="2"/>
              <a:buChar char="v"/>
            </a:pP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Online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implementation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es-ES_tradnl" sz="2400" dirty="0">
                <a:latin typeface="Segoe UI" panose="020B0502040204020203" pitchFamily="34" charset="0"/>
                <a:cs typeface="Segoe UI" panose="020B0502040204020203" pitchFamily="34" charset="0"/>
              </a:rPr>
              <a:t> personal email </a:t>
            </a:r>
            <a:r>
              <a:rPr lang="es-ES_tradn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invitation</a:t>
            </a:r>
            <a:endParaRPr lang="es-ES_trad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SzPct val="60000"/>
              <a:buFont typeface="Wingdings" panose="05000000000000000000" pitchFamily="2" charset="2"/>
              <a:buChar char="v"/>
            </a:pPr>
            <a:r>
              <a:rPr lang="es-ES" sz="2400" dirty="0">
                <a:latin typeface="Segoe UI" panose="020B0502040204020203" pitchFamily="34" charset="0"/>
                <a:cs typeface="Segoe UI" panose="020B0502040204020203" pitchFamily="34" charset="0"/>
              </a:rPr>
              <a:t>2 rounds (</a:t>
            </a:r>
            <a:r>
              <a:rPr lang="es-E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December</a:t>
            </a:r>
            <a:r>
              <a:rPr lang="es-ES" sz="2400" dirty="0">
                <a:latin typeface="Segoe UI" panose="020B0502040204020203" pitchFamily="34" charset="0"/>
                <a:cs typeface="Segoe UI" panose="020B0502040204020203" pitchFamily="34" charset="0"/>
              </a:rPr>
              <a:t> 2019-April 2020)</a:t>
            </a:r>
          </a:p>
          <a:p>
            <a:pPr>
              <a:buSzPct val="60000"/>
            </a:pPr>
            <a:endParaRPr lang="es-E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7537578" y="2570761"/>
          <a:ext cx="404482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411">
                  <a:extLst>
                    <a:ext uri="{9D8B030D-6E8A-4147-A177-3AD203B41FA5}">
                      <a16:colId xmlns:a16="http://schemas.microsoft.com/office/drawing/2014/main" val="823328338"/>
                    </a:ext>
                  </a:extLst>
                </a:gridCol>
                <a:gridCol w="1011206">
                  <a:extLst>
                    <a:ext uri="{9D8B030D-6E8A-4147-A177-3AD203B41FA5}">
                      <a16:colId xmlns:a16="http://schemas.microsoft.com/office/drawing/2014/main" val="4079059363"/>
                    </a:ext>
                  </a:extLst>
                </a:gridCol>
                <a:gridCol w="1011206">
                  <a:extLst>
                    <a:ext uri="{9D8B030D-6E8A-4147-A177-3AD203B41FA5}">
                      <a16:colId xmlns:a16="http://schemas.microsoft.com/office/drawing/2014/main" val="2999860974"/>
                    </a:ext>
                  </a:extLst>
                </a:gridCol>
              </a:tblGrid>
              <a:tr h="269965">
                <a:tc>
                  <a:txBody>
                    <a:bodyPr/>
                    <a:lstStyle/>
                    <a:p>
                      <a:r>
                        <a:rPr lang="es-ES" sz="24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N </a:t>
                      </a:r>
                    </a:p>
                    <a:p>
                      <a:pPr algn="ctr"/>
                      <a:r>
                        <a:rPr lang="es-ES_tradnl" sz="2400" dirty="0"/>
                        <a:t>1st</a:t>
                      </a:r>
                      <a:r>
                        <a:rPr lang="es-ES_tradnl" sz="2400" baseline="0" dirty="0"/>
                        <a:t> round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N</a:t>
                      </a:r>
                    </a:p>
                    <a:p>
                      <a:pPr algn="ctr"/>
                      <a:r>
                        <a:rPr lang="es-ES" sz="2400" dirty="0"/>
                        <a:t>2nd 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34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dirty="0" err="1"/>
                        <a:t>Spain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4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6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dirty="0" err="1"/>
                        <a:t>Germany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4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dirty="0" err="1"/>
                        <a:t>Other</a:t>
                      </a:r>
                      <a:r>
                        <a:rPr lang="es-ES_tradnl" sz="2400" dirty="0"/>
                        <a:t> </a:t>
                      </a:r>
                      <a:r>
                        <a:rPr lang="es-ES_tradnl" sz="2400" dirty="0" err="1"/>
                        <a:t>countries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3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96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dirty="0"/>
                        <a:t>Total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s-E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1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807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Explored</a:t>
            </a:r>
            <a:r>
              <a:rPr lang="es-ES" dirty="0"/>
              <a:t> </a:t>
            </a:r>
            <a:r>
              <a:rPr lang="es-ES" dirty="0" err="1"/>
              <a:t>dimensions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24</a:t>
            </a:fld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512763" y="1584325"/>
            <a:ext cx="10968037" cy="4535488"/>
          </a:xfrm>
        </p:spPr>
        <p:txBody>
          <a:bodyPr/>
          <a:lstStyle/>
          <a:p>
            <a:pPr marL="457200" indent="-457200">
              <a:buSzPct val="60000"/>
              <a:buFont typeface="Wingdings" panose="05000000000000000000" pitchFamily="2" charset="2"/>
              <a:buChar char="v"/>
            </a:pPr>
            <a:r>
              <a:rPr lang="es-ES" sz="2400" dirty="0" err="1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Brief</a:t>
            </a:r>
            <a:r>
              <a:rPr lang="es-ES" sz="24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information</a:t>
            </a:r>
            <a:r>
              <a:rPr lang="es-ES" sz="24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about</a:t>
            </a:r>
            <a:r>
              <a:rPr lang="es-ES" sz="24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cooperation</a:t>
            </a:r>
            <a:r>
              <a:rPr lang="es-ES" sz="24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mechanisms</a:t>
            </a:r>
            <a:r>
              <a:rPr lang="es-ES" sz="24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457200" indent="-457200">
              <a:buSzPct val="60000"/>
              <a:buFont typeface="Wingdings" panose="05000000000000000000" pitchFamily="2" charset="2"/>
              <a:buChar char="v"/>
            </a:pPr>
            <a:r>
              <a:rPr lang="es-ES" sz="2400" b="1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Assessment</a:t>
            </a:r>
            <a:r>
              <a:rPr lang="es-ES" sz="24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es-ES" sz="2400" b="1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Scenario</a:t>
            </a:r>
            <a:r>
              <a:rPr lang="es-ES" sz="24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1: </a:t>
            </a:r>
            <a:r>
              <a:rPr lang="es-ES" sz="2400" b="1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Dominant</a:t>
            </a:r>
            <a:r>
              <a:rPr lang="es-ES" sz="24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b="1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pathway</a:t>
            </a:r>
            <a:r>
              <a:rPr lang="es-ES" sz="24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ES" sz="2400" b="1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market-centred</a:t>
            </a:r>
            <a:r>
              <a:rPr lang="es-ES" sz="24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457200" indent="-457200">
              <a:buSzPct val="60000"/>
              <a:buFont typeface="Wingdings" panose="05000000000000000000" pitchFamily="2" charset="2"/>
              <a:buChar char="v"/>
            </a:pPr>
            <a:r>
              <a:rPr lang="es-ES" sz="2400" b="1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Assessment</a:t>
            </a:r>
            <a:r>
              <a:rPr lang="es-ES" sz="24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b="1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s-ES" sz="24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b="1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Scenario</a:t>
            </a:r>
            <a:r>
              <a:rPr lang="es-ES" sz="24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2: </a:t>
            </a:r>
            <a:r>
              <a:rPr lang="es-ES" sz="2400" b="1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Minority</a:t>
            </a:r>
            <a:r>
              <a:rPr lang="es-ES" sz="24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b="1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pathway</a:t>
            </a:r>
            <a:r>
              <a:rPr lang="es-ES" sz="24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ES" sz="2400" b="1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grassroots-centred</a:t>
            </a:r>
            <a:r>
              <a:rPr lang="es-ES" sz="24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457200" indent="-457200">
              <a:buSzPct val="6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Cross-border cooperation agreements on renewable energy between European countries based on the RES Directive (type of scheme and type of technology).</a:t>
            </a:r>
          </a:p>
          <a:p>
            <a:pPr marL="457200" indent="-457200">
              <a:buSzPct val="6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Perceived likelihood of a Joint project to co-fund a Concentrated Solar Power (CSP) plant.</a:t>
            </a:r>
          </a:p>
          <a:p>
            <a:pPr marL="457200" indent="-457200">
              <a:buSzPct val="6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Recommendations to foster CSP cooperation projects.</a:t>
            </a:r>
          </a:p>
          <a:p>
            <a:pPr marL="457200" indent="-457200">
              <a:buSzPct val="60000"/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dk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SzPct val="60000"/>
              <a:buFont typeface="Wingdings" panose="05000000000000000000" pitchFamily="2" charset="2"/>
              <a:buChar char="v"/>
            </a:pPr>
            <a:endParaRPr lang="es-ES" sz="2400" dirty="0">
              <a:solidFill>
                <a:schemeClr val="dk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1962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/>
              <a:t>Findings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77952" y="2051260"/>
            <a:ext cx="5285869" cy="119981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you think this scenario accurately represents the currently dominant pathway in the EU?</a:t>
            </a:r>
            <a:endParaRPr lang="en-US" sz="2000" dirty="0">
              <a:solidFill>
                <a:schemeClr val="dk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890217"/>
              </p:ext>
            </p:extLst>
          </p:nvPr>
        </p:nvGraphicFramePr>
        <p:xfrm>
          <a:off x="348343" y="3251078"/>
          <a:ext cx="5718628" cy="347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6066971" y="2051260"/>
            <a:ext cx="5776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Thinking in very long term (20-40 years), how likely do you think is that it will become real?</a:t>
            </a:r>
            <a:endParaRPr lang="es-ES" sz="2000" dirty="0">
              <a:solidFill>
                <a:schemeClr val="dk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149183"/>
              </p:ext>
            </p:extLst>
          </p:nvPr>
        </p:nvGraphicFramePr>
        <p:xfrm>
          <a:off x="6255657" y="3251078"/>
          <a:ext cx="5718628" cy="341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3202024" y="1524749"/>
            <a:ext cx="531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Scenario 1. Dominant pathway: market-centred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0224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/>
              <a:t>Findings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6496" y="2011316"/>
            <a:ext cx="5151057" cy="119981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you think this scenario accurately represents the currently dominant pathway in the EU?</a:t>
            </a:r>
            <a:endParaRPr lang="en-US" sz="2000" dirty="0">
              <a:solidFill>
                <a:schemeClr val="dk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42742" y="2011316"/>
            <a:ext cx="5584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Thinking in very long term (20-40 years), how likely do you think is that it will become real?</a:t>
            </a:r>
            <a:endParaRPr lang="es-ES" sz="2000" dirty="0">
              <a:solidFill>
                <a:schemeClr val="dk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02024" y="1524749"/>
            <a:ext cx="5592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Scenario 2. Minority pathway: grassroots-centred </a:t>
            </a:r>
            <a:endParaRPr lang="es-ES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487258"/>
              </p:ext>
            </p:extLst>
          </p:nvPr>
        </p:nvGraphicFramePr>
        <p:xfrm>
          <a:off x="626496" y="3211133"/>
          <a:ext cx="5343803" cy="340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291814"/>
              </p:ext>
            </p:extLst>
          </p:nvPr>
        </p:nvGraphicFramePr>
        <p:xfrm>
          <a:off x="6414448" y="3184115"/>
          <a:ext cx="5343803" cy="334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6232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/>
              <a:t>Findings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512764" y="1584325"/>
            <a:ext cx="11142423" cy="9268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Likelihood</a:t>
            </a:r>
            <a:r>
              <a:rPr lang="en-GB" sz="24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(%) of a joint project involving CSP trade from South (e.g. Extremadura, Spain) to Northern Europe (e.g. Germany)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Gráfico 5"/>
              <p:cNvGraphicFramePr/>
              <p:nvPr>
                <p:extLst>
                  <p:ext uri="{D42A27DB-BD31-4B8C-83A1-F6EECF244321}">
                    <p14:modId xmlns:p14="http://schemas.microsoft.com/office/powerpoint/2010/main" val="2135664115"/>
                  </p:ext>
                </p:extLst>
              </p:nvPr>
            </p:nvGraphicFramePr>
            <p:xfrm>
              <a:off x="675250" y="2827491"/>
              <a:ext cx="5420750" cy="355502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Gráfico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250" y="2827491"/>
                <a:ext cx="5420750" cy="3555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Gráfico 6"/>
              <p:cNvGraphicFramePr/>
              <p:nvPr>
                <p:extLst>
                  <p:ext uri="{D42A27DB-BD31-4B8C-83A1-F6EECF244321}">
                    <p14:modId xmlns:p14="http://schemas.microsoft.com/office/powerpoint/2010/main" val="519612002"/>
                  </p:ext>
                </p:extLst>
              </p:nvPr>
            </p:nvGraphicFramePr>
            <p:xfrm>
              <a:off x="6366678" y="2827490"/>
              <a:ext cx="5288509" cy="35550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Gráfico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6678" y="2827490"/>
                <a:ext cx="5288509" cy="355502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B7A8D017-BAC5-4C18-918C-F4A8905BA1DA}"/>
              </a:ext>
            </a:extLst>
          </p:cNvPr>
          <p:cNvSpPr txBox="1"/>
          <p:nvPr/>
        </p:nvSpPr>
        <p:spPr>
          <a:xfrm>
            <a:off x="1635853" y="4235668"/>
            <a:ext cx="79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Round 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5D1B111-EBE3-4682-BD58-B12C0EB329AC}"/>
              </a:ext>
            </a:extLst>
          </p:cNvPr>
          <p:cNvSpPr txBox="1"/>
          <p:nvPr/>
        </p:nvSpPr>
        <p:spPr>
          <a:xfrm>
            <a:off x="4455952" y="4235667"/>
            <a:ext cx="79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Round 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EC91FE-CB08-40B2-A1B3-6D3A3AB2BD40}"/>
              </a:ext>
            </a:extLst>
          </p:cNvPr>
          <p:cNvSpPr txBox="1"/>
          <p:nvPr/>
        </p:nvSpPr>
        <p:spPr>
          <a:xfrm>
            <a:off x="7318739" y="3927890"/>
            <a:ext cx="79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Round 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59DACE-CBCB-408D-B014-B23A64B16754}"/>
              </a:ext>
            </a:extLst>
          </p:cNvPr>
          <p:cNvSpPr txBox="1"/>
          <p:nvPr/>
        </p:nvSpPr>
        <p:spPr>
          <a:xfrm>
            <a:off x="10185633" y="3963559"/>
            <a:ext cx="79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Round 2</a:t>
            </a:r>
          </a:p>
        </p:txBody>
      </p:sp>
    </p:spTree>
    <p:extLst>
      <p:ext uri="{BB962C8B-B14F-4D97-AF65-F5344CB8AC3E}">
        <p14:creationId xmlns:p14="http://schemas.microsoft.com/office/powerpoint/2010/main" val="74450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/>
              <a:t>Next</a:t>
            </a:r>
            <a:r>
              <a:rPr lang="es-ES_tradnl" dirty="0"/>
              <a:t> </a:t>
            </a:r>
            <a:r>
              <a:rPr lang="es-ES_tradnl" dirty="0" err="1"/>
              <a:t>steps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28</a:t>
            </a:fld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512763" y="1584325"/>
            <a:ext cx="11069637" cy="4535488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Task 3.4. Stakeholder acceptance workshop (June-September, 2020)</a:t>
            </a:r>
          </a:p>
          <a:p>
            <a:pPr marL="457200" indent="-457200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Germany: Webinar will take place on 24 June 2020, 13:00-14:30 (in German) </a:t>
            </a:r>
          </a:p>
          <a:p>
            <a:pPr marL="457200" indent="-457200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Goal: identify drivers and barriers for CSP projects that can supply renewable electricity to countries, like Germany. </a:t>
            </a:r>
          </a:p>
          <a:p>
            <a:pPr marL="457200" indent="-457200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Target group: representatives from industry, science, NGOs and policy makers</a:t>
            </a:r>
          </a:p>
          <a:p>
            <a:pPr marL="457200" indent="-457200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Topics:</a:t>
            </a:r>
          </a:p>
          <a:p>
            <a:pPr marL="1200150" lvl="1" indent="-457200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Political framework conditions for RE cooperation projects in Europe: Introduction to the political background </a:t>
            </a:r>
          </a:p>
          <a:p>
            <a:pPr marL="1200150" lvl="1" indent="-457200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What opportunities and potentials do European cooperation projects have? Empirical studies on the social acceptance of CSP in Europe</a:t>
            </a:r>
          </a:p>
          <a:p>
            <a:pPr marL="1200150" lvl="1" indent="-457200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Open questions and discussion on drivers and barriers for European cooperation projects on renewable energies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73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>
              <a:solidFill>
                <a:srgbClr val="02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4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/>
              <a:t>Tasks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Task 3.1. Identification of relevant stakeholders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Task 3.2. Stakeholder consultation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Task 3.3. Survey of public acceptance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Task 3.4. Stakeholder engagement exercise</a:t>
            </a:r>
            <a:endParaRPr lang="es-E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4"/>
          </p:nvPr>
        </p:nvSpPr>
        <p:spPr/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1F8047A-9570-4077-917D-D3E89481C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55273"/>
              </p:ext>
            </p:extLst>
          </p:nvPr>
        </p:nvGraphicFramePr>
        <p:xfrm>
          <a:off x="1068978" y="3323844"/>
          <a:ext cx="10054043" cy="332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726">
                  <a:extLst>
                    <a:ext uri="{9D8B030D-6E8A-4147-A177-3AD203B41FA5}">
                      <a16:colId xmlns:a16="http://schemas.microsoft.com/office/drawing/2014/main" val="2854615068"/>
                    </a:ext>
                  </a:extLst>
                </a:gridCol>
                <a:gridCol w="987422">
                  <a:extLst>
                    <a:ext uri="{9D8B030D-6E8A-4147-A177-3AD203B41FA5}">
                      <a16:colId xmlns:a16="http://schemas.microsoft.com/office/drawing/2014/main" val="317356706"/>
                    </a:ext>
                  </a:extLst>
                </a:gridCol>
                <a:gridCol w="1005405">
                  <a:extLst>
                    <a:ext uri="{9D8B030D-6E8A-4147-A177-3AD203B41FA5}">
                      <a16:colId xmlns:a16="http://schemas.microsoft.com/office/drawing/2014/main" val="815056362"/>
                    </a:ext>
                  </a:extLst>
                </a:gridCol>
                <a:gridCol w="841060">
                  <a:extLst>
                    <a:ext uri="{9D8B030D-6E8A-4147-A177-3AD203B41FA5}">
                      <a16:colId xmlns:a16="http://schemas.microsoft.com/office/drawing/2014/main" val="2200446732"/>
                    </a:ext>
                  </a:extLst>
                </a:gridCol>
                <a:gridCol w="870062">
                  <a:extLst>
                    <a:ext uri="{9D8B030D-6E8A-4147-A177-3AD203B41FA5}">
                      <a16:colId xmlns:a16="http://schemas.microsoft.com/office/drawing/2014/main" val="529762187"/>
                    </a:ext>
                  </a:extLst>
                </a:gridCol>
                <a:gridCol w="798013">
                  <a:extLst>
                    <a:ext uri="{9D8B030D-6E8A-4147-A177-3AD203B41FA5}">
                      <a16:colId xmlns:a16="http://schemas.microsoft.com/office/drawing/2014/main" val="978775174"/>
                    </a:ext>
                  </a:extLst>
                </a:gridCol>
                <a:gridCol w="873798">
                  <a:extLst>
                    <a:ext uri="{9D8B030D-6E8A-4147-A177-3AD203B41FA5}">
                      <a16:colId xmlns:a16="http://schemas.microsoft.com/office/drawing/2014/main" val="3818245755"/>
                    </a:ext>
                  </a:extLst>
                </a:gridCol>
                <a:gridCol w="911789">
                  <a:extLst>
                    <a:ext uri="{9D8B030D-6E8A-4147-A177-3AD203B41FA5}">
                      <a16:colId xmlns:a16="http://schemas.microsoft.com/office/drawing/2014/main" val="1044908268"/>
                    </a:ext>
                  </a:extLst>
                </a:gridCol>
                <a:gridCol w="892793">
                  <a:extLst>
                    <a:ext uri="{9D8B030D-6E8A-4147-A177-3AD203B41FA5}">
                      <a16:colId xmlns:a16="http://schemas.microsoft.com/office/drawing/2014/main" val="122622185"/>
                    </a:ext>
                  </a:extLst>
                </a:gridCol>
                <a:gridCol w="794649">
                  <a:extLst>
                    <a:ext uri="{9D8B030D-6E8A-4147-A177-3AD203B41FA5}">
                      <a16:colId xmlns:a16="http://schemas.microsoft.com/office/drawing/2014/main" val="674882640"/>
                    </a:ext>
                  </a:extLst>
                </a:gridCol>
                <a:gridCol w="920326">
                  <a:extLst>
                    <a:ext uri="{9D8B030D-6E8A-4147-A177-3AD203B41FA5}">
                      <a16:colId xmlns:a16="http://schemas.microsoft.com/office/drawing/2014/main" val="1167975105"/>
                    </a:ext>
                  </a:extLst>
                </a:gridCol>
              </a:tblGrid>
              <a:tr h="336257"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2017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2018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2020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39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III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II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III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II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III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II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III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66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7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</a:t>
                      </a:r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3.1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D3.1</a:t>
                      </a:r>
                      <a:r>
                        <a:rPr lang="es-ES_tradnl" sz="1700" baseline="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(M6)</a:t>
                      </a:r>
                      <a:endParaRPr lang="es-ES" sz="17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390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7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</a:t>
                      </a:r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3.2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D3.2</a:t>
                      </a:r>
                      <a:r>
                        <a:rPr lang="es-ES_tradnl" sz="1700" baseline="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(M18)</a:t>
                      </a:r>
                      <a:endParaRPr lang="es-ES" sz="17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0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7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</a:t>
                      </a:r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3.3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D3.3</a:t>
                      </a:r>
                      <a:r>
                        <a:rPr lang="es-ES_tradnl" sz="1700" baseline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(M24)</a:t>
                      </a:r>
                      <a:endParaRPr lang="es-ES" sz="170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7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048683"/>
                  </a:ext>
                </a:extLst>
              </a:tr>
              <a:tr h="770636">
                <a:tc>
                  <a:txBody>
                    <a:bodyPr/>
                    <a:lstStyle/>
                    <a:p>
                      <a:r>
                        <a:rPr lang="es-ES_tradnl" sz="17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</a:t>
                      </a:r>
                      <a:r>
                        <a:rPr lang="es-ES_tradnl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3.4</a:t>
                      </a:r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7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D3.4</a:t>
                      </a:r>
                    </a:p>
                    <a:p>
                      <a:r>
                        <a:rPr lang="es-ES_tradnl" sz="17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(M32)</a:t>
                      </a:r>
                      <a:endParaRPr lang="es-ES" sz="170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70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978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20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1524000" y="2697652"/>
            <a:ext cx="9144000" cy="1169099"/>
          </a:xfrm>
        </p:spPr>
        <p:txBody>
          <a:bodyPr>
            <a:noAutofit/>
          </a:bodyPr>
          <a:lstStyle/>
          <a:p>
            <a:r>
              <a:rPr lang="en-US" sz="4000" dirty="0"/>
              <a:t>Task 3.3. Public acceptance of cooperation projects</a:t>
            </a:r>
            <a:endParaRPr lang="es-ES" sz="4000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86296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77951" y="475488"/>
            <a:ext cx="8139032" cy="682752"/>
          </a:xfrm>
        </p:spPr>
        <p:txBody>
          <a:bodyPr/>
          <a:lstStyle/>
          <a:p>
            <a:r>
              <a:rPr lang="en-GB" dirty="0"/>
              <a:t>Multi-country Survey study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5</a:t>
            </a:fld>
            <a:endParaRPr lang="en-GB" dirty="0"/>
          </a:p>
        </p:txBody>
      </p:sp>
      <p:sp>
        <p:nvSpPr>
          <p:cNvPr id="21" name="Content Placeholder 9"/>
          <p:cNvSpPr txBox="1">
            <a:spLocks/>
          </p:cNvSpPr>
          <p:nvPr/>
        </p:nvSpPr>
        <p:spPr>
          <a:xfrm>
            <a:off x="512063" y="1588008"/>
            <a:ext cx="10922291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To estimate levels of public </a:t>
            </a:r>
            <a:r>
              <a:rPr lang="en-US" sz="30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acceptance and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0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and related attitudinal dimensions (affect, norms, trust) regarding joint projects in selected </a:t>
            </a:r>
            <a:r>
              <a:rPr lang="en-US" sz="30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host and off-taker countries.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To identify key individual, attitudinal, socio-demographic and contextual </a:t>
            </a:r>
            <a:r>
              <a:rPr lang="en-US" sz="30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determinants of public attitudes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and acceptance of joint projects;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To report on </a:t>
            </a:r>
            <a:r>
              <a:rPr lang="en-US" sz="30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cross-country comparisons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in public awareness, attitudes towards and acceptance of joint projects.</a:t>
            </a:r>
          </a:p>
        </p:txBody>
      </p:sp>
    </p:spTree>
    <p:extLst>
      <p:ext uri="{BB962C8B-B14F-4D97-AF65-F5344CB8AC3E}">
        <p14:creationId xmlns:p14="http://schemas.microsoft.com/office/powerpoint/2010/main" val="5007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77951" y="475488"/>
            <a:ext cx="8139032" cy="682752"/>
          </a:xfrm>
        </p:spPr>
        <p:txBody>
          <a:bodyPr/>
          <a:lstStyle/>
          <a:p>
            <a:r>
              <a:rPr lang="en-GB" dirty="0"/>
              <a:t>Multi-country Survey study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6</a:t>
            </a:fld>
            <a:endParaRPr lang="en-GB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66" y="3011909"/>
            <a:ext cx="4457029" cy="3102062"/>
          </a:xfrm>
        </p:spPr>
      </p:pic>
      <p:sp>
        <p:nvSpPr>
          <p:cNvPr id="21" name="Content Placeholder 9"/>
          <p:cNvSpPr txBox="1">
            <a:spLocks/>
          </p:cNvSpPr>
          <p:nvPr/>
        </p:nvSpPr>
        <p:spPr>
          <a:xfrm>
            <a:off x="512063" y="1588008"/>
            <a:ext cx="7015573" cy="47683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Nationally representative online survey in four countries (host and off-taker)</a:t>
            </a:r>
          </a:p>
          <a:p>
            <a:r>
              <a:rPr lang="en-GB" dirty="0"/>
              <a:t>Questionnaire with provision of information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769569" y="3522345"/>
          <a:ext cx="5892798" cy="262832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330252">
                  <a:extLst>
                    <a:ext uri="{9D8B030D-6E8A-4147-A177-3AD203B41FA5}">
                      <a16:colId xmlns:a16="http://schemas.microsoft.com/office/drawing/2014/main" val="2220041756"/>
                    </a:ext>
                  </a:extLst>
                </a:gridCol>
                <a:gridCol w="974159">
                  <a:extLst>
                    <a:ext uri="{9D8B030D-6E8A-4147-A177-3AD203B41FA5}">
                      <a16:colId xmlns:a16="http://schemas.microsoft.com/office/drawing/2014/main" val="3436845466"/>
                    </a:ext>
                  </a:extLst>
                </a:gridCol>
                <a:gridCol w="1196129">
                  <a:extLst>
                    <a:ext uri="{9D8B030D-6E8A-4147-A177-3AD203B41FA5}">
                      <a16:colId xmlns:a16="http://schemas.microsoft.com/office/drawing/2014/main" val="1566126593"/>
                    </a:ext>
                  </a:extLst>
                </a:gridCol>
                <a:gridCol w="1196129">
                  <a:extLst>
                    <a:ext uri="{9D8B030D-6E8A-4147-A177-3AD203B41FA5}">
                      <a16:colId xmlns:a16="http://schemas.microsoft.com/office/drawing/2014/main" val="190127364"/>
                    </a:ext>
                  </a:extLst>
                </a:gridCol>
                <a:gridCol w="1196129">
                  <a:extLst>
                    <a:ext uri="{9D8B030D-6E8A-4147-A177-3AD203B41FA5}">
                      <a16:colId xmlns:a16="http://schemas.microsoft.com/office/drawing/2014/main" val="42627262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Spain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Germany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Netherlands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Romania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1354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Women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51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48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51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51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6060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Men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49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52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49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49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71964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18-29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17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85191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30-39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72228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40-49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6673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50-64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22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26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31359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65 and older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96448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Non-university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45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78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64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71081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University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55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22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36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59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9264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800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802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800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800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15947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59979" y="3179088"/>
            <a:ext cx="35732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s-ES" sz="1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Table. </a:t>
            </a:r>
            <a:r>
              <a:rPr lang="en-GB" altLang="es-ES" sz="12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Characteristics of the sample (shares in %)</a:t>
            </a:r>
            <a:endParaRPr lang="es-ES" altLang="es-ES" sz="1050" dirty="0"/>
          </a:p>
        </p:txBody>
      </p:sp>
    </p:spTree>
    <p:extLst>
      <p:ext uri="{BB962C8B-B14F-4D97-AF65-F5344CB8AC3E}">
        <p14:creationId xmlns:p14="http://schemas.microsoft.com/office/powerpoint/2010/main" val="3524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83128" y="64655"/>
            <a:ext cx="12275128" cy="6793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63712" y="6356350"/>
            <a:ext cx="2844800" cy="365125"/>
          </a:xfrm>
        </p:spPr>
        <p:txBody>
          <a:bodyPr/>
          <a:lstStyle/>
          <a:p>
            <a:fld id="{D58FB749-A2C7-431C-99C3-1BBC5D0DA192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14"/>
          </p:nvPr>
        </p:nvSpPr>
        <p:spPr>
          <a:xfrm>
            <a:off x="267996" y="6194298"/>
            <a:ext cx="2486660" cy="450342"/>
          </a:xfrm>
        </p:spPr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8176" y="1588008"/>
            <a:ext cx="6437376" cy="45259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6388724" y="1160589"/>
            <a:ext cx="600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Nero Renewables</a:t>
            </a:r>
            <a:endParaRPr lang="es-E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33" y="1963954"/>
            <a:ext cx="5162125" cy="3217578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51" y="1963954"/>
            <a:ext cx="4937759" cy="321757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9623" y="1171654"/>
            <a:ext cx="6096000" cy="4675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 S3</a:t>
            </a:r>
            <a:endParaRPr lang="es-E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67996" y="5627861"/>
            <a:ext cx="6096000" cy="1132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idea of </a:t>
            </a:r>
            <a:r>
              <a:rPr lang="en-US" sz="16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 S3 </a:t>
            </a:r>
            <a:r>
              <a:rPr lang="en-US" sz="16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to build a solar power plant (see photo below) in South-West Spain and transfer the electricity generated to the onshore network and ultimately to German consumers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468644" y="5586480"/>
            <a:ext cx="6003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Nero Renewables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plans to install 362 wind turbines at 3 different sites in South-East Romania and transfer the electricity generated to the onshore network and ultimately to consumers in The Netherlands</a:t>
            </a: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6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Questionnaire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8</a:t>
            </a:fld>
            <a:endParaRPr lang="en-GB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1811383"/>
            <a:ext cx="2881448" cy="467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784" y="1658257"/>
            <a:ext cx="3526669" cy="24909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394" y="4774341"/>
            <a:ext cx="4457835" cy="171263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V="1">
            <a:off x="5363391" y="2734491"/>
            <a:ext cx="1542506" cy="1661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5363391" y="5468983"/>
            <a:ext cx="1281249" cy="748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90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0F1D2-78C6-47DE-8377-B319C39EF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Results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5B0E229-1395-4F8D-98DD-A22DC2E1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E78F9C6-219B-4E01-9005-5971DE0082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2041198-695C-48EB-81FB-7A0795746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299" y="1775087"/>
            <a:ext cx="1260465" cy="682752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/>
              <a:t>SPAIN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97E0213-EC98-4119-9CE7-260D3C547A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917767"/>
              </p:ext>
            </p:extLst>
          </p:nvPr>
        </p:nvGraphicFramePr>
        <p:xfrm>
          <a:off x="226990" y="2457839"/>
          <a:ext cx="5981087" cy="408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6690B80-73DF-4FF6-B088-5091CD817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619953"/>
              </p:ext>
            </p:extLst>
          </p:nvPr>
        </p:nvGraphicFramePr>
        <p:xfrm>
          <a:off x="6305550" y="2457839"/>
          <a:ext cx="5659460" cy="408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8336D5E7-BC60-4AD4-BEE7-71A5CEA957D0}"/>
              </a:ext>
            </a:extLst>
          </p:cNvPr>
          <p:cNvSpPr txBox="1">
            <a:spLocks/>
          </p:cNvSpPr>
          <p:nvPr/>
        </p:nvSpPr>
        <p:spPr>
          <a:xfrm>
            <a:off x="8344237" y="1775218"/>
            <a:ext cx="2101993" cy="68275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ES" sz="2400" b="1" dirty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193766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USTE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2169"/>
      </a:accent1>
      <a:accent2>
        <a:srgbClr val="0071CE"/>
      </a:accent2>
      <a:accent3>
        <a:srgbClr val="FFD700"/>
      </a:accent3>
      <a:accent4>
        <a:srgbClr val="5D5D5D"/>
      </a:accent4>
      <a:accent5>
        <a:srgbClr val="000000"/>
      </a:accent5>
      <a:accent6>
        <a:srgbClr val="FFFFFF"/>
      </a:accent6>
      <a:hlink>
        <a:srgbClr val="022169"/>
      </a:hlink>
      <a:folHlink>
        <a:srgbClr val="0071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MUSTE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2169"/>
      </a:accent1>
      <a:accent2>
        <a:srgbClr val="0071CE"/>
      </a:accent2>
      <a:accent3>
        <a:srgbClr val="FFD700"/>
      </a:accent3>
      <a:accent4>
        <a:srgbClr val="5D5D5D"/>
      </a:accent4>
      <a:accent5>
        <a:srgbClr val="000000"/>
      </a:accent5>
      <a:accent6>
        <a:srgbClr val="FFFFFF"/>
      </a:accent6>
      <a:hlink>
        <a:srgbClr val="022169"/>
      </a:hlink>
      <a:folHlink>
        <a:srgbClr val="0071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1257</Words>
  <Application>Microsoft Office PowerPoint</Application>
  <PresentationFormat>Panorámica</PresentationFormat>
  <Paragraphs>297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Courier New</vt:lpstr>
      <vt:lpstr>Segoe UI</vt:lpstr>
      <vt:lpstr>Times New Roman</vt:lpstr>
      <vt:lpstr>Wingdings</vt:lpstr>
      <vt:lpstr>Office Theme</vt:lpstr>
      <vt:lpstr>Custom Design</vt:lpstr>
      <vt:lpstr>WP3. Social acceptance, stakeholder consultation and engagement</vt:lpstr>
      <vt:lpstr>Key research questions of WP3</vt:lpstr>
      <vt:lpstr>Tasks</vt:lpstr>
      <vt:lpstr>Task 3.3. Public acceptance of cooperation projects</vt:lpstr>
      <vt:lpstr>Multi-country Survey study </vt:lpstr>
      <vt:lpstr>Multi-country Survey study </vt:lpstr>
      <vt:lpstr>Presentación de PowerPoint</vt:lpstr>
      <vt:lpstr>Questionnaire</vt:lpstr>
      <vt:lpstr>Results</vt:lpstr>
      <vt:lpstr>Results</vt:lpstr>
      <vt:lpstr>Results</vt:lpstr>
      <vt:lpstr>Results</vt:lpstr>
      <vt:lpstr>Results</vt:lpstr>
      <vt:lpstr>Presentación de PowerPoint</vt:lpstr>
      <vt:lpstr>Presentación de PowerPoint</vt:lpstr>
      <vt:lpstr>Socio-demographic predictors of support</vt:lpstr>
      <vt:lpstr>Supporters and sceptics</vt:lpstr>
      <vt:lpstr>Results: Predictors of support</vt:lpstr>
      <vt:lpstr>Results: Predictors of support</vt:lpstr>
      <vt:lpstr>Conclusion</vt:lpstr>
      <vt:lpstr>Task 3.4. Delphi Study</vt:lpstr>
      <vt:lpstr>Task 3.4. Stakeholder engagement: Delphi study </vt:lpstr>
      <vt:lpstr>Data collection</vt:lpstr>
      <vt:lpstr>Explored dimensions</vt:lpstr>
      <vt:lpstr>Findings</vt:lpstr>
      <vt:lpstr>Findings</vt:lpstr>
      <vt:lpstr>Findings</vt:lpstr>
      <vt:lpstr>Next steps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Papadopoulou</dc:creator>
  <cp:lastModifiedBy>Christian Oltra</cp:lastModifiedBy>
  <cp:revision>141</cp:revision>
  <cp:lastPrinted>2019-06-14T12:34:34Z</cp:lastPrinted>
  <dcterms:created xsi:type="dcterms:W3CDTF">2017-10-06T14:06:01Z</dcterms:created>
  <dcterms:modified xsi:type="dcterms:W3CDTF">2020-05-12T09:37:05Z</dcterms:modified>
</cp:coreProperties>
</file>