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9" r:id="rId3"/>
    <p:sldId id="302" r:id="rId4"/>
    <p:sldId id="297" r:id="rId5"/>
    <p:sldId id="326" r:id="rId6"/>
    <p:sldId id="327" r:id="rId7"/>
    <p:sldId id="328" r:id="rId8"/>
    <p:sldId id="324" r:id="rId9"/>
    <p:sldId id="329" r:id="rId10"/>
    <p:sldId id="330" r:id="rId11"/>
    <p:sldId id="273" r:id="rId12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4AF"/>
    <a:srgbClr val="02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49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0944-85AC-4816-BA90-F47ADE2BD3A5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57DB7-6EFD-4DBA-8162-BAFEAFEE197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9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52282-78C1-489C-9559-A181FA7AF9B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D484-BAA9-485A-B517-CB9203C1CE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4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0863"/>
            <a:ext cx="9144000" cy="1169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MUSTEC 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8614"/>
            <a:ext cx="9144000" cy="640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l-G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44144" y="4413250"/>
            <a:ext cx="4303712" cy="451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Presenters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8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91584" y="2585674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Cambria" pitchFamily="18" charset="0"/>
              </a:rPr>
              <a:t>Thank</a:t>
            </a:r>
            <a:r>
              <a:rPr lang="en-US" sz="4800" b="1" baseline="0" dirty="0" smtClean="0">
                <a:solidFill>
                  <a:schemeClr val="accent2"/>
                </a:solidFill>
                <a:latin typeface="Cambria" pitchFamily="18" charset="0"/>
              </a:rPr>
              <a:t> you!</a:t>
            </a:r>
            <a:endParaRPr lang="en-GB" sz="48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522851"/>
            <a:ext cx="4572000" cy="85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Name:…Email:…</a:t>
            </a:r>
          </a:p>
        </p:txBody>
      </p:sp>
    </p:spTree>
    <p:extLst>
      <p:ext uri="{BB962C8B-B14F-4D97-AF65-F5344CB8AC3E}">
        <p14:creationId xmlns:p14="http://schemas.microsoft.com/office/powerpoint/2010/main" val="118066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8583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2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6437376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2"/>
              </a:buClr>
              <a:buFont typeface="Wingdings" pitchFamily="2" charset="2"/>
              <a:buChar char="v"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278688" y="1597025"/>
            <a:ext cx="4535487" cy="45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75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0" y="1588008"/>
            <a:ext cx="64373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5"/>
          </p:nvPr>
        </p:nvSpPr>
        <p:spPr>
          <a:xfrm>
            <a:off x="425958" y="1572958"/>
            <a:ext cx="4316413" cy="453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95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5504" y="1588008"/>
            <a:ext cx="1019251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 rot="16200000">
            <a:off x="-985265" y="3314700"/>
            <a:ext cx="3345180" cy="55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t>Click to edit subtitle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953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0009187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18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7463905" y="464272"/>
            <a:ext cx="4418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cs typeface="Aharoni" panose="02010803020104030203" pitchFamily="2" charset="-79"/>
              </a:rPr>
              <a:t>Market Uptake of Solar Thermal Electricity through Cooperation</a:t>
            </a:r>
            <a:endParaRPr lang="el-GR" sz="2000" b="1" dirty="0">
              <a:solidFill>
                <a:schemeClr val="accent1"/>
              </a:solidFill>
              <a:latin typeface="Cambria" pitchFamily="18" charset="0"/>
              <a:cs typeface="Aharoni" panose="02010803020104030203" pitchFamily="2" charset="-79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 rot="20575336">
            <a:off x="7955602" y="2610236"/>
            <a:ext cx="3794760" cy="3704844"/>
            <a:chOff x="3993406" y="1835474"/>
            <a:chExt cx="3794760" cy="3704844"/>
          </a:xfrm>
        </p:grpSpPr>
        <p:pic>
          <p:nvPicPr>
            <p:cNvPr id="1027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7788166" y="5945750"/>
            <a:ext cx="424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project has received funding from the European Union’s Horizon 2020 research and innovation </a:t>
            </a:r>
            <a:r>
              <a:rPr lang="en-US" sz="1200" dirty="0" err="1"/>
              <a:t>programme</a:t>
            </a:r>
            <a:r>
              <a:rPr lang="en-US" sz="1200" dirty="0"/>
              <a:t> under grant agreement </a:t>
            </a:r>
            <a:r>
              <a:rPr lang="en-US" sz="1200" dirty="0" smtClean="0"/>
              <a:t>No 764626</a:t>
            </a:r>
            <a:endParaRPr lang="el-GR" sz="1200" dirty="0"/>
          </a:p>
        </p:txBody>
      </p:sp>
      <p:pic>
        <p:nvPicPr>
          <p:cNvPr id="22" name="Picture 2" descr="https://europa.eu/european-union/sites/europaeu/files/docs/body/flag_yellow_lo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90" y="6018190"/>
            <a:ext cx="888453" cy="5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275937" y="130324"/>
            <a:ext cx="4991007" cy="1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B749-A2C7-431C-99C3-1BBC5D0DA192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Rounded Rectangle 7"/>
          <p:cNvSpPr/>
          <p:nvPr userDrawn="1"/>
        </p:nvSpPr>
        <p:spPr>
          <a:xfrm>
            <a:off x="390144" y="329184"/>
            <a:ext cx="6644640" cy="9926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 rot="20575336">
            <a:off x="8958358" y="3654671"/>
            <a:ext cx="2591802" cy="2463482"/>
            <a:chOff x="3993406" y="1835474"/>
            <a:chExt cx="3794760" cy="3704844"/>
          </a:xfrm>
        </p:grpSpPr>
        <p:pic>
          <p:nvPicPr>
            <p:cNvPr id="10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8980025" y="329184"/>
            <a:ext cx="2942751" cy="9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7"/>
          <p:cNvSpPr>
            <a:spLocks noGrp="1"/>
          </p:cNvSpPr>
          <p:nvPr/>
        </p:nvSpPr>
        <p:spPr>
          <a:xfrm>
            <a:off x="1524000" y="2309696"/>
            <a:ext cx="9144000" cy="116909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GB" dirty="0" smtClean="0"/>
              <a:t>Progress of WP1: Management</a:t>
            </a:r>
            <a:endParaRPr lang="en-GB" dirty="0"/>
          </a:p>
        </p:txBody>
      </p:sp>
      <p:sp>
        <p:nvSpPr>
          <p:cNvPr id="8" name="Subtitle 28"/>
          <p:cNvSpPr>
            <a:spLocks noGrp="1"/>
          </p:cNvSpPr>
          <p:nvPr/>
        </p:nvSpPr>
        <p:spPr>
          <a:xfrm>
            <a:off x="1524000" y="3607447"/>
            <a:ext cx="9144000" cy="6407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6</a:t>
            </a:r>
            <a:r>
              <a:rPr lang="es-ES" dirty="0" smtClean="0"/>
              <a:t>th MUSTEC </a:t>
            </a:r>
            <a:r>
              <a:rPr lang="es-ES" dirty="0"/>
              <a:t>PROJECT </a:t>
            </a:r>
            <a:r>
              <a:rPr lang="es-ES" dirty="0" smtClean="0"/>
              <a:t>MEETING</a:t>
            </a:r>
            <a:r>
              <a:rPr lang="es-ES" dirty="0"/>
              <a:t>, </a:t>
            </a:r>
            <a:r>
              <a:rPr lang="es-ES" dirty="0" err="1" smtClean="0"/>
              <a:t>teleconference</a:t>
            </a:r>
            <a:endParaRPr lang="en-GB" dirty="0"/>
          </a:p>
        </p:txBody>
      </p:sp>
      <p:sp>
        <p:nvSpPr>
          <p:cNvPr id="9" name="Text Placeholder 29"/>
          <p:cNvSpPr>
            <a:spLocks noGrp="1"/>
          </p:cNvSpPr>
          <p:nvPr/>
        </p:nvSpPr>
        <p:spPr>
          <a:xfrm>
            <a:off x="3415914" y="4151538"/>
            <a:ext cx="5058089" cy="4513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Yolanda Lechón CIEMAT</a:t>
            </a:r>
            <a:endParaRPr lang="en-GB" dirty="0"/>
          </a:p>
        </p:txBody>
      </p:sp>
      <p:pic>
        <p:nvPicPr>
          <p:cNvPr id="1026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17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  <a:endParaRPr lang="en-GB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2062" y="1588008"/>
            <a:ext cx="10875407" cy="4525963"/>
          </a:xfrm>
        </p:spPr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 smtClean="0"/>
              <a:t>Extension of project duration</a:t>
            </a:r>
          </a:p>
          <a:p>
            <a:r>
              <a:rPr lang="en-US" dirty="0" smtClean="0"/>
              <a:t>Coordination with other relevant projects and initiatives</a:t>
            </a:r>
          </a:p>
        </p:txBody>
      </p:sp>
      <p:pic>
        <p:nvPicPr>
          <p:cNvPr id="2052" name="Picture 4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3616" y="475488"/>
            <a:ext cx="6656832" cy="682752"/>
          </a:xfrm>
        </p:spPr>
        <p:txBody>
          <a:bodyPr/>
          <a:lstStyle/>
          <a:p>
            <a:r>
              <a:rPr lang="en-GB" dirty="0" smtClean="0"/>
              <a:t>Extension of project duration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3</a:t>
            </a:fld>
            <a:endParaRPr lang="en-GB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39229" y="1576132"/>
            <a:ext cx="1019251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Agreed with the Project Officer a 3 months extension until Dc 2020. From 36 months to 39 months project duration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are not asking for any change to the total requested EU contribution, only an increase in the duration of the project.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Applies only </a:t>
            </a:r>
            <a:r>
              <a:rPr lang="en-US" dirty="0"/>
              <a:t>to </a:t>
            </a:r>
            <a:r>
              <a:rPr lang="en-US" dirty="0" smtClean="0"/>
              <a:t>WP10 </a:t>
            </a:r>
            <a:r>
              <a:rPr lang="en-US" dirty="0"/>
              <a:t>(Synthesis, road map and action plan</a:t>
            </a:r>
            <a:r>
              <a:rPr lang="en-US" dirty="0" smtClean="0"/>
              <a:t>), WP1 </a:t>
            </a:r>
            <a:r>
              <a:rPr lang="en-US" dirty="0"/>
              <a:t>(Management) and WP 2 (Dissemination and Communication), related to the organization of the final conference and the overall project management, respectively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aseline="30000" dirty="0"/>
          </a:p>
        </p:txBody>
      </p:sp>
      <p:pic>
        <p:nvPicPr>
          <p:cNvPr id="3074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3616" y="475488"/>
            <a:ext cx="6656832" cy="682752"/>
          </a:xfrm>
        </p:spPr>
        <p:txBody>
          <a:bodyPr/>
          <a:lstStyle/>
          <a:p>
            <a:r>
              <a:rPr lang="en-GB" dirty="0" smtClean="0"/>
              <a:t>New deadlines for deliverables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4</a:t>
            </a:fld>
            <a:endParaRPr lang="en-GB" dirty="0"/>
          </a:p>
        </p:txBody>
      </p:sp>
      <p:pic>
        <p:nvPicPr>
          <p:cNvPr id="3074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74" y="1341461"/>
            <a:ext cx="11193226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3616" y="475488"/>
            <a:ext cx="6656832" cy="682752"/>
          </a:xfrm>
        </p:spPr>
        <p:txBody>
          <a:bodyPr/>
          <a:lstStyle/>
          <a:p>
            <a:r>
              <a:rPr lang="en-GB" dirty="0" smtClean="0"/>
              <a:t>Extension of project duration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5</a:t>
            </a:fld>
            <a:endParaRPr lang="en-GB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39229" y="1576132"/>
            <a:ext cx="1019251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Reasons for the extension request were originally:</a:t>
            </a:r>
          </a:p>
          <a:p>
            <a:pPr marL="1200150" lvl="1" indent="-457200"/>
            <a:r>
              <a:rPr lang="en-US" sz="2400" dirty="0" smtClean="0"/>
              <a:t>Timely </a:t>
            </a:r>
            <a:r>
              <a:rPr lang="en-US" sz="2400" dirty="0"/>
              <a:t>production of the CSP roadmap and action plan in WP10 </a:t>
            </a:r>
            <a:r>
              <a:rPr lang="en-US" sz="2400" dirty="0" smtClean="0"/>
              <a:t>(</a:t>
            </a:r>
            <a:r>
              <a:rPr lang="en-US" sz="2400" dirty="0"/>
              <a:t>incorporate in an appropriate manner the comments and findings from the policy and industrial stakeholder </a:t>
            </a:r>
            <a:r>
              <a:rPr lang="en-US" sz="2400" dirty="0" smtClean="0"/>
              <a:t>workshops) </a:t>
            </a:r>
          </a:p>
          <a:p>
            <a:pPr marL="1200150" lvl="1" indent="-457200"/>
            <a:r>
              <a:rPr lang="en-US" sz="2400" dirty="0" smtClean="0"/>
              <a:t>Conduction </a:t>
            </a:r>
            <a:r>
              <a:rPr lang="en-US" sz="2400" dirty="0"/>
              <a:t>of the final conference in a more convenient </a:t>
            </a:r>
            <a:r>
              <a:rPr lang="en-US" sz="2400" dirty="0" smtClean="0"/>
              <a:t>timing</a:t>
            </a:r>
          </a:p>
          <a:p>
            <a:pPr marL="1200150" lvl="1" indent="-457200"/>
            <a:r>
              <a:rPr lang="en-US" sz="2400" dirty="0" smtClean="0"/>
              <a:t>A </a:t>
            </a:r>
            <a:r>
              <a:rPr lang="en-US" sz="2400" dirty="0"/>
              <a:t>minor extension </a:t>
            </a:r>
            <a:r>
              <a:rPr lang="en-US" sz="2400" dirty="0" smtClean="0"/>
              <a:t>of </a:t>
            </a:r>
            <a:r>
              <a:rPr lang="en-US" sz="2400" dirty="0"/>
              <a:t>all energy-related modelling </a:t>
            </a:r>
            <a:r>
              <a:rPr lang="en-US" sz="2400" dirty="0" smtClean="0"/>
              <a:t>works was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PO officer is also open for a further extension of the project duration if needed due to the COVID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official process of extension has not started yet</a:t>
            </a:r>
            <a:endParaRPr lang="en-US" dirty="0"/>
          </a:p>
          <a:p>
            <a:pPr marL="1200150" lvl="1" indent="-457200"/>
            <a:endParaRPr lang="en-US" sz="2400" dirty="0" smtClean="0"/>
          </a:p>
        </p:txBody>
      </p:sp>
      <p:pic>
        <p:nvPicPr>
          <p:cNvPr id="3074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3616" y="475488"/>
            <a:ext cx="6656832" cy="682752"/>
          </a:xfrm>
        </p:spPr>
        <p:txBody>
          <a:bodyPr/>
          <a:lstStyle/>
          <a:p>
            <a:r>
              <a:rPr lang="en-GB" dirty="0" smtClean="0"/>
              <a:t>Extension of project duration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39229" y="1576132"/>
            <a:ext cx="959146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should decide whether we ask for an additional extension or not</a:t>
            </a:r>
          </a:p>
          <a:p>
            <a:pPr marL="1200150" lvl="1" indent="-457200"/>
            <a:r>
              <a:rPr lang="en-US" dirty="0" smtClean="0"/>
              <a:t>Main advantage of an extension: -&gt; the possibility to hold a physical final conference in Spring 2021</a:t>
            </a:r>
          </a:p>
          <a:p>
            <a:pPr marL="1200150" lvl="1" indent="-457200"/>
            <a:r>
              <a:rPr lang="en-US" dirty="0" smtClean="0"/>
              <a:t>The situation is still uncertain and then we should be prepared for a virtual Final Conference –&gt; in that case the extension wouldn’t be necessary</a:t>
            </a:r>
          </a:p>
          <a:p>
            <a:pPr marL="1200150" lvl="1" indent="-457200"/>
            <a:r>
              <a:rPr lang="en-US" dirty="0" smtClean="0"/>
              <a:t>The request for an extension takes time and we should decide soon</a:t>
            </a:r>
            <a:endParaRPr lang="en-US" dirty="0"/>
          </a:p>
          <a:p>
            <a:pPr marL="1200150" lvl="1" indent="-457200"/>
            <a:endParaRPr lang="en-US" sz="2400" dirty="0" smtClean="0"/>
          </a:p>
        </p:txBody>
      </p:sp>
      <p:pic>
        <p:nvPicPr>
          <p:cNvPr id="3074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285" y="4368800"/>
            <a:ext cx="1225295" cy="12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77952" y="475488"/>
            <a:ext cx="6826412" cy="682752"/>
          </a:xfrm>
        </p:spPr>
        <p:txBody>
          <a:bodyPr/>
          <a:lstStyle/>
          <a:p>
            <a:r>
              <a:rPr lang="en-GB" sz="2800" dirty="0" smtClean="0"/>
              <a:t>Coordination with other relevant projects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1 Rectángulo"/>
          <p:cNvSpPr/>
          <p:nvPr/>
        </p:nvSpPr>
        <p:spPr>
          <a:xfrm>
            <a:off x="405979" y="1618742"/>
            <a:ext cx="10960925" cy="4271420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ct val="2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Task 1.3: Coordination with other relevant projects and initiatives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2800" baseline="30000" dirty="0" smtClean="0">
                <a:latin typeface="Arial" pitchFamily="34" charset="0"/>
                <a:cs typeface="Arial" pitchFamily="34" charset="0"/>
              </a:rPr>
              <a:t>rd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Clustering meeting for H2020 projects in the area of CSP at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INEA - November 26</a:t>
            </a:r>
            <a:r>
              <a:rPr lang="en-GB" sz="28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2019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CA-RES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meeting in Brussels November 27-28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Brussels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08" y="3095276"/>
            <a:ext cx="5551056" cy="23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3200" dirty="0" smtClean="0"/>
              <a:t>Quick </a:t>
            </a:r>
            <a:r>
              <a:rPr lang="de-AT" sz="3200" dirty="0" err="1" smtClean="0"/>
              <a:t>reminder</a:t>
            </a:r>
            <a:r>
              <a:rPr lang="de-AT" sz="3200" dirty="0" smtClean="0"/>
              <a:t> on </a:t>
            </a:r>
            <a:r>
              <a:rPr lang="de-AT" sz="3200" dirty="0" err="1" smtClean="0"/>
              <a:t>data</a:t>
            </a:r>
            <a:r>
              <a:rPr lang="de-AT" sz="3200" dirty="0" smtClean="0"/>
              <a:t> </a:t>
            </a:r>
            <a:r>
              <a:rPr lang="de-AT" sz="3200" dirty="0" err="1" smtClean="0"/>
              <a:t>management</a:t>
            </a:r>
            <a:endParaRPr lang="en-US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err="1" smtClean="0"/>
              <a:t>Please</a:t>
            </a:r>
            <a:r>
              <a:rPr lang="de-AT" sz="2000" dirty="0" smtClean="0"/>
              <a:t>…</a:t>
            </a:r>
          </a:p>
          <a:p>
            <a:pPr lvl="1"/>
            <a:r>
              <a:rPr lang="de-AT" sz="2000" dirty="0"/>
              <a:t>… </a:t>
            </a:r>
            <a:r>
              <a:rPr lang="de-AT" sz="2000" dirty="0" err="1"/>
              <a:t>keep</a:t>
            </a:r>
            <a:r>
              <a:rPr lang="de-AT" sz="2000" dirty="0"/>
              <a:t> </a:t>
            </a:r>
            <a:r>
              <a:rPr lang="de-AT" sz="2000" dirty="0" smtClean="0"/>
              <a:t>Franziska </a:t>
            </a:r>
            <a:r>
              <a:rPr lang="de-AT" sz="2000" dirty="0" err="1"/>
              <a:t>updated</a:t>
            </a:r>
            <a:r>
              <a:rPr lang="de-AT" sz="2000" dirty="0"/>
              <a:t> </a:t>
            </a:r>
            <a:r>
              <a:rPr lang="de-AT" sz="2000" dirty="0" err="1"/>
              <a:t>about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status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data</a:t>
            </a:r>
            <a:r>
              <a:rPr lang="de-AT" sz="2000" dirty="0"/>
              <a:t> </a:t>
            </a:r>
            <a:r>
              <a:rPr lang="de-AT" sz="2000" dirty="0" err="1"/>
              <a:t>sets</a:t>
            </a:r>
            <a:endParaRPr lang="de-AT" sz="2000" dirty="0"/>
          </a:p>
          <a:p>
            <a:pPr lvl="1"/>
            <a:r>
              <a:rPr lang="de-AT" sz="2000" dirty="0" smtClean="0"/>
              <a:t>… </a:t>
            </a:r>
            <a:r>
              <a:rPr lang="de-AT" sz="2000" dirty="0" err="1" smtClean="0"/>
              <a:t>upload</a:t>
            </a:r>
            <a:r>
              <a:rPr lang="de-AT" sz="2000" dirty="0" smtClean="0"/>
              <a:t> </a:t>
            </a:r>
            <a:r>
              <a:rPr lang="de-AT" sz="2000" dirty="0" err="1" smtClean="0"/>
              <a:t>your</a:t>
            </a:r>
            <a:r>
              <a:rPr lang="de-AT" sz="2000" dirty="0" smtClean="0"/>
              <a:t> </a:t>
            </a:r>
            <a:r>
              <a:rPr lang="de-AT" sz="2000" dirty="0" err="1" smtClean="0"/>
              <a:t>data</a:t>
            </a:r>
            <a:r>
              <a:rPr lang="de-AT" sz="2000" dirty="0" smtClean="0"/>
              <a:t> </a:t>
            </a:r>
            <a:r>
              <a:rPr lang="de-AT" sz="2000" dirty="0" err="1" smtClean="0"/>
              <a:t>sets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TU </a:t>
            </a:r>
            <a:r>
              <a:rPr lang="de-AT" sz="2000" dirty="0" err="1" smtClean="0"/>
              <a:t>OwnCloud</a:t>
            </a:r>
            <a:r>
              <a:rPr lang="de-AT" sz="2000" dirty="0" smtClean="0"/>
              <a:t>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possible</a:t>
            </a:r>
            <a:r>
              <a:rPr lang="de-AT" sz="2000" dirty="0" smtClean="0"/>
              <a:t> (not </a:t>
            </a:r>
            <a:r>
              <a:rPr lang="de-AT" sz="2000" dirty="0" err="1" smtClean="0"/>
              <a:t>publicly</a:t>
            </a:r>
            <a:r>
              <a:rPr lang="de-AT" sz="2000" dirty="0" smtClean="0"/>
              <a:t> </a:t>
            </a:r>
            <a:r>
              <a:rPr lang="de-AT" sz="2000" dirty="0" err="1" smtClean="0"/>
              <a:t>accessible</a:t>
            </a:r>
            <a:r>
              <a:rPr lang="de-AT" sz="2000" dirty="0" smtClean="0"/>
              <a:t>)</a:t>
            </a:r>
          </a:p>
          <a:p>
            <a:pPr lvl="1"/>
            <a:r>
              <a:rPr lang="de-AT" sz="2000" dirty="0" smtClean="0"/>
              <a:t>… </a:t>
            </a:r>
            <a:r>
              <a:rPr lang="de-AT" sz="2000" dirty="0" err="1" smtClean="0"/>
              <a:t>generate</a:t>
            </a:r>
            <a:r>
              <a:rPr lang="de-AT" sz="2000" dirty="0" smtClean="0"/>
              <a:t> DOIs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data</a:t>
            </a:r>
            <a:r>
              <a:rPr lang="de-AT" sz="2000" dirty="0" smtClean="0"/>
              <a:t> </a:t>
            </a:r>
            <a:r>
              <a:rPr lang="de-AT" sz="2000" dirty="0" err="1" smtClean="0"/>
              <a:t>sets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make</a:t>
            </a:r>
            <a:r>
              <a:rPr lang="de-AT" sz="2000" dirty="0" smtClean="0"/>
              <a:t> </a:t>
            </a:r>
            <a:r>
              <a:rPr lang="de-AT" sz="2000" dirty="0" err="1" smtClean="0"/>
              <a:t>them</a:t>
            </a:r>
            <a:r>
              <a:rPr lang="de-AT" sz="2000" dirty="0" smtClean="0"/>
              <a:t> </a:t>
            </a:r>
            <a:r>
              <a:rPr lang="de-AT" sz="2000" dirty="0" err="1" smtClean="0"/>
              <a:t>publicly</a:t>
            </a:r>
            <a:r>
              <a:rPr lang="de-AT" sz="2000" dirty="0" smtClean="0"/>
              <a:t> </a:t>
            </a:r>
            <a:r>
              <a:rPr lang="de-AT" sz="2000" dirty="0" err="1" smtClean="0"/>
              <a:t>accessible</a:t>
            </a:r>
            <a:r>
              <a:rPr lang="de-AT" sz="2000" dirty="0" smtClean="0"/>
              <a:t>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possible</a:t>
            </a:r>
            <a:r>
              <a:rPr lang="de-AT" sz="2000" dirty="0" smtClean="0"/>
              <a:t> (e.g. via </a:t>
            </a:r>
            <a:r>
              <a:rPr lang="de-AT" sz="2000" dirty="0" err="1" smtClean="0"/>
              <a:t>zenodo</a:t>
            </a:r>
            <a:r>
              <a:rPr lang="de-AT" sz="2000" dirty="0" smtClean="0"/>
              <a:t>)</a:t>
            </a:r>
            <a:endParaRPr lang="en-US" sz="2000" dirty="0"/>
          </a:p>
          <a:p>
            <a:pPr lvl="1"/>
            <a:r>
              <a:rPr lang="de-AT" sz="2000" dirty="0" smtClean="0"/>
              <a:t>… </a:t>
            </a:r>
            <a:r>
              <a:rPr lang="de-AT" sz="2000" dirty="0" err="1" smtClean="0"/>
              <a:t>contact</a:t>
            </a:r>
            <a:r>
              <a:rPr lang="de-AT" sz="2000" dirty="0" smtClean="0"/>
              <a:t> Franziska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there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any</a:t>
            </a:r>
            <a:r>
              <a:rPr lang="de-AT" sz="2000" dirty="0" smtClean="0"/>
              <a:t> </a:t>
            </a:r>
            <a:r>
              <a:rPr lang="de-AT" sz="2000" dirty="0" err="1" smtClean="0"/>
              <a:t>questions</a:t>
            </a:r>
            <a:r>
              <a:rPr lang="de-AT" sz="2000" dirty="0" smtClean="0"/>
              <a:t> </a:t>
            </a:r>
            <a:r>
              <a:rPr lang="de-AT" sz="2000" dirty="0" err="1" smtClean="0"/>
              <a:t>regarding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data</a:t>
            </a:r>
            <a:r>
              <a:rPr lang="de-AT" sz="2000" dirty="0" smtClean="0"/>
              <a:t> </a:t>
            </a:r>
            <a:r>
              <a:rPr lang="de-AT" sz="2000" dirty="0" err="1" smtClean="0"/>
              <a:t>management</a:t>
            </a:r>
            <a:r>
              <a:rPr lang="de-AT" sz="2000" dirty="0" smtClean="0"/>
              <a:t>.</a:t>
            </a:r>
            <a:endParaRPr lang="en-US" sz="2000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92" r="209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8" y="6160152"/>
            <a:ext cx="1640321" cy="6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93278" y="1514688"/>
            <a:ext cx="11089122" cy="1754326"/>
          </a:xfrm>
          <a:prstGeom prst="rec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dirty="0" err="1" smtClean="0">
                <a:solidFill>
                  <a:srgbClr val="FF0000"/>
                </a:solidFill>
              </a:rPr>
              <a:t>Only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accessible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by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consortium</a:t>
            </a:r>
            <a:endParaRPr lang="de-AT" dirty="0" smtClean="0">
              <a:solidFill>
                <a:srgbClr val="FF0000"/>
              </a:solidFill>
            </a:endParaRPr>
          </a:p>
          <a:p>
            <a:pPr algn="r"/>
            <a:endParaRPr lang="de-AT" dirty="0"/>
          </a:p>
          <a:p>
            <a:pPr algn="r"/>
            <a:endParaRPr lang="de-AT" dirty="0" smtClean="0"/>
          </a:p>
          <a:p>
            <a:pPr algn="r"/>
            <a:endParaRPr lang="de-AT" dirty="0"/>
          </a:p>
          <a:p>
            <a:pPr algn="r"/>
            <a:endParaRPr lang="de-AT" dirty="0" smtClean="0"/>
          </a:p>
          <a:p>
            <a:pPr algn="r"/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93278" y="3314021"/>
            <a:ext cx="11089122" cy="2585323"/>
          </a:xfrm>
          <a:prstGeom prst="rect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dirty="0" err="1" smtClean="0">
                <a:solidFill>
                  <a:srgbClr val="FF0000"/>
                </a:solidFill>
              </a:rPr>
              <a:t>Publicly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accessible</a:t>
            </a:r>
            <a:endParaRPr lang="de-AT" dirty="0" smtClean="0">
              <a:solidFill>
                <a:srgbClr val="FF0000"/>
              </a:solidFill>
            </a:endParaRPr>
          </a:p>
          <a:p>
            <a:pPr algn="r"/>
            <a:endParaRPr lang="de-AT" dirty="0"/>
          </a:p>
          <a:p>
            <a:pPr algn="r"/>
            <a:endParaRPr lang="de-AT" dirty="0" smtClean="0"/>
          </a:p>
          <a:p>
            <a:pPr algn="r"/>
            <a:endParaRPr lang="de-AT" dirty="0" smtClean="0"/>
          </a:p>
          <a:p>
            <a:pPr algn="r"/>
            <a:endParaRPr lang="de-AT" dirty="0"/>
          </a:p>
          <a:p>
            <a:pPr algn="r"/>
            <a:endParaRPr lang="de-AT" dirty="0" smtClean="0"/>
          </a:p>
          <a:p>
            <a:pPr algn="r"/>
            <a:endParaRPr lang="de-AT" dirty="0"/>
          </a:p>
          <a:p>
            <a:pPr algn="r"/>
            <a:endParaRPr lang="de-AT" dirty="0" smtClean="0"/>
          </a:p>
          <a:p>
            <a:pPr algn="r"/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2800" dirty="0" smtClean="0"/>
              <a:t>Annex: Different </a:t>
            </a:r>
            <a:r>
              <a:rPr lang="de-AT" sz="2800" dirty="0" err="1" smtClean="0"/>
              <a:t>platforms</a:t>
            </a:r>
            <a:r>
              <a:rPr lang="de-AT" sz="2800" dirty="0" smtClean="0"/>
              <a:t> in MUSTEC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9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8" y="6160152"/>
            <a:ext cx="1640321" cy="620290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78" y="1518835"/>
            <a:ext cx="11302111" cy="437816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AT" sz="2000" dirty="0" smtClean="0"/>
              <a:t>Dropbox</a:t>
            </a:r>
          </a:p>
          <a:p>
            <a:pPr lvl="1"/>
            <a:r>
              <a:rPr lang="de-AT" sz="1800" dirty="0" smtClean="0"/>
              <a:t>All </a:t>
            </a:r>
            <a:r>
              <a:rPr lang="de-AT" sz="1800" b="1" dirty="0" err="1" smtClean="0"/>
              <a:t>documents</a:t>
            </a:r>
            <a:r>
              <a:rPr lang="de-AT" sz="1800" dirty="0" smtClean="0"/>
              <a:t>, </a:t>
            </a:r>
            <a:r>
              <a:rPr lang="de-AT" sz="1800" dirty="0" err="1" smtClean="0"/>
              <a:t>reports</a:t>
            </a:r>
            <a:r>
              <a:rPr lang="de-AT" sz="1800" dirty="0" smtClean="0"/>
              <a:t>, </a:t>
            </a:r>
            <a:r>
              <a:rPr lang="de-AT" sz="1800" dirty="0" err="1" smtClean="0"/>
              <a:t>deliverables</a:t>
            </a:r>
            <a:r>
              <a:rPr lang="de-AT" sz="1800" dirty="0" smtClean="0"/>
              <a:t>, </a:t>
            </a:r>
            <a:r>
              <a:rPr lang="de-AT" sz="1800" dirty="0" err="1" smtClean="0"/>
              <a:t>meeting</a:t>
            </a:r>
            <a:r>
              <a:rPr lang="de-AT" sz="1800" dirty="0" smtClean="0"/>
              <a:t> </a:t>
            </a:r>
            <a:r>
              <a:rPr lang="de-AT" sz="1800" dirty="0" err="1" smtClean="0"/>
              <a:t>minutes</a:t>
            </a:r>
            <a:r>
              <a:rPr lang="de-AT" sz="1800" dirty="0" smtClean="0"/>
              <a:t>, </a:t>
            </a:r>
            <a:r>
              <a:rPr lang="de-AT" sz="1800" dirty="0" err="1" smtClean="0"/>
              <a:t>presentations</a:t>
            </a:r>
            <a:r>
              <a:rPr lang="de-AT" sz="1800" dirty="0" smtClean="0"/>
              <a:t>, … </a:t>
            </a:r>
          </a:p>
          <a:p>
            <a:pPr marL="457200" lvl="1" indent="-457200">
              <a:buClr>
                <a:schemeClr val="accent2"/>
              </a:buClr>
              <a:buFont typeface="+mj-lt"/>
              <a:buAutoNum type="arabicPeriod" startAt="2"/>
            </a:pPr>
            <a:r>
              <a:rPr lang="de-AT" sz="2000" dirty="0"/>
              <a:t>TU </a:t>
            </a:r>
            <a:r>
              <a:rPr lang="de-AT" sz="2000" dirty="0" err="1" smtClean="0"/>
              <a:t>OwnCloud</a:t>
            </a:r>
            <a:endParaRPr lang="de-AT" sz="2000" dirty="0" smtClean="0"/>
          </a:p>
          <a:p>
            <a:pPr lvl="1">
              <a:buClr>
                <a:schemeClr val="accent2"/>
              </a:buClr>
            </a:pPr>
            <a:r>
              <a:rPr lang="de-AT" sz="1800" dirty="0"/>
              <a:t>All </a:t>
            </a:r>
            <a:r>
              <a:rPr lang="de-AT" sz="1800" b="1" dirty="0" err="1"/>
              <a:t>data</a:t>
            </a:r>
            <a:r>
              <a:rPr lang="de-AT" sz="1800" b="1" dirty="0"/>
              <a:t> </a:t>
            </a:r>
            <a:r>
              <a:rPr lang="de-AT" sz="1800" b="1" dirty="0" err="1"/>
              <a:t>sets</a:t>
            </a:r>
            <a:r>
              <a:rPr lang="de-AT" sz="1800" b="1" dirty="0"/>
              <a:t> </a:t>
            </a:r>
            <a:r>
              <a:rPr lang="de-AT" sz="1800" dirty="0" err="1" smtClean="0"/>
              <a:t>collected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used</a:t>
            </a:r>
            <a:r>
              <a:rPr lang="de-AT" sz="1800" dirty="0" smtClean="0"/>
              <a:t> </a:t>
            </a:r>
            <a:r>
              <a:rPr lang="de-AT" sz="1800" dirty="0" err="1" smtClean="0"/>
              <a:t>within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project</a:t>
            </a:r>
            <a:r>
              <a:rPr lang="de-AT" sz="1800" dirty="0" smtClean="0"/>
              <a:t> </a:t>
            </a:r>
          </a:p>
          <a:p>
            <a:pPr lvl="1">
              <a:buClr>
                <a:schemeClr val="accent2"/>
              </a:buClr>
            </a:pPr>
            <a:r>
              <a:rPr lang="de-AT" sz="1800" dirty="0" err="1" smtClean="0"/>
              <a:t>Only</a:t>
            </a:r>
            <a:r>
              <a:rPr lang="de-AT" sz="1800" dirty="0" smtClean="0"/>
              <a:t> </a:t>
            </a:r>
            <a:r>
              <a:rPr lang="de-AT" sz="1800" dirty="0" err="1" smtClean="0"/>
              <a:t>accessible</a:t>
            </a:r>
            <a:r>
              <a:rPr lang="de-AT" sz="1800" dirty="0" smtClean="0"/>
              <a:t> via link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password</a:t>
            </a:r>
            <a:endParaRPr lang="de-AT" sz="1800" dirty="0" smtClean="0"/>
          </a:p>
          <a:p>
            <a:pPr marL="457200" lvl="1" indent="-457200">
              <a:buClr>
                <a:schemeClr val="accent2"/>
              </a:buClr>
              <a:buFont typeface="+mj-lt"/>
              <a:buAutoNum type="arabicPeriod" startAt="3"/>
            </a:pPr>
            <a:r>
              <a:rPr lang="en-US" sz="2000" dirty="0" smtClean="0"/>
              <a:t>Desirable</a:t>
            </a:r>
            <a:r>
              <a:rPr lang="de-AT" sz="2000" dirty="0" smtClean="0"/>
              <a:t>: Public </a:t>
            </a:r>
            <a:r>
              <a:rPr lang="de-AT" sz="2000" dirty="0" err="1" smtClean="0"/>
              <a:t>accessible</a:t>
            </a:r>
            <a:r>
              <a:rPr lang="de-AT" sz="2000" dirty="0" smtClean="0"/>
              <a:t> </a:t>
            </a:r>
            <a:r>
              <a:rPr lang="de-AT" sz="2000" dirty="0" err="1" smtClean="0"/>
              <a:t>data</a:t>
            </a:r>
            <a:r>
              <a:rPr lang="de-AT" sz="2000" dirty="0" smtClean="0"/>
              <a:t> </a:t>
            </a:r>
            <a:r>
              <a:rPr lang="de-AT" sz="2000" dirty="0" err="1" smtClean="0"/>
              <a:t>platform</a:t>
            </a:r>
            <a:endParaRPr lang="de-AT" sz="2000" dirty="0" smtClean="0"/>
          </a:p>
          <a:p>
            <a:pPr lvl="1">
              <a:buClr>
                <a:schemeClr val="accent2"/>
              </a:buClr>
            </a:pPr>
            <a:r>
              <a:rPr lang="de-AT" sz="2000" dirty="0" smtClean="0"/>
              <a:t>E.g</a:t>
            </a:r>
            <a:r>
              <a:rPr lang="de-AT" sz="2000" dirty="0"/>
              <a:t>. </a:t>
            </a:r>
            <a:r>
              <a:rPr lang="de-AT" sz="2000" dirty="0" err="1" smtClean="0"/>
              <a:t>Zenodo</a:t>
            </a:r>
            <a:endParaRPr lang="de-AT" sz="2000" dirty="0" smtClean="0"/>
          </a:p>
          <a:p>
            <a:pPr lvl="1">
              <a:buClr>
                <a:schemeClr val="accent2"/>
              </a:buClr>
            </a:pPr>
            <a:r>
              <a:rPr lang="en-US" sz="1800" dirty="0" smtClean="0"/>
              <a:t>To </a:t>
            </a:r>
            <a:r>
              <a:rPr lang="en-US" sz="1800" dirty="0"/>
              <a:t>aid discoverability of the data sets, it is aimed to </a:t>
            </a:r>
            <a:r>
              <a:rPr lang="en-US" sz="1800" b="1" dirty="0"/>
              <a:t>obtain digital object identifiers (DOIs) </a:t>
            </a:r>
            <a:r>
              <a:rPr lang="en-US" sz="1800" dirty="0"/>
              <a:t>where possible. </a:t>
            </a:r>
          </a:p>
          <a:p>
            <a:pPr lvl="1">
              <a:buClr>
                <a:schemeClr val="accent2"/>
              </a:buClr>
            </a:pPr>
            <a:r>
              <a:rPr lang="en-US" sz="1800" dirty="0" smtClean="0"/>
              <a:t>In </a:t>
            </a:r>
            <a:r>
              <a:rPr lang="en-US" sz="1800" dirty="0"/>
              <a:t>addition, the underlying scientific publications (reports and peer-reviewed journal articles) </a:t>
            </a:r>
            <a:r>
              <a:rPr lang="en-US" sz="1800" b="1" dirty="0"/>
              <a:t>will cross-reference </a:t>
            </a:r>
            <a:r>
              <a:rPr lang="en-US" sz="1800" dirty="0"/>
              <a:t>these data sets. </a:t>
            </a:r>
            <a:endParaRPr lang="en-US" sz="1800" dirty="0" smtClean="0"/>
          </a:p>
          <a:p>
            <a:pPr lvl="1">
              <a:buClr>
                <a:schemeClr val="accent2"/>
              </a:buClr>
            </a:pPr>
            <a:r>
              <a:rPr lang="en-US" sz="1800" dirty="0" smtClean="0"/>
              <a:t>The </a:t>
            </a:r>
            <a:r>
              <a:rPr lang="en-US" sz="1800" dirty="0"/>
              <a:t>intention is that data sets will be </a:t>
            </a:r>
            <a:r>
              <a:rPr lang="en-US" sz="1800" b="1" dirty="0"/>
              <a:t>made available to reviewers </a:t>
            </a:r>
            <a:r>
              <a:rPr lang="en-US" sz="1800" dirty="0"/>
              <a:t>of the resulting publications to aid transparency in the review process. </a:t>
            </a: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endParaRPr lang="de-AT" sz="2000" dirty="0"/>
          </a:p>
          <a:p>
            <a:pPr lvl="1">
              <a:buClr>
                <a:schemeClr val="accent2"/>
              </a:buClr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0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</TotalTime>
  <Words>513</Words>
  <Application>Microsoft Office PowerPoint</Application>
  <PresentationFormat>Panorámica</PresentationFormat>
  <Paragraphs>73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Cambria</vt:lpstr>
      <vt:lpstr>Courier New</vt:lpstr>
      <vt:lpstr>Wingdings</vt:lpstr>
      <vt:lpstr>Office Theme</vt:lpstr>
      <vt:lpstr>Custom Design</vt:lpstr>
      <vt:lpstr>Presentación de PowerPoint</vt:lpstr>
      <vt:lpstr>Presentation Outline</vt:lpstr>
      <vt:lpstr>Extension of project duration</vt:lpstr>
      <vt:lpstr>New deadlines for deliverables</vt:lpstr>
      <vt:lpstr>Extension of project duration</vt:lpstr>
      <vt:lpstr>Extension of project duration</vt:lpstr>
      <vt:lpstr>Coordination with other relevant projects</vt:lpstr>
      <vt:lpstr>Quick reminder on data management</vt:lpstr>
      <vt:lpstr>Annex: Different platforms in MUSTEC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Papadopoulou</dc:creator>
  <cp:lastModifiedBy>admin</cp:lastModifiedBy>
  <cp:revision>125</cp:revision>
  <cp:lastPrinted>2018-11-19T07:14:44Z</cp:lastPrinted>
  <dcterms:created xsi:type="dcterms:W3CDTF">2017-10-06T14:06:01Z</dcterms:created>
  <dcterms:modified xsi:type="dcterms:W3CDTF">2020-05-13T06:19:13Z</dcterms:modified>
</cp:coreProperties>
</file>