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0" r:id="rId2"/>
    <p:sldMasterId id="2147483677" r:id="rId3"/>
  </p:sldMasterIdLst>
  <p:notesMasterIdLst>
    <p:notesMasterId r:id="rId55"/>
  </p:notesMasterIdLst>
  <p:handoutMasterIdLst>
    <p:handoutMasterId r:id="rId56"/>
  </p:handoutMasterIdLst>
  <p:sldIdLst>
    <p:sldId id="259" r:id="rId4"/>
    <p:sldId id="381" r:id="rId5"/>
    <p:sldId id="382" r:id="rId6"/>
    <p:sldId id="393" r:id="rId7"/>
    <p:sldId id="383" r:id="rId8"/>
    <p:sldId id="384" r:id="rId9"/>
    <p:sldId id="385" r:id="rId10"/>
    <p:sldId id="386" r:id="rId11"/>
    <p:sldId id="387" r:id="rId12"/>
    <p:sldId id="388" r:id="rId13"/>
    <p:sldId id="389" r:id="rId14"/>
    <p:sldId id="390" r:id="rId15"/>
    <p:sldId id="391" r:id="rId16"/>
    <p:sldId id="333" r:id="rId17"/>
    <p:sldId id="392" r:id="rId18"/>
    <p:sldId id="394" r:id="rId19"/>
    <p:sldId id="287" r:id="rId20"/>
    <p:sldId id="348" r:id="rId21"/>
    <p:sldId id="349" r:id="rId22"/>
    <p:sldId id="351" r:id="rId23"/>
    <p:sldId id="371" r:id="rId24"/>
    <p:sldId id="368" r:id="rId25"/>
    <p:sldId id="372" r:id="rId26"/>
    <p:sldId id="379" r:id="rId27"/>
    <p:sldId id="369" r:id="rId28"/>
    <p:sldId id="378" r:id="rId29"/>
    <p:sldId id="367" r:id="rId30"/>
    <p:sldId id="373" r:id="rId31"/>
    <p:sldId id="370" r:id="rId32"/>
    <p:sldId id="374" r:id="rId33"/>
    <p:sldId id="375" r:id="rId34"/>
    <p:sldId id="376" r:id="rId35"/>
    <p:sldId id="377" r:id="rId36"/>
    <p:sldId id="363" r:id="rId37"/>
    <p:sldId id="364" r:id="rId38"/>
    <p:sldId id="365" r:id="rId39"/>
    <p:sldId id="366" r:id="rId40"/>
    <p:sldId id="362" r:id="rId41"/>
    <p:sldId id="395" r:id="rId42"/>
    <p:sldId id="356" r:id="rId43"/>
    <p:sldId id="355" r:id="rId44"/>
    <p:sldId id="357" r:id="rId45"/>
    <p:sldId id="358" r:id="rId46"/>
    <p:sldId id="359" r:id="rId47"/>
    <p:sldId id="350" r:id="rId48"/>
    <p:sldId id="304" r:id="rId49"/>
    <p:sldId id="293" r:id="rId50"/>
    <p:sldId id="361" r:id="rId51"/>
    <p:sldId id="273" r:id="rId52"/>
    <p:sldId id="320" r:id="rId53"/>
    <p:sldId id="353" r:id="rId5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oeniger@eeg.tuwien.ac.at" initials="s" lastIdx="3" clrIdx="0">
    <p:extLst>
      <p:ext uri="{19B8F6BF-5375-455C-9EA6-DF929625EA0E}">
        <p15:presenceInfo xmlns:p15="http://schemas.microsoft.com/office/powerpoint/2012/main" userId="6a8e60c13f91dd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411"/>
    <a:srgbClr val="022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4898" autoAdjust="0"/>
  </p:normalViewPr>
  <p:slideViewPr>
    <p:cSldViewPr snapToGrid="0">
      <p:cViewPr varScale="1">
        <p:scale>
          <a:sx n="63" d="100"/>
          <a:sy n="63" d="100"/>
        </p:scale>
        <p:origin x="564"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Gerhard\Modelling\Model\Austria\Neues%20&#214;sterreichmodell\BackUZ%208.Feb.2013\V23_CO2SplitLim0.1_StandV4FixedV2B.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bach5\vol2\team\X\P\MUSTEC_333620\3_Arbeitspakete\WP8%20-%20CSP%20integrated%20assessment\Datenaufbereitung_f&#252;r_Pr&#228;sentatio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choeniger\Documents\Projekte\MUSTEC\WP%207\D7.4\Cost%20sensitivity%20analysis%20Spain\Model%20CSP%20(RICHTIG%20-%20alt%20mit%200.42)\Ergebnisse_cost_sensitivity_analysis_Spai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420507168439265E-2"/>
          <c:y val="5.14006017930978E-2"/>
          <c:w val="0.86819116087114745"/>
          <c:h val="0.90507343522324624"/>
        </c:manualLayout>
      </c:layout>
      <c:areaChart>
        <c:grouping val="stacked"/>
        <c:varyColors val="0"/>
        <c:ser>
          <c:idx val="1"/>
          <c:order val="0"/>
          <c:tx>
            <c:strRef>
              <c:f>Strom_HydroAusb300Co2!$AL$21</c:f>
              <c:strCache>
                <c:ptCount val="1"/>
                <c:pt idx="0">
                  <c:v>StromAufnahme_P2G</c:v>
                </c:pt>
              </c:strCache>
            </c:strRef>
          </c:tx>
          <c:spPr>
            <a:solidFill>
              <a:srgbClr val="FF0000"/>
            </a:solidFill>
          </c:spPr>
          <c:val>
            <c:numRef>
              <c:f>Strom_HydroAusb300Co2!$AL$4006:$AL$4608</c:f>
              <c:numCache>
                <c:formatCode>General</c:formatCode>
                <c:ptCount val="60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numCache>
            </c:numRef>
          </c:val>
          <c:extLst>
            <c:ext xmlns:c16="http://schemas.microsoft.com/office/drawing/2014/chart" uri="{C3380CC4-5D6E-409C-BE32-E72D297353CC}">
              <c16:uniqueId val="{00000000-8A25-4C98-B0C9-1243552B10A2}"/>
            </c:ext>
          </c:extLst>
        </c:ser>
        <c:ser>
          <c:idx val="2"/>
          <c:order val="1"/>
          <c:tx>
            <c:strRef>
              <c:f>Strom_HydroAusb300Co2!$AM$21</c:f>
              <c:strCache>
                <c:ptCount val="1"/>
                <c:pt idx="0">
                  <c:v>Einspeichern_AA_CAES</c:v>
                </c:pt>
              </c:strCache>
            </c:strRef>
          </c:tx>
          <c:spPr>
            <a:solidFill>
              <a:srgbClr val="FF00FF"/>
            </a:solidFill>
          </c:spPr>
          <c:val>
            <c:numRef>
              <c:f>Strom_HydroAusb300Co2!$AM$4006:$AM$4608</c:f>
              <c:numCache>
                <c:formatCode>General</c:formatCode>
                <c:ptCount val="60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numCache>
            </c:numRef>
          </c:val>
          <c:extLst>
            <c:ext xmlns:c16="http://schemas.microsoft.com/office/drawing/2014/chart" uri="{C3380CC4-5D6E-409C-BE32-E72D297353CC}">
              <c16:uniqueId val="{00000001-8A25-4C98-B0C9-1243552B10A2}"/>
            </c:ext>
          </c:extLst>
        </c:ser>
        <c:ser>
          <c:idx val="4"/>
          <c:order val="2"/>
          <c:tx>
            <c:strRef>
              <c:f>Strom_HydroAusb300Co2!$AO$21</c:f>
              <c:strCache>
                <c:ptCount val="1"/>
                <c:pt idx="0">
                  <c:v>Erzeugen_AA_CAES</c:v>
                </c:pt>
              </c:strCache>
            </c:strRef>
          </c:tx>
          <c:spPr>
            <a:solidFill>
              <a:srgbClr val="7030A0"/>
            </a:solidFill>
          </c:spPr>
          <c:val>
            <c:numRef>
              <c:f>Strom_HydroAusb300Co2!$AO$4006:$AO$4608</c:f>
              <c:numCache>
                <c:formatCode>General</c:formatCode>
                <c:ptCount val="60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numCache>
            </c:numRef>
          </c:val>
          <c:extLst>
            <c:ext xmlns:c16="http://schemas.microsoft.com/office/drawing/2014/chart" uri="{C3380CC4-5D6E-409C-BE32-E72D297353CC}">
              <c16:uniqueId val="{00000002-8A25-4C98-B0C9-1243552B10A2}"/>
            </c:ext>
          </c:extLst>
        </c:ser>
        <c:ser>
          <c:idx val="14"/>
          <c:order val="3"/>
          <c:tx>
            <c:strRef>
              <c:f>Strom_HydroAusb300Co2!$AP$21</c:f>
              <c:strCache>
                <c:ptCount val="1"/>
                <c:pt idx="0">
                  <c:v>LWK</c:v>
                </c:pt>
              </c:strCache>
            </c:strRef>
          </c:tx>
          <c:spPr>
            <a:solidFill>
              <a:schemeClr val="accent5">
                <a:lumMod val="75000"/>
              </a:schemeClr>
            </a:solidFill>
          </c:spPr>
          <c:val>
            <c:numRef>
              <c:f>Strom_HydroAusb300Co2!$AP$4006:$AP$4608</c:f>
              <c:numCache>
                <c:formatCode>General</c:formatCode>
                <c:ptCount val="603"/>
                <c:pt idx="0">
                  <c:v>7104.24</c:v>
                </c:pt>
                <c:pt idx="1">
                  <c:v>6982.75</c:v>
                </c:pt>
                <c:pt idx="2">
                  <c:v>6977.55</c:v>
                </c:pt>
                <c:pt idx="3">
                  <c:v>7005.74</c:v>
                </c:pt>
                <c:pt idx="4">
                  <c:v>7020.35</c:v>
                </c:pt>
                <c:pt idx="5">
                  <c:v>7079.86</c:v>
                </c:pt>
                <c:pt idx="6">
                  <c:v>7097.47</c:v>
                </c:pt>
                <c:pt idx="7">
                  <c:v>7130.39</c:v>
                </c:pt>
                <c:pt idx="8">
                  <c:v>7152.8</c:v>
                </c:pt>
                <c:pt idx="9">
                  <c:v>7133.93</c:v>
                </c:pt>
                <c:pt idx="10">
                  <c:v>7123.54</c:v>
                </c:pt>
                <c:pt idx="11">
                  <c:v>7100.59</c:v>
                </c:pt>
                <c:pt idx="12">
                  <c:v>6967.37</c:v>
                </c:pt>
                <c:pt idx="13">
                  <c:v>6988.13</c:v>
                </c:pt>
                <c:pt idx="14">
                  <c:v>7052.64</c:v>
                </c:pt>
                <c:pt idx="15">
                  <c:v>7052.4</c:v>
                </c:pt>
                <c:pt idx="16">
                  <c:v>7059.49</c:v>
                </c:pt>
                <c:pt idx="17">
                  <c:v>7109.81</c:v>
                </c:pt>
                <c:pt idx="18">
                  <c:v>7118.59</c:v>
                </c:pt>
                <c:pt idx="19">
                  <c:v>7156.44</c:v>
                </c:pt>
                <c:pt idx="20">
                  <c:v>7170.74</c:v>
                </c:pt>
                <c:pt idx="21">
                  <c:v>7193.14</c:v>
                </c:pt>
                <c:pt idx="22">
                  <c:v>7163</c:v>
                </c:pt>
                <c:pt idx="23">
                  <c:v>7125.2</c:v>
                </c:pt>
                <c:pt idx="24">
                  <c:v>7129.52</c:v>
                </c:pt>
                <c:pt idx="25">
                  <c:v>7106.92</c:v>
                </c:pt>
                <c:pt idx="26">
                  <c:v>7060.76</c:v>
                </c:pt>
                <c:pt idx="27">
                  <c:v>7088.33</c:v>
                </c:pt>
                <c:pt idx="28">
                  <c:v>7027.47</c:v>
                </c:pt>
                <c:pt idx="29">
                  <c:v>7094.81</c:v>
                </c:pt>
                <c:pt idx="30">
                  <c:v>7150.64</c:v>
                </c:pt>
                <c:pt idx="31">
                  <c:v>7092.96</c:v>
                </c:pt>
                <c:pt idx="32">
                  <c:v>7054.1</c:v>
                </c:pt>
                <c:pt idx="33">
                  <c:v>7127.81</c:v>
                </c:pt>
                <c:pt idx="34">
                  <c:v>6956.18</c:v>
                </c:pt>
                <c:pt idx="35">
                  <c:v>6930.19</c:v>
                </c:pt>
                <c:pt idx="36">
                  <c:v>6889.23</c:v>
                </c:pt>
                <c:pt idx="37">
                  <c:v>6815.61</c:v>
                </c:pt>
                <c:pt idx="38">
                  <c:v>6887.78</c:v>
                </c:pt>
                <c:pt idx="39">
                  <c:v>6916.53</c:v>
                </c:pt>
                <c:pt idx="40">
                  <c:v>6968.03</c:v>
                </c:pt>
                <c:pt idx="41">
                  <c:v>6999.81</c:v>
                </c:pt>
                <c:pt idx="42">
                  <c:v>7033.37</c:v>
                </c:pt>
                <c:pt idx="43">
                  <c:v>7084.61</c:v>
                </c:pt>
                <c:pt idx="44">
                  <c:v>7108.77</c:v>
                </c:pt>
                <c:pt idx="45">
                  <c:v>7096.88</c:v>
                </c:pt>
                <c:pt idx="46">
                  <c:v>7129.32</c:v>
                </c:pt>
                <c:pt idx="47">
                  <c:v>7095.64</c:v>
                </c:pt>
                <c:pt idx="48">
                  <c:v>7103.13</c:v>
                </c:pt>
                <c:pt idx="49">
                  <c:v>7096.75</c:v>
                </c:pt>
                <c:pt idx="50">
                  <c:v>7087.5</c:v>
                </c:pt>
                <c:pt idx="51">
                  <c:v>7047.34</c:v>
                </c:pt>
                <c:pt idx="52">
                  <c:v>7020.48</c:v>
                </c:pt>
                <c:pt idx="53">
                  <c:v>7025.45</c:v>
                </c:pt>
                <c:pt idx="54">
                  <c:v>7065.49</c:v>
                </c:pt>
                <c:pt idx="55">
                  <c:v>7045.76</c:v>
                </c:pt>
                <c:pt idx="56">
                  <c:v>6880.99</c:v>
                </c:pt>
                <c:pt idx="57">
                  <c:v>6779.02</c:v>
                </c:pt>
                <c:pt idx="58">
                  <c:v>6450.63</c:v>
                </c:pt>
                <c:pt idx="59">
                  <c:v>6200.84</c:v>
                </c:pt>
                <c:pt idx="60">
                  <c:v>6120.59</c:v>
                </c:pt>
                <c:pt idx="61">
                  <c:v>6081.52</c:v>
                </c:pt>
                <c:pt idx="62">
                  <c:v>6306.76</c:v>
                </c:pt>
                <c:pt idx="63">
                  <c:v>6657.74</c:v>
                </c:pt>
                <c:pt idx="64">
                  <c:v>6896.68</c:v>
                </c:pt>
                <c:pt idx="65">
                  <c:v>6931.27</c:v>
                </c:pt>
                <c:pt idx="66">
                  <c:v>7072.17</c:v>
                </c:pt>
                <c:pt idx="67">
                  <c:v>7076.86</c:v>
                </c:pt>
                <c:pt idx="68">
                  <c:v>7121.05</c:v>
                </c:pt>
                <c:pt idx="69">
                  <c:v>7149.76</c:v>
                </c:pt>
                <c:pt idx="70">
                  <c:v>7128.5</c:v>
                </c:pt>
                <c:pt idx="71">
                  <c:v>7069.62</c:v>
                </c:pt>
                <c:pt idx="72">
                  <c:v>7072.08</c:v>
                </c:pt>
                <c:pt idx="73">
                  <c:v>7065.07</c:v>
                </c:pt>
                <c:pt idx="74">
                  <c:v>7051.94</c:v>
                </c:pt>
                <c:pt idx="75">
                  <c:v>6928.61</c:v>
                </c:pt>
                <c:pt idx="76">
                  <c:v>7065.9</c:v>
                </c:pt>
                <c:pt idx="77">
                  <c:v>7127.42</c:v>
                </c:pt>
                <c:pt idx="78">
                  <c:v>7161.51</c:v>
                </c:pt>
                <c:pt idx="79">
                  <c:v>6935.03</c:v>
                </c:pt>
                <c:pt idx="80">
                  <c:v>7165.01</c:v>
                </c:pt>
                <c:pt idx="81">
                  <c:v>7105.6</c:v>
                </c:pt>
                <c:pt idx="82">
                  <c:v>6977.55</c:v>
                </c:pt>
                <c:pt idx="83">
                  <c:v>6913.89</c:v>
                </c:pt>
                <c:pt idx="84">
                  <c:v>6987.63</c:v>
                </c:pt>
                <c:pt idx="85">
                  <c:v>7040.42</c:v>
                </c:pt>
                <c:pt idx="86">
                  <c:v>6992.41</c:v>
                </c:pt>
                <c:pt idx="87">
                  <c:v>7047.47</c:v>
                </c:pt>
                <c:pt idx="88">
                  <c:v>7100.41</c:v>
                </c:pt>
                <c:pt idx="89">
                  <c:v>7157.25</c:v>
                </c:pt>
                <c:pt idx="90">
                  <c:v>7178.28</c:v>
                </c:pt>
                <c:pt idx="91">
                  <c:v>7188.95</c:v>
                </c:pt>
                <c:pt idx="92">
                  <c:v>7216.31</c:v>
                </c:pt>
                <c:pt idx="93">
                  <c:v>7198.68</c:v>
                </c:pt>
                <c:pt idx="94">
                  <c:v>7177.06</c:v>
                </c:pt>
                <c:pt idx="95">
                  <c:v>7161.67</c:v>
                </c:pt>
                <c:pt idx="96">
                  <c:v>7135.37</c:v>
                </c:pt>
                <c:pt idx="97">
                  <c:v>7149.05</c:v>
                </c:pt>
                <c:pt idx="98">
                  <c:v>7144.33</c:v>
                </c:pt>
                <c:pt idx="99">
                  <c:v>7107.63</c:v>
                </c:pt>
                <c:pt idx="100">
                  <c:v>7143.96</c:v>
                </c:pt>
                <c:pt idx="101">
                  <c:v>7170.66</c:v>
                </c:pt>
                <c:pt idx="102">
                  <c:v>7208.79</c:v>
                </c:pt>
                <c:pt idx="103">
                  <c:v>7184.65</c:v>
                </c:pt>
                <c:pt idx="104">
                  <c:v>7142.58</c:v>
                </c:pt>
                <c:pt idx="105">
                  <c:v>7130.29</c:v>
                </c:pt>
                <c:pt idx="106">
                  <c:v>7118.55</c:v>
                </c:pt>
                <c:pt idx="107">
                  <c:v>7083.51</c:v>
                </c:pt>
                <c:pt idx="108">
                  <c:v>7028.83</c:v>
                </c:pt>
                <c:pt idx="109">
                  <c:v>7046.05</c:v>
                </c:pt>
                <c:pt idx="110">
                  <c:v>7091.07</c:v>
                </c:pt>
                <c:pt idx="111">
                  <c:v>7081.55</c:v>
                </c:pt>
                <c:pt idx="112">
                  <c:v>7103</c:v>
                </c:pt>
                <c:pt idx="113">
                  <c:v>7125.8</c:v>
                </c:pt>
                <c:pt idx="114">
                  <c:v>7137.64</c:v>
                </c:pt>
                <c:pt idx="115">
                  <c:v>7281.78</c:v>
                </c:pt>
                <c:pt idx="116">
                  <c:v>7293.39</c:v>
                </c:pt>
                <c:pt idx="117">
                  <c:v>7138.3</c:v>
                </c:pt>
                <c:pt idx="118">
                  <c:v>7132.7</c:v>
                </c:pt>
                <c:pt idx="119">
                  <c:v>7118.93</c:v>
                </c:pt>
                <c:pt idx="120">
                  <c:v>7091.51</c:v>
                </c:pt>
                <c:pt idx="121">
                  <c:v>7083.35</c:v>
                </c:pt>
                <c:pt idx="122">
                  <c:v>7022.24</c:v>
                </c:pt>
                <c:pt idx="123">
                  <c:v>6989.53</c:v>
                </c:pt>
                <c:pt idx="124">
                  <c:v>6984.17</c:v>
                </c:pt>
                <c:pt idx="125">
                  <c:v>7052.62</c:v>
                </c:pt>
                <c:pt idx="126">
                  <c:v>7149.17</c:v>
                </c:pt>
                <c:pt idx="127">
                  <c:v>7050.91</c:v>
                </c:pt>
                <c:pt idx="128">
                  <c:v>6891.76</c:v>
                </c:pt>
                <c:pt idx="129">
                  <c:v>6315.08</c:v>
                </c:pt>
                <c:pt idx="130">
                  <c:v>6278.14</c:v>
                </c:pt>
                <c:pt idx="131">
                  <c:v>6250.65</c:v>
                </c:pt>
                <c:pt idx="132">
                  <c:v>6306.07</c:v>
                </c:pt>
                <c:pt idx="133">
                  <c:v>6166.45</c:v>
                </c:pt>
                <c:pt idx="134">
                  <c:v>6135.03</c:v>
                </c:pt>
                <c:pt idx="135">
                  <c:v>6348.29</c:v>
                </c:pt>
                <c:pt idx="136">
                  <c:v>6445.46</c:v>
                </c:pt>
                <c:pt idx="137">
                  <c:v>6712.02</c:v>
                </c:pt>
                <c:pt idx="138">
                  <c:v>6899.88</c:v>
                </c:pt>
                <c:pt idx="139">
                  <c:v>6942.2</c:v>
                </c:pt>
                <c:pt idx="140">
                  <c:v>6839.82</c:v>
                </c:pt>
                <c:pt idx="141">
                  <c:v>7053.15</c:v>
                </c:pt>
                <c:pt idx="142">
                  <c:v>7001.13</c:v>
                </c:pt>
                <c:pt idx="143">
                  <c:v>6944.46</c:v>
                </c:pt>
                <c:pt idx="144">
                  <c:v>6570.6</c:v>
                </c:pt>
                <c:pt idx="145">
                  <c:v>6570.37</c:v>
                </c:pt>
                <c:pt idx="146">
                  <c:v>6759.79</c:v>
                </c:pt>
                <c:pt idx="147">
                  <c:v>6660.92</c:v>
                </c:pt>
                <c:pt idx="148">
                  <c:v>6490.31</c:v>
                </c:pt>
                <c:pt idx="149">
                  <c:v>6545.03</c:v>
                </c:pt>
                <c:pt idx="150">
                  <c:v>6636.43</c:v>
                </c:pt>
                <c:pt idx="151">
                  <c:v>6600.93</c:v>
                </c:pt>
                <c:pt idx="152">
                  <c:v>6180.63</c:v>
                </c:pt>
                <c:pt idx="153">
                  <c:v>5854.44</c:v>
                </c:pt>
                <c:pt idx="154">
                  <c:v>5766.55</c:v>
                </c:pt>
                <c:pt idx="155">
                  <c:v>5688.29</c:v>
                </c:pt>
                <c:pt idx="156">
                  <c:v>5684.52</c:v>
                </c:pt>
                <c:pt idx="157">
                  <c:v>5633.98</c:v>
                </c:pt>
                <c:pt idx="158">
                  <c:v>5747.12</c:v>
                </c:pt>
                <c:pt idx="159">
                  <c:v>5809.92</c:v>
                </c:pt>
                <c:pt idx="160">
                  <c:v>5802.61</c:v>
                </c:pt>
                <c:pt idx="161">
                  <c:v>5942.2</c:v>
                </c:pt>
                <c:pt idx="162">
                  <c:v>6237.89</c:v>
                </c:pt>
                <c:pt idx="163">
                  <c:v>6591.47</c:v>
                </c:pt>
                <c:pt idx="164">
                  <c:v>6772.85</c:v>
                </c:pt>
                <c:pt idx="165">
                  <c:v>6874.9</c:v>
                </c:pt>
                <c:pt idx="166">
                  <c:v>6930.35</c:v>
                </c:pt>
                <c:pt idx="167">
                  <c:v>6956.53</c:v>
                </c:pt>
                <c:pt idx="168">
                  <c:v>6925.17</c:v>
                </c:pt>
                <c:pt idx="169">
                  <c:v>6884.83</c:v>
                </c:pt>
                <c:pt idx="170">
                  <c:v>6862.66</c:v>
                </c:pt>
                <c:pt idx="171">
                  <c:v>6955.55</c:v>
                </c:pt>
                <c:pt idx="172">
                  <c:v>6998.99</c:v>
                </c:pt>
                <c:pt idx="173">
                  <c:v>7019.77</c:v>
                </c:pt>
                <c:pt idx="174">
                  <c:v>7057.15</c:v>
                </c:pt>
                <c:pt idx="175">
                  <c:v>7079.23</c:v>
                </c:pt>
                <c:pt idx="176">
                  <c:v>7049.73</c:v>
                </c:pt>
                <c:pt idx="177">
                  <c:v>6980.73</c:v>
                </c:pt>
                <c:pt idx="178">
                  <c:v>6987.18</c:v>
                </c:pt>
                <c:pt idx="179">
                  <c:v>6973.85</c:v>
                </c:pt>
                <c:pt idx="180">
                  <c:v>6987.39</c:v>
                </c:pt>
                <c:pt idx="181">
                  <c:v>6973.48</c:v>
                </c:pt>
                <c:pt idx="182">
                  <c:v>6980.9</c:v>
                </c:pt>
                <c:pt idx="183">
                  <c:v>6988.18</c:v>
                </c:pt>
                <c:pt idx="184">
                  <c:v>7018.76</c:v>
                </c:pt>
                <c:pt idx="185">
                  <c:v>7031.41</c:v>
                </c:pt>
                <c:pt idx="186">
                  <c:v>7113.23</c:v>
                </c:pt>
                <c:pt idx="187">
                  <c:v>7247.77</c:v>
                </c:pt>
                <c:pt idx="188">
                  <c:v>7149.61</c:v>
                </c:pt>
                <c:pt idx="189">
                  <c:v>7099.27</c:v>
                </c:pt>
                <c:pt idx="190">
                  <c:v>7094</c:v>
                </c:pt>
                <c:pt idx="191">
                  <c:v>7070.68</c:v>
                </c:pt>
                <c:pt idx="192">
                  <c:v>7048.05</c:v>
                </c:pt>
                <c:pt idx="193">
                  <c:v>7046.74</c:v>
                </c:pt>
                <c:pt idx="194">
                  <c:v>7057.71</c:v>
                </c:pt>
                <c:pt idx="195">
                  <c:v>7048.38</c:v>
                </c:pt>
                <c:pt idx="196">
                  <c:v>7009.54</c:v>
                </c:pt>
                <c:pt idx="197">
                  <c:v>7067.54</c:v>
                </c:pt>
                <c:pt idx="198">
                  <c:v>7016.18</c:v>
                </c:pt>
                <c:pt idx="199">
                  <c:v>7015.65</c:v>
                </c:pt>
                <c:pt idx="200">
                  <c:v>6960.52</c:v>
                </c:pt>
                <c:pt idx="201">
                  <c:v>6913.42</c:v>
                </c:pt>
                <c:pt idx="202">
                  <c:v>6827.67</c:v>
                </c:pt>
                <c:pt idx="203">
                  <c:v>6790.91</c:v>
                </c:pt>
                <c:pt idx="204">
                  <c:v>6758.66</c:v>
                </c:pt>
                <c:pt idx="205">
                  <c:v>6734.21</c:v>
                </c:pt>
                <c:pt idx="206">
                  <c:v>6760.62</c:v>
                </c:pt>
                <c:pt idx="207">
                  <c:v>6869.37</c:v>
                </c:pt>
                <c:pt idx="208">
                  <c:v>6897.28</c:v>
                </c:pt>
                <c:pt idx="209">
                  <c:v>6935.5</c:v>
                </c:pt>
                <c:pt idx="210">
                  <c:v>6966.4</c:v>
                </c:pt>
                <c:pt idx="211">
                  <c:v>7004.72</c:v>
                </c:pt>
                <c:pt idx="212">
                  <c:v>7009.3</c:v>
                </c:pt>
                <c:pt idx="213">
                  <c:v>7026.39</c:v>
                </c:pt>
                <c:pt idx="214">
                  <c:v>7023.6</c:v>
                </c:pt>
                <c:pt idx="215">
                  <c:v>6967.92</c:v>
                </c:pt>
                <c:pt idx="216">
                  <c:v>6911.58</c:v>
                </c:pt>
                <c:pt idx="217">
                  <c:v>6886.95</c:v>
                </c:pt>
                <c:pt idx="218">
                  <c:v>6935.01</c:v>
                </c:pt>
                <c:pt idx="219">
                  <c:v>6973.32</c:v>
                </c:pt>
                <c:pt idx="220">
                  <c:v>6970.74</c:v>
                </c:pt>
                <c:pt idx="221">
                  <c:v>6966.78</c:v>
                </c:pt>
                <c:pt idx="222">
                  <c:v>6976.46</c:v>
                </c:pt>
                <c:pt idx="223">
                  <c:v>6853.25</c:v>
                </c:pt>
                <c:pt idx="224">
                  <c:v>6652.24</c:v>
                </c:pt>
                <c:pt idx="225">
                  <c:v>6456.47</c:v>
                </c:pt>
                <c:pt idx="226">
                  <c:v>6311.18</c:v>
                </c:pt>
                <c:pt idx="227">
                  <c:v>5851.54</c:v>
                </c:pt>
                <c:pt idx="228">
                  <c:v>5758.33</c:v>
                </c:pt>
                <c:pt idx="229">
                  <c:v>5725.01</c:v>
                </c:pt>
                <c:pt idx="230">
                  <c:v>6028.41</c:v>
                </c:pt>
                <c:pt idx="231">
                  <c:v>6242.62</c:v>
                </c:pt>
                <c:pt idx="232">
                  <c:v>6449.35</c:v>
                </c:pt>
                <c:pt idx="233">
                  <c:v>6705.14</c:v>
                </c:pt>
                <c:pt idx="234">
                  <c:v>6800.62</c:v>
                </c:pt>
                <c:pt idx="235">
                  <c:v>6887.82</c:v>
                </c:pt>
                <c:pt idx="236">
                  <c:v>6920.33</c:v>
                </c:pt>
                <c:pt idx="237">
                  <c:v>6845.33</c:v>
                </c:pt>
                <c:pt idx="238">
                  <c:v>6802.28</c:v>
                </c:pt>
                <c:pt idx="239">
                  <c:v>6765.55</c:v>
                </c:pt>
                <c:pt idx="240">
                  <c:v>6677.82</c:v>
                </c:pt>
                <c:pt idx="241">
                  <c:v>6645.83</c:v>
                </c:pt>
                <c:pt idx="242">
                  <c:v>6657.35</c:v>
                </c:pt>
                <c:pt idx="243">
                  <c:v>6693.94</c:v>
                </c:pt>
                <c:pt idx="244">
                  <c:v>6692.99</c:v>
                </c:pt>
                <c:pt idx="245">
                  <c:v>6909.9</c:v>
                </c:pt>
                <c:pt idx="246">
                  <c:v>6921.35</c:v>
                </c:pt>
                <c:pt idx="247">
                  <c:v>6779.55</c:v>
                </c:pt>
                <c:pt idx="248">
                  <c:v>6573.88</c:v>
                </c:pt>
                <c:pt idx="249">
                  <c:v>6232.14</c:v>
                </c:pt>
                <c:pt idx="250">
                  <c:v>6010.86</c:v>
                </c:pt>
                <c:pt idx="251">
                  <c:v>5720.67</c:v>
                </c:pt>
                <c:pt idx="252">
                  <c:v>5672.74</c:v>
                </c:pt>
                <c:pt idx="253">
                  <c:v>5606.21</c:v>
                </c:pt>
                <c:pt idx="254">
                  <c:v>5347.1</c:v>
                </c:pt>
                <c:pt idx="255">
                  <c:v>5318.96</c:v>
                </c:pt>
                <c:pt idx="256">
                  <c:v>5783.32</c:v>
                </c:pt>
                <c:pt idx="257">
                  <c:v>5867.01</c:v>
                </c:pt>
                <c:pt idx="258">
                  <c:v>6193.93</c:v>
                </c:pt>
                <c:pt idx="259">
                  <c:v>6398.68</c:v>
                </c:pt>
                <c:pt idx="260">
                  <c:v>6676.48</c:v>
                </c:pt>
                <c:pt idx="261">
                  <c:v>6809.14</c:v>
                </c:pt>
                <c:pt idx="262">
                  <c:v>6777.21</c:v>
                </c:pt>
                <c:pt idx="263">
                  <c:v>6686.35</c:v>
                </c:pt>
                <c:pt idx="264">
                  <c:v>6677.26</c:v>
                </c:pt>
                <c:pt idx="265">
                  <c:v>6609.52</c:v>
                </c:pt>
                <c:pt idx="266">
                  <c:v>6688.46</c:v>
                </c:pt>
                <c:pt idx="267">
                  <c:v>6664.96</c:v>
                </c:pt>
                <c:pt idx="268">
                  <c:v>6747.44</c:v>
                </c:pt>
                <c:pt idx="269">
                  <c:v>6783.63</c:v>
                </c:pt>
                <c:pt idx="270">
                  <c:v>6868.25</c:v>
                </c:pt>
                <c:pt idx="271">
                  <c:v>6837.17</c:v>
                </c:pt>
                <c:pt idx="272">
                  <c:v>6821.83</c:v>
                </c:pt>
                <c:pt idx="273">
                  <c:v>6816.49</c:v>
                </c:pt>
                <c:pt idx="274">
                  <c:v>6804.46</c:v>
                </c:pt>
                <c:pt idx="275">
                  <c:v>6789.75</c:v>
                </c:pt>
                <c:pt idx="276">
                  <c:v>6888.27</c:v>
                </c:pt>
                <c:pt idx="277">
                  <c:v>6932.26</c:v>
                </c:pt>
                <c:pt idx="278">
                  <c:v>6945.31</c:v>
                </c:pt>
                <c:pt idx="279">
                  <c:v>6978.08</c:v>
                </c:pt>
                <c:pt idx="280">
                  <c:v>7000.87</c:v>
                </c:pt>
                <c:pt idx="281">
                  <c:v>7083.75</c:v>
                </c:pt>
                <c:pt idx="282">
                  <c:v>7124.56</c:v>
                </c:pt>
                <c:pt idx="283">
                  <c:v>7104.76</c:v>
                </c:pt>
                <c:pt idx="284">
                  <c:v>7108.28</c:v>
                </c:pt>
                <c:pt idx="285">
                  <c:v>7112.21</c:v>
                </c:pt>
                <c:pt idx="286">
                  <c:v>7097.56</c:v>
                </c:pt>
                <c:pt idx="287">
                  <c:v>7105.79</c:v>
                </c:pt>
                <c:pt idx="288">
                  <c:v>7092.86</c:v>
                </c:pt>
                <c:pt idx="289">
                  <c:v>7057.09</c:v>
                </c:pt>
                <c:pt idx="290">
                  <c:v>7004.79</c:v>
                </c:pt>
                <c:pt idx="291">
                  <c:v>7088.04</c:v>
                </c:pt>
                <c:pt idx="292">
                  <c:v>7097.81</c:v>
                </c:pt>
                <c:pt idx="293">
                  <c:v>7116.2</c:v>
                </c:pt>
                <c:pt idx="294">
                  <c:v>7267.8</c:v>
                </c:pt>
                <c:pt idx="295">
                  <c:v>7117.02</c:v>
                </c:pt>
                <c:pt idx="296">
                  <c:v>7129.44</c:v>
                </c:pt>
                <c:pt idx="297">
                  <c:v>7122.29</c:v>
                </c:pt>
                <c:pt idx="298">
                  <c:v>7138.87</c:v>
                </c:pt>
                <c:pt idx="299">
                  <c:v>7122.42</c:v>
                </c:pt>
                <c:pt idx="300">
                  <c:v>7109.22</c:v>
                </c:pt>
                <c:pt idx="301">
                  <c:v>7029.48</c:v>
                </c:pt>
                <c:pt idx="302">
                  <c:v>7042.52</c:v>
                </c:pt>
                <c:pt idx="303">
                  <c:v>7099.7</c:v>
                </c:pt>
                <c:pt idx="304">
                  <c:v>7113.23</c:v>
                </c:pt>
                <c:pt idx="305">
                  <c:v>7135.51</c:v>
                </c:pt>
                <c:pt idx="306">
                  <c:v>7261.89</c:v>
                </c:pt>
                <c:pt idx="307">
                  <c:v>7160.61</c:v>
                </c:pt>
                <c:pt idx="308">
                  <c:v>7191.25</c:v>
                </c:pt>
                <c:pt idx="309">
                  <c:v>7128.49</c:v>
                </c:pt>
                <c:pt idx="310">
                  <c:v>7145.17</c:v>
                </c:pt>
                <c:pt idx="311">
                  <c:v>7098.27</c:v>
                </c:pt>
                <c:pt idx="312">
                  <c:v>7072.43</c:v>
                </c:pt>
                <c:pt idx="313">
                  <c:v>7036.81</c:v>
                </c:pt>
                <c:pt idx="314">
                  <c:v>7038.6</c:v>
                </c:pt>
                <c:pt idx="315">
                  <c:v>7097.9</c:v>
                </c:pt>
                <c:pt idx="316">
                  <c:v>7100.95</c:v>
                </c:pt>
                <c:pt idx="317">
                  <c:v>7151.01</c:v>
                </c:pt>
                <c:pt idx="318">
                  <c:v>7165.62</c:v>
                </c:pt>
                <c:pt idx="319">
                  <c:v>7194.51</c:v>
                </c:pt>
                <c:pt idx="320">
                  <c:v>7149.2</c:v>
                </c:pt>
                <c:pt idx="321">
                  <c:v>7099.13</c:v>
                </c:pt>
                <c:pt idx="322">
                  <c:v>7120.53</c:v>
                </c:pt>
                <c:pt idx="323">
                  <c:v>7115.1</c:v>
                </c:pt>
                <c:pt idx="324">
                  <c:v>7054.62</c:v>
                </c:pt>
                <c:pt idx="325">
                  <c:v>7032.73</c:v>
                </c:pt>
                <c:pt idx="326">
                  <c:v>7088.63</c:v>
                </c:pt>
                <c:pt idx="327">
                  <c:v>7093.01</c:v>
                </c:pt>
                <c:pt idx="328">
                  <c:v>7089.97</c:v>
                </c:pt>
                <c:pt idx="329">
                  <c:v>7119.31</c:v>
                </c:pt>
                <c:pt idx="330">
                  <c:v>7146.66</c:v>
                </c:pt>
                <c:pt idx="331">
                  <c:v>7095.57</c:v>
                </c:pt>
                <c:pt idx="332">
                  <c:v>7065.64</c:v>
                </c:pt>
                <c:pt idx="333">
                  <c:v>7096.34</c:v>
                </c:pt>
                <c:pt idx="334">
                  <c:v>7067.04</c:v>
                </c:pt>
                <c:pt idx="335">
                  <c:v>7090.73</c:v>
                </c:pt>
                <c:pt idx="336">
                  <c:v>7018.47</c:v>
                </c:pt>
                <c:pt idx="337">
                  <c:v>6951.61</c:v>
                </c:pt>
                <c:pt idx="338">
                  <c:v>7048.57</c:v>
                </c:pt>
                <c:pt idx="339">
                  <c:v>7026.11</c:v>
                </c:pt>
                <c:pt idx="340">
                  <c:v>7033.84</c:v>
                </c:pt>
                <c:pt idx="341">
                  <c:v>7117.5</c:v>
                </c:pt>
                <c:pt idx="342">
                  <c:v>7199.18</c:v>
                </c:pt>
                <c:pt idx="343">
                  <c:v>7084.4</c:v>
                </c:pt>
                <c:pt idx="344">
                  <c:v>7068.89</c:v>
                </c:pt>
                <c:pt idx="345">
                  <c:v>7007.87</c:v>
                </c:pt>
                <c:pt idx="346">
                  <c:v>6942.53</c:v>
                </c:pt>
                <c:pt idx="347">
                  <c:v>6951.96</c:v>
                </c:pt>
                <c:pt idx="348">
                  <c:v>6853.58</c:v>
                </c:pt>
                <c:pt idx="349">
                  <c:v>6848.45</c:v>
                </c:pt>
                <c:pt idx="350">
                  <c:v>6879.07</c:v>
                </c:pt>
                <c:pt idx="351">
                  <c:v>6905.76</c:v>
                </c:pt>
                <c:pt idx="352">
                  <c:v>6905.03</c:v>
                </c:pt>
                <c:pt idx="353">
                  <c:v>6931.1</c:v>
                </c:pt>
                <c:pt idx="354">
                  <c:v>6978.81</c:v>
                </c:pt>
                <c:pt idx="355">
                  <c:v>7031.4</c:v>
                </c:pt>
                <c:pt idx="356">
                  <c:v>6945.76</c:v>
                </c:pt>
                <c:pt idx="357">
                  <c:v>6993.15</c:v>
                </c:pt>
                <c:pt idx="358">
                  <c:v>6936.26</c:v>
                </c:pt>
                <c:pt idx="359">
                  <c:v>6928.29</c:v>
                </c:pt>
                <c:pt idx="360">
                  <c:v>6961.2</c:v>
                </c:pt>
                <c:pt idx="361">
                  <c:v>6839.39</c:v>
                </c:pt>
                <c:pt idx="362">
                  <c:v>6895.28</c:v>
                </c:pt>
                <c:pt idx="363">
                  <c:v>6947</c:v>
                </c:pt>
                <c:pt idx="364">
                  <c:v>6893.79</c:v>
                </c:pt>
                <c:pt idx="365">
                  <c:v>6940.18</c:v>
                </c:pt>
                <c:pt idx="366">
                  <c:v>6889.63</c:v>
                </c:pt>
                <c:pt idx="367">
                  <c:v>6759.46</c:v>
                </c:pt>
                <c:pt idx="368">
                  <c:v>6735.8</c:v>
                </c:pt>
                <c:pt idx="369">
                  <c:v>6416.37</c:v>
                </c:pt>
                <c:pt idx="370">
                  <c:v>6203.32</c:v>
                </c:pt>
                <c:pt idx="371">
                  <c:v>6057.47</c:v>
                </c:pt>
                <c:pt idx="372">
                  <c:v>5848.42</c:v>
                </c:pt>
                <c:pt idx="373">
                  <c:v>5541.41</c:v>
                </c:pt>
                <c:pt idx="374">
                  <c:v>5458.98</c:v>
                </c:pt>
                <c:pt idx="375">
                  <c:v>5703.75</c:v>
                </c:pt>
                <c:pt idx="376">
                  <c:v>5693.34</c:v>
                </c:pt>
                <c:pt idx="377">
                  <c:v>6082.03</c:v>
                </c:pt>
                <c:pt idx="378">
                  <c:v>6100.51</c:v>
                </c:pt>
                <c:pt idx="379">
                  <c:v>6116.56</c:v>
                </c:pt>
                <c:pt idx="380">
                  <c:v>6186.28</c:v>
                </c:pt>
                <c:pt idx="381">
                  <c:v>6277.34</c:v>
                </c:pt>
                <c:pt idx="382">
                  <c:v>6335.39</c:v>
                </c:pt>
                <c:pt idx="383">
                  <c:v>6096.61</c:v>
                </c:pt>
                <c:pt idx="384">
                  <c:v>5923.92</c:v>
                </c:pt>
                <c:pt idx="385">
                  <c:v>5763.66</c:v>
                </c:pt>
                <c:pt idx="386">
                  <c:v>6100.94</c:v>
                </c:pt>
                <c:pt idx="387">
                  <c:v>6194.86</c:v>
                </c:pt>
                <c:pt idx="388">
                  <c:v>6212.39</c:v>
                </c:pt>
                <c:pt idx="389">
                  <c:v>6033.81</c:v>
                </c:pt>
                <c:pt idx="390">
                  <c:v>5514.57</c:v>
                </c:pt>
                <c:pt idx="391">
                  <c:v>5242.1000000000004</c:v>
                </c:pt>
                <c:pt idx="392">
                  <c:v>5221.2700000000004</c:v>
                </c:pt>
                <c:pt idx="393">
                  <c:v>4563.41</c:v>
                </c:pt>
                <c:pt idx="394">
                  <c:v>4488.45</c:v>
                </c:pt>
                <c:pt idx="395">
                  <c:v>4549.6099999999997</c:v>
                </c:pt>
                <c:pt idx="396">
                  <c:v>4563.91</c:v>
                </c:pt>
                <c:pt idx="397">
                  <c:v>4355.55</c:v>
                </c:pt>
                <c:pt idx="398">
                  <c:v>4445.42</c:v>
                </c:pt>
                <c:pt idx="399">
                  <c:v>4459.26</c:v>
                </c:pt>
                <c:pt idx="400">
                  <c:v>4455.21</c:v>
                </c:pt>
                <c:pt idx="401">
                  <c:v>4404.9399999999996</c:v>
                </c:pt>
                <c:pt idx="402">
                  <c:v>4627.6099999999997</c:v>
                </c:pt>
                <c:pt idx="403">
                  <c:v>4745.57</c:v>
                </c:pt>
                <c:pt idx="404">
                  <c:v>4737.8900000000003</c:v>
                </c:pt>
                <c:pt idx="405">
                  <c:v>5061.16</c:v>
                </c:pt>
                <c:pt idx="406">
                  <c:v>5205.3500000000004</c:v>
                </c:pt>
                <c:pt idx="407">
                  <c:v>5277.95</c:v>
                </c:pt>
                <c:pt idx="408">
                  <c:v>5436.91</c:v>
                </c:pt>
                <c:pt idx="409">
                  <c:v>5889.06</c:v>
                </c:pt>
                <c:pt idx="410">
                  <c:v>6103.75</c:v>
                </c:pt>
                <c:pt idx="411">
                  <c:v>6184.02</c:v>
                </c:pt>
                <c:pt idx="412">
                  <c:v>6249.3</c:v>
                </c:pt>
                <c:pt idx="413">
                  <c:v>6424.05</c:v>
                </c:pt>
                <c:pt idx="414">
                  <c:v>6327.89</c:v>
                </c:pt>
                <c:pt idx="415">
                  <c:v>5879.25</c:v>
                </c:pt>
                <c:pt idx="416">
                  <c:v>6219.23</c:v>
                </c:pt>
                <c:pt idx="417">
                  <c:v>5527.89</c:v>
                </c:pt>
                <c:pt idx="418">
                  <c:v>4866.8500000000004</c:v>
                </c:pt>
                <c:pt idx="419">
                  <c:v>4369.92</c:v>
                </c:pt>
                <c:pt idx="420">
                  <c:v>4398.08</c:v>
                </c:pt>
                <c:pt idx="421">
                  <c:v>4344.0600000000004</c:v>
                </c:pt>
                <c:pt idx="422">
                  <c:v>4250.46</c:v>
                </c:pt>
                <c:pt idx="423">
                  <c:v>4006.18</c:v>
                </c:pt>
                <c:pt idx="424">
                  <c:v>4160.9799999999996</c:v>
                </c:pt>
                <c:pt idx="425">
                  <c:v>4672.99</c:v>
                </c:pt>
                <c:pt idx="426">
                  <c:v>4882.3100000000004</c:v>
                </c:pt>
                <c:pt idx="427">
                  <c:v>4886.6899999999996</c:v>
                </c:pt>
                <c:pt idx="428">
                  <c:v>5256.73</c:v>
                </c:pt>
                <c:pt idx="429">
                  <c:v>5668.58</c:v>
                </c:pt>
                <c:pt idx="430">
                  <c:v>5579.05</c:v>
                </c:pt>
                <c:pt idx="431">
                  <c:v>5786.13</c:v>
                </c:pt>
                <c:pt idx="432">
                  <c:v>5850.45</c:v>
                </c:pt>
                <c:pt idx="433">
                  <c:v>5962.39</c:v>
                </c:pt>
                <c:pt idx="434">
                  <c:v>6053.39</c:v>
                </c:pt>
                <c:pt idx="435">
                  <c:v>6163.73</c:v>
                </c:pt>
                <c:pt idx="436">
                  <c:v>6178.67</c:v>
                </c:pt>
                <c:pt idx="437">
                  <c:v>6195.95</c:v>
                </c:pt>
                <c:pt idx="438">
                  <c:v>6034.84</c:v>
                </c:pt>
                <c:pt idx="439">
                  <c:v>5909.97</c:v>
                </c:pt>
                <c:pt idx="440">
                  <c:v>6066.4</c:v>
                </c:pt>
                <c:pt idx="441">
                  <c:v>5839.11</c:v>
                </c:pt>
                <c:pt idx="442">
                  <c:v>5247.87</c:v>
                </c:pt>
                <c:pt idx="443">
                  <c:v>4746.13</c:v>
                </c:pt>
                <c:pt idx="444">
                  <c:v>5002.58</c:v>
                </c:pt>
                <c:pt idx="445">
                  <c:v>5214.92</c:v>
                </c:pt>
                <c:pt idx="446">
                  <c:v>5307.55</c:v>
                </c:pt>
                <c:pt idx="447">
                  <c:v>5693.94</c:v>
                </c:pt>
                <c:pt idx="448">
                  <c:v>5880.79</c:v>
                </c:pt>
                <c:pt idx="449">
                  <c:v>6187.04</c:v>
                </c:pt>
                <c:pt idx="450">
                  <c:v>6277.03</c:v>
                </c:pt>
                <c:pt idx="451">
                  <c:v>6405.35</c:v>
                </c:pt>
                <c:pt idx="452">
                  <c:v>6226.55</c:v>
                </c:pt>
                <c:pt idx="453">
                  <c:v>6325.27</c:v>
                </c:pt>
                <c:pt idx="454">
                  <c:v>6358.55</c:v>
                </c:pt>
                <c:pt idx="455">
                  <c:v>6298.36</c:v>
                </c:pt>
                <c:pt idx="456">
                  <c:v>5936.43</c:v>
                </c:pt>
                <c:pt idx="457">
                  <c:v>5922.8</c:v>
                </c:pt>
                <c:pt idx="458">
                  <c:v>6166.09</c:v>
                </c:pt>
                <c:pt idx="459">
                  <c:v>6261.54</c:v>
                </c:pt>
                <c:pt idx="460">
                  <c:v>6218.95</c:v>
                </c:pt>
                <c:pt idx="461">
                  <c:v>6333.77</c:v>
                </c:pt>
                <c:pt idx="462">
                  <c:v>6401.29</c:v>
                </c:pt>
                <c:pt idx="463">
                  <c:v>6142.06</c:v>
                </c:pt>
                <c:pt idx="464">
                  <c:v>6240.75</c:v>
                </c:pt>
                <c:pt idx="465">
                  <c:v>6241.72</c:v>
                </c:pt>
                <c:pt idx="466">
                  <c:v>5769.67</c:v>
                </c:pt>
                <c:pt idx="467">
                  <c:v>5707.8</c:v>
                </c:pt>
                <c:pt idx="468">
                  <c:v>5709.97</c:v>
                </c:pt>
                <c:pt idx="469">
                  <c:v>5878.13</c:v>
                </c:pt>
                <c:pt idx="470">
                  <c:v>6052.78</c:v>
                </c:pt>
                <c:pt idx="471">
                  <c:v>6174.34</c:v>
                </c:pt>
                <c:pt idx="472">
                  <c:v>6216.4</c:v>
                </c:pt>
                <c:pt idx="473">
                  <c:v>6406.48</c:v>
                </c:pt>
                <c:pt idx="474">
                  <c:v>6511.83</c:v>
                </c:pt>
                <c:pt idx="475">
                  <c:v>6581.3</c:v>
                </c:pt>
                <c:pt idx="476">
                  <c:v>6456.93</c:v>
                </c:pt>
                <c:pt idx="477">
                  <c:v>6456.75</c:v>
                </c:pt>
                <c:pt idx="478">
                  <c:v>6473.46</c:v>
                </c:pt>
                <c:pt idx="479">
                  <c:v>6492.28</c:v>
                </c:pt>
                <c:pt idx="480">
                  <c:v>6243.6</c:v>
                </c:pt>
                <c:pt idx="481">
                  <c:v>6238.5</c:v>
                </c:pt>
                <c:pt idx="482">
                  <c:v>6308.15</c:v>
                </c:pt>
                <c:pt idx="483">
                  <c:v>6348.15</c:v>
                </c:pt>
                <c:pt idx="484">
                  <c:v>6337.35</c:v>
                </c:pt>
                <c:pt idx="485">
                  <c:v>6525.1</c:v>
                </c:pt>
                <c:pt idx="486">
                  <c:v>6566.74</c:v>
                </c:pt>
                <c:pt idx="487">
                  <c:v>6591.81</c:v>
                </c:pt>
                <c:pt idx="488">
                  <c:v>6472.33</c:v>
                </c:pt>
                <c:pt idx="489">
                  <c:v>6415.39</c:v>
                </c:pt>
                <c:pt idx="490">
                  <c:v>6540.09</c:v>
                </c:pt>
                <c:pt idx="491">
                  <c:v>6089.36</c:v>
                </c:pt>
                <c:pt idx="492">
                  <c:v>5967.56</c:v>
                </c:pt>
                <c:pt idx="493">
                  <c:v>6034.77</c:v>
                </c:pt>
                <c:pt idx="494">
                  <c:v>6387.46</c:v>
                </c:pt>
                <c:pt idx="495">
                  <c:v>6278.44</c:v>
                </c:pt>
                <c:pt idx="496">
                  <c:v>6401.18</c:v>
                </c:pt>
                <c:pt idx="497">
                  <c:v>6527.96</c:v>
                </c:pt>
                <c:pt idx="498">
                  <c:v>6610.78</c:v>
                </c:pt>
                <c:pt idx="499">
                  <c:v>6649.74</c:v>
                </c:pt>
                <c:pt idx="500">
                  <c:v>6721.7</c:v>
                </c:pt>
                <c:pt idx="501">
                  <c:v>6761.1</c:v>
                </c:pt>
                <c:pt idx="502">
                  <c:v>6765.18</c:v>
                </c:pt>
                <c:pt idx="503">
                  <c:v>6707.51</c:v>
                </c:pt>
                <c:pt idx="504">
                  <c:v>6607.93</c:v>
                </c:pt>
                <c:pt idx="505">
                  <c:v>6605.5</c:v>
                </c:pt>
                <c:pt idx="506">
                  <c:v>6691.18</c:v>
                </c:pt>
                <c:pt idx="507">
                  <c:v>6662.62</c:v>
                </c:pt>
                <c:pt idx="508">
                  <c:v>6637.03</c:v>
                </c:pt>
                <c:pt idx="509">
                  <c:v>6752.53</c:v>
                </c:pt>
                <c:pt idx="510">
                  <c:v>6901</c:v>
                </c:pt>
                <c:pt idx="511">
                  <c:v>6817.24</c:v>
                </c:pt>
                <c:pt idx="512">
                  <c:v>6812.2</c:v>
                </c:pt>
                <c:pt idx="513">
                  <c:v>6815.51</c:v>
                </c:pt>
                <c:pt idx="514">
                  <c:v>6807.62</c:v>
                </c:pt>
                <c:pt idx="515">
                  <c:v>6752.22</c:v>
                </c:pt>
                <c:pt idx="516">
                  <c:v>6551.29</c:v>
                </c:pt>
                <c:pt idx="517">
                  <c:v>6570.85</c:v>
                </c:pt>
                <c:pt idx="518">
                  <c:v>6727.37</c:v>
                </c:pt>
                <c:pt idx="519">
                  <c:v>6705.97</c:v>
                </c:pt>
                <c:pt idx="520">
                  <c:v>6693.69</c:v>
                </c:pt>
                <c:pt idx="521">
                  <c:v>6804.44</c:v>
                </c:pt>
                <c:pt idx="522">
                  <c:v>6832.75</c:v>
                </c:pt>
                <c:pt idx="523">
                  <c:v>6845.18</c:v>
                </c:pt>
                <c:pt idx="524">
                  <c:v>6821.54</c:v>
                </c:pt>
                <c:pt idx="525">
                  <c:v>6855.59</c:v>
                </c:pt>
                <c:pt idx="526">
                  <c:v>6837.68</c:v>
                </c:pt>
                <c:pt idx="527">
                  <c:v>6793.41</c:v>
                </c:pt>
                <c:pt idx="528">
                  <c:v>6746.29</c:v>
                </c:pt>
                <c:pt idx="529">
                  <c:v>6555.81</c:v>
                </c:pt>
                <c:pt idx="530">
                  <c:v>6568.1</c:v>
                </c:pt>
                <c:pt idx="531">
                  <c:v>6652.96</c:v>
                </c:pt>
                <c:pt idx="532">
                  <c:v>6647.54</c:v>
                </c:pt>
                <c:pt idx="533">
                  <c:v>6634.79</c:v>
                </c:pt>
                <c:pt idx="534">
                  <c:v>6723.93</c:v>
                </c:pt>
                <c:pt idx="535">
                  <c:v>6759.57</c:v>
                </c:pt>
                <c:pt idx="536">
                  <c:v>6682.24</c:v>
                </c:pt>
                <c:pt idx="537">
                  <c:v>6564.66</c:v>
                </c:pt>
                <c:pt idx="538">
                  <c:v>6518.07</c:v>
                </c:pt>
                <c:pt idx="539">
                  <c:v>6498.63</c:v>
                </c:pt>
                <c:pt idx="540">
                  <c:v>6325.33</c:v>
                </c:pt>
                <c:pt idx="541">
                  <c:v>6080.84</c:v>
                </c:pt>
                <c:pt idx="542">
                  <c:v>6096.42</c:v>
                </c:pt>
                <c:pt idx="543">
                  <c:v>6347.27</c:v>
                </c:pt>
                <c:pt idx="544">
                  <c:v>6314.97</c:v>
                </c:pt>
                <c:pt idx="545">
                  <c:v>6445.42</c:v>
                </c:pt>
                <c:pt idx="546">
                  <c:v>6600.1</c:v>
                </c:pt>
                <c:pt idx="547">
                  <c:v>6664.17</c:v>
                </c:pt>
                <c:pt idx="548">
                  <c:v>6674.83</c:v>
                </c:pt>
                <c:pt idx="549">
                  <c:v>6736.97</c:v>
                </c:pt>
                <c:pt idx="550">
                  <c:v>6740.78</c:v>
                </c:pt>
                <c:pt idx="551">
                  <c:v>6734.32</c:v>
                </c:pt>
                <c:pt idx="552">
                  <c:v>6525.12</c:v>
                </c:pt>
                <c:pt idx="553">
                  <c:v>6564.4</c:v>
                </c:pt>
                <c:pt idx="554">
                  <c:v>6582.65</c:v>
                </c:pt>
                <c:pt idx="555">
                  <c:v>6531.83</c:v>
                </c:pt>
                <c:pt idx="556">
                  <c:v>6351.02</c:v>
                </c:pt>
                <c:pt idx="557">
                  <c:v>6338.4</c:v>
                </c:pt>
                <c:pt idx="558">
                  <c:v>6328.39</c:v>
                </c:pt>
                <c:pt idx="559">
                  <c:v>6152.64</c:v>
                </c:pt>
                <c:pt idx="560">
                  <c:v>6120.14</c:v>
                </c:pt>
                <c:pt idx="561">
                  <c:v>5973.45</c:v>
                </c:pt>
                <c:pt idx="562">
                  <c:v>5388.45</c:v>
                </c:pt>
                <c:pt idx="563">
                  <c:v>5072.25</c:v>
                </c:pt>
                <c:pt idx="564">
                  <c:v>4926.72</c:v>
                </c:pt>
                <c:pt idx="565">
                  <c:v>4852.46</c:v>
                </c:pt>
                <c:pt idx="566">
                  <c:v>4816.87</c:v>
                </c:pt>
                <c:pt idx="567">
                  <c:v>4703.6899999999996</c:v>
                </c:pt>
                <c:pt idx="568">
                  <c:v>4869</c:v>
                </c:pt>
                <c:pt idx="569">
                  <c:v>5481.27</c:v>
                </c:pt>
                <c:pt idx="570">
                  <c:v>5772.05</c:v>
                </c:pt>
                <c:pt idx="571">
                  <c:v>5807.05</c:v>
                </c:pt>
                <c:pt idx="572">
                  <c:v>6205.53</c:v>
                </c:pt>
                <c:pt idx="573">
                  <c:v>6272.59</c:v>
                </c:pt>
                <c:pt idx="574">
                  <c:v>6031.3</c:v>
                </c:pt>
                <c:pt idx="575">
                  <c:v>6128.57</c:v>
                </c:pt>
                <c:pt idx="576">
                  <c:v>6176.65</c:v>
                </c:pt>
                <c:pt idx="577">
                  <c:v>5966.94</c:v>
                </c:pt>
                <c:pt idx="578">
                  <c:v>5960.49</c:v>
                </c:pt>
                <c:pt idx="579">
                  <c:v>5928.26</c:v>
                </c:pt>
                <c:pt idx="580">
                  <c:v>5767.7</c:v>
                </c:pt>
                <c:pt idx="581">
                  <c:v>5991.33</c:v>
                </c:pt>
                <c:pt idx="582">
                  <c:v>6425.15</c:v>
                </c:pt>
                <c:pt idx="583">
                  <c:v>6277.72</c:v>
                </c:pt>
                <c:pt idx="584">
                  <c:v>5563.13</c:v>
                </c:pt>
                <c:pt idx="585">
                  <c:v>5671.9</c:v>
                </c:pt>
                <c:pt idx="586">
                  <c:v>5875.24</c:v>
                </c:pt>
                <c:pt idx="587">
                  <c:v>5831.37</c:v>
                </c:pt>
                <c:pt idx="588">
                  <c:v>5678.18</c:v>
                </c:pt>
                <c:pt idx="589">
                  <c:v>5706.85</c:v>
                </c:pt>
                <c:pt idx="590">
                  <c:v>5782.22</c:v>
                </c:pt>
                <c:pt idx="591">
                  <c:v>5914.23</c:v>
                </c:pt>
                <c:pt idx="592">
                  <c:v>6048.22</c:v>
                </c:pt>
                <c:pt idx="593">
                  <c:v>6241.69</c:v>
                </c:pt>
                <c:pt idx="594">
                  <c:v>6355.9</c:v>
                </c:pt>
                <c:pt idx="595">
                  <c:v>6430.65</c:v>
                </c:pt>
                <c:pt idx="596">
                  <c:v>6474.7</c:v>
                </c:pt>
                <c:pt idx="597">
                  <c:v>6482.23</c:v>
                </c:pt>
                <c:pt idx="598">
                  <c:v>6543.69</c:v>
                </c:pt>
                <c:pt idx="599">
                  <c:v>6429.62</c:v>
                </c:pt>
                <c:pt idx="600">
                  <c:v>6436.87</c:v>
                </c:pt>
                <c:pt idx="601">
                  <c:v>6356.48</c:v>
                </c:pt>
                <c:pt idx="602">
                  <c:v>6338.72</c:v>
                </c:pt>
              </c:numCache>
            </c:numRef>
          </c:val>
          <c:extLst>
            <c:ext xmlns:c16="http://schemas.microsoft.com/office/drawing/2014/chart" uri="{C3380CC4-5D6E-409C-BE32-E72D297353CC}">
              <c16:uniqueId val="{00000003-8A25-4C98-B0C9-1243552B10A2}"/>
            </c:ext>
          </c:extLst>
        </c:ser>
        <c:ser>
          <c:idx val="5"/>
          <c:order val="4"/>
          <c:tx>
            <c:strRef>
              <c:f>Strom_HydroAusb300Co2!$AQ$21</c:f>
              <c:strCache>
                <c:ptCount val="1"/>
                <c:pt idx="0">
                  <c:v>Bio_Abfälle_KWK</c:v>
                </c:pt>
              </c:strCache>
            </c:strRef>
          </c:tx>
          <c:spPr>
            <a:solidFill>
              <a:schemeClr val="bg2">
                <a:lumMod val="50000"/>
              </a:schemeClr>
            </a:solidFill>
          </c:spPr>
          <c:val>
            <c:numRef>
              <c:f>Strom_HydroAusb300Co2!$AQ$4006:$AQ$4608</c:f>
              <c:numCache>
                <c:formatCode>General</c:formatCode>
                <c:ptCount val="603"/>
                <c:pt idx="0">
                  <c:v>980.4</c:v>
                </c:pt>
                <c:pt idx="1">
                  <c:v>980.4</c:v>
                </c:pt>
                <c:pt idx="2">
                  <c:v>980.4</c:v>
                </c:pt>
                <c:pt idx="3">
                  <c:v>980.4</c:v>
                </c:pt>
                <c:pt idx="4">
                  <c:v>980.4</c:v>
                </c:pt>
                <c:pt idx="5">
                  <c:v>980.4</c:v>
                </c:pt>
                <c:pt idx="6">
                  <c:v>980.4</c:v>
                </c:pt>
                <c:pt idx="7">
                  <c:v>980.4</c:v>
                </c:pt>
                <c:pt idx="8">
                  <c:v>980.4</c:v>
                </c:pt>
                <c:pt idx="9">
                  <c:v>980.4</c:v>
                </c:pt>
                <c:pt idx="10">
                  <c:v>980.4</c:v>
                </c:pt>
                <c:pt idx="11">
                  <c:v>980.4</c:v>
                </c:pt>
                <c:pt idx="12">
                  <c:v>980.4</c:v>
                </c:pt>
                <c:pt idx="13">
                  <c:v>980.4</c:v>
                </c:pt>
                <c:pt idx="14">
                  <c:v>980.4</c:v>
                </c:pt>
                <c:pt idx="15">
                  <c:v>980.4</c:v>
                </c:pt>
                <c:pt idx="16">
                  <c:v>980.4</c:v>
                </c:pt>
                <c:pt idx="17">
                  <c:v>980.4</c:v>
                </c:pt>
                <c:pt idx="18">
                  <c:v>980.4</c:v>
                </c:pt>
                <c:pt idx="19">
                  <c:v>980.4</c:v>
                </c:pt>
                <c:pt idx="20">
                  <c:v>980.4</c:v>
                </c:pt>
                <c:pt idx="21">
                  <c:v>980.4</c:v>
                </c:pt>
                <c:pt idx="22">
                  <c:v>980.4</c:v>
                </c:pt>
                <c:pt idx="23">
                  <c:v>980.4</c:v>
                </c:pt>
                <c:pt idx="24">
                  <c:v>980.4</c:v>
                </c:pt>
                <c:pt idx="25">
                  <c:v>980.4</c:v>
                </c:pt>
                <c:pt idx="26">
                  <c:v>980.4</c:v>
                </c:pt>
                <c:pt idx="27">
                  <c:v>980.4</c:v>
                </c:pt>
                <c:pt idx="28">
                  <c:v>980.4</c:v>
                </c:pt>
                <c:pt idx="29">
                  <c:v>980.4</c:v>
                </c:pt>
                <c:pt idx="30">
                  <c:v>980.4</c:v>
                </c:pt>
                <c:pt idx="31">
                  <c:v>980.4</c:v>
                </c:pt>
                <c:pt idx="32">
                  <c:v>980.4</c:v>
                </c:pt>
                <c:pt idx="33">
                  <c:v>980.4</c:v>
                </c:pt>
                <c:pt idx="34">
                  <c:v>980.4</c:v>
                </c:pt>
                <c:pt idx="35">
                  <c:v>980.4</c:v>
                </c:pt>
                <c:pt idx="36">
                  <c:v>980.4</c:v>
                </c:pt>
                <c:pt idx="37">
                  <c:v>980.4</c:v>
                </c:pt>
                <c:pt idx="38">
                  <c:v>980.4</c:v>
                </c:pt>
                <c:pt idx="39">
                  <c:v>980.4</c:v>
                </c:pt>
                <c:pt idx="40">
                  <c:v>980.4</c:v>
                </c:pt>
                <c:pt idx="41">
                  <c:v>980.4</c:v>
                </c:pt>
                <c:pt idx="42">
                  <c:v>980.4</c:v>
                </c:pt>
                <c:pt idx="43">
                  <c:v>980.4</c:v>
                </c:pt>
                <c:pt idx="44">
                  <c:v>980.4</c:v>
                </c:pt>
                <c:pt idx="45">
                  <c:v>980.4</c:v>
                </c:pt>
                <c:pt idx="46">
                  <c:v>980.4</c:v>
                </c:pt>
                <c:pt idx="47">
                  <c:v>980.4</c:v>
                </c:pt>
                <c:pt idx="48">
                  <c:v>980.4</c:v>
                </c:pt>
                <c:pt idx="49">
                  <c:v>980.4</c:v>
                </c:pt>
                <c:pt idx="50">
                  <c:v>980.4</c:v>
                </c:pt>
                <c:pt idx="51">
                  <c:v>980.4</c:v>
                </c:pt>
                <c:pt idx="52">
                  <c:v>980.4</c:v>
                </c:pt>
                <c:pt idx="53">
                  <c:v>980.4</c:v>
                </c:pt>
                <c:pt idx="54">
                  <c:v>980.4</c:v>
                </c:pt>
                <c:pt idx="55">
                  <c:v>980.4</c:v>
                </c:pt>
                <c:pt idx="56">
                  <c:v>980.4</c:v>
                </c:pt>
                <c:pt idx="57">
                  <c:v>980.4</c:v>
                </c:pt>
                <c:pt idx="58">
                  <c:v>490.2</c:v>
                </c:pt>
                <c:pt idx="59">
                  <c:v>490.2</c:v>
                </c:pt>
                <c:pt idx="60">
                  <c:v>490.2</c:v>
                </c:pt>
                <c:pt idx="61">
                  <c:v>490.2</c:v>
                </c:pt>
                <c:pt idx="62">
                  <c:v>490.2</c:v>
                </c:pt>
                <c:pt idx="63">
                  <c:v>980.4</c:v>
                </c:pt>
                <c:pt idx="64">
                  <c:v>980.4</c:v>
                </c:pt>
                <c:pt idx="65">
                  <c:v>980.4</c:v>
                </c:pt>
                <c:pt idx="66">
                  <c:v>980.4</c:v>
                </c:pt>
                <c:pt idx="67">
                  <c:v>980.4</c:v>
                </c:pt>
                <c:pt idx="68">
                  <c:v>980.4</c:v>
                </c:pt>
                <c:pt idx="69">
                  <c:v>980.4</c:v>
                </c:pt>
                <c:pt idx="70">
                  <c:v>980.4</c:v>
                </c:pt>
                <c:pt idx="71">
                  <c:v>980.4</c:v>
                </c:pt>
                <c:pt idx="72">
                  <c:v>980.4</c:v>
                </c:pt>
                <c:pt idx="73">
                  <c:v>980.4</c:v>
                </c:pt>
                <c:pt idx="74">
                  <c:v>980.4</c:v>
                </c:pt>
                <c:pt idx="75">
                  <c:v>980.4</c:v>
                </c:pt>
                <c:pt idx="76">
                  <c:v>980.4</c:v>
                </c:pt>
                <c:pt idx="77">
                  <c:v>980.4</c:v>
                </c:pt>
                <c:pt idx="78">
                  <c:v>980.4</c:v>
                </c:pt>
                <c:pt idx="79">
                  <c:v>980.4</c:v>
                </c:pt>
                <c:pt idx="80">
                  <c:v>980.4</c:v>
                </c:pt>
                <c:pt idx="81">
                  <c:v>980.4</c:v>
                </c:pt>
                <c:pt idx="82">
                  <c:v>980.4</c:v>
                </c:pt>
                <c:pt idx="83">
                  <c:v>980.4</c:v>
                </c:pt>
                <c:pt idx="84">
                  <c:v>980.4</c:v>
                </c:pt>
                <c:pt idx="85">
                  <c:v>980.4</c:v>
                </c:pt>
                <c:pt idx="86">
                  <c:v>980.4</c:v>
                </c:pt>
                <c:pt idx="87">
                  <c:v>980.4</c:v>
                </c:pt>
                <c:pt idx="88">
                  <c:v>980.4</c:v>
                </c:pt>
                <c:pt idx="89">
                  <c:v>980.4</c:v>
                </c:pt>
                <c:pt idx="90">
                  <c:v>980.4</c:v>
                </c:pt>
                <c:pt idx="91">
                  <c:v>980.4</c:v>
                </c:pt>
                <c:pt idx="92">
                  <c:v>980.4</c:v>
                </c:pt>
                <c:pt idx="93">
                  <c:v>980.4</c:v>
                </c:pt>
                <c:pt idx="94">
                  <c:v>980.4</c:v>
                </c:pt>
                <c:pt idx="95">
                  <c:v>980.4</c:v>
                </c:pt>
                <c:pt idx="96">
                  <c:v>980.4</c:v>
                </c:pt>
                <c:pt idx="97">
                  <c:v>980.4</c:v>
                </c:pt>
                <c:pt idx="98">
                  <c:v>980.4</c:v>
                </c:pt>
                <c:pt idx="99">
                  <c:v>980.4</c:v>
                </c:pt>
                <c:pt idx="100">
                  <c:v>980.4</c:v>
                </c:pt>
                <c:pt idx="101">
                  <c:v>980.4</c:v>
                </c:pt>
                <c:pt idx="102">
                  <c:v>980.4</c:v>
                </c:pt>
                <c:pt idx="103">
                  <c:v>980.4</c:v>
                </c:pt>
                <c:pt idx="104">
                  <c:v>980.4</c:v>
                </c:pt>
                <c:pt idx="105">
                  <c:v>980.4</c:v>
                </c:pt>
                <c:pt idx="106">
                  <c:v>980.4</c:v>
                </c:pt>
                <c:pt idx="107">
                  <c:v>980.4</c:v>
                </c:pt>
                <c:pt idx="108">
                  <c:v>980.4</c:v>
                </c:pt>
                <c:pt idx="109">
                  <c:v>980.4</c:v>
                </c:pt>
                <c:pt idx="110">
                  <c:v>980.4</c:v>
                </c:pt>
                <c:pt idx="111">
                  <c:v>980.4</c:v>
                </c:pt>
                <c:pt idx="112">
                  <c:v>980.4</c:v>
                </c:pt>
                <c:pt idx="113">
                  <c:v>980.4</c:v>
                </c:pt>
                <c:pt idx="114">
                  <c:v>980.4</c:v>
                </c:pt>
                <c:pt idx="115">
                  <c:v>980.4</c:v>
                </c:pt>
                <c:pt idx="116">
                  <c:v>980.4</c:v>
                </c:pt>
                <c:pt idx="117">
                  <c:v>980.4</c:v>
                </c:pt>
                <c:pt idx="118">
                  <c:v>980.4</c:v>
                </c:pt>
                <c:pt idx="119">
                  <c:v>980.4</c:v>
                </c:pt>
                <c:pt idx="120">
                  <c:v>980.4</c:v>
                </c:pt>
                <c:pt idx="121">
                  <c:v>980.4</c:v>
                </c:pt>
                <c:pt idx="122">
                  <c:v>980.4</c:v>
                </c:pt>
                <c:pt idx="123">
                  <c:v>980.4</c:v>
                </c:pt>
                <c:pt idx="124">
                  <c:v>980.4</c:v>
                </c:pt>
                <c:pt idx="125">
                  <c:v>980.4</c:v>
                </c:pt>
                <c:pt idx="126">
                  <c:v>980.4</c:v>
                </c:pt>
                <c:pt idx="127">
                  <c:v>980.4</c:v>
                </c:pt>
                <c:pt idx="128">
                  <c:v>980.4</c:v>
                </c:pt>
                <c:pt idx="129">
                  <c:v>410.4</c:v>
                </c:pt>
                <c:pt idx="130">
                  <c:v>410.4</c:v>
                </c:pt>
                <c:pt idx="131">
                  <c:v>410.4</c:v>
                </c:pt>
                <c:pt idx="132">
                  <c:v>410.4</c:v>
                </c:pt>
                <c:pt idx="133">
                  <c:v>410.4</c:v>
                </c:pt>
                <c:pt idx="134">
                  <c:v>410.4</c:v>
                </c:pt>
                <c:pt idx="135">
                  <c:v>410.4</c:v>
                </c:pt>
                <c:pt idx="136">
                  <c:v>410.4</c:v>
                </c:pt>
                <c:pt idx="137">
                  <c:v>820.8</c:v>
                </c:pt>
                <c:pt idx="138">
                  <c:v>820.8</c:v>
                </c:pt>
                <c:pt idx="139">
                  <c:v>820.8</c:v>
                </c:pt>
                <c:pt idx="140">
                  <c:v>820.8</c:v>
                </c:pt>
                <c:pt idx="141">
                  <c:v>820.8</c:v>
                </c:pt>
                <c:pt idx="142">
                  <c:v>820.8</c:v>
                </c:pt>
                <c:pt idx="143">
                  <c:v>820.8</c:v>
                </c:pt>
                <c:pt idx="144">
                  <c:v>410.4</c:v>
                </c:pt>
                <c:pt idx="145">
                  <c:v>410.4</c:v>
                </c:pt>
                <c:pt idx="146">
                  <c:v>820.8</c:v>
                </c:pt>
                <c:pt idx="147">
                  <c:v>820.8</c:v>
                </c:pt>
                <c:pt idx="148">
                  <c:v>820.8</c:v>
                </c:pt>
                <c:pt idx="149">
                  <c:v>820.8</c:v>
                </c:pt>
                <c:pt idx="150">
                  <c:v>820.8</c:v>
                </c:pt>
                <c:pt idx="151">
                  <c:v>820.8</c:v>
                </c:pt>
                <c:pt idx="152">
                  <c:v>410.4</c:v>
                </c:pt>
                <c:pt idx="153">
                  <c:v>410.4</c:v>
                </c:pt>
                <c:pt idx="154">
                  <c:v>410.4</c:v>
                </c:pt>
                <c:pt idx="155">
                  <c:v>410.4</c:v>
                </c:pt>
                <c:pt idx="156">
                  <c:v>410.4</c:v>
                </c:pt>
                <c:pt idx="157">
                  <c:v>410.4</c:v>
                </c:pt>
                <c:pt idx="158">
                  <c:v>410.4</c:v>
                </c:pt>
                <c:pt idx="159">
                  <c:v>410.4</c:v>
                </c:pt>
                <c:pt idx="160">
                  <c:v>410.4</c:v>
                </c:pt>
                <c:pt idx="161">
                  <c:v>410.4</c:v>
                </c:pt>
                <c:pt idx="162">
                  <c:v>410.4</c:v>
                </c:pt>
                <c:pt idx="163">
                  <c:v>980.4</c:v>
                </c:pt>
                <c:pt idx="164">
                  <c:v>980.4</c:v>
                </c:pt>
                <c:pt idx="165">
                  <c:v>980.4</c:v>
                </c:pt>
                <c:pt idx="166">
                  <c:v>980.4</c:v>
                </c:pt>
                <c:pt idx="167">
                  <c:v>980.4</c:v>
                </c:pt>
                <c:pt idx="168">
                  <c:v>980.4</c:v>
                </c:pt>
                <c:pt idx="169">
                  <c:v>980.4</c:v>
                </c:pt>
                <c:pt idx="170">
                  <c:v>980.4</c:v>
                </c:pt>
                <c:pt idx="171">
                  <c:v>980.4</c:v>
                </c:pt>
                <c:pt idx="172">
                  <c:v>980.4</c:v>
                </c:pt>
                <c:pt idx="173">
                  <c:v>980.4</c:v>
                </c:pt>
                <c:pt idx="174">
                  <c:v>980.4</c:v>
                </c:pt>
                <c:pt idx="175">
                  <c:v>980.4</c:v>
                </c:pt>
                <c:pt idx="176">
                  <c:v>980.4</c:v>
                </c:pt>
                <c:pt idx="177">
                  <c:v>980.4</c:v>
                </c:pt>
                <c:pt idx="178">
                  <c:v>980.4</c:v>
                </c:pt>
                <c:pt idx="179">
                  <c:v>980.4</c:v>
                </c:pt>
                <c:pt idx="180">
                  <c:v>980.4</c:v>
                </c:pt>
                <c:pt idx="181">
                  <c:v>980.4</c:v>
                </c:pt>
                <c:pt idx="182">
                  <c:v>980.4</c:v>
                </c:pt>
                <c:pt idx="183">
                  <c:v>980.4</c:v>
                </c:pt>
                <c:pt idx="184">
                  <c:v>980.4</c:v>
                </c:pt>
                <c:pt idx="185">
                  <c:v>980.4</c:v>
                </c:pt>
                <c:pt idx="186">
                  <c:v>980.4</c:v>
                </c:pt>
                <c:pt idx="187">
                  <c:v>980.4</c:v>
                </c:pt>
                <c:pt idx="188">
                  <c:v>980.4</c:v>
                </c:pt>
                <c:pt idx="189">
                  <c:v>980.4</c:v>
                </c:pt>
                <c:pt idx="190">
                  <c:v>980.4</c:v>
                </c:pt>
                <c:pt idx="191">
                  <c:v>980.4</c:v>
                </c:pt>
                <c:pt idx="192">
                  <c:v>980.4</c:v>
                </c:pt>
                <c:pt idx="193">
                  <c:v>980.4</c:v>
                </c:pt>
                <c:pt idx="194">
                  <c:v>980.4</c:v>
                </c:pt>
                <c:pt idx="195">
                  <c:v>980.4</c:v>
                </c:pt>
                <c:pt idx="196">
                  <c:v>980.4</c:v>
                </c:pt>
                <c:pt idx="197">
                  <c:v>980.4</c:v>
                </c:pt>
                <c:pt idx="198">
                  <c:v>980.4</c:v>
                </c:pt>
                <c:pt idx="199">
                  <c:v>980.4</c:v>
                </c:pt>
                <c:pt idx="200">
                  <c:v>980.4</c:v>
                </c:pt>
                <c:pt idx="201">
                  <c:v>980.4</c:v>
                </c:pt>
                <c:pt idx="202">
                  <c:v>980.4</c:v>
                </c:pt>
                <c:pt idx="203">
                  <c:v>980.4</c:v>
                </c:pt>
                <c:pt idx="204">
                  <c:v>980.4</c:v>
                </c:pt>
                <c:pt idx="205">
                  <c:v>980.4</c:v>
                </c:pt>
                <c:pt idx="206">
                  <c:v>980.4</c:v>
                </c:pt>
                <c:pt idx="207">
                  <c:v>980.4</c:v>
                </c:pt>
                <c:pt idx="208">
                  <c:v>980.4</c:v>
                </c:pt>
                <c:pt idx="209">
                  <c:v>980.4</c:v>
                </c:pt>
                <c:pt idx="210">
                  <c:v>980.4</c:v>
                </c:pt>
                <c:pt idx="211">
                  <c:v>980.4</c:v>
                </c:pt>
                <c:pt idx="212">
                  <c:v>980.4</c:v>
                </c:pt>
                <c:pt idx="213">
                  <c:v>980.4</c:v>
                </c:pt>
                <c:pt idx="214">
                  <c:v>980.4</c:v>
                </c:pt>
                <c:pt idx="215">
                  <c:v>980.4</c:v>
                </c:pt>
                <c:pt idx="216">
                  <c:v>980.4</c:v>
                </c:pt>
                <c:pt idx="217">
                  <c:v>980.4</c:v>
                </c:pt>
                <c:pt idx="218">
                  <c:v>980.4</c:v>
                </c:pt>
                <c:pt idx="219">
                  <c:v>980.4</c:v>
                </c:pt>
                <c:pt idx="220">
                  <c:v>980.4</c:v>
                </c:pt>
                <c:pt idx="221">
                  <c:v>980.4</c:v>
                </c:pt>
                <c:pt idx="222">
                  <c:v>980.4</c:v>
                </c:pt>
                <c:pt idx="223">
                  <c:v>980.4</c:v>
                </c:pt>
                <c:pt idx="224">
                  <c:v>980.4</c:v>
                </c:pt>
                <c:pt idx="225">
                  <c:v>980.4</c:v>
                </c:pt>
                <c:pt idx="226">
                  <c:v>490.2</c:v>
                </c:pt>
                <c:pt idx="227">
                  <c:v>490.2</c:v>
                </c:pt>
                <c:pt idx="228">
                  <c:v>490.2</c:v>
                </c:pt>
                <c:pt idx="229">
                  <c:v>490.2</c:v>
                </c:pt>
                <c:pt idx="230">
                  <c:v>490.2</c:v>
                </c:pt>
                <c:pt idx="231">
                  <c:v>980.4</c:v>
                </c:pt>
                <c:pt idx="232">
                  <c:v>980.4</c:v>
                </c:pt>
                <c:pt idx="233">
                  <c:v>980.4</c:v>
                </c:pt>
                <c:pt idx="234">
                  <c:v>980.4</c:v>
                </c:pt>
                <c:pt idx="235">
                  <c:v>980.4</c:v>
                </c:pt>
                <c:pt idx="236">
                  <c:v>980.4</c:v>
                </c:pt>
                <c:pt idx="237">
                  <c:v>980.4</c:v>
                </c:pt>
                <c:pt idx="238">
                  <c:v>980.4</c:v>
                </c:pt>
                <c:pt idx="239">
                  <c:v>980.4</c:v>
                </c:pt>
                <c:pt idx="240">
                  <c:v>980.4</c:v>
                </c:pt>
                <c:pt idx="241">
                  <c:v>980.4</c:v>
                </c:pt>
                <c:pt idx="242">
                  <c:v>980.4</c:v>
                </c:pt>
                <c:pt idx="243">
                  <c:v>980.4</c:v>
                </c:pt>
                <c:pt idx="244">
                  <c:v>980.4</c:v>
                </c:pt>
                <c:pt idx="245">
                  <c:v>980.4</c:v>
                </c:pt>
                <c:pt idx="246">
                  <c:v>980.4</c:v>
                </c:pt>
                <c:pt idx="247">
                  <c:v>980.4</c:v>
                </c:pt>
                <c:pt idx="248">
                  <c:v>980.4</c:v>
                </c:pt>
                <c:pt idx="249">
                  <c:v>490.2</c:v>
                </c:pt>
                <c:pt idx="250">
                  <c:v>490.2</c:v>
                </c:pt>
                <c:pt idx="251">
                  <c:v>490.2</c:v>
                </c:pt>
                <c:pt idx="252">
                  <c:v>490.2</c:v>
                </c:pt>
                <c:pt idx="253">
                  <c:v>490.2</c:v>
                </c:pt>
                <c:pt idx="254">
                  <c:v>490.2</c:v>
                </c:pt>
                <c:pt idx="255">
                  <c:v>490.2</c:v>
                </c:pt>
                <c:pt idx="256">
                  <c:v>490.2</c:v>
                </c:pt>
                <c:pt idx="257">
                  <c:v>490.2</c:v>
                </c:pt>
                <c:pt idx="258">
                  <c:v>980.4</c:v>
                </c:pt>
                <c:pt idx="259">
                  <c:v>980.4</c:v>
                </c:pt>
                <c:pt idx="260">
                  <c:v>980.4</c:v>
                </c:pt>
                <c:pt idx="261">
                  <c:v>980.4</c:v>
                </c:pt>
                <c:pt idx="262">
                  <c:v>980.4</c:v>
                </c:pt>
                <c:pt idx="263">
                  <c:v>980.4</c:v>
                </c:pt>
                <c:pt idx="264">
                  <c:v>980.4</c:v>
                </c:pt>
                <c:pt idx="265">
                  <c:v>980.4</c:v>
                </c:pt>
                <c:pt idx="266">
                  <c:v>980.4</c:v>
                </c:pt>
                <c:pt idx="267">
                  <c:v>980.4</c:v>
                </c:pt>
                <c:pt idx="268">
                  <c:v>980.4</c:v>
                </c:pt>
                <c:pt idx="269">
                  <c:v>980.4</c:v>
                </c:pt>
                <c:pt idx="270">
                  <c:v>980.4</c:v>
                </c:pt>
                <c:pt idx="271">
                  <c:v>980.4</c:v>
                </c:pt>
                <c:pt idx="272">
                  <c:v>980.4</c:v>
                </c:pt>
                <c:pt idx="273">
                  <c:v>980.4</c:v>
                </c:pt>
                <c:pt idx="274">
                  <c:v>980.4</c:v>
                </c:pt>
                <c:pt idx="275">
                  <c:v>980.4</c:v>
                </c:pt>
                <c:pt idx="276">
                  <c:v>980.4</c:v>
                </c:pt>
                <c:pt idx="277">
                  <c:v>980.4</c:v>
                </c:pt>
                <c:pt idx="278">
                  <c:v>980.4</c:v>
                </c:pt>
                <c:pt idx="279">
                  <c:v>980.4</c:v>
                </c:pt>
                <c:pt idx="280">
                  <c:v>980.4</c:v>
                </c:pt>
                <c:pt idx="281">
                  <c:v>980.4</c:v>
                </c:pt>
                <c:pt idx="282">
                  <c:v>980.4</c:v>
                </c:pt>
                <c:pt idx="283">
                  <c:v>980.4</c:v>
                </c:pt>
                <c:pt idx="284">
                  <c:v>980.4</c:v>
                </c:pt>
                <c:pt idx="285">
                  <c:v>980.4</c:v>
                </c:pt>
                <c:pt idx="286">
                  <c:v>980.4</c:v>
                </c:pt>
                <c:pt idx="287">
                  <c:v>980.4</c:v>
                </c:pt>
                <c:pt idx="288">
                  <c:v>980.4</c:v>
                </c:pt>
                <c:pt idx="289">
                  <c:v>980.4</c:v>
                </c:pt>
                <c:pt idx="290">
                  <c:v>980.4</c:v>
                </c:pt>
                <c:pt idx="291">
                  <c:v>980.4</c:v>
                </c:pt>
                <c:pt idx="292">
                  <c:v>980.4</c:v>
                </c:pt>
                <c:pt idx="293">
                  <c:v>980.4</c:v>
                </c:pt>
                <c:pt idx="294">
                  <c:v>980.4</c:v>
                </c:pt>
                <c:pt idx="295">
                  <c:v>980.4</c:v>
                </c:pt>
                <c:pt idx="296">
                  <c:v>980.4</c:v>
                </c:pt>
                <c:pt idx="297">
                  <c:v>980.4</c:v>
                </c:pt>
                <c:pt idx="298">
                  <c:v>980.4</c:v>
                </c:pt>
                <c:pt idx="299">
                  <c:v>980.4</c:v>
                </c:pt>
                <c:pt idx="300">
                  <c:v>980.4</c:v>
                </c:pt>
                <c:pt idx="301">
                  <c:v>980.4</c:v>
                </c:pt>
                <c:pt idx="302">
                  <c:v>980.4</c:v>
                </c:pt>
                <c:pt idx="303">
                  <c:v>980.4</c:v>
                </c:pt>
                <c:pt idx="304">
                  <c:v>980.4</c:v>
                </c:pt>
                <c:pt idx="305">
                  <c:v>980.4</c:v>
                </c:pt>
                <c:pt idx="306">
                  <c:v>980.4</c:v>
                </c:pt>
                <c:pt idx="307">
                  <c:v>980.4</c:v>
                </c:pt>
                <c:pt idx="308">
                  <c:v>980.4</c:v>
                </c:pt>
                <c:pt idx="309">
                  <c:v>980.4</c:v>
                </c:pt>
                <c:pt idx="310">
                  <c:v>980.4</c:v>
                </c:pt>
                <c:pt idx="311">
                  <c:v>980.4</c:v>
                </c:pt>
                <c:pt idx="312">
                  <c:v>980.4</c:v>
                </c:pt>
                <c:pt idx="313">
                  <c:v>980.4</c:v>
                </c:pt>
                <c:pt idx="314">
                  <c:v>980.4</c:v>
                </c:pt>
                <c:pt idx="315">
                  <c:v>980.4</c:v>
                </c:pt>
                <c:pt idx="316">
                  <c:v>980.4</c:v>
                </c:pt>
                <c:pt idx="317">
                  <c:v>980.4</c:v>
                </c:pt>
                <c:pt idx="318">
                  <c:v>980.4</c:v>
                </c:pt>
                <c:pt idx="319">
                  <c:v>980.4</c:v>
                </c:pt>
                <c:pt idx="320">
                  <c:v>980.4</c:v>
                </c:pt>
                <c:pt idx="321">
                  <c:v>980.4</c:v>
                </c:pt>
                <c:pt idx="322">
                  <c:v>980.4</c:v>
                </c:pt>
                <c:pt idx="323">
                  <c:v>980.4</c:v>
                </c:pt>
                <c:pt idx="324">
                  <c:v>980.4</c:v>
                </c:pt>
                <c:pt idx="325">
                  <c:v>980.4</c:v>
                </c:pt>
                <c:pt idx="326">
                  <c:v>980.4</c:v>
                </c:pt>
                <c:pt idx="327">
                  <c:v>980.4</c:v>
                </c:pt>
                <c:pt idx="328">
                  <c:v>980.4</c:v>
                </c:pt>
                <c:pt idx="329">
                  <c:v>980.4</c:v>
                </c:pt>
                <c:pt idx="330">
                  <c:v>980.4</c:v>
                </c:pt>
                <c:pt idx="331">
                  <c:v>980.4</c:v>
                </c:pt>
                <c:pt idx="332">
                  <c:v>980.4</c:v>
                </c:pt>
                <c:pt idx="333">
                  <c:v>980.4</c:v>
                </c:pt>
                <c:pt idx="334">
                  <c:v>980.4</c:v>
                </c:pt>
                <c:pt idx="335">
                  <c:v>980.4</c:v>
                </c:pt>
                <c:pt idx="336">
                  <c:v>980.4</c:v>
                </c:pt>
                <c:pt idx="337">
                  <c:v>980.4</c:v>
                </c:pt>
                <c:pt idx="338">
                  <c:v>980.4</c:v>
                </c:pt>
                <c:pt idx="339">
                  <c:v>980.4</c:v>
                </c:pt>
                <c:pt idx="340">
                  <c:v>980.4</c:v>
                </c:pt>
                <c:pt idx="341">
                  <c:v>980.4</c:v>
                </c:pt>
                <c:pt idx="342">
                  <c:v>980.4</c:v>
                </c:pt>
                <c:pt idx="343">
                  <c:v>980.4</c:v>
                </c:pt>
                <c:pt idx="344">
                  <c:v>980.4</c:v>
                </c:pt>
                <c:pt idx="345">
                  <c:v>980.4</c:v>
                </c:pt>
                <c:pt idx="346">
                  <c:v>980.4</c:v>
                </c:pt>
                <c:pt idx="347">
                  <c:v>980.4</c:v>
                </c:pt>
                <c:pt idx="348">
                  <c:v>980.4</c:v>
                </c:pt>
                <c:pt idx="349">
                  <c:v>980.4</c:v>
                </c:pt>
                <c:pt idx="350">
                  <c:v>980.4</c:v>
                </c:pt>
                <c:pt idx="351">
                  <c:v>980.4</c:v>
                </c:pt>
                <c:pt idx="352">
                  <c:v>980.4</c:v>
                </c:pt>
                <c:pt idx="353">
                  <c:v>980.4</c:v>
                </c:pt>
                <c:pt idx="354">
                  <c:v>980.4</c:v>
                </c:pt>
                <c:pt idx="355">
                  <c:v>980.4</c:v>
                </c:pt>
                <c:pt idx="356">
                  <c:v>980.4</c:v>
                </c:pt>
                <c:pt idx="357">
                  <c:v>980.4</c:v>
                </c:pt>
                <c:pt idx="358">
                  <c:v>980.4</c:v>
                </c:pt>
                <c:pt idx="359">
                  <c:v>980.4</c:v>
                </c:pt>
                <c:pt idx="360">
                  <c:v>980.4</c:v>
                </c:pt>
                <c:pt idx="361">
                  <c:v>980.4</c:v>
                </c:pt>
                <c:pt idx="362">
                  <c:v>980.4</c:v>
                </c:pt>
                <c:pt idx="363">
                  <c:v>980.4</c:v>
                </c:pt>
                <c:pt idx="364">
                  <c:v>980.4</c:v>
                </c:pt>
                <c:pt idx="365">
                  <c:v>980.4</c:v>
                </c:pt>
                <c:pt idx="366">
                  <c:v>980.4</c:v>
                </c:pt>
                <c:pt idx="367">
                  <c:v>980.4</c:v>
                </c:pt>
                <c:pt idx="368">
                  <c:v>980.4</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980.4</c:v>
                </c:pt>
                <c:pt idx="430">
                  <c:v>980.4</c:v>
                </c:pt>
                <c:pt idx="431">
                  <c:v>980.4</c:v>
                </c:pt>
                <c:pt idx="432">
                  <c:v>980.4</c:v>
                </c:pt>
                <c:pt idx="433">
                  <c:v>980.4</c:v>
                </c:pt>
                <c:pt idx="434">
                  <c:v>980.4</c:v>
                </c:pt>
                <c:pt idx="435">
                  <c:v>980.4</c:v>
                </c:pt>
                <c:pt idx="436">
                  <c:v>980.4</c:v>
                </c:pt>
                <c:pt idx="437">
                  <c:v>980.4</c:v>
                </c:pt>
                <c:pt idx="438">
                  <c:v>980.4</c:v>
                </c:pt>
                <c:pt idx="439">
                  <c:v>980.4</c:v>
                </c:pt>
                <c:pt idx="440">
                  <c:v>980.4</c:v>
                </c:pt>
                <c:pt idx="441">
                  <c:v>980.4</c:v>
                </c:pt>
                <c:pt idx="442">
                  <c:v>980.4</c:v>
                </c:pt>
                <c:pt idx="443">
                  <c:v>490.2</c:v>
                </c:pt>
                <c:pt idx="444">
                  <c:v>943.48</c:v>
                </c:pt>
                <c:pt idx="445">
                  <c:v>980.4</c:v>
                </c:pt>
                <c:pt idx="446">
                  <c:v>980.4</c:v>
                </c:pt>
                <c:pt idx="447">
                  <c:v>980.4</c:v>
                </c:pt>
                <c:pt idx="448">
                  <c:v>980.4</c:v>
                </c:pt>
                <c:pt idx="449">
                  <c:v>980.4</c:v>
                </c:pt>
                <c:pt idx="450">
                  <c:v>980.4</c:v>
                </c:pt>
                <c:pt idx="451">
                  <c:v>980.4</c:v>
                </c:pt>
                <c:pt idx="452">
                  <c:v>980.4</c:v>
                </c:pt>
                <c:pt idx="453">
                  <c:v>980.4</c:v>
                </c:pt>
                <c:pt idx="454">
                  <c:v>980.4</c:v>
                </c:pt>
                <c:pt idx="455">
                  <c:v>980.4</c:v>
                </c:pt>
                <c:pt idx="456">
                  <c:v>980.4</c:v>
                </c:pt>
                <c:pt idx="457">
                  <c:v>980.4</c:v>
                </c:pt>
                <c:pt idx="458">
                  <c:v>980.4</c:v>
                </c:pt>
                <c:pt idx="459">
                  <c:v>980.4</c:v>
                </c:pt>
                <c:pt idx="460">
                  <c:v>980.4</c:v>
                </c:pt>
                <c:pt idx="461">
                  <c:v>980.4</c:v>
                </c:pt>
                <c:pt idx="462">
                  <c:v>980.4</c:v>
                </c:pt>
                <c:pt idx="463">
                  <c:v>980.4</c:v>
                </c:pt>
                <c:pt idx="464">
                  <c:v>980.4</c:v>
                </c:pt>
                <c:pt idx="465">
                  <c:v>980.4</c:v>
                </c:pt>
                <c:pt idx="466">
                  <c:v>980.4</c:v>
                </c:pt>
                <c:pt idx="467">
                  <c:v>980.4</c:v>
                </c:pt>
                <c:pt idx="468">
                  <c:v>980.4</c:v>
                </c:pt>
                <c:pt idx="469">
                  <c:v>980.4</c:v>
                </c:pt>
                <c:pt idx="470">
                  <c:v>980.4</c:v>
                </c:pt>
                <c:pt idx="471">
                  <c:v>980.4</c:v>
                </c:pt>
                <c:pt idx="472">
                  <c:v>980.4</c:v>
                </c:pt>
                <c:pt idx="473">
                  <c:v>980.4</c:v>
                </c:pt>
                <c:pt idx="474">
                  <c:v>980.4</c:v>
                </c:pt>
                <c:pt idx="475">
                  <c:v>980.4</c:v>
                </c:pt>
                <c:pt idx="476">
                  <c:v>980.4</c:v>
                </c:pt>
                <c:pt idx="477">
                  <c:v>980.4</c:v>
                </c:pt>
                <c:pt idx="478">
                  <c:v>980.4</c:v>
                </c:pt>
                <c:pt idx="479">
                  <c:v>980.4</c:v>
                </c:pt>
                <c:pt idx="480">
                  <c:v>980.4</c:v>
                </c:pt>
                <c:pt idx="481">
                  <c:v>980.4</c:v>
                </c:pt>
                <c:pt idx="482">
                  <c:v>980.4</c:v>
                </c:pt>
                <c:pt idx="483">
                  <c:v>980.4</c:v>
                </c:pt>
                <c:pt idx="484">
                  <c:v>980.4</c:v>
                </c:pt>
                <c:pt idx="485">
                  <c:v>980.4</c:v>
                </c:pt>
                <c:pt idx="486">
                  <c:v>980.4</c:v>
                </c:pt>
                <c:pt idx="487">
                  <c:v>980.4</c:v>
                </c:pt>
                <c:pt idx="488">
                  <c:v>980.4</c:v>
                </c:pt>
                <c:pt idx="489">
                  <c:v>980.4</c:v>
                </c:pt>
                <c:pt idx="490">
                  <c:v>980.4</c:v>
                </c:pt>
                <c:pt idx="491">
                  <c:v>980.4</c:v>
                </c:pt>
                <c:pt idx="492">
                  <c:v>980.4</c:v>
                </c:pt>
                <c:pt idx="493">
                  <c:v>980.4</c:v>
                </c:pt>
                <c:pt idx="494">
                  <c:v>980.4</c:v>
                </c:pt>
                <c:pt idx="495">
                  <c:v>980.4</c:v>
                </c:pt>
                <c:pt idx="496">
                  <c:v>980.4</c:v>
                </c:pt>
                <c:pt idx="497">
                  <c:v>980.4</c:v>
                </c:pt>
                <c:pt idx="498">
                  <c:v>980.4</c:v>
                </c:pt>
                <c:pt idx="499">
                  <c:v>980.4</c:v>
                </c:pt>
                <c:pt idx="500">
                  <c:v>980.4</c:v>
                </c:pt>
                <c:pt idx="501">
                  <c:v>980.4</c:v>
                </c:pt>
                <c:pt idx="502">
                  <c:v>980.4</c:v>
                </c:pt>
                <c:pt idx="503">
                  <c:v>980.4</c:v>
                </c:pt>
                <c:pt idx="504">
                  <c:v>980.4</c:v>
                </c:pt>
                <c:pt idx="505">
                  <c:v>980.4</c:v>
                </c:pt>
                <c:pt idx="506">
                  <c:v>980.4</c:v>
                </c:pt>
                <c:pt idx="507">
                  <c:v>980.4</c:v>
                </c:pt>
                <c:pt idx="508">
                  <c:v>980.4</c:v>
                </c:pt>
                <c:pt idx="509">
                  <c:v>980.4</c:v>
                </c:pt>
                <c:pt idx="510">
                  <c:v>980.4</c:v>
                </c:pt>
                <c:pt idx="511">
                  <c:v>980.4</c:v>
                </c:pt>
                <c:pt idx="512">
                  <c:v>980.4</c:v>
                </c:pt>
                <c:pt idx="513">
                  <c:v>980.4</c:v>
                </c:pt>
                <c:pt idx="514">
                  <c:v>980.4</c:v>
                </c:pt>
                <c:pt idx="515">
                  <c:v>980.4</c:v>
                </c:pt>
                <c:pt idx="516">
                  <c:v>980.4</c:v>
                </c:pt>
                <c:pt idx="517">
                  <c:v>980.4</c:v>
                </c:pt>
                <c:pt idx="518">
                  <c:v>980.4</c:v>
                </c:pt>
                <c:pt idx="519">
                  <c:v>980.4</c:v>
                </c:pt>
                <c:pt idx="520">
                  <c:v>980.4</c:v>
                </c:pt>
                <c:pt idx="521">
                  <c:v>980.4</c:v>
                </c:pt>
                <c:pt idx="522">
                  <c:v>980.4</c:v>
                </c:pt>
                <c:pt idx="523">
                  <c:v>980.4</c:v>
                </c:pt>
                <c:pt idx="524">
                  <c:v>980.4</c:v>
                </c:pt>
                <c:pt idx="525">
                  <c:v>980.4</c:v>
                </c:pt>
                <c:pt idx="526">
                  <c:v>980.4</c:v>
                </c:pt>
                <c:pt idx="527">
                  <c:v>980.4</c:v>
                </c:pt>
                <c:pt idx="528">
                  <c:v>980.4</c:v>
                </c:pt>
                <c:pt idx="529">
                  <c:v>980.4</c:v>
                </c:pt>
                <c:pt idx="530">
                  <c:v>980.4</c:v>
                </c:pt>
                <c:pt idx="531">
                  <c:v>980.4</c:v>
                </c:pt>
                <c:pt idx="532">
                  <c:v>980.4</c:v>
                </c:pt>
                <c:pt idx="533">
                  <c:v>980.4</c:v>
                </c:pt>
                <c:pt idx="534">
                  <c:v>980.4</c:v>
                </c:pt>
                <c:pt idx="535">
                  <c:v>980.4</c:v>
                </c:pt>
                <c:pt idx="536">
                  <c:v>980.4</c:v>
                </c:pt>
                <c:pt idx="537">
                  <c:v>980.4</c:v>
                </c:pt>
                <c:pt idx="538">
                  <c:v>980.4</c:v>
                </c:pt>
                <c:pt idx="539">
                  <c:v>980.4</c:v>
                </c:pt>
                <c:pt idx="540">
                  <c:v>980.4</c:v>
                </c:pt>
                <c:pt idx="541">
                  <c:v>980.4</c:v>
                </c:pt>
                <c:pt idx="542">
                  <c:v>980.4</c:v>
                </c:pt>
                <c:pt idx="543">
                  <c:v>980.4</c:v>
                </c:pt>
                <c:pt idx="544">
                  <c:v>980.4</c:v>
                </c:pt>
                <c:pt idx="545">
                  <c:v>980.4</c:v>
                </c:pt>
                <c:pt idx="546">
                  <c:v>980.4</c:v>
                </c:pt>
                <c:pt idx="547">
                  <c:v>980.4</c:v>
                </c:pt>
                <c:pt idx="548">
                  <c:v>980.4</c:v>
                </c:pt>
                <c:pt idx="549">
                  <c:v>980.4</c:v>
                </c:pt>
                <c:pt idx="550">
                  <c:v>980.4</c:v>
                </c:pt>
                <c:pt idx="551">
                  <c:v>980.4</c:v>
                </c:pt>
                <c:pt idx="552">
                  <c:v>980.4</c:v>
                </c:pt>
                <c:pt idx="553">
                  <c:v>980.4</c:v>
                </c:pt>
                <c:pt idx="554">
                  <c:v>980.4</c:v>
                </c:pt>
                <c:pt idx="555">
                  <c:v>980.4</c:v>
                </c:pt>
                <c:pt idx="556">
                  <c:v>980.4</c:v>
                </c:pt>
                <c:pt idx="557">
                  <c:v>980.4</c:v>
                </c:pt>
                <c:pt idx="558">
                  <c:v>980.4</c:v>
                </c:pt>
                <c:pt idx="559">
                  <c:v>980.4</c:v>
                </c:pt>
                <c:pt idx="560">
                  <c:v>980.4</c:v>
                </c:pt>
                <c:pt idx="561">
                  <c:v>980.4</c:v>
                </c:pt>
                <c:pt idx="562">
                  <c:v>490.2</c:v>
                </c:pt>
                <c:pt idx="563">
                  <c:v>490.2</c:v>
                </c:pt>
                <c:pt idx="564">
                  <c:v>490.2</c:v>
                </c:pt>
                <c:pt idx="565">
                  <c:v>490.2</c:v>
                </c:pt>
                <c:pt idx="566">
                  <c:v>490.2</c:v>
                </c:pt>
                <c:pt idx="567">
                  <c:v>490.2</c:v>
                </c:pt>
                <c:pt idx="568">
                  <c:v>490.2</c:v>
                </c:pt>
                <c:pt idx="569">
                  <c:v>980.4</c:v>
                </c:pt>
                <c:pt idx="570">
                  <c:v>980.4</c:v>
                </c:pt>
                <c:pt idx="571">
                  <c:v>980.4</c:v>
                </c:pt>
                <c:pt idx="572">
                  <c:v>980.4</c:v>
                </c:pt>
                <c:pt idx="573">
                  <c:v>980.4</c:v>
                </c:pt>
                <c:pt idx="574">
                  <c:v>980.4</c:v>
                </c:pt>
                <c:pt idx="575">
                  <c:v>980.4</c:v>
                </c:pt>
                <c:pt idx="576">
                  <c:v>980.4</c:v>
                </c:pt>
                <c:pt idx="577">
                  <c:v>980.4</c:v>
                </c:pt>
                <c:pt idx="578">
                  <c:v>980.4</c:v>
                </c:pt>
                <c:pt idx="579">
                  <c:v>980.4</c:v>
                </c:pt>
                <c:pt idx="580">
                  <c:v>980.4</c:v>
                </c:pt>
                <c:pt idx="581">
                  <c:v>980.4</c:v>
                </c:pt>
                <c:pt idx="582">
                  <c:v>980.4</c:v>
                </c:pt>
                <c:pt idx="583">
                  <c:v>980.4</c:v>
                </c:pt>
                <c:pt idx="584">
                  <c:v>980.4</c:v>
                </c:pt>
                <c:pt idx="585">
                  <c:v>980.4</c:v>
                </c:pt>
                <c:pt idx="586">
                  <c:v>980.4</c:v>
                </c:pt>
                <c:pt idx="587">
                  <c:v>980.4</c:v>
                </c:pt>
                <c:pt idx="588">
                  <c:v>980.4</c:v>
                </c:pt>
                <c:pt idx="589">
                  <c:v>980.4</c:v>
                </c:pt>
                <c:pt idx="590">
                  <c:v>980.4</c:v>
                </c:pt>
                <c:pt idx="591">
                  <c:v>980.4</c:v>
                </c:pt>
                <c:pt idx="592">
                  <c:v>980.4</c:v>
                </c:pt>
                <c:pt idx="593">
                  <c:v>980.4</c:v>
                </c:pt>
                <c:pt idx="594">
                  <c:v>980.4</c:v>
                </c:pt>
                <c:pt idx="595">
                  <c:v>980.4</c:v>
                </c:pt>
                <c:pt idx="596">
                  <c:v>980.4</c:v>
                </c:pt>
                <c:pt idx="597">
                  <c:v>980.4</c:v>
                </c:pt>
                <c:pt idx="598">
                  <c:v>980.4</c:v>
                </c:pt>
                <c:pt idx="599">
                  <c:v>980.4</c:v>
                </c:pt>
                <c:pt idx="600">
                  <c:v>980.4</c:v>
                </c:pt>
                <c:pt idx="601">
                  <c:v>980.4</c:v>
                </c:pt>
                <c:pt idx="602">
                  <c:v>980.4</c:v>
                </c:pt>
              </c:numCache>
            </c:numRef>
          </c:val>
          <c:extLst>
            <c:ext xmlns:c16="http://schemas.microsoft.com/office/drawing/2014/chart" uri="{C3380CC4-5D6E-409C-BE32-E72D297353CC}">
              <c16:uniqueId val="{00000004-8A25-4C98-B0C9-1243552B10A2}"/>
            </c:ext>
          </c:extLst>
        </c:ser>
        <c:ser>
          <c:idx val="6"/>
          <c:order val="5"/>
          <c:tx>
            <c:strRef>
              <c:f>Strom_HydroAusb300Co2!$AR$21</c:f>
              <c:strCache>
                <c:ptCount val="1"/>
                <c:pt idx="0">
                  <c:v>Biogas_KWK</c:v>
                </c:pt>
              </c:strCache>
            </c:strRef>
          </c:tx>
          <c:spPr>
            <a:solidFill>
              <a:schemeClr val="accent3">
                <a:lumMod val="75000"/>
              </a:schemeClr>
            </a:solidFill>
          </c:spPr>
          <c:val>
            <c:numRef>
              <c:f>Strom_HydroAusb300Co2!$AR$4006:$AR$4608</c:f>
              <c:numCache>
                <c:formatCode>General</c:formatCode>
                <c:ptCount val="603"/>
                <c:pt idx="0">
                  <c:v>5228.8</c:v>
                </c:pt>
                <c:pt idx="1">
                  <c:v>5228.8</c:v>
                </c:pt>
                <c:pt idx="2">
                  <c:v>5228.8</c:v>
                </c:pt>
                <c:pt idx="3">
                  <c:v>5228.8</c:v>
                </c:pt>
                <c:pt idx="4">
                  <c:v>5228.8</c:v>
                </c:pt>
                <c:pt idx="5">
                  <c:v>5228.8</c:v>
                </c:pt>
                <c:pt idx="6">
                  <c:v>5228.8</c:v>
                </c:pt>
                <c:pt idx="7">
                  <c:v>5228.8</c:v>
                </c:pt>
                <c:pt idx="8">
                  <c:v>5228.8</c:v>
                </c:pt>
                <c:pt idx="9">
                  <c:v>5228.8</c:v>
                </c:pt>
                <c:pt idx="10">
                  <c:v>5228.8</c:v>
                </c:pt>
                <c:pt idx="11">
                  <c:v>5228.8</c:v>
                </c:pt>
                <c:pt idx="12">
                  <c:v>5228.8</c:v>
                </c:pt>
                <c:pt idx="13">
                  <c:v>5228.8</c:v>
                </c:pt>
                <c:pt idx="14">
                  <c:v>5228.8</c:v>
                </c:pt>
                <c:pt idx="15">
                  <c:v>5228.8</c:v>
                </c:pt>
                <c:pt idx="16">
                  <c:v>5228.8</c:v>
                </c:pt>
                <c:pt idx="17">
                  <c:v>5228.8</c:v>
                </c:pt>
                <c:pt idx="18">
                  <c:v>5228.8</c:v>
                </c:pt>
                <c:pt idx="19">
                  <c:v>5228.8</c:v>
                </c:pt>
                <c:pt idx="20">
                  <c:v>5228.8</c:v>
                </c:pt>
                <c:pt idx="21">
                  <c:v>5228.8</c:v>
                </c:pt>
                <c:pt idx="22">
                  <c:v>5228.8</c:v>
                </c:pt>
                <c:pt idx="23">
                  <c:v>5228.8</c:v>
                </c:pt>
                <c:pt idx="24">
                  <c:v>5228.8</c:v>
                </c:pt>
                <c:pt idx="25">
                  <c:v>5228.8</c:v>
                </c:pt>
                <c:pt idx="26">
                  <c:v>5228.8</c:v>
                </c:pt>
                <c:pt idx="27">
                  <c:v>5228.8</c:v>
                </c:pt>
                <c:pt idx="28">
                  <c:v>5228.8</c:v>
                </c:pt>
                <c:pt idx="29">
                  <c:v>5228.8</c:v>
                </c:pt>
                <c:pt idx="30">
                  <c:v>5228.8</c:v>
                </c:pt>
                <c:pt idx="31">
                  <c:v>5228.8</c:v>
                </c:pt>
                <c:pt idx="32">
                  <c:v>5228.8</c:v>
                </c:pt>
                <c:pt idx="33">
                  <c:v>5228.8</c:v>
                </c:pt>
                <c:pt idx="34">
                  <c:v>5228.8</c:v>
                </c:pt>
                <c:pt idx="35">
                  <c:v>5228.8</c:v>
                </c:pt>
                <c:pt idx="36">
                  <c:v>5228.8</c:v>
                </c:pt>
                <c:pt idx="37">
                  <c:v>5228.8</c:v>
                </c:pt>
                <c:pt idx="38">
                  <c:v>5228.8</c:v>
                </c:pt>
                <c:pt idx="39">
                  <c:v>5228.8</c:v>
                </c:pt>
                <c:pt idx="40">
                  <c:v>5228.8</c:v>
                </c:pt>
                <c:pt idx="41">
                  <c:v>5228.8</c:v>
                </c:pt>
                <c:pt idx="42">
                  <c:v>5228.8</c:v>
                </c:pt>
                <c:pt idx="43">
                  <c:v>5228.8</c:v>
                </c:pt>
                <c:pt idx="44">
                  <c:v>5228.8</c:v>
                </c:pt>
                <c:pt idx="45">
                  <c:v>5228.8</c:v>
                </c:pt>
                <c:pt idx="46">
                  <c:v>5228.8</c:v>
                </c:pt>
                <c:pt idx="47">
                  <c:v>5228.8</c:v>
                </c:pt>
                <c:pt idx="48">
                  <c:v>5228.8</c:v>
                </c:pt>
                <c:pt idx="49">
                  <c:v>5228.8</c:v>
                </c:pt>
                <c:pt idx="50">
                  <c:v>5228.8</c:v>
                </c:pt>
                <c:pt idx="51">
                  <c:v>5228.8</c:v>
                </c:pt>
                <c:pt idx="52">
                  <c:v>5228.8</c:v>
                </c:pt>
                <c:pt idx="53">
                  <c:v>5228.8</c:v>
                </c:pt>
                <c:pt idx="54">
                  <c:v>5228.8</c:v>
                </c:pt>
                <c:pt idx="55">
                  <c:v>5228.8</c:v>
                </c:pt>
                <c:pt idx="56">
                  <c:v>5228.8</c:v>
                </c:pt>
                <c:pt idx="57">
                  <c:v>5228.8</c:v>
                </c:pt>
                <c:pt idx="58">
                  <c:v>3921.6000000000004</c:v>
                </c:pt>
                <c:pt idx="59">
                  <c:v>2614.4</c:v>
                </c:pt>
                <c:pt idx="60">
                  <c:v>2614.4</c:v>
                </c:pt>
                <c:pt idx="61">
                  <c:v>2614.4</c:v>
                </c:pt>
                <c:pt idx="62">
                  <c:v>3903.1099999999997</c:v>
                </c:pt>
                <c:pt idx="63">
                  <c:v>5228.8</c:v>
                </c:pt>
                <c:pt idx="64">
                  <c:v>5228.8</c:v>
                </c:pt>
                <c:pt idx="65">
                  <c:v>5228.8</c:v>
                </c:pt>
                <c:pt idx="66">
                  <c:v>5228.8</c:v>
                </c:pt>
                <c:pt idx="67">
                  <c:v>5228.8</c:v>
                </c:pt>
                <c:pt idx="68">
                  <c:v>5228.8</c:v>
                </c:pt>
                <c:pt idx="69">
                  <c:v>5228.8</c:v>
                </c:pt>
                <c:pt idx="70">
                  <c:v>5228.8</c:v>
                </c:pt>
                <c:pt idx="71">
                  <c:v>5228.8</c:v>
                </c:pt>
                <c:pt idx="72">
                  <c:v>5228.8</c:v>
                </c:pt>
                <c:pt idx="73">
                  <c:v>5228.8</c:v>
                </c:pt>
                <c:pt idx="74">
                  <c:v>5228.8</c:v>
                </c:pt>
                <c:pt idx="75">
                  <c:v>5228.8</c:v>
                </c:pt>
                <c:pt idx="76">
                  <c:v>5228.8</c:v>
                </c:pt>
                <c:pt idx="77">
                  <c:v>5228.8</c:v>
                </c:pt>
                <c:pt idx="78">
                  <c:v>5228.8</c:v>
                </c:pt>
                <c:pt idx="79">
                  <c:v>5228.8</c:v>
                </c:pt>
                <c:pt idx="80">
                  <c:v>5228.8</c:v>
                </c:pt>
                <c:pt idx="81">
                  <c:v>5228.8</c:v>
                </c:pt>
                <c:pt idx="82">
                  <c:v>5228.8</c:v>
                </c:pt>
                <c:pt idx="83">
                  <c:v>5228.8</c:v>
                </c:pt>
                <c:pt idx="84">
                  <c:v>5228.8</c:v>
                </c:pt>
                <c:pt idx="85">
                  <c:v>5228.8</c:v>
                </c:pt>
                <c:pt idx="86">
                  <c:v>5228.8</c:v>
                </c:pt>
                <c:pt idx="87">
                  <c:v>5228.8</c:v>
                </c:pt>
                <c:pt idx="88">
                  <c:v>5228.8</c:v>
                </c:pt>
                <c:pt idx="89">
                  <c:v>5228.8</c:v>
                </c:pt>
                <c:pt idx="90">
                  <c:v>5228.8</c:v>
                </c:pt>
                <c:pt idx="91">
                  <c:v>5228.8</c:v>
                </c:pt>
                <c:pt idx="92">
                  <c:v>5228.8</c:v>
                </c:pt>
                <c:pt idx="93">
                  <c:v>5228.8</c:v>
                </c:pt>
                <c:pt idx="94">
                  <c:v>5228.8</c:v>
                </c:pt>
                <c:pt idx="95">
                  <c:v>5228.8</c:v>
                </c:pt>
                <c:pt idx="96">
                  <c:v>5228.8</c:v>
                </c:pt>
                <c:pt idx="97">
                  <c:v>5228.8</c:v>
                </c:pt>
                <c:pt idx="98">
                  <c:v>5228.8</c:v>
                </c:pt>
                <c:pt idx="99">
                  <c:v>5228.8</c:v>
                </c:pt>
                <c:pt idx="100">
                  <c:v>5228.8</c:v>
                </c:pt>
                <c:pt idx="101">
                  <c:v>5228.8</c:v>
                </c:pt>
                <c:pt idx="102">
                  <c:v>5228.8</c:v>
                </c:pt>
                <c:pt idx="103">
                  <c:v>5228.8</c:v>
                </c:pt>
                <c:pt idx="104">
                  <c:v>5228.8</c:v>
                </c:pt>
                <c:pt idx="105">
                  <c:v>5228.8</c:v>
                </c:pt>
                <c:pt idx="106">
                  <c:v>5228.8</c:v>
                </c:pt>
                <c:pt idx="107">
                  <c:v>5228.8</c:v>
                </c:pt>
                <c:pt idx="108">
                  <c:v>5228.8</c:v>
                </c:pt>
                <c:pt idx="109">
                  <c:v>5228.8</c:v>
                </c:pt>
                <c:pt idx="110">
                  <c:v>5228.8</c:v>
                </c:pt>
                <c:pt idx="111">
                  <c:v>5228.8</c:v>
                </c:pt>
                <c:pt idx="112">
                  <c:v>5228.8</c:v>
                </c:pt>
                <c:pt idx="113">
                  <c:v>5228.8</c:v>
                </c:pt>
                <c:pt idx="114">
                  <c:v>5228.8</c:v>
                </c:pt>
                <c:pt idx="115">
                  <c:v>5228.8</c:v>
                </c:pt>
                <c:pt idx="116">
                  <c:v>5228.8</c:v>
                </c:pt>
                <c:pt idx="117">
                  <c:v>5228.8</c:v>
                </c:pt>
                <c:pt idx="118">
                  <c:v>5228.8</c:v>
                </c:pt>
                <c:pt idx="119">
                  <c:v>5228.8</c:v>
                </c:pt>
                <c:pt idx="120">
                  <c:v>5228.8</c:v>
                </c:pt>
                <c:pt idx="121">
                  <c:v>5228.8</c:v>
                </c:pt>
                <c:pt idx="122">
                  <c:v>5228.8</c:v>
                </c:pt>
                <c:pt idx="123">
                  <c:v>5228.8</c:v>
                </c:pt>
                <c:pt idx="124">
                  <c:v>5228.8</c:v>
                </c:pt>
                <c:pt idx="125">
                  <c:v>5228.8</c:v>
                </c:pt>
                <c:pt idx="126">
                  <c:v>5228.8</c:v>
                </c:pt>
                <c:pt idx="127">
                  <c:v>5228.8</c:v>
                </c:pt>
                <c:pt idx="128">
                  <c:v>5228.8</c:v>
                </c:pt>
                <c:pt idx="129">
                  <c:v>2614.4</c:v>
                </c:pt>
                <c:pt idx="130">
                  <c:v>2614.4</c:v>
                </c:pt>
                <c:pt idx="131">
                  <c:v>2614.4</c:v>
                </c:pt>
                <c:pt idx="132">
                  <c:v>2614.4</c:v>
                </c:pt>
                <c:pt idx="133">
                  <c:v>2614.4</c:v>
                </c:pt>
                <c:pt idx="134">
                  <c:v>2614.4</c:v>
                </c:pt>
                <c:pt idx="135">
                  <c:v>2614.4</c:v>
                </c:pt>
                <c:pt idx="136">
                  <c:v>5090.21</c:v>
                </c:pt>
                <c:pt idx="137">
                  <c:v>5228.8</c:v>
                </c:pt>
                <c:pt idx="138">
                  <c:v>5228.8</c:v>
                </c:pt>
                <c:pt idx="139">
                  <c:v>5228.8</c:v>
                </c:pt>
                <c:pt idx="140">
                  <c:v>5228.8</c:v>
                </c:pt>
                <c:pt idx="141">
                  <c:v>5228.8</c:v>
                </c:pt>
                <c:pt idx="142">
                  <c:v>5228.8</c:v>
                </c:pt>
                <c:pt idx="143">
                  <c:v>5228.8</c:v>
                </c:pt>
                <c:pt idx="144">
                  <c:v>4734.09</c:v>
                </c:pt>
                <c:pt idx="145">
                  <c:v>3921.6000000000004</c:v>
                </c:pt>
                <c:pt idx="146">
                  <c:v>5228.8</c:v>
                </c:pt>
                <c:pt idx="147">
                  <c:v>5228.8</c:v>
                </c:pt>
                <c:pt idx="148">
                  <c:v>5228.8</c:v>
                </c:pt>
                <c:pt idx="149">
                  <c:v>5228.8</c:v>
                </c:pt>
                <c:pt idx="150">
                  <c:v>5228.8</c:v>
                </c:pt>
                <c:pt idx="151">
                  <c:v>5228.8</c:v>
                </c:pt>
                <c:pt idx="152">
                  <c:v>2188.8000000000002</c:v>
                </c:pt>
                <c:pt idx="153">
                  <c:v>2188.8000000000002</c:v>
                </c:pt>
                <c:pt idx="154">
                  <c:v>2188.8000000000002</c:v>
                </c:pt>
                <c:pt idx="155">
                  <c:v>2188.8000000000002</c:v>
                </c:pt>
                <c:pt idx="156">
                  <c:v>2188.8000000000002</c:v>
                </c:pt>
                <c:pt idx="157">
                  <c:v>2188.8000000000002</c:v>
                </c:pt>
                <c:pt idx="158">
                  <c:v>2188.8000000000002</c:v>
                </c:pt>
                <c:pt idx="159">
                  <c:v>2188.8000000000002</c:v>
                </c:pt>
                <c:pt idx="160">
                  <c:v>2188.8000000000002</c:v>
                </c:pt>
                <c:pt idx="161">
                  <c:v>2188.8000000000002</c:v>
                </c:pt>
                <c:pt idx="162">
                  <c:v>3283.2000000000003</c:v>
                </c:pt>
                <c:pt idx="163">
                  <c:v>5228.8</c:v>
                </c:pt>
                <c:pt idx="164">
                  <c:v>5228.8</c:v>
                </c:pt>
                <c:pt idx="165">
                  <c:v>5228.8</c:v>
                </c:pt>
                <c:pt idx="166">
                  <c:v>5228.8</c:v>
                </c:pt>
                <c:pt idx="167">
                  <c:v>5228.8</c:v>
                </c:pt>
                <c:pt idx="168">
                  <c:v>5228.8</c:v>
                </c:pt>
                <c:pt idx="169">
                  <c:v>5228.8</c:v>
                </c:pt>
                <c:pt idx="170">
                  <c:v>5228.8</c:v>
                </c:pt>
                <c:pt idx="171">
                  <c:v>5228.8</c:v>
                </c:pt>
                <c:pt idx="172">
                  <c:v>5228.8</c:v>
                </c:pt>
                <c:pt idx="173">
                  <c:v>5228.8</c:v>
                </c:pt>
                <c:pt idx="174">
                  <c:v>5228.8</c:v>
                </c:pt>
                <c:pt idx="175">
                  <c:v>5228.8</c:v>
                </c:pt>
                <c:pt idx="176">
                  <c:v>5228.8</c:v>
                </c:pt>
                <c:pt idx="177">
                  <c:v>5228.8</c:v>
                </c:pt>
                <c:pt idx="178">
                  <c:v>5228.8</c:v>
                </c:pt>
                <c:pt idx="179">
                  <c:v>5228.8</c:v>
                </c:pt>
                <c:pt idx="180">
                  <c:v>5228.8</c:v>
                </c:pt>
                <c:pt idx="181">
                  <c:v>5228.8</c:v>
                </c:pt>
                <c:pt idx="182">
                  <c:v>5228.8</c:v>
                </c:pt>
                <c:pt idx="183">
                  <c:v>5228.8</c:v>
                </c:pt>
                <c:pt idx="184">
                  <c:v>5228.8</c:v>
                </c:pt>
                <c:pt idx="185">
                  <c:v>5228.8</c:v>
                </c:pt>
                <c:pt idx="186">
                  <c:v>5228.8</c:v>
                </c:pt>
                <c:pt idx="187">
                  <c:v>5228.8</c:v>
                </c:pt>
                <c:pt idx="188">
                  <c:v>5228.8</c:v>
                </c:pt>
                <c:pt idx="189">
                  <c:v>5228.8</c:v>
                </c:pt>
                <c:pt idx="190">
                  <c:v>5228.8</c:v>
                </c:pt>
                <c:pt idx="191">
                  <c:v>5228.8</c:v>
                </c:pt>
                <c:pt idx="192">
                  <c:v>5228.8</c:v>
                </c:pt>
                <c:pt idx="193">
                  <c:v>5228.8</c:v>
                </c:pt>
                <c:pt idx="194">
                  <c:v>5228.8</c:v>
                </c:pt>
                <c:pt idx="195">
                  <c:v>5228.8</c:v>
                </c:pt>
                <c:pt idx="196">
                  <c:v>5228.8</c:v>
                </c:pt>
                <c:pt idx="197">
                  <c:v>5228.8</c:v>
                </c:pt>
                <c:pt idx="198">
                  <c:v>5228.8</c:v>
                </c:pt>
                <c:pt idx="199">
                  <c:v>5228.8</c:v>
                </c:pt>
                <c:pt idx="200">
                  <c:v>5228.8</c:v>
                </c:pt>
                <c:pt idx="201">
                  <c:v>5228.8</c:v>
                </c:pt>
                <c:pt idx="202">
                  <c:v>5228.8</c:v>
                </c:pt>
                <c:pt idx="203">
                  <c:v>5228.8</c:v>
                </c:pt>
                <c:pt idx="204">
                  <c:v>5228.8</c:v>
                </c:pt>
                <c:pt idx="205">
                  <c:v>5228.8</c:v>
                </c:pt>
                <c:pt idx="206">
                  <c:v>5228.8</c:v>
                </c:pt>
                <c:pt idx="207">
                  <c:v>5228.8</c:v>
                </c:pt>
                <c:pt idx="208">
                  <c:v>5228.8</c:v>
                </c:pt>
                <c:pt idx="209">
                  <c:v>5228.8</c:v>
                </c:pt>
                <c:pt idx="210">
                  <c:v>5228.8</c:v>
                </c:pt>
                <c:pt idx="211">
                  <c:v>5228.8</c:v>
                </c:pt>
                <c:pt idx="212">
                  <c:v>5228.8</c:v>
                </c:pt>
                <c:pt idx="213">
                  <c:v>5228.8</c:v>
                </c:pt>
                <c:pt idx="214">
                  <c:v>5228.8</c:v>
                </c:pt>
                <c:pt idx="215">
                  <c:v>5228.8</c:v>
                </c:pt>
                <c:pt idx="216">
                  <c:v>5228.8</c:v>
                </c:pt>
                <c:pt idx="217">
                  <c:v>5228.8</c:v>
                </c:pt>
                <c:pt idx="218">
                  <c:v>5228.8</c:v>
                </c:pt>
                <c:pt idx="219">
                  <c:v>5228.8</c:v>
                </c:pt>
                <c:pt idx="220">
                  <c:v>5228.8</c:v>
                </c:pt>
                <c:pt idx="221">
                  <c:v>5228.8</c:v>
                </c:pt>
                <c:pt idx="222">
                  <c:v>5228.8</c:v>
                </c:pt>
                <c:pt idx="223">
                  <c:v>5228.8</c:v>
                </c:pt>
                <c:pt idx="224">
                  <c:v>5228.8</c:v>
                </c:pt>
                <c:pt idx="225">
                  <c:v>5228.8</c:v>
                </c:pt>
                <c:pt idx="226">
                  <c:v>4876.96</c:v>
                </c:pt>
                <c:pt idx="227">
                  <c:v>2614.4</c:v>
                </c:pt>
                <c:pt idx="228">
                  <c:v>2614.4</c:v>
                </c:pt>
                <c:pt idx="229">
                  <c:v>2614.4</c:v>
                </c:pt>
                <c:pt idx="230">
                  <c:v>2614.4</c:v>
                </c:pt>
                <c:pt idx="231">
                  <c:v>5228.8</c:v>
                </c:pt>
                <c:pt idx="232">
                  <c:v>5228.8</c:v>
                </c:pt>
                <c:pt idx="233">
                  <c:v>5228.8</c:v>
                </c:pt>
                <c:pt idx="234">
                  <c:v>5228.8</c:v>
                </c:pt>
                <c:pt idx="235">
                  <c:v>5228.8</c:v>
                </c:pt>
                <c:pt idx="236">
                  <c:v>5228.8</c:v>
                </c:pt>
                <c:pt idx="237">
                  <c:v>5228.8</c:v>
                </c:pt>
                <c:pt idx="238">
                  <c:v>5228.8</c:v>
                </c:pt>
                <c:pt idx="239">
                  <c:v>5228.8</c:v>
                </c:pt>
                <c:pt idx="240">
                  <c:v>5228.8</c:v>
                </c:pt>
                <c:pt idx="241">
                  <c:v>5228.8</c:v>
                </c:pt>
                <c:pt idx="242">
                  <c:v>5228.8</c:v>
                </c:pt>
                <c:pt idx="243">
                  <c:v>5228.8</c:v>
                </c:pt>
                <c:pt idx="244">
                  <c:v>5228.8</c:v>
                </c:pt>
                <c:pt idx="245">
                  <c:v>5228.8</c:v>
                </c:pt>
                <c:pt idx="246">
                  <c:v>5228.8</c:v>
                </c:pt>
                <c:pt idx="247">
                  <c:v>5228.8</c:v>
                </c:pt>
                <c:pt idx="248">
                  <c:v>5228.8</c:v>
                </c:pt>
                <c:pt idx="249">
                  <c:v>4888.6399999999994</c:v>
                </c:pt>
                <c:pt idx="250">
                  <c:v>2614.4</c:v>
                </c:pt>
                <c:pt idx="251">
                  <c:v>2614.4</c:v>
                </c:pt>
                <c:pt idx="252">
                  <c:v>2614.4</c:v>
                </c:pt>
                <c:pt idx="253">
                  <c:v>2614.4</c:v>
                </c:pt>
                <c:pt idx="254">
                  <c:v>2614.4</c:v>
                </c:pt>
                <c:pt idx="255">
                  <c:v>2614.4</c:v>
                </c:pt>
                <c:pt idx="256">
                  <c:v>2614.4</c:v>
                </c:pt>
                <c:pt idx="257">
                  <c:v>2614.4</c:v>
                </c:pt>
                <c:pt idx="258">
                  <c:v>5228.8</c:v>
                </c:pt>
                <c:pt idx="259">
                  <c:v>5228.8</c:v>
                </c:pt>
                <c:pt idx="260">
                  <c:v>5228.8</c:v>
                </c:pt>
                <c:pt idx="261">
                  <c:v>5228.8</c:v>
                </c:pt>
                <c:pt idx="262">
                  <c:v>5228.8</c:v>
                </c:pt>
                <c:pt idx="263">
                  <c:v>5228.8</c:v>
                </c:pt>
                <c:pt idx="264">
                  <c:v>5228.8</c:v>
                </c:pt>
                <c:pt idx="265">
                  <c:v>5228.8</c:v>
                </c:pt>
                <c:pt idx="266">
                  <c:v>5228.8</c:v>
                </c:pt>
                <c:pt idx="267">
                  <c:v>5228.8</c:v>
                </c:pt>
                <c:pt idx="268">
                  <c:v>5228.8</c:v>
                </c:pt>
                <c:pt idx="269">
                  <c:v>5228.8</c:v>
                </c:pt>
                <c:pt idx="270">
                  <c:v>5228.8</c:v>
                </c:pt>
                <c:pt idx="271">
                  <c:v>5228.8</c:v>
                </c:pt>
                <c:pt idx="272">
                  <c:v>5228.8</c:v>
                </c:pt>
                <c:pt idx="273">
                  <c:v>5228.8</c:v>
                </c:pt>
                <c:pt idx="274">
                  <c:v>5228.8</c:v>
                </c:pt>
                <c:pt idx="275">
                  <c:v>5228.8</c:v>
                </c:pt>
                <c:pt idx="276">
                  <c:v>5228.8</c:v>
                </c:pt>
                <c:pt idx="277">
                  <c:v>5228.8</c:v>
                </c:pt>
                <c:pt idx="278">
                  <c:v>5228.8</c:v>
                </c:pt>
                <c:pt idx="279">
                  <c:v>5228.8</c:v>
                </c:pt>
                <c:pt idx="280">
                  <c:v>5228.8</c:v>
                </c:pt>
                <c:pt idx="281">
                  <c:v>5228.8</c:v>
                </c:pt>
                <c:pt idx="282">
                  <c:v>5228.8</c:v>
                </c:pt>
                <c:pt idx="283">
                  <c:v>5228.8</c:v>
                </c:pt>
                <c:pt idx="284">
                  <c:v>5228.8</c:v>
                </c:pt>
                <c:pt idx="285">
                  <c:v>5228.8</c:v>
                </c:pt>
                <c:pt idx="286">
                  <c:v>5228.8</c:v>
                </c:pt>
                <c:pt idx="287">
                  <c:v>5228.8</c:v>
                </c:pt>
                <c:pt idx="288">
                  <c:v>5228.8</c:v>
                </c:pt>
                <c:pt idx="289">
                  <c:v>5228.8</c:v>
                </c:pt>
                <c:pt idx="290">
                  <c:v>5228.8</c:v>
                </c:pt>
                <c:pt idx="291">
                  <c:v>5228.8</c:v>
                </c:pt>
                <c:pt idx="292">
                  <c:v>5228.8</c:v>
                </c:pt>
                <c:pt idx="293">
                  <c:v>5228.8</c:v>
                </c:pt>
                <c:pt idx="294">
                  <c:v>5228.8</c:v>
                </c:pt>
                <c:pt idx="295">
                  <c:v>5228.8</c:v>
                </c:pt>
                <c:pt idx="296">
                  <c:v>5228.8</c:v>
                </c:pt>
                <c:pt idx="297">
                  <c:v>5228.8</c:v>
                </c:pt>
                <c:pt idx="298">
                  <c:v>5228.8</c:v>
                </c:pt>
                <c:pt idx="299">
                  <c:v>5228.8</c:v>
                </c:pt>
                <c:pt idx="300">
                  <c:v>5228.8</c:v>
                </c:pt>
                <c:pt idx="301">
                  <c:v>5228.8</c:v>
                </c:pt>
                <c:pt idx="302">
                  <c:v>5228.8</c:v>
                </c:pt>
                <c:pt idx="303">
                  <c:v>5228.8</c:v>
                </c:pt>
                <c:pt idx="304">
                  <c:v>5228.8</c:v>
                </c:pt>
                <c:pt idx="305">
                  <c:v>5228.8</c:v>
                </c:pt>
                <c:pt idx="306">
                  <c:v>5228.8</c:v>
                </c:pt>
                <c:pt idx="307">
                  <c:v>5228.8</c:v>
                </c:pt>
                <c:pt idx="308">
                  <c:v>5228.8</c:v>
                </c:pt>
                <c:pt idx="309">
                  <c:v>5228.8</c:v>
                </c:pt>
                <c:pt idx="310">
                  <c:v>5228.8</c:v>
                </c:pt>
                <c:pt idx="311">
                  <c:v>5228.8</c:v>
                </c:pt>
                <c:pt idx="312">
                  <c:v>5228.8</c:v>
                </c:pt>
                <c:pt idx="313">
                  <c:v>5228.8</c:v>
                </c:pt>
                <c:pt idx="314">
                  <c:v>5228.8</c:v>
                </c:pt>
                <c:pt idx="315">
                  <c:v>5228.8</c:v>
                </c:pt>
                <c:pt idx="316">
                  <c:v>5228.8</c:v>
                </c:pt>
                <c:pt idx="317">
                  <c:v>5228.8</c:v>
                </c:pt>
                <c:pt idx="318">
                  <c:v>5228.8</c:v>
                </c:pt>
                <c:pt idx="319">
                  <c:v>5228.8</c:v>
                </c:pt>
                <c:pt idx="320">
                  <c:v>5228.8</c:v>
                </c:pt>
                <c:pt idx="321">
                  <c:v>5228.8</c:v>
                </c:pt>
                <c:pt idx="322">
                  <c:v>5228.8</c:v>
                </c:pt>
                <c:pt idx="323">
                  <c:v>5228.8</c:v>
                </c:pt>
                <c:pt idx="324">
                  <c:v>5228.8</c:v>
                </c:pt>
                <c:pt idx="325">
                  <c:v>5228.8</c:v>
                </c:pt>
                <c:pt idx="326">
                  <c:v>5228.8</c:v>
                </c:pt>
                <c:pt idx="327">
                  <c:v>5228.8</c:v>
                </c:pt>
                <c:pt idx="328">
                  <c:v>5228.8</c:v>
                </c:pt>
                <c:pt idx="329">
                  <c:v>5228.8</c:v>
                </c:pt>
                <c:pt idx="330">
                  <c:v>5228.8</c:v>
                </c:pt>
                <c:pt idx="331">
                  <c:v>5228.8</c:v>
                </c:pt>
                <c:pt idx="332">
                  <c:v>5228.8</c:v>
                </c:pt>
                <c:pt idx="333">
                  <c:v>5228.8</c:v>
                </c:pt>
                <c:pt idx="334">
                  <c:v>5228.8</c:v>
                </c:pt>
                <c:pt idx="335">
                  <c:v>5228.8</c:v>
                </c:pt>
                <c:pt idx="336">
                  <c:v>5228.8</c:v>
                </c:pt>
                <c:pt idx="337">
                  <c:v>5228.8</c:v>
                </c:pt>
                <c:pt idx="338">
                  <c:v>5228.8</c:v>
                </c:pt>
                <c:pt idx="339">
                  <c:v>5228.8</c:v>
                </c:pt>
                <c:pt idx="340">
                  <c:v>5228.8</c:v>
                </c:pt>
                <c:pt idx="341">
                  <c:v>5228.8</c:v>
                </c:pt>
                <c:pt idx="342">
                  <c:v>5228.8</c:v>
                </c:pt>
                <c:pt idx="343">
                  <c:v>5228.8</c:v>
                </c:pt>
                <c:pt idx="344">
                  <c:v>5228.8</c:v>
                </c:pt>
                <c:pt idx="345">
                  <c:v>5228.8</c:v>
                </c:pt>
                <c:pt idx="346">
                  <c:v>5228.8</c:v>
                </c:pt>
                <c:pt idx="347">
                  <c:v>5228.8</c:v>
                </c:pt>
                <c:pt idx="348">
                  <c:v>5228.8</c:v>
                </c:pt>
                <c:pt idx="349">
                  <c:v>5228.8</c:v>
                </c:pt>
                <c:pt idx="350">
                  <c:v>5228.8</c:v>
                </c:pt>
                <c:pt idx="351">
                  <c:v>5228.8</c:v>
                </c:pt>
                <c:pt idx="352">
                  <c:v>5228.8</c:v>
                </c:pt>
                <c:pt idx="353">
                  <c:v>5228.8</c:v>
                </c:pt>
                <c:pt idx="354">
                  <c:v>5228.8</c:v>
                </c:pt>
                <c:pt idx="355">
                  <c:v>5228.8</c:v>
                </c:pt>
                <c:pt idx="356">
                  <c:v>5228.8</c:v>
                </c:pt>
                <c:pt idx="357">
                  <c:v>5228.8</c:v>
                </c:pt>
                <c:pt idx="358">
                  <c:v>5228.8</c:v>
                </c:pt>
                <c:pt idx="359">
                  <c:v>5228.8</c:v>
                </c:pt>
                <c:pt idx="360">
                  <c:v>5228.8</c:v>
                </c:pt>
                <c:pt idx="361">
                  <c:v>5228.8</c:v>
                </c:pt>
                <c:pt idx="362">
                  <c:v>5228.8</c:v>
                </c:pt>
                <c:pt idx="363">
                  <c:v>5228.8</c:v>
                </c:pt>
                <c:pt idx="364">
                  <c:v>5228.8</c:v>
                </c:pt>
                <c:pt idx="365">
                  <c:v>5228.8</c:v>
                </c:pt>
                <c:pt idx="366">
                  <c:v>5228.8</c:v>
                </c:pt>
                <c:pt idx="367">
                  <c:v>5228.8</c:v>
                </c:pt>
                <c:pt idx="368">
                  <c:v>5228.8</c:v>
                </c:pt>
                <c:pt idx="369">
                  <c:v>5228.8</c:v>
                </c:pt>
                <c:pt idx="370">
                  <c:v>2977.1800000000003</c:v>
                </c:pt>
                <c:pt idx="371">
                  <c:v>2125.3000000000002</c:v>
                </c:pt>
                <c:pt idx="372">
                  <c:v>1153.3400000000001</c:v>
                </c:pt>
                <c:pt idx="373">
                  <c:v>1153.3400000000001</c:v>
                </c:pt>
                <c:pt idx="374">
                  <c:v>1153.3400000000001</c:v>
                </c:pt>
                <c:pt idx="375">
                  <c:v>2026</c:v>
                </c:pt>
                <c:pt idx="376">
                  <c:v>2306.69</c:v>
                </c:pt>
                <c:pt idx="377">
                  <c:v>2306.69</c:v>
                </c:pt>
                <c:pt idx="378">
                  <c:v>2306.69</c:v>
                </c:pt>
                <c:pt idx="379">
                  <c:v>2306.69</c:v>
                </c:pt>
                <c:pt idx="380">
                  <c:v>2306.69</c:v>
                </c:pt>
                <c:pt idx="381">
                  <c:v>2306.69</c:v>
                </c:pt>
                <c:pt idx="382">
                  <c:v>2306.69</c:v>
                </c:pt>
                <c:pt idx="383">
                  <c:v>2306.69</c:v>
                </c:pt>
                <c:pt idx="384">
                  <c:v>2306.69</c:v>
                </c:pt>
                <c:pt idx="385">
                  <c:v>2306.69</c:v>
                </c:pt>
                <c:pt idx="386">
                  <c:v>2306.69</c:v>
                </c:pt>
                <c:pt idx="387">
                  <c:v>2306.69</c:v>
                </c:pt>
                <c:pt idx="388">
                  <c:v>2306.69</c:v>
                </c:pt>
                <c:pt idx="389">
                  <c:v>2306.69</c:v>
                </c:pt>
                <c:pt idx="390">
                  <c:v>1632.83</c:v>
                </c:pt>
                <c:pt idx="391">
                  <c:v>759.15</c:v>
                </c:pt>
                <c:pt idx="392">
                  <c:v>759.15</c:v>
                </c:pt>
                <c:pt idx="393">
                  <c:v>759.15</c:v>
                </c:pt>
                <c:pt idx="394">
                  <c:v>759.15</c:v>
                </c:pt>
                <c:pt idx="395">
                  <c:v>759.15</c:v>
                </c:pt>
                <c:pt idx="396">
                  <c:v>759.15</c:v>
                </c:pt>
                <c:pt idx="397">
                  <c:v>759.15</c:v>
                </c:pt>
                <c:pt idx="398">
                  <c:v>759.15</c:v>
                </c:pt>
                <c:pt idx="399">
                  <c:v>759.15</c:v>
                </c:pt>
                <c:pt idx="400">
                  <c:v>759.15</c:v>
                </c:pt>
                <c:pt idx="401">
                  <c:v>759.15</c:v>
                </c:pt>
                <c:pt idx="402">
                  <c:v>759.15</c:v>
                </c:pt>
                <c:pt idx="403">
                  <c:v>759.15</c:v>
                </c:pt>
                <c:pt idx="404">
                  <c:v>759.15</c:v>
                </c:pt>
                <c:pt idx="405">
                  <c:v>1943.91</c:v>
                </c:pt>
                <c:pt idx="406">
                  <c:v>1943.91</c:v>
                </c:pt>
                <c:pt idx="407">
                  <c:v>1943.91</c:v>
                </c:pt>
                <c:pt idx="408">
                  <c:v>1943.91</c:v>
                </c:pt>
                <c:pt idx="409">
                  <c:v>1943.91</c:v>
                </c:pt>
                <c:pt idx="410">
                  <c:v>1943.91</c:v>
                </c:pt>
                <c:pt idx="411">
                  <c:v>1943.91</c:v>
                </c:pt>
                <c:pt idx="412">
                  <c:v>1943.91</c:v>
                </c:pt>
                <c:pt idx="413">
                  <c:v>1943.91</c:v>
                </c:pt>
                <c:pt idx="414">
                  <c:v>1943.91</c:v>
                </c:pt>
                <c:pt idx="415">
                  <c:v>1943.91</c:v>
                </c:pt>
                <c:pt idx="416">
                  <c:v>1943.91</c:v>
                </c:pt>
                <c:pt idx="417">
                  <c:v>1943.91</c:v>
                </c:pt>
                <c:pt idx="418">
                  <c:v>971.95</c:v>
                </c:pt>
                <c:pt idx="419">
                  <c:v>971.95</c:v>
                </c:pt>
                <c:pt idx="420">
                  <c:v>971.95</c:v>
                </c:pt>
                <c:pt idx="421">
                  <c:v>971.95</c:v>
                </c:pt>
                <c:pt idx="422">
                  <c:v>971.95</c:v>
                </c:pt>
                <c:pt idx="423">
                  <c:v>971.95</c:v>
                </c:pt>
                <c:pt idx="424">
                  <c:v>971.95</c:v>
                </c:pt>
                <c:pt idx="425">
                  <c:v>971.95</c:v>
                </c:pt>
                <c:pt idx="426">
                  <c:v>2614.4</c:v>
                </c:pt>
                <c:pt idx="427">
                  <c:v>5228.8</c:v>
                </c:pt>
                <c:pt idx="428">
                  <c:v>5228.8</c:v>
                </c:pt>
                <c:pt idx="429">
                  <c:v>5228.8</c:v>
                </c:pt>
                <c:pt idx="430">
                  <c:v>5228.8</c:v>
                </c:pt>
                <c:pt idx="431">
                  <c:v>5228.8</c:v>
                </c:pt>
                <c:pt idx="432">
                  <c:v>5228.8</c:v>
                </c:pt>
                <c:pt idx="433">
                  <c:v>5228.8</c:v>
                </c:pt>
                <c:pt idx="434">
                  <c:v>5228.8</c:v>
                </c:pt>
                <c:pt idx="435">
                  <c:v>5228.8</c:v>
                </c:pt>
                <c:pt idx="436">
                  <c:v>5228.8</c:v>
                </c:pt>
                <c:pt idx="437">
                  <c:v>5228.8</c:v>
                </c:pt>
                <c:pt idx="438">
                  <c:v>5228.8</c:v>
                </c:pt>
                <c:pt idx="439">
                  <c:v>5228.8</c:v>
                </c:pt>
                <c:pt idx="440">
                  <c:v>5228.8</c:v>
                </c:pt>
                <c:pt idx="441">
                  <c:v>5228.8</c:v>
                </c:pt>
                <c:pt idx="442">
                  <c:v>5228.8</c:v>
                </c:pt>
                <c:pt idx="443">
                  <c:v>3921.6000000000004</c:v>
                </c:pt>
                <c:pt idx="444">
                  <c:v>5228.8</c:v>
                </c:pt>
                <c:pt idx="445">
                  <c:v>5228.8</c:v>
                </c:pt>
                <c:pt idx="446">
                  <c:v>5228.8</c:v>
                </c:pt>
                <c:pt idx="447">
                  <c:v>5228.8</c:v>
                </c:pt>
                <c:pt idx="448">
                  <c:v>5228.8</c:v>
                </c:pt>
                <c:pt idx="449">
                  <c:v>5228.8</c:v>
                </c:pt>
                <c:pt idx="450">
                  <c:v>5228.8</c:v>
                </c:pt>
                <c:pt idx="451">
                  <c:v>5228.8</c:v>
                </c:pt>
                <c:pt idx="452">
                  <c:v>5228.8</c:v>
                </c:pt>
                <c:pt idx="453">
                  <c:v>5228.8</c:v>
                </c:pt>
                <c:pt idx="454">
                  <c:v>5228.8</c:v>
                </c:pt>
                <c:pt idx="455">
                  <c:v>5228.8</c:v>
                </c:pt>
                <c:pt idx="456">
                  <c:v>5228.8</c:v>
                </c:pt>
                <c:pt idx="457">
                  <c:v>5228.8</c:v>
                </c:pt>
                <c:pt idx="458">
                  <c:v>5228.8</c:v>
                </c:pt>
                <c:pt idx="459">
                  <c:v>5228.8</c:v>
                </c:pt>
                <c:pt idx="460">
                  <c:v>5228.8</c:v>
                </c:pt>
                <c:pt idx="461">
                  <c:v>5228.8</c:v>
                </c:pt>
                <c:pt idx="462">
                  <c:v>5228.8</c:v>
                </c:pt>
                <c:pt idx="463">
                  <c:v>5228.8</c:v>
                </c:pt>
                <c:pt idx="464">
                  <c:v>5228.8</c:v>
                </c:pt>
                <c:pt idx="465">
                  <c:v>5228.8</c:v>
                </c:pt>
                <c:pt idx="466">
                  <c:v>5228.8</c:v>
                </c:pt>
                <c:pt idx="467">
                  <c:v>5228.8</c:v>
                </c:pt>
                <c:pt idx="468">
                  <c:v>5228.8</c:v>
                </c:pt>
                <c:pt idx="469">
                  <c:v>5228.8</c:v>
                </c:pt>
                <c:pt idx="470">
                  <c:v>5228.8</c:v>
                </c:pt>
                <c:pt idx="471">
                  <c:v>5228.8</c:v>
                </c:pt>
                <c:pt idx="472">
                  <c:v>5228.8</c:v>
                </c:pt>
                <c:pt idx="473">
                  <c:v>5228.8</c:v>
                </c:pt>
                <c:pt idx="474">
                  <c:v>5228.8</c:v>
                </c:pt>
                <c:pt idx="475">
                  <c:v>5228.8</c:v>
                </c:pt>
                <c:pt idx="476">
                  <c:v>5228.8</c:v>
                </c:pt>
                <c:pt idx="477">
                  <c:v>5228.8</c:v>
                </c:pt>
                <c:pt idx="478">
                  <c:v>5228.8</c:v>
                </c:pt>
                <c:pt idx="479">
                  <c:v>5228.8</c:v>
                </c:pt>
                <c:pt idx="480">
                  <c:v>5228.8</c:v>
                </c:pt>
                <c:pt idx="481">
                  <c:v>5228.8</c:v>
                </c:pt>
                <c:pt idx="482">
                  <c:v>5228.8</c:v>
                </c:pt>
                <c:pt idx="483">
                  <c:v>5228.8</c:v>
                </c:pt>
                <c:pt idx="484">
                  <c:v>5228.8</c:v>
                </c:pt>
                <c:pt idx="485">
                  <c:v>5228.8</c:v>
                </c:pt>
                <c:pt idx="486">
                  <c:v>5228.8</c:v>
                </c:pt>
                <c:pt idx="487">
                  <c:v>5228.8</c:v>
                </c:pt>
                <c:pt idx="488">
                  <c:v>5228.8</c:v>
                </c:pt>
                <c:pt idx="489">
                  <c:v>5228.8</c:v>
                </c:pt>
                <c:pt idx="490">
                  <c:v>5228.8</c:v>
                </c:pt>
                <c:pt idx="491">
                  <c:v>5228.8</c:v>
                </c:pt>
                <c:pt idx="492">
                  <c:v>5228.8</c:v>
                </c:pt>
                <c:pt idx="493">
                  <c:v>5228.8</c:v>
                </c:pt>
                <c:pt idx="494">
                  <c:v>5228.8</c:v>
                </c:pt>
                <c:pt idx="495">
                  <c:v>5228.8</c:v>
                </c:pt>
                <c:pt idx="496">
                  <c:v>5228.8</c:v>
                </c:pt>
                <c:pt idx="497">
                  <c:v>5228.8</c:v>
                </c:pt>
                <c:pt idx="498">
                  <c:v>5228.8</c:v>
                </c:pt>
                <c:pt idx="499">
                  <c:v>5228.8</c:v>
                </c:pt>
                <c:pt idx="500">
                  <c:v>5228.8</c:v>
                </c:pt>
                <c:pt idx="501">
                  <c:v>5228.8</c:v>
                </c:pt>
                <c:pt idx="502">
                  <c:v>5228.8</c:v>
                </c:pt>
                <c:pt idx="503">
                  <c:v>5228.8</c:v>
                </c:pt>
                <c:pt idx="504">
                  <c:v>5228.8</c:v>
                </c:pt>
                <c:pt idx="505">
                  <c:v>5228.8</c:v>
                </c:pt>
                <c:pt idx="506">
                  <c:v>5228.8</c:v>
                </c:pt>
                <c:pt idx="507">
                  <c:v>5228.8</c:v>
                </c:pt>
                <c:pt idx="508">
                  <c:v>5228.8</c:v>
                </c:pt>
                <c:pt idx="509">
                  <c:v>5228.8</c:v>
                </c:pt>
                <c:pt idx="510">
                  <c:v>5228.8</c:v>
                </c:pt>
                <c:pt idx="511">
                  <c:v>5228.8</c:v>
                </c:pt>
                <c:pt idx="512">
                  <c:v>5228.8</c:v>
                </c:pt>
                <c:pt idx="513">
                  <c:v>5228.8</c:v>
                </c:pt>
                <c:pt idx="514">
                  <c:v>5228.8</c:v>
                </c:pt>
                <c:pt idx="515">
                  <c:v>5228.8</c:v>
                </c:pt>
                <c:pt idx="516">
                  <c:v>5228.8</c:v>
                </c:pt>
                <c:pt idx="517">
                  <c:v>5228.8</c:v>
                </c:pt>
                <c:pt idx="518">
                  <c:v>5228.8</c:v>
                </c:pt>
                <c:pt idx="519">
                  <c:v>5228.8</c:v>
                </c:pt>
                <c:pt idx="520">
                  <c:v>5228.8</c:v>
                </c:pt>
                <c:pt idx="521">
                  <c:v>5228.8</c:v>
                </c:pt>
                <c:pt idx="522">
                  <c:v>5228.8</c:v>
                </c:pt>
                <c:pt idx="523">
                  <c:v>5228.8</c:v>
                </c:pt>
                <c:pt idx="524">
                  <c:v>5228.8</c:v>
                </c:pt>
                <c:pt idx="525">
                  <c:v>5228.8</c:v>
                </c:pt>
                <c:pt idx="526">
                  <c:v>5228.8</c:v>
                </c:pt>
                <c:pt idx="527">
                  <c:v>5228.8</c:v>
                </c:pt>
                <c:pt idx="528">
                  <c:v>5228.8</c:v>
                </c:pt>
                <c:pt idx="529">
                  <c:v>5228.8</c:v>
                </c:pt>
                <c:pt idx="530">
                  <c:v>5228.8</c:v>
                </c:pt>
                <c:pt idx="531">
                  <c:v>5228.8</c:v>
                </c:pt>
                <c:pt idx="532">
                  <c:v>5228.8</c:v>
                </c:pt>
                <c:pt idx="533">
                  <c:v>5228.8</c:v>
                </c:pt>
                <c:pt idx="534">
                  <c:v>5228.8</c:v>
                </c:pt>
                <c:pt idx="535">
                  <c:v>5228.8</c:v>
                </c:pt>
                <c:pt idx="536">
                  <c:v>5228.8</c:v>
                </c:pt>
                <c:pt idx="537">
                  <c:v>5228.8</c:v>
                </c:pt>
                <c:pt idx="538">
                  <c:v>5228.8</c:v>
                </c:pt>
                <c:pt idx="539">
                  <c:v>5228.8</c:v>
                </c:pt>
                <c:pt idx="540">
                  <c:v>5228.8</c:v>
                </c:pt>
                <c:pt idx="541">
                  <c:v>5228.8</c:v>
                </c:pt>
                <c:pt idx="542">
                  <c:v>5228.8</c:v>
                </c:pt>
                <c:pt idx="543">
                  <c:v>5228.8</c:v>
                </c:pt>
                <c:pt idx="544">
                  <c:v>5228.8</c:v>
                </c:pt>
                <c:pt idx="545">
                  <c:v>5228.8</c:v>
                </c:pt>
                <c:pt idx="546">
                  <c:v>5228.8</c:v>
                </c:pt>
                <c:pt idx="547">
                  <c:v>5228.8</c:v>
                </c:pt>
                <c:pt idx="548">
                  <c:v>5228.8</c:v>
                </c:pt>
                <c:pt idx="549">
                  <c:v>5228.8</c:v>
                </c:pt>
                <c:pt idx="550">
                  <c:v>5228.8</c:v>
                </c:pt>
                <c:pt idx="551">
                  <c:v>5228.8</c:v>
                </c:pt>
                <c:pt idx="552">
                  <c:v>5228.8</c:v>
                </c:pt>
                <c:pt idx="553">
                  <c:v>5228.8</c:v>
                </c:pt>
                <c:pt idx="554">
                  <c:v>5228.8</c:v>
                </c:pt>
                <c:pt idx="555">
                  <c:v>5228.8</c:v>
                </c:pt>
                <c:pt idx="556">
                  <c:v>5228.8</c:v>
                </c:pt>
                <c:pt idx="557">
                  <c:v>5228.8</c:v>
                </c:pt>
                <c:pt idx="558">
                  <c:v>5228.8</c:v>
                </c:pt>
                <c:pt idx="559">
                  <c:v>5228.8</c:v>
                </c:pt>
                <c:pt idx="560">
                  <c:v>5228.8</c:v>
                </c:pt>
                <c:pt idx="561">
                  <c:v>5228.8</c:v>
                </c:pt>
                <c:pt idx="562">
                  <c:v>4942.01</c:v>
                </c:pt>
                <c:pt idx="563">
                  <c:v>2614.4</c:v>
                </c:pt>
                <c:pt idx="564">
                  <c:v>2614.4</c:v>
                </c:pt>
                <c:pt idx="565">
                  <c:v>2614.4</c:v>
                </c:pt>
                <c:pt idx="566">
                  <c:v>2614.4</c:v>
                </c:pt>
                <c:pt idx="567">
                  <c:v>2614.4</c:v>
                </c:pt>
                <c:pt idx="568">
                  <c:v>2674.83</c:v>
                </c:pt>
                <c:pt idx="569">
                  <c:v>5228.8</c:v>
                </c:pt>
                <c:pt idx="570">
                  <c:v>5228.8</c:v>
                </c:pt>
                <c:pt idx="571">
                  <c:v>5228.8</c:v>
                </c:pt>
                <c:pt idx="572">
                  <c:v>5228.8</c:v>
                </c:pt>
                <c:pt idx="573">
                  <c:v>5228.8</c:v>
                </c:pt>
                <c:pt idx="574">
                  <c:v>5228.8</c:v>
                </c:pt>
                <c:pt idx="575">
                  <c:v>5228.8</c:v>
                </c:pt>
                <c:pt idx="576">
                  <c:v>5228.8</c:v>
                </c:pt>
                <c:pt idx="577">
                  <c:v>5228.8</c:v>
                </c:pt>
                <c:pt idx="578">
                  <c:v>5228.8</c:v>
                </c:pt>
                <c:pt idx="579">
                  <c:v>5228.8</c:v>
                </c:pt>
                <c:pt idx="580">
                  <c:v>5228.8</c:v>
                </c:pt>
                <c:pt idx="581">
                  <c:v>5228.8</c:v>
                </c:pt>
                <c:pt idx="582">
                  <c:v>5228.8</c:v>
                </c:pt>
                <c:pt idx="583">
                  <c:v>5228.8</c:v>
                </c:pt>
                <c:pt idx="584">
                  <c:v>5228.8</c:v>
                </c:pt>
                <c:pt idx="585">
                  <c:v>5228.8</c:v>
                </c:pt>
                <c:pt idx="586">
                  <c:v>5228.8</c:v>
                </c:pt>
                <c:pt idx="587">
                  <c:v>5228.8</c:v>
                </c:pt>
                <c:pt idx="588">
                  <c:v>5228.8</c:v>
                </c:pt>
                <c:pt idx="589">
                  <c:v>5228.8</c:v>
                </c:pt>
                <c:pt idx="590">
                  <c:v>5228.8</c:v>
                </c:pt>
                <c:pt idx="591">
                  <c:v>5228.8</c:v>
                </c:pt>
                <c:pt idx="592">
                  <c:v>5228.8</c:v>
                </c:pt>
                <c:pt idx="593">
                  <c:v>5228.8</c:v>
                </c:pt>
                <c:pt idx="594">
                  <c:v>5228.8</c:v>
                </c:pt>
                <c:pt idx="595">
                  <c:v>5228.8</c:v>
                </c:pt>
                <c:pt idx="596">
                  <c:v>5228.8</c:v>
                </c:pt>
                <c:pt idx="597">
                  <c:v>5228.8</c:v>
                </c:pt>
                <c:pt idx="598">
                  <c:v>5228.8</c:v>
                </c:pt>
                <c:pt idx="599">
                  <c:v>5228.8</c:v>
                </c:pt>
                <c:pt idx="600">
                  <c:v>5228.8</c:v>
                </c:pt>
                <c:pt idx="601">
                  <c:v>5228.8</c:v>
                </c:pt>
                <c:pt idx="602">
                  <c:v>5228.8</c:v>
                </c:pt>
              </c:numCache>
            </c:numRef>
          </c:val>
          <c:extLst>
            <c:ext xmlns:c16="http://schemas.microsoft.com/office/drawing/2014/chart" uri="{C3380CC4-5D6E-409C-BE32-E72D297353CC}">
              <c16:uniqueId val="{00000005-8A25-4C98-B0C9-1243552B10A2}"/>
            </c:ext>
          </c:extLst>
        </c:ser>
        <c:ser>
          <c:idx val="7"/>
          <c:order val="6"/>
          <c:tx>
            <c:strRef>
              <c:f>Strom_HydroAusb300Co2!$AS$21</c:f>
              <c:strCache>
                <c:ptCount val="1"/>
                <c:pt idx="0">
                  <c:v>BioMass_KWK</c:v>
                </c:pt>
              </c:strCache>
            </c:strRef>
          </c:tx>
          <c:spPr>
            <a:solidFill>
              <a:srgbClr val="0ECC04"/>
            </a:solidFill>
          </c:spPr>
          <c:val>
            <c:numRef>
              <c:f>Strom_HydroAusb300Co2!$AS$4006:$AS$4608</c:f>
              <c:numCache>
                <c:formatCode>General</c:formatCode>
                <c:ptCount val="603"/>
                <c:pt idx="0">
                  <c:v>7516.4</c:v>
                </c:pt>
                <c:pt idx="1">
                  <c:v>7516.4</c:v>
                </c:pt>
                <c:pt idx="2">
                  <c:v>7516.4</c:v>
                </c:pt>
                <c:pt idx="3">
                  <c:v>7516.4</c:v>
                </c:pt>
                <c:pt idx="4">
                  <c:v>7516.4</c:v>
                </c:pt>
                <c:pt idx="5">
                  <c:v>7516.4</c:v>
                </c:pt>
                <c:pt idx="6">
                  <c:v>7516.4</c:v>
                </c:pt>
                <c:pt idx="7">
                  <c:v>7516.4</c:v>
                </c:pt>
                <c:pt idx="8">
                  <c:v>7516.4</c:v>
                </c:pt>
                <c:pt idx="9">
                  <c:v>7516.4</c:v>
                </c:pt>
                <c:pt idx="10">
                  <c:v>7516.4</c:v>
                </c:pt>
                <c:pt idx="11">
                  <c:v>7516.4</c:v>
                </c:pt>
                <c:pt idx="12">
                  <c:v>7516.4</c:v>
                </c:pt>
                <c:pt idx="13">
                  <c:v>7516.4</c:v>
                </c:pt>
                <c:pt idx="14">
                  <c:v>7516.4</c:v>
                </c:pt>
                <c:pt idx="15">
                  <c:v>7516.4</c:v>
                </c:pt>
                <c:pt idx="16">
                  <c:v>7516.4</c:v>
                </c:pt>
                <c:pt idx="17">
                  <c:v>7516.4</c:v>
                </c:pt>
                <c:pt idx="18">
                  <c:v>7516.4</c:v>
                </c:pt>
                <c:pt idx="19">
                  <c:v>7516.4</c:v>
                </c:pt>
                <c:pt idx="20">
                  <c:v>7516.4</c:v>
                </c:pt>
                <c:pt idx="21">
                  <c:v>7516.4</c:v>
                </c:pt>
                <c:pt idx="22">
                  <c:v>7516.4</c:v>
                </c:pt>
                <c:pt idx="23">
                  <c:v>7516.4</c:v>
                </c:pt>
                <c:pt idx="24">
                  <c:v>7516.4</c:v>
                </c:pt>
                <c:pt idx="25">
                  <c:v>7516.4</c:v>
                </c:pt>
                <c:pt idx="26">
                  <c:v>7516.4</c:v>
                </c:pt>
                <c:pt idx="27">
                  <c:v>7516.4</c:v>
                </c:pt>
                <c:pt idx="28">
                  <c:v>7516.4</c:v>
                </c:pt>
                <c:pt idx="29">
                  <c:v>7516.4</c:v>
                </c:pt>
                <c:pt idx="30">
                  <c:v>7516.4</c:v>
                </c:pt>
                <c:pt idx="31">
                  <c:v>7516.4</c:v>
                </c:pt>
                <c:pt idx="32">
                  <c:v>7516.4</c:v>
                </c:pt>
                <c:pt idx="33">
                  <c:v>7516.4</c:v>
                </c:pt>
                <c:pt idx="34">
                  <c:v>7516.4</c:v>
                </c:pt>
                <c:pt idx="35">
                  <c:v>7516.4</c:v>
                </c:pt>
                <c:pt idx="36">
                  <c:v>7516.4</c:v>
                </c:pt>
                <c:pt idx="37">
                  <c:v>7516.4</c:v>
                </c:pt>
                <c:pt idx="38">
                  <c:v>7516.4</c:v>
                </c:pt>
                <c:pt idx="39">
                  <c:v>7516.4</c:v>
                </c:pt>
                <c:pt idx="40">
                  <c:v>7516.4</c:v>
                </c:pt>
                <c:pt idx="41">
                  <c:v>7516.4</c:v>
                </c:pt>
                <c:pt idx="42">
                  <c:v>7516.4</c:v>
                </c:pt>
                <c:pt idx="43">
                  <c:v>7516.4</c:v>
                </c:pt>
                <c:pt idx="44">
                  <c:v>7516.4</c:v>
                </c:pt>
                <c:pt idx="45">
                  <c:v>7516.4</c:v>
                </c:pt>
                <c:pt idx="46">
                  <c:v>7516.4</c:v>
                </c:pt>
                <c:pt idx="47">
                  <c:v>7516.4</c:v>
                </c:pt>
                <c:pt idx="48">
                  <c:v>7516.4</c:v>
                </c:pt>
                <c:pt idx="49">
                  <c:v>7516.4</c:v>
                </c:pt>
                <c:pt idx="50">
                  <c:v>7516.4</c:v>
                </c:pt>
                <c:pt idx="51">
                  <c:v>7516.4</c:v>
                </c:pt>
                <c:pt idx="52">
                  <c:v>7516.4</c:v>
                </c:pt>
                <c:pt idx="53">
                  <c:v>7516.4</c:v>
                </c:pt>
                <c:pt idx="54">
                  <c:v>7516.4</c:v>
                </c:pt>
                <c:pt idx="55">
                  <c:v>7516.4</c:v>
                </c:pt>
                <c:pt idx="56">
                  <c:v>7516.4</c:v>
                </c:pt>
                <c:pt idx="57">
                  <c:v>7516.4</c:v>
                </c:pt>
                <c:pt idx="58">
                  <c:v>6194.02</c:v>
                </c:pt>
                <c:pt idx="59">
                  <c:v>3758.2</c:v>
                </c:pt>
                <c:pt idx="60">
                  <c:v>3758.2</c:v>
                </c:pt>
                <c:pt idx="61">
                  <c:v>3758.2</c:v>
                </c:pt>
                <c:pt idx="62">
                  <c:v>5637.2999999999993</c:v>
                </c:pt>
                <c:pt idx="63">
                  <c:v>7516.4</c:v>
                </c:pt>
                <c:pt idx="64">
                  <c:v>7516.4</c:v>
                </c:pt>
                <c:pt idx="65">
                  <c:v>7516.4</c:v>
                </c:pt>
                <c:pt idx="66">
                  <c:v>7516.4</c:v>
                </c:pt>
                <c:pt idx="67">
                  <c:v>7516.4</c:v>
                </c:pt>
                <c:pt idx="68">
                  <c:v>7516.4</c:v>
                </c:pt>
                <c:pt idx="69">
                  <c:v>7516.4</c:v>
                </c:pt>
                <c:pt idx="70">
                  <c:v>7516.4</c:v>
                </c:pt>
                <c:pt idx="71">
                  <c:v>7516.4</c:v>
                </c:pt>
                <c:pt idx="72">
                  <c:v>7516.4</c:v>
                </c:pt>
                <c:pt idx="73">
                  <c:v>7516.4</c:v>
                </c:pt>
                <c:pt idx="74">
                  <c:v>7516.4</c:v>
                </c:pt>
                <c:pt idx="75">
                  <c:v>7516.4</c:v>
                </c:pt>
                <c:pt idx="76">
                  <c:v>7516.4</c:v>
                </c:pt>
                <c:pt idx="77">
                  <c:v>7516.4</c:v>
                </c:pt>
                <c:pt idx="78">
                  <c:v>7516.4</c:v>
                </c:pt>
                <c:pt idx="79">
                  <c:v>7516.4</c:v>
                </c:pt>
                <c:pt idx="80">
                  <c:v>7516.4</c:v>
                </c:pt>
                <c:pt idx="81">
                  <c:v>7516.4</c:v>
                </c:pt>
                <c:pt idx="82">
                  <c:v>7516.4</c:v>
                </c:pt>
                <c:pt idx="83">
                  <c:v>7516.4</c:v>
                </c:pt>
                <c:pt idx="84">
                  <c:v>7516.4</c:v>
                </c:pt>
                <c:pt idx="85">
                  <c:v>7516.4</c:v>
                </c:pt>
                <c:pt idx="86">
                  <c:v>7516.4</c:v>
                </c:pt>
                <c:pt idx="87">
                  <c:v>7516.4</c:v>
                </c:pt>
                <c:pt idx="88">
                  <c:v>7516.4</c:v>
                </c:pt>
                <c:pt idx="89">
                  <c:v>7516.4</c:v>
                </c:pt>
                <c:pt idx="90">
                  <c:v>7516.4</c:v>
                </c:pt>
                <c:pt idx="91">
                  <c:v>7516.4</c:v>
                </c:pt>
                <c:pt idx="92">
                  <c:v>7516.4</c:v>
                </c:pt>
                <c:pt idx="93">
                  <c:v>7516.4</c:v>
                </c:pt>
                <c:pt idx="94">
                  <c:v>7516.4</c:v>
                </c:pt>
                <c:pt idx="95">
                  <c:v>7516.4</c:v>
                </c:pt>
                <c:pt idx="96">
                  <c:v>7516.4</c:v>
                </c:pt>
                <c:pt idx="97">
                  <c:v>7516.4</c:v>
                </c:pt>
                <c:pt idx="98">
                  <c:v>7516.4</c:v>
                </c:pt>
                <c:pt idx="99">
                  <c:v>7516.4</c:v>
                </c:pt>
                <c:pt idx="100">
                  <c:v>7516.4</c:v>
                </c:pt>
                <c:pt idx="101">
                  <c:v>7516.4</c:v>
                </c:pt>
                <c:pt idx="102">
                  <c:v>7516.4</c:v>
                </c:pt>
                <c:pt idx="103">
                  <c:v>7516.4</c:v>
                </c:pt>
                <c:pt idx="104">
                  <c:v>7516.4</c:v>
                </c:pt>
                <c:pt idx="105">
                  <c:v>7516.4</c:v>
                </c:pt>
                <c:pt idx="106">
                  <c:v>7516.4</c:v>
                </c:pt>
                <c:pt idx="107">
                  <c:v>7516.4</c:v>
                </c:pt>
                <c:pt idx="108">
                  <c:v>7516.4</c:v>
                </c:pt>
                <c:pt idx="109">
                  <c:v>7516.4</c:v>
                </c:pt>
                <c:pt idx="110">
                  <c:v>7516.4</c:v>
                </c:pt>
                <c:pt idx="111">
                  <c:v>7516.4</c:v>
                </c:pt>
                <c:pt idx="112">
                  <c:v>7516.4</c:v>
                </c:pt>
                <c:pt idx="113">
                  <c:v>7516.4</c:v>
                </c:pt>
                <c:pt idx="114">
                  <c:v>7516.4</c:v>
                </c:pt>
                <c:pt idx="115">
                  <c:v>7516.4</c:v>
                </c:pt>
                <c:pt idx="116">
                  <c:v>7516.4</c:v>
                </c:pt>
                <c:pt idx="117">
                  <c:v>7516.4</c:v>
                </c:pt>
                <c:pt idx="118">
                  <c:v>7516.4</c:v>
                </c:pt>
                <c:pt idx="119">
                  <c:v>7516.4</c:v>
                </c:pt>
                <c:pt idx="120">
                  <c:v>7516.4</c:v>
                </c:pt>
                <c:pt idx="121">
                  <c:v>7516.4</c:v>
                </c:pt>
                <c:pt idx="122">
                  <c:v>7516.4</c:v>
                </c:pt>
                <c:pt idx="123">
                  <c:v>7516.4</c:v>
                </c:pt>
                <c:pt idx="124">
                  <c:v>7516.4</c:v>
                </c:pt>
                <c:pt idx="125">
                  <c:v>7516.4</c:v>
                </c:pt>
                <c:pt idx="126">
                  <c:v>7516.4</c:v>
                </c:pt>
                <c:pt idx="127">
                  <c:v>7516.4</c:v>
                </c:pt>
                <c:pt idx="128">
                  <c:v>7516.4</c:v>
                </c:pt>
                <c:pt idx="129">
                  <c:v>3758.2</c:v>
                </c:pt>
                <c:pt idx="130">
                  <c:v>3758.2</c:v>
                </c:pt>
                <c:pt idx="131">
                  <c:v>3758.2</c:v>
                </c:pt>
                <c:pt idx="132">
                  <c:v>3758.2</c:v>
                </c:pt>
                <c:pt idx="133">
                  <c:v>3758.2</c:v>
                </c:pt>
                <c:pt idx="134">
                  <c:v>3758.2</c:v>
                </c:pt>
                <c:pt idx="135">
                  <c:v>5421.1399999999994</c:v>
                </c:pt>
                <c:pt idx="136">
                  <c:v>7516.4</c:v>
                </c:pt>
                <c:pt idx="137">
                  <c:v>7516.4</c:v>
                </c:pt>
                <c:pt idx="138">
                  <c:v>7516.4</c:v>
                </c:pt>
                <c:pt idx="139">
                  <c:v>7516.4</c:v>
                </c:pt>
                <c:pt idx="140">
                  <c:v>7516.4</c:v>
                </c:pt>
                <c:pt idx="141">
                  <c:v>7516.4</c:v>
                </c:pt>
                <c:pt idx="142">
                  <c:v>7516.4</c:v>
                </c:pt>
                <c:pt idx="143">
                  <c:v>7516.4</c:v>
                </c:pt>
                <c:pt idx="144">
                  <c:v>7516.4</c:v>
                </c:pt>
                <c:pt idx="145">
                  <c:v>7516.4</c:v>
                </c:pt>
                <c:pt idx="146">
                  <c:v>7516.4</c:v>
                </c:pt>
                <c:pt idx="147">
                  <c:v>7516.4</c:v>
                </c:pt>
                <c:pt idx="148">
                  <c:v>7516.4</c:v>
                </c:pt>
                <c:pt idx="149">
                  <c:v>7516.4</c:v>
                </c:pt>
                <c:pt idx="150">
                  <c:v>7516.4</c:v>
                </c:pt>
                <c:pt idx="151">
                  <c:v>7516.4</c:v>
                </c:pt>
                <c:pt idx="152">
                  <c:v>3146.4</c:v>
                </c:pt>
                <c:pt idx="153">
                  <c:v>3146.4</c:v>
                </c:pt>
                <c:pt idx="154">
                  <c:v>3146.4</c:v>
                </c:pt>
                <c:pt idx="155">
                  <c:v>3146.4</c:v>
                </c:pt>
                <c:pt idx="156">
                  <c:v>3146.4</c:v>
                </c:pt>
                <c:pt idx="157">
                  <c:v>3146.4</c:v>
                </c:pt>
                <c:pt idx="158">
                  <c:v>3146.4</c:v>
                </c:pt>
                <c:pt idx="159">
                  <c:v>3146.4</c:v>
                </c:pt>
                <c:pt idx="160">
                  <c:v>3146.4</c:v>
                </c:pt>
                <c:pt idx="161">
                  <c:v>3146.4</c:v>
                </c:pt>
                <c:pt idx="162">
                  <c:v>6314.87</c:v>
                </c:pt>
                <c:pt idx="163">
                  <c:v>7516.4</c:v>
                </c:pt>
                <c:pt idx="164">
                  <c:v>7516.4</c:v>
                </c:pt>
                <c:pt idx="165">
                  <c:v>7516.4</c:v>
                </c:pt>
                <c:pt idx="166">
                  <c:v>7516.4</c:v>
                </c:pt>
                <c:pt idx="167">
                  <c:v>7516.4</c:v>
                </c:pt>
                <c:pt idx="168">
                  <c:v>7516.4</c:v>
                </c:pt>
                <c:pt idx="169">
                  <c:v>7516.4</c:v>
                </c:pt>
                <c:pt idx="170">
                  <c:v>7516.4</c:v>
                </c:pt>
                <c:pt idx="171">
                  <c:v>7516.4</c:v>
                </c:pt>
                <c:pt idx="172">
                  <c:v>7516.4</c:v>
                </c:pt>
                <c:pt idx="173">
                  <c:v>7516.4</c:v>
                </c:pt>
                <c:pt idx="174">
                  <c:v>7516.4</c:v>
                </c:pt>
                <c:pt idx="175">
                  <c:v>7516.4</c:v>
                </c:pt>
                <c:pt idx="176">
                  <c:v>7516.4</c:v>
                </c:pt>
                <c:pt idx="177">
                  <c:v>7516.4</c:v>
                </c:pt>
                <c:pt idx="178">
                  <c:v>7516.4</c:v>
                </c:pt>
                <c:pt idx="179">
                  <c:v>7516.4</c:v>
                </c:pt>
                <c:pt idx="180">
                  <c:v>7516.4</c:v>
                </c:pt>
                <c:pt idx="181">
                  <c:v>7516.4</c:v>
                </c:pt>
                <c:pt idx="182">
                  <c:v>7516.4</c:v>
                </c:pt>
                <c:pt idx="183">
                  <c:v>7516.4</c:v>
                </c:pt>
                <c:pt idx="184">
                  <c:v>7516.4</c:v>
                </c:pt>
                <c:pt idx="185">
                  <c:v>7516.4</c:v>
                </c:pt>
                <c:pt idx="186">
                  <c:v>7516.4</c:v>
                </c:pt>
                <c:pt idx="187">
                  <c:v>7516.4</c:v>
                </c:pt>
                <c:pt idx="188">
                  <c:v>7516.4</c:v>
                </c:pt>
                <c:pt idx="189">
                  <c:v>7516.4</c:v>
                </c:pt>
                <c:pt idx="190">
                  <c:v>7516.4</c:v>
                </c:pt>
                <c:pt idx="191">
                  <c:v>7516.4</c:v>
                </c:pt>
                <c:pt idx="192">
                  <c:v>7516.4</c:v>
                </c:pt>
                <c:pt idx="193">
                  <c:v>7516.4</c:v>
                </c:pt>
                <c:pt idx="194">
                  <c:v>7516.4</c:v>
                </c:pt>
                <c:pt idx="195">
                  <c:v>7516.4</c:v>
                </c:pt>
                <c:pt idx="196">
                  <c:v>7516.4</c:v>
                </c:pt>
                <c:pt idx="197">
                  <c:v>7516.4</c:v>
                </c:pt>
                <c:pt idx="198">
                  <c:v>7516.4</c:v>
                </c:pt>
                <c:pt idx="199">
                  <c:v>7516.4</c:v>
                </c:pt>
                <c:pt idx="200">
                  <c:v>7516.4</c:v>
                </c:pt>
                <c:pt idx="201">
                  <c:v>7516.4</c:v>
                </c:pt>
                <c:pt idx="202">
                  <c:v>7516.4</c:v>
                </c:pt>
                <c:pt idx="203">
                  <c:v>7516.4</c:v>
                </c:pt>
                <c:pt idx="204">
                  <c:v>7516.4</c:v>
                </c:pt>
                <c:pt idx="205">
                  <c:v>7516.4</c:v>
                </c:pt>
                <c:pt idx="206">
                  <c:v>7516.4</c:v>
                </c:pt>
                <c:pt idx="207">
                  <c:v>7516.4</c:v>
                </c:pt>
                <c:pt idx="208">
                  <c:v>7516.4</c:v>
                </c:pt>
                <c:pt idx="209">
                  <c:v>7516.4</c:v>
                </c:pt>
                <c:pt idx="210">
                  <c:v>7516.4</c:v>
                </c:pt>
                <c:pt idx="211">
                  <c:v>7516.4</c:v>
                </c:pt>
                <c:pt idx="212">
                  <c:v>7516.4</c:v>
                </c:pt>
                <c:pt idx="213">
                  <c:v>7516.4</c:v>
                </c:pt>
                <c:pt idx="214">
                  <c:v>7516.4</c:v>
                </c:pt>
                <c:pt idx="215">
                  <c:v>7516.4</c:v>
                </c:pt>
                <c:pt idx="216">
                  <c:v>7516.4</c:v>
                </c:pt>
                <c:pt idx="217">
                  <c:v>7516.4</c:v>
                </c:pt>
                <c:pt idx="218">
                  <c:v>7516.4</c:v>
                </c:pt>
                <c:pt idx="219">
                  <c:v>7516.4</c:v>
                </c:pt>
                <c:pt idx="220">
                  <c:v>7516.4</c:v>
                </c:pt>
                <c:pt idx="221">
                  <c:v>7516.4</c:v>
                </c:pt>
                <c:pt idx="222">
                  <c:v>7516.4</c:v>
                </c:pt>
                <c:pt idx="223">
                  <c:v>7516.4</c:v>
                </c:pt>
                <c:pt idx="224">
                  <c:v>7516.4</c:v>
                </c:pt>
                <c:pt idx="225">
                  <c:v>7516.4</c:v>
                </c:pt>
                <c:pt idx="226">
                  <c:v>7516.4</c:v>
                </c:pt>
                <c:pt idx="227">
                  <c:v>3758.2</c:v>
                </c:pt>
                <c:pt idx="228">
                  <c:v>3758.2</c:v>
                </c:pt>
                <c:pt idx="229">
                  <c:v>3758.2</c:v>
                </c:pt>
                <c:pt idx="230">
                  <c:v>4747.0599999999995</c:v>
                </c:pt>
                <c:pt idx="231">
                  <c:v>7516.4</c:v>
                </c:pt>
                <c:pt idx="232">
                  <c:v>7516.4</c:v>
                </c:pt>
                <c:pt idx="233">
                  <c:v>7516.4</c:v>
                </c:pt>
                <c:pt idx="234">
                  <c:v>7516.4</c:v>
                </c:pt>
                <c:pt idx="235">
                  <c:v>7516.4</c:v>
                </c:pt>
                <c:pt idx="236">
                  <c:v>7516.4</c:v>
                </c:pt>
                <c:pt idx="237">
                  <c:v>7516.4</c:v>
                </c:pt>
                <c:pt idx="238">
                  <c:v>7516.4</c:v>
                </c:pt>
                <c:pt idx="239">
                  <c:v>7516.4</c:v>
                </c:pt>
                <c:pt idx="240">
                  <c:v>7516.4</c:v>
                </c:pt>
                <c:pt idx="241">
                  <c:v>7516.4</c:v>
                </c:pt>
                <c:pt idx="242">
                  <c:v>7516.4</c:v>
                </c:pt>
                <c:pt idx="243">
                  <c:v>7516.4</c:v>
                </c:pt>
                <c:pt idx="244">
                  <c:v>7516.4</c:v>
                </c:pt>
                <c:pt idx="245">
                  <c:v>7516.4</c:v>
                </c:pt>
                <c:pt idx="246">
                  <c:v>7516.4</c:v>
                </c:pt>
                <c:pt idx="247">
                  <c:v>7516.4</c:v>
                </c:pt>
                <c:pt idx="248">
                  <c:v>7516.4</c:v>
                </c:pt>
                <c:pt idx="249">
                  <c:v>7516.4</c:v>
                </c:pt>
                <c:pt idx="250">
                  <c:v>3758.2</c:v>
                </c:pt>
                <c:pt idx="251">
                  <c:v>3758.2</c:v>
                </c:pt>
                <c:pt idx="252">
                  <c:v>3758.2</c:v>
                </c:pt>
                <c:pt idx="253">
                  <c:v>3758.2</c:v>
                </c:pt>
                <c:pt idx="254">
                  <c:v>3758.2</c:v>
                </c:pt>
                <c:pt idx="255">
                  <c:v>3758.2</c:v>
                </c:pt>
                <c:pt idx="256">
                  <c:v>3758.2</c:v>
                </c:pt>
                <c:pt idx="257">
                  <c:v>3758.2</c:v>
                </c:pt>
                <c:pt idx="258">
                  <c:v>7516.4</c:v>
                </c:pt>
                <c:pt idx="259">
                  <c:v>7516.4</c:v>
                </c:pt>
                <c:pt idx="260">
                  <c:v>7516.4</c:v>
                </c:pt>
                <c:pt idx="261">
                  <c:v>7516.4</c:v>
                </c:pt>
                <c:pt idx="262">
                  <c:v>7516.4</c:v>
                </c:pt>
                <c:pt idx="263">
                  <c:v>7516.4</c:v>
                </c:pt>
                <c:pt idx="264">
                  <c:v>7516.4</c:v>
                </c:pt>
                <c:pt idx="265">
                  <c:v>7516.4</c:v>
                </c:pt>
                <c:pt idx="266">
                  <c:v>7516.4</c:v>
                </c:pt>
                <c:pt idx="267">
                  <c:v>7516.4</c:v>
                </c:pt>
                <c:pt idx="268">
                  <c:v>7516.4</c:v>
                </c:pt>
                <c:pt idx="269">
                  <c:v>7516.4</c:v>
                </c:pt>
                <c:pt idx="270">
                  <c:v>7516.4</c:v>
                </c:pt>
                <c:pt idx="271">
                  <c:v>7516.4</c:v>
                </c:pt>
                <c:pt idx="272">
                  <c:v>7516.4</c:v>
                </c:pt>
                <c:pt idx="273">
                  <c:v>7516.4</c:v>
                </c:pt>
                <c:pt idx="274">
                  <c:v>7516.4</c:v>
                </c:pt>
                <c:pt idx="275">
                  <c:v>7516.4</c:v>
                </c:pt>
                <c:pt idx="276">
                  <c:v>7516.4</c:v>
                </c:pt>
                <c:pt idx="277">
                  <c:v>7516.4</c:v>
                </c:pt>
                <c:pt idx="278">
                  <c:v>7516.4</c:v>
                </c:pt>
                <c:pt idx="279">
                  <c:v>7516.4</c:v>
                </c:pt>
                <c:pt idx="280">
                  <c:v>7516.4</c:v>
                </c:pt>
                <c:pt idx="281">
                  <c:v>7516.4</c:v>
                </c:pt>
                <c:pt idx="282">
                  <c:v>7516.4</c:v>
                </c:pt>
                <c:pt idx="283">
                  <c:v>7516.4</c:v>
                </c:pt>
                <c:pt idx="284">
                  <c:v>7516.4</c:v>
                </c:pt>
                <c:pt idx="285">
                  <c:v>7516.4</c:v>
                </c:pt>
                <c:pt idx="286">
                  <c:v>7516.4</c:v>
                </c:pt>
                <c:pt idx="287">
                  <c:v>7516.4</c:v>
                </c:pt>
                <c:pt idx="288">
                  <c:v>7516.4</c:v>
                </c:pt>
                <c:pt idx="289">
                  <c:v>7516.4</c:v>
                </c:pt>
                <c:pt idx="290">
                  <c:v>7516.4</c:v>
                </c:pt>
                <c:pt idx="291">
                  <c:v>7516.4</c:v>
                </c:pt>
                <c:pt idx="292">
                  <c:v>7516.4</c:v>
                </c:pt>
                <c:pt idx="293">
                  <c:v>7516.4</c:v>
                </c:pt>
                <c:pt idx="294">
                  <c:v>7516.4</c:v>
                </c:pt>
                <c:pt idx="295">
                  <c:v>7516.4</c:v>
                </c:pt>
                <c:pt idx="296">
                  <c:v>7516.4</c:v>
                </c:pt>
                <c:pt idx="297">
                  <c:v>7516.4</c:v>
                </c:pt>
                <c:pt idx="298">
                  <c:v>7516.4</c:v>
                </c:pt>
                <c:pt idx="299">
                  <c:v>7516.4</c:v>
                </c:pt>
                <c:pt idx="300">
                  <c:v>7516.4</c:v>
                </c:pt>
                <c:pt idx="301">
                  <c:v>7516.4</c:v>
                </c:pt>
                <c:pt idx="302">
                  <c:v>7516.4</c:v>
                </c:pt>
                <c:pt idx="303">
                  <c:v>7516.4</c:v>
                </c:pt>
                <c:pt idx="304">
                  <c:v>7516.4</c:v>
                </c:pt>
                <c:pt idx="305">
                  <c:v>7516.4</c:v>
                </c:pt>
                <c:pt idx="306">
                  <c:v>7516.4</c:v>
                </c:pt>
                <c:pt idx="307">
                  <c:v>7516.4</c:v>
                </c:pt>
                <c:pt idx="308">
                  <c:v>7516.4</c:v>
                </c:pt>
                <c:pt idx="309">
                  <c:v>7516.4</c:v>
                </c:pt>
                <c:pt idx="310">
                  <c:v>7516.4</c:v>
                </c:pt>
                <c:pt idx="311">
                  <c:v>7516.4</c:v>
                </c:pt>
                <c:pt idx="312">
                  <c:v>7516.4</c:v>
                </c:pt>
                <c:pt idx="313">
                  <c:v>7516.4</c:v>
                </c:pt>
                <c:pt idx="314">
                  <c:v>7516.4</c:v>
                </c:pt>
                <c:pt idx="315">
                  <c:v>7516.4</c:v>
                </c:pt>
                <c:pt idx="316">
                  <c:v>7516.4</c:v>
                </c:pt>
                <c:pt idx="317">
                  <c:v>7516.4</c:v>
                </c:pt>
                <c:pt idx="318">
                  <c:v>7516.4</c:v>
                </c:pt>
                <c:pt idx="319">
                  <c:v>7516.4</c:v>
                </c:pt>
                <c:pt idx="320">
                  <c:v>7516.4</c:v>
                </c:pt>
                <c:pt idx="321">
                  <c:v>7516.4</c:v>
                </c:pt>
                <c:pt idx="322">
                  <c:v>7516.4</c:v>
                </c:pt>
                <c:pt idx="323">
                  <c:v>7516.4</c:v>
                </c:pt>
                <c:pt idx="324">
                  <c:v>7516.4</c:v>
                </c:pt>
                <c:pt idx="325">
                  <c:v>7516.4</c:v>
                </c:pt>
                <c:pt idx="326">
                  <c:v>7516.4</c:v>
                </c:pt>
                <c:pt idx="327">
                  <c:v>7516.4</c:v>
                </c:pt>
                <c:pt idx="328">
                  <c:v>7516.4</c:v>
                </c:pt>
                <c:pt idx="329">
                  <c:v>7516.4</c:v>
                </c:pt>
                <c:pt idx="330">
                  <c:v>7516.4</c:v>
                </c:pt>
                <c:pt idx="331">
                  <c:v>7516.4</c:v>
                </c:pt>
                <c:pt idx="332">
                  <c:v>7516.4</c:v>
                </c:pt>
                <c:pt idx="333">
                  <c:v>7516.4</c:v>
                </c:pt>
                <c:pt idx="334">
                  <c:v>7516.4</c:v>
                </c:pt>
                <c:pt idx="335">
                  <c:v>7516.4</c:v>
                </c:pt>
                <c:pt idx="336">
                  <c:v>7516.4</c:v>
                </c:pt>
                <c:pt idx="337">
                  <c:v>7516.4</c:v>
                </c:pt>
                <c:pt idx="338">
                  <c:v>7516.4</c:v>
                </c:pt>
                <c:pt idx="339">
                  <c:v>7516.4</c:v>
                </c:pt>
                <c:pt idx="340">
                  <c:v>7516.4</c:v>
                </c:pt>
                <c:pt idx="341">
                  <c:v>7516.4</c:v>
                </c:pt>
                <c:pt idx="342">
                  <c:v>7516.4</c:v>
                </c:pt>
                <c:pt idx="343">
                  <c:v>7516.4</c:v>
                </c:pt>
                <c:pt idx="344">
                  <c:v>7516.4</c:v>
                </c:pt>
                <c:pt idx="345">
                  <c:v>7516.4</c:v>
                </c:pt>
                <c:pt idx="346">
                  <c:v>7516.4</c:v>
                </c:pt>
                <c:pt idx="347">
                  <c:v>7516.4</c:v>
                </c:pt>
                <c:pt idx="348">
                  <c:v>7516.4</c:v>
                </c:pt>
                <c:pt idx="349">
                  <c:v>7516.4</c:v>
                </c:pt>
                <c:pt idx="350">
                  <c:v>7516.4</c:v>
                </c:pt>
                <c:pt idx="351">
                  <c:v>7516.4</c:v>
                </c:pt>
                <c:pt idx="352">
                  <c:v>7516.4</c:v>
                </c:pt>
                <c:pt idx="353">
                  <c:v>7516.4</c:v>
                </c:pt>
                <c:pt idx="354">
                  <c:v>7516.4</c:v>
                </c:pt>
                <c:pt idx="355">
                  <c:v>7516.4</c:v>
                </c:pt>
                <c:pt idx="356">
                  <c:v>7516.4</c:v>
                </c:pt>
                <c:pt idx="357">
                  <c:v>7516.4</c:v>
                </c:pt>
                <c:pt idx="358">
                  <c:v>7516.4</c:v>
                </c:pt>
                <c:pt idx="359">
                  <c:v>7516.4</c:v>
                </c:pt>
                <c:pt idx="360">
                  <c:v>7516.4</c:v>
                </c:pt>
                <c:pt idx="361">
                  <c:v>7516.4</c:v>
                </c:pt>
                <c:pt idx="362">
                  <c:v>7516.4</c:v>
                </c:pt>
                <c:pt idx="363">
                  <c:v>7516.4</c:v>
                </c:pt>
                <c:pt idx="364">
                  <c:v>7516.4</c:v>
                </c:pt>
                <c:pt idx="365">
                  <c:v>7516.4</c:v>
                </c:pt>
                <c:pt idx="366">
                  <c:v>7516.4</c:v>
                </c:pt>
                <c:pt idx="367">
                  <c:v>7516.4</c:v>
                </c:pt>
                <c:pt idx="368">
                  <c:v>7516.4</c:v>
                </c:pt>
                <c:pt idx="369">
                  <c:v>7516.4</c:v>
                </c:pt>
                <c:pt idx="370">
                  <c:v>6866.74</c:v>
                </c:pt>
                <c:pt idx="371">
                  <c:v>4064.1</c:v>
                </c:pt>
                <c:pt idx="372">
                  <c:v>2334.14</c:v>
                </c:pt>
                <c:pt idx="373">
                  <c:v>2185</c:v>
                </c:pt>
                <c:pt idx="374">
                  <c:v>2185</c:v>
                </c:pt>
                <c:pt idx="375">
                  <c:v>4064.1</c:v>
                </c:pt>
                <c:pt idx="376">
                  <c:v>4370</c:v>
                </c:pt>
                <c:pt idx="377">
                  <c:v>4370</c:v>
                </c:pt>
                <c:pt idx="378">
                  <c:v>4370</c:v>
                </c:pt>
                <c:pt idx="379">
                  <c:v>4370</c:v>
                </c:pt>
                <c:pt idx="380">
                  <c:v>4370</c:v>
                </c:pt>
                <c:pt idx="381">
                  <c:v>4370</c:v>
                </c:pt>
                <c:pt idx="382">
                  <c:v>4370</c:v>
                </c:pt>
                <c:pt idx="383">
                  <c:v>4370</c:v>
                </c:pt>
                <c:pt idx="384">
                  <c:v>4370</c:v>
                </c:pt>
                <c:pt idx="385">
                  <c:v>4370</c:v>
                </c:pt>
                <c:pt idx="386">
                  <c:v>4370</c:v>
                </c:pt>
                <c:pt idx="387">
                  <c:v>4370</c:v>
                </c:pt>
                <c:pt idx="388">
                  <c:v>4370</c:v>
                </c:pt>
                <c:pt idx="389">
                  <c:v>4370</c:v>
                </c:pt>
                <c:pt idx="390">
                  <c:v>3758.2</c:v>
                </c:pt>
                <c:pt idx="391">
                  <c:v>1573.2</c:v>
                </c:pt>
                <c:pt idx="392">
                  <c:v>1573.2</c:v>
                </c:pt>
                <c:pt idx="393">
                  <c:v>1573.2</c:v>
                </c:pt>
                <c:pt idx="394">
                  <c:v>1573.2</c:v>
                </c:pt>
                <c:pt idx="395">
                  <c:v>1573.2</c:v>
                </c:pt>
                <c:pt idx="396">
                  <c:v>1573.2</c:v>
                </c:pt>
                <c:pt idx="397">
                  <c:v>1573.2</c:v>
                </c:pt>
                <c:pt idx="398">
                  <c:v>1573.2</c:v>
                </c:pt>
                <c:pt idx="399">
                  <c:v>1573.2</c:v>
                </c:pt>
                <c:pt idx="400">
                  <c:v>1573.2</c:v>
                </c:pt>
                <c:pt idx="401">
                  <c:v>1573.2</c:v>
                </c:pt>
                <c:pt idx="402">
                  <c:v>1573.2</c:v>
                </c:pt>
                <c:pt idx="403">
                  <c:v>1573.2</c:v>
                </c:pt>
                <c:pt idx="404">
                  <c:v>1573.2</c:v>
                </c:pt>
                <c:pt idx="405">
                  <c:v>4370</c:v>
                </c:pt>
                <c:pt idx="406">
                  <c:v>4370</c:v>
                </c:pt>
                <c:pt idx="407">
                  <c:v>4370</c:v>
                </c:pt>
                <c:pt idx="408">
                  <c:v>4370</c:v>
                </c:pt>
                <c:pt idx="409">
                  <c:v>4370</c:v>
                </c:pt>
                <c:pt idx="410">
                  <c:v>4370</c:v>
                </c:pt>
                <c:pt idx="411">
                  <c:v>4370</c:v>
                </c:pt>
                <c:pt idx="412">
                  <c:v>4370</c:v>
                </c:pt>
                <c:pt idx="413">
                  <c:v>4370</c:v>
                </c:pt>
                <c:pt idx="414">
                  <c:v>4370</c:v>
                </c:pt>
                <c:pt idx="415">
                  <c:v>4370</c:v>
                </c:pt>
                <c:pt idx="416">
                  <c:v>4370</c:v>
                </c:pt>
                <c:pt idx="417">
                  <c:v>4370</c:v>
                </c:pt>
                <c:pt idx="418">
                  <c:v>2185</c:v>
                </c:pt>
                <c:pt idx="419">
                  <c:v>2185</c:v>
                </c:pt>
                <c:pt idx="420">
                  <c:v>2185</c:v>
                </c:pt>
                <c:pt idx="421">
                  <c:v>2185</c:v>
                </c:pt>
                <c:pt idx="422">
                  <c:v>2185</c:v>
                </c:pt>
                <c:pt idx="423">
                  <c:v>2185</c:v>
                </c:pt>
                <c:pt idx="424">
                  <c:v>2185</c:v>
                </c:pt>
                <c:pt idx="425">
                  <c:v>2185</c:v>
                </c:pt>
                <c:pt idx="426">
                  <c:v>5156.3099999999995</c:v>
                </c:pt>
                <c:pt idx="427">
                  <c:v>7516.4</c:v>
                </c:pt>
                <c:pt idx="428">
                  <c:v>7516.4</c:v>
                </c:pt>
                <c:pt idx="429">
                  <c:v>7516.4</c:v>
                </c:pt>
                <c:pt idx="430">
                  <c:v>7516.4</c:v>
                </c:pt>
                <c:pt idx="431">
                  <c:v>7516.4</c:v>
                </c:pt>
                <c:pt idx="432">
                  <c:v>7516.4</c:v>
                </c:pt>
                <c:pt idx="433">
                  <c:v>7516.4</c:v>
                </c:pt>
                <c:pt idx="434">
                  <c:v>7516.4</c:v>
                </c:pt>
                <c:pt idx="435">
                  <c:v>7516.4</c:v>
                </c:pt>
                <c:pt idx="436">
                  <c:v>7516.4</c:v>
                </c:pt>
                <c:pt idx="437">
                  <c:v>7516.4</c:v>
                </c:pt>
                <c:pt idx="438">
                  <c:v>7516.4</c:v>
                </c:pt>
                <c:pt idx="439">
                  <c:v>7516.4</c:v>
                </c:pt>
                <c:pt idx="440">
                  <c:v>7516.4</c:v>
                </c:pt>
                <c:pt idx="441">
                  <c:v>7516.4</c:v>
                </c:pt>
                <c:pt idx="442">
                  <c:v>7516.4</c:v>
                </c:pt>
                <c:pt idx="443">
                  <c:v>7440.21</c:v>
                </c:pt>
                <c:pt idx="444">
                  <c:v>7516.4</c:v>
                </c:pt>
                <c:pt idx="445">
                  <c:v>7516.4</c:v>
                </c:pt>
                <c:pt idx="446">
                  <c:v>7516.4</c:v>
                </c:pt>
                <c:pt idx="447">
                  <c:v>7516.4</c:v>
                </c:pt>
                <c:pt idx="448">
                  <c:v>7516.4</c:v>
                </c:pt>
                <c:pt idx="449">
                  <c:v>7516.4</c:v>
                </c:pt>
                <c:pt idx="450">
                  <c:v>7516.4</c:v>
                </c:pt>
                <c:pt idx="451">
                  <c:v>7516.4</c:v>
                </c:pt>
                <c:pt idx="452">
                  <c:v>7516.4</c:v>
                </c:pt>
                <c:pt idx="453">
                  <c:v>7516.4</c:v>
                </c:pt>
                <c:pt idx="454">
                  <c:v>7516.4</c:v>
                </c:pt>
                <c:pt idx="455">
                  <c:v>7516.4</c:v>
                </c:pt>
                <c:pt idx="456">
                  <c:v>7516.4</c:v>
                </c:pt>
                <c:pt idx="457">
                  <c:v>7516.4</c:v>
                </c:pt>
                <c:pt idx="458">
                  <c:v>7516.4</c:v>
                </c:pt>
                <c:pt idx="459">
                  <c:v>7516.4</c:v>
                </c:pt>
                <c:pt idx="460">
                  <c:v>7516.4</c:v>
                </c:pt>
                <c:pt idx="461">
                  <c:v>7516.4</c:v>
                </c:pt>
                <c:pt idx="462">
                  <c:v>7516.4</c:v>
                </c:pt>
                <c:pt idx="463">
                  <c:v>7516.4</c:v>
                </c:pt>
                <c:pt idx="464">
                  <c:v>7516.4</c:v>
                </c:pt>
                <c:pt idx="465">
                  <c:v>7516.4</c:v>
                </c:pt>
                <c:pt idx="466">
                  <c:v>7516.4</c:v>
                </c:pt>
                <c:pt idx="467">
                  <c:v>7516.4</c:v>
                </c:pt>
                <c:pt idx="468">
                  <c:v>7516.4</c:v>
                </c:pt>
                <c:pt idx="469">
                  <c:v>7516.4</c:v>
                </c:pt>
                <c:pt idx="470">
                  <c:v>7516.4</c:v>
                </c:pt>
                <c:pt idx="471">
                  <c:v>7516.4</c:v>
                </c:pt>
                <c:pt idx="472">
                  <c:v>7516.4</c:v>
                </c:pt>
                <c:pt idx="473">
                  <c:v>7516.4</c:v>
                </c:pt>
                <c:pt idx="474">
                  <c:v>7516.4</c:v>
                </c:pt>
                <c:pt idx="475">
                  <c:v>7516.4</c:v>
                </c:pt>
                <c:pt idx="476">
                  <c:v>7516.4</c:v>
                </c:pt>
                <c:pt idx="477">
                  <c:v>7516.4</c:v>
                </c:pt>
                <c:pt idx="478">
                  <c:v>7516.4</c:v>
                </c:pt>
                <c:pt idx="479">
                  <c:v>7516.4</c:v>
                </c:pt>
                <c:pt idx="480">
                  <c:v>7516.4</c:v>
                </c:pt>
                <c:pt idx="481">
                  <c:v>7516.4</c:v>
                </c:pt>
                <c:pt idx="482">
                  <c:v>7516.4</c:v>
                </c:pt>
                <c:pt idx="483">
                  <c:v>7516.4</c:v>
                </c:pt>
                <c:pt idx="484">
                  <c:v>7516.4</c:v>
                </c:pt>
                <c:pt idx="485">
                  <c:v>7516.4</c:v>
                </c:pt>
                <c:pt idx="486">
                  <c:v>7516.4</c:v>
                </c:pt>
                <c:pt idx="487">
                  <c:v>7516.4</c:v>
                </c:pt>
                <c:pt idx="488">
                  <c:v>7516.4</c:v>
                </c:pt>
                <c:pt idx="489">
                  <c:v>7516.4</c:v>
                </c:pt>
                <c:pt idx="490">
                  <c:v>7516.4</c:v>
                </c:pt>
                <c:pt idx="491">
                  <c:v>7516.4</c:v>
                </c:pt>
                <c:pt idx="492">
                  <c:v>7516.4</c:v>
                </c:pt>
                <c:pt idx="493">
                  <c:v>7516.4</c:v>
                </c:pt>
                <c:pt idx="494">
                  <c:v>7516.4</c:v>
                </c:pt>
                <c:pt idx="495">
                  <c:v>7516.4</c:v>
                </c:pt>
                <c:pt idx="496">
                  <c:v>7516.4</c:v>
                </c:pt>
                <c:pt idx="497">
                  <c:v>7516.4</c:v>
                </c:pt>
                <c:pt idx="498">
                  <c:v>7516.4</c:v>
                </c:pt>
                <c:pt idx="499">
                  <c:v>7516.4</c:v>
                </c:pt>
                <c:pt idx="500">
                  <c:v>7516.4</c:v>
                </c:pt>
                <c:pt idx="501">
                  <c:v>7516.4</c:v>
                </c:pt>
                <c:pt idx="502">
                  <c:v>7516.4</c:v>
                </c:pt>
                <c:pt idx="503">
                  <c:v>7516.4</c:v>
                </c:pt>
                <c:pt idx="504">
                  <c:v>7516.4</c:v>
                </c:pt>
                <c:pt idx="505">
                  <c:v>7516.4</c:v>
                </c:pt>
                <c:pt idx="506">
                  <c:v>7516.4</c:v>
                </c:pt>
                <c:pt idx="507">
                  <c:v>7516.4</c:v>
                </c:pt>
                <c:pt idx="508">
                  <c:v>7516.4</c:v>
                </c:pt>
                <c:pt idx="509">
                  <c:v>7516.4</c:v>
                </c:pt>
                <c:pt idx="510">
                  <c:v>7516.4</c:v>
                </c:pt>
                <c:pt idx="511">
                  <c:v>7516.4</c:v>
                </c:pt>
                <c:pt idx="512">
                  <c:v>7516.4</c:v>
                </c:pt>
                <c:pt idx="513">
                  <c:v>7516.4</c:v>
                </c:pt>
                <c:pt idx="514">
                  <c:v>7516.4</c:v>
                </c:pt>
                <c:pt idx="515">
                  <c:v>7516.4</c:v>
                </c:pt>
                <c:pt idx="516">
                  <c:v>7516.4</c:v>
                </c:pt>
                <c:pt idx="517">
                  <c:v>7516.4</c:v>
                </c:pt>
                <c:pt idx="518">
                  <c:v>7516.4</c:v>
                </c:pt>
                <c:pt idx="519">
                  <c:v>7516.4</c:v>
                </c:pt>
                <c:pt idx="520">
                  <c:v>7516.4</c:v>
                </c:pt>
                <c:pt idx="521">
                  <c:v>7516.4</c:v>
                </c:pt>
                <c:pt idx="522">
                  <c:v>7516.4</c:v>
                </c:pt>
                <c:pt idx="523">
                  <c:v>7516.4</c:v>
                </c:pt>
                <c:pt idx="524">
                  <c:v>7516.4</c:v>
                </c:pt>
                <c:pt idx="525">
                  <c:v>7516.4</c:v>
                </c:pt>
                <c:pt idx="526">
                  <c:v>7516.4</c:v>
                </c:pt>
                <c:pt idx="527">
                  <c:v>7516.4</c:v>
                </c:pt>
                <c:pt idx="528">
                  <c:v>7516.4</c:v>
                </c:pt>
                <c:pt idx="529">
                  <c:v>7516.4</c:v>
                </c:pt>
                <c:pt idx="530">
                  <c:v>7516.4</c:v>
                </c:pt>
                <c:pt idx="531">
                  <c:v>7516.4</c:v>
                </c:pt>
                <c:pt idx="532">
                  <c:v>7516.4</c:v>
                </c:pt>
                <c:pt idx="533">
                  <c:v>7516.4</c:v>
                </c:pt>
                <c:pt idx="534">
                  <c:v>7516.4</c:v>
                </c:pt>
                <c:pt idx="535">
                  <c:v>7516.4</c:v>
                </c:pt>
                <c:pt idx="536">
                  <c:v>7516.4</c:v>
                </c:pt>
                <c:pt idx="537">
                  <c:v>7516.4</c:v>
                </c:pt>
                <c:pt idx="538">
                  <c:v>7516.4</c:v>
                </c:pt>
                <c:pt idx="539">
                  <c:v>7516.4</c:v>
                </c:pt>
                <c:pt idx="540">
                  <c:v>7516.4</c:v>
                </c:pt>
                <c:pt idx="541">
                  <c:v>7516.4</c:v>
                </c:pt>
                <c:pt idx="542">
                  <c:v>7516.4</c:v>
                </c:pt>
                <c:pt idx="543">
                  <c:v>7516.4</c:v>
                </c:pt>
                <c:pt idx="544">
                  <c:v>7516.4</c:v>
                </c:pt>
                <c:pt idx="545">
                  <c:v>7516.4</c:v>
                </c:pt>
                <c:pt idx="546">
                  <c:v>7516.4</c:v>
                </c:pt>
                <c:pt idx="547">
                  <c:v>7516.4</c:v>
                </c:pt>
                <c:pt idx="548">
                  <c:v>7516.4</c:v>
                </c:pt>
                <c:pt idx="549">
                  <c:v>7516.4</c:v>
                </c:pt>
                <c:pt idx="550">
                  <c:v>7516.4</c:v>
                </c:pt>
                <c:pt idx="551">
                  <c:v>7516.4</c:v>
                </c:pt>
                <c:pt idx="552">
                  <c:v>7516.4</c:v>
                </c:pt>
                <c:pt idx="553">
                  <c:v>7516.4</c:v>
                </c:pt>
                <c:pt idx="554">
                  <c:v>7516.4</c:v>
                </c:pt>
                <c:pt idx="555">
                  <c:v>7516.4</c:v>
                </c:pt>
                <c:pt idx="556">
                  <c:v>7516.4</c:v>
                </c:pt>
                <c:pt idx="557">
                  <c:v>7516.4</c:v>
                </c:pt>
                <c:pt idx="558">
                  <c:v>7516.4</c:v>
                </c:pt>
                <c:pt idx="559">
                  <c:v>7516.4</c:v>
                </c:pt>
                <c:pt idx="560">
                  <c:v>7516.4</c:v>
                </c:pt>
                <c:pt idx="561">
                  <c:v>7516.4</c:v>
                </c:pt>
                <c:pt idx="562">
                  <c:v>7516.4</c:v>
                </c:pt>
                <c:pt idx="563">
                  <c:v>4062.86</c:v>
                </c:pt>
                <c:pt idx="564">
                  <c:v>3758.2</c:v>
                </c:pt>
                <c:pt idx="565">
                  <c:v>3758.2</c:v>
                </c:pt>
                <c:pt idx="566">
                  <c:v>3758.2</c:v>
                </c:pt>
                <c:pt idx="567">
                  <c:v>3758.2</c:v>
                </c:pt>
                <c:pt idx="568">
                  <c:v>5637.2999999999993</c:v>
                </c:pt>
                <c:pt idx="569">
                  <c:v>7516.4</c:v>
                </c:pt>
                <c:pt idx="570">
                  <c:v>7516.4</c:v>
                </c:pt>
                <c:pt idx="571">
                  <c:v>7516.4</c:v>
                </c:pt>
                <c:pt idx="572">
                  <c:v>7516.4</c:v>
                </c:pt>
                <c:pt idx="573">
                  <c:v>7516.4</c:v>
                </c:pt>
                <c:pt idx="574">
                  <c:v>7516.4</c:v>
                </c:pt>
                <c:pt idx="575">
                  <c:v>7516.4</c:v>
                </c:pt>
                <c:pt idx="576">
                  <c:v>7516.4</c:v>
                </c:pt>
                <c:pt idx="577">
                  <c:v>7516.4</c:v>
                </c:pt>
                <c:pt idx="578">
                  <c:v>7516.4</c:v>
                </c:pt>
                <c:pt idx="579">
                  <c:v>7516.4</c:v>
                </c:pt>
                <c:pt idx="580">
                  <c:v>7516.4</c:v>
                </c:pt>
                <c:pt idx="581">
                  <c:v>7516.4</c:v>
                </c:pt>
                <c:pt idx="582">
                  <c:v>7516.4</c:v>
                </c:pt>
                <c:pt idx="583">
                  <c:v>7516.4</c:v>
                </c:pt>
                <c:pt idx="584">
                  <c:v>7516.4</c:v>
                </c:pt>
                <c:pt idx="585">
                  <c:v>7516.4</c:v>
                </c:pt>
                <c:pt idx="586">
                  <c:v>7516.4</c:v>
                </c:pt>
                <c:pt idx="587">
                  <c:v>7516.4</c:v>
                </c:pt>
                <c:pt idx="588">
                  <c:v>7516.4</c:v>
                </c:pt>
                <c:pt idx="589">
                  <c:v>7516.4</c:v>
                </c:pt>
                <c:pt idx="590">
                  <c:v>7516.4</c:v>
                </c:pt>
                <c:pt idx="591">
                  <c:v>7516.4</c:v>
                </c:pt>
                <c:pt idx="592">
                  <c:v>7516.4</c:v>
                </c:pt>
                <c:pt idx="593">
                  <c:v>7516.4</c:v>
                </c:pt>
                <c:pt idx="594">
                  <c:v>7516.4</c:v>
                </c:pt>
                <c:pt idx="595">
                  <c:v>7516.4</c:v>
                </c:pt>
                <c:pt idx="596">
                  <c:v>7516.4</c:v>
                </c:pt>
                <c:pt idx="597">
                  <c:v>7516.4</c:v>
                </c:pt>
                <c:pt idx="598">
                  <c:v>7516.4</c:v>
                </c:pt>
                <c:pt idx="599">
                  <c:v>7516.4</c:v>
                </c:pt>
                <c:pt idx="600">
                  <c:v>7516.4</c:v>
                </c:pt>
                <c:pt idx="601">
                  <c:v>7516.4</c:v>
                </c:pt>
                <c:pt idx="602">
                  <c:v>7516.4</c:v>
                </c:pt>
              </c:numCache>
            </c:numRef>
          </c:val>
          <c:extLst>
            <c:ext xmlns:c16="http://schemas.microsoft.com/office/drawing/2014/chart" uri="{C3380CC4-5D6E-409C-BE32-E72D297353CC}">
              <c16:uniqueId val="{00000006-8A25-4C98-B0C9-1243552B10A2}"/>
            </c:ext>
          </c:extLst>
        </c:ser>
        <c:ser>
          <c:idx val="8"/>
          <c:order val="7"/>
          <c:tx>
            <c:strRef>
              <c:f>Strom_HydroAusb300Co2!$AT$21</c:f>
              <c:strCache>
                <c:ptCount val="1"/>
                <c:pt idx="0">
                  <c:v>GuD</c:v>
                </c:pt>
              </c:strCache>
            </c:strRef>
          </c:tx>
          <c:spPr>
            <a:solidFill>
              <a:schemeClr val="accent6">
                <a:lumMod val="75000"/>
              </a:schemeClr>
            </a:solidFill>
          </c:spPr>
          <c:val>
            <c:numRef>
              <c:f>Strom_HydroAusb300Co2!$AT$4006:$AT$4608</c:f>
              <c:numCache>
                <c:formatCode>General</c:formatCode>
                <c:ptCount val="603"/>
                <c:pt idx="0">
                  <c:v>21629.46</c:v>
                </c:pt>
                <c:pt idx="1">
                  <c:v>21216.269999999997</c:v>
                </c:pt>
                <c:pt idx="2">
                  <c:v>19575.48</c:v>
                </c:pt>
                <c:pt idx="3">
                  <c:v>21216.269999999997</c:v>
                </c:pt>
                <c:pt idx="4">
                  <c:v>27318.379999999997</c:v>
                </c:pt>
                <c:pt idx="5">
                  <c:v>27338.66</c:v>
                </c:pt>
                <c:pt idx="6">
                  <c:v>27338.66</c:v>
                </c:pt>
                <c:pt idx="7">
                  <c:v>27338.66</c:v>
                </c:pt>
                <c:pt idx="8">
                  <c:v>27338.66</c:v>
                </c:pt>
                <c:pt idx="9">
                  <c:v>27338.66</c:v>
                </c:pt>
                <c:pt idx="10">
                  <c:v>20942.66</c:v>
                </c:pt>
                <c:pt idx="11">
                  <c:v>15605.33</c:v>
                </c:pt>
                <c:pt idx="12">
                  <c:v>13524.04</c:v>
                </c:pt>
                <c:pt idx="13">
                  <c:v>12353.24</c:v>
                </c:pt>
                <c:pt idx="14">
                  <c:v>15758.71</c:v>
                </c:pt>
                <c:pt idx="15">
                  <c:v>21135.03</c:v>
                </c:pt>
                <c:pt idx="16">
                  <c:v>25455.4</c:v>
                </c:pt>
                <c:pt idx="17">
                  <c:v>27338.66</c:v>
                </c:pt>
                <c:pt idx="18">
                  <c:v>27338.66</c:v>
                </c:pt>
                <c:pt idx="19">
                  <c:v>27338.66</c:v>
                </c:pt>
                <c:pt idx="20">
                  <c:v>27338.66</c:v>
                </c:pt>
                <c:pt idx="21">
                  <c:v>27338.66</c:v>
                </c:pt>
                <c:pt idx="22">
                  <c:v>27338.66</c:v>
                </c:pt>
                <c:pt idx="23">
                  <c:v>26745.279999999999</c:v>
                </c:pt>
                <c:pt idx="24">
                  <c:v>25335.71</c:v>
                </c:pt>
                <c:pt idx="25">
                  <c:v>23816.07</c:v>
                </c:pt>
                <c:pt idx="26">
                  <c:v>22770.92</c:v>
                </c:pt>
                <c:pt idx="27">
                  <c:v>22016.510000000002</c:v>
                </c:pt>
                <c:pt idx="28">
                  <c:v>20873.79</c:v>
                </c:pt>
                <c:pt idx="29">
                  <c:v>21858.300000000003</c:v>
                </c:pt>
                <c:pt idx="30">
                  <c:v>21858.300000000003</c:v>
                </c:pt>
                <c:pt idx="31">
                  <c:v>21858.300000000003</c:v>
                </c:pt>
                <c:pt idx="32">
                  <c:v>15105.220000000001</c:v>
                </c:pt>
                <c:pt idx="33">
                  <c:v>5418.05</c:v>
                </c:pt>
                <c:pt idx="34">
                  <c:v>0</c:v>
                </c:pt>
                <c:pt idx="35">
                  <c:v>0</c:v>
                </c:pt>
                <c:pt idx="36">
                  <c:v>0</c:v>
                </c:pt>
                <c:pt idx="37">
                  <c:v>0</c:v>
                </c:pt>
                <c:pt idx="38">
                  <c:v>0</c:v>
                </c:pt>
                <c:pt idx="39">
                  <c:v>0</c:v>
                </c:pt>
                <c:pt idx="40">
                  <c:v>2519.89</c:v>
                </c:pt>
                <c:pt idx="41">
                  <c:v>15605.33</c:v>
                </c:pt>
                <c:pt idx="42">
                  <c:v>27013.809999999998</c:v>
                </c:pt>
                <c:pt idx="43">
                  <c:v>27338.66</c:v>
                </c:pt>
                <c:pt idx="44">
                  <c:v>27338.66</c:v>
                </c:pt>
                <c:pt idx="45">
                  <c:v>27338.66</c:v>
                </c:pt>
                <c:pt idx="46">
                  <c:v>27338.66</c:v>
                </c:pt>
                <c:pt idx="47">
                  <c:v>26813</c:v>
                </c:pt>
                <c:pt idx="48">
                  <c:v>21481.949999999997</c:v>
                </c:pt>
                <c:pt idx="49">
                  <c:v>17284.599999999999</c:v>
                </c:pt>
                <c:pt idx="50">
                  <c:v>15806.02</c:v>
                </c:pt>
                <c:pt idx="51">
                  <c:v>15605.33</c:v>
                </c:pt>
                <c:pt idx="52">
                  <c:v>13753.82</c:v>
                </c:pt>
                <c:pt idx="53">
                  <c:v>11841.169999999998</c:v>
                </c:pt>
                <c:pt idx="54">
                  <c:v>8799.2099999999991</c:v>
                </c:pt>
                <c:pt idx="55">
                  <c:v>1885.15</c:v>
                </c:pt>
                <c:pt idx="56">
                  <c:v>0</c:v>
                </c:pt>
                <c:pt idx="57">
                  <c:v>0</c:v>
                </c:pt>
                <c:pt idx="58">
                  <c:v>0</c:v>
                </c:pt>
                <c:pt idx="59">
                  <c:v>0</c:v>
                </c:pt>
                <c:pt idx="60">
                  <c:v>0</c:v>
                </c:pt>
                <c:pt idx="61">
                  <c:v>0</c:v>
                </c:pt>
                <c:pt idx="62">
                  <c:v>0</c:v>
                </c:pt>
                <c:pt idx="63">
                  <c:v>0</c:v>
                </c:pt>
                <c:pt idx="64">
                  <c:v>2677.83</c:v>
                </c:pt>
                <c:pt idx="65">
                  <c:v>19813.7</c:v>
                </c:pt>
                <c:pt idx="66">
                  <c:v>27338.66</c:v>
                </c:pt>
                <c:pt idx="67">
                  <c:v>27338.66</c:v>
                </c:pt>
                <c:pt idx="68">
                  <c:v>27338.66</c:v>
                </c:pt>
                <c:pt idx="69">
                  <c:v>27338.66</c:v>
                </c:pt>
                <c:pt idx="70">
                  <c:v>23860.370000000003</c:v>
                </c:pt>
                <c:pt idx="71">
                  <c:v>15605.33</c:v>
                </c:pt>
                <c:pt idx="72">
                  <c:v>8907.4399999999987</c:v>
                </c:pt>
                <c:pt idx="73">
                  <c:v>4283.38</c:v>
                </c:pt>
                <c:pt idx="74">
                  <c:v>2399.23</c:v>
                </c:pt>
                <c:pt idx="75">
                  <c:v>1216.08</c:v>
                </c:pt>
                <c:pt idx="76">
                  <c:v>2432.16</c:v>
                </c:pt>
                <c:pt idx="77">
                  <c:v>12999.150000000001</c:v>
                </c:pt>
                <c:pt idx="78">
                  <c:v>12999.150000000001</c:v>
                </c:pt>
                <c:pt idx="79">
                  <c:v>11736.43</c:v>
                </c:pt>
                <c:pt idx="80">
                  <c:v>12851.75</c:v>
                </c:pt>
                <c:pt idx="81">
                  <c:v>5180.87</c:v>
                </c:pt>
                <c:pt idx="82">
                  <c:v>0</c:v>
                </c:pt>
                <c:pt idx="83">
                  <c:v>0</c:v>
                </c:pt>
                <c:pt idx="84">
                  <c:v>0</c:v>
                </c:pt>
                <c:pt idx="85">
                  <c:v>0</c:v>
                </c:pt>
                <c:pt idx="86">
                  <c:v>0</c:v>
                </c:pt>
                <c:pt idx="87">
                  <c:v>2799.28</c:v>
                </c:pt>
                <c:pt idx="88">
                  <c:v>15788.51</c:v>
                </c:pt>
                <c:pt idx="89">
                  <c:v>27338.66</c:v>
                </c:pt>
                <c:pt idx="90">
                  <c:v>27338.66</c:v>
                </c:pt>
                <c:pt idx="91">
                  <c:v>27338.66</c:v>
                </c:pt>
                <c:pt idx="92">
                  <c:v>27338.66</c:v>
                </c:pt>
                <c:pt idx="93">
                  <c:v>27338.66</c:v>
                </c:pt>
                <c:pt idx="94">
                  <c:v>27338.66</c:v>
                </c:pt>
                <c:pt idx="95">
                  <c:v>27338.66</c:v>
                </c:pt>
                <c:pt idx="96">
                  <c:v>23240.84</c:v>
                </c:pt>
                <c:pt idx="97">
                  <c:v>21942.300000000003</c:v>
                </c:pt>
                <c:pt idx="98">
                  <c:v>21942.300000000003</c:v>
                </c:pt>
                <c:pt idx="99">
                  <c:v>20926.949999999997</c:v>
                </c:pt>
                <c:pt idx="100">
                  <c:v>21942.300000000003</c:v>
                </c:pt>
                <c:pt idx="101">
                  <c:v>27338.66</c:v>
                </c:pt>
                <c:pt idx="102">
                  <c:v>27338.66</c:v>
                </c:pt>
                <c:pt idx="103">
                  <c:v>27338.66</c:v>
                </c:pt>
                <c:pt idx="104">
                  <c:v>21049.239999999998</c:v>
                </c:pt>
                <c:pt idx="105">
                  <c:v>11928.5</c:v>
                </c:pt>
                <c:pt idx="106">
                  <c:v>6297.4699999999993</c:v>
                </c:pt>
                <c:pt idx="107">
                  <c:v>1688.53</c:v>
                </c:pt>
                <c:pt idx="108">
                  <c:v>1391.04</c:v>
                </c:pt>
                <c:pt idx="109">
                  <c:v>1688.53</c:v>
                </c:pt>
                <c:pt idx="110">
                  <c:v>4822.34</c:v>
                </c:pt>
                <c:pt idx="111">
                  <c:v>9399.1</c:v>
                </c:pt>
                <c:pt idx="112">
                  <c:v>20826.260000000002</c:v>
                </c:pt>
                <c:pt idx="113">
                  <c:v>27585.86</c:v>
                </c:pt>
                <c:pt idx="114">
                  <c:v>27585.86</c:v>
                </c:pt>
                <c:pt idx="115">
                  <c:v>27585.86</c:v>
                </c:pt>
                <c:pt idx="116">
                  <c:v>27585.86</c:v>
                </c:pt>
                <c:pt idx="117">
                  <c:v>27585.86</c:v>
                </c:pt>
                <c:pt idx="118">
                  <c:v>27585.86</c:v>
                </c:pt>
                <c:pt idx="119">
                  <c:v>27338.66</c:v>
                </c:pt>
                <c:pt idx="120">
                  <c:v>21229.050000000003</c:v>
                </c:pt>
                <c:pt idx="121">
                  <c:v>14588.560000000001</c:v>
                </c:pt>
                <c:pt idx="122">
                  <c:v>11660.36</c:v>
                </c:pt>
                <c:pt idx="123">
                  <c:v>7341.5</c:v>
                </c:pt>
                <c:pt idx="124">
                  <c:v>5991.8499999999995</c:v>
                </c:pt>
                <c:pt idx="125">
                  <c:v>11983.699999999999</c:v>
                </c:pt>
                <c:pt idx="126">
                  <c:v>11983.699999999999</c:v>
                </c:pt>
                <c:pt idx="127">
                  <c:v>11983.699999999999</c:v>
                </c:pt>
                <c:pt idx="128">
                  <c:v>0</c:v>
                </c:pt>
                <c:pt idx="129">
                  <c:v>0</c:v>
                </c:pt>
                <c:pt idx="130">
                  <c:v>0</c:v>
                </c:pt>
                <c:pt idx="131">
                  <c:v>0</c:v>
                </c:pt>
                <c:pt idx="132">
                  <c:v>0</c:v>
                </c:pt>
                <c:pt idx="133">
                  <c:v>0</c:v>
                </c:pt>
                <c:pt idx="134">
                  <c:v>0</c:v>
                </c:pt>
                <c:pt idx="135">
                  <c:v>0</c:v>
                </c:pt>
                <c:pt idx="136">
                  <c:v>0</c:v>
                </c:pt>
                <c:pt idx="137">
                  <c:v>0</c:v>
                </c:pt>
                <c:pt idx="138">
                  <c:v>1696.37</c:v>
                </c:pt>
                <c:pt idx="139">
                  <c:v>1696.37</c:v>
                </c:pt>
                <c:pt idx="140">
                  <c:v>1696.37</c:v>
                </c:pt>
                <c:pt idx="141">
                  <c:v>1696.37</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10164.9</c:v>
                </c:pt>
                <c:pt idx="165">
                  <c:v>15559.75</c:v>
                </c:pt>
                <c:pt idx="166">
                  <c:v>15559.75</c:v>
                </c:pt>
                <c:pt idx="167">
                  <c:v>15559.75</c:v>
                </c:pt>
                <c:pt idx="168">
                  <c:v>13884.56</c:v>
                </c:pt>
                <c:pt idx="169">
                  <c:v>13591.79</c:v>
                </c:pt>
                <c:pt idx="170">
                  <c:v>13884.56</c:v>
                </c:pt>
                <c:pt idx="171">
                  <c:v>13884.56</c:v>
                </c:pt>
                <c:pt idx="172">
                  <c:v>17166.169999999998</c:v>
                </c:pt>
                <c:pt idx="173">
                  <c:v>27338.66</c:v>
                </c:pt>
                <c:pt idx="174">
                  <c:v>27338.66</c:v>
                </c:pt>
                <c:pt idx="175">
                  <c:v>27338.66</c:v>
                </c:pt>
                <c:pt idx="176">
                  <c:v>27338.66</c:v>
                </c:pt>
                <c:pt idx="177">
                  <c:v>18830.59</c:v>
                </c:pt>
                <c:pt idx="178">
                  <c:v>18192.46</c:v>
                </c:pt>
                <c:pt idx="179">
                  <c:v>19513.849999999999</c:v>
                </c:pt>
                <c:pt idx="180">
                  <c:v>19549.989999999998</c:v>
                </c:pt>
                <c:pt idx="181">
                  <c:v>19549.989999999998</c:v>
                </c:pt>
                <c:pt idx="182">
                  <c:v>22033.97</c:v>
                </c:pt>
                <c:pt idx="183">
                  <c:v>26068.57</c:v>
                </c:pt>
                <c:pt idx="184">
                  <c:v>27338.66</c:v>
                </c:pt>
                <c:pt idx="185">
                  <c:v>28787.590000000004</c:v>
                </c:pt>
                <c:pt idx="186">
                  <c:v>31386.760000000002</c:v>
                </c:pt>
                <c:pt idx="187">
                  <c:v>31386.760000000002</c:v>
                </c:pt>
                <c:pt idx="188">
                  <c:v>31386.760000000002</c:v>
                </c:pt>
                <c:pt idx="189">
                  <c:v>31386.760000000002</c:v>
                </c:pt>
                <c:pt idx="190">
                  <c:v>30827.42</c:v>
                </c:pt>
                <c:pt idx="191">
                  <c:v>27338.66</c:v>
                </c:pt>
                <c:pt idx="192">
                  <c:v>27338.66</c:v>
                </c:pt>
                <c:pt idx="193">
                  <c:v>27338.66</c:v>
                </c:pt>
                <c:pt idx="194">
                  <c:v>27338.66</c:v>
                </c:pt>
                <c:pt idx="195">
                  <c:v>27338.66</c:v>
                </c:pt>
                <c:pt idx="196">
                  <c:v>27338.66</c:v>
                </c:pt>
                <c:pt idx="197">
                  <c:v>27338.66</c:v>
                </c:pt>
                <c:pt idx="198">
                  <c:v>27338.66</c:v>
                </c:pt>
                <c:pt idx="199">
                  <c:v>19958.98</c:v>
                </c:pt>
                <c:pt idx="200">
                  <c:v>13688.23</c:v>
                </c:pt>
                <c:pt idx="201">
                  <c:v>1733.3400000000001</c:v>
                </c:pt>
                <c:pt idx="202">
                  <c:v>0</c:v>
                </c:pt>
                <c:pt idx="203">
                  <c:v>0</c:v>
                </c:pt>
                <c:pt idx="204">
                  <c:v>0</c:v>
                </c:pt>
                <c:pt idx="205">
                  <c:v>0</c:v>
                </c:pt>
                <c:pt idx="206">
                  <c:v>0</c:v>
                </c:pt>
                <c:pt idx="207">
                  <c:v>1865.1599999999999</c:v>
                </c:pt>
                <c:pt idx="208">
                  <c:v>14243.84</c:v>
                </c:pt>
                <c:pt idx="209">
                  <c:v>24503.46</c:v>
                </c:pt>
                <c:pt idx="210">
                  <c:v>24503.46</c:v>
                </c:pt>
                <c:pt idx="211">
                  <c:v>24503.46</c:v>
                </c:pt>
                <c:pt idx="212">
                  <c:v>24503.46</c:v>
                </c:pt>
                <c:pt idx="213">
                  <c:v>24503.46</c:v>
                </c:pt>
                <c:pt idx="214">
                  <c:v>19957.519999999997</c:v>
                </c:pt>
                <c:pt idx="215">
                  <c:v>15507.57</c:v>
                </c:pt>
                <c:pt idx="216">
                  <c:v>11483.439999999999</c:v>
                </c:pt>
                <c:pt idx="217">
                  <c:v>11105.4</c:v>
                </c:pt>
                <c:pt idx="218">
                  <c:v>11483.439999999999</c:v>
                </c:pt>
                <c:pt idx="219">
                  <c:v>11483.439999999999</c:v>
                </c:pt>
                <c:pt idx="220">
                  <c:v>11483.439999999999</c:v>
                </c:pt>
                <c:pt idx="221">
                  <c:v>11483.439999999999</c:v>
                </c:pt>
                <c:pt idx="222">
                  <c:v>7043.41</c:v>
                </c:pt>
                <c:pt idx="223">
                  <c:v>477.55</c:v>
                </c:pt>
                <c:pt idx="224">
                  <c:v>0</c:v>
                </c:pt>
                <c:pt idx="225">
                  <c:v>0</c:v>
                </c:pt>
                <c:pt idx="226">
                  <c:v>0</c:v>
                </c:pt>
                <c:pt idx="227">
                  <c:v>0</c:v>
                </c:pt>
                <c:pt idx="228">
                  <c:v>0</c:v>
                </c:pt>
                <c:pt idx="229">
                  <c:v>0</c:v>
                </c:pt>
                <c:pt idx="230">
                  <c:v>0</c:v>
                </c:pt>
                <c:pt idx="231">
                  <c:v>0</c:v>
                </c:pt>
                <c:pt idx="232">
                  <c:v>0</c:v>
                </c:pt>
                <c:pt idx="233">
                  <c:v>5404.95</c:v>
                </c:pt>
                <c:pt idx="234">
                  <c:v>5404.95</c:v>
                </c:pt>
                <c:pt idx="235">
                  <c:v>5404.95</c:v>
                </c:pt>
                <c:pt idx="236">
                  <c:v>5404.95</c:v>
                </c:pt>
                <c:pt idx="237">
                  <c:v>4630</c:v>
                </c:pt>
                <c:pt idx="238">
                  <c:v>0</c:v>
                </c:pt>
                <c:pt idx="239">
                  <c:v>0</c:v>
                </c:pt>
                <c:pt idx="240">
                  <c:v>0</c:v>
                </c:pt>
                <c:pt idx="241">
                  <c:v>0</c:v>
                </c:pt>
                <c:pt idx="242">
                  <c:v>0</c:v>
                </c:pt>
                <c:pt idx="243">
                  <c:v>0</c:v>
                </c:pt>
                <c:pt idx="244">
                  <c:v>3266.95</c:v>
                </c:pt>
                <c:pt idx="245">
                  <c:v>6533.92</c:v>
                </c:pt>
                <c:pt idx="246">
                  <c:v>6533.92</c:v>
                </c:pt>
                <c:pt idx="247">
                  <c:v>6533.92</c:v>
                </c:pt>
                <c:pt idx="248">
                  <c:v>0</c:v>
                </c:pt>
                <c:pt idx="249">
                  <c:v>0</c:v>
                </c:pt>
                <c:pt idx="250">
                  <c:v>0</c:v>
                </c:pt>
                <c:pt idx="251">
                  <c:v>0</c:v>
                </c:pt>
                <c:pt idx="252">
                  <c:v>0</c:v>
                </c:pt>
                <c:pt idx="253">
                  <c:v>0</c:v>
                </c:pt>
                <c:pt idx="254">
                  <c:v>0</c:v>
                </c:pt>
                <c:pt idx="255">
                  <c:v>0</c:v>
                </c:pt>
                <c:pt idx="256">
                  <c:v>0</c:v>
                </c:pt>
                <c:pt idx="257">
                  <c:v>0</c:v>
                </c:pt>
                <c:pt idx="258">
                  <c:v>0</c:v>
                </c:pt>
                <c:pt idx="259">
                  <c:v>1340.04</c:v>
                </c:pt>
                <c:pt idx="260">
                  <c:v>5551.33</c:v>
                </c:pt>
                <c:pt idx="261">
                  <c:v>5551.33</c:v>
                </c:pt>
                <c:pt idx="262">
                  <c:v>5551.33</c:v>
                </c:pt>
                <c:pt idx="263">
                  <c:v>1903.3000000000002</c:v>
                </c:pt>
                <c:pt idx="264">
                  <c:v>0</c:v>
                </c:pt>
                <c:pt idx="265">
                  <c:v>0</c:v>
                </c:pt>
                <c:pt idx="266">
                  <c:v>0</c:v>
                </c:pt>
                <c:pt idx="267">
                  <c:v>0</c:v>
                </c:pt>
                <c:pt idx="268">
                  <c:v>1093.74</c:v>
                </c:pt>
                <c:pt idx="269">
                  <c:v>15152.869999999999</c:v>
                </c:pt>
                <c:pt idx="270">
                  <c:v>15605.33</c:v>
                </c:pt>
                <c:pt idx="271">
                  <c:v>15605.33</c:v>
                </c:pt>
                <c:pt idx="272">
                  <c:v>14511.59</c:v>
                </c:pt>
                <c:pt idx="273">
                  <c:v>12476.82</c:v>
                </c:pt>
                <c:pt idx="274">
                  <c:v>13471.37</c:v>
                </c:pt>
                <c:pt idx="275">
                  <c:v>13471.37</c:v>
                </c:pt>
                <c:pt idx="276">
                  <c:v>16103.04</c:v>
                </c:pt>
                <c:pt idx="277">
                  <c:v>18474.330000000002</c:v>
                </c:pt>
                <c:pt idx="278">
                  <c:v>24779.41</c:v>
                </c:pt>
                <c:pt idx="279">
                  <c:v>27338.66</c:v>
                </c:pt>
                <c:pt idx="280">
                  <c:v>29067.29</c:v>
                </c:pt>
                <c:pt idx="281">
                  <c:v>32128.590000000004</c:v>
                </c:pt>
                <c:pt idx="282">
                  <c:v>32128.590000000004</c:v>
                </c:pt>
                <c:pt idx="283">
                  <c:v>32128.590000000004</c:v>
                </c:pt>
                <c:pt idx="284">
                  <c:v>32128.590000000004</c:v>
                </c:pt>
                <c:pt idx="285">
                  <c:v>32128.590000000004</c:v>
                </c:pt>
                <c:pt idx="286">
                  <c:v>29840.590000000004</c:v>
                </c:pt>
                <c:pt idx="287">
                  <c:v>27338.66</c:v>
                </c:pt>
                <c:pt idx="288">
                  <c:v>27338.66</c:v>
                </c:pt>
                <c:pt idx="289">
                  <c:v>27338.66</c:v>
                </c:pt>
                <c:pt idx="290">
                  <c:v>26937.360000000001</c:v>
                </c:pt>
                <c:pt idx="291">
                  <c:v>27338.66</c:v>
                </c:pt>
                <c:pt idx="292">
                  <c:v>27338.66</c:v>
                </c:pt>
                <c:pt idx="293">
                  <c:v>30421.29</c:v>
                </c:pt>
                <c:pt idx="294">
                  <c:v>30421.29</c:v>
                </c:pt>
                <c:pt idx="295">
                  <c:v>30421.29</c:v>
                </c:pt>
                <c:pt idx="296">
                  <c:v>30421.29</c:v>
                </c:pt>
                <c:pt idx="297">
                  <c:v>27458.75</c:v>
                </c:pt>
                <c:pt idx="298">
                  <c:v>27338.67</c:v>
                </c:pt>
                <c:pt idx="299">
                  <c:v>27338.66</c:v>
                </c:pt>
                <c:pt idx="300">
                  <c:v>27338.66</c:v>
                </c:pt>
                <c:pt idx="301">
                  <c:v>26653.620000000003</c:v>
                </c:pt>
                <c:pt idx="302">
                  <c:v>26703.09</c:v>
                </c:pt>
                <c:pt idx="303">
                  <c:v>27338.66</c:v>
                </c:pt>
                <c:pt idx="304">
                  <c:v>27338.66</c:v>
                </c:pt>
                <c:pt idx="305">
                  <c:v>31678.5</c:v>
                </c:pt>
                <c:pt idx="306">
                  <c:v>31678.5</c:v>
                </c:pt>
                <c:pt idx="307">
                  <c:v>31678.5</c:v>
                </c:pt>
                <c:pt idx="308">
                  <c:v>31678.5</c:v>
                </c:pt>
                <c:pt idx="309">
                  <c:v>31678.5</c:v>
                </c:pt>
                <c:pt idx="310">
                  <c:v>27338.66</c:v>
                </c:pt>
                <c:pt idx="311">
                  <c:v>27338.66</c:v>
                </c:pt>
                <c:pt idx="312">
                  <c:v>26458.59</c:v>
                </c:pt>
                <c:pt idx="313">
                  <c:v>24777.53</c:v>
                </c:pt>
                <c:pt idx="314">
                  <c:v>26444.39</c:v>
                </c:pt>
                <c:pt idx="315">
                  <c:v>27338.66</c:v>
                </c:pt>
                <c:pt idx="316">
                  <c:v>27338.66</c:v>
                </c:pt>
                <c:pt idx="317">
                  <c:v>27338.66</c:v>
                </c:pt>
                <c:pt idx="318">
                  <c:v>27338.66</c:v>
                </c:pt>
                <c:pt idx="319">
                  <c:v>27338.66</c:v>
                </c:pt>
                <c:pt idx="320">
                  <c:v>27338.66</c:v>
                </c:pt>
                <c:pt idx="321">
                  <c:v>26299.73</c:v>
                </c:pt>
                <c:pt idx="322">
                  <c:v>20062.190000000002</c:v>
                </c:pt>
                <c:pt idx="323">
                  <c:v>18237.940000000002</c:v>
                </c:pt>
                <c:pt idx="324">
                  <c:v>18065.28</c:v>
                </c:pt>
                <c:pt idx="325">
                  <c:v>17328.580000000002</c:v>
                </c:pt>
                <c:pt idx="326">
                  <c:v>18237.940000000002</c:v>
                </c:pt>
                <c:pt idx="327">
                  <c:v>18669.88</c:v>
                </c:pt>
                <c:pt idx="328">
                  <c:v>25423.25</c:v>
                </c:pt>
                <c:pt idx="329">
                  <c:v>27338.66</c:v>
                </c:pt>
                <c:pt idx="330">
                  <c:v>27338.66</c:v>
                </c:pt>
                <c:pt idx="331">
                  <c:v>27338.66</c:v>
                </c:pt>
                <c:pt idx="332">
                  <c:v>27338.66</c:v>
                </c:pt>
                <c:pt idx="333">
                  <c:v>27338.66</c:v>
                </c:pt>
                <c:pt idx="334">
                  <c:v>23266.66</c:v>
                </c:pt>
                <c:pt idx="335">
                  <c:v>18482.14</c:v>
                </c:pt>
                <c:pt idx="336">
                  <c:v>15605.33</c:v>
                </c:pt>
                <c:pt idx="337">
                  <c:v>15605.33</c:v>
                </c:pt>
                <c:pt idx="338">
                  <c:v>17267.45</c:v>
                </c:pt>
                <c:pt idx="339">
                  <c:v>21597.379999999997</c:v>
                </c:pt>
                <c:pt idx="340">
                  <c:v>25892.18</c:v>
                </c:pt>
                <c:pt idx="341">
                  <c:v>27338.66</c:v>
                </c:pt>
                <c:pt idx="342">
                  <c:v>27338.66</c:v>
                </c:pt>
                <c:pt idx="343">
                  <c:v>27338.66</c:v>
                </c:pt>
                <c:pt idx="344">
                  <c:v>27338.66</c:v>
                </c:pt>
                <c:pt idx="345">
                  <c:v>17692.330000000002</c:v>
                </c:pt>
                <c:pt idx="346">
                  <c:v>11655.75</c:v>
                </c:pt>
                <c:pt idx="347">
                  <c:v>4938.7999999999993</c:v>
                </c:pt>
                <c:pt idx="348">
                  <c:v>2046.8600000000001</c:v>
                </c:pt>
                <c:pt idx="349">
                  <c:v>2123.02</c:v>
                </c:pt>
                <c:pt idx="350">
                  <c:v>4093.7200000000003</c:v>
                </c:pt>
                <c:pt idx="351">
                  <c:v>8285.86</c:v>
                </c:pt>
                <c:pt idx="352">
                  <c:v>13430.400000000001</c:v>
                </c:pt>
                <c:pt idx="353">
                  <c:v>20887.370000000003</c:v>
                </c:pt>
                <c:pt idx="354">
                  <c:v>22681.989999999998</c:v>
                </c:pt>
                <c:pt idx="355">
                  <c:v>22681.989999999998</c:v>
                </c:pt>
                <c:pt idx="356">
                  <c:v>22681.989999999998</c:v>
                </c:pt>
                <c:pt idx="357">
                  <c:v>22681.989999999998</c:v>
                </c:pt>
                <c:pt idx="358">
                  <c:v>22681.989999999998</c:v>
                </c:pt>
                <c:pt idx="359">
                  <c:v>20870.78</c:v>
                </c:pt>
                <c:pt idx="360">
                  <c:v>17992.57</c:v>
                </c:pt>
                <c:pt idx="361">
                  <c:v>16710.599999999999</c:v>
                </c:pt>
                <c:pt idx="362">
                  <c:v>16894.22</c:v>
                </c:pt>
                <c:pt idx="363">
                  <c:v>16894.22</c:v>
                </c:pt>
                <c:pt idx="364">
                  <c:v>16894.22</c:v>
                </c:pt>
                <c:pt idx="365">
                  <c:v>16894.22</c:v>
                </c:pt>
                <c:pt idx="366">
                  <c:v>15605.33</c:v>
                </c:pt>
                <c:pt idx="367">
                  <c:v>9745.85</c:v>
                </c:pt>
                <c:pt idx="368">
                  <c:v>4712.96</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2044.5900000000001</c:v>
                </c:pt>
                <c:pt idx="430">
                  <c:v>2044.5900000000001</c:v>
                </c:pt>
                <c:pt idx="431">
                  <c:v>4061.17</c:v>
                </c:pt>
                <c:pt idx="432">
                  <c:v>5773.16</c:v>
                </c:pt>
                <c:pt idx="433">
                  <c:v>7573.369999999999</c:v>
                </c:pt>
                <c:pt idx="434">
                  <c:v>10785.76</c:v>
                </c:pt>
                <c:pt idx="435">
                  <c:v>10785.76</c:v>
                </c:pt>
                <c:pt idx="436">
                  <c:v>10785.76</c:v>
                </c:pt>
                <c:pt idx="437">
                  <c:v>10785.76</c:v>
                </c:pt>
                <c:pt idx="438">
                  <c:v>10785.76</c:v>
                </c:pt>
                <c:pt idx="439">
                  <c:v>1292.8800000000001</c:v>
                </c:pt>
                <c:pt idx="440">
                  <c:v>1292.8800000000001</c:v>
                </c:pt>
                <c:pt idx="441">
                  <c:v>0</c:v>
                </c:pt>
                <c:pt idx="442">
                  <c:v>0</c:v>
                </c:pt>
                <c:pt idx="443">
                  <c:v>0</c:v>
                </c:pt>
                <c:pt idx="444">
                  <c:v>0</c:v>
                </c:pt>
                <c:pt idx="445">
                  <c:v>0</c:v>
                </c:pt>
                <c:pt idx="446">
                  <c:v>0</c:v>
                </c:pt>
                <c:pt idx="447">
                  <c:v>1372.97</c:v>
                </c:pt>
                <c:pt idx="448">
                  <c:v>15605.33</c:v>
                </c:pt>
                <c:pt idx="449">
                  <c:v>19882.8</c:v>
                </c:pt>
                <c:pt idx="450">
                  <c:v>19882.8</c:v>
                </c:pt>
                <c:pt idx="451">
                  <c:v>19882.8</c:v>
                </c:pt>
                <c:pt idx="452">
                  <c:v>19882.8</c:v>
                </c:pt>
                <c:pt idx="453">
                  <c:v>19882.8</c:v>
                </c:pt>
                <c:pt idx="454">
                  <c:v>18649.37</c:v>
                </c:pt>
                <c:pt idx="455">
                  <c:v>15605.33</c:v>
                </c:pt>
                <c:pt idx="456">
                  <c:v>13696.98</c:v>
                </c:pt>
                <c:pt idx="457">
                  <c:v>13873.650000000001</c:v>
                </c:pt>
                <c:pt idx="458">
                  <c:v>15605.33</c:v>
                </c:pt>
                <c:pt idx="459">
                  <c:v>15605.33</c:v>
                </c:pt>
                <c:pt idx="460">
                  <c:v>15605.33</c:v>
                </c:pt>
                <c:pt idx="461">
                  <c:v>15605.33</c:v>
                </c:pt>
                <c:pt idx="462">
                  <c:v>15605.33</c:v>
                </c:pt>
                <c:pt idx="463">
                  <c:v>10748.05</c:v>
                </c:pt>
                <c:pt idx="464">
                  <c:v>10748.05</c:v>
                </c:pt>
                <c:pt idx="465">
                  <c:v>2733.7</c:v>
                </c:pt>
                <c:pt idx="466">
                  <c:v>0</c:v>
                </c:pt>
                <c:pt idx="467">
                  <c:v>0</c:v>
                </c:pt>
                <c:pt idx="468">
                  <c:v>0</c:v>
                </c:pt>
                <c:pt idx="469">
                  <c:v>0</c:v>
                </c:pt>
                <c:pt idx="470">
                  <c:v>9273.67</c:v>
                </c:pt>
                <c:pt idx="471">
                  <c:v>17895.09</c:v>
                </c:pt>
                <c:pt idx="472">
                  <c:v>27338.66</c:v>
                </c:pt>
                <c:pt idx="473">
                  <c:v>27338.66</c:v>
                </c:pt>
                <c:pt idx="474">
                  <c:v>27338.66</c:v>
                </c:pt>
                <c:pt idx="475">
                  <c:v>27338.66</c:v>
                </c:pt>
                <c:pt idx="476">
                  <c:v>27338.66</c:v>
                </c:pt>
                <c:pt idx="477">
                  <c:v>27338.66</c:v>
                </c:pt>
                <c:pt idx="478">
                  <c:v>24260.28</c:v>
                </c:pt>
                <c:pt idx="479">
                  <c:v>21130.699999999997</c:v>
                </c:pt>
                <c:pt idx="480">
                  <c:v>21130.699999999997</c:v>
                </c:pt>
                <c:pt idx="481">
                  <c:v>21130.699999999997</c:v>
                </c:pt>
                <c:pt idx="482">
                  <c:v>21130.699999999997</c:v>
                </c:pt>
                <c:pt idx="483">
                  <c:v>25665.65</c:v>
                </c:pt>
                <c:pt idx="484">
                  <c:v>27338.66</c:v>
                </c:pt>
                <c:pt idx="485">
                  <c:v>27338.66</c:v>
                </c:pt>
                <c:pt idx="486">
                  <c:v>27338.66</c:v>
                </c:pt>
                <c:pt idx="487">
                  <c:v>27338.66</c:v>
                </c:pt>
                <c:pt idx="488">
                  <c:v>27338.66</c:v>
                </c:pt>
                <c:pt idx="489">
                  <c:v>23631.519999999997</c:v>
                </c:pt>
                <c:pt idx="490">
                  <c:v>17094.38</c:v>
                </c:pt>
                <c:pt idx="491">
                  <c:v>14507.43</c:v>
                </c:pt>
                <c:pt idx="492">
                  <c:v>14507.43</c:v>
                </c:pt>
                <c:pt idx="493">
                  <c:v>14507.43</c:v>
                </c:pt>
                <c:pt idx="494">
                  <c:v>18742.64</c:v>
                </c:pt>
                <c:pt idx="495">
                  <c:v>26777.14</c:v>
                </c:pt>
                <c:pt idx="496">
                  <c:v>32304.480000000003</c:v>
                </c:pt>
                <c:pt idx="497">
                  <c:v>34471.22</c:v>
                </c:pt>
                <c:pt idx="498">
                  <c:v>34471.22</c:v>
                </c:pt>
                <c:pt idx="499">
                  <c:v>34471.22</c:v>
                </c:pt>
                <c:pt idx="500">
                  <c:v>34471.22</c:v>
                </c:pt>
                <c:pt idx="501">
                  <c:v>34471.22</c:v>
                </c:pt>
                <c:pt idx="502">
                  <c:v>34471.22</c:v>
                </c:pt>
                <c:pt idx="503">
                  <c:v>32150.54</c:v>
                </c:pt>
                <c:pt idx="504">
                  <c:v>30459.79</c:v>
                </c:pt>
                <c:pt idx="505">
                  <c:v>30459.79</c:v>
                </c:pt>
                <c:pt idx="506">
                  <c:v>30459.79</c:v>
                </c:pt>
                <c:pt idx="507">
                  <c:v>30459.79</c:v>
                </c:pt>
                <c:pt idx="508">
                  <c:v>30700.82</c:v>
                </c:pt>
                <c:pt idx="509">
                  <c:v>32264.910000000003</c:v>
                </c:pt>
                <c:pt idx="510">
                  <c:v>32264.910000000003</c:v>
                </c:pt>
                <c:pt idx="511">
                  <c:v>32264.910000000003</c:v>
                </c:pt>
                <c:pt idx="512">
                  <c:v>32264.910000000003</c:v>
                </c:pt>
                <c:pt idx="513">
                  <c:v>32264.910000000003</c:v>
                </c:pt>
                <c:pt idx="514">
                  <c:v>28991.699999999997</c:v>
                </c:pt>
                <c:pt idx="515">
                  <c:v>27338.66</c:v>
                </c:pt>
                <c:pt idx="516">
                  <c:v>27335.39</c:v>
                </c:pt>
                <c:pt idx="517">
                  <c:v>27251.39</c:v>
                </c:pt>
                <c:pt idx="518">
                  <c:v>27338.66</c:v>
                </c:pt>
                <c:pt idx="519">
                  <c:v>27929.96</c:v>
                </c:pt>
                <c:pt idx="520">
                  <c:v>30920.690000000002</c:v>
                </c:pt>
                <c:pt idx="521">
                  <c:v>30920.690000000002</c:v>
                </c:pt>
                <c:pt idx="522">
                  <c:v>30920.690000000002</c:v>
                </c:pt>
                <c:pt idx="523">
                  <c:v>30920.690000000002</c:v>
                </c:pt>
                <c:pt idx="524">
                  <c:v>30920.690000000002</c:v>
                </c:pt>
                <c:pt idx="525">
                  <c:v>30920.690000000002</c:v>
                </c:pt>
                <c:pt idx="526">
                  <c:v>30920.690000000002</c:v>
                </c:pt>
                <c:pt idx="527">
                  <c:v>27338.66</c:v>
                </c:pt>
                <c:pt idx="528">
                  <c:v>24327.760000000002</c:v>
                </c:pt>
                <c:pt idx="529">
                  <c:v>23013.93</c:v>
                </c:pt>
                <c:pt idx="530">
                  <c:v>24061.360000000001</c:v>
                </c:pt>
                <c:pt idx="531">
                  <c:v>24061.360000000001</c:v>
                </c:pt>
                <c:pt idx="532">
                  <c:v>24352.18</c:v>
                </c:pt>
                <c:pt idx="533">
                  <c:v>27338.66</c:v>
                </c:pt>
                <c:pt idx="534">
                  <c:v>27338.66</c:v>
                </c:pt>
                <c:pt idx="535">
                  <c:v>27338.66</c:v>
                </c:pt>
                <c:pt idx="536">
                  <c:v>25254.59</c:v>
                </c:pt>
                <c:pt idx="537">
                  <c:v>15605.33</c:v>
                </c:pt>
                <c:pt idx="538">
                  <c:v>9212.6200000000008</c:v>
                </c:pt>
                <c:pt idx="539">
                  <c:v>4009.54</c:v>
                </c:pt>
                <c:pt idx="540">
                  <c:v>1067.4100000000001</c:v>
                </c:pt>
                <c:pt idx="541">
                  <c:v>1067.4100000000001</c:v>
                </c:pt>
                <c:pt idx="542">
                  <c:v>1067.4100000000001</c:v>
                </c:pt>
                <c:pt idx="543">
                  <c:v>2421.02</c:v>
                </c:pt>
                <c:pt idx="544">
                  <c:v>11020.9</c:v>
                </c:pt>
                <c:pt idx="545">
                  <c:v>23377.040000000001</c:v>
                </c:pt>
                <c:pt idx="546">
                  <c:v>27338.66</c:v>
                </c:pt>
                <c:pt idx="547">
                  <c:v>27338.66</c:v>
                </c:pt>
                <c:pt idx="548">
                  <c:v>27338.66</c:v>
                </c:pt>
                <c:pt idx="549">
                  <c:v>27338.66</c:v>
                </c:pt>
                <c:pt idx="550">
                  <c:v>27338.66</c:v>
                </c:pt>
                <c:pt idx="551">
                  <c:v>27338.66</c:v>
                </c:pt>
                <c:pt idx="552">
                  <c:v>27078.55</c:v>
                </c:pt>
                <c:pt idx="553">
                  <c:v>23453.510000000002</c:v>
                </c:pt>
                <c:pt idx="554">
                  <c:v>21585.47</c:v>
                </c:pt>
                <c:pt idx="555">
                  <c:v>18580.41</c:v>
                </c:pt>
                <c:pt idx="556">
                  <c:v>15051.89</c:v>
                </c:pt>
                <c:pt idx="557">
                  <c:v>12546.28</c:v>
                </c:pt>
                <c:pt idx="558">
                  <c:v>7018.98</c:v>
                </c:pt>
                <c:pt idx="559">
                  <c:v>0</c:v>
                </c:pt>
                <c:pt idx="560">
                  <c:v>0</c:v>
                </c:pt>
                <c:pt idx="561">
                  <c:v>0</c:v>
                </c:pt>
                <c:pt idx="562">
                  <c:v>0</c:v>
                </c:pt>
                <c:pt idx="563">
                  <c:v>0</c:v>
                </c:pt>
                <c:pt idx="564">
                  <c:v>0</c:v>
                </c:pt>
                <c:pt idx="565">
                  <c:v>0</c:v>
                </c:pt>
                <c:pt idx="566">
                  <c:v>0</c:v>
                </c:pt>
                <c:pt idx="567">
                  <c:v>0</c:v>
                </c:pt>
                <c:pt idx="568">
                  <c:v>0</c:v>
                </c:pt>
                <c:pt idx="569">
                  <c:v>0</c:v>
                </c:pt>
                <c:pt idx="570">
                  <c:v>5890.57</c:v>
                </c:pt>
                <c:pt idx="571">
                  <c:v>12923.09</c:v>
                </c:pt>
                <c:pt idx="572">
                  <c:v>13271.79</c:v>
                </c:pt>
                <c:pt idx="573">
                  <c:v>13271.79</c:v>
                </c:pt>
                <c:pt idx="574">
                  <c:v>13271.79</c:v>
                </c:pt>
                <c:pt idx="575">
                  <c:v>6867.05</c:v>
                </c:pt>
                <c:pt idx="576">
                  <c:v>1181.74</c:v>
                </c:pt>
                <c:pt idx="577">
                  <c:v>0</c:v>
                </c:pt>
                <c:pt idx="578">
                  <c:v>0</c:v>
                </c:pt>
                <c:pt idx="579">
                  <c:v>0</c:v>
                </c:pt>
                <c:pt idx="580">
                  <c:v>3639.24</c:v>
                </c:pt>
                <c:pt idx="581">
                  <c:v>13299.699999999999</c:v>
                </c:pt>
                <c:pt idx="582">
                  <c:v>13299.699999999999</c:v>
                </c:pt>
                <c:pt idx="583">
                  <c:v>13299.699999999999</c:v>
                </c:pt>
                <c:pt idx="584">
                  <c:v>9660.4600000000009</c:v>
                </c:pt>
                <c:pt idx="585">
                  <c:v>0</c:v>
                </c:pt>
                <c:pt idx="586">
                  <c:v>0</c:v>
                </c:pt>
                <c:pt idx="587">
                  <c:v>0</c:v>
                </c:pt>
                <c:pt idx="588">
                  <c:v>0</c:v>
                </c:pt>
                <c:pt idx="589">
                  <c:v>0</c:v>
                </c:pt>
                <c:pt idx="590">
                  <c:v>0</c:v>
                </c:pt>
                <c:pt idx="591">
                  <c:v>7863.8700000000008</c:v>
                </c:pt>
                <c:pt idx="592">
                  <c:v>22551.07</c:v>
                </c:pt>
                <c:pt idx="593">
                  <c:v>34471.03</c:v>
                </c:pt>
                <c:pt idx="594">
                  <c:v>36598.53</c:v>
                </c:pt>
                <c:pt idx="595">
                  <c:v>36598.53</c:v>
                </c:pt>
                <c:pt idx="596">
                  <c:v>36598.53</c:v>
                </c:pt>
                <c:pt idx="597">
                  <c:v>36598.53</c:v>
                </c:pt>
                <c:pt idx="598">
                  <c:v>36598.53</c:v>
                </c:pt>
                <c:pt idx="599">
                  <c:v>35240.639999999999</c:v>
                </c:pt>
                <c:pt idx="600">
                  <c:v>29651.43</c:v>
                </c:pt>
                <c:pt idx="601">
                  <c:v>27819.43</c:v>
                </c:pt>
                <c:pt idx="602">
                  <c:v>27819.43</c:v>
                </c:pt>
              </c:numCache>
            </c:numRef>
          </c:val>
          <c:extLst>
            <c:ext xmlns:c16="http://schemas.microsoft.com/office/drawing/2014/chart" uri="{C3380CC4-5D6E-409C-BE32-E72D297353CC}">
              <c16:uniqueId val="{00000007-8A25-4C98-B0C9-1243552B10A2}"/>
            </c:ext>
          </c:extLst>
        </c:ser>
        <c:ser>
          <c:idx val="9"/>
          <c:order val="8"/>
          <c:tx>
            <c:strRef>
              <c:f>Strom_HydroAusb300Co2!$AU$21</c:f>
              <c:strCache>
                <c:ptCount val="1"/>
                <c:pt idx="0">
                  <c:v>GAS_Turbine</c:v>
                </c:pt>
              </c:strCache>
            </c:strRef>
          </c:tx>
          <c:spPr>
            <a:solidFill>
              <a:srgbClr val="FFCC00"/>
            </a:solidFill>
          </c:spPr>
          <c:val>
            <c:numRef>
              <c:f>Strom_HydroAusb300Co2!$AU$4006:$AU$4608</c:f>
              <c:numCache>
                <c:formatCode>General</c:formatCode>
                <c:ptCount val="60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numCache>
            </c:numRef>
          </c:val>
          <c:extLst>
            <c:ext xmlns:c16="http://schemas.microsoft.com/office/drawing/2014/chart" uri="{C3380CC4-5D6E-409C-BE32-E72D297353CC}">
              <c16:uniqueId val="{00000008-8A25-4C98-B0C9-1243552B10A2}"/>
            </c:ext>
          </c:extLst>
        </c:ser>
        <c:ser>
          <c:idx val="10"/>
          <c:order val="9"/>
          <c:tx>
            <c:strRef>
              <c:f>Strom_HydroAusb300Co2!$AV$21</c:f>
              <c:strCache>
                <c:ptCount val="1"/>
                <c:pt idx="0">
                  <c:v>Wind</c:v>
                </c:pt>
              </c:strCache>
            </c:strRef>
          </c:tx>
          <c:spPr>
            <a:solidFill>
              <a:srgbClr val="7FC4D7"/>
            </a:solidFill>
            <a:effectLst>
              <a:outerShdw blurRad="50800" dist="50800" dir="5400000" algn="ctr" rotWithShape="0">
                <a:srgbClr val="000000"/>
              </a:outerShdw>
            </a:effectLst>
          </c:spPr>
          <c:val>
            <c:numRef>
              <c:f>Strom_HydroAusb300Co2!$AV$4006:$AV$4608</c:f>
              <c:numCache>
                <c:formatCode>General</c:formatCode>
                <c:ptCount val="603"/>
                <c:pt idx="0">
                  <c:v>15806.04</c:v>
                </c:pt>
                <c:pt idx="1">
                  <c:v>15129.56</c:v>
                </c:pt>
                <c:pt idx="2">
                  <c:v>16278.5</c:v>
                </c:pt>
                <c:pt idx="3">
                  <c:v>15483.9</c:v>
                </c:pt>
                <c:pt idx="4">
                  <c:v>12552.48</c:v>
                </c:pt>
                <c:pt idx="5">
                  <c:v>11092.14</c:v>
                </c:pt>
                <c:pt idx="6">
                  <c:v>10812.96</c:v>
                </c:pt>
                <c:pt idx="7">
                  <c:v>7516.46</c:v>
                </c:pt>
                <c:pt idx="8">
                  <c:v>5186.3599999999997</c:v>
                </c:pt>
                <c:pt idx="9">
                  <c:v>4917.91</c:v>
                </c:pt>
                <c:pt idx="10">
                  <c:v>5648.08</c:v>
                </c:pt>
                <c:pt idx="11">
                  <c:v>6388.99</c:v>
                </c:pt>
                <c:pt idx="12">
                  <c:v>7806.38</c:v>
                </c:pt>
                <c:pt idx="13">
                  <c:v>9728.44</c:v>
                </c:pt>
                <c:pt idx="14">
                  <c:v>11038.45</c:v>
                </c:pt>
                <c:pt idx="15">
                  <c:v>12133.71</c:v>
                </c:pt>
                <c:pt idx="16">
                  <c:v>15634.23</c:v>
                </c:pt>
                <c:pt idx="17">
                  <c:v>15730.87</c:v>
                </c:pt>
                <c:pt idx="18">
                  <c:v>17062.36</c:v>
                </c:pt>
                <c:pt idx="19">
                  <c:v>20852.8</c:v>
                </c:pt>
                <c:pt idx="20">
                  <c:v>24643.24</c:v>
                </c:pt>
                <c:pt idx="21">
                  <c:v>23182.9</c:v>
                </c:pt>
                <c:pt idx="22">
                  <c:v>19242.13</c:v>
                </c:pt>
                <c:pt idx="23">
                  <c:v>16708.009999999998</c:v>
                </c:pt>
                <c:pt idx="24">
                  <c:v>14614.14</c:v>
                </c:pt>
                <c:pt idx="25">
                  <c:v>14195.37</c:v>
                </c:pt>
                <c:pt idx="26">
                  <c:v>14367.17</c:v>
                </c:pt>
                <c:pt idx="27">
                  <c:v>14925.54</c:v>
                </c:pt>
                <c:pt idx="28">
                  <c:v>16407.349999999999</c:v>
                </c:pt>
                <c:pt idx="29">
                  <c:v>15247.67</c:v>
                </c:pt>
                <c:pt idx="30">
                  <c:v>13905.45</c:v>
                </c:pt>
                <c:pt idx="31">
                  <c:v>12176.66</c:v>
                </c:pt>
                <c:pt idx="32">
                  <c:v>13003.47</c:v>
                </c:pt>
                <c:pt idx="33">
                  <c:v>15451.69</c:v>
                </c:pt>
                <c:pt idx="34">
                  <c:v>17277.11</c:v>
                </c:pt>
                <c:pt idx="35">
                  <c:v>17846.22</c:v>
                </c:pt>
                <c:pt idx="36">
                  <c:v>18028.759999999998</c:v>
                </c:pt>
                <c:pt idx="37">
                  <c:v>20251.48</c:v>
                </c:pt>
                <c:pt idx="38">
                  <c:v>21969.53</c:v>
                </c:pt>
                <c:pt idx="39">
                  <c:v>21282.31</c:v>
                </c:pt>
                <c:pt idx="40">
                  <c:v>19961.560000000001</c:v>
                </c:pt>
                <c:pt idx="41">
                  <c:v>18200.560000000001</c:v>
                </c:pt>
                <c:pt idx="42">
                  <c:v>16010.05</c:v>
                </c:pt>
                <c:pt idx="43">
                  <c:v>13497.41</c:v>
                </c:pt>
                <c:pt idx="44">
                  <c:v>10437.14</c:v>
                </c:pt>
                <c:pt idx="45">
                  <c:v>8933.85</c:v>
                </c:pt>
                <c:pt idx="46">
                  <c:v>8858.68</c:v>
                </c:pt>
                <c:pt idx="47">
                  <c:v>8407.69</c:v>
                </c:pt>
                <c:pt idx="48">
                  <c:v>9621.07</c:v>
                </c:pt>
                <c:pt idx="49">
                  <c:v>11253.21</c:v>
                </c:pt>
                <c:pt idx="50">
                  <c:v>11274.69</c:v>
                </c:pt>
                <c:pt idx="51">
                  <c:v>11124.36</c:v>
                </c:pt>
                <c:pt idx="52">
                  <c:v>11349.85</c:v>
                </c:pt>
                <c:pt idx="53">
                  <c:v>12724.29</c:v>
                </c:pt>
                <c:pt idx="54">
                  <c:v>11811.58</c:v>
                </c:pt>
                <c:pt idx="55">
                  <c:v>10233.120000000001</c:v>
                </c:pt>
                <c:pt idx="56">
                  <c:v>7763.43</c:v>
                </c:pt>
                <c:pt idx="57">
                  <c:v>6850.71</c:v>
                </c:pt>
                <c:pt idx="58">
                  <c:v>6431.94</c:v>
                </c:pt>
                <c:pt idx="59">
                  <c:v>5594.39</c:v>
                </c:pt>
                <c:pt idx="60">
                  <c:v>5358.16</c:v>
                </c:pt>
                <c:pt idx="61">
                  <c:v>4950.12</c:v>
                </c:pt>
                <c:pt idx="62">
                  <c:v>3897.82</c:v>
                </c:pt>
                <c:pt idx="63">
                  <c:v>3371.67</c:v>
                </c:pt>
                <c:pt idx="64">
                  <c:v>3103.22</c:v>
                </c:pt>
                <c:pt idx="65">
                  <c:v>2587.81</c:v>
                </c:pt>
                <c:pt idx="66">
                  <c:v>3135.44</c:v>
                </c:pt>
                <c:pt idx="67">
                  <c:v>5572.92</c:v>
                </c:pt>
                <c:pt idx="68">
                  <c:v>9341.8799999999992</c:v>
                </c:pt>
                <c:pt idx="69">
                  <c:v>13368.56</c:v>
                </c:pt>
                <c:pt idx="70">
                  <c:v>17588.509999999998</c:v>
                </c:pt>
                <c:pt idx="71">
                  <c:v>21142.720000000001</c:v>
                </c:pt>
                <c:pt idx="72">
                  <c:v>24557.34</c:v>
                </c:pt>
                <c:pt idx="73">
                  <c:v>27735.73</c:v>
                </c:pt>
                <c:pt idx="74">
                  <c:v>30881.9</c:v>
                </c:pt>
                <c:pt idx="75">
                  <c:v>34822.67</c:v>
                </c:pt>
                <c:pt idx="76">
                  <c:v>33254.959999999999</c:v>
                </c:pt>
                <c:pt idx="77">
                  <c:v>31955.68</c:v>
                </c:pt>
                <c:pt idx="78">
                  <c:v>35198.5</c:v>
                </c:pt>
                <c:pt idx="79">
                  <c:v>32932.82</c:v>
                </c:pt>
                <c:pt idx="80">
                  <c:v>16890.55</c:v>
                </c:pt>
                <c:pt idx="81">
                  <c:v>18136.14</c:v>
                </c:pt>
                <c:pt idx="82">
                  <c:v>24127.83</c:v>
                </c:pt>
                <c:pt idx="83">
                  <c:v>28755.82</c:v>
                </c:pt>
                <c:pt idx="84">
                  <c:v>31300.68</c:v>
                </c:pt>
                <c:pt idx="85">
                  <c:v>32213.39</c:v>
                </c:pt>
                <c:pt idx="86">
                  <c:v>32868.39</c:v>
                </c:pt>
                <c:pt idx="87">
                  <c:v>31000.02</c:v>
                </c:pt>
                <c:pt idx="88">
                  <c:v>26790.799999999999</c:v>
                </c:pt>
                <c:pt idx="89">
                  <c:v>22807.08</c:v>
                </c:pt>
                <c:pt idx="90">
                  <c:v>19553.53</c:v>
                </c:pt>
                <c:pt idx="91">
                  <c:v>15891.94</c:v>
                </c:pt>
                <c:pt idx="92">
                  <c:v>15333.57</c:v>
                </c:pt>
                <c:pt idx="93">
                  <c:v>15462.43</c:v>
                </c:pt>
                <c:pt idx="94">
                  <c:v>14614.14</c:v>
                </c:pt>
                <c:pt idx="95">
                  <c:v>14410.12</c:v>
                </c:pt>
                <c:pt idx="96">
                  <c:v>15838.25</c:v>
                </c:pt>
                <c:pt idx="97">
                  <c:v>16708.009999999998</c:v>
                </c:pt>
                <c:pt idx="98">
                  <c:v>16836.86</c:v>
                </c:pt>
                <c:pt idx="99">
                  <c:v>19081.060000000001</c:v>
                </c:pt>
                <c:pt idx="100">
                  <c:v>19811.23</c:v>
                </c:pt>
                <c:pt idx="101">
                  <c:v>17749.580000000002</c:v>
                </c:pt>
                <c:pt idx="102">
                  <c:v>17083.830000000002</c:v>
                </c:pt>
                <c:pt idx="103">
                  <c:v>13679.95</c:v>
                </c:pt>
                <c:pt idx="104">
                  <c:v>12348.47</c:v>
                </c:pt>
                <c:pt idx="105">
                  <c:v>13196.75</c:v>
                </c:pt>
                <c:pt idx="106">
                  <c:v>15516.12</c:v>
                </c:pt>
                <c:pt idx="107">
                  <c:v>20476.98</c:v>
                </c:pt>
                <c:pt idx="108">
                  <c:v>22656.75</c:v>
                </c:pt>
                <c:pt idx="109">
                  <c:v>23505.040000000001</c:v>
                </c:pt>
                <c:pt idx="110">
                  <c:v>21346.74</c:v>
                </c:pt>
                <c:pt idx="111">
                  <c:v>19800.5</c:v>
                </c:pt>
                <c:pt idx="112">
                  <c:v>15816.77</c:v>
                </c:pt>
                <c:pt idx="113">
                  <c:v>11500.18</c:v>
                </c:pt>
                <c:pt idx="114">
                  <c:v>8998.27</c:v>
                </c:pt>
                <c:pt idx="115">
                  <c:v>8096.3</c:v>
                </c:pt>
                <c:pt idx="116">
                  <c:v>6635.96</c:v>
                </c:pt>
                <c:pt idx="117">
                  <c:v>6915.14</c:v>
                </c:pt>
                <c:pt idx="118">
                  <c:v>8783.52</c:v>
                </c:pt>
                <c:pt idx="119">
                  <c:v>10952.55</c:v>
                </c:pt>
                <c:pt idx="120">
                  <c:v>14839.63</c:v>
                </c:pt>
                <c:pt idx="121">
                  <c:v>19961.560000000001</c:v>
                </c:pt>
                <c:pt idx="122">
                  <c:v>24117.09</c:v>
                </c:pt>
                <c:pt idx="123">
                  <c:v>29636.32</c:v>
                </c:pt>
                <c:pt idx="124">
                  <c:v>34844.15</c:v>
                </c:pt>
                <c:pt idx="125">
                  <c:v>37142.04</c:v>
                </c:pt>
                <c:pt idx="126">
                  <c:v>36454.82</c:v>
                </c:pt>
                <c:pt idx="127">
                  <c:v>33813.32</c:v>
                </c:pt>
                <c:pt idx="128">
                  <c:v>44926.94</c:v>
                </c:pt>
                <c:pt idx="129">
                  <c:v>55739.9</c:v>
                </c:pt>
                <c:pt idx="130">
                  <c:v>61946.35</c:v>
                </c:pt>
                <c:pt idx="131">
                  <c:v>63803.99</c:v>
                </c:pt>
                <c:pt idx="132">
                  <c:v>59100.83</c:v>
                </c:pt>
                <c:pt idx="133">
                  <c:v>55890.23</c:v>
                </c:pt>
                <c:pt idx="134">
                  <c:v>57554.59</c:v>
                </c:pt>
                <c:pt idx="135">
                  <c:v>56437.86</c:v>
                </c:pt>
                <c:pt idx="136">
                  <c:v>54472.84</c:v>
                </c:pt>
                <c:pt idx="137">
                  <c:v>52174.95</c:v>
                </c:pt>
                <c:pt idx="138">
                  <c:v>45012.84</c:v>
                </c:pt>
                <c:pt idx="139">
                  <c:v>44293.41</c:v>
                </c:pt>
                <c:pt idx="140">
                  <c:v>48985.83</c:v>
                </c:pt>
                <c:pt idx="141">
                  <c:v>43327.01</c:v>
                </c:pt>
                <c:pt idx="142">
                  <c:v>44529.64</c:v>
                </c:pt>
                <c:pt idx="143">
                  <c:v>45871.87</c:v>
                </c:pt>
                <c:pt idx="144">
                  <c:v>49887.8</c:v>
                </c:pt>
                <c:pt idx="145">
                  <c:v>49200.58</c:v>
                </c:pt>
                <c:pt idx="146">
                  <c:v>42908.23</c:v>
                </c:pt>
                <c:pt idx="147">
                  <c:v>44218.25</c:v>
                </c:pt>
                <c:pt idx="148">
                  <c:v>48223.44</c:v>
                </c:pt>
                <c:pt idx="149">
                  <c:v>51122.65</c:v>
                </c:pt>
                <c:pt idx="150">
                  <c:v>51949.46</c:v>
                </c:pt>
                <c:pt idx="151">
                  <c:v>50875.68</c:v>
                </c:pt>
                <c:pt idx="152">
                  <c:v>61753.07</c:v>
                </c:pt>
                <c:pt idx="153">
                  <c:v>76419.89</c:v>
                </c:pt>
                <c:pt idx="154">
                  <c:v>83248.75</c:v>
                </c:pt>
                <c:pt idx="155">
                  <c:v>88886.77</c:v>
                </c:pt>
                <c:pt idx="156">
                  <c:v>85971.31</c:v>
                </c:pt>
                <c:pt idx="157">
                  <c:v>86614.35</c:v>
                </c:pt>
                <c:pt idx="158">
                  <c:v>90005.01</c:v>
                </c:pt>
                <c:pt idx="159">
                  <c:v>89797.02</c:v>
                </c:pt>
                <c:pt idx="160">
                  <c:v>89556.94</c:v>
                </c:pt>
                <c:pt idx="161">
                  <c:v>83765.55</c:v>
                </c:pt>
                <c:pt idx="162">
                  <c:v>71707</c:v>
                </c:pt>
                <c:pt idx="163">
                  <c:v>56738.52</c:v>
                </c:pt>
                <c:pt idx="164">
                  <c:v>43047.83</c:v>
                </c:pt>
                <c:pt idx="165">
                  <c:v>32578.47</c:v>
                </c:pt>
                <c:pt idx="166">
                  <c:v>28981.31</c:v>
                </c:pt>
                <c:pt idx="167">
                  <c:v>24729.15</c:v>
                </c:pt>
                <c:pt idx="168">
                  <c:v>24235.21</c:v>
                </c:pt>
                <c:pt idx="169">
                  <c:v>24535.86</c:v>
                </c:pt>
                <c:pt idx="170">
                  <c:v>24396.27</c:v>
                </c:pt>
                <c:pt idx="171">
                  <c:v>25308.99</c:v>
                </c:pt>
                <c:pt idx="172">
                  <c:v>25147.919999999998</c:v>
                </c:pt>
                <c:pt idx="173">
                  <c:v>22968.15</c:v>
                </c:pt>
                <c:pt idx="174">
                  <c:v>22066.17</c:v>
                </c:pt>
                <c:pt idx="175">
                  <c:v>13712.17</c:v>
                </c:pt>
                <c:pt idx="176">
                  <c:v>12037.07</c:v>
                </c:pt>
                <c:pt idx="177">
                  <c:v>12971.26</c:v>
                </c:pt>
                <c:pt idx="178">
                  <c:v>11059.93</c:v>
                </c:pt>
                <c:pt idx="179">
                  <c:v>9513.69</c:v>
                </c:pt>
                <c:pt idx="180">
                  <c:v>8976.7999999999993</c:v>
                </c:pt>
                <c:pt idx="181">
                  <c:v>8235.89</c:v>
                </c:pt>
                <c:pt idx="182">
                  <c:v>7494.98</c:v>
                </c:pt>
                <c:pt idx="183">
                  <c:v>6270.87</c:v>
                </c:pt>
                <c:pt idx="184">
                  <c:v>4982.34</c:v>
                </c:pt>
                <c:pt idx="185">
                  <c:v>4649.47</c:v>
                </c:pt>
                <c:pt idx="186">
                  <c:v>4413.2299999999996</c:v>
                </c:pt>
                <c:pt idx="187">
                  <c:v>4509.87</c:v>
                </c:pt>
                <c:pt idx="188">
                  <c:v>4563.5600000000004</c:v>
                </c:pt>
                <c:pt idx="189">
                  <c:v>5325.95</c:v>
                </c:pt>
                <c:pt idx="190">
                  <c:v>6077.59</c:v>
                </c:pt>
                <c:pt idx="191">
                  <c:v>6163.5</c:v>
                </c:pt>
                <c:pt idx="192">
                  <c:v>6915.14</c:v>
                </c:pt>
                <c:pt idx="193">
                  <c:v>7827.85</c:v>
                </c:pt>
                <c:pt idx="194">
                  <c:v>7409.08</c:v>
                </c:pt>
                <c:pt idx="195">
                  <c:v>7784.9</c:v>
                </c:pt>
                <c:pt idx="196">
                  <c:v>7838.59</c:v>
                </c:pt>
                <c:pt idx="197">
                  <c:v>6818.5</c:v>
                </c:pt>
                <c:pt idx="198">
                  <c:v>7269.49</c:v>
                </c:pt>
                <c:pt idx="199">
                  <c:v>8031.87</c:v>
                </c:pt>
                <c:pt idx="200">
                  <c:v>3919.3</c:v>
                </c:pt>
                <c:pt idx="201">
                  <c:v>4821.2700000000004</c:v>
                </c:pt>
                <c:pt idx="202">
                  <c:v>5615.87</c:v>
                </c:pt>
                <c:pt idx="203">
                  <c:v>4799.8</c:v>
                </c:pt>
                <c:pt idx="204">
                  <c:v>3801.18</c:v>
                </c:pt>
                <c:pt idx="205">
                  <c:v>2909.94</c:v>
                </c:pt>
                <c:pt idx="206">
                  <c:v>2877.73</c:v>
                </c:pt>
                <c:pt idx="207">
                  <c:v>2866.99</c:v>
                </c:pt>
                <c:pt idx="208">
                  <c:v>2781.09</c:v>
                </c:pt>
                <c:pt idx="209">
                  <c:v>3307.24</c:v>
                </c:pt>
                <c:pt idx="210">
                  <c:v>5476.28</c:v>
                </c:pt>
                <c:pt idx="211">
                  <c:v>9975.41</c:v>
                </c:pt>
                <c:pt idx="212">
                  <c:v>15559.07</c:v>
                </c:pt>
                <c:pt idx="213">
                  <c:v>20358.86</c:v>
                </c:pt>
                <c:pt idx="214">
                  <c:v>21991.01</c:v>
                </c:pt>
                <c:pt idx="215">
                  <c:v>22850.03</c:v>
                </c:pt>
                <c:pt idx="216">
                  <c:v>24095.62</c:v>
                </c:pt>
                <c:pt idx="217">
                  <c:v>23139.95</c:v>
                </c:pt>
                <c:pt idx="218">
                  <c:v>19886.400000000001</c:v>
                </c:pt>
                <c:pt idx="219">
                  <c:v>17524.080000000002</c:v>
                </c:pt>
                <c:pt idx="220">
                  <c:v>16708.009999999998</c:v>
                </c:pt>
                <c:pt idx="221">
                  <c:v>17083.830000000002</c:v>
                </c:pt>
                <c:pt idx="222">
                  <c:v>19617.95</c:v>
                </c:pt>
                <c:pt idx="223">
                  <c:v>18222.04</c:v>
                </c:pt>
                <c:pt idx="224">
                  <c:v>11575.34</c:v>
                </c:pt>
                <c:pt idx="225">
                  <c:v>10845.17</c:v>
                </c:pt>
                <c:pt idx="226">
                  <c:v>12337.73</c:v>
                </c:pt>
                <c:pt idx="227">
                  <c:v>14302.74</c:v>
                </c:pt>
                <c:pt idx="228">
                  <c:v>15537.59</c:v>
                </c:pt>
                <c:pt idx="229">
                  <c:v>16761.7</c:v>
                </c:pt>
                <c:pt idx="230">
                  <c:v>15924.15</c:v>
                </c:pt>
                <c:pt idx="231">
                  <c:v>15022.18</c:v>
                </c:pt>
                <c:pt idx="232">
                  <c:v>18877.05</c:v>
                </c:pt>
                <c:pt idx="233">
                  <c:v>23129.21</c:v>
                </c:pt>
                <c:pt idx="234">
                  <c:v>26414.98</c:v>
                </c:pt>
                <c:pt idx="235">
                  <c:v>31236.25</c:v>
                </c:pt>
                <c:pt idx="236">
                  <c:v>35649.480000000003</c:v>
                </c:pt>
                <c:pt idx="237">
                  <c:v>38333.93</c:v>
                </c:pt>
                <c:pt idx="238">
                  <c:v>39472.14</c:v>
                </c:pt>
                <c:pt idx="239">
                  <c:v>38763.449999999997</c:v>
                </c:pt>
                <c:pt idx="240">
                  <c:v>39708.370000000003</c:v>
                </c:pt>
                <c:pt idx="241">
                  <c:v>43939.06</c:v>
                </c:pt>
                <c:pt idx="242">
                  <c:v>41243.879999999997</c:v>
                </c:pt>
                <c:pt idx="243">
                  <c:v>38033.269999999997</c:v>
                </c:pt>
                <c:pt idx="244">
                  <c:v>32803.97</c:v>
                </c:pt>
                <c:pt idx="245">
                  <c:v>29335.66</c:v>
                </c:pt>
                <c:pt idx="246">
                  <c:v>31762.400000000001</c:v>
                </c:pt>
                <c:pt idx="247">
                  <c:v>36508.51</c:v>
                </c:pt>
                <c:pt idx="248">
                  <c:v>43037.09</c:v>
                </c:pt>
                <c:pt idx="249">
                  <c:v>48448.94</c:v>
                </c:pt>
                <c:pt idx="250">
                  <c:v>52765.53</c:v>
                </c:pt>
                <c:pt idx="251">
                  <c:v>56029.82</c:v>
                </c:pt>
                <c:pt idx="252">
                  <c:v>61119.54</c:v>
                </c:pt>
                <c:pt idx="253">
                  <c:v>66509.91</c:v>
                </c:pt>
                <c:pt idx="254">
                  <c:v>74702.850000000006</c:v>
                </c:pt>
                <c:pt idx="255">
                  <c:v>78493.289999999994</c:v>
                </c:pt>
                <c:pt idx="256">
                  <c:v>81714.63</c:v>
                </c:pt>
                <c:pt idx="257">
                  <c:v>80350.929999999993</c:v>
                </c:pt>
                <c:pt idx="258">
                  <c:v>68775.59</c:v>
                </c:pt>
                <c:pt idx="259">
                  <c:v>56040.56</c:v>
                </c:pt>
                <c:pt idx="260">
                  <c:v>47149.66</c:v>
                </c:pt>
                <c:pt idx="261">
                  <c:v>44583.33</c:v>
                </c:pt>
                <c:pt idx="262">
                  <c:v>42478.720000000001</c:v>
                </c:pt>
                <c:pt idx="263">
                  <c:v>42661.27</c:v>
                </c:pt>
                <c:pt idx="264">
                  <c:v>42961.919999999998</c:v>
                </c:pt>
                <c:pt idx="265">
                  <c:v>46108.1</c:v>
                </c:pt>
                <c:pt idx="266">
                  <c:v>45152.43</c:v>
                </c:pt>
                <c:pt idx="267">
                  <c:v>44250.46</c:v>
                </c:pt>
                <c:pt idx="268">
                  <c:v>43037.09</c:v>
                </c:pt>
                <c:pt idx="269">
                  <c:v>39600.99</c:v>
                </c:pt>
                <c:pt idx="270">
                  <c:v>36154.160000000003</c:v>
                </c:pt>
                <c:pt idx="271">
                  <c:v>33684.47</c:v>
                </c:pt>
                <c:pt idx="272">
                  <c:v>30806.74</c:v>
                </c:pt>
                <c:pt idx="273">
                  <c:v>27091.46</c:v>
                </c:pt>
                <c:pt idx="274">
                  <c:v>23977.5</c:v>
                </c:pt>
                <c:pt idx="275">
                  <c:v>20960.18</c:v>
                </c:pt>
                <c:pt idx="276">
                  <c:v>16836.86</c:v>
                </c:pt>
                <c:pt idx="277">
                  <c:v>15236.93</c:v>
                </c:pt>
                <c:pt idx="278">
                  <c:v>13132.33</c:v>
                </c:pt>
                <c:pt idx="279">
                  <c:v>11221</c:v>
                </c:pt>
                <c:pt idx="280">
                  <c:v>10254.6</c:v>
                </c:pt>
                <c:pt idx="281">
                  <c:v>10490.83</c:v>
                </c:pt>
                <c:pt idx="282">
                  <c:v>10211.64</c:v>
                </c:pt>
                <c:pt idx="283">
                  <c:v>12649.12</c:v>
                </c:pt>
                <c:pt idx="284">
                  <c:v>14356.43</c:v>
                </c:pt>
                <c:pt idx="285">
                  <c:v>14871.85</c:v>
                </c:pt>
                <c:pt idx="286">
                  <c:v>12724.29</c:v>
                </c:pt>
                <c:pt idx="287">
                  <c:v>12122.97</c:v>
                </c:pt>
                <c:pt idx="288">
                  <c:v>13873.23</c:v>
                </c:pt>
                <c:pt idx="289">
                  <c:v>14249.06</c:v>
                </c:pt>
                <c:pt idx="290">
                  <c:v>14764.47</c:v>
                </c:pt>
                <c:pt idx="291">
                  <c:v>14249.06</c:v>
                </c:pt>
                <c:pt idx="292">
                  <c:v>13561.84</c:v>
                </c:pt>
                <c:pt idx="293">
                  <c:v>11414.28</c:v>
                </c:pt>
                <c:pt idx="294">
                  <c:v>10179.43</c:v>
                </c:pt>
                <c:pt idx="295">
                  <c:v>8321.7900000000009</c:v>
                </c:pt>
                <c:pt idx="296">
                  <c:v>7366.13</c:v>
                </c:pt>
                <c:pt idx="297">
                  <c:v>6764.81</c:v>
                </c:pt>
                <c:pt idx="298">
                  <c:v>6034.64</c:v>
                </c:pt>
                <c:pt idx="299">
                  <c:v>5819.89</c:v>
                </c:pt>
                <c:pt idx="300">
                  <c:v>5433.32</c:v>
                </c:pt>
                <c:pt idx="301">
                  <c:v>5766.2</c:v>
                </c:pt>
                <c:pt idx="302">
                  <c:v>6249.4</c:v>
                </c:pt>
                <c:pt idx="303">
                  <c:v>6163.5</c:v>
                </c:pt>
                <c:pt idx="304">
                  <c:v>6195.71</c:v>
                </c:pt>
                <c:pt idx="305">
                  <c:v>6034.64</c:v>
                </c:pt>
                <c:pt idx="306">
                  <c:v>6206.45</c:v>
                </c:pt>
                <c:pt idx="307">
                  <c:v>8686.8799999999992</c:v>
                </c:pt>
                <c:pt idx="308">
                  <c:v>13078.64</c:v>
                </c:pt>
                <c:pt idx="309">
                  <c:v>15634.23</c:v>
                </c:pt>
                <c:pt idx="310">
                  <c:v>17116.05</c:v>
                </c:pt>
                <c:pt idx="311">
                  <c:v>15730.87</c:v>
                </c:pt>
                <c:pt idx="312">
                  <c:v>15376.52</c:v>
                </c:pt>
                <c:pt idx="313">
                  <c:v>15881.2</c:v>
                </c:pt>
                <c:pt idx="314">
                  <c:v>14324.22</c:v>
                </c:pt>
                <c:pt idx="315">
                  <c:v>13368.56</c:v>
                </c:pt>
                <c:pt idx="316">
                  <c:v>14120.2</c:v>
                </c:pt>
                <c:pt idx="317">
                  <c:v>13959.14</c:v>
                </c:pt>
                <c:pt idx="318">
                  <c:v>14141.68</c:v>
                </c:pt>
                <c:pt idx="319">
                  <c:v>9578.11</c:v>
                </c:pt>
                <c:pt idx="320">
                  <c:v>7312.44</c:v>
                </c:pt>
                <c:pt idx="321">
                  <c:v>8375.48</c:v>
                </c:pt>
                <c:pt idx="322">
                  <c:v>9449.26</c:v>
                </c:pt>
                <c:pt idx="323">
                  <c:v>9234.5</c:v>
                </c:pt>
                <c:pt idx="324">
                  <c:v>9105.65</c:v>
                </c:pt>
                <c:pt idx="325">
                  <c:v>9964.68</c:v>
                </c:pt>
                <c:pt idx="326">
                  <c:v>11521.66</c:v>
                </c:pt>
                <c:pt idx="327">
                  <c:v>14592.67</c:v>
                </c:pt>
                <c:pt idx="328">
                  <c:v>16729.490000000002</c:v>
                </c:pt>
                <c:pt idx="329">
                  <c:v>18640.810000000001</c:v>
                </c:pt>
                <c:pt idx="330">
                  <c:v>22463.47</c:v>
                </c:pt>
                <c:pt idx="331">
                  <c:v>27467.279999999999</c:v>
                </c:pt>
                <c:pt idx="332">
                  <c:v>29410.82</c:v>
                </c:pt>
                <c:pt idx="333">
                  <c:v>27810.89</c:v>
                </c:pt>
                <c:pt idx="334">
                  <c:v>26640.47</c:v>
                </c:pt>
                <c:pt idx="335">
                  <c:v>25577.43</c:v>
                </c:pt>
                <c:pt idx="336">
                  <c:v>26511.62</c:v>
                </c:pt>
                <c:pt idx="337">
                  <c:v>25588.17</c:v>
                </c:pt>
                <c:pt idx="338">
                  <c:v>21271.57</c:v>
                </c:pt>
                <c:pt idx="339">
                  <c:v>18458.27</c:v>
                </c:pt>
                <c:pt idx="340">
                  <c:v>17040.88</c:v>
                </c:pt>
                <c:pt idx="341">
                  <c:v>13926.92</c:v>
                </c:pt>
                <c:pt idx="342">
                  <c:v>14184.63</c:v>
                </c:pt>
                <c:pt idx="343">
                  <c:v>13014.21</c:v>
                </c:pt>
                <c:pt idx="344">
                  <c:v>10179.43</c:v>
                </c:pt>
                <c:pt idx="345">
                  <c:v>11135.09</c:v>
                </c:pt>
                <c:pt idx="346">
                  <c:v>11661.25</c:v>
                </c:pt>
                <c:pt idx="347">
                  <c:v>13293.39</c:v>
                </c:pt>
                <c:pt idx="348">
                  <c:v>14785.95</c:v>
                </c:pt>
                <c:pt idx="349">
                  <c:v>13701.43</c:v>
                </c:pt>
                <c:pt idx="350">
                  <c:v>14066.51</c:v>
                </c:pt>
                <c:pt idx="351">
                  <c:v>15000.7</c:v>
                </c:pt>
                <c:pt idx="352">
                  <c:v>18264.990000000002</c:v>
                </c:pt>
                <c:pt idx="353">
                  <c:v>19124.02</c:v>
                </c:pt>
                <c:pt idx="354">
                  <c:v>21239.360000000001</c:v>
                </c:pt>
                <c:pt idx="355">
                  <c:v>24170.78</c:v>
                </c:pt>
                <c:pt idx="356">
                  <c:v>26619</c:v>
                </c:pt>
                <c:pt idx="357">
                  <c:v>27574.66</c:v>
                </c:pt>
                <c:pt idx="358">
                  <c:v>24568.080000000002</c:v>
                </c:pt>
                <c:pt idx="359">
                  <c:v>21153.46</c:v>
                </c:pt>
                <c:pt idx="360">
                  <c:v>20799.11</c:v>
                </c:pt>
                <c:pt idx="361">
                  <c:v>22377.57</c:v>
                </c:pt>
                <c:pt idx="362">
                  <c:v>18920</c:v>
                </c:pt>
                <c:pt idx="363">
                  <c:v>16407.349999999999</c:v>
                </c:pt>
                <c:pt idx="364">
                  <c:v>16632.849999999999</c:v>
                </c:pt>
                <c:pt idx="365">
                  <c:v>18372.37</c:v>
                </c:pt>
                <c:pt idx="366">
                  <c:v>21454.12</c:v>
                </c:pt>
                <c:pt idx="367">
                  <c:v>18952.21</c:v>
                </c:pt>
                <c:pt idx="368">
                  <c:v>12960.52</c:v>
                </c:pt>
                <c:pt idx="369">
                  <c:v>13357.82</c:v>
                </c:pt>
                <c:pt idx="370">
                  <c:v>14657.09</c:v>
                </c:pt>
                <c:pt idx="371">
                  <c:v>17008.669999999998</c:v>
                </c:pt>
                <c:pt idx="372">
                  <c:v>19725.330000000002</c:v>
                </c:pt>
                <c:pt idx="373">
                  <c:v>22356.09</c:v>
                </c:pt>
                <c:pt idx="374">
                  <c:v>25910.3</c:v>
                </c:pt>
                <c:pt idx="375">
                  <c:v>30892.639999999999</c:v>
                </c:pt>
                <c:pt idx="376">
                  <c:v>34607.919999999998</c:v>
                </c:pt>
                <c:pt idx="377">
                  <c:v>36734</c:v>
                </c:pt>
                <c:pt idx="378">
                  <c:v>39482.879999999997</c:v>
                </c:pt>
                <c:pt idx="379">
                  <c:v>45528.26</c:v>
                </c:pt>
                <c:pt idx="380">
                  <c:v>47729.51</c:v>
                </c:pt>
                <c:pt idx="381">
                  <c:v>47385.9</c:v>
                </c:pt>
                <c:pt idx="382">
                  <c:v>43724.31</c:v>
                </c:pt>
                <c:pt idx="383">
                  <c:v>43552.5</c:v>
                </c:pt>
                <c:pt idx="384">
                  <c:v>46483.92</c:v>
                </c:pt>
                <c:pt idx="385">
                  <c:v>45281.29</c:v>
                </c:pt>
                <c:pt idx="386">
                  <c:v>40953.96</c:v>
                </c:pt>
                <c:pt idx="387">
                  <c:v>33512.660000000003</c:v>
                </c:pt>
                <c:pt idx="388">
                  <c:v>30108.78</c:v>
                </c:pt>
                <c:pt idx="389">
                  <c:v>32363.72</c:v>
                </c:pt>
                <c:pt idx="390">
                  <c:v>40889.53</c:v>
                </c:pt>
                <c:pt idx="391">
                  <c:v>45012.84</c:v>
                </c:pt>
                <c:pt idx="392">
                  <c:v>28358.52</c:v>
                </c:pt>
                <c:pt idx="393">
                  <c:v>35768.83</c:v>
                </c:pt>
                <c:pt idx="394">
                  <c:v>42128.91</c:v>
                </c:pt>
                <c:pt idx="395">
                  <c:v>32825.89</c:v>
                </c:pt>
                <c:pt idx="396">
                  <c:v>27632.560000000001</c:v>
                </c:pt>
                <c:pt idx="397">
                  <c:v>28617.06</c:v>
                </c:pt>
                <c:pt idx="398">
                  <c:v>35810.550000000003</c:v>
                </c:pt>
                <c:pt idx="399">
                  <c:v>47164.57</c:v>
                </c:pt>
                <c:pt idx="400">
                  <c:v>63172.58</c:v>
                </c:pt>
                <c:pt idx="401">
                  <c:v>78379.66</c:v>
                </c:pt>
                <c:pt idx="402">
                  <c:v>76581.960000000006</c:v>
                </c:pt>
                <c:pt idx="403">
                  <c:v>73876.039999999994</c:v>
                </c:pt>
                <c:pt idx="404">
                  <c:v>67830.66</c:v>
                </c:pt>
                <c:pt idx="405">
                  <c:v>63771.77</c:v>
                </c:pt>
                <c:pt idx="406">
                  <c:v>59584.03</c:v>
                </c:pt>
                <c:pt idx="407">
                  <c:v>54365.46</c:v>
                </c:pt>
                <c:pt idx="408">
                  <c:v>49222.06</c:v>
                </c:pt>
                <c:pt idx="409">
                  <c:v>42532.41</c:v>
                </c:pt>
                <c:pt idx="410">
                  <c:v>36218.589999999997</c:v>
                </c:pt>
                <c:pt idx="411">
                  <c:v>35209.230000000003</c:v>
                </c:pt>
                <c:pt idx="412">
                  <c:v>36433.339999999997</c:v>
                </c:pt>
                <c:pt idx="413">
                  <c:v>41018.379999999997</c:v>
                </c:pt>
                <c:pt idx="414">
                  <c:v>50381.74</c:v>
                </c:pt>
                <c:pt idx="415">
                  <c:v>55106.37</c:v>
                </c:pt>
                <c:pt idx="416">
                  <c:v>28702.13</c:v>
                </c:pt>
                <c:pt idx="417">
                  <c:v>38473.519999999997</c:v>
                </c:pt>
                <c:pt idx="418">
                  <c:v>56706.3</c:v>
                </c:pt>
                <c:pt idx="419">
                  <c:v>67933.13</c:v>
                </c:pt>
                <c:pt idx="420">
                  <c:v>65408.82</c:v>
                </c:pt>
                <c:pt idx="421">
                  <c:v>67533.78</c:v>
                </c:pt>
                <c:pt idx="422">
                  <c:v>74027.100000000006</c:v>
                </c:pt>
                <c:pt idx="423">
                  <c:v>80373.679999999993</c:v>
                </c:pt>
                <c:pt idx="424">
                  <c:v>83792.45</c:v>
                </c:pt>
                <c:pt idx="425">
                  <c:v>81532.09</c:v>
                </c:pt>
                <c:pt idx="426">
                  <c:v>76120.240000000005</c:v>
                </c:pt>
                <c:pt idx="427">
                  <c:v>70590.27</c:v>
                </c:pt>
                <c:pt idx="428">
                  <c:v>61302.080000000002</c:v>
                </c:pt>
                <c:pt idx="429">
                  <c:v>54193.66</c:v>
                </c:pt>
                <c:pt idx="430">
                  <c:v>48814.02</c:v>
                </c:pt>
                <c:pt idx="431">
                  <c:v>40878.79</c:v>
                </c:pt>
                <c:pt idx="432">
                  <c:v>36325.97</c:v>
                </c:pt>
                <c:pt idx="433">
                  <c:v>32675.11</c:v>
                </c:pt>
                <c:pt idx="434">
                  <c:v>28906.15</c:v>
                </c:pt>
                <c:pt idx="435">
                  <c:v>27596.14</c:v>
                </c:pt>
                <c:pt idx="436">
                  <c:v>26801.54</c:v>
                </c:pt>
                <c:pt idx="437">
                  <c:v>29700.74</c:v>
                </c:pt>
                <c:pt idx="438">
                  <c:v>42403.56</c:v>
                </c:pt>
                <c:pt idx="439">
                  <c:v>45431.62</c:v>
                </c:pt>
                <c:pt idx="440">
                  <c:v>25824.400000000001</c:v>
                </c:pt>
                <c:pt idx="441">
                  <c:v>22871.51</c:v>
                </c:pt>
                <c:pt idx="442">
                  <c:v>31322.15</c:v>
                </c:pt>
                <c:pt idx="443">
                  <c:v>30087.31</c:v>
                </c:pt>
                <c:pt idx="444">
                  <c:v>25856.61</c:v>
                </c:pt>
                <c:pt idx="445">
                  <c:v>23021.84</c:v>
                </c:pt>
                <c:pt idx="446">
                  <c:v>21872.89</c:v>
                </c:pt>
                <c:pt idx="447">
                  <c:v>21582.97</c:v>
                </c:pt>
                <c:pt idx="448">
                  <c:v>20111.89</c:v>
                </c:pt>
                <c:pt idx="449">
                  <c:v>20487.72</c:v>
                </c:pt>
                <c:pt idx="450">
                  <c:v>24492.91</c:v>
                </c:pt>
                <c:pt idx="451">
                  <c:v>31279.200000000001</c:v>
                </c:pt>
                <c:pt idx="452">
                  <c:v>33212</c:v>
                </c:pt>
                <c:pt idx="453">
                  <c:v>33491.19</c:v>
                </c:pt>
                <c:pt idx="454">
                  <c:v>33587.83</c:v>
                </c:pt>
                <c:pt idx="455">
                  <c:v>33007.99</c:v>
                </c:pt>
                <c:pt idx="456">
                  <c:v>32374.46</c:v>
                </c:pt>
                <c:pt idx="457">
                  <c:v>30269.85</c:v>
                </c:pt>
                <c:pt idx="458">
                  <c:v>27037.77</c:v>
                </c:pt>
                <c:pt idx="459">
                  <c:v>27069.98</c:v>
                </c:pt>
                <c:pt idx="460">
                  <c:v>27703.51</c:v>
                </c:pt>
                <c:pt idx="461">
                  <c:v>29647.06</c:v>
                </c:pt>
                <c:pt idx="462">
                  <c:v>37442.699999999997</c:v>
                </c:pt>
                <c:pt idx="463">
                  <c:v>40073.46</c:v>
                </c:pt>
                <c:pt idx="464">
                  <c:v>26318.34</c:v>
                </c:pt>
                <c:pt idx="465">
                  <c:v>22839.29</c:v>
                </c:pt>
                <c:pt idx="466">
                  <c:v>20949.439999999999</c:v>
                </c:pt>
                <c:pt idx="467">
                  <c:v>19231.39</c:v>
                </c:pt>
                <c:pt idx="468">
                  <c:v>17964.330000000002</c:v>
                </c:pt>
                <c:pt idx="469">
                  <c:v>16546.939999999999</c:v>
                </c:pt>
                <c:pt idx="470">
                  <c:v>13765.86</c:v>
                </c:pt>
                <c:pt idx="471">
                  <c:v>12735.03</c:v>
                </c:pt>
                <c:pt idx="472">
                  <c:v>13325.61</c:v>
                </c:pt>
                <c:pt idx="473">
                  <c:v>16289.24</c:v>
                </c:pt>
                <c:pt idx="474">
                  <c:v>20927.97</c:v>
                </c:pt>
                <c:pt idx="475">
                  <c:v>25051.279999999999</c:v>
                </c:pt>
                <c:pt idx="476">
                  <c:v>30130.26</c:v>
                </c:pt>
                <c:pt idx="477">
                  <c:v>32148.959999999999</c:v>
                </c:pt>
                <c:pt idx="478">
                  <c:v>29174.59</c:v>
                </c:pt>
                <c:pt idx="479">
                  <c:v>26522.36</c:v>
                </c:pt>
                <c:pt idx="480">
                  <c:v>24890.21</c:v>
                </c:pt>
                <c:pt idx="481">
                  <c:v>23741.27</c:v>
                </c:pt>
                <c:pt idx="482">
                  <c:v>23472.82</c:v>
                </c:pt>
                <c:pt idx="483">
                  <c:v>18877.05</c:v>
                </c:pt>
                <c:pt idx="484">
                  <c:v>19145.490000000002</c:v>
                </c:pt>
                <c:pt idx="485">
                  <c:v>18801.88</c:v>
                </c:pt>
                <c:pt idx="486">
                  <c:v>17846.22</c:v>
                </c:pt>
                <c:pt idx="487">
                  <c:v>12477.32</c:v>
                </c:pt>
                <c:pt idx="488">
                  <c:v>7409.08</c:v>
                </c:pt>
                <c:pt idx="489">
                  <c:v>8246.6299999999992</c:v>
                </c:pt>
                <c:pt idx="490">
                  <c:v>8364.74</c:v>
                </c:pt>
                <c:pt idx="491">
                  <c:v>9588.85</c:v>
                </c:pt>
                <c:pt idx="492">
                  <c:v>10254.6</c:v>
                </c:pt>
                <c:pt idx="493">
                  <c:v>8504.33</c:v>
                </c:pt>
                <c:pt idx="494">
                  <c:v>7849.33</c:v>
                </c:pt>
                <c:pt idx="495">
                  <c:v>8976.7999999999993</c:v>
                </c:pt>
                <c:pt idx="496">
                  <c:v>10394.19</c:v>
                </c:pt>
                <c:pt idx="497">
                  <c:v>11489.44</c:v>
                </c:pt>
                <c:pt idx="498">
                  <c:v>14635.62</c:v>
                </c:pt>
                <c:pt idx="499">
                  <c:v>15838.25</c:v>
                </c:pt>
                <c:pt idx="500">
                  <c:v>14914.8</c:v>
                </c:pt>
                <c:pt idx="501">
                  <c:v>14689.31</c:v>
                </c:pt>
                <c:pt idx="502">
                  <c:v>13787.33</c:v>
                </c:pt>
                <c:pt idx="503">
                  <c:v>12445.11</c:v>
                </c:pt>
                <c:pt idx="504">
                  <c:v>12326.99</c:v>
                </c:pt>
                <c:pt idx="505">
                  <c:v>11768.62</c:v>
                </c:pt>
                <c:pt idx="506">
                  <c:v>9341.8799999999992</c:v>
                </c:pt>
                <c:pt idx="507">
                  <c:v>9159.34</c:v>
                </c:pt>
                <c:pt idx="508">
                  <c:v>10072.049999999999</c:v>
                </c:pt>
                <c:pt idx="509">
                  <c:v>9223.77</c:v>
                </c:pt>
                <c:pt idx="510">
                  <c:v>8278.84</c:v>
                </c:pt>
                <c:pt idx="511">
                  <c:v>6850.71</c:v>
                </c:pt>
                <c:pt idx="512">
                  <c:v>6539.32</c:v>
                </c:pt>
                <c:pt idx="513">
                  <c:v>6238.66</c:v>
                </c:pt>
                <c:pt idx="514">
                  <c:v>6689.65</c:v>
                </c:pt>
                <c:pt idx="515">
                  <c:v>6689.65</c:v>
                </c:pt>
                <c:pt idx="516">
                  <c:v>6754.07</c:v>
                </c:pt>
                <c:pt idx="517">
                  <c:v>7613.1</c:v>
                </c:pt>
                <c:pt idx="518">
                  <c:v>9341.8799999999992</c:v>
                </c:pt>
                <c:pt idx="519">
                  <c:v>11897.48</c:v>
                </c:pt>
                <c:pt idx="520">
                  <c:v>14678.57</c:v>
                </c:pt>
                <c:pt idx="521">
                  <c:v>14947.01</c:v>
                </c:pt>
                <c:pt idx="522">
                  <c:v>14603.4</c:v>
                </c:pt>
                <c:pt idx="523">
                  <c:v>14259.79</c:v>
                </c:pt>
                <c:pt idx="524">
                  <c:v>14989.96</c:v>
                </c:pt>
                <c:pt idx="525">
                  <c:v>15312.1</c:v>
                </c:pt>
                <c:pt idx="526">
                  <c:v>16600.63</c:v>
                </c:pt>
                <c:pt idx="527">
                  <c:v>17491.87</c:v>
                </c:pt>
                <c:pt idx="528">
                  <c:v>18737.45</c:v>
                </c:pt>
                <c:pt idx="529">
                  <c:v>18877.05</c:v>
                </c:pt>
                <c:pt idx="530">
                  <c:v>16600.63</c:v>
                </c:pt>
                <c:pt idx="531">
                  <c:v>14914.8</c:v>
                </c:pt>
                <c:pt idx="532">
                  <c:v>13508.15</c:v>
                </c:pt>
                <c:pt idx="533">
                  <c:v>12520.27</c:v>
                </c:pt>
                <c:pt idx="534">
                  <c:v>11790.1</c:v>
                </c:pt>
                <c:pt idx="535">
                  <c:v>10458.61</c:v>
                </c:pt>
                <c:pt idx="536">
                  <c:v>10834.44</c:v>
                </c:pt>
                <c:pt idx="537">
                  <c:v>13228.97</c:v>
                </c:pt>
                <c:pt idx="538">
                  <c:v>13465.2</c:v>
                </c:pt>
                <c:pt idx="539">
                  <c:v>13551.1</c:v>
                </c:pt>
                <c:pt idx="540">
                  <c:v>13121.59</c:v>
                </c:pt>
                <c:pt idx="541">
                  <c:v>13325.61</c:v>
                </c:pt>
                <c:pt idx="542">
                  <c:v>14549.71</c:v>
                </c:pt>
                <c:pt idx="543">
                  <c:v>11650.51</c:v>
                </c:pt>
                <c:pt idx="544">
                  <c:v>10243.86</c:v>
                </c:pt>
                <c:pt idx="545">
                  <c:v>7795.64</c:v>
                </c:pt>
                <c:pt idx="546">
                  <c:v>6367.51</c:v>
                </c:pt>
                <c:pt idx="547">
                  <c:v>5454.8</c:v>
                </c:pt>
                <c:pt idx="548">
                  <c:v>3607.9</c:v>
                </c:pt>
                <c:pt idx="549">
                  <c:v>2942.16</c:v>
                </c:pt>
                <c:pt idx="550">
                  <c:v>2888.47</c:v>
                </c:pt>
                <c:pt idx="551">
                  <c:v>3908.56</c:v>
                </c:pt>
                <c:pt idx="552">
                  <c:v>5476.28</c:v>
                </c:pt>
                <c:pt idx="553">
                  <c:v>6260.14</c:v>
                </c:pt>
                <c:pt idx="554">
                  <c:v>6539.32</c:v>
                </c:pt>
                <c:pt idx="555">
                  <c:v>7795.64</c:v>
                </c:pt>
                <c:pt idx="556">
                  <c:v>9502.9500000000007</c:v>
                </c:pt>
                <c:pt idx="557">
                  <c:v>11178.05</c:v>
                </c:pt>
                <c:pt idx="558">
                  <c:v>13937.66</c:v>
                </c:pt>
                <c:pt idx="559">
                  <c:v>15161.77</c:v>
                </c:pt>
                <c:pt idx="560">
                  <c:v>9556.64</c:v>
                </c:pt>
                <c:pt idx="561">
                  <c:v>9084.18</c:v>
                </c:pt>
                <c:pt idx="562">
                  <c:v>10630.42</c:v>
                </c:pt>
                <c:pt idx="563">
                  <c:v>14012.82</c:v>
                </c:pt>
                <c:pt idx="564">
                  <c:v>17545.560000000001</c:v>
                </c:pt>
                <c:pt idx="565">
                  <c:v>24514.39</c:v>
                </c:pt>
                <c:pt idx="566">
                  <c:v>32642.9</c:v>
                </c:pt>
                <c:pt idx="567">
                  <c:v>35209.230000000003</c:v>
                </c:pt>
                <c:pt idx="568">
                  <c:v>35520.629999999997</c:v>
                </c:pt>
                <c:pt idx="569">
                  <c:v>34683.08</c:v>
                </c:pt>
                <c:pt idx="570">
                  <c:v>30130.26</c:v>
                </c:pt>
                <c:pt idx="571">
                  <c:v>25706.28</c:v>
                </c:pt>
                <c:pt idx="572">
                  <c:v>21432.639999999999</c:v>
                </c:pt>
                <c:pt idx="573">
                  <c:v>23054.05</c:v>
                </c:pt>
                <c:pt idx="574">
                  <c:v>24675.46</c:v>
                </c:pt>
                <c:pt idx="575">
                  <c:v>26103.58</c:v>
                </c:pt>
                <c:pt idx="576">
                  <c:v>29002.79</c:v>
                </c:pt>
                <c:pt idx="577">
                  <c:v>33641.519999999997</c:v>
                </c:pt>
                <c:pt idx="578">
                  <c:v>35853.5</c:v>
                </c:pt>
                <c:pt idx="579">
                  <c:v>35359.56</c:v>
                </c:pt>
                <c:pt idx="580">
                  <c:v>36744.74</c:v>
                </c:pt>
                <c:pt idx="581">
                  <c:v>35080.379999999997</c:v>
                </c:pt>
                <c:pt idx="582">
                  <c:v>30634.93</c:v>
                </c:pt>
                <c:pt idx="583">
                  <c:v>30495.34</c:v>
                </c:pt>
                <c:pt idx="584">
                  <c:v>30591.98</c:v>
                </c:pt>
                <c:pt idx="585">
                  <c:v>29915.5</c:v>
                </c:pt>
                <c:pt idx="586">
                  <c:v>31418.79</c:v>
                </c:pt>
                <c:pt idx="587">
                  <c:v>33501.919999999998</c:v>
                </c:pt>
                <c:pt idx="588">
                  <c:v>32267.08</c:v>
                </c:pt>
                <c:pt idx="589">
                  <c:v>29636.32</c:v>
                </c:pt>
                <c:pt idx="590">
                  <c:v>24074.14</c:v>
                </c:pt>
                <c:pt idx="591">
                  <c:v>17803.27</c:v>
                </c:pt>
                <c:pt idx="592">
                  <c:v>12369.94</c:v>
                </c:pt>
                <c:pt idx="593">
                  <c:v>8654.66</c:v>
                </c:pt>
                <c:pt idx="594">
                  <c:v>6904.4</c:v>
                </c:pt>
                <c:pt idx="595">
                  <c:v>6066.85</c:v>
                </c:pt>
                <c:pt idx="596">
                  <c:v>5229.3100000000004</c:v>
                </c:pt>
                <c:pt idx="597">
                  <c:v>4166.2700000000004</c:v>
                </c:pt>
                <c:pt idx="598">
                  <c:v>3543.47</c:v>
                </c:pt>
                <c:pt idx="599">
                  <c:v>3972.98</c:v>
                </c:pt>
                <c:pt idx="600">
                  <c:v>5240.04</c:v>
                </c:pt>
                <c:pt idx="601">
                  <c:v>6367.51</c:v>
                </c:pt>
                <c:pt idx="602">
                  <c:v>6936.62</c:v>
                </c:pt>
              </c:numCache>
            </c:numRef>
          </c:val>
          <c:extLst>
            <c:ext xmlns:c16="http://schemas.microsoft.com/office/drawing/2014/chart" uri="{C3380CC4-5D6E-409C-BE32-E72D297353CC}">
              <c16:uniqueId val="{00000009-8A25-4C98-B0C9-1243552B10A2}"/>
            </c:ext>
          </c:extLst>
        </c:ser>
        <c:ser>
          <c:idx val="11"/>
          <c:order val="10"/>
          <c:tx>
            <c:strRef>
              <c:f>Strom_HydroAusb300Co2!$AW$21</c:f>
              <c:strCache>
                <c:ptCount val="1"/>
                <c:pt idx="0">
                  <c:v>Wind_OFFshore</c:v>
                </c:pt>
              </c:strCache>
            </c:strRef>
          </c:tx>
          <c:spPr>
            <a:solidFill>
              <a:schemeClr val="accent4">
                <a:lumMod val="60000"/>
                <a:lumOff val="40000"/>
              </a:schemeClr>
            </a:solidFill>
          </c:spPr>
          <c:val>
            <c:numRef>
              <c:f>Strom_HydroAusb300Co2!$AW$4006:$AW$4608</c:f>
              <c:numCache>
                <c:formatCode>General</c:formatCode>
                <c:ptCount val="603"/>
                <c:pt idx="0">
                  <c:v>955.94</c:v>
                </c:pt>
                <c:pt idx="1">
                  <c:v>1181.8399999999999</c:v>
                </c:pt>
                <c:pt idx="2">
                  <c:v>1449.42</c:v>
                </c:pt>
                <c:pt idx="3">
                  <c:v>1332.11</c:v>
                </c:pt>
                <c:pt idx="4">
                  <c:v>1304</c:v>
                </c:pt>
                <c:pt idx="5">
                  <c:v>1533.77</c:v>
                </c:pt>
                <c:pt idx="6">
                  <c:v>1504.68</c:v>
                </c:pt>
                <c:pt idx="7">
                  <c:v>1283.6400000000001</c:v>
                </c:pt>
                <c:pt idx="8">
                  <c:v>1133.3599999999999</c:v>
                </c:pt>
                <c:pt idx="9">
                  <c:v>1093.6099999999999</c:v>
                </c:pt>
                <c:pt idx="10">
                  <c:v>1031.56</c:v>
                </c:pt>
                <c:pt idx="11">
                  <c:v>1037.3800000000001</c:v>
                </c:pt>
                <c:pt idx="12">
                  <c:v>1073.25</c:v>
                </c:pt>
                <c:pt idx="13">
                  <c:v>989.87</c:v>
                </c:pt>
                <c:pt idx="14">
                  <c:v>1139.18</c:v>
                </c:pt>
                <c:pt idx="15">
                  <c:v>1241.95</c:v>
                </c:pt>
                <c:pt idx="16">
                  <c:v>1335.02</c:v>
                </c:pt>
                <c:pt idx="17">
                  <c:v>1306.9000000000001</c:v>
                </c:pt>
                <c:pt idx="18">
                  <c:v>1197.3499999999999</c:v>
                </c:pt>
                <c:pt idx="19">
                  <c:v>1131.42</c:v>
                </c:pt>
                <c:pt idx="20">
                  <c:v>1033.5</c:v>
                </c:pt>
                <c:pt idx="21">
                  <c:v>926.85</c:v>
                </c:pt>
                <c:pt idx="22">
                  <c:v>832.81</c:v>
                </c:pt>
                <c:pt idx="23">
                  <c:v>709.68</c:v>
                </c:pt>
                <c:pt idx="24">
                  <c:v>746.53</c:v>
                </c:pt>
                <c:pt idx="25">
                  <c:v>904.56</c:v>
                </c:pt>
                <c:pt idx="26">
                  <c:v>910.37</c:v>
                </c:pt>
                <c:pt idx="27">
                  <c:v>935.58</c:v>
                </c:pt>
                <c:pt idx="28">
                  <c:v>1074.22</c:v>
                </c:pt>
                <c:pt idx="29">
                  <c:v>999.57</c:v>
                </c:pt>
                <c:pt idx="30">
                  <c:v>869.65</c:v>
                </c:pt>
                <c:pt idx="31">
                  <c:v>777.55</c:v>
                </c:pt>
                <c:pt idx="32">
                  <c:v>553.59</c:v>
                </c:pt>
                <c:pt idx="33">
                  <c:v>404.29</c:v>
                </c:pt>
                <c:pt idx="34">
                  <c:v>374.23</c:v>
                </c:pt>
                <c:pt idx="35">
                  <c:v>401.38</c:v>
                </c:pt>
                <c:pt idx="36">
                  <c:v>546.80999999999995</c:v>
                </c:pt>
                <c:pt idx="37">
                  <c:v>632.12</c:v>
                </c:pt>
                <c:pt idx="38">
                  <c:v>702.9</c:v>
                </c:pt>
                <c:pt idx="39">
                  <c:v>812.45</c:v>
                </c:pt>
                <c:pt idx="40">
                  <c:v>938.49</c:v>
                </c:pt>
                <c:pt idx="41">
                  <c:v>953.03</c:v>
                </c:pt>
                <c:pt idx="42">
                  <c:v>1042.23</c:v>
                </c:pt>
                <c:pt idx="43">
                  <c:v>1219.6500000000001</c:v>
                </c:pt>
                <c:pt idx="44">
                  <c:v>1466.87</c:v>
                </c:pt>
                <c:pt idx="45">
                  <c:v>1913.82</c:v>
                </c:pt>
                <c:pt idx="46">
                  <c:v>2328.77</c:v>
                </c:pt>
                <c:pt idx="47">
                  <c:v>2770.87</c:v>
                </c:pt>
                <c:pt idx="48">
                  <c:v>3443.71</c:v>
                </c:pt>
                <c:pt idx="49">
                  <c:v>3921.68</c:v>
                </c:pt>
                <c:pt idx="50">
                  <c:v>4018.63</c:v>
                </c:pt>
                <c:pt idx="51">
                  <c:v>4092.32</c:v>
                </c:pt>
                <c:pt idx="52">
                  <c:v>3922.65</c:v>
                </c:pt>
                <c:pt idx="53">
                  <c:v>3746.2</c:v>
                </c:pt>
                <c:pt idx="54">
                  <c:v>3919.74</c:v>
                </c:pt>
                <c:pt idx="55">
                  <c:v>4201.87</c:v>
                </c:pt>
                <c:pt idx="56">
                  <c:v>4380.26</c:v>
                </c:pt>
                <c:pt idx="57">
                  <c:v>5035.6499999999996</c:v>
                </c:pt>
                <c:pt idx="58">
                  <c:v>5737.58</c:v>
                </c:pt>
                <c:pt idx="59">
                  <c:v>5917.91</c:v>
                </c:pt>
                <c:pt idx="60">
                  <c:v>6076.91</c:v>
                </c:pt>
                <c:pt idx="61">
                  <c:v>6218.46</c:v>
                </c:pt>
                <c:pt idx="62">
                  <c:v>6134.11</c:v>
                </c:pt>
                <c:pt idx="63">
                  <c:v>6306.68</c:v>
                </c:pt>
                <c:pt idx="64">
                  <c:v>6100.18</c:v>
                </c:pt>
                <c:pt idx="65">
                  <c:v>5482.6</c:v>
                </c:pt>
                <c:pt idx="66">
                  <c:v>4810.72</c:v>
                </c:pt>
                <c:pt idx="67">
                  <c:v>4102.01</c:v>
                </c:pt>
                <c:pt idx="68">
                  <c:v>3425.29</c:v>
                </c:pt>
                <c:pt idx="69">
                  <c:v>3486.37</c:v>
                </c:pt>
                <c:pt idx="70">
                  <c:v>4030.27</c:v>
                </c:pt>
                <c:pt idx="71">
                  <c:v>4755.46</c:v>
                </c:pt>
                <c:pt idx="72">
                  <c:v>5286.76</c:v>
                </c:pt>
                <c:pt idx="73">
                  <c:v>5501.02</c:v>
                </c:pt>
                <c:pt idx="74">
                  <c:v>5905.31</c:v>
                </c:pt>
                <c:pt idx="75">
                  <c:v>6807.92</c:v>
                </c:pt>
                <c:pt idx="76">
                  <c:v>7372.18</c:v>
                </c:pt>
                <c:pt idx="77">
                  <c:v>7664.97</c:v>
                </c:pt>
                <c:pt idx="78">
                  <c:v>7834.64</c:v>
                </c:pt>
                <c:pt idx="79">
                  <c:v>8006.24</c:v>
                </c:pt>
                <c:pt idx="80">
                  <c:v>7798.76</c:v>
                </c:pt>
                <c:pt idx="81">
                  <c:v>7750.29</c:v>
                </c:pt>
                <c:pt idx="82">
                  <c:v>8001.39</c:v>
                </c:pt>
                <c:pt idx="83">
                  <c:v>8004.3</c:v>
                </c:pt>
                <c:pt idx="84">
                  <c:v>8049.87</c:v>
                </c:pt>
                <c:pt idx="85">
                  <c:v>8166.21</c:v>
                </c:pt>
                <c:pt idx="86">
                  <c:v>8029.51</c:v>
                </c:pt>
                <c:pt idx="87">
                  <c:v>8023.69</c:v>
                </c:pt>
                <c:pt idx="88">
                  <c:v>7809.43</c:v>
                </c:pt>
                <c:pt idx="89">
                  <c:v>7624.25</c:v>
                </c:pt>
                <c:pt idx="90">
                  <c:v>7499.19</c:v>
                </c:pt>
                <c:pt idx="91">
                  <c:v>7445.86</c:v>
                </c:pt>
                <c:pt idx="92">
                  <c:v>6981.46</c:v>
                </c:pt>
                <c:pt idx="93">
                  <c:v>6445.32</c:v>
                </c:pt>
                <c:pt idx="94">
                  <c:v>6130.23</c:v>
                </c:pt>
                <c:pt idx="95">
                  <c:v>5884.95</c:v>
                </c:pt>
                <c:pt idx="96">
                  <c:v>5534.95</c:v>
                </c:pt>
                <c:pt idx="97">
                  <c:v>5406.98</c:v>
                </c:pt>
                <c:pt idx="98">
                  <c:v>5061.83</c:v>
                </c:pt>
                <c:pt idx="99">
                  <c:v>5562.1</c:v>
                </c:pt>
                <c:pt idx="100">
                  <c:v>6462.78</c:v>
                </c:pt>
                <c:pt idx="101">
                  <c:v>6391.03</c:v>
                </c:pt>
                <c:pt idx="102">
                  <c:v>6026.49</c:v>
                </c:pt>
                <c:pt idx="103">
                  <c:v>5770.54</c:v>
                </c:pt>
                <c:pt idx="104">
                  <c:v>5230.5200000000004</c:v>
                </c:pt>
                <c:pt idx="105">
                  <c:v>5124.8500000000004</c:v>
                </c:pt>
                <c:pt idx="106">
                  <c:v>5352.68</c:v>
                </c:pt>
                <c:pt idx="107">
                  <c:v>5205.32</c:v>
                </c:pt>
                <c:pt idx="108">
                  <c:v>4918.34</c:v>
                </c:pt>
                <c:pt idx="109">
                  <c:v>4875.68</c:v>
                </c:pt>
                <c:pt idx="110">
                  <c:v>5557.25</c:v>
                </c:pt>
                <c:pt idx="111">
                  <c:v>6305.71</c:v>
                </c:pt>
                <c:pt idx="112">
                  <c:v>7300.43</c:v>
                </c:pt>
                <c:pt idx="113">
                  <c:v>7793.92</c:v>
                </c:pt>
                <c:pt idx="114">
                  <c:v>7629.1</c:v>
                </c:pt>
                <c:pt idx="115">
                  <c:v>7923.83</c:v>
                </c:pt>
                <c:pt idx="116">
                  <c:v>8222.44</c:v>
                </c:pt>
                <c:pt idx="117">
                  <c:v>8467.73</c:v>
                </c:pt>
                <c:pt idx="118">
                  <c:v>8963.15</c:v>
                </c:pt>
                <c:pt idx="119">
                  <c:v>9358.7099999999991</c:v>
                </c:pt>
                <c:pt idx="120">
                  <c:v>9600.1200000000008</c:v>
                </c:pt>
                <c:pt idx="121">
                  <c:v>9791.11</c:v>
                </c:pt>
                <c:pt idx="122">
                  <c:v>9946.24</c:v>
                </c:pt>
                <c:pt idx="123">
                  <c:v>9967.57</c:v>
                </c:pt>
                <c:pt idx="124">
                  <c:v>10056.76</c:v>
                </c:pt>
                <c:pt idx="125">
                  <c:v>10015.07</c:v>
                </c:pt>
                <c:pt idx="126">
                  <c:v>9896.7900000000009</c:v>
                </c:pt>
                <c:pt idx="127">
                  <c:v>9858.01</c:v>
                </c:pt>
                <c:pt idx="128">
                  <c:v>9791.11</c:v>
                </c:pt>
                <c:pt idx="129">
                  <c:v>9701.92</c:v>
                </c:pt>
                <c:pt idx="130">
                  <c:v>9682.5300000000007</c:v>
                </c:pt>
                <c:pt idx="131">
                  <c:v>9249.16</c:v>
                </c:pt>
                <c:pt idx="132">
                  <c:v>8781.85</c:v>
                </c:pt>
                <c:pt idx="133">
                  <c:v>8622.85</c:v>
                </c:pt>
                <c:pt idx="134">
                  <c:v>8573.41</c:v>
                </c:pt>
                <c:pt idx="135">
                  <c:v>8577.2800000000007</c:v>
                </c:pt>
                <c:pt idx="136">
                  <c:v>8549.17</c:v>
                </c:pt>
                <c:pt idx="137">
                  <c:v>8329.09</c:v>
                </c:pt>
                <c:pt idx="138">
                  <c:v>8282.5499999999993</c:v>
                </c:pt>
                <c:pt idx="139">
                  <c:v>8260.25</c:v>
                </c:pt>
                <c:pt idx="140">
                  <c:v>8238.92</c:v>
                </c:pt>
                <c:pt idx="141">
                  <c:v>8469.67</c:v>
                </c:pt>
                <c:pt idx="142">
                  <c:v>8789.61</c:v>
                </c:pt>
                <c:pt idx="143">
                  <c:v>9125.06</c:v>
                </c:pt>
                <c:pt idx="144">
                  <c:v>9429.49</c:v>
                </c:pt>
                <c:pt idx="145">
                  <c:v>9779.48</c:v>
                </c:pt>
                <c:pt idx="146">
                  <c:v>9957.8700000000008</c:v>
                </c:pt>
                <c:pt idx="147">
                  <c:v>10045.129999999999</c:v>
                </c:pt>
                <c:pt idx="148">
                  <c:v>10112.99</c:v>
                </c:pt>
                <c:pt idx="149">
                  <c:v>10114.93</c:v>
                </c:pt>
                <c:pt idx="150">
                  <c:v>10107.18</c:v>
                </c:pt>
                <c:pt idx="151">
                  <c:v>10121.719999999999</c:v>
                </c:pt>
                <c:pt idx="152">
                  <c:v>10133.35</c:v>
                </c:pt>
                <c:pt idx="153">
                  <c:v>10140.14</c:v>
                </c:pt>
                <c:pt idx="154">
                  <c:v>10139.17</c:v>
                </c:pt>
                <c:pt idx="155">
                  <c:v>10113.959999999999</c:v>
                </c:pt>
                <c:pt idx="156">
                  <c:v>9985.02</c:v>
                </c:pt>
                <c:pt idx="157">
                  <c:v>9922</c:v>
                </c:pt>
                <c:pt idx="158">
                  <c:v>9826.02</c:v>
                </c:pt>
                <c:pt idx="159">
                  <c:v>9830.86</c:v>
                </c:pt>
                <c:pt idx="160">
                  <c:v>9824.08</c:v>
                </c:pt>
                <c:pt idx="161">
                  <c:v>9697.07</c:v>
                </c:pt>
                <c:pt idx="162">
                  <c:v>9462.4500000000007</c:v>
                </c:pt>
                <c:pt idx="163">
                  <c:v>9242.3700000000008</c:v>
                </c:pt>
                <c:pt idx="164">
                  <c:v>8894.31</c:v>
                </c:pt>
                <c:pt idx="165">
                  <c:v>8526.8700000000008</c:v>
                </c:pt>
                <c:pt idx="166">
                  <c:v>8309.7000000000007</c:v>
                </c:pt>
                <c:pt idx="167">
                  <c:v>7894.75</c:v>
                </c:pt>
                <c:pt idx="168">
                  <c:v>7356.67</c:v>
                </c:pt>
                <c:pt idx="169">
                  <c:v>6975.65</c:v>
                </c:pt>
                <c:pt idx="170">
                  <c:v>6416.24</c:v>
                </c:pt>
                <c:pt idx="171">
                  <c:v>5429.27</c:v>
                </c:pt>
                <c:pt idx="172">
                  <c:v>4458.79</c:v>
                </c:pt>
                <c:pt idx="173">
                  <c:v>3529.03</c:v>
                </c:pt>
                <c:pt idx="174">
                  <c:v>2741.78</c:v>
                </c:pt>
                <c:pt idx="175">
                  <c:v>2110.63</c:v>
                </c:pt>
                <c:pt idx="176">
                  <c:v>1800.39</c:v>
                </c:pt>
                <c:pt idx="177">
                  <c:v>1558.98</c:v>
                </c:pt>
                <c:pt idx="178">
                  <c:v>1481.42</c:v>
                </c:pt>
                <c:pt idx="179">
                  <c:v>1415.49</c:v>
                </c:pt>
                <c:pt idx="180">
                  <c:v>1245.82</c:v>
                </c:pt>
                <c:pt idx="181">
                  <c:v>1261.3399999999999</c:v>
                </c:pt>
                <c:pt idx="182">
                  <c:v>1254.55</c:v>
                </c:pt>
                <c:pt idx="183">
                  <c:v>1230.31</c:v>
                </c:pt>
                <c:pt idx="184">
                  <c:v>1138.21</c:v>
                </c:pt>
                <c:pt idx="185">
                  <c:v>965.64</c:v>
                </c:pt>
                <c:pt idx="186">
                  <c:v>828.93</c:v>
                </c:pt>
                <c:pt idx="187">
                  <c:v>953.03</c:v>
                </c:pt>
                <c:pt idx="188">
                  <c:v>1118.82</c:v>
                </c:pt>
                <c:pt idx="189">
                  <c:v>1235.1600000000001</c:v>
                </c:pt>
                <c:pt idx="190">
                  <c:v>1283.6400000000001</c:v>
                </c:pt>
                <c:pt idx="191">
                  <c:v>1366.04</c:v>
                </c:pt>
                <c:pt idx="192">
                  <c:v>1604.54</c:v>
                </c:pt>
                <c:pt idx="193">
                  <c:v>1558.98</c:v>
                </c:pt>
                <c:pt idx="194">
                  <c:v>1595.82</c:v>
                </c:pt>
                <c:pt idx="195">
                  <c:v>1760.64</c:v>
                </c:pt>
                <c:pt idx="196">
                  <c:v>2219.2199999999998</c:v>
                </c:pt>
                <c:pt idx="197">
                  <c:v>2332.65</c:v>
                </c:pt>
                <c:pt idx="198">
                  <c:v>2041.79</c:v>
                </c:pt>
                <c:pt idx="199">
                  <c:v>1968.11</c:v>
                </c:pt>
                <c:pt idx="200">
                  <c:v>2119.36</c:v>
                </c:pt>
                <c:pt idx="201">
                  <c:v>2137.7800000000002</c:v>
                </c:pt>
                <c:pt idx="202">
                  <c:v>1974.9</c:v>
                </c:pt>
                <c:pt idx="203">
                  <c:v>1741.25</c:v>
                </c:pt>
                <c:pt idx="204">
                  <c:v>1575.46</c:v>
                </c:pt>
                <c:pt idx="205">
                  <c:v>1431.97</c:v>
                </c:pt>
                <c:pt idx="206">
                  <c:v>1124.6400000000001</c:v>
                </c:pt>
                <c:pt idx="207">
                  <c:v>920.07</c:v>
                </c:pt>
                <c:pt idx="208">
                  <c:v>804.7</c:v>
                </c:pt>
                <c:pt idx="209">
                  <c:v>739.74</c:v>
                </c:pt>
                <c:pt idx="210">
                  <c:v>796.94</c:v>
                </c:pt>
                <c:pt idx="211">
                  <c:v>857.05</c:v>
                </c:pt>
                <c:pt idx="212">
                  <c:v>881.29</c:v>
                </c:pt>
                <c:pt idx="213">
                  <c:v>1076.1600000000001</c:v>
                </c:pt>
                <c:pt idx="214">
                  <c:v>1191.53</c:v>
                </c:pt>
                <c:pt idx="215">
                  <c:v>1281.7</c:v>
                </c:pt>
                <c:pt idx="216">
                  <c:v>1308.8399999999999</c:v>
                </c:pt>
                <c:pt idx="217">
                  <c:v>1311.75</c:v>
                </c:pt>
                <c:pt idx="218">
                  <c:v>1200.26</c:v>
                </c:pt>
                <c:pt idx="219">
                  <c:v>1020.9</c:v>
                </c:pt>
                <c:pt idx="220">
                  <c:v>978.24</c:v>
                </c:pt>
                <c:pt idx="221">
                  <c:v>893.89</c:v>
                </c:pt>
                <c:pt idx="222">
                  <c:v>941.4</c:v>
                </c:pt>
                <c:pt idx="223">
                  <c:v>1130.45</c:v>
                </c:pt>
                <c:pt idx="224">
                  <c:v>1322.42</c:v>
                </c:pt>
                <c:pt idx="225">
                  <c:v>1678.23</c:v>
                </c:pt>
                <c:pt idx="226">
                  <c:v>2355.92</c:v>
                </c:pt>
                <c:pt idx="227">
                  <c:v>2884.3</c:v>
                </c:pt>
                <c:pt idx="228">
                  <c:v>3212</c:v>
                </c:pt>
                <c:pt idx="229">
                  <c:v>3509.64</c:v>
                </c:pt>
                <c:pt idx="230">
                  <c:v>3884.84</c:v>
                </c:pt>
                <c:pt idx="231">
                  <c:v>4422.92</c:v>
                </c:pt>
                <c:pt idx="232">
                  <c:v>5046.32</c:v>
                </c:pt>
                <c:pt idx="233">
                  <c:v>6200.04</c:v>
                </c:pt>
                <c:pt idx="234">
                  <c:v>7376.06</c:v>
                </c:pt>
                <c:pt idx="235">
                  <c:v>8003.33</c:v>
                </c:pt>
                <c:pt idx="236">
                  <c:v>8616.06</c:v>
                </c:pt>
                <c:pt idx="237">
                  <c:v>8891.41</c:v>
                </c:pt>
                <c:pt idx="238">
                  <c:v>9169.66</c:v>
                </c:pt>
                <c:pt idx="239">
                  <c:v>9320.9</c:v>
                </c:pt>
                <c:pt idx="240">
                  <c:v>9252.07</c:v>
                </c:pt>
                <c:pt idx="241">
                  <c:v>9250.1299999999992</c:v>
                </c:pt>
                <c:pt idx="242">
                  <c:v>9306.36</c:v>
                </c:pt>
                <c:pt idx="243">
                  <c:v>8996.11</c:v>
                </c:pt>
                <c:pt idx="244">
                  <c:v>8986.42</c:v>
                </c:pt>
                <c:pt idx="245">
                  <c:v>9377.1299999999992</c:v>
                </c:pt>
                <c:pt idx="246">
                  <c:v>9683.5</c:v>
                </c:pt>
                <c:pt idx="247">
                  <c:v>9614.66</c:v>
                </c:pt>
                <c:pt idx="248">
                  <c:v>9434.33</c:v>
                </c:pt>
                <c:pt idx="249">
                  <c:v>9149.2999999999993</c:v>
                </c:pt>
                <c:pt idx="250">
                  <c:v>9267.58</c:v>
                </c:pt>
                <c:pt idx="251">
                  <c:v>9283.09</c:v>
                </c:pt>
                <c:pt idx="252">
                  <c:v>9246.25</c:v>
                </c:pt>
                <c:pt idx="253">
                  <c:v>8956.36</c:v>
                </c:pt>
                <c:pt idx="254">
                  <c:v>8429.92</c:v>
                </c:pt>
                <c:pt idx="255">
                  <c:v>8220.5</c:v>
                </c:pt>
                <c:pt idx="256">
                  <c:v>8141.97</c:v>
                </c:pt>
                <c:pt idx="257">
                  <c:v>7850.15</c:v>
                </c:pt>
                <c:pt idx="258">
                  <c:v>7456.53</c:v>
                </c:pt>
                <c:pt idx="259">
                  <c:v>6897.12</c:v>
                </c:pt>
                <c:pt idx="260">
                  <c:v>6175.8</c:v>
                </c:pt>
                <c:pt idx="261">
                  <c:v>5493.26</c:v>
                </c:pt>
                <c:pt idx="262">
                  <c:v>5244.1</c:v>
                </c:pt>
                <c:pt idx="263">
                  <c:v>4925.13</c:v>
                </c:pt>
                <c:pt idx="264">
                  <c:v>4560.59</c:v>
                </c:pt>
                <c:pt idx="265">
                  <c:v>4500.4799999999996</c:v>
                </c:pt>
                <c:pt idx="266">
                  <c:v>4264.8900000000003</c:v>
                </c:pt>
                <c:pt idx="267">
                  <c:v>3791.77</c:v>
                </c:pt>
                <c:pt idx="268">
                  <c:v>3369.06</c:v>
                </c:pt>
                <c:pt idx="269">
                  <c:v>3047.18</c:v>
                </c:pt>
                <c:pt idx="270">
                  <c:v>2664.22</c:v>
                </c:pt>
                <c:pt idx="271">
                  <c:v>2324.89</c:v>
                </c:pt>
                <c:pt idx="272">
                  <c:v>1844.01</c:v>
                </c:pt>
                <c:pt idx="273">
                  <c:v>1438.76</c:v>
                </c:pt>
                <c:pt idx="274">
                  <c:v>1233.22</c:v>
                </c:pt>
                <c:pt idx="275">
                  <c:v>1135.3</c:v>
                </c:pt>
                <c:pt idx="276">
                  <c:v>1146.93</c:v>
                </c:pt>
                <c:pt idx="277">
                  <c:v>1124.6400000000001</c:v>
                </c:pt>
                <c:pt idx="278">
                  <c:v>1240.98</c:v>
                </c:pt>
                <c:pt idx="279">
                  <c:v>1130.45</c:v>
                </c:pt>
                <c:pt idx="280">
                  <c:v>882.26</c:v>
                </c:pt>
                <c:pt idx="281">
                  <c:v>791.12</c:v>
                </c:pt>
                <c:pt idx="282">
                  <c:v>900.68</c:v>
                </c:pt>
                <c:pt idx="283">
                  <c:v>1094.58</c:v>
                </c:pt>
                <c:pt idx="284">
                  <c:v>1027.68</c:v>
                </c:pt>
                <c:pt idx="285">
                  <c:v>1031.56</c:v>
                </c:pt>
                <c:pt idx="286">
                  <c:v>985.03</c:v>
                </c:pt>
                <c:pt idx="287">
                  <c:v>861.9</c:v>
                </c:pt>
                <c:pt idx="288">
                  <c:v>922.98</c:v>
                </c:pt>
                <c:pt idx="289">
                  <c:v>1179.9000000000001</c:v>
                </c:pt>
                <c:pt idx="290">
                  <c:v>1282.67</c:v>
                </c:pt>
                <c:pt idx="291">
                  <c:v>1118.82</c:v>
                </c:pt>
                <c:pt idx="292">
                  <c:v>1032.53</c:v>
                </c:pt>
                <c:pt idx="293">
                  <c:v>1151.78</c:v>
                </c:pt>
                <c:pt idx="294">
                  <c:v>1179.9000000000001</c:v>
                </c:pt>
                <c:pt idx="295">
                  <c:v>1105.25</c:v>
                </c:pt>
                <c:pt idx="296">
                  <c:v>1196.3800000000001</c:v>
                </c:pt>
                <c:pt idx="297">
                  <c:v>1105.25</c:v>
                </c:pt>
                <c:pt idx="298">
                  <c:v>980.18</c:v>
                </c:pt>
                <c:pt idx="299">
                  <c:v>857.05</c:v>
                </c:pt>
                <c:pt idx="300">
                  <c:v>821.18</c:v>
                </c:pt>
                <c:pt idx="301">
                  <c:v>955.94</c:v>
                </c:pt>
                <c:pt idx="302">
                  <c:v>1305.93</c:v>
                </c:pt>
                <c:pt idx="303">
                  <c:v>1641.39</c:v>
                </c:pt>
                <c:pt idx="304">
                  <c:v>1853.71</c:v>
                </c:pt>
                <c:pt idx="305">
                  <c:v>2103.84</c:v>
                </c:pt>
                <c:pt idx="306">
                  <c:v>2226</c:v>
                </c:pt>
                <c:pt idx="307">
                  <c:v>2214.37</c:v>
                </c:pt>
                <c:pt idx="308">
                  <c:v>2103.84</c:v>
                </c:pt>
                <c:pt idx="309">
                  <c:v>2121.3000000000002</c:v>
                </c:pt>
                <c:pt idx="310">
                  <c:v>2314.23</c:v>
                </c:pt>
                <c:pt idx="311">
                  <c:v>2490.6799999999998</c:v>
                </c:pt>
                <c:pt idx="312">
                  <c:v>2680.7</c:v>
                </c:pt>
                <c:pt idx="313">
                  <c:v>2706.88</c:v>
                </c:pt>
                <c:pt idx="314">
                  <c:v>2565.33</c:v>
                </c:pt>
                <c:pt idx="315">
                  <c:v>2622.53</c:v>
                </c:pt>
                <c:pt idx="316">
                  <c:v>2677.8</c:v>
                </c:pt>
                <c:pt idx="317">
                  <c:v>2647.74</c:v>
                </c:pt>
                <c:pt idx="318">
                  <c:v>2422.81</c:v>
                </c:pt>
                <c:pt idx="319">
                  <c:v>2388.88</c:v>
                </c:pt>
                <c:pt idx="320">
                  <c:v>2267.69</c:v>
                </c:pt>
                <c:pt idx="321">
                  <c:v>2146.5</c:v>
                </c:pt>
                <c:pt idx="322">
                  <c:v>2328.77</c:v>
                </c:pt>
                <c:pt idx="323">
                  <c:v>2519.7600000000002</c:v>
                </c:pt>
                <c:pt idx="324">
                  <c:v>2742.75</c:v>
                </c:pt>
                <c:pt idx="325">
                  <c:v>2812.56</c:v>
                </c:pt>
                <c:pt idx="326">
                  <c:v>2794.14</c:v>
                </c:pt>
                <c:pt idx="327">
                  <c:v>2870.73</c:v>
                </c:pt>
                <c:pt idx="328">
                  <c:v>2971.56</c:v>
                </c:pt>
                <c:pt idx="329">
                  <c:v>3143.16</c:v>
                </c:pt>
                <c:pt idx="330">
                  <c:v>3283.74</c:v>
                </c:pt>
                <c:pt idx="331">
                  <c:v>3342.88</c:v>
                </c:pt>
                <c:pt idx="332">
                  <c:v>3306.04</c:v>
                </c:pt>
                <c:pt idx="333">
                  <c:v>3494.13</c:v>
                </c:pt>
                <c:pt idx="334">
                  <c:v>3741.35</c:v>
                </c:pt>
                <c:pt idx="335">
                  <c:v>3589.14</c:v>
                </c:pt>
                <c:pt idx="336">
                  <c:v>3338.03</c:v>
                </c:pt>
                <c:pt idx="337">
                  <c:v>3346.76</c:v>
                </c:pt>
                <c:pt idx="338">
                  <c:v>3308.95</c:v>
                </c:pt>
                <c:pt idx="339">
                  <c:v>3188.73</c:v>
                </c:pt>
                <c:pt idx="340">
                  <c:v>3169.34</c:v>
                </c:pt>
                <c:pt idx="341">
                  <c:v>3049.12</c:v>
                </c:pt>
                <c:pt idx="342">
                  <c:v>3086.93</c:v>
                </c:pt>
                <c:pt idx="343">
                  <c:v>3007.43</c:v>
                </c:pt>
                <c:pt idx="344">
                  <c:v>2840.67</c:v>
                </c:pt>
                <c:pt idx="345">
                  <c:v>2744.69</c:v>
                </c:pt>
                <c:pt idx="346">
                  <c:v>2545.94</c:v>
                </c:pt>
                <c:pt idx="347">
                  <c:v>2327.8000000000002</c:v>
                </c:pt>
                <c:pt idx="348">
                  <c:v>2294.84</c:v>
                </c:pt>
                <c:pt idx="349">
                  <c:v>2279.33</c:v>
                </c:pt>
                <c:pt idx="350">
                  <c:v>2145.5300000000002</c:v>
                </c:pt>
                <c:pt idx="351">
                  <c:v>2296.7800000000002</c:v>
                </c:pt>
                <c:pt idx="352">
                  <c:v>2451.9</c:v>
                </c:pt>
                <c:pt idx="353">
                  <c:v>2462.56</c:v>
                </c:pt>
                <c:pt idx="354">
                  <c:v>2571.15</c:v>
                </c:pt>
                <c:pt idx="355">
                  <c:v>2633.2</c:v>
                </c:pt>
                <c:pt idx="356">
                  <c:v>2675.86</c:v>
                </c:pt>
                <c:pt idx="357">
                  <c:v>2789.29</c:v>
                </c:pt>
                <c:pt idx="358">
                  <c:v>2909.51</c:v>
                </c:pt>
                <c:pt idx="359">
                  <c:v>2927.93</c:v>
                </c:pt>
                <c:pt idx="360">
                  <c:v>2595.39</c:v>
                </c:pt>
                <c:pt idx="361">
                  <c:v>1895.4</c:v>
                </c:pt>
                <c:pt idx="362">
                  <c:v>1561.89</c:v>
                </c:pt>
                <c:pt idx="363">
                  <c:v>1583.22</c:v>
                </c:pt>
                <c:pt idx="364">
                  <c:v>1641.39</c:v>
                </c:pt>
                <c:pt idx="365">
                  <c:v>1489.17</c:v>
                </c:pt>
                <c:pt idx="366">
                  <c:v>1676.29</c:v>
                </c:pt>
                <c:pt idx="367">
                  <c:v>2220.19</c:v>
                </c:pt>
                <c:pt idx="368">
                  <c:v>2410.21</c:v>
                </c:pt>
                <c:pt idx="369">
                  <c:v>2640.95</c:v>
                </c:pt>
                <c:pt idx="370">
                  <c:v>2821.28</c:v>
                </c:pt>
                <c:pt idx="371">
                  <c:v>2981.25</c:v>
                </c:pt>
                <c:pt idx="372">
                  <c:v>3279.86</c:v>
                </c:pt>
                <c:pt idx="373">
                  <c:v>3199.39</c:v>
                </c:pt>
                <c:pt idx="374">
                  <c:v>3089.84</c:v>
                </c:pt>
                <c:pt idx="375">
                  <c:v>3257.56</c:v>
                </c:pt>
                <c:pt idx="376">
                  <c:v>3530.97</c:v>
                </c:pt>
                <c:pt idx="377">
                  <c:v>3750.08</c:v>
                </c:pt>
                <c:pt idx="378">
                  <c:v>4325</c:v>
                </c:pt>
                <c:pt idx="379">
                  <c:v>4827.21</c:v>
                </c:pt>
                <c:pt idx="380">
                  <c:v>5011.41</c:v>
                </c:pt>
                <c:pt idx="381">
                  <c:v>5526.23</c:v>
                </c:pt>
                <c:pt idx="382">
                  <c:v>6117.63</c:v>
                </c:pt>
                <c:pt idx="383">
                  <c:v>6455.99</c:v>
                </c:pt>
                <c:pt idx="384">
                  <c:v>6665.4</c:v>
                </c:pt>
                <c:pt idx="385">
                  <c:v>6553.91</c:v>
                </c:pt>
                <c:pt idx="386">
                  <c:v>6005.17</c:v>
                </c:pt>
                <c:pt idx="387">
                  <c:v>5473.87</c:v>
                </c:pt>
                <c:pt idx="388">
                  <c:v>5188.83</c:v>
                </c:pt>
                <c:pt idx="389">
                  <c:v>4865.99</c:v>
                </c:pt>
                <c:pt idx="390">
                  <c:v>4933.8500000000004</c:v>
                </c:pt>
                <c:pt idx="391">
                  <c:v>4642.03</c:v>
                </c:pt>
                <c:pt idx="392">
                  <c:v>4116.55</c:v>
                </c:pt>
                <c:pt idx="393">
                  <c:v>3726.81</c:v>
                </c:pt>
                <c:pt idx="394">
                  <c:v>3348.7</c:v>
                </c:pt>
                <c:pt idx="395">
                  <c:v>3168.37</c:v>
                </c:pt>
                <c:pt idx="396">
                  <c:v>3311.86</c:v>
                </c:pt>
                <c:pt idx="397">
                  <c:v>3144.13</c:v>
                </c:pt>
                <c:pt idx="398">
                  <c:v>2860.06</c:v>
                </c:pt>
                <c:pt idx="399">
                  <c:v>2925.99</c:v>
                </c:pt>
                <c:pt idx="400">
                  <c:v>3098.56</c:v>
                </c:pt>
                <c:pt idx="401">
                  <c:v>3265.32</c:v>
                </c:pt>
                <c:pt idx="402">
                  <c:v>3826.67</c:v>
                </c:pt>
                <c:pt idx="403">
                  <c:v>4422.92</c:v>
                </c:pt>
                <c:pt idx="404">
                  <c:v>4639.12</c:v>
                </c:pt>
                <c:pt idx="405">
                  <c:v>4608.1000000000004</c:v>
                </c:pt>
                <c:pt idx="406">
                  <c:v>4526.66</c:v>
                </c:pt>
                <c:pt idx="407">
                  <c:v>4468.49</c:v>
                </c:pt>
                <c:pt idx="408">
                  <c:v>4636.21</c:v>
                </c:pt>
                <c:pt idx="409">
                  <c:v>4828.18</c:v>
                </c:pt>
                <c:pt idx="410">
                  <c:v>4802</c:v>
                </c:pt>
                <c:pt idx="411">
                  <c:v>4767.1000000000004</c:v>
                </c:pt>
                <c:pt idx="412">
                  <c:v>4737.04</c:v>
                </c:pt>
                <c:pt idx="413">
                  <c:v>4565.4399999999996</c:v>
                </c:pt>
                <c:pt idx="414">
                  <c:v>4391.8999999999996</c:v>
                </c:pt>
                <c:pt idx="415">
                  <c:v>4146.6099999999997</c:v>
                </c:pt>
                <c:pt idx="416">
                  <c:v>3688.03</c:v>
                </c:pt>
                <c:pt idx="417">
                  <c:v>3194.55</c:v>
                </c:pt>
                <c:pt idx="418">
                  <c:v>2902.72</c:v>
                </c:pt>
                <c:pt idx="419">
                  <c:v>2528.4899999999998</c:v>
                </c:pt>
                <c:pt idx="420">
                  <c:v>2284.17</c:v>
                </c:pt>
                <c:pt idx="421">
                  <c:v>2145.5300000000002</c:v>
                </c:pt>
                <c:pt idx="422">
                  <c:v>2233.7600000000002</c:v>
                </c:pt>
                <c:pt idx="423">
                  <c:v>2698.16</c:v>
                </c:pt>
                <c:pt idx="424">
                  <c:v>3121.83</c:v>
                </c:pt>
                <c:pt idx="425">
                  <c:v>3228.48</c:v>
                </c:pt>
                <c:pt idx="426">
                  <c:v>3482.49</c:v>
                </c:pt>
                <c:pt idx="427">
                  <c:v>3866.42</c:v>
                </c:pt>
                <c:pt idx="428">
                  <c:v>4401.59</c:v>
                </c:pt>
                <c:pt idx="429">
                  <c:v>4875.68</c:v>
                </c:pt>
                <c:pt idx="430">
                  <c:v>5063.7700000000004</c:v>
                </c:pt>
                <c:pt idx="431">
                  <c:v>5039.53</c:v>
                </c:pt>
                <c:pt idx="432">
                  <c:v>4920.28</c:v>
                </c:pt>
                <c:pt idx="433">
                  <c:v>4866.96</c:v>
                </c:pt>
                <c:pt idx="434">
                  <c:v>4743.83</c:v>
                </c:pt>
                <c:pt idx="435">
                  <c:v>4471.3999999999996</c:v>
                </c:pt>
                <c:pt idx="436">
                  <c:v>4434.55</c:v>
                </c:pt>
                <c:pt idx="437">
                  <c:v>4433.58</c:v>
                </c:pt>
                <c:pt idx="438">
                  <c:v>4562.53</c:v>
                </c:pt>
                <c:pt idx="439">
                  <c:v>4492.72</c:v>
                </c:pt>
                <c:pt idx="440">
                  <c:v>4101.04</c:v>
                </c:pt>
                <c:pt idx="441">
                  <c:v>3722.93</c:v>
                </c:pt>
                <c:pt idx="442">
                  <c:v>3340.94</c:v>
                </c:pt>
                <c:pt idx="443">
                  <c:v>3278.89</c:v>
                </c:pt>
                <c:pt idx="444">
                  <c:v>3458.25</c:v>
                </c:pt>
                <c:pt idx="445">
                  <c:v>3615.31</c:v>
                </c:pt>
                <c:pt idx="446">
                  <c:v>3566.84</c:v>
                </c:pt>
                <c:pt idx="447">
                  <c:v>3294.41</c:v>
                </c:pt>
                <c:pt idx="448">
                  <c:v>2849.4</c:v>
                </c:pt>
                <c:pt idx="449">
                  <c:v>2437.36</c:v>
                </c:pt>
                <c:pt idx="450">
                  <c:v>2594.42</c:v>
                </c:pt>
                <c:pt idx="451">
                  <c:v>3114.08</c:v>
                </c:pt>
                <c:pt idx="452">
                  <c:v>3266.29</c:v>
                </c:pt>
                <c:pt idx="453">
                  <c:v>3361.3</c:v>
                </c:pt>
                <c:pt idx="454">
                  <c:v>3274.05</c:v>
                </c:pt>
                <c:pt idx="455">
                  <c:v>3148.98</c:v>
                </c:pt>
                <c:pt idx="456">
                  <c:v>3011.31</c:v>
                </c:pt>
                <c:pt idx="457">
                  <c:v>2880.42</c:v>
                </c:pt>
                <c:pt idx="458">
                  <c:v>2743.72</c:v>
                </c:pt>
                <c:pt idx="459">
                  <c:v>2544.9699999999998</c:v>
                </c:pt>
                <c:pt idx="460">
                  <c:v>2342.34</c:v>
                </c:pt>
                <c:pt idx="461">
                  <c:v>2072.8200000000002</c:v>
                </c:pt>
                <c:pt idx="462">
                  <c:v>1953.57</c:v>
                </c:pt>
                <c:pt idx="463">
                  <c:v>1949.69</c:v>
                </c:pt>
                <c:pt idx="464">
                  <c:v>1801.36</c:v>
                </c:pt>
                <c:pt idx="465">
                  <c:v>2049.5500000000002</c:v>
                </c:pt>
                <c:pt idx="466">
                  <c:v>2051.4899999999998</c:v>
                </c:pt>
                <c:pt idx="467">
                  <c:v>1839.17</c:v>
                </c:pt>
                <c:pt idx="468">
                  <c:v>1601.64</c:v>
                </c:pt>
                <c:pt idx="469">
                  <c:v>1373.8</c:v>
                </c:pt>
                <c:pt idx="470">
                  <c:v>1183.78</c:v>
                </c:pt>
                <c:pt idx="471">
                  <c:v>1330.17</c:v>
                </c:pt>
                <c:pt idx="472">
                  <c:v>1738.34</c:v>
                </c:pt>
                <c:pt idx="473">
                  <c:v>1676.29</c:v>
                </c:pt>
                <c:pt idx="474">
                  <c:v>1413.55</c:v>
                </c:pt>
                <c:pt idx="475">
                  <c:v>1322.42</c:v>
                </c:pt>
                <c:pt idx="476">
                  <c:v>1512.44</c:v>
                </c:pt>
                <c:pt idx="477">
                  <c:v>1865.34</c:v>
                </c:pt>
                <c:pt idx="478">
                  <c:v>2236.67</c:v>
                </c:pt>
                <c:pt idx="479">
                  <c:v>2502.31</c:v>
                </c:pt>
                <c:pt idx="480">
                  <c:v>2469.35</c:v>
                </c:pt>
                <c:pt idx="481">
                  <c:v>2172.6799999999998</c:v>
                </c:pt>
                <c:pt idx="482">
                  <c:v>1665.62</c:v>
                </c:pt>
                <c:pt idx="483">
                  <c:v>1399.98</c:v>
                </c:pt>
                <c:pt idx="484">
                  <c:v>1545.4</c:v>
                </c:pt>
                <c:pt idx="485">
                  <c:v>1818.81</c:v>
                </c:pt>
                <c:pt idx="486">
                  <c:v>2045.67</c:v>
                </c:pt>
                <c:pt idx="487">
                  <c:v>2020.47</c:v>
                </c:pt>
                <c:pt idx="488">
                  <c:v>2014.65</c:v>
                </c:pt>
                <c:pt idx="489">
                  <c:v>2285.14</c:v>
                </c:pt>
                <c:pt idx="490">
                  <c:v>2576</c:v>
                </c:pt>
                <c:pt idx="491">
                  <c:v>2783.47</c:v>
                </c:pt>
                <c:pt idx="492">
                  <c:v>3004.52</c:v>
                </c:pt>
                <c:pt idx="493">
                  <c:v>3050.09</c:v>
                </c:pt>
                <c:pt idx="494">
                  <c:v>3039.42</c:v>
                </c:pt>
                <c:pt idx="495">
                  <c:v>3069.48</c:v>
                </c:pt>
                <c:pt idx="496">
                  <c:v>2948.29</c:v>
                </c:pt>
                <c:pt idx="497">
                  <c:v>2612.84</c:v>
                </c:pt>
                <c:pt idx="498">
                  <c:v>2305.5</c:v>
                </c:pt>
                <c:pt idx="499">
                  <c:v>2180.44</c:v>
                </c:pt>
                <c:pt idx="500">
                  <c:v>2271.5700000000002</c:v>
                </c:pt>
                <c:pt idx="501">
                  <c:v>2293.87</c:v>
                </c:pt>
                <c:pt idx="502">
                  <c:v>2263.81</c:v>
                </c:pt>
                <c:pt idx="503">
                  <c:v>2293.87</c:v>
                </c:pt>
                <c:pt idx="504">
                  <c:v>2635.14</c:v>
                </c:pt>
                <c:pt idx="505">
                  <c:v>3272.11</c:v>
                </c:pt>
                <c:pt idx="506">
                  <c:v>3594.96</c:v>
                </c:pt>
                <c:pt idx="507">
                  <c:v>4320.1499999999996</c:v>
                </c:pt>
                <c:pt idx="508">
                  <c:v>5015.29</c:v>
                </c:pt>
                <c:pt idx="509">
                  <c:v>4540.2299999999996</c:v>
                </c:pt>
                <c:pt idx="510">
                  <c:v>4243.5600000000004</c:v>
                </c:pt>
                <c:pt idx="511">
                  <c:v>4183.45</c:v>
                </c:pt>
                <c:pt idx="512">
                  <c:v>3827.64</c:v>
                </c:pt>
                <c:pt idx="513">
                  <c:v>3789.83</c:v>
                </c:pt>
                <c:pt idx="514">
                  <c:v>3905.2</c:v>
                </c:pt>
                <c:pt idx="515">
                  <c:v>3624.04</c:v>
                </c:pt>
                <c:pt idx="516">
                  <c:v>3481.52</c:v>
                </c:pt>
                <c:pt idx="517">
                  <c:v>3459.22</c:v>
                </c:pt>
                <c:pt idx="518">
                  <c:v>3354.52</c:v>
                </c:pt>
                <c:pt idx="519">
                  <c:v>3254.66</c:v>
                </c:pt>
                <c:pt idx="520">
                  <c:v>3076.27</c:v>
                </c:pt>
                <c:pt idx="521">
                  <c:v>2735</c:v>
                </c:pt>
                <c:pt idx="522">
                  <c:v>2654.53</c:v>
                </c:pt>
                <c:pt idx="523">
                  <c:v>2555.64</c:v>
                </c:pt>
                <c:pt idx="524">
                  <c:v>2221.15</c:v>
                </c:pt>
                <c:pt idx="525">
                  <c:v>1729.61</c:v>
                </c:pt>
                <c:pt idx="526">
                  <c:v>1698.59</c:v>
                </c:pt>
                <c:pt idx="527">
                  <c:v>1661.75</c:v>
                </c:pt>
                <c:pt idx="528">
                  <c:v>1783.9</c:v>
                </c:pt>
                <c:pt idx="529">
                  <c:v>1916.73</c:v>
                </c:pt>
                <c:pt idx="530">
                  <c:v>1988.47</c:v>
                </c:pt>
                <c:pt idx="531">
                  <c:v>2282.23</c:v>
                </c:pt>
                <c:pt idx="532">
                  <c:v>2665.19</c:v>
                </c:pt>
                <c:pt idx="533">
                  <c:v>2779.59</c:v>
                </c:pt>
                <c:pt idx="534">
                  <c:v>2444.14</c:v>
                </c:pt>
                <c:pt idx="535">
                  <c:v>2536.25</c:v>
                </c:pt>
                <c:pt idx="536">
                  <c:v>3026.82</c:v>
                </c:pt>
                <c:pt idx="537">
                  <c:v>3280.83</c:v>
                </c:pt>
                <c:pt idx="538">
                  <c:v>3636.64</c:v>
                </c:pt>
                <c:pt idx="539">
                  <c:v>3557.14</c:v>
                </c:pt>
                <c:pt idx="540">
                  <c:v>3352.58</c:v>
                </c:pt>
                <c:pt idx="541">
                  <c:v>3488.31</c:v>
                </c:pt>
                <c:pt idx="542">
                  <c:v>3775.28</c:v>
                </c:pt>
                <c:pt idx="543">
                  <c:v>3887.75</c:v>
                </c:pt>
                <c:pt idx="544">
                  <c:v>3967.25</c:v>
                </c:pt>
                <c:pt idx="545">
                  <c:v>4322.09</c:v>
                </c:pt>
                <c:pt idx="546">
                  <c:v>4257.13</c:v>
                </c:pt>
                <c:pt idx="547">
                  <c:v>4058.38</c:v>
                </c:pt>
                <c:pt idx="548">
                  <c:v>3815.03</c:v>
                </c:pt>
                <c:pt idx="549">
                  <c:v>3466.98</c:v>
                </c:pt>
                <c:pt idx="550">
                  <c:v>3120.86</c:v>
                </c:pt>
                <c:pt idx="551">
                  <c:v>3303.13</c:v>
                </c:pt>
                <c:pt idx="552">
                  <c:v>3630.83</c:v>
                </c:pt>
                <c:pt idx="553">
                  <c:v>4358.93</c:v>
                </c:pt>
                <c:pt idx="554">
                  <c:v>5281.91</c:v>
                </c:pt>
                <c:pt idx="555">
                  <c:v>6201.01</c:v>
                </c:pt>
                <c:pt idx="556">
                  <c:v>7088.11</c:v>
                </c:pt>
                <c:pt idx="557">
                  <c:v>7475.92</c:v>
                </c:pt>
                <c:pt idx="558">
                  <c:v>7647.52</c:v>
                </c:pt>
                <c:pt idx="559">
                  <c:v>7950.98</c:v>
                </c:pt>
                <c:pt idx="560">
                  <c:v>7974.25</c:v>
                </c:pt>
                <c:pt idx="561">
                  <c:v>7860.81</c:v>
                </c:pt>
                <c:pt idx="562">
                  <c:v>7943.22</c:v>
                </c:pt>
                <c:pt idx="563">
                  <c:v>8201.11</c:v>
                </c:pt>
                <c:pt idx="564">
                  <c:v>8346.5400000000009</c:v>
                </c:pt>
                <c:pt idx="565">
                  <c:v>8968.9699999999993</c:v>
                </c:pt>
                <c:pt idx="566">
                  <c:v>9316.0499999999993</c:v>
                </c:pt>
                <c:pt idx="567">
                  <c:v>9260.7900000000009</c:v>
                </c:pt>
                <c:pt idx="568">
                  <c:v>9324.7800000000007</c:v>
                </c:pt>
                <c:pt idx="569">
                  <c:v>9494.44</c:v>
                </c:pt>
                <c:pt idx="570">
                  <c:v>9088.2199999999993</c:v>
                </c:pt>
                <c:pt idx="571">
                  <c:v>9048.4699999999993</c:v>
                </c:pt>
                <c:pt idx="572">
                  <c:v>9566.19</c:v>
                </c:pt>
                <c:pt idx="573">
                  <c:v>9744.58</c:v>
                </c:pt>
                <c:pt idx="574">
                  <c:v>9867.7099999999991</c:v>
                </c:pt>
                <c:pt idx="575">
                  <c:v>9867.7099999999991</c:v>
                </c:pt>
                <c:pt idx="576">
                  <c:v>9884.19</c:v>
                </c:pt>
                <c:pt idx="577">
                  <c:v>9953.02</c:v>
                </c:pt>
                <c:pt idx="578">
                  <c:v>9985.99</c:v>
                </c:pt>
                <c:pt idx="579">
                  <c:v>9579.76</c:v>
                </c:pt>
                <c:pt idx="580">
                  <c:v>8440.58</c:v>
                </c:pt>
                <c:pt idx="581">
                  <c:v>7159.86</c:v>
                </c:pt>
                <c:pt idx="582">
                  <c:v>5910.15</c:v>
                </c:pt>
                <c:pt idx="583">
                  <c:v>5183.99</c:v>
                </c:pt>
                <c:pt idx="584">
                  <c:v>4725.41</c:v>
                </c:pt>
                <c:pt idx="585">
                  <c:v>3682.21</c:v>
                </c:pt>
                <c:pt idx="586">
                  <c:v>2545.94</c:v>
                </c:pt>
                <c:pt idx="587">
                  <c:v>1512.44</c:v>
                </c:pt>
                <c:pt idx="588">
                  <c:v>1121.73</c:v>
                </c:pt>
                <c:pt idx="589">
                  <c:v>1158.57</c:v>
                </c:pt>
                <c:pt idx="590">
                  <c:v>1495.96</c:v>
                </c:pt>
                <c:pt idx="591">
                  <c:v>1954.54</c:v>
                </c:pt>
                <c:pt idx="592">
                  <c:v>2422.81</c:v>
                </c:pt>
                <c:pt idx="593">
                  <c:v>2552.73</c:v>
                </c:pt>
                <c:pt idx="594">
                  <c:v>2882.36</c:v>
                </c:pt>
                <c:pt idx="595">
                  <c:v>3515.46</c:v>
                </c:pt>
                <c:pt idx="596">
                  <c:v>3553.27</c:v>
                </c:pt>
                <c:pt idx="597">
                  <c:v>3914.89</c:v>
                </c:pt>
                <c:pt idx="598">
                  <c:v>4398.68</c:v>
                </c:pt>
                <c:pt idx="599">
                  <c:v>5134.54</c:v>
                </c:pt>
                <c:pt idx="600">
                  <c:v>5856.83</c:v>
                </c:pt>
                <c:pt idx="601">
                  <c:v>6500.59</c:v>
                </c:pt>
                <c:pt idx="602">
                  <c:v>6989.22</c:v>
                </c:pt>
              </c:numCache>
            </c:numRef>
          </c:val>
          <c:extLst>
            <c:ext xmlns:c16="http://schemas.microsoft.com/office/drawing/2014/chart" uri="{C3380CC4-5D6E-409C-BE32-E72D297353CC}">
              <c16:uniqueId val="{0000000A-8A25-4C98-B0C9-1243552B10A2}"/>
            </c:ext>
          </c:extLst>
        </c:ser>
        <c:ser>
          <c:idx val="12"/>
          <c:order val="11"/>
          <c:tx>
            <c:strRef>
              <c:f>Strom_HydroAusb300Co2!$AX$21</c:f>
              <c:strCache>
                <c:ptCount val="1"/>
                <c:pt idx="0">
                  <c:v>PV</c:v>
                </c:pt>
              </c:strCache>
            </c:strRef>
          </c:tx>
          <c:spPr>
            <a:solidFill>
              <a:srgbClr val="FFFF00"/>
            </a:solidFill>
          </c:spPr>
          <c:val>
            <c:numRef>
              <c:f>Strom_HydroAusb300Co2!$AX$4006:$AX$4608</c:f>
              <c:numCache>
                <c:formatCode>General</c:formatCode>
                <c:ptCount val="603"/>
                <c:pt idx="0">
                  <c:v>0</c:v>
                </c:pt>
                <c:pt idx="1">
                  <c:v>0</c:v>
                </c:pt>
                <c:pt idx="2">
                  <c:v>0</c:v>
                </c:pt>
                <c:pt idx="3">
                  <c:v>1.08</c:v>
                </c:pt>
                <c:pt idx="4">
                  <c:v>365.14</c:v>
                </c:pt>
                <c:pt idx="5">
                  <c:v>1616.4</c:v>
                </c:pt>
                <c:pt idx="6">
                  <c:v>6181.61</c:v>
                </c:pt>
                <c:pt idx="7">
                  <c:v>15365.18</c:v>
                </c:pt>
                <c:pt idx="8">
                  <c:v>26575.96</c:v>
                </c:pt>
                <c:pt idx="9">
                  <c:v>36964.949999999997</c:v>
                </c:pt>
                <c:pt idx="10">
                  <c:v>44940.03</c:v>
                </c:pt>
                <c:pt idx="11">
                  <c:v>48389.41</c:v>
                </c:pt>
                <c:pt idx="12">
                  <c:v>48434.64</c:v>
                </c:pt>
                <c:pt idx="13">
                  <c:v>45612.03</c:v>
                </c:pt>
                <c:pt idx="14">
                  <c:v>37448.1</c:v>
                </c:pt>
                <c:pt idx="15">
                  <c:v>29885.77</c:v>
                </c:pt>
                <c:pt idx="16">
                  <c:v>21909.03</c:v>
                </c:pt>
                <c:pt idx="17">
                  <c:v>13265.16</c:v>
                </c:pt>
                <c:pt idx="18">
                  <c:v>5078.6000000000004</c:v>
                </c:pt>
                <c:pt idx="19">
                  <c:v>1707.18</c:v>
                </c:pt>
                <c:pt idx="20">
                  <c:v>285.94</c:v>
                </c:pt>
                <c:pt idx="21">
                  <c:v>0</c:v>
                </c:pt>
                <c:pt idx="22">
                  <c:v>0</c:v>
                </c:pt>
                <c:pt idx="23">
                  <c:v>0</c:v>
                </c:pt>
                <c:pt idx="24">
                  <c:v>0</c:v>
                </c:pt>
                <c:pt idx="25">
                  <c:v>0</c:v>
                </c:pt>
                <c:pt idx="26">
                  <c:v>0</c:v>
                </c:pt>
                <c:pt idx="27">
                  <c:v>1.96</c:v>
                </c:pt>
                <c:pt idx="28">
                  <c:v>397.54</c:v>
                </c:pt>
                <c:pt idx="29">
                  <c:v>1805.53</c:v>
                </c:pt>
                <c:pt idx="30">
                  <c:v>6820.81</c:v>
                </c:pt>
                <c:pt idx="31">
                  <c:v>17118.84</c:v>
                </c:pt>
                <c:pt idx="32">
                  <c:v>28774.400000000001</c:v>
                </c:pt>
                <c:pt idx="33">
                  <c:v>38748.199999999997</c:v>
                </c:pt>
                <c:pt idx="34">
                  <c:v>46376.01</c:v>
                </c:pt>
                <c:pt idx="35">
                  <c:v>51024.34</c:v>
                </c:pt>
                <c:pt idx="36">
                  <c:v>53016.880000000005</c:v>
                </c:pt>
                <c:pt idx="37">
                  <c:v>50481.94</c:v>
                </c:pt>
                <c:pt idx="38">
                  <c:v>44745.64</c:v>
                </c:pt>
                <c:pt idx="39">
                  <c:v>37883.17</c:v>
                </c:pt>
                <c:pt idx="40">
                  <c:v>28670.69</c:v>
                </c:pt>
                <c:pt idx="41">
                  <c:v>17142.28</c:v>
                </c:pt>
                <c:pt idx="42">
                  <c:v>6782.4</c:v>
                </c:pt>
                <c:pt idx="43">
                  <c:v>2452.3000000000002</c:v>
                </c:pt>
                <c:pt idx="44">
                  <c:v>487.08</c:v>
                </c:pt>
                <c:pt idx="45">
                  <c:v>0.04</c:v>
                </c:pt>
                <c:pt idx="46">
                  <c:v>0</c:v>
                </c:pt>
                <c:pt idx="47">
                  <c:v>0</c:v>
                </c:pt>
                <c:pt idx="48">
                  <c:v>0</c:v>
                </c:pt>
                <c:pt idx="49">
                  <c:v>0</c:v>
                </c:pt>
                <c:pt idx="50">
                  <c:v>0</c:v>
                </c:pt>
                <c:pt idx="51">
                  <c:v>6.68</c:v>
                </c:pt>
                <c:pt idx="52">
                  <c:v>861.41</c:v>
                </c:pt>
                <c:pt idx="53">
                  <c:v>2959.79</c:v>
                </c:pt>
                <c:pt idx="54">
                  <c:v>10458.42</c:v>
                </c:pt>
                <c:pt idx="55">
                  <c:v>23745.5</c:v>
                </c:pt>
                <c:pt idx="56">
                  <c:v>37706.050000000003</c:v>
                </c:pt>
                <c:pt idx="57">
                  <c:v>50689.340000000004</c:v>
                </c:pt>
                <c:pt idx="58">
                  <c:v>60943.25</c:v>
                </c:pt>
                <c:pt idx="59">
                  <c:v>66134.75</c:v>
                </c:pt>
                <c:pt idx="60">
                  <c:v>67387.42</c:v>
                </c:pt>
                <c:pt idx="61">
                  <c:v>63636.270000000004</c:v>
                </c:pt>
                <c:pt idx="62">
                  <c:v>56203.670000000006</c:v>
                </c:pt>
                <c:pt idx="63">
                  <c:v>46550.32</c:v>
                </c:pt>
                <c:pt idx="64">
                  <c:v>33721</c:v>
                </c:pt>
                <c:pt idx="65">
                  <c:v>19498.740000000002</c:v>
                </c:pt>
                <c:pt idx="66">
                  <c:v>7270.91</c:v>
                </c:pt>
                <c:pt idx="67">
                  <c:v>2569.0100000000002</c:v>
                </c:pt>
                <c:pt idx="68">
                  <c:v>507.38</c:v>
                </c:pt>
                <c:pt idx="69">
                  <c:v>0.02</c:v>
                </c:pt>
                <c:pt idx="70">
                  <c:v>0</c:v>
                </c:pt>
                <c:pt idx="71">
                  <c:v>0</c:v>
                </c:pt>
                <c:pt idx="72">
                  <c:v>0</c:v>
                </c:pt>
                <c:pt idx="73">
                  <c:v>0</c:v>
                </c:pt>
                <c:pt idx="74">
                  <c:v>0</c:v>
                </c:pt>
                <c:pt idx="75">
                  <c:v>18.95</c:v>
                </c:pt>
                <c:pt idx="76">
                  <c:v>786.61</c:v>
                </c:pt>
                <c:pt idx="77">
                  <c:v>2680.05</c:v>
                </c:pt>
                <c:pt idx="78">
                  <c:v>10306.11</c:v>
                </c:pt>
                <c:pt idx="79">
                  <c:v>23654.46</c:v>
                </c:pt>
                <c:pt idx="80">
                  <c:v>36795.300000000003</c:v>
                </c:pt>
                <c:pt idx="81">
                  <c:v>47975.44</c:v>
                </c:pt>
                <c:pt idx="82">
                  <c:v>54622.68</c:v>
                </c:pt>
                <c:pt idx="83">
                  <c:v>55486.12</c:v>
                </c:pt>
                <c:pt idx="84">
                  <c:v>52773.87</c:v>
                </c:pt>
                <c:pt idx="85">
                  <c:v>48607.7</c:v>
                </c:pt>
                <c:pt idx="86">
                  <c:v>42728.08</c:v>
                </c:pt>
                <c:pt idx="87">
                  <c:v>33242.42</c:v>
                </c:pt>
                <c:pt idx="88">
                  <c:v>22939.37</c:v>
                </c:pt>
                <c:pt idx="89">
                  <c:v>12752.09</c:v>
                </c:pt>
                <c:pt idx="90">
                  <c:v>4790.58</c:v>
                </c:pt>
                <c:pt idx="91">
                  <c:v>1620.39</c:v>
                </c:pt>
                <c:pt idx="92">
                  <c:v>286.51</c:v>
                </c:pt>
                <c:pt idx="93">
                  <c:v>0.02</c:v>
                </c:pt>
                <c:pt idx="94">
                  <c:v>0</c:v>
                </c:pt>
                <c:pt idx="95">
                  <c:v>0</c:v>
                </c:pt>
                <c:pt idx="96">
                  <c:v>0</c:v>
                </c:pt>
                <c:pt idx="97">
                  <c:v>0</c:v>
                </c:pt>
                <c:pt idx="98">
                  <c:v>0</c:v>
                </c:pt>
                <c:pt idx="99">
                  <c:v>5.87</c:v>
                </c:pt>
                <c:pt idx="100">
                  <c:v>665.54</c:v>
                </c:pt>
                <c:pt idx="101">
                  <c:v>2537.88</c:v>
                </c:pt>
                <c:pt idx="102">
                  <c:v>9470.41</c:v>
                </c:pt>
                <c:pt idx="103">
                  <c:v>22985.21</c:v>
                </c:pt>
                <c:pt idx="104">
                  <c:v>37573.5</c:v>
                </c:pt>
                <c:pt idx="105">
                  <c:v>48528.639999999999</c:v>
                </c:pt>
                <c:pt idx="106">
                  <c:v>54195.72</c:v>
                </c:pt>
                <c:pt idx="107">
                  <c:v>53634.53</c:v>
                </c:pt>
                <c:pt idx="108">
                  <c:v>51990.13</c:v>
                </c:pt>
                <c:pt idx="109">
                  <c:v>49549.33</c:v>
                </c:pt>
                <c:pt idx="110">
                  <c:v>44288.76</c:v>
                </c:pt>
                <c:pt idx="111">
                  <c:v>37264.25</c:v>
                </c:pt>
                <c:pt idx="112">
                  <c:v>27422.21</c:v>
                </c:pt>
                <c:pt idx="113">
                  <c:v>15444.14</c:v>
                </c:pt>
                <c:pt idx="114">
                  <c:v>5504.33</c:v>
                </c:pt>
                <c:pt idx="115">
                  <c:v>1834.8</c:v>
                </c:pt>
                <c:pt idx="116">
                  <c:v>290.35000000000002</c:v>
                </c:pt>
                <c:pt idx="117">
                  <c:v>0.04</c:v>
                </c:pt>
                <c:pt idx="118">
                  <c:v>0</c:v>
                </c:pt>
                <c:pt idx="119">
                  <c:v>0</c:v>
                </c:pt>
                <c:pt idx="120">
                  <c:v>0</c:v>
                </c:pt>
                <c:pt idx="121">
                  <c:v>0</c:v>
                </c:pt>
                <c:pt idx="122">
                  <c:v>0</c:v>
                </c:pt>
                <c:pt idx="123">
                  <c:v>2.78</c:v>
                </c:pt>
                <c:pt idx="124">
                  <c:v>358.97</c:v>
                </c:pt>
                <c:pt idx="125">
                  <c:v>1768.39</c:v>
                </c:pt>
                <c:pt idx="126">
                  <c:v>7471.55</c:v>
                </c:pt>
                <c:pt idx="127">
                  <c:v>19073.669999999998</c:v>
                </c:pt>
                <c:pt idx="128">
                  <c:v>31577.86</c:v>
                </c:pt>
                <c:pt idx="129">
                  <c:v>42222.84</c:v>
                </c:pt>
                <c:pt idx="130">
                  <c:v>48097.8</c:v>
                </c:pt>
                <c:pt idx="131">
                  <c:v>49004.44</c:v>
                </c:pt>
                <c:pt idx="132">
                  <c:v>46431.26</c:v>
                </c:pt>
                <c:pt idx="133">
                  <c:v>41834.14</c:v>
                </c:pt>
                <c:pt idx="134">
                  <c:v>37285.85</c:v>
                </c:pt>
                <c:pt idx="135">
                  <c:v>31665.35</c:v>
                </c:pt>
                <c:pt idx="136">
                  <c:v>23031.39</c:v>
                </c:pt>
                <c:pt idx="137">
                  <c:v>13043.25</c:v>
                </c:pt>
                <c:pt idx="138">
                  <c:v>5162.8599999999997</c:v>
                </c:pt>
                <c:pt idx="139">
                  <c:v>1903.29</c:v>
                </c:pt>
                <c:pt idx="140">
                  <c:v>340.55</c:v>
                </c:pt>
                <c:pt idx="141">
                  <c:v>0</c:v>
                </c:pt>
                <c:pt idx="142">
                  <c:v>0</c:v>
                </c:pt>
                <c:pt idx="143">
                  <c:v>0</c:v>
                </c:pt>
                <c:pt idx="144">
                  <c:v>0</c:v>
                </c:pt>
                <c:pt idx="145">
                  <c:v>0</c:v>
                </c:pt>
                <c:pt idx="146">
                  <c:v>0</c:v>
                </c:pt>
                <c:pt idx="147">
                  <c:v>5.76</c:v>
                </c:pt>
                <c:pt idx="148">
                  <c:v>505.1</c:v>
                </c:pt>
                <c:pt idx="149">
                  <c:v>2015.44</c:v>
                </c:pt>
                <c:pt idx="150">
                  <c:v>7666.34</c:v>
                </c:pt>
                <c:pt idx="151">
                  <c:v>18676.97</c:v>
                </c:pt>
                <c:pt idx="152">
                  <c:v>29609.59</c:v>
                </c:pt>
                <c:pt idx="153">
                  <c:v>36089.910000000003</c:v>
                </c:pt>
                <c:pt idx="154">
                  <c:v>39291.15</c:v>
                </c:pt>
                <c:pt idx="155">
                  <c:v>38595.78</c:v>
                </c:pt>
                <c:pt idx="156">
                  <c:v>38587.919999999998</c:v>
                </c:pt>
                <c:pt idx="157">
                  <c:v>37070.160000000003</c:v>
                </c:pt>
                <c:pt idx="158">
                  <c:v>32335.23</c:v>
                </c:pt>
                <c:pt idx="159">
                  <c:v>29717.23</c:v>
                </c:pt>
                <c:pt idx="160">
                  <c:v>24061.71</c:v>
                </c:pt>
                <c:pt idx="161">
                  <c:v>14470.83</c:v>
                </c:pt>
                <c:pt idx="162">
                  <c:v>5936.7</c:v>
                </c:pt>
                <c:pt idx="163">
                  <c:v>2124.36</c:v>
                </c:pt>
                <c:pt idx="164">
                  <c:v>422.89</c:v>
                </c:pt>
                <c:pt idx="165">
                  <c:v>0</c:v>
                </c:pt>
                <c:pt idx="166">
                  <c:v>0</c:v>
                </c:pt>
                <c:pt idx="167">
                  <c:v>0</c:v>
                </c:pt>
                <c:pt idx="168">
                  <c:v>0</c:v>
                </c:pt>
                <c:pt idx="169">
                  <c:v>0</c:v>
                </c:pt>
                <c:pt idx="170">
                  <c:v>0</c:v>
                </c:pt>
                <c:pt idx="171">
                  <c:v>9.68</c:v>
                </c:pt>
                <c:pt idx="172">
                  <c:v>433.72</c:v>
                </c:pt>
                <c:pt idx="173">
                  <c:v>1750.87</c:v>
                </c:pt>
                <c:pt idx="174">
                  <c:v>6947.28</c:v>
                </c:pt>
                <c:pt idx="175">
                  <c:v>18888.580000000002</c:v>
                </c:pt>
                <c:pt idx="176">
                  <c:v>33102.93</c:v>
                </c:pt>
                <c:pt idx="177">
                  <c:v>43697.81</c:v>
                </c:pt>
                <c:pt idx="178">
                  <c:v>47933.23</c:v>
                </c:pt>
                <c:pt idx="179">
                  <c:v>46138.62</c:v>
                </c:pt>
                <c:pt idx="180">
                  <c:v>43122.97</c:v>
                </c:pt>
                <c:pt idx="181">
                  <c:v>42474.14</c:v>
                </c:pt>
                <c:pt idx="182">
                  <c:v>38653.33</c:v>
                </c:pt>
                <c:pt idx="183">
                  <c:v>34455.910000000003</c:v>
                </c:pt>
                <c:pt idx="184">
                  <c:v>27581.279999999999</c:v>
                </c:pt>
                <c:pt idx="185">
                  <c:v>17080.900000000001</c:v>
                </c:pt>
                <c:pt idx="186">
                  <c:v>6924.39</c:v>
                </c:pt>
                <c:pt idx="187">
                  <c:v>2530.65</c:v>
                </c:pt>
                <c:pt idx="188">
                  <c:v>473.19</c:v>
                </c:pt>
                <c:pt idx="189">
                  <c:v>7.0000000000000007E-2</c:v>
                </c:pt>
                <c:pt idx="190">
                  <c:v>0</c:v>
                </c:pt>
                <c:pt idx="191">
                  <c:v>0</c:v>
                </c:pt>
                <c:pt idx="192">
                  <c:v>0</c:v>
                </c:pt>
                <c:pt idx="193">
                  <c:v>0</c:v>
                </c:pt>
                <c:pt idx="194">
                  <c:v>0</c:v>
                </c:pt>
                <c:pt idx="195">
                  <c:v>5.76</c:v>
                </c:pt>
                <c:pt idx="196">
                  <c:v>780.86</c:v>
                </c:pt>
                <c:pt idx="197">
                  <c:v>2974.02</c:v>
                </c:pt>
                <c:pt idx="198">
                  <c:v>10788.04</c:v>
                </c:pt>
                <c:pt idx="199">
                  <c:v>24845.38</c:v>
                </c:pt>
                <c:pt idx="200">
                  <c:v>39797.46</c:v>
                </c:pt>
                <c:pt idx="201">
                  <c:v>53018.880000000005</c:v>
                </c:pt>
                <c:pt idx="202">
                  <c:v>62428.61</c:v>
                </c:pt>
                <c:pt idx="203">
                  <c:v>66879.61</c:v>
                </c:pt>
                <c:pt idx="204">
                  <c:v>66716.679999999993</c:v>
                </c:pt>
                <c:pt idx="205">
                  <c:v>63037.090000000004</c:v>
                </c:pt>
                <c:pt idx="206">
                  <c:v>55769.19</c:v>
                </c:pt>
                <c:pt idx="207">
                  <c:v>46552.060000000005</c:v>
                </c:pt>
                <c:pt idx="208">
                  <c:v>33696.050000000003</c:v>
                </c:pt>
                <c:pt idx="209">
                  <c:v>19788.32</c:v>
                </c:pt>
                <c:pt idx="210">
                  <c:v>7447.91</c:v>
                </c:pt>
                <c:pt idx="211">
                  <c:v>2579.1799999999998</c:v>
                </c:pt>
                <c:pt idx="212">
                  <c:v>514.36</c:v>
                </c:pt>
                <c:pt idx="213">
                  <c:v>0.01</c:v>
                </c:pt>
                <c:pt idx="214">
                  <c:v>0</c:v>
                </c:pt>
                <c:pt idx="215">
                  <c:v>0</c:v>
                </c:pt>
                <c:pt idx="216">
                  <c:v>0</c:v>
                </c:pt>
                <c:pt idx="217">
                  <c:v>0</c:v>
                </c:pt>
                <c:pt idx="218">
                  <c:v>0</c:v>
                </c:pt>
                <c:pt idx="219">
                  <c:v>6.77</c:v>
                </c:pt>
                <c:pt idx="220">
                  <c:v>693.64</c:v>
                </c:pt>
                <c:pt idx="221">
                  <c:v>2530.23</c:v>
                </c:pt>
                <c:pt idx="222">
                  <c:v>9167.91</c:v>
                </c:pt>
                <c:pt idx="223">
                  <c:v>21608.15</c:v>
                </c:pt>
                <c:pt idx="224">
                  <c:v>35658.339999999997</c:v>
                </c:pt>
                <c:pt idx="225">
                  <c:v>48041.94</c:v>
                </c:pt>
                <c:pt idx="226">
                  <c:v>57649.310000000005</c:v>
                </c:pt>
                <c:pt idx="227">
                  <c:v>61550.91</c:v>
                </c:pt>
                <c:pt idx="228">
                  <c:v>60793.46</c:v>
                </c:pt>
                <c:pt idx="229">
                  <c:v>57499.060000000005</c:v>
                </c:pt>
                <c:pt idx="230">
                  <c:v>50624.41</c:v>
                </c:pt>
                <c:pt idx="231">
                  <c:v>38946.81</c:v>
                </c:pt>
                <c:pt idx="232">
                  <c:v>25848.49</c:v>
                </c:pt>
                <c:pt idx="233">
                  <c:v>12986.83</c:v>
                </c:pt>
                <c:pt idx="234">
                  <c:v>4314.53</c:v>
                </c:pt>
                <c:pt idx="235">
                  <c:v>1429.03</c:v>
                </c:pt>
                <c:pt idx="236">
                  <c:v>220.12</c:v>
                </c:pt>
                <c:pt idx="237">
                  <c:v>0</c:v>
                </c:pt>
                <c:pt idx="238">
                  <c:v>0</c:v>
                </c:pt>
                <c:pt idx="239">
                  <c:v>0</c:v>
                </c:pt>
                <c:pt idx="240">
                  <c:v>0</c:v>
                </c:pt>
                <c:pt idx="241">
                  <c:v>0</c:v>
                </c:pt>
                <c:pt idx="242">
                  <c:v>0</c:v>
                </c:pt>
                <c:pt idx="243">
                  <c:v>2.73</c:v>
                </c:pt>
                <c:pt idx="244">
                  <c:v>467.75</c:v>
                </c:pt>
                <c:pt idx="245">
                  <c:v>1923.51</c:v>
                </c:pt>
                <c:pt idx="246">
                  <c:v>7203.08</c:v>
                </c:pt>
                <c:pt idx="247">
                  <c:v>17622.91</c:v>
                </c:pt>
                <c:pt idx="248">
                  <c:v>29479.08</c:v>
                </c:pt>
                <c:pt idx="249">
                  <c:v>38991.14</c:v>
                </c:pt>
                <c:pt idx="250">
                  <c:v>44521.91</c:v>
                </c:pt>
                <c:pt idx="251">
                  <c:v>46507.03</c:v>
                </c:pt>
                <c:pt idx="252">
                  <c:v>47407.11</c:v>
                </c:pt>
                <c:pt idx="253">
                  <c:v>47168.68</c:v>
                </c:pt>
                <c:pt idx="254">
                  <c:v>42922.55</c:v>
                </c:pt>
                <c:pt idx="255">
                  <c:v>38247.480000000003</c:v>
                </c:pt>
                <c:pt idx="256">
                  <c:v>29266.35</c:v>
                </c:pt>
                <c:pt idx="257">
                  <c:v>17743.849999999999</c:v>
                </c:pt>
                <c:pt idx="258">
                  <c:v>6955.81</c:v>
                </c:pt>
                <c:pt idx="259">
                  <c:v>2542.13</c:v>
                </c:pt>
                <c:pt idx="260">
                  <c:v>498.24</c:v>
                </c:pt>
                <c:pt idx="261">
                  <c:v>0</c:v>
                </c:pt>
                <c:pt idx="262">
                  <c:v>0</c:v>
                </c:pt>
                <c:pt idx="263">
                  <c:v>0</c:v>
                </c:pt>
                <c:pt idx="264">
                  <c:v>0</c:v>
                </c:pt>
                <c:pt idx="265">
                  <c:v>0</c:v>
                </c:pt>
                <c:pt idx="266">
                  <c:v>0</c:v>
                </c:pt>
                <c:pt idx="267">
                  <c:v>8.7100000000000009</c:v>
                </c:pt>
                <c:pt idx="268">
                  <c:v>500.83</c:v>
                </c:pt>
                <c:pt idx="269">
                  <c:v>1888.42</c:v>
                </c:pt>
                <c:pt idx="270">
                  <c:v>7266.79</c:v>
                </c:pt>
                <c:pt idx="271">
                  <c:v>17064.59</c:v>
                </c:pt>
                <c:pt idx="272">
                  <c:v>28812.51</c:v>
                </c:pt>
                <c:pt idx="273">
                  <c:v>38569.43</c:v>
                </c:pt>
                <c:pt idx="274">
                  <c:v>43340.02</c:v>
                </c:pt>
                <c:pt idx="275">
                  <c:v>43963.35</c:v>
                </c:pt>
                <c:pt idx="276">
                  <c:v>42847.53</c:v>
                </c:pt>
                <c:pt idx="277">
                  <c:v>40906.300000000003</c:v>
                </c:pt>
                <c:pt idx="278">
                  <c:v>35506.22</c:v>
                </c:pt>
                <c:pt idx="279">
                  <c:v>29566.25</c:v>
                </c:pt>
                <c:pt idx="280">
                  <c:v>21719.94</c:v>
                </c:pt>
                <c:pt idx="281">
                  <c:v>12168.33</c:v>
                </c:pt>
                <c:pt idx="282">
                  <c:v>4585.79</c:v>
                </c:pt>
                <c:pt idx="283">
                  <c:v>1573.88</c:v>
                </c:pt>
                <c:pt idx="284">
                  <c:v>261.79000000000002</c:v>
                </c:pt>
                <c:pt idx="285">
                  <c:v>0</c:v>
                </c:pt>
                <c:pt idx="286">
                  <c:v>0</c:v>
                </c:pt>
                <c:pt idx="287">
                  <c:v>0</c:v>
                </c:pt>
                <c:pt idx="288">
                  <c:v>0</c:v>
                </c:pt>
                <c:pt idx="289">
                  <c:v>0</c:v>
                </c:pt>
                <c:pt idx="290">
                  <c:v>0</c:v>
                </c:pt>
                <c:pt idx="291">
                  <c:v>2.78</c:v>
                </c:pt>
                <c:pt idx="292">
                  <c:v>315.18</c:v>
                </c:pt>
                <c:pt idx="293">
                  <c:v>1391.14</c:v>
                </c:pt>
                <c:pt idx="294">
                  <c:v>5377.39</c:v>
                </c:pt>
                <c:pt idx="295">
                  <c:v>14132.83</c:v>
                </c:pt>
                <c:pt idx="296">
                  <c:v>24316.97</c:v>
                </c:pt>
                <c:pt idx="297">
                  <c:v>31745.18</c:v>
                </c:pt>
                <c:pt idx="298">
                  <c:v>36585.81</c:v>
                </c:pt>
                <c:pt idx="299">
                  <c:v>39362.639999999999</c:v>
                </c:pt>
                <c:pt idx="300">
                  <c:v>41469.129999999997</c:v>
                </c:pt>
                <c:pt idx="301">
                  <c:v>42113.279999999999</c:v>
                </c:pt>
                <c:pt idx="302">
                  <c:v>39553.71</c:v>
                </c:pt>
                <c:pt idx="303">
                  <c:v>35112.53</c:v>
                </c:pt>
                <c:pt idx="304">
                  <c:v>27353.81</c:v>
                </c:pt>
                <c:pt idx="305">
                  <c:v>16130.94</c:v>
                </c:pt>
                <c:pt idx="306">
                  <c:v>6530.97</c:v>
                </c:pt>
                <c:pt idx="307">
                  <c:v>2310.9</c:v>
                </c:pt>
                <c:pt idx="308">
                  <c:v>437.34</c:v>
                </c:pt>
                <c:pt idx="309">
                  <c:v>0.01</c:v>
                </c:pt>
                <c:pt idx="310">
                  <c:v>0</c:v>
                </c:pt>
                <c:pt idx="311">
                  <c:v>0</c:v>
                </c:pt>
                <c:pt idx="312">
                  <c:v>0</c:v>
                </c:pt>
                <c:pt idx="313">
                  <c:v>0</c:v>
                </c:pt>
                <c:pt idx="314">
                  <c:v>0</c:v>
                </c:pt>
                <c:pt idx="315">
                  <c:v>4.12</c:v>
                </c:pt>
                <c:pt idx="316">
                  <c:v>422.32</c:v>
                </c:pt>
                <c:pt idx="317">
                  <c:v>1827.35</c:v>
                </c:pt>
                <c:pt idx="318">
                  <c:v>6968.67</c:v>
                </c:pt>
                <c:pt idx="319">
                  <c:v>17892.22</c:v>
                </c:pt>
                <c:pt idx="320">
                  <c:v>29985.77</c:v>
                </c:pt>
                <c:pt idx="321">
                  <c:v>40320.639999999999</c:v>
                </c:pt>
                <c:pt idx="322">
                  <c:v>47317.73</c:v>
                </c:pt>
                <c:pt idx="323">
                  <c:v>47919.5</c:v>
                </c:pt>
                <c:pt idx="324">
                  <c:v>47338.559999999998</c:v>
                </c:pt>
                <c:pt idx="325">
                  <c:v>45721.66</c:v>
                </c:pt>
                <c:pt idx="326">
                  <c:v>41484.43</c:v>
                </c:pt>
                <c:pt idx="327">
                  <c:v>35573.39</c:v>
                </c:pt>
                <c:pt idx="328">
                  <c:v>26383.03</c:v>
                </c:pt>
                <c:pt idx="329">
                  <c:v>15527.98</c:v>
                </c:pt>
                <c:pt idx="330">
                  <c:v>6143.09</c:v>
                </c:pt>
                <c:pt idx="331">
                  <c:v>2063.8200000000002</c:v>
                </c:pt>
                <c:pt idx="332">
                  <c:v>476.74</c:v>
                </c:pt>
                <c:pt idx="333">
                  <c:v>0.03</c:v>
                </c:pt>
                <c:pt idx="334">
                  <c:v>0</c:v>
                </c:pt>
                <c:pt idx="335">
                  <c:v>0</c:v>
                </c:pt>
                <c:pt idx="336">
                  <c:v>0</c:v>
                </c:pt>
                <c:pt idx="337">
                  <c:v>0</c:v>
                </c:pt>
                <c:pt idx="338">
                  <c:v>0</c:v>
                </c:pt>
                <c:pt idx="339">
                  <c:v>1.92</c:v>
                </c:pt>
                <c:pt idx="340">
                  <c:v>574.51</c:v>
                </c:pt>
                <c:pt idx="341">
                  <c:v>2234.8200000000002</c:v>
                </c:pt>
                <c:pt idx="342">
                  <c:v>8021.02</c:v>
                </c:pt>
                <c:pt idx="343">
                  <c:v>19464.05</c:v>
                </c:pt>
                <c:pt idx="344">
                  <c:v>32473.74</c:v>
                </c:pt>
                <c:pt idx="345">
                  <c:v>44406.5</c:v>
                </c:pt>
                <c:pt idx="346">
                  <c:v>52684.71</c:v>
                </c:pt>
                <c:pt idx="347">
                  <c:v>55867.4</c:v>
                </c:pt>
                <c:pt idx="348">
                  <c:v>55946.450000000004</c:v>
                </c:pt>
                <c:pt idx="349">
                  <c:v>54377.120000000003</c:v>
                </c:pt>
                <c:pt idx="350">
                  <c:v>49060.160000000003</c:v>
                </c:pt>
                <c:pt idx="351">
                  <c:v>41206.33</c:v>
                </c:pt>
                <c:pt idx="352">
                  <c:v>30311.45</c:v>
                </c:pt>
                <c:pt idx="353">
                  <c:v>18455.349999999999</c:v>
                </c:pt>
                <c:pt idx="354">
                  <c:v>7306.01</c:v>
                </c:pt>
                <c:pt idx="355">
                  <c:v>2513.65</c:v>
                </c:pt>
                <c:pt idx="356">
                  <c:v>530.88</c:v>
                </c:pt>
                <c:pt idx="357">
                  <c:v>0.05</c:v>
                </c:pt>
                <c:pt idx="358">
                  <c:v>0</c:v>
                </c:pt>
                <c:pt idx="359">
                  <c:v>0</c:v>
                </c:pt>
                <c:pt idx="360">
                  <c:v>0</c:v>
                </c:pt>
                <c:pt idx="361">
                  <c:v>0</c:v>
                </c:pt>
                <c:pt idx="362">
                  <c:v>0</c:v>
                </c:pt>
                <c:pt idx="363">
                  <c:v>7.81</c:v>
                </c:pt>
                <c:pt idx="364">
                  <c:v>810.97</c:v>
                </c:pt>
                <c:pt idx="365">
                  <c:v>2866.52</c:v>
                </c:pt>
                <c:pt idx="366">
                  <c:v>10243.25</c:v>
                </c:pt>
                <c:pt idx="367">
                  <c:v>24064.43</c:v>
                </c:pt>
                <c:pt idx="368">
                  <c:v>38376.160000000003</c:v>
                </c:pt>
                <c:pt idx="369">
                  <c:v>50888.83</c:v>
                </c:pt>
                <c:pt idx="370">
                  <c:v>59419.8</c:v>
                </c:pt>
                <c:pt idx="371">
                  <c:v>62690.96</c:v>
                </c:pt>
                <c:pt idx="372">
                  <c:v>62864.47</c:v>
                </c:pt>
                <c:pt idx="373">
                  <c:v>60372.89</c:v>
                </c:pt>
                <c:pt idx="374">
                  <c:v>53773.279999999999</c:v>
                </c:pt>
                <c:pt idx="375">
                  <c:v>44757.16</c:v>
                </c:pt>
                <c:pt idx="376">
                  <c:v>33129.550000000003</c:v>
                </c:pt>
                <c:pt idx="377">
                  <c:v>19913.62</c:v>
                </c:pt>
                <c:pt idx="378">
                  <c:v>7734.93</c:v>
                </c:pt>
                <c:pt idx="379">
                  <c:v>2717.04</c:v>
                </c:pt>
                <c:pt idx="380">
                  <c:v>579.52</c:v>
                </c:pt>
                <c:pt idx="381">
                  <c:v>0.03</c:v>
                </c:pt>
                <c:pt idx="382">
                  <c:v>0</c:v>
                </c:pt>
                <c:pt idx="383">
                  <c:v>0</c:v>
                </c:pt>
                <c:pt idx="384">
                  <c:v>0</c:v>
                </c:pt>
                <c:pt idx="385">
                  <c:v>0</c:v>
                </c:pt>
                <c:pt idx="386">
                  <c:v>0</c:v>
                </c:pt>
                <c:pt idx="387">
                  <c:v>10.78</c:v>
                </c:pt>
                <c:pt idx="388">
                  <c:v>911.43</c:v>
                </c:pt>
                <c:pt idx="389">
                  <c:v>3059.62</c:v>
                </c:pt>
                <c:pt idx="390">
                  <c:v>10741.04</c:v>
                </c:pt>
                <c:pt idx="391">
                  <c:v>24656.35</c:v>
                </c:pt>
                <c:pt idx="392">
                  <c:v>39206.9</c:v>
                </c:pt>
                <c:pt idx="393">
                  <c:v>52134.65</c:v>
                </c:pt>
                <c:pt idx="394">
                  <c:v>62296.11</c:v>
                </c:pt>
                <c:pt idx="395">
                  <c:v>67976.62</c:v>
                </c:pt>
                <c:pt idx="396">
                  <c:v>69688.259999999995</c:v>
                </c:pt>
                <c:pt idx="397">
                  <c:v>66480.740000000005</c:v>
                </c:pt>
                <c:pt idx="398">
                  <c:v>58553.57</c:v>
                </c:pt>
                <c:pt idx="399">
                  <c:v>47549.06</c:v>
                </c:pt>
                <c:pt idx="400">
                  <c:v>34259.03</c:v>
                </c:pt>
                <c:pt idx="401">
                  <c:v>20357.740000000002</c:v>
                </c:pt>
                <c:pt idx="402">
                  <c:v>7842.11</c:v>
                </c:pt>
                <c:pt idx="403">
                  <c:v>2764.48</c:v>
                </c:pt>
                <c:pt idx="404">
                  <c:v>581.82000000000005</c:v>
                </c:pt>
                <c:pt idx="405">
                  <c:v>0.04</c:v>
                </c:pt>
                <c:pt idx="406">
                  <c:v>0</c:v>
                </c:pt>
                <c:pt idx="407">
                  <c:v>0</c:v>
                </c:pt>
                <c:pt idx="408">
                  <c:v>0</c:v>
                </c:pt>
                <c:pt idx="409">
                  <c:v>0</c:v>
                </c:pt>
                <c:pt idx="410">
                  <c:v>0</c:v>
                </c:pt>
                <c:pt idx="411">
                  <c:v>9.0299999999999994</c:v>
                </c:pt>
                <c:pt idx="412">
                  <c:v>889.03</c:v>
                </c:pt>
                <c:pt idx="413">
                  <c:v>3052.52</c:v>
                </c:pt>
                <c:pt idx="414">
                  <c:v>10595.22</c:v>
                </c:pt>
                <c:pt idx="415">
                  <c:v>24243.08</c:v>
                </c:pt>
                <c:pt idx="416">
                  <c:v>38839.65</c:v>
                </c:pt>
                <c:pt idx="417">
                  <c:v>52224.520000000004</c:v>
                </c:pt>
                <c:pt idx="418">
                  <c:v>62556.98</c:v>
                </c:pt>
                <c:pt idx="419">
                  <c:v>68767.039999999994</c:v>
                </c:pt>
                <c:pt idx="420">
                  <c:v>70313.48</c:v>
                </c:pt>
                <c:pt idx="421">
                  <c:v>67078.899999999994</c:v>
                </c:pt>
                <c:pt idx="422">
                  <c:v>59294.49</c:v>
                </c:pt>
                <c:pt idx="423">
                  <c:v>48270.93</c:v>
                </c:pt>
                <c:pt idx="424">
                  <c:v>34638.11</c:v>
                </c:pt>
                <c:pt idx="425">
                  <c:v>20467.2</c:v>
                </c:pt>
                <c:pt idx="426">
                  <c:v>7854.96</c:v>
                </c:pt>
                <c:pt idx="427">
                  <c:v>2756.55</c:v>
                </c:pt>
                <c:pt idx="428">
                  <c:v>568.72</c:v>
                </c:pt>
                <c:pt idx="429">
                  <c:v>0.02</c:v>
                </c:pt>
                <c:pt idx="430">
                  <c:v>0</c:v>
                </c:pt>
                <c:pt idx="431">
                  <c:v>0</c:v>
                </c:pt>
                <c:pt idx="432">
                  <c:v>0</c:v>
                </c:pt>
                <c:pt idx="433">
                  <c:v>0</c:v>
                </c:pt>
                <c:pt idx="434">
                  <c:v>0</c:v>
                </c:pt>
                <c:pt idx="435">
                  <c:v>8.26</c:v>
                </c:pt>
                <c:pt idx="436">
                  <c:v>885.06</c:v>
                </c:pt>
                <c:pt idx="437">
                  <c:v>3100.59</c:v>
                </c:pt>
                <c:pt idx="438">
                  <c:v>10889.72</c:v>
                </c:pt>
                <c:pt idx="439">
                  <c:v>24861.87</c:v>
                </c:pt>
                <c:pt idx="440">
                  <c:v>39565.020000000004</c:v>
                </c:pt>
                <c:pt idx="441">
                  <c:v>53050.23</c:v>
                </c:pt>
                <c:pt idx="442">
                  <c:v>63228.43</c:v>
                </c:pt>
                <c:pt idx="443">
                  <c:v>68737.179999999993</c:v>
                </c:pt>
                <c:pt idx="444">
                  <c:v>69399.09</c:v>
                </c:pt>
                <c:pt idx="445">
                  <c:v>65666.25</c:v>
                </c:pt>
                <c:pt idx="446">
                  <c:v>58700.639999999999</c:v>
                </c:pt>
                <c:pt idx="447">
                  <c:v>48198.85</c:v>
                </c:pt>
                <c:pt idx="448">
                  <c:v>34811.770000000004</c:v>
                </c:pt>
                <c:pt idx="449">
                  <c:v>20640.599999999999</c:v>
                </c:pt>
                <c:pt idx="450">
                  <c:v>7848.49</c:v>
                </c:pt>
                <c:pt idx="451">
                  <c:v>2754.72</c:v>
                </c:pt>
                <c:pt idx="452">
                  <c:v>550.95000000000005</c:v>
                </c:pt>
                <c:pt idx="453">
                  <c:v>0.01</c:v>
                </c:pt>
                <c:pt idx="454">
                  <c:v>0</c:v>
                </c:pt>
                <c:pt idx="455">
                  <c:v>0</c:v>
                </c:pt>
                <c:pt idx="456">
                  <c:v>0</c:v>
                </c:pt>
                <c:pt idx="457">
                  <c:v>0</c:v>
                </c:pt>
                <c:pt idx="458">
                  <c:v>0</c:v>
                </c:pt>
                <c:pt idx="459">
                  <c:v>5.15</c:v>
                </c:pt>
                <c:pt idx="460">
                  <c:v>847</c:v>
                </c:pt>
                <c:pt idx="461">
                  <c:v>3058.27</c:v>
                </c:pt>
                <c:pt idx="462">
                  <c:v>10595.3</c:v>
                </c:pt>
                <c:pt idx="463">
                  <c:v>23938.28</c:v>
                </c:pt>
                <c:pt idx="464">
                  <c:v>38430.71</c:v>
                </c:pt>
                <c:pt idx="465">
                  <c:v>52366.9</c:v>
                </c:pt>
                <c:pt idx="466">
                  <c:v>63258.11</c:v>
                </c:pt>
                <c:pt idx="467">
                  <c:v>69333.14</c:v>
                </c:pt>
                <c:pt idx="468">
                  <c:v>69881.7</c:v>
                </c:pt>
                <c:pt idx="469">
                  <c:v>62430.51</c:v>
                </c:pt>
                <c:pt idx="470">
                  <c:v>52404.72</c:v>
                </c:pt>
                <c:pt idx="471">
                  <c:v>41749.32</c:v>
                </c:pt>
                <c:pt idx="472">
                  <c:v>29132.87</c:v>
                </c:pt>
                <c:pt idx="473">
                  <c:v>16168.31</c:v>
                </c:pt>
                <c:pt idx="474">
                  <c:v>5997.25</c:v>
                </c:pt>
                <c:pt idx="475">
                  <c:v>2136.31</c:v>
                </c:pt>
                <c:pt idx="476">
                  <c:v>354.2</c:v>
                </c:pt>
                <c:pt idx="477">
                  <c:v>0</c:v>
                </c:pt>
                <c:pt idx="478">
                  <c:v>0</c:v>
                </c:pt>
                <c:pt idx="479">
                  <c:v>0</c:v>
                </c:pt>
                <c:pt idx="480">
                  <c:v>0</c:v>
                </c:pt>
                <c:pt idx="481">
                  <c:v>0</c:v>
                </c:pt>
                <c:pt idx="482">
                  <c:v>0</c:v>
                </c:pt>
                <c:pt idx="483">
                  <c:v>4.6100000000000003</c:v>
                </c:pt>
                <c:pt idx="484">
                  <c:v>523.4</c:v>
                </c:pt>
                <c:pt idx="485">
                  <c:v>2152.9299999999998</c:v>
                </c:pt>
                <c:pt idx="486">
                  <c:v>8122.57</c:v>
                </c:pt>
                <c:pt idx="487">
                  <c:v>20420.2</c:v>
                </c:pt>
                <c:pt idx="488">
                  <c:v>33305.519999999997</c:v>
                </c:pt>
                <c:pt idx="489">
                  <c:v>44503.08</c:v>
                </c:pt>
                <c:pt idx="490">
                  <c:v>52346.68</c:v>
                </c:pt>
                <c:pt idx="491">
                  <c:v>56693.090000000004</c:v>
                </c:pt>
                <c:pt idx="492">
                  <c:v>56073.94</c:v>
                </c:pt>
                <c:pt idx="493">
                  <c:v>52225.39</c:v>
                </c:pt>
                <c:pt idx="494">
                  <c:v>46169.4</c:v>
                </c:pt>
                <c:pt idx="495">
                  <c:v>35837.839999999997</c:v>
                </c:pt>
                <c:pt idx="496">
                  <c:v>24878.95</c:v>
                </c:pt>
                <c:pt idx="497">
                  <c:v>14257.57</c:v>
                </c:pt>
                <c:pt idx="498">
                  <c:v>5025.3</c:v>
                </c:pt>
                <c:pt idx="499">
                  <c:v>1675.81</c:v>
                </c:pt>
                <c:pt idx="500">
                  <c:v>293.64</c:v>
                </c:pt>
                <c:pt idx="501">
                  <c:v>0</c:v>
                </c:pt>
                <c:pt idx="502">
                  <c:v>0</c:v>
                </c:pt>
                <c:pt idx="503">
                  <c:v>0</c:v>
                </c:pt>
                <c:pt idx="504">
                  <c:v>0</c:v>
                </c:pt>
                <c:pt idx="505">
                  <c:v>0</c:v>
                </c:pt>
                <c:pt idx="506">
                  <c:v>0</c:v>
                </c:pt>
                <c:pt idx="507">
                  <c:v>1.1000000000000001</c:v>
                </c:pt>
                <c:pt idx="508">
                  <c:v>309.89999999999998</c:v>
                </c:pt>
                <c:pt idx="509">
                  <c:v>1393.66</c:v>
                </c:pt>
                <c:pt idx="510">
                  <c:v>5673.93</c:v>
                </c:pt>
                <c:pt idx="511">
                  <c:v>14288.79</c:v>
                </c:pt>
                <c:pt idx="512">
                  <c:v>24339.56</c:v>
                </c:pt>
                <c:pt idx="513">
                  <c:v>32811.96</c:v>
                </c:pt>
                <c:pt idx="514">
                  <c:v>38871.300000000003</c:v>
                </c:pt>
                <c:pt idx="515">
                  <c:v>41249.620000000003</c:v>
                </c:pt>
                <c:pt idx="516">
                  <c:v>40557.83</c:v>
                </c:pt>
                <c:pt idx="517">
                  <c:v>37677.85</c:v>
                </c:pt>
                <c:pt idx="518">
                  <c:v>31953.46</c:v>
                </c:pt>
                <c:pt idx="519">
                  <c:v>25429.63</c:v>
                </c:pt>
                <c:pt idx="520">
                  <c:v>19087.080000000002</c:v>
                </c:pt>
                <c:pt idx="521">
                  <c:v>11916.77</c:v>
                </c:pt>
                <c:pt idx="522">
                  <c:v>4577.09</c:v>
                </c:pt>
                <c:pt idx="523">
                  <c:v>1502.15</c:v>
                </c:pt>
                <c:pt idx="524">
                  <c:v>210.88</c:v>
                </c:pt>
                <c:pt idx="525">
                  <c:v>0</c:v>
                </c:pt>
                <c:pt idx="526">
                  <c:v>0</c:v>
                </c:pt>
                <c:pt idx="527">
                  <c:v>0</c:v>
                </c:pt>
                <c:pt idx="528">
                  <c:v>0</c:v>
                </c:pt>
                <c:pt idx="529">
                  <c:v>0</c:v>
                </c:pt>
                <c:pt idx="530">
                  <c:v>0</c:v>
                </c:pt>
                <c:pt idx="531">
                  <c:v>0.09</c:v>
                </c:pt>
                <c:pt idx="532">
                  <c:v>150.06</c:v>
                </c:pt>
                <c:pt idx="533">
                  <c:v>869.23</c:v>
                </c:pt>
                <c:pt idx="534">
                  <c:v>3388.16</c:v>
                </c:pt>
                <c:pt idx="535">
                  <c:v>10490.06</c:v>
                </c:pt>
                <c:pt idx="536">
                  <c:v>21778.23</c:v>
                </c:pt>
                <c:pt idx="537">
                  <c:v>32424.5</c:v>
                </c:pt>
                <c:pt idx="538">
                  <c:v>39637.99</c:v>
                </c:pt>
                <c:pt idx="539">
                  <c:v>41734.720000000001</c:v>
                </c:pt>
                <c:pt idx="540">
                  <c:v>42443.5</c:v>
                </c:pt>
                <c:pt idx="541">
                  <c:v>42768.55</c:v>
                </c:pt>
                <c:pt idx="542">
                  <c:v>39357.620000000003</c:v>
                </c:pt>
                <c:pt idx="543">
                  <c:v>35937.360000000001</c:v>
                </c:pt>
                <c:pt idx="544">
                  <c:v>29089.439999999999</c:v>
                </c:pt>
                <c:pt idx="545">
                  <c:v>17620.03</c:v>
                </c:pt>
                <c:pt idx="546">
                  <c:v>7035.55</c:v>
                </c:pt>
                <c:pt idx="547">
                  <c:v>2417.15</c:v>
                </c:pt>
                <c:pt idx="548">
                  <c:v>433.27</c:v>
                </c:pt>
                <c:pt idx="549">
                  <c:v>0</c:v>
                </c:pt>
                <c:pt idx="550">
                  <c:v>0</c:v>
                </c:pt>
                <c:pt idx="551">
                  <c:v>0</c:v>
                </c:pt>
                <c:pt idx="552">
                  <c:v>0</c:v>
                </c:pt>
                <c:pt idx="553">
                  <c:v>0</c:v>
                </c:pt>
                <c:pt idx="554">
                  <c:v>0</c:v>
                </c:pt>
                <c:pt idx="555">
                  <c:v>0.3</c:v>
                </c:pt>
                <c:pt idx="556">
                  <c:v>520.80999999999995</c:v>
                </c:pt>
                <c:pt idx="557">
                  <c:v>2381.96</c:v>
                </c:pt>
                <c:pt idx="558">
                  <c:v>8720.41</c:v>
                </c:pt>
                <c:pt idx="559">
                  <c:v>20723.02</c:v>
                </c:pt>
                <c:pt idx="560">
                  <c:v>33449.660000000003</c:v>
                </c:pt>
                <c:pt idx="561">
                  <c:v>45840.240000000005</c:v>
                </c:pt>
                <c:pt idx="562">
                  <c:v>53485.420000000006</c:v>
                </c:pt>
                <c:pt idx="563">
                  <c:v>55214.96</c:v>
                </c:pt>
                <c:pt idx="564">
                  <c:v>53431.83</c:v>
                </c:pt>
                <c:pt idx="565">
                  <c:v>48621.16</c:v>
                </c:pt>
                <c:pt idx="566">
                  <c:v>41335.56</c:v>
                </c:pt>
                <c:pt idx="567">
                  <c:v>33116.29</c:v>
                </c:pt>
                <c:pt idx="568">
                  <c:v>26081.62</c:v>
                </c:pt>
                <c:pt idx="569">
                  <c:v>15653.23</c:v>
                </c:pt>
                <c:pt idx="570">
                  <c:v>5789.65</c:v>
                </c:pt>
                <c:pt idx="571">
                  <c:v>1933.58</c:v>
                </c:pt>
                <c:pt idx="572">
                  <c:v>259.66000000000003</c:v>
                </c:pt>
                <c:pt idx="573">
                  <c:v>0</c:v>
                </c:pt>
                <c:pt idx="574">
                  <c:v>0</c:v>
                </c:pt>
                <c:pt idx="575">
                  <c:v>0</c:v>
                </c:pt>
                <c:pt idx="576">
                  <c:v>0</c:v>
                </c:pt>
                <c:pt idx="577">
                  <c:v>0</c:v>
                </c:pt>
                <c:pt idx="578">
                  <c:v>0</c:v>
                </c:pt>
                <c:pt idx="579">
                  <c:v>1.06</c:v>
                </c:pt>
                <c:pt idx="580">
                  <c:v>508.99</c:v>
                </c:pt>
                <c:pt idx="581">
                  <c:v>2214.39</c:v>
                </c:pt>
                <c:pt idx="582">
                  <c:v>7969.04</c:v>
                </c:pt>
                <c:pt idx="583">
                  <c:v>20605.2</c:v>
                </c:pt>
                <c:pt idx="584">
                  <c:v>35796.47</c:v>
                </c:pt>
                <c:pt idx="585">
                  <c:v>48987.670000000006</c:v>
                </c:pt>
                <c:pt idx="586">
                  <c:v>54442.3</c:v>
                </c:pt>
                <c:pt idx="587">
                  <c:v>52402.720000000001</c:v>
                </c:pt>
                <c:pt idx="588">
                  <c:v>52142.46</c:v>
                </c:pt>
                <c:pt idx="589">
                  <c:v>53095.85</c:v>
                </c:pt>
                <c:pt idx="590">
                  <c:v>51188.37</c:v>
                </c:pt>
                <c:pt idx="591">
                  <c:v>45114.950000000004</c:v>
                </c:pt>
                <c:pt idx="592">
                  <c:v>33730.31</c:v>
                </c:pt>
                <c:pt idx="593">
                  <c:v>20224.2</c:v>
                </c:pt>
                <c:pt idx="594">
                  <c:v>7708.44</c:v>
                </c:pt>
                <c:pt idx="595">
                  <c:v>2675.38</c:v>
                </c:pt>
                <c:pt idx="596">
                  <c:v>470.58</c:v>
                </c:pt>
                <c:pt idx="597">
                  <c:v>0</c:v>
                </c:pt>
                <c:pt idx="598">
                  <c:v>0</c:v>
                </c:pt>
                <c:pt idx="599">
                  <c:v>0</c:v>
                </c:pt>
                <c:pt idx="600">
                  <c:v>0</c:v>
                </c:pt>
                <c:pt idx="601">
                  <c:v>0</c:v>
                </c:pt>
                <c:pt idx="602">
                  <c:v>0</c:v>
                </c:pt>
              </c:numCache>
            </c:numRef>
          </c:val>
          <c:extLst>
            <c:ext xmlns:c16="http://schemas.microsoft.com/office/drawing/2014/chart" uri="{C3380CC4-5D6E-409C-BE32-E72D297353CC}">
              <c16:uniqueId val="{0000000B-8A25-4C98-B0C9-1243552B10A2}"/>
            </c:ext>
          </c:extLst>
        </c:ser>
        <c:ser>
          <c:idx val="3"/>
          <c:order val="12"/>
          <c:tx>
            <c:strRef>
              <c:f>Strom_HydroAusb300Co2!$AN$21</c:f>
              <c:strCache>
                <c:ptCount val="1"/>
                <c:pt idx="0">
                  <c:v>Speicher Wasserkraft</c:v>
                </c:pt>
              </c:strCache>
            </c:strRef>
          </c:tx>
          <c:spPr>
            <a:solidFill>
              <a:srgbClr val="0070C0"/>
            </a:solidFill>
          </c:spPr>
          <c:val>
            <c:numRef>
              <c:f>Strom_HydroAusb300Co2!$AN$4006:$AN$4608</c:f>
              <c:numCache>
                <c:formatCode>General</c:formatCode>
                <c:ptCount val="603"/>
                <c:pt idx="0">
                  <c:v>1420.3999999999996</c:v>
                </c:pt>
                <c:pt idx="1">
                  <c:v>1053.4700000000003</c:v>
                </c:pt>
                <c:pt idx="2">
                  <c:v>791.09999999999945</c:v>
                </c:pt>
                <c:pt idx="3">
                  <c:v>1154.9800000000005</c:v>
                </c:pt>
                <c:pt idx="4">
                  <c:v>1399.869999999999</c:v>
                </c:pt>
                <c:pt idx="5">
                  <c:v>11810.009999999998</c:v>
                </c:pt>
                <c:pt idx="6">
                  <c:v>17093.96</c:v>
                </c:pt>
                <c:pt idx="7">
                  <c:v>16959.96</c:v>
                </c:pt>
                <c:pt idx="8">
                  <c:v>10397.77</c:v>
                </c:pt>
                <c:pt idx="9">
                  <c:v>1778.4599999999991</c:v>
                </c:pt>
                <c:pt idx="10">
                  <c:v>1362.37</c:v>
                </c:pt>
                <c:pt idx="11">
                  <c:v>1242.869999999999</c:v>
                </c:pt>
                <c:pt idx="12">
                  <c:v>0</c:v>
                </c:pt>
                <c:pt idx="13">
                  <c:v>0</c:v>
                </c:pt>
                <c:pt idx="14">
                  <c:v>1496.7599999999993</c:v>
                </c:pt>
                <c:pt idx="15">
                  <c:v>1468.4500000000007</c:v>
                </c:pt>
                <c:pt idx="16">
                  <c:v>1433.7100000000009</c:v>
                </c:pt>
                <c:pt idx="17">
                  <c:v>7665.8399999999992</c:v>
                </c:pt>
                <c:pt idx="18">
                  <c:v>12748.900000000001</c:v>
                </c:pt>
                <c:pt idx="19">
                  <c:v>8802.8100000000013</c:v>
                </c:pt>
                <c:pt idx="20">
                  <c:v>4267.6900000000005</c:v>
                </c:pt>
                <c:pt idx="21">
                  <c:v>4833.71</c:v>
                </c:pt>
                <c:pt idx="22">
                  <c:v>3415.92</c:v>
                </c:pt>
                <c:pt idx="23">
                  <c:v>1614.8000000000002</c:v>
                </c:pt>
                <c:pt idx="24">
                  <c:v>1613.7199999999993</c:v>
                </c:pt>
                <c:pt idx="25">
                  <c:v>1434.3199999999997</c:v>
                </c:pt>
                <c:pt idx="26">
                  <c:v>1425.9899999999998</c:v>
                </c:pt>
                <c:pt idx="27">
                  <c:v>1435.7800000000007</c:v>
                </c:pt>
                <c:pt idx="28">
                  <c:v>664.42000000000007</c:v>
                </c:pt>
                <c:pt idx="29">
                  <c:v>2887.21</c:v>
                </c:pt>
                <c:pt idx="30">
                  <c:v>5118.95</c:v>
                </c:pt>
                <c:pt idx="31">
                  <c:v>2674.0600000000004</c:v>
                </c:pt>
                <c:pt idx="32">
                  <c:v>1223.0599999999995</c:v>
                </c:pt>
                <c:pt idx="33">
                  <c:v>1214.7599999999993</c:v>
                </c:pt>
                <c:pt idx="34">
                  <c:v>0</c:v>
                </c:pt>
                <c:pt idx="35">
                  <c:v>0</c:v>
                </c:pt>
                <c:pt idx="36">
                  <c:v>0</c:v>
                </c:pt>
                <c:pt idx="37">
                  <c:v>0</c:v>
                </c:pt>
                <c:pt idx="38">
                  <c:v>0</c:v>
                </c:pt>
                <c:pt idx="39">
                  <c:v>0</c:v>
                </c:pt>
                <c:pt idx="40">
                  <c:v>1013.5200000000004</c:v>
                </c:pt>
                <c:pt idx="41">
                  <c:v>1353.38</c:v>
                </c:pt>
                <c:pt idx="42">
                  <c:v>1457.37</c:v>
                </c:pt>
                <c:pt idx="43">
                  <c:v>5276.5000000000009</c:v>
                </c:pt>
                <c:pt idx="44">
                  <c:v>8518.119999999999</c:v>
                </c:pt>
                <c:pt idx="45">
                  <c:v>10961.16</c:v>
                </c:pt>
                <c:pt idx="46">
                  <c:v>5985.77</c:v>
                </c:pt>
                <c:pt idx="47">
                  <c:v>1637.079999999999</c:v>
                </c:pt>
                <c:pt idx="48">
                  <c:v>1622.0199999999995</c:v>
                </c:pt>
                <c:pt idx="49">
                  <c:v>1607.2000000000007</c:v>
                </c:pt>
                <c:pt idx="50">
                  <c:v>1710.7199999999993</c:v>
                </c:pt>
                <c:pt idx="51">
                  <c:v>1306.4099999999999</c:v>
                </c:pt>
                <c:pt idx="52">
                  <c:v>923.40000000000055</c:v>
                </c:pt>
                <c:pt idx="53">
                  <c:v>914.30000000000018</c:v>
                </c:pt>
                <c:pt idx="54">
                  <c:v>1055.7800000000007</c:v>
                </c:pt>
                <c:pt idx="55">
                  <c:v>1096.5900000000001</c:v>
                </c:pt>
                <c:pt idx="56">
                  <c:v>0</c:v>
                </c:pt>
                <c:pt idx="57">
                  <c:v>0</c:v>
                </c:pt>
                <c:pt idx="58">
                  <c:v>0</c:v>
                </c:pt>
                <c:pt idx="59">
                  <c:v>0</c:v>
                </c:pt>
                <c:pt idx="60">
                  <c:v>0</c:v>
                </c:pt>
                <c:pt idx="61">
                  <c:v>0</c:v>
                </c:pt>
                <c:pt idx="62">
                  <c:v>0</c:v>
                </c:pt>
                <c:pt idx="63">
                  <c:v>0</c:v>
                </c:pt>
                <c:pt idx="64">
                  <c:v>1165.79</c:v>
                </c:pt>
                <c:pt idx="65">
                  <c:v>2020.7099999999991</c:v>
                </c:pt>
                <c:pt idx="66">
                  <c:v>7460.42</c:v>
                </c:pt>
                <c:pt idx="67">
                  <c:v>10258.98</c:v>
                </c:pt>
                <c:pt idx="68">
                  <c:v>9562.2999999999993</c:v>
                </c:pt>
                <c:pt idx="69">
                  <c:v>8153.42</c:v>
                </c:pt>
                <c:pt idx="70">
                  <c:v>1839.3199999999997</c:v>
                </c:pt>
                <c:pt idx="71">
                  <c:v>1178.8399999999992</c:v>
                </c:pt>
                <c:pt idx="72">
                  <c:v>1080.1300000000001</c:v>
                </c:pt>
                <c:pt idx="73">
                  <c:v>1169.130000000001</c:v>
                </c:pt>
                <c:pt idx="74">
                  <c:v>0</c:v>
                </c:pt>
                <c:pt idx="75">
                  <c:v>0</c:v>
                </c:pt>
                <c:pt idx="76">
                  <c:v>781.47000000000025</c:v>
                </c:pt>
                <c:pt idx="77">
                  <c:v>3061.8999999999996</c:v>
                </c:pt>
                <c:pt idx="78">
                  <c:v>3589.0699999999997</c:v>
                </c:pt>
                <c:pt idx="79">
                  <c:v>0</c:v>
                </c:pt>
                <c:pt idx="80">
                  <c:v>2921.1900000000005</c:v>
                </c:pt>
                <c:pt idx="81">
                  <c:v>1119.7299999999996</c:v>
                </c:pt>
                <c:pt idx="82">
                  <c:v>0</c:v>
                </c:pt>
                <c:pt idx="83">
                  <c:v>0</c:v>
                </c:pt>
                <c:pt idx="84">
                  <c:v>0</c:v>
                </c:pt>
                <c:pt idx="85">
                  <c:v>0</c:v>
                </c:pt>
                <c:pt idx="86">
                  <c:v>0</c:v>
                </c:pt>
                <c:pt idx="87">
                  <c:v>917.75999999999931</c:v>
                </c:pt>
                <c:pt idx="88">
                  <c:v>1517.0900000000001</c:v>
                </c:pt>
                <c:pt idx="89">
                  <c:v>2888.0499999999993</c:v>
                </c:pt>
                <c:pt idx="90">
                  <c:v>12078.16</c:v>
                </c:pt>
                <c:pt idx="91">
                  <c:v>15426.219999999998</c:v>
                </c:pt>
                <c:pt idx="92">
                  <c:v>14890.829999999998</c:v>
                </c:pt>
                <c:pt idx="93">
                  <c:v>13485.59</c:v>
                </c:pt>
                <c:pt idx="94">
                  <c:v>6723.2399999999989</c:v>
                </c:pt>
                <c:pt idx="95">
                  <c:v>1866.8600000000006</c:v>
                </c:pt>
                <c:pt idx="96">
                  <c:v>1654.9800000000005</c:v>
                </c:pt>
                <c:pt idx="97">
                  <c:v>899.30000000000018</c:v>
                </c:pt>
                <c:pt idx="98">
                  <c:v>1051.8099999999995</c:v>
                </c:pt>
                <c:pt idx="99">
                  <c:v>530.35999999999967</c:v>
                </c:pt>
                <c:pt idx="100">
                  <c:v>1232.4000000000005</c:v>
                </c:pt>
                <c:pt idx="101">
                  <c:v>7964.73</c:v>
                </c:pt>
                <c:pt idx="102">
                  <c:v>11878.759999999998</c:v>
                </c:pt>
                <c:pt idx="103">
                  <c:v>6678.5300000000007</c:v>
                </c:pt>
                <c:pt idx="104">
                  <c:v>1365.9600000000009</c:v>
                </c:pt>
                <c:pt idx="105">
                  <c:v>802.8100000000004</c:v>
                </c:pt>
                <c:pt idx="106">
                  <c:v>811.02999999999975</c:v>
                </c:pt>
                <c:pt idx="107">
                  <c:v>157.38000000000011</c:v>
                </c:pt>
                <c:pt idx="108">
                  <c:v>0</c:v>
                </c:pt>
                <c:pt idx="109">
                  <c:v>0</c:v>
                </c:pt>
                <c:pt idx="110">
                  <c:v>984.86999999999989</c:v>
                </c:pt>
                <c:pt idx="111">
                  <c:v>998.5</c:v>
                </c:pt>
                <c:pt idx="112">
                  <c:v>1261.6399999999994</c:v>
                </c:pt>
                <c:pt idx="113">
                  <c:v>10132.459999999999</c:v>
                </c:pt>
                <c:pt idx="114">
                  <c:v>21601.010000000002</c:v>
                </c:pt>
                <c:pt idx="115">
                  <c:v>22351.120000000003</c:v>
                </c:pt>
                <c:pt idx="116">
                  <c:v>22350.89</c:v>
                </c:pt>
                <c:pt idx="117">
                  <c:v>20222.3</c:v>
                </c:pt>
                <c:pt idx="118">
                  <c:v>10281.189999999999</c:v>
                </c:pt>
                <c:pt idx="119">
                  <c:v>2745.5399999999991</c:v>
                </c:pt>
                <c:pt idx="120">
                  <c:v>1657.8899999999994</c:v>
                </c:pt>
                <c:pt idx="121">
                  <c:v>1182.4699999999993</c:v>
                </c:pt>
                <c:pt idx="122">
                  <c:v>0</c:v>
                </c:pt>
                <c:pt idx="123">
                  <c:v>0</c:v>
                </c:pt>
                <c:pt idx="124">
                  <c:v>0</c:v>
                </c:pt>
                <c:pt idx="125">
                  <c:v>1748.3100000000004</c:v>
                </c:pt>
                <c:pt idx="126">
                  <c:v>6759.2099999999991</c:v>
                </c:pt>
                <c:pt idx="127">
                  <c:v>2695.01</c:v>
                </c:pt>
                <c:pt idx="128">
                  <c:v>0</c:v>
                </c:pt>
                <c:pt idx="129">
                  <c:v>0</c:v>
                </c:pt>
                <c:pt idx="130">
                  <c:v>0</c:v>
                </c:pt>
                <c:pt idx="131">
                  <c:v>0</c:v>
                </c:pt>
                <c:pt idx="132">
                  <c:v>0</c:v>
                </c:pt>
                <c:pt idx="133">
                  <c:v>0</c:v>
                </c:pt>
                <c:pt idx="134">
                  <c:v>0</c:v>
                </c:pt>
                <c:pt idx="135">
                  <c:v>0</c:v>
                </c:pt>
                <c:pt idx="136">
                  <c:v>0</c:v>
                </c:pt>
                <c:pt idx="137">
                  <c:v>0</c:v>
                </c:pt>
                <c:pt idx="138">
                  <c:v>11654.48</c:v>
                </c:pt>
                <c:pt idx="139">
                  <c:v>12313.119999999999</c:v>
                </c:pt>
                <c:pt idx="140">
                  <c:v>6295.9</c:v>
                </c:pt>
                <c:pt idx="141">
                  <c:v>9964.6999999999989</c:v>
                </c:pt>
                <c:pt idx="142">
                  <c:v>3399.4299999999994</c:v>
                </c:pt>
                <c:pt idx="143">
                  <c:v>0</c:v>
                </c:pt>
                <c:pt idx="144">
                  <c:v>0</c:v>
                </c:pt>
                <c:pt idx="145">
                  <c:v>0</c:v>
                </c:pt>
                <c:pt idx="146">
                  <c:v>0</c:v>
                </c:pt>
                <c:pt idx="147">
                  <c:v>0</c:v>
                </c:pt>
                <c:pt idx="148">
                  <c:v>0</c:v>
                </c:pt>
                <c:pt idx="149">
                  <c:v>0</c:v>
                </c:pt>
                <c:pt idx="150">
                  <c:v>2705.7799999999988</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1384.1599999999999</c:v>
                </c:pt>
                <c:pt idx="165">
                  <c:v>5498.85</c:v>
                </c:pt>
                <c:pt idx="166">
                  <c:v>2036.4699999999993</c:v>
                </c:pt>
                <c:pt idx="167">
                  <c:v>1650.88</c:v>
                </c:pt>
                <c:pt idx="168">
                  <c:v>1048.0100000000002</c:v>
                </c:pt>
                <c:pt idx="169">
                  <c:v>0</c:v>
                </c:pt>
                <c:pt idx="170">
                  <c:v>0</c:v>
                </c:pt>
                <c:pt idx="171">
                  <c:v>1019.0100000000002</c:v>
                </c:pt>
                <c:pt idx="172">
                  <c:v>1940.1800000000003</c:v>
                </c:pt>
                <c:pt idx="173">
                  <c:v>4913.0299999999988</c:v>
                </c:pt>
                <c:pt idx="174">
                  <c:v>11325.609999999999</c:v>
                </c:pt>
                <c:pt idx="175">
                  <c:v>13241.04</c:v>
                </c:pt>
                <c:pt idx="176">
                  <c:v>2089.5699999999997</c:v>
                </c:pt>
                <c:pt idx="177">
                  <c:v>939.42000000000007</c:v>
                </c:pt>
                <c:pt idx="178">
                  <c:v>864.44999999999982</c:v>
                </c:pt>
                <c:pt idx="179">
                  <c:v>1282.17</c:v>
                </c:pt>
                <c:pt idx="180">
                  <c:v>2231.1400000000003</c:v>
                </c:pt>
                <c:pt idx="181">
                  <c:v>1442.3500000000004</c:v>
                </c:pt>
                <c:pt idx="182">
                  <c:v>1624.7399999999998</c:v>
                </c:pt>
                <c:pt idx="183">
                  <c:v>1539.4300000000003</c:v>
                </c:pt>
                <c:pt idx="184">
                  <c:v>8085.7800000000007</c:v>
                </c:pt>
                <c:pt idx="185">
                  <c:v>16473.740000000002</c:v>
                </c:pt>
                <c:pt idx="186">
                  <c:v>22071.29</c:v>
                </c:pt>
                <c:pt idx="187">
                  <c:v>22288.82</c:v>
                </c:pt>
                <c:pt idx="188">
                  <c:v>22060.36</c:v>
                </c:pt>
                <c:pt idx="189">
                  <c:v>20929.68</c:v>
                </c:pt>
                <c:pt idx="190">
                  <c:v>14484.02</c:v>
                </c:pt>
                <c:pt idx="191">
                  <c:v>12403.96</c:v>
                </c:pt>
                <c:pt idx="192">
                  <c:v>7936.0999999999995</c:v>
                </c:pt>
                <c:pt idx="193">
                  <c:v>5011.1499999999996</c:v>
                </c:pt>
                <c:pt idx="194">
                  <c:v>4261.45</c:v>
                </c:pt>
                <c:pt idx="195">
                  <c:v>3218.8499999999995</c:v>
                </c:pt>
                <c:pt idx="196">
                  <c:v>1415.4700000000003</c:v>
                </c:pt>
                <c:pt idx="197">
                  <c:v>4685.1400000000003</c:v>
                </c:pt>
                <c:pt idx="198">
                  <c:v>3099.9499999999989</c:v>
                </c:pt>
                <c:pt idx="199">
                  <c:v>1842.9600000000009</c:v>
                </c:pt>
                <c:pt idx="200">
                  <c:v>1247</c:v>
                </c:pt>
                <c:pt idx="201">
                  <c:v>1243.0100000000002</c:v>
                </c:pt>
                <c:pt idx="202">
                  <c:v>0</c:v>
                </c:pt>
                <c:pt idx="203">
                  <c:v>0</c:v>
                </c:pt>
                <c:pt idx="204">
                  <c:v>0</c:v>
                </c:pt>
                <c:pt idx="205">
                  <c:v>0</c:v>
                </c:pt>
                <c:pt idx="206">
                  <c:v>0</c:v>
                </c:pt>
                <c:pt idx="207">
                  <c:v>1365.71</c:v>
                </c:pt>
                <c:pt idx="208">
                  <c:v>1160.1500000000005</c:v>
                </c:pt>
                <c:pt idx="209">
                  <c:v>3547.1100000000006</c:v>
                </c:pt>
                <c:pt idx="210">
                  <c:v>14015.359999999999</c:v>
                </c:pt>
                <c:pt idx="211">
                  <c:v>11771.199999999997</c:v>
                </c:pt>
                <c:pt idx="212">
                  <c:v>7019.3200000000006</c:v>
                </c:pt>
                <c:pt idx="213">
                  <c:v>3578.1799999999994</c:v>
                </c:pt>
                <c:pt idx="214">
                  <c:v>2628.3500000000004</c:v>
                </c:pt>
                <c:pt idx="215">
                  <c:v>1314.4500000000007</c:v>
                </c:pt>
                <c:pt idx="216">
                  <c:v>347.82999999999993</c:v>
                </c:pt>
                <c:pt idx="217">
                  <c:v>0</c:v>
                </c:pt>
                <c:pt idx="218">
                  <c:v>1509.0100000000002</c:v>
                </c:pt>
                <c:pt idx="219">
                  <c:v>3252.1100000000006</c:v>
                </c:pt>
                <c:pt idx="220">
                  <c:v>2140.1200000000008</c:v>
                </c:pt>
                <c:pt idx="221">
                  <c:v>1795.6400000000003</c:v>
                </c:pt>
                <c:pt idx="222">
                  <c:v>1127.6499999999996</c:v>
                </c:pt>
                <c:pt idx="223">
                  <c:v>1145.4399999999996</c:v>
                </c:pt>
                <c:pt idx="224">
                  <c:v>0</c:v>
                </c:pt>
                <c:pt idx="225">
                  <c:v>0</c:v>
                </c:pt>
                <c:pt idx="226">
                  <c:v>0</c:v>
                </c:pt>
                <c:pt idx="227">
                  <c:v>0</c:v>
                </c:pt>
                <c:pt idx="228">
                  <c:v>0</c:v>
                </c:pt>
                <c:pt idx="229">
                  <c:v>0</c:v>
                </c:pt>
                <c:pt idx="230">
                  <c:v>0</c:v>
                </c:pt>
                <c:pt idx="231">
                  <c:v>0</c:v>
                </c:pt>
                <c:pt idx="232">
                  <c:v>0</c:v>
                </c:pt>
                <c:pt idx="233">
                  <c:v>3904.7599999999993</c:v>
                </c:pt>
                <c:pt idx="234">
                  <c:v>9211.6899999999987</c:v>
                </c:pt>
                <c:pt idx="235">
                  <c:v>6399.7800000000007</c:v>
                </c:pt>
                <c:pt idx="236">
                  <c:v>2365.2700000000004</c:v>
                </c:pt>
                <c:pt idx="237">
                  <c:v>1385.2199999999993</c:v>
                </c:pt>
                <c:pt idx="238">
                  <c:v>0</c:v>
                </c:pt>
                <c:pt idx="239">
                  <c:v>0</c:v>
                </c:pt>
                <c:pt idx="240">
                  <c:v>0</c:v>
                </c:pt>
                <c:pt idx="241">
                  <c:v>0</c:v>
                </c:pt>
                <c:pt idx="242">
                  <c:v>0</c:v>
                </c:pt>
                <c:pt idx="243">
                  <c:v>0</c:v>
                </c:pt>
                <c:pt idx="244">
                  <c:v>0</c:v>
                </c:pt>
                <c:pt idx="245">
                  <c:v>11850.19</c:v>
                </c:pt>
                <c:pt idx="246">
                  <c:v>15287.480000000001</c:v>
                </c:pt>
                <c:pt idx="247">
                  <c:v>6502.6599999999989</c:v>
                </c:pt>
                <c:pt idx="248">
                  <c:v>0</c:v>
                </c:pt>
                <c:pt idx="249">
                  <c:v>0</c:v>
                </c:pt>
                <c:pt idx="250">
                  <c:v>0</c:v>
                </c:pt>
                <c:pt idx="251">
                  <c:v>0</c:v>
                </c:pt>
                <c:pt idx="252">
                  <c:v>0</c:v>
                </c:pt>
                <c:pt idx="253">
                  <c:v>0</c:v>
                </c:pt>
                <c:pt idx="254">
                  <c:v>0</c:v>
                </c:pt>
                <c:pt idx="255">
                  <c:v>0</c:v>
                </c:pt>
                <c:pt idx="256">
                  <c:v>0</c:v>
                </c:pt>
                <c:pt idx="257">
                  <c:v>0</c:v>
                </c:pt>
                <c:pt idx="258">
                  <c:v>0</c:v>
                </c:pt>
                <c:pt idx="259">
                  <c:v>411.17999999999938</c:v>
                </c:pt>
                <c:pt idx="260">
                  <c:v>5021.7700000000004</c:v>
                </c:pt>
                <c:pt idx="261">
                  <c:v>6855.22</c:v>
                </c:pt>
                <c:pt idx="262">
                  <c:v>2575.88</c:v>
                </c:pt>
                <c:pt idx="263">
                  <c:v>428.67000000000007</c:v>
                </c:pt>
                <c:pt idx="264">
                  <c:v>0</c:v>
                </c:pt>
                <c:pt idx="265">
                  <c:v>0</c:v>
                </c:pt>
                <c:pt idx="266">
                  <c:v>0</c:v>
                </c:pt>
                <c:pt idx="267">
                  <c:v>0</c:v>
                </c:pt>
                <c:pt idx="268">
                  <c:v>1416.79</c:v>
                </c:pt>
                <c:pt idx="269">
                  <c:v>1603.9999999999991</c:v>
                </c:pt>
                <c:pt idx="270">
                  <c:v>10011.169999999998</c:v>
                </c:pt>
                <c:pt idx="271">
                  <c:v>7614.2099999999991</c:v>
                </c:pt>
                <c:pt idx="272">
                  <c:v>1405.3099999999995</c:v>
                </c:pt>
                <c:pt idx="273">
                  <c:v>0</c:v>
                </c:pt>
                <c:pt idx="274">
                  <c:v>0</c:v>
                </c:pt>
                <c:pt idx="275">
                  <c:v>830.29</c:v>
                </c:pt>
                <c:pt idx="276">
                  <c:v>2101.4399999999987</c:v>
                </c:pt>
                <c:pt idx="277">
                  <c:v>1852.2199999999993</c:v>
                </c:pt>
                <c:pt idx="278">
                  <c:v>1630.5299999999997</c:v>
                </c:pt>
                <c:pt idx="279">
                  <c:v>4867.24</c:v>
                </c:pt>
                <c:pt idx="280">
                  <c:v>11498.57</c:v>
                </c:pt>
                <c:pt idx="281">
                  <c:v>16379.95</c:v>
                </c:pt>
                <c:pt idx="282">
                  <c:v>22504.85</c:v>
                </c:pt>
                <c:pt idx="283">
                  <c:v>19214.400000000001</c:v>
                </c:pt>
                <c:pt idx="284">
                  <c:v>16072.690000000002</c:v>
                </c:pt>
                <c:pt idx="285">
                  <c:v>13623.36</c:v>
                </c:pt>
                <c:pt idx="286">
                  <c:v>10876.91</c:v>
                </c:pt>
                <c:pt idx="287">
                  <c:v>8493.130000000001</c:v>
                </c:pt>
                <c:pt idx="288">
                  <c:v>3303.9700000000003</c:v>
                </c:pt>
                <c:pt idx="289">
                  <c:v>1153.42</c:v>
                </c:pt>
                <c:pt idx="290">
                  <c:v>628.52999999999975</c:v>
                </c:pt>
                <c:pt idx="291">
                  <c:v>2115.1099999999997</c:v>
                </c:pt>
                <c:pt idx="292">
                  <c:v>6643.56</c:v>
                </c:pt>
                <c:pt idx="293">
                  <c:v>16119.349999999999</c:v>
                </c:pt>
                <c:pt idx="294">
                  <c:v>23086.47</c:v>
                </c:pt>
                <c:pt idx="295">
                  <c:v>21406.38</c:v>
                </c:pt>
                <c:pt idx="296">
                  <c:v>13266.25</c:v>
                </c:pt>
                <c:pt idx="297">
                  <c:v>11848.36</c:v>
                </c:pt>
                <c:pt idx="298">
                  <c:v>9842</c:v>
                </c:pt>
                <c:pt idx="299">
                  <c:v>5489.1900000000005</c:v>
                </c:pt>
                <c:pt idx="300">
                  <c:v>2652.45</c:v>
                </c:pt>
                <c:pt idx="301">
                  <c:v>580.63000000000011</c:v>
                </c:pt>
                <c:pt idx="302">
                  <c:v>623.77999999999975</c:v>
                </c:pt>
                <c:pt idx="303">
                  <c:v>2062.170000000001</c:v>
                </c:pt>
                <c:pt idx="304">
                  <c:v>8754.5300000000007</c:v>
                </c:pt>
                <c:pt idx="305">
                  <c:v>14889.159999999998</c:v>
                </c:pt>
                <c:pt idx="306">
                  <c:v>22415.190000000002</c:v>
                </c:pt>
                <c:pt idx="307">
                  <c:v>20379.689999999999</c:v>
                </c:pt>
                <c:pt idx="308">
                  <c:v>15469.900000000001</c:v>
                </c:pt>
                <c:pt idx="309">
                  <c:v>11776.230000000001</c:v>
                </c:pt>
                <c:pt idx="310">
                  <c:v>7482.8700000000008</c:v>
                </c:pt>
                <c:pt idx="311">
                  <c:v>3325.619999999999</c:v>
                </c:pt>
                <c:pt idx="312">
                  <c:v>953.04999999999927</c:v>
                </c:pt>
                <c:pt idx="313">
                  <c:v>719.55999999999949</c:v>
                </c:pt>
                <c:pt idx="314">
                  <c:v>402.81999999999971</c:v>
                </c:pt>
                <c:pt idx="315">
                  <c:v>1442.3400000000001</c:v>
                </c:pt>
                <c:pt idx="316">
                  <c:v>3936.4700000000003</c:v>
                </c:pt>
                <c:pt idx="317">
                  <c:v>14446.28</c:v>
                </c:pt>
                <c:pt idx="318">
                  <c:v>19372.09</c:v>
                </c:pt>
                <c:pt idx="319">
                  <c:v>18124.510000000002</c:v>
                </c:pt>
                <c:pt idx="320">
                  <c:v>9822.16</c:v>
                </c:pt>
                <c:pt idx="321">
                  <c:v>1563.4100000000008</c:v>
                </c:pt>
                <c:pt idx="322">
                  <c:v>1623.88</c:v>
                </c:pt>
                <c:pt idx="323">
                  <c:v>1154.83</c:v>
                </c:pt>
                <c:pt idx="324">
                  <c:v>723.98000000000047</c:v>
                </c:pt>
                <c:pt idx="325">
                  <c:v>711.59000000000015</c:v>
                </c:pt>
                <c:pt idx="326">
                  <c:v>1039.3800000000001</c:v>
                </c:pt>
                <c:pt idx="327">
                  <c:v>1706.0499999999993</c:v>
                </c:pt>
                <c:pt idx="328">
                  <c:v>1253.579999999999</c:v>
                </c:pt>
                <c:pt idx="329">
                  <c:v>7156.19</c:v>
                </c:pt>
                <c:pt idx="330">
                  <c:v>10666.75</c:v>
                </c:pt>
                <c:pt idx="331">
                  <c:v>5772.1200000000008</c:v>
                </c:pt>
                <c:pt idx="332">
                  <c:v>2856.1400000000003</c:v>
                </c:pt>
                <c:pt idx="333">
                  <c:v>2983.6900000000005</c:v>
                </c:pt>
                <c:pt idx="334">
                  <c:v>1315.7699999999995</c:v>
                </c:pt>
                <c:pt idx="335">
                  <c:v>1467.9799999999996</c:v>
                </c:pt>
                <c:pt idx="336">
                  <c:v>181.55000000000018</c:v>
                </c:pt>
                <c:pt idx="337">
                  <c:v>0</c:v>
                </c:pt>
                <c:pt idx="338">
                  <c:v>1732.2299999999996</c:v>
                </c:pt>
                <c:pt idx="339">
                  <c:v>1424.96</c:v>
                </c:pt>
                <c:pt idx="340">
                  <c:v>1682.8799999999992</c:v>
                </c:pt>
                <c:pt idx="341">
                  <c:v>13251.05</c:v>
                </c:pt>
                <c:pt idx="342">
                  <c:v>17551.7</c:v>
                </c:pt>
                <c:pt idx="343">
                  <c:v>12613.62</c:v>
                </c:pt>
                <c:pt idx="344">
                  <c:v>3577.2300000000005</c:v>
                </c:pt>
                <c:pt idx="345">
                  <c:v>2167.6500000000005</c:v>
                </c:pt>
                <c:pt idx="346">
                  <c:v>1040.83</c:v>
                </c:pt>
                <c:pt idx="347">
                  <c:v>1140.4899999999998</c:v>
                </c:pt>
                <c:pt idx="348">
                  <c:v>0</c:v>
                </c:pt>
                <c:pt idx="349">
                  <c:v>0</c:v>
                </c:pt>
                <c:pt idx="350">
                  <c:v>841.22000000000025</c:v>
                </c:pt>
                <c:pt idx="351">
                  <c:v>1057.67</c:v>
                </c:pt>
                <c:pt idx="352">
                  <c:v>1069.9300000000003</c:v>
                </c:pt>
                <c:pt idx="353">
                  <c:v>2466.2399999999998</c:v>
                </c:pt>
                <c:pt idx="354">
                  <c:v>6906.579999999999</c:v>
                </c:pt>
                <c:pt idx="355">
                  <c:v>7969.26</c:v>
                </c:pt>
                <c:pt idx="356">
                  <c:v>5978.1399999999994</c:v>
                </c:pt>
                <c:pt idx="357">
                  <c:v>5193.83</c:v>
                </c:pt>
                <c:pt idx="358">
                  <c:v>2677.6900000000005</c:v>
                </c:pt>
                <c:pt idx="359">
                  <c:v>2432.2500000000009</c:v>
                </c:pt>
                <c:pt idx="360">
                  <c:v>2231.1899999999996</c:v>
                </c:pt>
                <c:pt idx="361">
                  <c:v>978.23999999999978</c:v>
                </c:pt>
                <c:pt idx="362">
                  <c:v>3398.2</c:v>
                </c:pt>
                <c:pt idx="363">
                  <c:v>5257.32</c:v>
                </c:pt>
                <c:pt idx="364">
                  <c:v>3531.8499999999995</c:v>
                </c:pt>
                <c:pt idx="365">
                  <c:v>4014.26</c:v>
                </c:pt>
                <c:pt idx="366">
                  <c:v>1347.12</c:v>
                </c:pt>
                <c:pt idx="367">
                  <c:v>968.67000000000007</c:v>
                </c:pt>
                <c:pt idx="368">
                  <c:v>1085.3899999999994</c:v>
                </c:pt>
                <c:pt idx="369">
                  <c:v>0</c:v>
                </c:pt>
                <c:pt idx="370">
                  <c:v>0</c:v>
                </c:pt>
                <c:pt idx="371">
                  <c:v>0</c:v>
                </c:pt>
                <c:pt idx="372">
                  <c:v>0</c:v>
                </c:pt>
                <c:pt idx="373">
                  <c:v>0</c:v>
                </c:pt>
                <c:pt idx="374">
                  <c:v>0</c:v>
                </c:pt>
                <c:pt idx="375">
                  <c:v>0</c:v>
                </c:pt>
                <c:pt idx="376">
                  <c:v>0</c:v>
                </c:pt>
                <c:pt idx="377">
                  <c:v>657.8100000000004</c:v>
                </c:pt>
                <c:pt idx="378">
                  <c:v>8189.99</c:v>
                </c:pt>
                <c:pt idx="379">
                  <c:v>5442.7499999999991</c:v>
                </c:pt>
                <c:pt idx="380">
                  <c:v>3372.87</c:v>
                </c:pt>
                <c:pt idx="381">
                  <c:v>4225.76</c:v>
                </c:pt>
                <c:pt idx="382">
                  <c:v>3082.7200000000003</c:v>
                </c:pt>
                <c:pt idx="383">
                  <c:v>0</c:v>
                </c:pt>
                <c:pt idx="384">
                  <c:v>0</c:v>
                </c:pt>
                <c:pt idx="385">
                  <c:v>0</c:v>
                </c:pt>
                <c:pt idx="386">
                  <c:v>0</c:v>
                </c:pt>
                <c:pt idx="387">
                  <c:v>1061.0900000000001</c:v>
                </c:pt>
                <c:pt idx="388">
                  <c:v>2908.45</c:v>
                </c:pt>
                <c:pt idx="389">
                  <c:v>1082.29</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5131.99</c:v>
                </c:pt>
                <c:pt idx="411">
                  <c:v>7661.08</c:v>
                </c:pt>
                <c:pt idx="412">
                  <c:v>10277.02</c:v>
                </c:pt>
                <c:pt idx="413">
                  <c:v>17029.43</c:v>
                </c:pt>
                <c:pt idx="414">
                  <c:v>11305.119999999999</c:v>
                </c:pt>
                <c:pt idx="415">
                  <c:v>0</c:v>
                </c:pt>
                <c:pt idx="416">
                  <c:v>12768.630000000001</c:v>
                </c:pt>
                <c:pt idx="417">
                  <c:v>0</c:v>
                </c:pt>
                <c:pt idx="418">
                  <c:v>0</c:v>
                </c:pt>
                <c:pt idx="419">
                  <c:v>0</c:v>
                </c:pt>
                <c:pt idx="420">
                  <c:v>0</c:v>
                </c:pt>
                <c:pt idx="421">
                  <c:v>0</c:v>
                </c:pt>
                <c:pt idx="422">
                  <c:v>0</c:v>
                </c:pt>
                <c:pt idx="423">
                  <c:v>0</c:v>
                </c:pt>
                <c:pt idx="424">
                  <c:v>0</c:v>
                </c:pt>
                <c:pt idx="425">
                  <c:v>0</c:v>
                </c:pt>
                <c:pt idx="426">
                  <c:v>0</c:v>
                </c:pt>
                <c:pt idx="427">
                  <c:v>0</c:v>
                </c:pt>
                <c:pt idx="428">
                  <c:v>0</c:v>
                </c:pt>
                <c:pt idx="429">
                  <c:v>2787.8600000000006</c:v>
                </c:pt>
                <c:pt idx="430">
                  <c:v>838.10999999999967</c:v>
                </c:pt>
                <c:pt idx="431">
                  <c:v>1011.7200000000003</c:v>
                </c:pt>
                <c:pt idx="432">
                  <c:v>946.92000000000007</c:v>
                </c:pt>
                <c:pt idx="433">
                  <c:v>968.88999999999942</c:v>
                </c:pt>
                <c:pt idx="434">
                  <c:v>1661.7199999999993</c:v>
                </c:pt>
                <c:pt idx="435">
                  <c:v>4111.9700000000012</c:v>
                </c:pt>
                <c:pt idx="436">
                  <c:v>7454.75</c:v>
                </c:pt>
                <c:pt idx="437">
                  <c:v>13685.099999999999</c:v>
                </c:pt>
                <c:pt idx="438">
                  <c:v>3138.6499999999996</c:v>
                </c:pt>
                <c:pt idx="439">
                  <c:v>796.34999999999945</c:v>
                </c:pt>
                <c:pt idx="440">
                  <c:v>7465.9600000000009</c:v>
                </c:pt>
                <c:pt idx="441">
                  <c:v>652.67000000000007</c:v>
                </c:pt>
                <c:pt idx="442">
                  <c:v>0</c:v>
                </c:pt>
                <c:pt idx="443">
                  <c:v>0</c:v>
                </c:pt>
                <c:pt idx="444">
                  <c:v>0</c:v>
                </c:pt>
                <c:pt idx="445">
                  <c:v>0</c:v>
                </c:pt>
                <c:pt idx="446">
                  <c:v>0</c:v>
                </c:pt>
                <c:pt idx="447">
                  <c:v>1002.4100000000008</c:v>
                </c:pt>
                <c:pt idx="448">
                  <c:v>1178.0600000000004</c:v>
                </c:pt>
                <c:pt idx="449">
                  <c:v>9849.57</c:v>
                </c:pt>
                <c:pt idx="450">
                  <c:v>15919.32</c:v>
                </c:pt>
                <c:pt idx="451">
                  <c:v>7290.5299999999988</c:v>
                </c:pt>
                <c:pt idx="452">
                  <c:v>3293.13</c:v>
                </c:pt>
                <c:pt idx="453">
                  <c:v>3131.3999999999996</c:v>
                </c:pt>
                <c:pt idx="454">
                  <c:v>1572.5999999999995</c:v>
                </c:pt>
                <c:pt idx="455">
                  <c:v>1329.2700000000004</c:v>
                </c:pt>
                <c:pt idx="456">
                  <c:v>316.92000000000007</c:v>
                </c:pt>
                <c:pt idx="457">
                  <c:v>267.23999999999978</c:v>
                </c:pt>
                <c:pt idx="458">
                  <c:v>1002.0799999999999</c:v>
                </c:pt>
                <c:pt idx="459">
                  <c:v>2261.2799999999997</c:v>
                </c:pt>
                <c:pt idx="460">
                  <c:v>4320.5000000000009</c:v>
                </c:pt>
                <c:pt idx="461">
                  <c:v>11361.220000000001</c:v>
                </c:pt>
                <c:pt idx="462">
                  <c:v>6263.4800000000005</c:v>
                </c:pt>
                <c:pt idx="463">
                  <c:v>790.1299999999992</c:v>
                </c:pt>
                <c:pt idx="464">
                  <c:v>1338.21</c:v>
                </c:pt>
                <c:pt idx="465">
                  <c:v>854.6899999999996</c:v>
                </c:pt>
                <c:pt idx="466">
                  <c:v>0</c:v>
                </c:pt>
                <c:pt idx="467">
                  <c:v>0</c:v>
                </c:pt>
                <c:pt idx="468">
                  <c:v>0</c:v>
                </c:pt>
                <c:pt idx="469">
                  <c:v>0</c:v>
                </c:pt>
                <c:pt idx="470">
                  <c:v>986.90000000000055</c:v>
                </c:pt>
                <c:pt idx="471">
                  <c:v>1906.8499999999995</c:v>
                </c:pt>
                <c:pt idx="472">
                  <c:v>3485.4400000000005</c:v>
                </c:pt>
                <c:pt idx="473">
                  <c:v>12604.830000000002</c:v>
                </c:pt>
                <c:pt idx="474">
                  <c:v>16693.019999999997</c:v>
                </c:pt>
                <c:pt idx="475">
                  <c:v>13273.91</c:v>
                </c:pt>
                <c:pt idx="476">
                  <c:v>7223.4599999999991</c:v>
                </c:pt>
                <c:pt idx="477">
                  <c:v>2944.3500000000004</c:v>
                </c:pt>
                <c:pt idx="478">
                  <c:v>1824.8399999999992</c:v>
                </c:pt>
                <c:pt idx="479">
                  <c:v>1684.63</c:v>
                </c:pt>
                <c:pt idx="480">
                  <c:v>595.3799999999992</c:v>
                </c:pt>
                <c:pt idx="481">
                  <c:v>470.59000000000015</c:v>
                </c:pt>
                <c:pt idx="482">
                  <c:v>851.76000000000022</c:v>
                </c:pt>
                <c:pt idx="483">
                  <c:v>1858.3600000000006</c:v>
                </c:pt>
                <c:pt idx="484">
                  <c:v>2876.16</c:v>
                </c:pt>
                <c:pt idx="485">
                  <c:v>12321.99</c:v>
                </c:pt>
                <c:pt idx="486">
                  <c:v>16711.71</c:v>
                </c:pt>
                <c:pt idx="487">
                  <c:v>14697.3</c:v>
                </c:pt>
                <c:pt idx="488">
                  <c:v>8211.1200000000008</c:v>
                </c:pt>
                <c:pt idx="489">
                  <c:v>1362.9299999999994</c:v>
                </c:pt>
                <c:pt idx="490">
                  <c:v>1649.04</c:v>
                </c:pt>
                <c:pt idx="491">
                  <c:v>0</c:v>
                </c:pt>
                <c:pt idx="492">
                  <c:v>0</c:v>
                </c:pt>
                <c:pt idx="493">
                  <c:v>300.58999999999924</c:v>
                </c:pt>
                <c:pt idx="494">
                  <c:v>1838.38</c:v>
                </c:pt>
                <c:pt idx="495">
                  <c:v>1414.17</c:v>
                </c:pt>
                <c:pt idx="496">
                  <c:v>5122.6299999999992</c:v>
                </c:pt>
                <c:pt idx="497">
                  <c:v>11554.96</c:v>
                </c:pt>
                <c:pt idx="498">
                  <c:v>15991.41</c:v>
                </c:pt>
                <c:pt idx="499">
                  <c:v>14844.58</c:v>
                </c:pt>
                <c:pt idx="500">
                  <c:v>14312.869999999999</c:v>
                </c:pt>
                <c:pt idx="501">
                  <c:v>12386.51</c:v>
                </c:pt>
                <c:pt idx="502">
                  <c:v>6424.73</c:v>
                </c:pt>
                <c:pt idx="503">
                  <c:v>4924.32</c:v>
                </c:pt>
                <c:pt idx="504">
                  <c:v>3051.42</c:v>
                </c:pt>
                <c:pt idx="505">
                  <c:v>1024.3699999999999</c:v>
                </c:pt>
                <c:pt idx="506">
                  <c:v>3065.869999999999</c:v>
                </c:pt>
                <c:pt idx="507">
                  <c:v>3672.71</c:v>
                </c:pt>
                <c:pt idx="508">
                  <c:v>4905.3400000000011</c:v>
                </c:pt>
                <c:pt idx="509">
                  <c:v>14934.970000000001</c:v>
                </c:pt>
                <c:pt idx="510">
                  <c:v>21787.19</c:v>
                </c:pt>
                <c:pt idx="511">
                  <c:v>20001.010000000002</c:v>
                </c:pt>
                <c:pt idx="512">
                  <c:v>12240.46</c:v>
                </c:pt>
                <c:pt idx="513">
                  <c:v>6354.1299999999992</c:v>
                </c:pt>
                <c:pt idx="514">
                  <c:v>4816.5600000000004</c:v>
                </c:pt>
                <c:pt idx="515">
                  <c:v>2107.0600000000004</c:v>
                </c:pt>
                <c:pt idx="516">
                  <c:v>513.76000000000022</c:v>
                </c:pt>
                <c:pt idx="517">
                  <c:v>510.28999999999996</c:v>
                </c:pt>
                <c:pt idx="518">
                  <c:v>2794.05</c:v>
                </c:pt>
                <c:pt idx="519">
                  <c:v>4550.9800000000005</c:v>
                </c:pt>
                <c:pt idx="520">
                  <c:v>5017.8300000000008</c:v>
                </c:pt>
                <c:pt idx="521">
                  <c:v>10917.210000000003</c:v>
                </c:pt>
                <c:pt idx="522">
                  <c:v>16367.5</c:v>
                </c:pt>
                <c:pt idx="523">
                  <c:v>15239.169999999998</c:v>
                </c:pt>
                <c:pt idx="524">
                  <c:v>13826.649999999998</c:v>
                </c:pt>
                <c:pt idx="525">
                  <c:v>12571.36</c:v>
                </c:pt>
                <c:pt idx="526">
                  <c:v>5562.6900000000005</c:v>
                </c:pt>
                <c:pt idx="527">
                  <c:v>3383.42</c:v>
                </c:pt>
                <c:pt idx="528">
                  <c:v>1407.58</c:v>
                </c:pt>
                <c:pt idx="529">
                  <c:v>415.96999999999935</c:v>
                </c:pt>
                <c:pt idx="530">
                  <c:v>475.86999999999989</c:v>
                </c:pt>
                <c:pt idx="531">
                  <c:v>1319.9300000000003</c:v>
                </c:pt>
                <c:pt idx="532">
                  <c:v>1753.4399999999996</c:v>
                </c:pt>
                <c:pt idx="533">
                  <c:v>2916.6099999999997</c:v>
                </c:pt>
                <c:pt idx="534">
                  <c:v>7583</c:v>
                </c:pt>
                <c:pt idx="535">
                  <c:v>7464.8700000000008</c:v>
                </c:pt>
                <c:pt idx="536">
                  <c:v>1757.0699999999997</c:v>
                </c:pt>
                <c:pt idx="537">
                  <c:v>504.65999999999985</c:v>
                </c:pt>
                <c:pt idx="538">
                  <c:v>461.86000000000058</c:v>
                </c:pt>
                <c:pt idx="539">
                  <c:v>856.31999999999971</c:v>
                </c:pt>
                <c:pt idx="540">
                  <c:v>347.36999999999989</c:v>
                </c:pt>
                <c:pt idx="541">
                  <c:v>0</c:v>
                </c:pt>
                <c:pt idx="542">
                  <c:v>0</c:v>
                </c:pt>
                <c:pt idx="543">
                  <c:v>996.88999999999942</c:v>
                </c:pt>
                <c:pt idx="544">
                  <c:v>871.54</c:v>
                </c:pt>
                <c:pt idx="545">
                  <c:v>2112.1200000000008</c:v>
                </c:pt>
                <c:pt idx="546">
                  <c:v>8939.02</c:v>
                </c:pt>
                <c:pt idx="547">
                  <c:v>11742.890000000001</c:v>
                </c:pt>
                <c:pt idx="548">
                  <c:v>14124.000000000002</c:v>
                </c:pt>
                <c:pt idx="549">
                  <c:v>15854.169999999998</c:v>
                </c:pt>
                <c:pt idx="550">
                  <c:v>13229.310000000001</c:v>
                </c:pt>
                <c:pt idx="551">
                  <c:v>6984.9600000000009</c:v>
                </c:pt>
                <c:pt idx="552">
                  <c:v>1584.4899999999998</c:v>
                </c:pt>
                <c:pt idx="553">
                  <c:v>1843.0400000000009</c:v>
                </c:pt>
                <c:pt idx="554">
                  <c:v>1424.8100000000004</c:v>
                </c:pt>
                <c:pt idx="555">
                  <c:v>1603.5200000000004</c:v>
                </c:pt>
                <c:pt idx="556">
                  <c:v>745.75</c:v>
                </c:pt>
                <c:pt idx="557">
                  <c:v>774.3100000000004</c:v>
                </c:pt>
                <c:pt idx="558">
                  <c:v>835.47999999999956</c:v>
                </c:pt>
                <c:pt idx="559">
                  <c:v>0</c:v>
                </c:pt>
                <c:pt idx="560">
                  <c:v>0</c:v>
                </c:pt>
                <c:pt idx="561">
                  <c:v>0</c:v>
                </c:pt>
                <c:pt idx="562">
                  <c:v>0</c:v>
                </c:pt>
                <c:pt idx="563">
                  <c:v>0</c:v>
                </c:pt>
                <c:pt idx="564">
                  <c:v>0</c:v>
                </c:pt>
                <c:pt idx="565">
                  <c:v>0</c:v>
                </c:pt>
                <c:pt idx="566">
                  <c:v>0</c:v>
                </c:pt>
                <c:pt idx="567">
                  <c:v>0</c:v>
                </c:pt>
                <c:pt idx="568">
                  <c:v>0</c:v>
                </c:pt>
                <c:pt idx="569">
                  <c:v>0</c:v>
                </c:pt>
                <c:pt idx="570">
                  <c:v>1297.1199999999999</c:v>
                </c:pt>
                <c:pt idx="571">
                  <c:v>997.17999999999938</c:v>
                </c:pt>
                <c:pt idx="572">
                  <c:v>5240.0800000000008</c:v>
                </c:pt>
                <c:pt idx="573">
                  <c:v>5409.77</c:v>
                </c:pt>
                <c:pt idx="574">
                  <c:v>887.05000000000018</c:v>
                </c:pt>
                <c:pt idx="575">
                  <c:v>1034.4099999999999</c:v>
                </c:pt>
                <c:pt idx="576">
                  <c:v>1218.71</c:v>
                </c:pt>
                <c:pt idx="577">
                  <c:v>0</c:v>
                </c:pt>
                <c:pt idx="578">
                  <c:v>0</c:v>
                </c:pt>
                <c:pt idx="579">
                  <c:v>0</c:v>
                </c:pt>
                <c:pt idx="580">
                  <c:v>0</c:v>
                </c:pt>
                <c:pt idx="581">
                  <c:v>1270.8500000000004</c:v>
                </c:pt>
                <c:pt idx="582">
                  <c:v>11897.83</c:v>
                </c:pt>
                <c:pt idx="583">
                  <c:v>5843.9000000000005</c:v>
                </c:pt>
                <c:pt idx="584">
                  <c:v>0</c:v>
                </c:pt>
                <c:pt idx="585">
                  <c:v>0</c:v>
                </c:pt>
                <c:pt idx="586">
                  <c:v>0</c:v>
                </c:pt>
                <c:pt idx="587">
                  <c:v>0</c:v>
                </c:pt>
                <c:pt idx="588">
                  <c:v>0</c:v>
                </c:pt>
                <c:pt idx="589">
                  <c:v>0</c:v>
                </c:pt>
                <c:pt idx="590">
                  <c:v>0</c:v>
                </c:pt>
                <c:pt idx="591">
                  <c:v>1376.75</c:v>
                </c:pt>
                <c:pt idx="592">
                  <c:v>2416.1500000000005</c:v>
                </c:pt>
                <c:pt idx="593">
                  <c:v>6337.9300000000012</c:v>
                </c:pt>
                <c:pt idx="594">
                  <c:v>16457.11</c:v>
                </c:pt>
                <c:pt idx="595">
                  <c:v>17886.620000000003</c:v>
                </c:pt>
                <c:pt idx="596">
                  <c:v>18686.62</c:v>
                </c:pt>
                <c:pt idx="597">
                  <c:v>18834.54</c:v>
                </c:pt>
                <c:pt idx="598">
                  <c:v>11740.140000000003</c:v>
                </c:pt>
                <c:pt idx="599">
                  <c:v>6207.78</c:v>
                </c:pt>
                <c:pt idx="600">
                  <c:v>6753.5199999999995</c:v>
                </c:pt>
                <c:pt idx="601">
                  <c:v>4587.6000000000004</c:v>
                </c:pt>
                <c:pt idx="602">
                  <c:v>3377.7499999999991</c:v>
                </c:pt>
              </c:numCache>
            </c:numRef>
          </c:val>
          <c:extLst>
            <c:ext xmlns:c16="http://schemas.microsoft.com/office/drawing/2014/chart" uri="{C3380CC4-5D6E-409C-BE32-E72D297353CC}">
              <c16:uniqueId val="{0000000C-8A25-4C98-B0C9-1243552B10A2}"/>
            </c:ext>
          </c:extLst>
        </c:ser>
        <c:dLbls>
          <c:showLegendKey val="0"/>
          <c:showVal val="0"/>
          <c:showCatName val="0"/>
          <c:showSerName val="0"/>
          <c:showPercent val="0"/>
          <c:showBubbleSize val="0"/>
        </c:dLbls>
        <c:axId val="120310784"/>
        <c:axId val="120521472"/>
      </c:areaChart>
      <c:lineChart>
        <c:grouping val="standard"/>
        <c:varyColors val="0"/>
        <c:ser>
          <c:idx val="0"/>
          <c:order val="13"/>
          <c:tx>
            <c:strRef>
              <c:f>Strom_HydroAusb300Co2!$AY$21</c:f>
              <c:strCache>
                <c:ptCount val="1"/>
                <c:pt idx="0">
                  <c:v>Stromnachfrage+PSP+P2H</c:v>
                </c:pt>
              </c:strCache>
            </c:strRef>
          </c:tx>
          <c:spPr>
            <a:ln>
              <a:solidFill>
                <a:srgbClr val="FF0000"/>
              </a:solidFill>
            </a:ln>
          </c:spPr>
          <c:marker>
            <c:symbol val="none"/>
          </c:marker>
          <c:val>
            <c:numRef>
              <c:f>Strom_HydroAusb300Co2!$AY$4006:$AY$4608</c:f>
              <c:numCache>
                <c:formatCode>0</c:formatCode>
                <c:ptCount val="603"/>
                <c:pt idx="0">
                  <c:v>60641.68</c:v>
                </c:pt>
                <c:pt idx="1">
                  <c:v>59289.49</c:v>
                </c:pt>
                <c:pt idx="2">
                  <c:v>58797.66</c:v>
                </c:pt>
                <c:pt idx="3">
                  <c:v>59919.69</c:v>
                </c:pt>
                <c:pt idx="4">
                  <c:v>63685.82</c:v>
                </c:pt>
                <c:pt idx="5">
                  <c:v>74196.460000000006</c:v>
                </c:pt>
                <c:pt idx="6">
                  <c:v>83754.95</c:v>
                </c:pt>
                <c:pt idx="7">
                  <c:v>89319.89</c:v>
                </c:pt>
                <c:pt idx="8">
                  <c:v>91510.52</c:v>
                </c:pt>
                <c:pt idx="9">
                  <c:v>92953.13</c:v>
                </c:pt>
                <c:pt idx="10">
                  <c:v>94773.86</c:v>
                </c:pt>
                <c:pt idx="11">
                  <c:v>93490.17</c:v>
                </c:pt>
                <c:pt idx="12">
                  <c:v>91531.29</c:v>
                </c:pt>
                <c:pt idx="13">
                  <c:v>89397.32</c:v>
                </c:pt>
                <c:pt idx="14">
                  <c:v>87659.45</c:v>
                </c:pt>
                <c:pt idx="15">
                  <c:v>86642.91</c:v>
                </c:pt>
                <c:pt idx="16">
                  <c:v>86552.49</c:v>
                </c:pt>
                <c:pt idx="17">
                  <c:v>86142.86</c:v>
                </c:pt>
                <c:pt idx="18">
                  <c:v>84270.07</c:v>
                </c:pt>
                <c:pt idx="19">
                  <c:v>80714.92</c:v>
                </c:pt>
                <c:pt idx="20">
                  <c:v>78465.38</c:v>
                </c:pt>
                <c:pt idx="21">
                  <c:v>77200.87</c:v>
                </c:pt>
                <c:pt idx="22">
                  <c:v>71718.13</c:v>
                </c:pt>
                <c:pt idx="23">
                  <c:v>66628.58</c:v>
                </c:pt>
                <c:pt idx="24">
                  <c:v>63165.22</c:v>
                </c:pt>
                <c:pt idx="25">
                  <c:v>61182.83</c:v>
                </c:pt>
                <c:pt idx="26">
                  <c:v>60260.82</c:v>
                </c:pt>
                <c:pt idx="27">
                  <c:v>60129.3</c:v>
                </c:pt>
                <c:pt idx="28">
                  <c:v>60170.400000000001</c:v>
                </c:pt>
                <c:pt idx="29">
                  <c:v>63618.69</c:v>
                </c:pt>
                <c:pt idx="30">
                  <c:v>69449.41</c:v>
                </c:pt>
                <c:pt idx="31">
                  <c:v>75423.98</c:v>
                </c:pt>
                <c:pt idx="32">
                  <c:v>79439.45</c:v>
                </c:pt>
                <c:pt idx="33">
                  <c:v>82090.399999999994</c:v>
                </c:pt>
                <c:pt idx="34">
                  <c:v>84709.14</c:v>
                </c:pt>
                <c:pt idx="35">
                  <c:v>89927.73000000001</c:v>
                </c:pt>
                <c:pt idx="36">
                  <c:v>92207.27</c:v>
                </c:pt>
                <c:pt idx="37">
                  <c:v>91906.76</c:v>
                </c:pt>
                <c:pt idx="38">
                  <c:v>88031.45</c:v>
                </c:pt>
                <c:pt idx="39">
                  <c:v>80620.069999999992</c:v>
                </c:pt>
                <c:pt idx="40">
                  <c:v>73797.789999999994</c:v>
                </c:pt>
                <c:pt idx="41">
                  <c:v>73980</c:v>
                </c:pt>
                <c:pt idx="42">
                  <c:v>73064.84</c:v>
                </c:pt>
                <c:pt idx="43">
                  <c:v>70594.73</c:v>
                </c:pt>
                <c:pt idx="44">
                  <c:v>69082.25</c:v>
                </c:pt>
                <c:pt idx="45">
                  <c:v>69970.009999999995</c:v>
                </c:pt>
                <c:pt idx="46">
                  <c:v>65366.81</c:v>
                </c:pt>
                <c:pt idx="47">
                  <c:v>60449.88</c:v>
                </c:pt>
                <c:pt idx="48">
                  <c:v>56997.48</c:v>
                </c:pt>
                <c:pt idx="49">
                  <c:v>54889.05</c:v>
                </c:pt>
                <c:pt idx="50">
                  <c:v>53623.17</c:v>
                </c:pt>
                <c:pt idx="51">
                  <c:v>52908.03</c:v>
                </c:pt>
                <c:pt idx="52">
                  <c:v>51557.21</c:v>
                </c:pt>
                <c:pt idx="53">
                  <c:v>52936.800000000003</c:v>
                </c:pt>
                <c:pt idx="54">
                  <c:v>56835.82</c:v>
                </c:pt>
                <c:pt idx="55">
                  <c:v>61933.59</c:v>
                </c:pt>
                <c:pt idx="56">
                  <c:v>70456.33</c:v>
                </c:pt>
                <c:pt idx="57">
                  <c:v>83080.319999999992</c:v>
                </c:pt>
                <c:pt idx="58">
                  <c:v>90169.200000000012</c:v>
                </c:pt>
                <c:pt idx="59">
                  <c:v>90710.680000000008</c:v>
                </c:pt>
                <c:pt idx="60">
                  <c:v>91805.87000000001</c:v>
                </c:pt>
                <c:pt idx="61">
                  <c:v>87749.17</c:v>
                </c:pt>
                <c:pt idx="62">
                  <c:v>82572.97</c:v>
                </c:pt>
                <c:pt idx="63">
                  <c:v>76612</c:v>
                </c:pt>
                <c:pt idx="64">
                  <c:v>67390.3</c:v>
                </c:pt>
                <c:pt idx="65">
                  <c:v>70060.429999999993</c:v>
                </c:pt>
                <c:pt idx="66">
                  <c:v>70813.929999999993</c:v>
                </c:pt>
                <c:pt idx="67">
                  <c:v>70644.05</c:v>
                </c:pt>
                <c:pt idx="68">
                  <c:v>71022.17</c:v>
                </c:pt>
                <c:pt idx="69">
                  <c:v>73222.39</c:v>
                </c:pt>
                <c:pt idx="70">
                  <c:v>68172.570000000007</c:v>
                </c:pt>
                <c:pt idx="71">
                  <c:v>63477.58</c:v>
                </c:pt>
                <c:pt idx="72">
                  <c:v>60629.35</c:v>
                </c:pt>
                <c:pt idx="73">
                  <c:v>59479.92</c:v>
                </c:pt>
                <c:pt idx="74">
                  <c:v>59963.979999999996</c:v>
                </c:pt>
                <c:pt idx="75">
                  <c:v>63519.840000000004</c:v>
                </c:pt>
                <c:pt idx="76">
                  <c:v>65418.87</c:v>
                </c:pt>
                <c:pt idx="77">
                  <c:v>79214.77</c:v>
                </c:pt>
                <c:pt idx="78">
                  <c:v>90814.56</c:v>
                </c:pt>
                <c:pt idx="79">
                  <c:v>96990.590000000011</c:v>
                </c:pt>
                <c:pt idx="80">
                  <c:v>98148.17</c:v>
                </c:pt>
                <c:pt idx="81">
                  <c:v>100993.66</c:v>
                </c:pt>
                <c:pt idx="82">
                  <c:v>107455.05</c:v>
                </c:pt>
                <c:pt idx="83">
                  <c:v>112885.73000000001</c:v>
                </c:pt>
                <c:pt idx="84">
                  <c:v>112837.64</c:v>
                </c:pt>
                <c:pt idx="85">
                  <c:v>109753.32999999999</c:v>
                </c:pt>
                <c:pt idx="86">
                  <c:v>104343.99</c:v>
                </c:pt>
                <c:pt idx="87">
                  <c:v>96756.25</c:v>
                </c:pt>
                <c:pt idx="88">
                  <c:v>95671.21</c:v>
                </c:pt>
                <c:pt idx="89">
                  <c:v>94292.99</c:v>
                </c:pt>
                <c:pt idx="90">
                  <c:v>92164.01</c:v>
                </c:pt>
                <c:pt idx="91">
                  <c:v>88637.63</c:v>
                </c:pt>
                <c:pt idx="92">
                  <c:v>85772.96</c:v>
                </c:pt>
                <c:pt idx="93">
                  <c:v>83656.31</c:v>
                </c:pt>
                <c:pt idx="94">
                  <c:v>75708.94</c:v>
                </c:pt>
                <c:pt idx="95">
                  <c:v>70387.86</c:v>
                </c:pt>
                <c:pt idx="96">
                  <c:v>67130</c:v>
                </c:pt>
                <c:pt idx="97">
                  <c:v>65831.240000000005</c:v>
                </c:pt>
                <c:pt idx="98">
                  <c:v>65762.740000000005</c:v>
                </c:pt>
                <c:pt idx="99">
                  <c:v>66939.570000000007</c:v>
                </c:pt>
                <c:pt idx="100">
                  <c:v>70983.81</c:v>
                </c:pt>
                <c:pt idx="101">
                  <c:v>82878.149999999994</c:v>
                </c:pt>
                <c:pt idx="102">
                  <c:v>92732.56</c:v>
                </c:pt>
                <c:pt idx="103">
                  <c:v>97363.16</c:v>
                </c:pt>
                <c:pt idx="104">
                  <c:v>98435.87</c:v>
                </c:pt>
                <c:pt idx="105">
                  <c:v>100437.44</c:v>
                </c:pt>
                <c:pt idx="106">
                  <c:v>103017.15</c:v>
                </c:pt>
                <c:pt idx="107">
                  <c:v>101971.84</c:v>
                </c:pt>
                <c:pt idx="108">
                  <c:v>101710.69</c:v>
                </c:pt>
                <c:pt idx="109">
                  <c:v>100390.23000000001</c:v>
                </c:pt>
                <c:pt idx="110">
                  <c:v>97816.63</c:v>
                </c:pt>
                <c:pt idx="111">
                  <c:v>94575.21</c:v>
                </c:pt>
                <c:pt idx="112">
                  <c:v>93455.92</c:v>
                </c:pt>
                <c:pt idx="113">
                  <c:v>93307.96</c:v>
                </c:pt>
                <c:pt idx="114">
                  <c:v>92181.82</c:v>
                </c:pt>
                <c:pt idx="115">
                  <c:v>88799.29</c:v>
                </c:pt>
                <c:pt idx="116">
                  <c:v>86104.5</c:v>
                </c:pt>
                <c:pt idx="117">
                  <c:v>84054.98</c:v>
                </c:pt>
                <c:pt idx="118">
                  <c:v>76472.03</c:v>
                </c:pt>
                <c:pt idx="119">
                  <c:v>71240</c:v>
                </c:pt>
                <c:pt idx="120">
                  <c:v>68143.8</c:v>
                </c:pt>
                <c:pt idx="121">
                  <c:v>66332.66</c:v>
                </c:pt>
                <c:pt idx="122">
                  <c:v>66471.520000000004</c:v>
                </c:pt>
                <c:pt idx="123">
                  <c:v>67663.3</c:v>
                </c:pt>
                <c:pt idx="124">
                  <c:v>71961.5</c:v>
                </c:pt>
                <c:pt idx="125">
                  <c:v>83435.740000000005</c:v>
                </c:pt>
                <c:pt idx="126">
                  <c:v>93440.85</c:v>
                </c:pt>
                <c:pt idx="127">
                  <c:v>98200.23</c:v>
                </c:pt>
                <c:pt idx="128">
                  <c:v>106913.28</c:v>
                </c:pt>
                <c:pt idx="129">
                  <c:v>120762.75</c:v>
                </c:pt>
                <c:pt idx="130">
                  <c:v>132787.81</c:v>
                </c:pt>
                <c:pt idx="131">
                  <c:v>135091.23000000001</c:v>
                </c:pt>
                <c:pt idx="132">
                  <c:v>127403.01</c:v>
                </c:pt>
                <c:pt idx="133">
                  <c:v>119296.67</c:v>
                </c:pt>
                <c:pt idx="134">
                  <c:v>116331.87</c:v>
                </c:pt>
                <c:pt idx="135">
                  <c:v>111474.72</c:v>
                </c:pt>
                <c:pt idx="136">
                  <c:v>105515.88</c:v>
                </c:pt>
                <c:pt idx="137">
                  <c:v>93825.32</c:v>
                </c:pt>
                <c:pt idx="138">
                  <c:v>92274.98</c:v>
                </c:pt>
                <c:pt idx="139">
                  <c:v>88974.65</c:v>
                </c:pt>
                <c:pt idx="140">
                  <c:v>85963.39</c:v>
                </c:pt>
                <c:pt idx="141">
                  <c:v>84076.9</c:v>
                </c:pt>
                <c:pt idx="142">
                  <c:v>77285.81</c:v>
                </c:pt>
                <c:pt idx="143">
                  <c:v>75507.38</c:v>
                </c:pt>
                <c:pt idx="144">
                  <c:v>78548.77</c:v>
                </c:pt>
                <c:pt idx="145">
                  <c:v>77398.829999999987</c:v>
                </c:pt>
                <c:pt idx="146">
                  <c:v>73191.89</c:v>
                </c:pt>
                <c:pt idx="147">
                  <c:v>74496.05</c:v>
                </c:pt>
                <c:pt idx="148">
                  <c:v>78897.850000000006</c:v>
                </c:pt>
                <c:pt idx="149">
                  <c:v>83364.06</c:v>
                </c:pt>
                <c:pt idx="150">
                  <c:v>92631.18</c:v>
                </c:pt>
                <c:pt idx="151">
                  <c:v>99841.299999999988</c:v>
                </c:pt>
                <c:pt idx="152">
                  <c:v>113422.24</c:v>
                </c:pt>
                <c:pt idx="153">
                  <c:v>134249.97999999998</c:v>
                </c:pt>
                <c:pt idx="154">
                  <c:v>144191.21</c:v>
                </c:pt>
                <c:pt idx="155">
                  <c:v>149030.39999999999</c:v>
                </c:pt>
                <c:pt idx="156">
                  <c:v>145974.37</c:v>
                </c:pt>
                <c:pt idx="157">
                  <c:v>144986.08000000002</c:v>
                </c:pt>
                <c:pt idx="158">
                  <c:v>143658.97</c:v>
                </c:pt>
                <c:pt idx="159">
                  <c:v>140900.63</c:v>
                </c:pt>
                <c:pt idx="160">
                  <c:v>134990.94</c:v>
                </c:pt>
                <c:pt idx="161">
                  <c:v>119621.25</c:v>
                </c:pt>
                <c:pt idx="162">
                  <c:v>103352.51000000001</c:v>
                </c:pt>
                <c:pt idx="163">
                  <c:v>88422.319999999992</c:v>
                </c:pt>
                <c:pt idx="164">
                  <c:v>84412.55</c:v>
                </c:pt>
                <c:pt idx="165">
                  <c:v>82764.44</c:v>
                </c:pt>
                <c:pt idx="166">
                  <c:v>75543.17</c:v>
                </c:pt>
                <c:pt idx="167">
                  <c:v>70516.639999999999</c:v>
                </c:pt>
                <c:pt idx="168">
                  <c:v>67175.210000000006</c:v>
                </c:pt>
                <c:pt idx="169">
                  <c:v>65713.73000000001</c:v>
                </c:pt>
                <c:pt idx="170">
                  <c:v>65285.33</c:v>
                </c:pt>
                <c:pt idx="171">
                  <c:v>66332.66</c:v>
                </c:pt>
                <c:pt idx="172">
                  <c:v>69871.37</c:v>
                </c:pt>
                <c:pt idx="173">
                  <c:v>81245.11</c:v>
                </c:pt>
                <c:pt idx="174">
                  <c:v>91202.27</c:v>
                </c:pt>
                <c:pt idx="175">
                  <c:v>96095.91</c:v>
                </c:pt>
                <c:pt idx="176">
                  <c:v>97143.96</c:v>
                </c:pt>
                <c:pt idx="177">
                  <c:v>98704.39</c:v>
                </c:pt>
                <c:pt idx="178">
                  <c:v>100244.27</c:v>
                </c:pt>
                <c:pt idx="179">
                  <c:v>98563.28</c:v>
                </c:pt>
                <c:pt idx="180">
                  <c:v>95839.72</c:v>
                </c:pt>
                <c:pt idx="181">
                  <c:v>93662.79</c:v>
                </c:pt>
                <c:pt idx="182">
                  <c:v>91768.08</c:v>
                </c:pt>
                <c:pt idx="183">
                  <c:v>90278.89</c:v>
                </c:pt>
                <c:pt idx="184">
                  <c:v>89870.63</c:v>
                </c:pt>
                <c:pt idx="185">
                  <c:v>88714.35</c:v>
                </c:pt>
                <c:pt idx="186">
                  <c:v>86463.44</c:v>
                </c:pt>
                <c:pt idx="187">
                  <c:v>82642.509999999995</c:v>
                </c:pt>
                <c:pt idx="188">
                  <c:v>80477.91</c:v>
                </c:pt>
                <c:pt idx="189">
                  <c:v>79702.490000000005</c:v>
                </c:pt>
                <c:pt idx="190">
                  <c:v>73492.28</c:v>
                </c:pt>
                <c:pt idx="191">
                  <c:v>68068.45</c:v>
                </c:pt>
                <c:pt idx="192">
                  <c:v>64568.1</c:v>
                </c:pt>
                <c:pt idx="193">
                  <c:v>62508.99</c:v>
                </c:pt>
                <c:pt idx="194">
                  <c:v>61388.33</c:v>
                </c:pt>
                <c:pt idx="195">
                  <c:v>60882.8</c:v>
                </c:pt>
                <c:pt idx="196">
                  <c:v>60327.95</c:v>
                </c:pt>
                <c:pt idx="197">
                  <c:v>64942.11</c:v>
                </c:pt>
                <c:pt idx="198">
                  <c:v>71279.73</c:v>
                </c:pt>
                <c:pt idx="199">
                  <c:v>77388.56</c:v>
                </c:pt>
                <c:pt idx="200">
                  <c:v>81457.460000000006</c:v>
                </c:pt>
                <c:pt idx="201">
                  <c:v>83593.289999999994</c:v>
                </c:pt>
                <c:pt idx="202">
                  <c:v>90572.64</c:v>
                </c:pt>
                <c:pt idx="203">
                  <c:v>93937.150000000009</c:v>
                </c:pt>
                <c:pt idx="204">
                  <c:v>92577.57</c:v>
                </c:pt>
                <c:pt idx="205">
                  <c:v>87838.81</c:v>
                </c:pt>
                <c:pt idx="206">
                  <c:v>80257.77</c:v>
                </c:pt>
                <c:pt idx="207">
                  <c:v>74164.95</c:v>
                </c:pt>
                <c:pt idx="208">
                  <c:v>73308.7</c:v>
                </c:pt>
                <c:pt idx="209">
                  <c:v>72546.98</c:v>
                </c:pt>
                <c:pt idx="210">
                  <c:v>72931.95</c:v>
                </c:pt>
                <c:pt idx="211">
                  <c:v>70416.63</c:v>
                </c:pt>
                <c:pt idx="212">
                  <c:v>69212.399999999994</c:v>
                </c:pt>
                <c:pt idx="213">
                  <c:v>70268.67</c:v>
                </c:pt>
                <c:pt idx="214">
                  <c:v>66517.61</c:v>
                </c:pt>
                <c:pt idx="215">
                  <c:v>61647.26</c:v>
                </c:pt>
                <c:pt idx="216">
                  <c:v>57872.91</c:v>
                </c:pt>
                <c:pt idx="217">
                  <c:v>56169.649999999994</c:v>
                </c:pt>
                <c:pt idx="218">
                  <c:v>54739.72</c:v>
                </c:pt>
                <c:pt idx="219">
                  <c:v>53986.22</c:v>
                </c:pt>
                <c:pt idx="220">
                  <c:v>52699.79</c:v>
                </c:pt>
                <c:pt idx="221">
                  <c:v>54479.42</c:v>
                </c:pt>
                <c:pt idx="222">
                  <c:v>58600.38</c:v>
                </c:pt>
                <c:pt idx="223">
                  <c:v>63162.48</c:v>
                </c:pt>
                <c:pt idx="224">
                  <c:v>68933.950000000012</c:v>
                </c:pt>
                <c:pt idx="225">
                  <c:v>80747.41</c:v>
                </c:pt>
                <c:pt idx="226">
                  <c:v>91537.69</c:v>
                </c:pt>
                <c:pt idx="227">
                  <c:v>91452.290000000008</c:v>
                </c:pt>
                <c:pt idx="228">
                  <c:v>92164.17</c:v>
                </c:pt>
                <c:pt idx="229">
                  <c:v>90358.209999999992</c:v>
                </c:pt>
                <c:pt idx="230">
                  <c:v>84313.459999999992</c:v>
                </c:pt>
                <c:pt idx="231">
                  <c:v>78360.13</c:v>
                </c:pt>
                <c:pt idx="232">
                  <c:v>69946.810000000012</c:v>
                </c:pt>
                <c:pt idx="233">
                  <c:v>72056.52</c:v>
                </c:pt>
                <c:pt idx="234">
                  <c:v>73248.42</c:v>
                </c:pt>
                <c:pt idx="235">
                  <c:v>73086.759999999995</c:v>
                </c:pt>
                <c:pt idx="236">
                  <c:v>72901.81</c:v>
                </c:pt>
                <c:pt idx="237">
                  <c:v>73811.490000000005</c:v>
                </c:pt>
                <c:pt idx="238">
                  <c:v>69169.679999999993</c:v>
                </c:pt>
                <c:pt idx="239">
                  <c:v>68575.489999999991</c:v>
                </c:pt>
                <c:pt idx="240">
                  <c:v>69363.850000000006</c:v>
                </c:pt>
                <c:pt idx="241">
                  <c:v>73560.62</c:v>
                </c:pt>
                <c:pt idx="242">
                  <c:v>70933.180000000008</c:v>
                </c:pt>
                <c:pt idx="243">
                  <c:v>67451.66</c:v>
                </c:pt>
                <c:pt idx="244">
                  <c:v>65943.680000000008</c:v>
                </c:pt>
                <c:pt idx="245">
                  <c:v>79655.91</c:v>
                </c:pt>
                <c:pt idx="246">
                  <c:v>91117.33</c:v>
                </c:pt>
                <c:pt idx="247">
                  <c:v>97287.81</c:v>
                </c:pt>
                <c:pt idx="248">
                  <c:v>102249.98</c:v>
                </c:pt>
                <c:pt idx="249">
                  <c:v>115716.76000000001</c:v>
                </c:pt>
                <c:pt idx="250">
                  <c:v>119428.68000000001</c:v>
                </c:pt>
                <c:pt idx="251">
                  <c:v>124403.41</c:v>
                </c:pt>
                <c:pt idx="252">
                  <c:v>130308.44</c:v>
                </c:pt>
                <c:pt idx="253">
                  <c:v>135103.96</c:v>
                </c:pt>
                <c:pt idx="254">
                  <c:v>138265.22</c:v>
                </c:pt>
                <c:pt idx="255">
                  <c:v>137143.03</c:v>
                </c:pt>
                <c:pt idx="256">
                  <c:v>131769.07</c:v>
                </c:pt>
                <c:pt idx="257">
                  <c:v>118674.73999999999</c:v>
                </c:pt>
                <c:pt idx="258">
                  <c:v>103107.45</c:v>
                </c:pt>
                <c:pt idx="259">
                  <c:v>87355.31</c:v>
                </c:pt>
                <c:pt idx="260">
                  <c:v>84798.89</c:v>
                </c:pt>
                <c:pt idx="261">
                  <c:v>83017.89</c:v>
                </c:pt>
                <c:pt idx="262">
                  <c:v>76352.84</c:v>
                </c:pt>
                <c:pt idx="263">
                  <c:v>70330.320000000007</c:v>
                </c:pt>
                <c:pt idx="264">
                  <c:v>67925.37000000001</c:v>
                </c:pt>
                <c:pt idx="265">
                  <c:v>70943.7</c:v>
                </c:pt>
                <c:pt idx="266">
                  <c:v>69831.38</c:v>
                </c:pt>
                <c:pt idx="267">
                  <c:v>68441.489999999991</c:v>
                </c:pt>
                <c:pt idx="268">
                  <c:v>69890.55</c:v>
                </c:pt>
                <c:pt idx="269">
                  <c:v>81802.7</c:v>
                </c:pt>
                <c:pt idx="270">
                  <c:v>92295.53</c:v>
                </c:pt>
                <c:pt idx="271">
                  <c:v>96856.26</c:v>
                </c:pt>
                <c:pt idx="272">
                  <c:v>97927.6</c:v>
                </c:pt>
                <c:pt idx="273">
                  <c:v>100118.56</c:v>
                </c:pt>
                <c:pt idx="274">
                  <c:v>102552.17</c:v>
                </c:pt>
                <c:pt idx="275">
                  <c:v>100875.84</c:v>
                </c:pt>
                <c:pt idx="276">
                  <c:v>99649.69</c:v>
                </c:pt>
                <c:pt idx="277">
                  <c:v>98252.29</c:v>
                </c:pt>
                <c:pt idx="278">
                  <c:v>96960.38</c:v>
                </c:pt>
                <c:pt idx="279">
                  <c:v>94827.29</c:v>
                </c:pt>
                <c:pt idx="280">
                  <c:v>94149.14</c:v>
                </c:pt>
                <c:pt idx="281">
                  <c:v>92768.18</c:v>
                </c:pt>
                <c:pt idx="282">
                  <c:v>91181.72</c:v>
                </c:pt>
                <c:pt idx="283">
                  <c:v>87490.94</c:v>
                </c:pt>
                <c:pt idx="284">
                  <c:v>84681.07</c:v>
                </c:pt>
                <c:pt idx="285">
                  <c:v>82493.179999999993</c:v>
                </c:pt>
                <c:pt idx="286">
                  <c:v>75249.990000000005</c:v>
                </c:pt>
                <c:pt idx="287">
                  <c:v>69648.06</c:v>
                </c:pt>
                <c:pt idx="288">
                  <c:v>66257.31</c:v>
                </c:pt>
                <c:pt idx="289">
                  <c:v>64703.73</c:v>
                </c:pt>
                <c:pt idx="290">
                  <c:v>64343.42</c:v>
                </c:pt>
                <c:pt idx="291">
                  <c:v>65638.070000000007</c:v>
                </c:pt>
                <c:pt idx="292">
                  <c:v>69715.19</c:v>
                </c:pt>
                <c:pt idx="293">
                  <c:v>81339.64</c:v>
                </c:pt>
                <c:pt idx="294">
                  <c:v>91237.89</c:v>
                </c:pt>
                <c:pt idx="295">
                  <c:v>96230.17</c:v>
                </c:pt>
                <c:pt idx="296">
                  <c:v>97422.07</c:v>
                </c:pt>
                <c:pt idx="297">
                  <c:v>99770.25</c:v>
                </c:pt>
                <c:pt idx="298">
                  <c:v>101645.78</c:v>
                </c:pt>
                <c:pt idx="299">
                  <c:v>99715.45</c:v>
                </c:pt>
                <c:pt idx="300">
                  <c:v>98549.58</c:v>
                </c:pt>
                <c:pt idx="301">
                  <c:v>96824.75</c:v>
                </c:pt>
                <c:pt idx="302">
                  <c:v>95204.04</c:v>
                </c:pt>
                <c:pt idx="303">
                  <c:v>93143.56</c:v>
                </c:pt>
                <c:pt idx="304">
                  <c:v>92335.26</c:v>
                </c:pt>
                <c:pt idx="305">
                  <c:v>91698.21</c:v>
                </c:pt>
                <c:pt idx="306">
                  <c:v>90044.62</c:v>
                </c:pt>
                <c:pt idx="307">
                  <c:v>86156.56</c:v>
                </c:pt>
                <c:pt idx="308">
                  <c:v>83685.08</c:v>
                </c:pt>
                <c:pt idx="309">
                  <c:v>82064.37</c:v>
                </c:pt>
                <c:pt idx="310">
                  <c:v>75122.58</c:v>
                </c:pt>
                <c:pt idx="311">
                  <c:v>69709.710000000006</c:v>
                </c:pt>
                <c:pt idx="312">
                  <c:v>66266.899999999994</c:v>
                </c:pt>
                <c:pt idx="313">
                  <c:v>64847.58</c:v>
                </c:pt>
                <c:pt idx="314">
                  <c:v>64500.97</c:v>
                </c:pt>
                <c:pt idx="315">
                  <c:v>65599.710000000006</c:v>
                </c:pt>
                <c:pt idx="316">
                  <c:v>69322</c:v>
                </c:pt>
                <c:pt idx="317">
                  <c:v>81095.78</c:v>
                </c:pt>
                <c:pt idx="318">
                  <c:v>91135.14</c:v>
                </c:pt>
                <c:pt idx="319">
                  <c:v>96242.5</c:v>
                </c:pt>
                <c:pt idx="320">
                  <c:v>97601.54</c:v>
                </c:pt>
                <c:pt idx="321">
                  <c:v>99530.5</c:v>
                </c:pt>
                <c:pt idx="322">
                  <c:v>101627.97</c:v>
                </c:pt>
                <c:pt idx="323">
                  <c:v>99907.25</c:v>
                </c:pt>
                <c:pt idx="324">
                  <c:v>98756.45</c:v>
                </c:pt>
                <c:pt idx="325">
                  <c:v>97297.4</c:v>
                </c:pt>
                <c:pt idx="326">
                  <c:v>95891.78</c:v>
                </c:pt>
                <c:pt idx="327">
                  <c:v>94231.34</c:v>
                </c:pt>
                <c:pt idx="328">
                  <c:v>93576.48</c:v>
                </c:pt>
                <c:pt idx="329">
                  <c:v>92651.73</c:v>
                </c:pt>
                <c:pt idx="330">
                  <c:v>90767.98</c:v>
                </c:pt>
                <c:pt idx="331">
                  <c:v>86805.94</c:v>
                </c:pt>
                <c:pt idx="332">
                  <c:v>84179.65</c:v>
                </c:pt>
                <c:pt idx="333">
                  <c:v>82449.34</c:v>
                </c:pt>
                <c:pt idx="334">
                  <c:v>75756.89</c:v>
                </c:pt>
                <c:pt idx="335">
                  <c:v>69933.02</c:v>
                </c:pt>
                <c:pt idx="336">
                  <c:v>66380.61</c:v>
                </c:pt>
                <c:pt idx="337">
                  <c:v>65217.47</c:v>
                </c:pt>
                <c:pt idx="338">
                  <c:v>64354.38</c:v>
                </c:pt>
                <c:pt idx="339">
                  <c:v>65422.98</c:v>
                </c:pt>
                <c:pt idx="340">
                  <c:v>69119.240000000005</c:v>
                </c:pt>
                <c:pt idx="341">
                  <c:v>80643.679999999993</c:v>
                </c:pt>
                <c:pt idx="342">
                  <c:v>91107.74</c:v>
                </c:pt>
                <c:pt idx="343">
                  <c:v>96247.98</c:v>
                </c:pt>
                <c:pt idx="344">
                  <c:v>97204.24</c:v>
                </c:pt>
                <c:pt idx="345">
                  <c:v>98879.75</c:v>
                </c:pt>
                <c:pt idx="346">
                  <c:v>100256.6</c:v>
                </c:pt>
                <c:pt idx="347">
                  <c:v>98245.440000000002</c:v>
                </c:pt>
                <c:pt idx="348">
                  <c:v>95653.26999999999</c:v>
                </c:pt>
                <c:pt idx="349">
                  <c:v>93054.93</c:v>
                </c:pt>
                <c:pt idx="350">
                  <c:v>90811.82</c:v>
                </c:pt>
                <c:pt idx="351">
                  <c:v>88478.71</c:v>
                </c:pt>
                <c:pt idx="352">
                  <c:v>86159.3</c:v>
                </c:pt>
                <c:pt idx="353">
                  <c:v>84052.24</c:v>
                </c:pt>
                <c:pt idx="354">
                  <c:v>81409.509999999995</c:v>
                </c:pt>
                <c:pt idx="355">
                  <c:v>80725.88</c:v>
                </c:pt>
                <c:pt idx="356">
                  <c:v>79157.23</c:v>
                </c:pt>
                <c:pt idx="357">
                  <c:v>78958.58</c:v>
                </c:pt>
                <c:pt idx="358">
                  <c:v>73499.13</c:v>
                </c:pt>
                <c:pt idx="359">
                  <c:v>68038.31</c:v>
                </c:pt>
                <c:pt idx="360">
                  <c:v>64305.06</c:v>
                </c:pt>
                <c:pt idx="361">
                  <c:v>62526.8</c:v>
                </c:pt>
                <c:pt idx="362">
                  <c:v>61395.18</c:v>
                </c:pt>
                <c:pt idx="363">
                  <c:v>60822.52</c:v>
                </c:pt>
                <c:pt idx="364">
                  <c:v>60130.67</c:v>
                </c:pt>
                <c:pt idx="365">
                  <c:v>64302.32</c:v>
                </c:pt>
                <c:pt idx="366">
                  <c:v>70941.34</c:v>
                </c:pt>
                <c:pt idx="367">
                  <c:v>76436.41</c:v>
                </c:pt>
                <c:pt idx="368">
                  <c:v>80006.63</c:v>
                </c:pt>
                <c:pt idx="369">
                  <c:v>86049.16</c:v>
                </c:pt>
                <c:pt idx="370">
                  <c:v>92945.41</c:v>
                </c:pt>
                <c:pt idx="371">
                  <c:v>94927.74</c:v>
                </c:pt>
                <c:pt idx="372">
                  <c:v>95205.56</c:v>
                </c:pt>
                <c:pt idx="373">
                  <c:v>94808.12</c:v>
                </c:pt>
                <c:pt idx="374">
                  <c:v>91570.74</c:v>
                </c:pt>
                <c:pt idx="375">
                  <c:v>90701.200000000012</c:v>
                </c:pt>
                <c:pt idx="376">
                  <c:v>83638.459999999992</c:v>
                </c:pt>
                <c:pt idx="377">
                  <c:v>73814.23</c:v>
                </c:pt>
                <c:pt idx="378">
                  <c:v>72509.990000000005</c:v>
                </c:pt>
                <c:pt idx="379">
                  <c:v>71308.5</c:v>
                </c:pt>
                <c:pt idx="380">
                  <c:v>69556.27</c:v>
                </c:pt>
                <c:pt idx="381">
                  <c:v>70091.94</c:v>
                </c:pt>
                <c:pt idx="382">
                  <c:v>65936.73</c:v>
                </c:pt>
                <c:pt idx="383">
                  <c:v>62781.78</c:v>
                </c:pt>
                <c:pt idx="384">
                  <c:v>65749.929999999993</c:v>
                </c:pt>
                <c:pt idx="385">
                  <c:v>64275.54</c:v>
                </c:pt>
                <c:pt idx="386">
                  <c:v>59736.74</c:v>
                </c:pt>
                <c:pt idx="387">
                  <c:v>52929.95</c:v>
                </c:pt>
                <c:pt idx="388">
                  <c:v>52006.57</c:v>
                </c:pt>
                <c:pt idx="389">
                  <c:v>54082.12</c:v>
                </c:pt>
                <c:pt idx="390">
                  <c:v>67470.03</c:v>
                </c:pt>
                <c:pt idx="391">
                  <c:v>81885.679999999993</c:v>
                </c:pt>
                <c:pt idx="392">
                  <c:v>79235.59</c:v>
                </c:pt>
                <c:pt idx="393">
                  <c:v>98526.049999999988</c:v>
                </c:pt>
                <c:pt idx="394">
                  <c:v>114594.51999999999</c:v>
                </c:pt>
                <c:pt idx="395">
                  <c:v>110852.85</c:v>
                </c:pt>
                <c:pt idx="396">
                  <c:v>107528.93000000001</c:v>
                </c:pt>
                <c:pt idx="397">
                  <c:v>104929.84</c:v>
                </c:pt>
                <c:pt idx="398">
                  <c:v>104001.95999999999</c:v>
                </c:pt>
                <c:pt idx="399">
                  <c:v>104431.23999999999</c:v>
                </c:pt>
                <c:pt idx="400">
                  <c:v>107317.73999999999</c:v>
                </c:pt>
                <c:pt idx="401">
                  <c:v>108740.02</c:v>
                </c:pt>
                <c:pt idx="402">
                  <c:v>95210.709999999992</c:v>
                </c:pt>
                <c:pt idx="403">
                  <c:v>88141.359999999986</c:v>
                </c:pt>
                <c:pt idx="404">
                  <c:v>80121.84</c:v>
                </c:pt>
                <c:pt idx="405">
                  <c:v>79754.97</c:v>
                </c:pt>
                <c:pt idx="406">
                  <c:v>75629.95</c:v>
                </c:pt>
                <c:pt idx="407">
                  <c:v>70425.81</c:v>
                </c:pt>
                <c:pt idx="408">
                  <c:v>65609.09</c:v>
                </c:pt>
                <c:pt idx="409">
                  <c:v>59563.55</c:v>
                </c:pt>
                <c:pt idx="410">
                  <c:v>58570.239999999998</c:v>
                </c:pt>
                <c:pt idx="411">
                  <c:v>60144.37</c:v>
                </c:pt>
                <c:pt idx="412">
                  <c:v>64899.64</c:v>
                </c:pt>
                <c:pt idx="413">
                  <c:v>78403.73</c:v>
                </c:pt>
                <c:pt idx="414">
                  <c:v>89315.78</c:v>
                </c:pt>
                <c:pt idx="415">
                  <c:v>95689.22</c:v>
                </c:pt>
                <c:pt idx="416">
                  <c:v>96531.57</c:v>
                </c:pt>
                <c:pt idx="417">
                  <c:v>105734.37999999999</c:v>
                </c:pt>
                <c:pt idx="418">
                  <c:v>130189.79</c:v>
                </c:pt>
                <c:pt idx="419">
                  <c:v>146755.54</c:v>
                </c:pt>
                <c:pt idx="420">
                  <c:v>145561.5</c:v>
                </c:pt>
                <c:pt idx="421">
                  <c:v>144259.22</c:v>
                </c:pt>
                <c:pt idx="422">
                  <c:v>142962.76</c:v>
                </c:pt>
                <c:pt idx="423">
                  <c:v>138505.9</c:v>
                </c:pt>
                <c:pt idx="424">
                  <c:v>128870.32</c:v>
                </c:pt>
                <c:pt idx="425">
                  <c:v>113057.71</c:v>
                </c:pt>
                <c:pt idx="426">
                  <c:v>100110.71</c:v>
                </c:pt>
                <c:pt idx="427">
                  <c:v>94845.13</c:v>
                </c:pt>
                <c:pt idx="428">
                  <c:v>84274.319999999992</c:v>
                </c:pt>
                <c:pt idx="429">
                  <c:v>83296</c:v>
                </c:pt>
                <c:pt idx="430">
                  <c:v>76065.14</c:v>
                </c:pt>
                <c:pt idx="431">
                  <c:v>70502.94</c:v>
                </c:pt>
                <c:pt idx="432">
                  <c:v>67542.37</c:v>
                </c:pt>
                <c:pt idx="433">
                  <c:v>65772.33</c:v>
                </c:pt>
                <c:pt idx="434">
                  <c:v>65876.45</c:v>
                </c:pt>
                <c:pt idx="435">
                  <c:v>66862.850000000006</c:v>
                </c:pt>
                <c:pt idx="436">
                  <c:v>70265.929999999993</c:v>
                </c:pt>
                <c:pt idx="437">
                  <c:v>81627.34</c:v>
                </c:pt>
                <c:pt idx="438">
                  <c:v>91540.66</c:v>
                </c:pt>
                <c:pt idx="439">
                  <c:v>96511.02</c:v>
                </c:pt>
                <c:pt idx="440">
                  <c:v>98041.31</c:v>
                </c:pt>
                <c:pt idx="441">
                  <c:v>99862.04</c:v>
                </c:pt>
                <c:pt idx="442">
                  <c:v>116864.98999999999</c:v>
                </c:pt>
                <c:pt idx="443">
                  <c:v>118701.51000000001</c:v>
                </c:pt>
                <c:pt idx="444">
                  <c:v>117405.22</c:v>
                </c:pt>
                <c:pt idx="445">
                  <c:v>111243.91</c:v>
                </c:pt>
                <c:pt idx="446">
                  <c:v>103173.51999999999</c:v>
                </c:pt>
                <c:pt idx="447">
                  <c:v>94871.13</c:v>
                </c:pt>
                <c:pt idx="448">
                  <c:v>94162.84</c:v>
                </c:pt>
                <c:pt idx="449">
                  <c:v>93210.69</c:v>
                </c:pt>
                <c:pt idx="450">
                  <c:v>90740.58</c:v>
                </c:pt>
                <c:pt idx="451">
                  <c:v>84452.28</c:v>
                </c:pt>
                <c:pt idx="452">
                  <c:v>80157.33</c:v>
                </c:pt>
                <c:pt idx="453">
                  <c:v>79917.58</c:v>
                </c:pt>
                <c:pt idx="454">
                  <c:v>77167.990000000005</c:v>
                </c:pt>
                <c:pt idx="455">
                  <c:v>73115.53</c:v>
                </c:pt>
                <c:pt idx="456">
                  <c:v>69061.7</c:v>
                </c:pt>
                <c:pt idx="457">
                  <c:v>66939.570000000007</c:v>
                </c:pt>
                <c:pt idx="458">
                  <c:v>66280.600000000006</c:v>
                </c:pt>
                <c:pt idx="459">
                  <c:v>67473.87</c:v>
                </c:pt>
                <c:pt idx="460">
                  <c:v>70763.240000000005</c:v>
                </c:pt>
                <c:pt idx="461">
                  <c:v>81804.070000000007</c:v>
                </c:pt>
                <c:pt idx="462">
                  <c:v>91987.28</c:v>
                </c:pt>
                <c:pt idx="463">
                  <c:v>97367.27</c:v>
                </c:pt>
                <c:pt idx="464">
                  <c:v>98603.01</c:v>
                </c:pt>
                <c:pt idx="465">
                  <c:v>100811.45</c:v>
                </c:pt>
                <c:pt idx="466">
                  <c:v>105754.31</c:v>
                </c:pt>
                <c:pt idx="467">
                  <c:v>109837.09</c:v>
                </c:pt>
                <c:pt idx="468">
                  <c:v>108883.23</c:v>
                </c:pt>
                <c:pt idx="469">
                  <c:v>99954.98</c:v>
                </c:pt>
                <c:pt idx="470">
                  <c:v>97393.3</c:v>
                </c:pt>
                <c:pt idx="471">
                  <c:v>95516.4</c:v>
                </c:pt>
                <c:pt idx="472">
                  <c:v>94962.92</c:v>
                </c:pt>
                <c:pt idx="473">
                  <c:v>94209.42</c:v>
                </c:pt>
                <c:pt idx="474">
                  <c:v>92607.89</c:v>
                </c:pt>
                <c:pt idx="475">
                  <c:v>89429.49</c:v>
                </c:pt>
                <c:pt idx="476">
                  <c:v>86741.55</c:v>
                </c:pt>
                <c:pt idx="477">
                  <c:v>84479.679999999993</c:v>
                </c:pt>
                <c:pt idx="478">
                  <c:v>77695.44</c:v>
                </c:pt>
                <c:pt idx="479">
                  <c:v>72057.89</c:v>
                </c:pt>
                <c:pt idx="480">
                  <c:v>69054.850000000006</c:v>
                </c:pt>
                <c:pt idx="481">
                  <c:v>67479.350000000006</c:v>
                </c:pt>
                <c:pt idx="482">
                  <c:v>67154.66</c:v>
                </c:pt>
                <c:pt idx="483">
                  <c:v>67879.39</c:v>
                </c:pt>
                <c:pt idx="484">
                  <c:v>71492.08</c:v>
                </c:pt>
                <c:pt idx="485">
                  <c:v>82684.98</c:v>
                </c:pt>
                <c:pt idx="486">
                  <c:v>92357.18</c:v>
                </c:pt>
                <c:pt idx="487">
                  <c:v>97271.37</c:v>
                </c:pt>
                <c:pt idx="488">
                  <c:v>98476.97</c:v>
                </c:pt>
                <c:pt idx="489">
                  <c:v>100170.29</c:v>
                </c:pt>
                <c:pt idx="490">
                  <c:v>102296.53</c:v>
                </c:pt>
                <c:pt idx="491">
                  <c:v>103387.8</c:v>
                </c:pt>
                <c:pt idx="492">
                  <c:v>103533.64</c:v>
                </c:pt>
                <c:pt idx="493">
                  <c:v>98348.19</c:v>
                </c:pt>
                <c:pt idx="494">
                  <c:v>97752.24</c:v>
                </c:pt>
                <c:pt idx="495">
                  <c:v>96079.47</c:v>
                </c:pt>
                <c:pt idx="496">
                  <c:v>95775.33</c:v>
                </c:pt>
                <c:pt idx="497">
                  <c:v>94639.6</c:v>
                </c:pt>
                <c:pt idx="498">
                  <c:v>92765.440000000002</c:v>
                </c:pt>
                <c:pt idx="499">
                  <c:v>89385.65</c:v>
                </c:pt>
                <c:pt idx="500">
                  <c:v>86711.41</c:v>
                </c:pt>
                <c:pt idx="501">
                  <c:v>84327.61</c:v>
                </c:pt>
                <c:pt idx="502">
                  <c:v>77437.88</c:v>
                </c:pt>
                <c:pt idx="503">
                  <c:v>72246.95</c:v>
                </c:pt>
                <c:pt idx="504">
                  <c:v>68806.880000000005</c:v>
                </c:pt>
                <c:pt idx="505">
                  <c:v>66856</c:v>
                </c:pt>
                <c:pt idx="506">
                  <c:v>66879.289999999994</c:v>
                </c:pt>
                <c:pt idx="507">
                  <c:v>68001.320000000007</c:v>
                </c:pt>
                <c:pt idx="508">
                  <c:v>71366.039999999994</c:v>
                </c:pt>
                <c:pt idx="509">
                  <c:v>82835.679999999993</c:v>
                </c:pt>
                <c:pt idx="510">
                  <c:v>92875.04</c:v>
                </c:pt>
                <c:pt idx="511">
                  <c:v>98131.73</c:v>
                </c:pt>
                <c:pt idx="512">
                  <c:v>99749.7</c:v>
                </c:pt>
                <c:pt idx="513">
                  <c:v>102000.61</c:v>
                </c:pt>
                <c:pt idx="514">
                  <c:v>103807.64</c:v>
                </c:pt>
                <c:pt idx="515">
                  <c:v>101486.86</c:v>
                </c:pt>
                <c:pt idx="516">
                  <c:v>98919.48</c:v>
                </c:pt>
                <c:pt idx="517">
                  <c:v>96808.31</c:v>
                </c:pt>
                <c:pt idx="518">
                  <c:v>95235.55</c:v>
                </c:pt>
                <c:pt idx="519">
                  <c:v>93494.28</c:v>
                </c:pt>
                <c:pt idx="520">
                  <c:v>93199.73</c:v>
                </c:pt>
                <c:pt idx="521">
                  <c:v>91966.73</c:v>
                </c:pt>
                <c:pt idx="522">
                  <c:v>89681.57</c:v>
                </c:pt>
                <c:pt idx="523">
                  <c:v>85048.23</c:v>
                </c:pt>
                <c:pt idx="524">
                  <c:v>82716.490000000005</c:v>
                </c:pt>
                <c:pt idx="525">
                  <c:v>81114.960000000006</c:v>
                </c:pt>
                <c:pt idx="526">
                  <c:v>75345.89</c:v>
                </c:pt>
                <c:pt idx="527">
                  <c:v>70394.710000000006</c:v>
                </c:pt>
                <c:pt idx="528">
                  <c:v>66728.59</c:v>
                </c:pt>
                <c:pt idx="529">
                  <c:v>64505.08</c:v>
                </c:pt>
                <c:pt idx="530">
                  <c:v>63420.04</c:v>
                </c:pt>
                <c:pt idx="531">
                  <c:v>62956.98</c:v>
                </c:pt>
                <c:pt idx="532">
                  <c:v>62802.17</c:v>
                </c:pt>
                <c:pt idx="533">
                  <c:v>66784.759999999995</c:v>
                </c:pt>
                <c:pt idx="534">
                  <c:v>72993.600000000006</c:v>
                </c:pt>
                <c:pt idx="535">
                  <c:v>78773.63</c:v>
                </c:pt>
                <c:pt idx="536">
                  <c:v>83058.990000000005</c:v>
                </c:pt>
                <c:pt idx="537">
                  <c:v>85334.56</c:v>
                </c:pt>
                <c:pt idx="538">
                  <c:v>86657.98</c:v>
                </c:pt>
                <c:pt idx="539">
                  <c:v>83933.05</c:v>
                </c:pt>
                <c:pt idx="540">
                  <c:v>80383.38</c:v>
                </c:pt>
                <c:pt idx="541">
                  <c:v>80456.319999999992</c:v>
                </c:pt>
                <c:pt idx="542">
                  <c:v>78572.06</c:v>
                </c:pt>
                <c:pt idx="543">
                  <c:v>74966.399999999994</c:v>
                </c:pt>
                <c:pt idx="544">
                  <c:v>75233.55</c:v>
                </c:pt>
                <c:pt idx="545">
                  <c:v>75397.95</c:v>
                </c:pt>
                <c:pt idx="546">
                  <c:v>74263.59</c:v>
                </c:pt>
                <c:pt idx="547">
                  <c:v>71401.66</c:v>
                </c:pt>
                <c:pt idx="548">
                  <c:v>69719.3</c:v>
                </c:pt>
                <c:pt idx="549">
                  <c:v>70064.539999999994</c:v>
                </c:pt>
                <c:pt idx="550">
                  <c:v>67043.69</c:v>
                </c:pt>
                <c:pt idx="551">
                  <c:v>61995.24</c:v>
                </c:pt>
                <c:pt idx="552">
                  <c:v>58020.87</c:v>
                </c:pt>
                <c:pt idx="553">
                  <c:v>56205.62</c:v>
                </c:pt>
                <c:pt idx="554">
                  <c:v>55139.76</c:v>
                </c:pt>
                <c:pt idx="555">
                  <c:v>54438.32</c:v>
                </c:pt>
                <c:pt idx="556">
                  <c:v>52986.12</c:v>
                </c:pt>
                <c:pt idx="557">
                  <c:v>54420.51</c:v>
                </c:pt>
                <c:pt idx="558">
                  <c:v>58214.04</c:v>
                </c:pt>
                <c:pt idx="559">
                  <c:v>63714.01</c:v>
                </c:pt>
                <c:pt idx="560">
                  <c:v>70826.290000000008</c:v>
                </c:pt>
                <c:pt idx="561">
                  <c:v>82484.27</c:v>
                </c:pt>
                <c:pt idx="562">
                  <c:v>90396.11</c:v>
                </c:pt>
                <c:pt idx="563">
                  <c:v>89668.6</c:v>
                </c:pt>
                <c:pt idx="564">
                  <c:v>91113.440000000017</c:v>
                </c:pt>
                <c:pt idx="565">
                  <c:v>93819.78</c:v>
                </c:pt>
                <c:pt idx="566">
                  <c:v>94974.19</c:v>
                </c:pt>
                <c:pt idx="567">
                  <c:v>89152.8</c:v>
                </c:pt>
                <c:pt idx="568">
                  <c:v>84598.359999999986</c:v>
                </c:pt>
                <c:pt idx="569">
                  <c:v>79037.63</c:v>
                </c:pt>
                <c:pt idx="570">
                  <c:v>71693.47</c:v>
                </c:pt>
                <c:pt idx="571">
                  <c:v>70141.259999999995</c:v>
                </c:pt>
                <c:pt idx="572">
                  <c:v>69701.490000000005</c:v>
                </c:pt>
                <c:pt idx="573">
                  <c:v>71478.38</c:v>
                </c:pt>
                <c:pt idx="574">
                  <c:v>68458.899999999994</c:v>
                </c:pt>
                <c:pt idx="575">
                  <c:v>63726.92</c:v>
                </c:pt>
                <c:pt idx="576">
                  <c:v>61189.68</c:v>
                </c:pt>
                <c:pt idx="577">
                  <c:v>63287.08</c:v>
                </c:pt>
                <c:pt idx="578">
                  <c:v>65525.58</c:v>
                </c:pt>
                <c:pt idx="579">
                  <c:v>64594.239999999998</c:v>
                </c:pt>
                <c:pt idx="580">
                  <c:v>68826.859999999986</c:v>
                </c:pt>
                <c:pt idx="581">
                  <c:v>78742.12</c:v>
                </c:pt>
                <c:pt idx="582">
                  <c:v>89862.41</c:v>
                </c:pt>
                <c:pt idx="583">
                  <c:v>95431.46</c:v>
                </c:pt>
                <c:pt idx="584">
                  <c:v>100063.06</c:v>
                </c:pt>
                <c:pt idx="585">
                  <c:v>101982.88</c:v>
                </c:pt>
                <c:pt idx="586">
                  <c:v>108007.87000000001</c:v>
                </c:pt>
                <c:pt idx="587">
                  <c:v>106974.05</c:v>
                </c:pt>
                <c:pt idx="588">
                  <c:v>104935.05</c:v>
                </c:pt>
                <c:pt idx="589">
                  <c:v>103323.19</c:v>
                </c:pt>
                <c:pt idx="590">
                  <c:v>96266.29</c:v>
                </c:pt>
                <c:pt idx="591">
                  <c:v>93753.21</c:v>
                </c:pt>
                <c:pt idx="592">
                  <c:v>93264.12</c:v>
                </c:pt>
                <c:pt idx="593">
                  <c:v>92207.85</c:v>
                </c:pt>
                <c:pt idx="594">
                  <c:v>90632.35</c:v>
                </c:pt>
                <c:pt idx="595">
                  <c:v>86899.1</c:v>
                </c:pt>
                <c:pt idx="596">
                  <c:v>84738.61</c:v>
                </c:pt>
                <c:pt idx="597">
                  <c:v>83722.070000000007</c:v>
                </c:pt>
                <c:pt idx="598">
                  <c:v>76550.12</c:v>
                </c:pt>
                <c:pt idx="599">
                  <c:v>70711.179999999993</c:v>
                </c:pt>
                <c:pt idx="600">
                  <c:v>67664.3</c:v>
                </c:pt>
                <c:pt idx="601">
                  <c:v>65357.22</c:v>
                </c:pt>
                <c:pt idx="602">
                  <c:v>65187.34</c:v>
                </c:pt>
              </c:numCache>
            </c:numRef>
          </c:val>
          <c:smooth val="0"/>
          <c:extLst>
            <c:ext xmlns:c16="http://schemas.microsoft.com/office/drawing/2014/chart" uri="{C3380CC4-5D6E-409C-BE32-E72D297353CC}">
              <c16:uniqueId val="{0000000D-8A25-4C98-B0C9-1243552B10A2}"/>
            </c:ext>
          </c:extLst>
        </c:ser>
        <c:ser>
          <c:idx val="15"/>
          <c:order val="14"/>
          <c:tx>
            <c:strRef>
              <c:f>Strom_HydroAusb300Co2!$AZ$21</c:f>
              <c:strCache>
                <c:ptCount val="1"/>
                <c:pt idx="0">
                  <c:v>Stromnachfrage+PSP</c:v>
                </c:pt>
              </c:strCache>
            </c:strRef>
          </c:tx>
          <c:spPr>
            <a:ln>
              <a:solidFill>
                <a:srgbClr val="0070C0"/>
              </a:solidFill>
            </a:ln>
          </c:spPr>
          <c:marker>
            <c:symbol val="none"/>
          </c:marker>
          <c:val>
            <c:numRef>
              <c:f>Strom_HydroAusb300Co2!$AZ$4006:$AZ$4608</c:f>
              <c:numCache>
                <c:formatCode>0.00</c:formatCode>
                <c:ptCount val="603"/>
                <c:pt idx="0">
                  <c:v>60641.68</c:v>
                </c:pt>
                <c:pt idx="1">
                  <c:v>59289.49</c:v>
                </c:pt>
                <c:pt idx="2">
                  <c:v>58797.66</c:v>
                </c:pt>
                <c:pt idx="3">
                  <c:v>59919.69</c:v>
                </c:pt>
                <c:pt idx="4">
                  <c:v>63685.82</c:v>
                </c:pt>
                <c:pt idx="5">
                  <c:v>74196.460000000006</c:v>
                </c:pt>
                <c:pt idx="6">
                  <c:v>83754.95</c:v>
                </c:pt>
                <c:pt idx="7">
                  <c:v>89319.89</c:v>
                </c:pt>
                <c:pt idx="8">
                  <c:v>91510.52</c:v>
                </c:pt>
                <c:pt idx="9">
                  <c:v>92953.13</c:v>
                </c:pt>
                <c:pt idx="10">
                  <c:v>94773.86</c:v>
                </c:pt>
                <c:pt idx="11">
                  <c:v>93490.17</c:v>
                </c:pt>
                <c:pt idx="12">
                  <c:v>91531.29</c:v>
                </c:pt>
                <c:pt idx="13">
                  <c:v>89397.32</c:v>
                </c:pt>
                <c:pt idx="14">
                  <c:v>87659.45</c:v>
                </c:pt>
                <c:pt idx="15">
                  <c:v>86642.91</c:v>
                </c:pt>
                <c:pt idx="16">
                  <c:v>86552.49</c:v>
                </c:pt>
                <c:pt idx="17">
                  <c:v>86142.86</c:v>
                </c:pt>
                <c:pt idx="18">
                  <c:v>84270.07</c:v>
                </c:pt>
                <c:pt idx="19">
                  <c:v>80714.92</c:v>
                </c:pt>
                <c:pt idx="20">
                  <c:v>78465.38</c:v>
                </c:pt>
                <c:pt idx="21">
                  <c:v>77200.87</c:v>
                </c:pt>
                <c:pt idx="22">
                  <c:v>71718.13</c:v>
                </c:pt>
                <c:pt idx="23">
                  <c:v>66628.58</c:v>
                </c:pt>
                <c:pt idx="24">
                  <c:v>63165.22</c:v>
                </c:pt>
                <c:pt idx="25">
                  <c:v>61182.83</c:v>
                </c:pt>
                <c:pt idx="26">
                  <c:v>60260.82</c:v>
                </c:pt>
                <c:pt idx="27">
                  <c:v>60129.3</c:v>
                </c:pt>
                <c:pt idx="28">
                  <c:v>60170.400000000001</c:v>
                </c:pt>
                <c:pt idx="29">
                  <c:v>63618.69</c:v>
                </c:pt>
                <c:pt idx="30">
                  <c:v>69449.41</c:v>
                </c:pt>
                <c:pt idx="31">
                  <c:v>75423.98</c:v>
                </c:pt>
                <c:pt idx="32">
                  <c:v>79439.45</c:v>
                </c:pt>
                <c:pt idx="33">
                  <c:v>82090.399999999994</c:v>
                </c:pt>
                <c:pt idx="34">
                  <c:v>84709.14</c:v>
                </c:pt>
                <c:pt idx="35">
                  <c:v>89927.73000000001</c:v>
                </c:pt>
                <c:pt idx="36">
                  <c:v>92207.27</c:v>
                </c:pt>
                <c:pt idx="37">
                  <c:v>91906.76</c:v>
                </c:pt>
                <c:pt idx="38">
                  <c:v>88031.45</c:v>
                </c:pt>
                <c:pt idx="39">
                  <c:v>80620.069999999992</c:v>
                </c:pt>
                <c:pt idx="40">
                  <c:v>73797.789999999994</c:v>
                </c:pt>
                <c:pt idx="41">
                  <c:v>73980</c:v>
                </c:pt>
                <c:pt idx="42">
                  <c:v>73064.84</c:v>
                </c:pt>
                <c:pt idx="43">
                  <c:v>70594.73</c:v>
                </c:pt>
                <c:pt idx="44">
                  <c:v>69082.25</c:v>
                </c:pt>
                <c:pt idx="45">
                  <c:v>69970.009999999995</c:v>
                </c:pt>
                <c:pt idx="46">
                  <c:v>65366.81</c:v>
                </c:pt>
                <c:pt idx="47">
                  <c:v>60449.88</c:v>
                </c:pt>
                <c:pt idx="48">
                  <c:v>56997.48</c:v>
                </c:pt>
                <c:pt idx="49">
                  <c:v>54889.05</c:v>
                </c:pt>
                <c:pt idx="50">
                  <c:v>53623.17</c:v>
                </c:pt>
                <c:pt idx="51">
                  <c:v>52908.03</c:v>
                </c:pt>
                <c:pt idx="52">
                  <c:v>51557.21</c:v>
                </c:pt>
                <c:pt idx="53">
                  <c:v>52936.800000000003</c:v>
                </c:pt>
                <c:pt idx="54">
                  <c:v>56835.82</c:v>
                </c:pt>
                <c:pt idx="55">
                  <c:v>61933.59</c:v>
                </c:pt>
                <c:pt idx="56">
                  <c:v>70456.33</c:v>
                </c:pt>
                <c:pt idx="57">
                  <c:v>83080.319999999992</c:v>
                </c:pt>
                <c:pt idx="58">
                  <c:v>90169.200000000012</c:v>
                </c:pt>
                <c:pt idx="59">
                  <c:v>88890.66</c:v>
                </c:pt>
                <c:pt idx="60">
                  <c:v>85962.010000000009</c:v>
                </c:pt>
                <c:pt idx="61">
                  <c:v>83604.05</c:v>
                </c:pt>
                <c:pt idx="62">
                  <c:v>82572.97</c:v>
                </c:pt>
                <c:pt idx="63">
                  <c:v>76612</c:v>
                </c:pt>
                <c:pt idx="64">
                  <c:v>67390.3</c:v>
                </c:pt>
                <c:pt idx="65">
                  <c:v>70060.429999999993</c:v>
                </c:pt>
                <c:pt idx="66">
                  <c:v>70813.929999999993</c:v>
                </c:pt>
                <c:pt idx="67">
                  <c:v>70644.05</c:v>
                </c:pt>
                <c:pt idx="68">
                  <c:v>71022.17</c:v>
                </c:pt>
                <c:pt idx="69">
                  <c:v>73222.39</c:v>
                </c:pt>
                <c:pt idx="70">
                  <c:v>68172.570000000007</c:v>
                </c:pt>
                <c:pt idx="71">
                  <c:v>63477.58</c:v>
                </c:pt>
                <c:pt idx="72">
                  <c:v>60629.35</c:v>
                </c:pt>
                <c:pt idx="73">
                  <c:v>59479.92</c:v>
                </c:pt>
                <c:pt idx="74">
                  <c:v>59963.979999999996</c:v>
                </c:pt>
                <c:pt idx="75">
                  <c:v>63519.840000000004</c:v>
                </c:pt>
                <c:pt idx="76">
                  <c:v>65418.87</c:v>
                </c:pt>
                <c:pt idx="77">
                  <c:v>79214.77</c:v>
                </c:pt>
                <c:pt idx="78">
                  <c:v>90814.56</c:v>
                </c:pt>
                <c:pt idx="79">
                  <c:v>96990.590000000011</c:v>
                </c:pt>
                <c:pt idx="80">
                  <c:v>98148.17</c:v>
                </c:pt>
                <c:pt idx="81">
                  <c:v>100993.66</c:v>
                </c:pt>
                <c:pt idx="82">
                  <c:v>107455.05</c:v>
                </c:pt>
                <c:pt idx="83">
                  <c:v>112885.73000000001</c:v>
                </c:pt>
                <c:pt idx="84">
                  <c:v>112837.64</c:v>
                </c:pt>
                <c:pt idx="85">
                  <c:v>109753.32999999999</c:v>
                </c:pt>
                <c:pt idx="86">
                  <c:v>104343.99</c:v>
                </c:pt>
                <c:pt idx="87">
                  <c:v>96756.25</c:v>
                </c:pt>
                <c:pt idx="88">
                  <c:v>95671.21</c:v>
                </c:pt>
                <c:pt idx="89">
                  <c:v>94292.99</c:v>
                </c:pt>
                <c:pt idx="90">
                  <c:v>92164.01</c:v>
                </c:pt>
                <c:pt idx="91">
                  <c:v>88637.63</c:v>
                </c:pt>
                <c:pt idx="92">
                  <c:v>85772.96</c:v>
                </c:pt>
                <c:pt idx="93">
                  <c:v>83656.31</c:v>
                </c:pt>
                <c:pt idx="94">
                  <c:v>75708.94</c:v>
                </c:pt>
                <c:pt idx="95">
                  <c:v>70387.86</c:v>
                </c:pt>
                <c:pt idx="96">
                  <c:v>67130</c:v>
                </c:pt>
                <c:pt idx="97">
                  <c:v>65831.240000000005</c:v>
                </c:pt>
                <c:pt idx="98">
                  <c:v>65762.740000000005</c:v>
                </c:pt>
                <c:pt idx="99">
                  <c:v>66939.570000000007</c:v>
                </c:pt>
                <c:pt idx="100">
                  <c:v>70983.81</c:v>
                </c:pt>
                <c:pt idx="101">
                  <c:v>82878.149999999994</c:v>
                </c:pt>
                <c:pt idx="102">
                  <c:v>92732.56</c:v>
                </c:pt>
                <c:pt idx="103">
                  <c:v>97363.16</c:v>
                </c:pt>
                <c:pt idx="104">
                  <c:v>98435.87</c:v>
                </c:pt>
                <c:pt idx="105">
                  <c:v>100437.44</c:v>
                </c:pt>
                <c:pt idx="106">
                  <c:v>103017.15</c:v>
                </c:pt>
                <c:pt idx="107">
                  <c:v>101971.84</c:v>
                </c:pt>
                <c:pt idx="108">
                  <c:v>101710.69</c:v>
                </c:pt>
                <c:pt idx="109">
                  <c:v>100390.23000000001</c:v>
                </c:pt>
                <c:pt idx="110">
                  <c:v>97816.63</c:v>
                </c:pt>
                <c:pt idx="111">
                  <c:v>94575.21</c:v>
                </c:pt>
                <c:pt idx="112">
                  <c:v>93455.92</c:v>
                </c:pt>
                <c:pt idx="113">
                  <c:v>93307.96</c:v>
                </c:pt>
                <c:pt idx="114">
                  <c:v>92181.82</c:v>
                </c:pt>
                <c:pt idx="115">
                  <c:v>88799.29</c:v>
                </c:pt>
                <c:pt idx="116">
                  <c:v>86104.5</c:v>
                </c:pt>
                <c:pt idx="117">
                  <c:v>84054.98</c:v>
                </c:pt>
                <c:pt idx="118">
                  <c:v>76472.03</c:v>
                </c:pt>
                <c:pt idx="119">
                  <c:v>71240</c:v>
                </c:pt>
                <c:pt idx="120">
                  <c:v>68143.8</c:v>
                </c:pt>
                <c:pt idx="121">
                  <c:v>66332.66</c:v>
                </c:pt>
                <c:pt idx="122">
                  <c:v>66471.520000000004</c:v>
                </c:pt>
                <c:pt idx="123">
                  <c:v>67663.3</c:v>
                </c:pt>
                <c:pt idx="124">
                  <c:v>71961.5</c:v>
                </c:pt>
                <c:pt idx="125">
                  <c:v>83435.740000000005</c:v>
                </c:pt>
                <c:pt idx="126">
                  <c:v>93440.85</c:v>
                </c:pt>
                <c:pt idx="127">
                  <c:v>98200.23</c:v>
                </c:pt>
                <c:pt idx="128">
                  <c:v>106913.28</c:v>
                </c:pt>
                <c:pt idx="129">
                  <c:v>118752.12</c:v>
                </c:pt>
                <c:pt idx="130">
                  <c:v>120946.86</c:v>
                </c:pt>
                <c:pt idx="131">
                  <c:v>119107.72</c:v>
                </c:pt>
                <c:pt idx="132">
                  <c:v>117853.73999999999</c:v>
                </c:pt>
                <c:pt idx="133">
                  <c:v>116008.11</c:v>
                </c:pt>
                <c:pt idx="134">
                  <c:v>114713.03</c:v>
                </c:pt>
                <c:pt idx="135">
                  <c:v>111474.72</c:v>
                </c:pt>
                <c:pt idx="136">
                  <c:v>105515.88</c:v>
                </c:pt>
                <c:pt idx="137">
                  <c:v>93825.32</c:v>
                </c:pt>
                <c:pt idx="138">
                  <c:v>92274.98</c:v>
                </c:pt>
                <c:pt idx="139">
                  <c:v>88974.65</c:v>
                </c:pt>
                <c:pt idx="140">
                  <c:v>85963.39</c:v>
                </c:pt>
                <c:pt idx="141">
                  <c:v>84076.9</c:v>
                </c:pt>
                <c:pt idx="142">
                  <c:v>77285.81</c:v>
                </c:pt>
                <c:pt idx="143">
                  <c:v>75507.38</c:v>
                </c:pt>
                <c:pt idx="144">
                  <c:v>78548.77</c:v>
                </c:pt>
                <c:pt idx="145">
                  <c:v>77398.829999999987</c:v>
                </c:pt>
                <c:pt idx="146">
                  <c:v>73191.89</c:v>
                </c:pt>
                <c:pt idx="147">
                  <c:v>74496.05</c:v>
                </c:pt>
                <c:pt idx="148">
                  <c:v>78897.850000000006</c:v>
                </c:pt>
                <c:pt idx="149">
                  <c:v>83364.06</c:v>
                </c:pt>
                <c:pt idx="150">
                  <c:v>92631.18</c:v>
                </c:pt>
                <c:pt idx="151">
                  <c:v>99841.299999999988</c:v>
                </c:pt>
                <c:pt idx="152">
                  <c:v>111744.03</c:v>
                </c:pt>
                <c:pt idx="153">
                  <c:v>117060.43</c:v>
                </c:pt>
                <c:pt idx="154">
                  <c:v>119737.09999999999</c:v>
                </c:pt>
                <c:pt idx="155">
                  <c:v>119147.63</c:v>
                </c:pt>
                <c:pt idx="156">
                  <c:v>117606.69</c:v>
                </c:pt>
                <c:pt idx="157">
                  <c:v>116352.25</c:v>
                </c:pt>
                <c:pt idx="158">
                  <c:v>115376.03</c:v>
                </c:pt>
                <c:pt idx="159">
                  <c:v>112930.45999999999</c:v>
                </c:pt>
                <c:pt idx="160">
                  <c:v>111735.35</c:v>
                </c:pt>
                <c:pt idx="161">
                  <c:v>107540.35</c:v>
                </c:pt>
                <c:pt idx="162">
                  <c:v>103352.51000000001</c:v>
                </c:pt>
                <c:pt idx="163">
                  <c:v>88422.319999999992</c:v>
                </c:pt>
                <c:pt idx="164">
                  <c:v>84412.55</c:v>
                </c:pt>
                <c:pt idx="165">
                  <c:v>82764.44</c:v>
                </c:pt>
                <c:pt idx="166">
                  <c:v>75543.17</c:v>
                </c:pt>
                <c:pt idx="167">
                  <c:v>70516.639999999999</c:v>
                </c:pt>
                <c:pt idx="168">
                  <c:v>67175.210000000006</c:v>
                </c:pt>
                <c:pt idx="169">
                  <c:v>65713.73000000001</c:v>
                </c:pt>
                <c:pt idx="170">
                  <c:v>65285.33</c:v>
                </c:pt>
                <c:pt idx="171">
                  <c:v>66332.66</c:v>
                </c:pt>
                <c:pt idx="172">
                  <c:v>69871.37</c:v>
                </c:pt>
                <c:pt idx="173">
                  <c:v>81245.11</c:v>
                </c:pt>
                <c:pt idx="174">
                  <c:v>91202.27</c:v>
                </c:pt>
                <c:pt idx="175">
                  <c:v>96095.91</c:v>
                </c:pt>
                <c:pt idx="176">
                  <c:v>97143.96</c:v>
                </c:pt>
                <c:pt idx="177">
                  <c:v>98704.39</c:v>
                </c:pt>
                <c:pt idx="178">
                  <c:v>100244.27</c:v>
                </c:pt>
                <c:pt idx="179">
                  <c:v>98563.28</c:v>
                </c:pt>
                <c:pt idx="180">
                  <c:v>95839.72</c:v>
                </c:pt>
                <c:pt idx="181">
                  <c:v>93662.79</c:v>
                </c:pt>
                <c:pt idx="182">
                  <c:v>91768.08</c:v>
                </c:pt>
                <c:pt idx="183">
                  <c:v>90278.89</c:v>
                </c:pt>
                <c:pt idx="184">
                  <c:v>89870.63</c:v>
                </c:pt>
                <c:pt idx="185">
                  <c:v>88714.35</c:v>
                </c:pt>
                <c:pt idx="186">
                  <c:v>86463.44</c:v>
                </c:pt>
                <c:pt idx="187">
                  <c:v>82642.509999999995</c:v>
                </c:pt>
                <c:pt idx="188">
                  <c:v>80477.91</c:v>
                </c:pt>
                <c:pt idx="189">
                  <c:v>79702.490000000005</c:v>
                </c:pt>
                <c:pt idx="190">
                  <c:v>73492.28</c:v>
                </c:pt>
                <c:pt idx="191">
                  <c:v>68068.45</c:v>
                </c:pt>
                <c:pt idx="192">
                  <c:v>64568.1</c:v>
                </c:pt>
                <c:pt idx="193">
                  <c:v>62508.99</c:v>
                </c:pt>
                <c:pt idx="194">
                  <c:v>61388.33</c:v>
                </c:pt>
                <c:pt idx="195">
                  <c:v>60882.8</c:v>
                </c:pt>
                <c:pt idx="196">
                  <c:v>60327.95</c:v>
                </c:pt>
                <c:pt idx="197">
                  <c:v>64942.11</c:v>
                </c:pt>
                <c:pt idx="198">
                  <c:v>71279.73</c:v>
                </c:pt>
                <c:pt idx="199">
                  <c:v>77388.56</c:v>
                </c:pt>
                <c:pt idx="200">
                  <c:v>81457.460000000006</c:v>
                </c:pt>
                <c:pt idx="201">
                  <c:v>83593.289999999994</c:v>
                </c:pt>
                <c:pt idx="202">
                  <c:v>90572.64</c:v>
                </c:pt>
                <c:pt idx="203">
                  <c:v>93937.150000000009</c:v>
                </c:pt>
                <c:pt idx="204">
                  <c:v>92577.57</c:v>
                </c:pt>
                <c:pt idx="205">
                  <c:v>87838.81</c:v>
                </c:pt>
                <c:pt idx="206">
                  <c:v>80257.77</c:v>
                </c:pt>
                <c:pt idx="207">
                  <c:v>74164.95</c:v>
                </c:pt>
                <c:pt idx="208">
                  <c:v>73308.7</c:v>
                </c:pt>
                <c:pt idx="209">
                  <c:v>72546.98</c:v>
                </c:pt>
                <c:pt idx="210">
                  <c:v>72931.95</c:v>
                </c:pt>
                <c:pt idx="211">
                  <c:v>70416.63</c:v>
                </c:pt>
                <c:pt idx="212">
                  <c:v>69212.399999999994</c:v>
                </c:pt>
                <c:pt idx="213">
                  <c:v>70268.67</c:v>
                </c:pt>
                <c:pt idx="214">
                  <c:v>66517.61</c:v>
                </c:pt>
                <c:pt idx="215">
                  <c:v>61647.26</c:v>
                </c:pt>
                <c:pt idx="216">
                  <c:v>57872.91</c:v>
                </c:pt>
                <c:pt idx="217">
                  <c:v>56169.649999999994</c:v>
                </c:pt>
                <c:pt idx="218">
                  <c:v>54739.72</c:v>
                </c:pt>
                <c:pt idx="219">
                  <c:v>53986.22</c:v>
                </c:pt>
                <c:pt idx="220">
                  <c:v>52699.79</c:v>
                </c:pt>
                <c:pt idx="221">
                  <c:v>54479.42</c:v>
                </c:pt>
                <c:pt idx="222">
                  <c:v>58600.38</c:v>
                </c:pt>
                <c:pt idx="223">
                  <c:v>63162.48</c:v>
                </c:pt>
                <c:pt idx="224">
                  <c:v>68933.950000000012</c:v>
                </c:pt>
                <c:pt idx="225">
                  <c:v>80747.41</c:v>
                </c:pt>
                <c:pt idx="226">
                  <c:v>91537.69</c:v>
                </c:pt>
                <c:pt idx="227">
                  <c:v>90118.32</c:v>
                </c:pt>
                <c:pt idx="228">
                  <c:v>87109.37</c:v>
                </c:pt>
                <c:pt idx="229">
                  <c:v>85156.76</c:v>
                </c:pt>
                <c:pt idx="230">
                  <c:v>84313.459999999992</c:v>
                </c:pt>
                <c:pt idx="231">
                  <c:v>78360.13</c:v>
                </c:pt>
                <c:pt idx="232">
                  <c:v>69946.810000000012</c:v>
                </c:pt>
                <c:pt idx="233">
                  <c:v>72056.52</c:v>
                </c:pt>
                <c:pt idx="234">
                  <c:v>73248.42</c:v>
                </c:pt>
                <c:pt idx="235">
                  <c:v>73086.759999999995</c:v>
                </c:pt>
                <c:pt idx="236">
                  <c:v>72901.81</c:v>
                </c:pt>
                <c:pt idx="237">
                  <c:v>73811.490000000005</c:v>
                </c:pt>
                <c:pt idx="238">
                  <c:v>69169.679999999993</c:v>
                </c:pt>
                <c:pt idx="239">
                  <c:v>68575.489999999991</c:v>
                </c:pt>
                <c:pt idx="240">
                  <c:v>69363.850000000006</c:v>
                </c:pt>
                <c:pt idx="241">
                  <c:v>73560.62</c:v>
                </c:pt>
                <c:pt idx="242">
                  <c:v>70933.180000000008</c:v>
                </c:pt>
                <c:pt idx="243">
                  <c:v>67451.66</c:v>
                </c:pt>
                <c:pt idx="244">
                  <c:v>65943.680000000008</c:v>
                </c:pt>
                <c:pt idx="245">
                  <c:v>79655.91</c:v>
                </c:pt>
                <c:pt idx="246">
                  <c:v>91117.33</c:v>
                </c:pt>
                <c:pt idx="247">
                  <c:v>97287.81</c:v>
                </c:pt>
                <c:pt idx="248">
                  <c:v>102249.98</c:v>
                </c:pt>
                <c:pt idx="249">
                  <c:v>115716.76000000001</c:v>
                </c:pt>
                <c:pt idx="250">
                  <c:v>119428.68000000001</c:v>
                </c:pt>
                <c:pt idx="251">
                  <c:v>118282.33</c:v>
                </c:pt>
                <c:pt idx="252">
                  <c:v>118406.7</c:v>
                </c:pt>
                <c:pt idx="253">
                  <c:v>116845.93</c:v>
                </c:pt>
                <c:pt idx="254">
                  <c:v>115360.9</c:v>
                </c:pt>
                <c:pt idx="255">
                  <c:v>113283.70999999999</c:v>
                </c:pt>
                <c:pt idx="256">
                  <c:v>111847.54000000001</c:v>
                </c:pt>
                <c:pt idx="257">
                  <c:v>109848.32999999999</c:v>
                </c:pt>
                <c:pt idx="258">
                  <c:v>103107.45</c:v>
                </c:pt>
                <c:pt idx="259">
                  <c:v>87355.31</c:v>
                </c:pt>
                <c:pt idx="260">
                  <c:v>84798.89</c:v>
                </c:pt>
                <c:pt idx="261">
                  <c:v>83017.89</c:v>
                </c:pt>
                <c:pt idx="262">
                  <c:v>76352.84</c:v>
                </c:pt>
                <c:pt idx="263">
                  <c:v>70330.320000000007</c:v>
                </c:pt>
                <c:pt idx="264">
                  <c:v>67925.37000000001</c:v>
                </c:pt>
                <c:pt idx="265">
                  <c:v>70943.7</c:v>
                </c:pt>
                <c:pt idx="266">
                  <c:v>69831.38</c:v>
                </c:pt>
                <c:pt idx="267">
                  <c:v>68441.489999999991</c:v>
                </c:pt>
                <c:pt idx="268">
                  <c:v>69890.55</c:v>
                </c:pt>
                <c:pt idx="269">
                  <c:v>81802.7</c:v>
                </c:pt>
                <c:pt idx="270">
                  <c:v>92295.53</c:v>
                </c:pt>
                <c:pt idx="271">
                  <c:v>96856.26</c:v>
                </c:pt>
                <c:pt idx="272">
                  <c:v>97927.6</c:v>
                </c:pt>
                <c:pt idx="273">
                  <c:v>100118.56</c:v>
                </c:pt>
                <c:pt idx="274">
                  <c:v>102552.17</c:v>
                </c:pt>
                <c:pt idx="275">
                  <c:v>100875.84</c:v>
                </c:pt>
                <c:pt idx="276">
                  <c:v>99649.69</c:v>
                </c:pt>
                <c:pt idx="277">
                  <c:v>98252.29</c:v>
                </c:pt>
                <c:pt idx="278">
                  <c:v>96960.38</c:v>
                </c:pt>
                <c:pt idx="279">
                  <c:v>94827.29</c:v>
                </c:pt>
                <c:pt idx="280">
                  <c:v>94149.14</c:v>
                </c:pt>
                <c:pt idx="281">
                  <c:v>92768.18</c:v>
                </c:pt>
                <c:pt idx="282">
                  <c:v>91181.72</c:v>
                </c:pt>
                <c:pt idx="283">
                  <c:v>87490.94</c:v>
                </c:pt>
                <c:pt idx="284">
                  <c:v>84681.07</c:v>
                </c:pt>
                <c:pt idx="285">
                  <c:v>82493.179999999993</c:v>
                </c:pt>
                <c:pt idx="286">
                  <c:v>75249.990000000005</c:v>
                </c:pt>
                <c:pt idx="287">
                  <c:v>69648.06</c:v>
                </c:pt>
                <c:pt idx="288">
                  <c:v>66257.31</c:v>
                </c:pt>
                <c:pt idx="289">
                  <c:v>64703.73</c:v>
                </c:pt>
                <c:pt idx="290">
                  <c:v>64343.42</c:v>
                </c:pt>
                <c:pt idx="291">
                  <c:v>65638.070000000007</c:v>
                </c:pt>
                <c:pt idx="292">
                  <c:v>69715.19</c:v>
                </c:pt>
                <c:pt idx="293">
                  <c:v>81339.64</c:v>
                </c:pt>
                <c:pt idx="294">
                  <c:v>91237.89</c:v>
                </c:pt>
                <c:pt idx="295">
                  <c:v>96230.17</c:v>
                </c:pt>
                <c:pt idx="296">
                  <c:v>97422.07</c:v>
                </c:pt>
                <c:pt idx="297">
                  <c:v>99770.25</c:v>
                </c:pt>
                <c:pt idx="298">
                  <c:v>101645.78</c:v>
                </c:pt>
                <c:pt idx="299">
                  <c:v>99715.45</c:v>
                </c:pt>
                <c:pt idx="300">
                  <c:v>98549.58</c:v>
                </c:pt>
                <c:pt idx="301">
                  <c:v>96824.75</c:v>
                </c:pt>
                <c:pt idx="302">
                  <c:v>95204.04</c:v>
                </c:pt>
                <c:pt idx="303">
                  <c:v>93143.56</c:v>
                </c:pt>
                <c:pt idx="304">
                  <c:v>92335.26</c:v>
                </c:pt>
                <c:pt idx="305">
                  <c:v>91698.21</c:v>
                </c:pt>
                <c:pt idx="306">
                  <c:v>90044.62</c:v>
                </c:pt>
                <c:pt idx="307">
                  <c:v>86156.56</c:v>
                </c:pt>
                <c:pt idx="308">
                  <c:v>83685.08</c:v>
                </c:pt>
                <c:pt idx="309">
                  <c:v>82064.37</c:v>
                </c:pt>
                <c:pt idx="310">
                  <c:v>75122.58</c:v>
                </c:pt>
                <c:pt idx="311">
                  <c:v>69709.710000000006</c:v>
                </c:pt>
                <c:pt idx="312">
                  <c:v>66266.899999999994</c:v>
                </c:pt>
                <c:pt idx="313">
                  <c:v>64847.58</c:v>
                </c:pt>
                <c:pt idx="314">
                  <c:v>64500.97</c:v>
                </c:pt>
                <c:pt idx="315">
                  <c:v>65599.710000000006</c:v>
                </c:pt>
                <c:pt idx="316">
                  <c:v>69322</c:v>
                </c:pt>
                <c:pt idx="317">
                  <c:v>81095.78</c:v>
                </c:pt>
                <c:pt idx="318">
                  <c:v>91135.14</c:v>
                </c:pt>
                <c:pt idx="319">
                  <c:v>96242.5</c:v>
                </c:pt>
                <c:pt idx="320">
                  <c:v>97601.54</c:v>
                </c:pt>
                <c:pt idx="321">
                  <c:v>99530.5</c:v>
                </c:pt>
                <c:pt idx="322">
                  <c:v>101627.97</c:v>
                </c:pt>
                <c:pt idx="323">
                  <c:v>99907.25</c:v>
                </c:pt>
                <c:pt idx="324">
                  <c:v>98756.45</c:v>
                </c:pt>
                <c:pt idx="325">
                  <c:v>97297.4</c:v>
                </c:pt>
                <c:pt idx="326">
                  <c:v>95891.78</c:v>
                </c:pt>
                <c:pt idx="327">
                  <c:v>94231.34</c:v>
                </c:pt>
                <c:pt idx="328">
                  <c:v>93576.48</c:v>
                </c:pt>
                <c:pt idx="329">
                  <c:v>92651.73</c:v>
                </c:pt>
                <c:pt idx="330">
                  <c:v>90767.98</c:v>
                </c:pt>
                <c:pt idx="331">
                  <c:v>86805.94</c:v>
                </c:pt>
                <c:pt idx="332">
                  <c:v>84179.65</c:v>
                </c:pt>
                <c:pt idx="333">
                  <c:v>82449.34</c:v>
                </c:pt>
                <c:pt idx="334">
                  <c:v>75756.89</c:v>
                </c:pt>
                <c:pt idx="335">
                  <c:v>69933.02</c:v>
                </c:pt>
                <c:pt idx="336">
                  <c:v>66380.61</c:v>
                </c:pt>
                <c:pt idx="337">
                  <c:v>65217.47</c:v>
                </c:pt>
                <c:pt idx="338">
                  <c:v>64354.38</c:v>
                </c:pt>
                <c:pt idx="339">
                  <c:v>65422.98</c:v>
                </c:pt>
                <c:pt idx="340">
                  <c:v>69119.240000000005</c:v>
                </c:pt>
                <c:pt idx="341">
                  <c:v>80643.679999999993</c:v>
                </c:pt>
                <c:pt idx="342">
                  <c:v>91107.74</c:v>
                </c:pt>
                <c:pt idx="343">
                  <c:v>96247.98</c:v>
                </c:pt>
                <c:pt idx="344">
                  <c:v>97204.24</c:v>
                </c:pt>
                <c:pt idx="345">
                  <c:v>98879.75</c:v>
                </c:pt>
                <c:pt idx="346">
                  <c:v>100256.6</c:v>
                </c:pt>
                <c:pt idx="347">
                  <c:v>98245.440000000002</c:v>
                </c:pt>
                <c:pt idx="348">
                  <c:v>95653.26999999999</c:v>
                </c:pt>
                <c:pt idx="349">
                  <c:v>93054.93</c:v>
                </c:pt>
                <c:pt idx="350">
                  <c:v>90811.82</c:v>
                </c:pt>
                <c:pt idx="351">
                  <c:v>88478.71</c:v>
                </c:pt>
                <c:pt idx="352">
                  <c:v>86159.3</c:v>
                </c:pt>
                <c:pt idx="353">
                  <c:v>84052.24</c:v>
                </c:pt>
                <c:pt idx="354">
                  <c:v>81409.509999999995</c:v>
                </c:pt>
                <c:pt idx="355">
                  <c:v>80725.88</c:v>
                </c:pt>
                <c:pt idx="356">
                  <c:v>79157.23</c:v>
                </c:pt>
                <c:pt idx="357">
                  <c:v>78958.58</c:v>
                </c:pt>
                <c:pt idx="358">
                  <c:v>73499.13</c:v>
                </c:pt>
                <c:pt idx="359">
                  <c:v>68038.31</c:v>
                </c:pt>
                <c:pt idx="360">
                  <c:v>64305.06</c:v>
                </c:pt>
                <c:pt idx="361">
                  <c:v>62526.8</c:v>
                </c:pt>
                <c:pt idx="362">
                  <c:v>61395.18</c:v>
                </c:pt>
                <c:pt idx="363">
                  <c:v>60822.52</c:v>
                </c:pt>
                <c:pt idx="364">
                  <c:v>60130.67</c:v>
                </c:pt>
                <c:pt idx="365">
                  <c:v>64302.32</c:v>
                </c:pt>
                <c:pt idx="366">
                  <c:v>70941.34</c:v>
                </c:pt>
                <c:pt idx="367">
                  <c:v>76436.41</c:v>
                </c:pt>
                <c:pt idx="368">
                  <c:v>80006.63</c:v>
                </c:pt>
                <c:pt idx="369">
                  <c:v>86049.16</c:v>
                </c:pt>
                <c:pt idx="370">
                  <c:v>92945.41</c:v>
                </c:pt>
                <c:pt idx="371">
                  <c:v>94927.74</c:v>
                </c:pt>
                <c:pt idx="372">
                  <c:v>95205.56</c:v>
                </c:pt>
                <c:pt idx="373">
                  <c:v>92681.48</c:v>
                </c:pt>
                <c:pt idx="374">
                  <c:v>91541.05</c:v>
                </c:pt>
                <c:pt idx="375">
                  <c:v>90701.200000000012</c:v>
                </c:pt>
                <c:pt idx="376">
                  <c:v>83638.459999999992</c:v>
                </c:pt>
                <c:pt idx="377">
                  <c:v>73814.23</c:v>
                </c:pt>
                <c:pt idx="378">
                  <c:v>72509.990000000005</c:v>
                </c:pt>
                <c:pt idx="379">
                  <c:v>71308.5</c:v>
                </c:pt>
                <c:pt idx="380">
                  <c:v>69556.27</c:v>
                </c:pt>
                <c:pt idx="381">
                  <c:v>70091.94</c:v>
                </c:pt>
                <c:pt idx="382">
                  <c:v>65936.73</c:v>
                </c:pt>
                <c:pt idx="383">
                  <c:v>62781.78</c:v>
                </c:pt>
                <c:pt idx="384">
                  <c:v>65749.929999999993</c:v>
                </c:pt>
                <c:pt idx="385">
                  <c:v>64275.54</c:v>
                </c:pt>
                <c:pt idx="386">
                  <c:v>59736.74</c:v>
                </c:pt>
                <c:pt idx="387">
                  <c:v>52929.95</c:v>
                </c:pt>
                <c:pt idx="388">
                  <c:v>52006.57</c:v>
                </c:pt>
                <c:pt idx="389">
                  <c:v>54082.12</c:v>
                </c:pt>
                <c:pt idx="390">
                  <c:v>67470.03</c:v>
                </c:pt>
                <c:pt idx="391">
                  <c:v>74390.559999999998</c:v>
                </c:pt>
                <c:pt idx="392">
                  <c:v>77047.59</c:v>
                </c:pt>
                <c:pt idx="393">
                  <c:v>84653.26</c:v>
                </c:pt>
                <c:pt idx="394">
                  <c:v>89132.56</c:v>
                </c:pt>
                <c:pt idx="395">
                  <c:v>87002.540000000008</c:v>
                </c:pt>
                <c:pt idx="396">
                  <c:v>84341.430000000008</c:v>
                </c:pt>
                <c:pt idx="397">
                  <c:v>82087.73</c:v>
                </c:pt>
                <c:pt idx="398">
                  <c:v>81285.239999999991</c:v>
                </c:pt>
                <c:pt idx="399">
                  <c:v>81392.299999999988</c:v>
                </c:pt>
                <c:pt idx="400">
                  <c:v>83352.81</c:v>
                </c:pt>
                <c:pt idx="401">
                  <c:v>85795.19</c:v>
                </c:pt>
                <c:pt idx="402">
                  <c:v>82871.7</c:v>
                </c:pt>
                <c:pt idx="403">
                  <c:v>80953.139999999985</c:v>
                </c:pt>
                <c:pt idx="404">
                  <c:v>80121.84</c:v>
                </c:pt>
                <c:pt idx="405">
                  <c:v>79754.97</c:v>
                </c:pt>
                <c:pt idx="406">
                  <c:v>75629.95</c:v>
                </c:pt>
                <c:pt idx="407">
                  <c:v>70425.81</c:v>
                </c:pt>
                <c:pt idx="408">
                  <c:v>65609.09</c:v>
                </c:pt>
                <c:pt idx="409">
                  <c:v>59563.55</c:v>
                </c:pt>
                <c:pt idx="410">
                  <c:v>58570.239999999998</c:v>
                </c:pt>
                <c:pt idx="411">
                  <c:v>60144.37</c:v>
                </c:pt>
                <c:pt idx="412">
                  <c:v>64899.64</c:v>
                </c:pt>
                <c:pt idx="413">
                  <c:v>78403.73</c:v>
                </c:pt>
                <c:pt idx="414">
                  <c:v>89315.78</c:v>
                </c:pt>
                <c:pt idx="415">
                  <c:v>95689.22</c:v>
                </c:pt>
                <c:pt idx="416">
                  <c:v>96531.57</c:v>
                </c:pt>
                <c:pt idx="417">
                  <c:v>105734.37999999999</c:v>
                </c:pt>
                <c:pt idx="418">
                  <c:v>116809.7</c:v>
                </c:pt>
                <c:pt idx="419">
                  <c:v>116918.93000000001</c:v>
                </c:pt>
                <c:pt idx="420">
                  <c:v>116182.85</c:v>
                </c:pt>
                <c:pt idx="421">
                  <c:v>114935.5</c:v>
                </c:pt>
                <c:pt idx="422">
                  <c:v>113400.36</c:v>
                </c:pt>
                <c:pt idx="423">
                  <c:v>111336.66</c:v>
                </c:pt>
                <c:pt idx="424">
                  <c:v>110006.65000000001</c:v>
                </c:pt>
                <c:pt idx="425">
                  <c:v>107197.37000000001</c:v>
                </c:pt>
                <c:pt idx="426">
                  <c:v>100110.71</c:v>
                </c:pt>
                <c:pt idx="427">
                  <c:v>94845.13</c:v>
                </c:pt>
                <c:pt idx="428">
                  <c:v>84274.319999999992</c:v>
                </c:pt>
                <c:pt idx="429">
                  <c:v>83296</c:v>
                </c:pt>
                <c:pt idx="430">
                  <c:v>76065.14</c:v>
                </c:pt>
                <c:pt idx="431">
                  <c:v>70502.94</c:v>
                </c:pt>
                <c:pt idx="432">
                  <c:v>67542.37</c:v>
                </c:pt>
                <c:pt idx="433">
                  <c:v>65772.33</c:v>
                </c:pt>
                <c:pt idx="434">
                  <c:v>65876.45</c:v>
                </c:pt>
                <c:pt idx="435">
                  <c:v>66862.850000000006</c:v>
                </c:pt>
                <c:pt idx="436">
                  <c:v>70265.929999999993</c:v>
                </c:pt>
                <c:pt idx="437">
                  <c:v>81627.34</c:v>
                </c:pt>
                <c:pt idx="438">
                  <c:v>91540.66</c:v>
                </c:pt>
                <c:pt idx="439">
                  <c:v>96511.02</c:v>
                </c:pt>
                <c:pt idx="440">
                  <c:v>98041.31</c:v>
                </c:pt>
                <c:pt idx="441">
                  <c:v>99862.04</c:v>
                </c:pt>
                <c:pt idx="442">
                  <c:v>116864.98999999999</c:v>
                </c:pt>
                <c:pt idx="443">
                  <c:v>118701.51000000001</c:v>
                </c:pt>
                <c:pt idx="444">
                  <c:v>117405.22</c:v>
                </c:pt>
                <c:pt idx="445">
                  <c:v>111243.91</c:v>
                </c:pt>
                <c:pt idx="446">
                  <c:v>103173.51999999999</c:v>
                </c:pt>
                <c:pt idx="447">
                  <c:v>94871.13</c:v>
                </c:pt>
                <c:pt idx="448">
                  <c:v>94162.84</c:v>
                </c:pt>
                <c:pt idx="449">
                  <c:v>93210.69</c:v>
                </c:pt>
                <c:pt idx="450">
                  <c:v>90740.58</c:v>
                </c:pt>
                <c:pt idx="451">
                  <c:v>84452.28</c:v>
                </c:pt>
                <c:pt idx="452">
                  <c:v>80157.33</c:v>
                </c:pt>
                <c:pt idx="453">
                  <c:v>79917.58</c:v>
                </c:pt>
                <c:pt idx="454">
                  <c:v>77167.990000000005</c:v>
                </c:pt>
                <c:pt idx="455">
                  <c:v>73115.53</c:v>
                </c:pt>
                <c:pt idx="456">
                  <c:v>69061.7</c:v>
                </c:pt>
                <c:pt idx="457">
                  <c:v>66939.570000000007</c:v>
                </c:pt>
                <c:pt idx="458">
                  <c:v>66280.600000000006</c:v>
                </c:pt>
                <c:pt idx="459">
                  <c:v>67473.87</c:v>
                </c:pt>
                <c:pt idx="460">
                  <c:v>70763.240000000005</c:v>
                </c:pt>
                <c:pt idx="461">
                  <c:v>81804.070000000007</c:v>
                </c:pt>
                <c:pt idx="462">
                  <c:v>91987.28</c:v>
                </c:pt>
                <c:pt idx="463">
                  <c:v>97367.27</c:v>
                </c:pt>
                <c:pt idx="464">
                  <c:v>98603.01</c:v>
                </c:pt>
                <c:pt idx="465">
                  <c:v>100811.45</c:v>
                </c:pt>
                <c:pt idx="466">
                  <c:v>105754.31</c:v>
                </c:pt>
                <c:pt idx="467">
                  <c:v>109837.09</c:v>
                </c:pt>
                <c:pt idx="468">
                  <c:v>108883.23</c:v>
                </c:pt>
                <c:pt idx="469">
                  <c:v>99954.98</c:v>
                </c:pt>
                <c:pt idx="470">
                  <c:v>97393.3</c:v>
                </c:pt>
                <c:pt idx="471">
                  <c:v>95516.4</c:v>
                </c:pt>
                <c:pt idx="472">
                  <c:v>94962.92</c:v>
                </c:pt>
                <c:pt idx="473">
                  <c:v>94209.42</c:v>
                </c:pt>
                <c:pt idx="474">
                  <c:v>92607.89</c:v>
                </c:pt>
                <c:pt idx="475">
                  <c:v>89429.49</c:v>
                </c:pt>
                <c:pt idx="476">
                  <c:v>86741.55</c:v>
                </c:pt>
                <c:pt idx="477">
                  <c:v>84479.679999999993</c:v>
                </c:pt>
                <c:pt idx="478">
                  <c:v>77695.44</c:v>
                </c:pt>
                <c:pt idx="479">
                  <c:v>72057.89</c:v>
                </c:pt>
                <c:pt idx="480">
                  <c:v>69054.850000000006</c:v>
                </c:pt>
                <c:pt idx="481">
                  <c:v>67479.350000000006</c:v>
                </c:pt>
                <c:pt idx="482">
                  <c:v>67154.66</c:v>
                </c:pt>
                <c:pt idx="483">
                  <c:v>67879.39</c:v>
                </c:pt>
                <c:pt idx="484">
                  <c:v>71492.08</c:v>
                </c:pt>
                <c:pt idx="485">
                  <c:v>82684.98</c:v>
                </c:pt>
                <c:pt idx="486">
                  <c:v>92357.18</c:v>
                </c:pt>
                <c:pt idx="487">
                  <c:v>97271.37</c:v>
                </c:pt>
                <c:pt idx="488">
                  <c:v>98476.97</c:v>
                </c:pt>
                <c:pt idx="489">
                  <c:v>100170.29</c:v>
                </c:pt>
                <c:pt idx="490">
                  <c:v>102296.53</c:v>
                </c:pt>
                <c:pt idx="491">
                  <c:v>103387.8</c:v>
                </c:pt>
                <c:pt idx="492">
                  <c:v>103533.64</c:v>
                </c:pt>
                <c:pt idx="493">
                  <c:v>98348.19</c:v>
                </c:pt>
                <c:pt idx="494">
                  <c:v>97752.24</c:v>
                </c:pt>
                <c:pt idx="495">
                  <c:v>96079.47</c:v>
                </c:pt>
                <c:pt idx="496">
                  <c:v>95775.33</c:v>
                </c:pt>
                <c:pt idx="497">
                  <c:v>94639.6</c:v>
                </c:pt>
                <c:pt idx="498">
                  <c:v>92765.440000000002</c:v>
                </c:pt>
                <c:pt idx="499">
                  <c:v>89385.65</c:v>
                </c:pt>
                <c:pt idx="500">
                  <c:v>86711.41</c:v>
                </c:pt>
                <c:pt idx="501">
                  <c:v>84327.61</c:v>
                </c:pt>
                <c:pt idx="502">
                  <c:v>77437.88</c:v>
                </c:pt>
                <c:pt idx="503">
                  <c:v>72246.95</c:v>
                </c:pt>
                <c:pt idx="504">
                  <c:v>68806.880000000005</c:v>
                </c:pt>
                <c:pt idx="505">
                  <c:v>66856</c:v>
                </c:pt>
                <c:pt idx="506">
                  <c:v>66879.289999999994</c:v>
                </c:pt>
                <c:pt idx="507">
                  <c:v>68001.320000000007</c:v>
                </c:pt>
                <c:pt idx="508">
                  <c:v>71366.039999999994</c:v>
                </c:pt>
                <c:pt idx="509">
                  <c:v>82835.679999999993</c:v>
                </c:pt>
                <c:pt idx="510">
                  <c:v>92875.04</c:v>
                </c:pt>
                <c:pt idx="511">
                  <c:v>98131.73</c:v>
                </c:pt>
                <c:pt idx="512">
                  <c:v>99749.7</c:v>
                </c:pt>
                <c:pt idx="513">
                  <c:v>102000.61</c:v>
                </c:pt>
                <c:pt idx="514">
                  <c:v>103807.64</c:v>
                </c:pt>
                <c:pt idx="515">
                  <c:v>101486.86</c:v>
                </c:pt>
                <c:pt idx="516">
                  <c:v>98919.48</c:v>
                </c:pt>
                <c:pt idx="517">
                  <c:v>96808.31</c:v>
                </c:pt>
                <c:pt idx="518">
                  <c:v>95235.55</c:v>
                </c:pt>
                <c:pt idx="519">
                  <c:v>93494.28</c:v>
                </c:pt>
                <c:pt idx="520">
                  <c:v>93199.73</c:v>
                </c:pt>
                <c:pt idx="521">
                  <c:v>91966.73</c:v>
                </c:pt>
                <c:pt idx="522">
                  <c:v>89681.57</c:v>
                </c:pt>
                <c:pt idx="523">
                  <c:v>85048.23</c:v>
                </c:pt>
                <c:pt idx="524">
                  <c:v>82716.490000000005</c:v>
                </c:pt>
                <c:pt idx="525">
                  <c:v>81114.960000000006</c:v>
                </c:pt>
                <c:pt idx="526">
                  <c:v>75345.89</c:v>
                </c:pt>
                <c:pt idx="527">
                  <c:v>70394.710000000006</c:v>
                </c:pt>
                <c:pt idx="528">
                  <c:v>66728.59</c:v>
                </c:pt>
                <c:pt idx="529">
                  <c:v>64505.08</c:v>
                </c:pt>
                <c:pt idx="530">
                  <c:v>63420.04</c:v>
                </c:pt>
                <c:pt idx="531">
                  <c:v>62956.98</c:v>
                </c:pt>
                <c:pt idx="532">
                  <c:v>62802.17</c:v>
                </c:pt>
                <c:pt idx="533">
                  <c:v>66784.759999999995</c:v>
                </c:pt>
                <c:pt idx="534">
                  <c:v>72993.600000000006</c:v>
                </c:pt>
                <c:pt idx="535">
                  <c:v>78773.63</c:v>
                </c:pt>
                <c:pt idx="536">
                  <c:v>83058.990000000005</c:v>
                </c:pt>
                <c:pt idx="537">
                  <c:v>85334.56</c:v>
                </c:pt>
                <c:pt idx="538">
                  <c:v>86657.98</c:v>
                </c:pt>
                <c:pt idx="539">
                  <c:v>83933.05</c:v>
                </c:pt>
                <c:pt idx="540">
                  <c:v>80383.38</c:v>
                </c:pt>
                <c:pt idx="541">
                  <c:v>80456.319999999992</c:v>
                </c:pt>
                <c:pt idx="542">
                  <c:v>78572.06</c:v>
                </c:pt>
                <c:pt idx="543">
                  <c:v>74966.399999999994</c:v>
                </c:pt>
                <c:pt idx="544">
                  <c:v>75233.55</c:v>
                </c:pt>
                <c:pt idx="545">
                  <c:v>75397.95</c:v>
                </c:pt>
                <c:pt idx="546">
                  <c:v>74263.59</c:v>
                </c:pt>
                <c:pt idx="547">
                  <c:v>71401.66</c:v>
                </c:pt>
                <c:pt idx="548">
                  <c:v>69719.3</c:v>
                </c:pt>
                <c:pt idx="549">
                  <c:v>70064.539999999994</c:v>
                </c:pt>
                <c:pt idx="550">
                  <c:v>67043.69</c:v>
                </c:pt>
                <c:pt idx="551">
                  <c:v>61995.24</c:v>
                </c:pt>
                <c:pt idx="552">
                  <c:v>58020.87</c:v>
                </c:pt>
                <c:pt idx="553">
                  <c:v>56205.62</c:v>
                </c:pt>
                <c:pt idx="554">
                  <c:v>55139.76</c:v>
                </c:pt>
                <c:pt idx="555">
                  <c:v>54438.32</c:v>
                </c:pt>
                <c:pt idx="556">
                  <c:v>52986.12</c:v>
                </c:pt>
                <c:pt idx="557">
                  <c:v>54420.51</c:v>
                </c:pt>
                <c:pt idx="558">
                  <c:v>58214.04</c:v>
                </c:pt>
                <c:pt idx="559">
                  <c:v>63714.01</c:v>
                </c:pt>
                <c:pt idx="560">
                  <c:v>70826.290000000008</c:v>
                </c:pt>
                <c:pt idx="561">
                  <c:v>82484.27</c:v>
                </c:pt>
                <c:pt idx="562">
                  <c:v>90396.11</c:v>
                </c:pt>
                <c:pt idx="563">
                  <c:v>89668.6</c:v>
                </c:pt>
                <c:pt idx="564">
                  <c:v>87160.98000000001</c:v>
                </c:pt>
                <c:pt idx="565">
                  <c:v>85061.86</c:v>
                </c:pt>
                <c:pt idx="566">
                  <c:v>84116.21</c:v>
                </c:pt>
                <c:pt idx="567">
                  <c:v>83987.540000000008</c:v>
                </c:pt>
                <c:pt idx="568">
                  <c:v>84598.359999999986</c:v>
                </c:pt>
                <c:pt idx="569">
                  <c:v>79037.63</c:v>
                </c:pt>
                <c:pt idx="570">
                  <c:v>71693.47</c:v>
                </c:pt>
                <c:pt idx="571">
                  <c:v>70141.259999999995</c:v>
                </c:pt>
                <c:pt idx="572">
                  <c:v>69701.490000000005</c:v>
                </c:pt>
                <c:pt idx="573">
                  <c:v>71478.38</c:v>
                </c:pt>
                <c:pt idx="574">
                  <c:v>68458.899999999994</c:v>
                </c:pt>
                <c:pt idx="575">
                  <c:v>63726.92</c:v>
                </c:pt>
                <c:pt idx="576">
                  <c:v>61189.68</c:v>
                </c:pt>
                <c:pt idx="577">
                  <c:v>63287.08</c:v>
                </c:pt>
                <c:pt idx="578">
                  <c:v>65525.58</c:v>
                </c:pt>
                <c:pt idx="579">
                  <c:v>64594.239999999998</c:v>
                </c:pt>
                <c:pt idx="580">
                  <c:v>68826.859999999986</c:v>
                </c:pt>
                <c:pt idx="581">
                  <c:v>78742.12</c:v>
                </c:pt>
                <c:pt idx="582">
                  <c:v>89862.41</c:v>
                </c:pt>
                <c:pt idx="583">
                  <c:v>95431.46</c:v>
                </c:pt>
                <c:pt idx="584">
                  <c:v>100063.06</c:v>
                </c:pt>
                <c:pt idx="585">
                  <c:v>101982.88</c:v>
                </c:pt>
                <c:pt idx="586">
                  <c:v>108007.87000000001</c:v>
                </c:pt>
                <c:pt idx="587">
                  <c:v>106974.05</c:v>
                </c:pt>
                <c:pt idx="588">
                  <c:v>104935.05</c:v>
                </c:pt>
                <c:pt idx="589">
                  <c:v>103323.19</c:v>
                </c:pt>
                <c:pt idx="590">
                  <c:v>96266.29</c:v>
                </c:pt>
                <c:pt idx="591">
                  <c:v>93753.21</c:v>
                </c:pt>
                <c:pt idx="592">
                  <c:v>93264.12</c:v>
                </c:pt>
                <c:pt idx="593">
                  <c:v>92207.85</c:v>
                </c:pt>
                <c:pt idx="594">
                  <c:v>90632.35</c:v>
                </c:pt>
                <c:pt idx="595">
                  <c:v>86899.1</c:v>
                </c:pt>
                <c:pt idx="596">
                  <c:v>84738.61</c:v>
                </c:pt>
                <c:pt idx="597">
                  <c:v>83722.070000000007</c:v>
                </c:pt>
                <c:pt idx="598">
                  <c:v>76550.12</c:v>
                </c:pt>
                <c:pt idx="599">
                  <c:v>70711.179999999993</c:v>
                </c:pt>
                <c:pt idx="600">
                  <c:v>67664.3</c:v>
                </c:pt>
                <c:pt idx="601">
                  <c:v>65357.22</c:v>
                </c:pt>
                <c:pt idx="602">
                  <c:v>65187.34</c:v>
                </c:pt>
              </c:numCache>
            </c:numRef>
          </c:val>
          <c:smooth val="0"/>
          <c:extLst>
            <c:ext xmlns:c16="http://schemas.microsoft.com/office/drawing/2014/chart" uri="{C3380CC4-5D6E-409C-BE32-E72D297353CC}">
              <c16:uniqueId val="{0000000E-8A25-4C98-B0C9-1243552B10A2}"/>
            </c:ext>
          </c:extLst>
        </c:ser>
        <c:ser>
          <c:idx val="13"/>
          <c:order val="15"/>
          <c:tx>
            <c:strRef>
              <c:f>Strom_HydroAusb300Co2!$AJ$21</c:f>
              <c:strCache>
                <c:ptCount val="1"/>
                <c:pt idx="0">
                  <c:v>Stromnachfrage</c:v>
                </c:pt>
              </c:strCache>
            </c:strRef>
          </c:tx>
          <c:spPr>
            <a:ln w="25400">
              <a:solidFill>
                <a:schemeClr val="tx1"/>
              </a:solidFill>
            </a:ln>
          </c:spPr>
          <c:marker>
            <c:symbol val="none"/>
          </c:marker>
          <c:val>
            <c:numRef>
              <c:f>Strom_HydroAusb300Co2!$AJ$4006:$AJ$4608</c:f>
              <c:numCache>
                <c:formatCode>0</c:formatCode>
                <c:ptCount val="603"/>
                <c:pt idx="0">
                  <c:v>60641.68</c:v>
                </c:pt>
                <c:pt idx="1">
                  <c:v>59289.49</c:v>
                </c:pt>
                <c:pt idx="2">
                  <c:v>58797.66</c:v>
                </c:pt>
                <c:pt idx="3">
                  <c:v>59919.69</c:v>
                </c:pt>
                <c:pt idx="4">
                  <c:v>63685.82</c:v>
                </c:pt>
                <c:pt idx="5">
                  <c:v>74196.460000000006</c:v>
                </c:pt>
                <c:pt idx="6">
                  <c:v>83754.95</c:v>
                </c:pt>
                <c:pt idx="7">
                  <c:v>89319.89</c:v>
                </c:pt>
                <c:pt idx="8">
                  <c:v>91510.52</c:v>
                </c:pt>
                <c:pt idx="9">
                  <c:v>92953.13</c:v>
                </c:pt>
                <c:pt idx="10">
                  <c:v>94773.86</c:v>
                </c:pt>
                <c:pt idx="11">
                  <c:v>93490.17</c:v>
                </c:pt>
                <c:pt idx="12">
                  <c:v>91263.92</c:v>
                </c:pt>
                <c:pt idx="13">
                  <c:v>89100.69</c:v>
                </c:pt>
                <c:pt idx="14">
                  <c:v>87659.45</c:v>
                </c:pt>
                <c:pt idx="15">
                  <c:v>86642.91</c:v>
                </c:pt>
                <c:pt idx="16">
                  <c:v>86552.49</c:v>
                </c:pt>
                <c:pt idx="17">
                  <c:v>86142.86</c:v>
                </c:pt>
                <c:pt idx="18">
                  <c:v>84270.07</c:v>
                </c:pt>
                <c:pt idx="19">
                  <c:v>80714.92</c:v>
                </c:pt>
                <c:pt idx="20">
                  <c:v>78465.38</c:v>
                </c:pt>
                <c:pt idx="21">
                  <c:v>77200.87</c:v>
                </c:pt>
                <c:pt idx="22">
                  <c:v>71718.13</c:v>
                </c:pt>
                <c:pt idx="23">
                  <c:v>66628.58</c:v>
                </c:pt>
                <c:pt idx="24">
                  <c:v>63165.22</c:v>
                </c:pt>
                <c:pt idx="25">
                  <c:v>61182.83</c:v>
                </c:pt>
                <c:pt idx="26">
                  <c:v>60260.82</c:v>
                </c:pt>
                <c:pt idx="27">
                  <c:v>60129.3</c:v>
                </c:pt>
                <c:pt idx="28">
                  <c:v>60170.400000000001</c:v>
                </c:pt>
                <c:pt idx="29">
                  <c:v>63618.69</c:v>
                </c:pt>
                <c:pt idx="30">
                  <c:v>69449.41</c:v>
                </c:pt>
                <c:pt idx="31">
                  <c:v>75423.98</c:v>
                </c:pt>
                <c:pt idx="32">
                  <c:v>79439.45</c:v>
                </c:pt>
                <c:pt idx="33">
                  <c:v>82090.399999999994</c:v>
                </c:pt>
                <c:pt idx="34">
                  <c:v>83627.539999999994</c:v>
                </c:pt>
                <c:pt idx="35">
                  <c:v>81290.320000000007</c:v>
                </c:pt>
                <c:pt idx="36">
                  <c:v>77687.22</c:v>
                </c:pt>
                <c:pt idx="37">
                  <c:v>75248.62</c:v>
                </c:pt>
                <c:pt idx="38">
                  <c:v>74245.78</c:v>
                </c:pt>
                <c:pt idx="39">
                  <c:v>73181.289999999994</c:v>
                </c:pt>
                <c:pt idx="40">
                  <c:v>73797.789999999994</c:v>
                </c:pt>
                <c:pt idx="41">
                  <c:v>73980</c:v>
                </c:pt>
                <c:pt idx="42">
                  <c:v>73064.84</c:v>
                </c:pt>
                <c:pt idx="43">
                  <c:v>70594.73</c:v>
                </c:pt>
                <c:pt idx="44">
                  <c:v>69082.25</c:v>
                </c:pt>
                <c:pt idx="45">
                  <c:v>69970.009999999995</c:v>
                </c:pt>
                <c:pt idx="46">
                  <c:v>65366.81</c:v>
                </c:pt>
                <c:pt idx="47">
                  <c:v>60449.88</c:v>
                </c:pt>
                <c:pt idx="48">
                  <c:v>56997.48</c:v>
                </c:pt>
                <c:pt idx="49">
                  <c:v>54889.05</c:v>
                </c:pt>
                <c:pt idx="50">
                  <c:v>53623.17</c:v>
                </c:pt>
                <c:pt idx="51">
                  <c:v>52908.03</c:v>
                </c:pt>
                <c:pt idx="52">
                  <c:v>51557.21</c:v>
                </c:pt>
                <c:pt idx="53">
                  <c:v>52936.800000000003</c:v>
                </c:pt>
                <c:pt idx="54">
                  <c:v>56835.82</c:v>
                </c:pt>
                <c:pt idx="55">
                  <c:v>61933.59</c:v>
                </c:pt>
                <c:pt idx="56">
                  <c:v>66379.240000000005</c:v>
                </c:pt>
                <c:pt idx="57">
                  <c:v>69442.559999999998</c:v>
                </c:pt>
                <c:pt idx="58">
                  <c:v>72719.600000000006</c:v>
                </c:pt>
                <c:pt idx="59">
                  <c:v>71178.350000000006</c:v>
                </c:pt>
                <c:pt idx="60">
                  <c:v>68250.66</c:v>
                </c:pt>
                <c:pt idx="61">
                  <c:v>65891.520000000004</c:v>
                </c:pt>
                <c:pt idx="62">
                  <c:v>64913.34</c:v>
                </c:pt>
                <c:pt idx="63">
                  <c:v>65051.71</c:v>
                </c:pt>
                <c:pt idx="64">
                  <c:v>67390.3</c:v>
                </c:pt>
                <c:pt idx="65">
                  <c:v>70060.429999999993</c:v>
                </c:pt>
                <c:pt idx="66">
                  <c:v>70813.929999999993</c:v>
                </c:pt>
                <c:pt idx="67">
                  <c:v>70644.05</c:v>
                </c:pt>
                <c:pt idx="68">
                  <c:v>71022.17</c:v>
                </c:pt>
                <c:pt idx="69">
                  <c:v>73222.39</c:v>
                </c:pt>
                <c:pt idx="70">
                  <c:v>68172.570000000007</c:v>
                </c:pt>
                <c:pt idx="71">
                  <c:v>63477.58</c:v>
                </c:pt>
                <c:pt idx="72">
                  <c:v>60629.35</c:v>
                </c:pt>
                <c:pt idx="73">
                  <c:v>59479.92</c:v>
                </c:pt>
                <c:pt idx="74">
                  <c:v>59707.34</c:v>
                </c:pt>
                <c:pt idx="75">
                  <c:v>61011.58</c:v>
                </c:pt>
                <c:pt idx="76">
                  <c:v>65418.87</c:v>
                </c:pt>
                <c:pt idx="77">
                  <c:v>79214.77</c:v>
                </c:pt>
                <c:pt idx="78">
                  <c:v>90814.56</c:v>
                </c:pt>
                <c:pt idx="79">
                  <c:v>96664.46</c:v>
                </c:pt>
                <c:pt idx="80">
                  <c:v>98148.17</c:v>
                </c:pt>
                <c:pt idx="81">
                  <c:v>100993.66</c:v>
                </c:pt>
                <c:pt idx="82">
                  <c:v>103447.33</c:v>
                </c:pt>
                <c:pt idx="83">
                  <c:v>101229.3</c:v>
                </c:pt>
                <c:pt idx="84">
                  <c:v>101355.34</c:v>
                </c:pt>
                <c:pt idx="85">
                  <c:v>99827.79</c:v>
                </c:pt>
                <c:pt idx="86">
                  <c:v>98759.19</c:v>
                </c:pt>
                <c:pt idx="87">
                  <c:v>96756.25</c:v>
                </c:pt>
                <c:pt idx="88">
                  <c:v>95671.21</c:v>
                </c:pt>
                <c:pt idx="89">
                  <c:v>94292.99</c:v>
                </c:pt>
                <c:pt idx="90">
                  <c:v>92164.01</c:v>
                </c:pt>
                <c:pt idx="91">
                  <c:v>88637.63</c:v>
                </c:pt>
                <c:pt idx="92">
                  <c:v>85772.96</c:v>
                </c:pt>
                <c:pt idx="93">
                  <c:v>83656.31</c:v>
                </c:pt>
                <c:pt idx="94">
                  <c:v>75708.94</c:v>
                </c:pt>
                <c:pt idx="95">
                  <c:v>70387.86</c:v>
                </c:pt>
                <c:pt idx="96">
                  <c:v>67130</c:v>
                </c:pt>
                <c:pt idx="97">
                  <c:v>65831.240000000005</c:v>
                </c:pt>
                <c:pt idx="98">
                  <c:v>65762.740000000005</c:v>
                </c:pt>
                <c:pt idx="99">
                  <c:v>66939.570000000007</c:v>
                </c:pt>
                <c:pt idx="100">
                  <c:v>70983.81</c:v>
                </c:pt>
                <c:pt idx="101">
                  <c:v>82878.149999999994</c:v>
                </c:pt>
                <c:pt idx="102">
                  <c:v>92732.56</c:v>
                </c:pt>
                <c:pt idx="103">
                  <c:v>97363.16</c:v>
                </c:pt>
                <c:pt idx="104">
                  <c:v>98435.87</c:v>
                </c:pt>
                <c:pt idx="105">
                  <c:v>100437.44</c:v>
                </c:pt>
                <c:pt idx="106">
                  <c:v>103017.15</c:v>
                </c:pt>
                <c:pt idx="107">
                  <c:v>101971.84</c:v>
                </c:pt>
                <c:pt idx="108">
                  <c:v>101156.69</c:v>
                </c:pt>
                <c:pt idx="109">
                  <c:v>99970.27</c:v>
                </c:pt>
                <c:pt idx="110">
                  <c:v>97816.63</c:v>
                </c:pt>
                <c:pt idx="111">
                  <c:v>94575.21</c:v>
                </c:pt>
                <c:pt idx="112">
                  <c:v>93455.92</c:v>
                </c:pt>
                <c:pt idx="113">
                  <c:v>93307.96</c:v>
                </c:pt>
                <c:pt idx="114">
                  <c:v>92181.82</c:v>
                </c:pt>
                <c:pt idx="115">
                  <c:v>88799.29</c:v>
                </c:pt>
                <c:pt idx="116">
                  <c:v>86104.5</c:v>
                </c:pt>
                <c:pt idx="117">
                  <c:v>84054.98</c:v>
                </c:pt>
                <c:pt idx="118">
                  <c:v>76472.03</c:v>
                </c:pt>
                <c:pt idx="119">
                  <c:v>71240</c:v>
                </c:pt>
                <c:pt idx="120">
                  <c:v>68143.8</c:v>
                </c:pt>
                <c:pt idx="121">
                  <c:v>66332.66</c:v>
                </c:pt>
                <c:pt idx="122">
                  <c:v>66428.56</c:v>
                </c:pt>
                <c:pt idx="123">
                  <c:v>67520.45</c:v>
                </c:pt>
                <c:pt idx="124">
                  <c:v>71494.820000000007</c:v>
                </c:pt>
                <c:pt idx="125">
                  <c:v>83435.740000000005</c:v>
                </c:pt>
                <c:pt idx="126">
                  <c:v>93440.85</c:v>
                </c:pt>
                <c:pt idx="127">
                  <c:v>98200.23</c:v>
                </c:pt>
                <c:pt idx="128">
                  <c:v>99444.19</c:v>
                </c:pt>
                <c:pt idx="129">
                  <c:v>101544.4</c:v>
                </c:pt>
                <c:pt idx="130">
                  <c:v>103356.91</c:v>
                </c:pt>
                <c:pt idx="131">
                  <c:v>101519.74</c:v>
                </c:pt>
                <c:pt idx="132">
                  <c:v>100348.39</c:v>
                </c:pt>
                <c:pt idx="133">
                  <c:v>98829.06</c:v>
                </c:pt>
                <c:pt idx="134">
                  <c:v>97445.36</c:v>
                </c:pt>
                <c:pt idx="135">
                  <c:v>95486.26</c:v>
                </c:pt>
                <c:pt idx="136">
                  <c:v>94512.19</c:v>
                </c:pt>
                <c:pt idx="137">
                  <c:v>93635.39</c:v>
                </c:pt>
                <c:pt idx="138">
                  <c:v>92274.98</c:v>
                </c:pt>
                <c:pt idx="139">
                  <c:v>88974.65</c:v>
                </c:pt>
                <c:pt idx="140">
                  <c:v>85963.39</c:v>
                </c:pt>
                <c:pt idx="141">
                  <c:v>84076.9</c:v>
                </c:pt>
                <c:pt idx="142">
                  <c:v>77285.81</c:v>
                </c:pt>
                <c:pt idx="143">
                  <c:v>71083.820000000007</c:v>
                </c:pt>
                <c:pt idx="144">
                  <c:v>67556.070000000007</c:v>
                </c:pt>
                <c:pt idx="145">
                  <c:v>65731.23</c:v>
                </c:pt>
                <c:pt idx="146">
                  <c:v>65458.6</c:v>
                </c:pt>
                <c:pt idx="147">
                  <c:v>66401.16</c:v>
                </c:pt>
                <c:pt idx="148">
                  <c:v>70383.75</c:v>
                </c:pt>
                <c:pt idx="149">
                  <c:v>82542.5</c:v>
                </c:pt>
                <c:pt idx="150">
                  <c:v>92631.18</c:v>
                </c:pt>
                <c:pt idx="151">
                  <c:v>97597.43</c:v>
                </c:pt>
                <c:pt idx="152">
                  <c:v>98468.75</c:v>
                </c:pt>
                <c:pt idx="153">
                  <c:v>100622.39</c:v>
                </c:pt>
                <c:pt idx="154">
                  <c:v>102622.59</c:v>
                </c:pt>
                <c:pt idx="155">
                  <c:v>101718.39</c:v>
                </c:pt>
                <c:pt idx="156">
                  <c:v>100399.08</c:v>
                </c:pt>
                <c:pt idx="157">
                  <c:v>99149.64</c:v>
                </c:pt>
                <c:pt idx="158">
                  <c:v>98139.95</c:v>
                </c:pt>
                <c:pt idx="159">
                  <c:v>95645.18</c:v>
                </c:pt>
                <c:pt idx="160">
                  <c:v>94491.64</c:v>
                </c:pt>
                <c:pt idx="161">
                  <c:v>93190.14</c:v>
                </c:pt>
                <c:pt idx="162">
                  <c:v>90906.35</c:v>
                </c:pt>
                <c:pt idx="163">
                  <c:v>87321.06</c:v>
                </c:pt>
                <c:pt idx="164">
                  <c:v>84412.55</c:v>
                </c:pt>
                <c:pt idx="165">
                  <c:v>82764.44</c:v>
                </c:pt>
                <c:pt idx="166">
                  <c:v>75543.17</c:v>
                </c:pt>
                <c:pt idx="167">
                  <c:v>70516.639999999999</c:v>
                </c:pt>
                <c:pt idx="168">
                  <c:v>67175.210000000006</c:v>
                </c:pt>
                <c:pt idx="169">
                  <c:v>65285.98</c:v>
                </c:pt>
                <c:pt idx="170">
                  <c:v>65114.73</c:v>
                </c:pt>
                <c:pt idx="171">
                  <c:v>66332.66</c:v>
                </c:pt>
                <c:pt idx="172">
                  <c:v>69871.37</c:v>
                </c:pt>
                <c:pt idx="173">
                  <c:v>81245.11</c:v>
                </c:pt>
                <c:pt idx="174">
                  <c:v>91202.27</c:v>
                </c:pt>
                <c:pt idx="175">
                  <c:v>96095.91</c:v>
                </c:pt>
                <c:pt idx="176">
                  <c:v>97143.96</c:v>
                </c:pt>
                <c:pt idx="177">
                  <c:v>98704.39</c:v>
                </c:pt>
                <c:pt idx="178">
                  <c:v>100244.27</c:v>
                </c:pt>
                <c:pt idx="179">
                  <c:v>98563.28</c:v>
                </c:pt>
                <c:pt idx="180">
                  <c:v>95839.72</c:v>
                </c:pt>
                <c:pt idx="181">
                  <c:v>93662.79</c:v>
                </c:pt>
                <c:pt idx="182">
                  <c:v>91768.08</c:v>
                </c:pt>
                <c:pt idx="183">
                  <c:v>90278.89</c:v>
                </c:pt>
                <c:pt idx="184">
                  <c:v>89870.63</c:v>
                </c:pt>
                <c:pt idx="185">
                  <c:v>88714.35</c:v>
                </c:pt>
                <c:pt idx="186">
                  <c:v>86463.44</c:v>
                </c:pt>
                <c:pt idx="187">
                  <c:v>82642.509999999995</c:v>
                </c:pt>
                <c:pt idx="188">
                  <c:v>80477.91</c:v>
                </c:pt>
                <c:pt idx="189">
                  <c:v>79702.490000000005</c:v>
                </c:pt>
                <c:pt idx="190">
                  <c:v>73492.28</c:v>
                </c:pt>
                <c:pt idx="191">
                  <c:v>68068.45</c:v>
                </c:pt>
                <c:pt idx="192">
                  <c:v>64568.1</c:v>
                </c:pt>
                <c:pt idx="193">
                  <c:v>62508.99</c:v>
                </c:pt>
                <c:pt idx="194">
                  <c:v>61388.33</c:v>
                </c:pt>
                <c:pt idx="195">
                  <c:v>60882.8</c:v>
                </c:pt>
                <c:pt idx="196">
                  <c:v>60327.95</c:v>
                </c:pt>
                <c:pt idx="197">
                  <c:v>64942.11</c:v>
                </c:pt>
                <c:pt idx="198">
                  <c:v>71279.73</c:v>
                </c:pt>
                <c:pt idx="199">
                  <c:v>77388.56</c:v>
                </c:pt>
                <c:pt idx="200">
                  <c:v>81457.460000000006</c:v>
                </c:pt>
                <c:pt idx="201">
                  <c:v>83593.289999999994</c:v>
                </c:pt>
                <c:pt idx="202">
                  <c:v>84863.28</c:v>
                </c:pt>
                <c:pt idx="203">
                  <c:v>82112.320000000007</c:v>
                </c:pt>
                <c:pt idx="204">
                  <c:v>78710.61</c:v>
                </c:pt>
                <c:pt idx="205">
                  <c:v>76019.929999999993</c:v>
                </c:pt>
                <c:pt idx="206">
                  <c:v>74989.69</c:v>
                </c:pt>
                <c:pt idx="207">
                  <c:v>74164.95</c:v>
                </c:pt>
                <c:pt idx="208">
                  <c:v>73308.7</c:v>
                </c:pt>
                <c:pt idx="209">
                  <c:v>72546.98</c:v>
                </c:pt>
                <c:pt idx="210">
                  <c:v>72931.95</c:v>
                </c:pt>
                <c:pt idx="211">
                  <c:v>70416.63</c:v>
                </c:pt>
                <c:pt idx="212">
                  <c:v>69212.399999999994</c:v>
                </c:pt>
                <c:pt idx="213">
                  <c:v>70268.67</c:v>
                </c:pt>
                <c:pt idx="214">
                  <c:v>66517.61</c:v>
                </c:pt>
                <c:pt idx="215">
                  <c:v>61647.26</c:v>
                </c:pt>
                <c:pt idx="216">
                  <c:v>57872.91</c:v>
                </c:pt>
                <c:pt idx="217">
                  <c:v>55982.31</c:v>
                </c:pt>
                <c:pt idx="218">
                  <c:v>54739.72</c:v>
                </c:pt>
                <c:pt idx="219">
                  <c:v>53986.22</c:v>
                </c:pt>
                <c:pt idx="220">
                  <c:v>52699.79</c:v>
                </c:pt>
                <c:pt idx="221">
                  <c:v>54479.42</c:v>
                </c:pt>
                <c:pt idx="222">
                  <c:v>58600.38</c:v>
                </c:pt>
                <c:pt idx="223">
                  <c:v>63162.48</c:v>
                </c:pt>
                <c:pt idx="224">
                  <c:v>67483.460000000006</c:v>
                </c:pt>
                <c:pt idx="225">
                  <c:v>70786.53</c:v>
                </c:pt>
                <c:pt idx="226">
                  <c:v>74089.600000000006</c:v>
                </c:pt>
                <c:pt idx="227">
                  <c:v>72477.11</c:v>
                </c:pt>
                <c:pt idx="228">
                  <c:v>69378.17</c:v>
                </c:pt>
                <c:pt idx="229">
                  <c:v>67423.179999999993</c:v>
                </c:pt>
                <c:pt idx="230">
                  <c:v>66628.58</c:v>
                </c:pt>
                <c:pt idx="231">
                  <c:v>66938.2</c:v>
                </c:pt>
                <c:pt idx="232">
                  <c:v>69606.960000000006</c:v>
                </c:pt>
                <c:pt idx="233">
                  <c:v>72056.52</c:v>
                </c:pt>
                <c:pt idx="234">
                  <c:v>73248.42</c:v>
                </c:pt>
                <c:pt idx="235">
                  <c:v>73086.759999999995</c:v>
                </c:pt>
                <c:pt idx="236">
                  <c:v>72901.81</c:v>
                </c:pt>
                <c:pt idx="237">
                  <c:v>73811.490000000005</c:v>
                </c:pt>
                <c:pt idx="238">
                  <c:v>69148.009999999995</c:v>
                </c:pt>
                <c:pt idx="239">
                  <c:v>63947.49</c:v>
                </c:pt>
                <c:pt idx="240">
                  <c:v>61414.36</c:v>
                </c:pt>
                <c:pt idx="241">
                  <c:v>59873.11</c:v>
                </c:pt>
                <c:pt idx="242">
                  <c:v>59155.23</c:v>
                </c:pt>
                <c:pt idx="243">
                  <c:v>60517.01</c:v>
                </c:pt>
                <c:pt idx="244">
                  <c:v>65762.740000000005</c:v>
                </c:pt>
                <c:pt idx="245">
                  <c:v>79655.91</c:v>
                </c:pt>
                <c:pt idx="246">
                  <c:v>91117.33</c:v>
                </c:pt>
                <c:pt idx="247">
                  <c:v>97287.81</c:v>
                </c:pt>
                <c:pt idx="248">
                  <c:v>99201.7</c:v>
                </c:pt>
                <c:pt idx="249">
                  <c:v>101292.32</c:v>
                </c:pt>
                <c:pt idx="250">
                  <c:v>103635.02</c:v>
                </c:pt>
                <c:pt idx="251">
                  <c:v>102140.35</c:v>
                </c:pt>
                <c:pt idx="252">
                  <c:v>100944.34</c:v>
                </c:pt>
                <c:pt idx="253">
                  <c:v>99390.76</c:v>
                </c:pt>
                <c:pt idx="254">
                  <c:v>97626.2</c:v>
                </c:pt>
                <c:pt idx="255">
                  <c:v>95545.17</c:v>
                </c:pt>
                <c:pt idx="256">
                  <c:v>94393</c:v>
                </c:pt>
                <c:pt idx="257">
                  <c:v>93092.87</c:v>
                </c:pt>
                <c:pt idx="258">
                  <c:v>91114.59</c:v>
                </c:pt>
                <c:pt idx="259">
                  <c:v>87355.31</c:v>
                </c:pt>
                <c:pt idx="260">
                  <c:v>84798.89</c:v>
                </c:pt>
                <c:pt idx="261">
                  <c:v>83017.89</c:v>
                </c:pt>
                <c:pt idx="262">
                  <c:v>76352.84</c:v>
                </c:pt>
                <c:pt idx="263">
                  <c:v>70330.320000000007</c:v>
                </c:pt>
                <c:pt idx="264">
                  <c:v>67051.91</c:v>
                </c:pt>
                <c:pt idx="265">
                  <c:v>65287.35</c:v>
                </c:pt>
                <c:pt idx="266">
                  <c:v>64979.1</c:v>
                </c:pt>
                <c:pt idx="267">
                  <c:v>66120.31</c:v>
                </c:pt>
                <c:pt idx="268">
                  <c:v>69890.55</c:v>
                </c:pt>
                <c:pt idx="269">
                  <c:v>81802.7</c:v>
                </c:pt>
                <c:pt idx="270">
                  <c:v>92295.53</c:v>
                </c:pt>
                <c:pt idx="271">
                  <c:v>96856.26</c:v>
                </c:pt>
                <c:pt idx="272">
                  <c:v>97927.6</c:v>
                </c:pt>
                <c:pt idx="273">
                  <c:v>99760.66</c:v>
                </c:pt>
                <c:pt idx="274">
                  <c:v>102378.73</c:v>
                </c:pt>
                <c:pt idx="275">
                  <c:v>100875.84</c:v>
                </c:pt>
                <c:pt idx="276">
                  <c:v>99649.69</c:v>
                </c:pt>
                <c:pt idx="277">
                  <c:v>98252.29</c:v>
                </c:pt>
                <c:pt idx="278">
                  <c:v>96960.38</c:v>
                </c:pt>
                <c:pt idx="279">
                  <c:v>94827.29</c:v>
                </c:pt>
                <c:pt idx="280">
                  <c:v>94149.14</c:v>
                </c:pt>
                <c:pt idx="281">
                  <c:v>92768.18</c:v>
                </c:pt>
                <c:pt idx="282">
                  <c:v>91181.72</c:v>
                </c:pt>
                <c:pt idx="283">
                  <c:v>87490.94</c:v>
                </c:pt>
                <c:pt idx="284">
                  <c:v>84681.07</c:v>
                </c:pt>
                <c:pt idx="285">
                  <c:v>82493.179999999993</c:v>
                </c:pt>
                <c:pt idx="286">
                  <c:v>75249.990000000005</c:v>
                </c:pt>
                <c:pt idx="287">
                  <c:v>69648.06</c:v>
                </c:pt>
                <c:pt idx="288">
                  <c:v>66257.31</c:v>
                </c:pt>
                <c:pt idx="289">
                  <c:v>64703.73</c:v>
                </c:pt>
                <c:pt idx="290">
                  <c:v>64343.42</c:v>
                </c:pt>
                <c:pt idx="291">
                  <c:v>65638.070000000007</c:v>
                </c:pt>
                <c:pt idx="292">
                  <c:v>69715.19</c:v>
                </c:pt>
                <c:pt idx="293">
                  <c:v>81339.64</c:v>
                </c:pt>
                <c:pt idx="294">
                  <c:v>91237.89</c:v>
                </c:pt>
                <c:pt idx="295">
                  <c:v>96230.17</c:v>
                </c:pt>
                <c:pt idx="296">
                  <c:v>97422.07</c:v>
                </c:pt>
                <c:pt idx="297">
                  <c:v>99770.25</c:v>
                </c:pt>
                <c:pt idx="298">
                  <c:v>101645.78</c:v>
                </c:pt>
                <c:pt idx="299">
                  <c:v>99715.45</c:v>
                </c:pt>
                <c:pt idx="300">
                  <c:v>98549.58</c:v>
                </c:pt>
                <c:pt idx="301">
                  <c:v>96824.75</c:v>
                </c:pt>
                <c:pt idx="302">
                  <c:v>95204.04</c:v>
                </c:pt>
                <c:pt idx="303">
                  <c:v>93143.56</c:v>
                </c:pt>
                <c:pt idx="304">
                  <c:v>92335.26</c:v>
                </c:pt>
                <c:pt idx="305">
                  <c:v>91698.21</c:v>
                </c:pt>
                <c:pt idx="306">
                  <c:v>90044.62</c:v>
                </c:pt>
                <c:pt idx="307">
                  <c:v>86156.56</c:v>
                </c:pt>
                <c:pt idx="308">
                  <c:v>83685.08</c:v>
                </c:pt>
                <c:pt idx="309">
                  <c:v>82064.37</c:v>
                </c:pt>
                <c:pt idx="310">
                  <c:v>75122.58</c:v>
                </c:pt>
                <c:pt idx="311">
                  <c:v>69709.710000000006</c:v>
                </c:pt>
                <c:pt idx="312">
                  <c:v>66266.899999999994</c:v>
                </c:pt>
                <c:pt idx="313">
                  <c:v>64847.58</c:v>
                </c:pt>
                <c:pt idx="314">
                  <c:v>64500.97</c:v>
                </c:pt>
                <c:pt idx="315">
                  <c:v>65599.710000000006</c:v>
                </c:pt>
                <c:pt idx="316">
                  <c:v>69322</c:v>
                </c:pt>
                <c:pt idx="317">
                  <c:v>81095.78</c:v>
                </c:pt>
                <c:pt idx="318">
                  <c:v>91135.14</c:v>
                </c:pt>
                <c:pt idx="319">
                  <c:v>96242.5</c:v>
                </c:pt>
                <c:pt idx="320">
                  <c:v>97601.54</c:v>
                </c:pt>
                <c:pt idx="321">
                  <c:v>99530.5</c:v>
                </c:pt>
                <c:pt idx="322">
                  <c:v>101627.97</c:v>
                </c:pt>
                <c:pt idx="323">
                  <c:v>99907.25</c:v>
                </c:pt>
                <c:pt idx="324">
                  <c:v>98756.45</c:v>
                </c:pt>
                <c:pt idx="325">
                  <c:v>97297.4</c:v>
                </c:pt>
                <c:pt idx="326">
                  <c:v>95891.78</c:v>
                </c:pt>
                <c:pt idx="327">
                  <c:v>94231.34</c:v>
                </c:pt>
                <c:pt idx="328">
                  <c:v>93576.48</c:v>
                </c:pt>
                <c:pt idx="329">
                  <c:v>92651.73</c:v>
                </c:pt>
                <c:pt idx="330">
                  <c:v>90767.98</c:v>
                </c:pt>
                <c:pt idx="331">
                  <c:v>86805.94</c:v>
                </c:pt>
                <c:pt idx="332">
                  <c:v>84179.65</c:v>
                </c:pt>
                <c:pt idx="333">
                  <c:v>82449.34</c:v>
                </c:pt>
                <c:pt idx="334">
                  <c:v>75756.89</c:v>
                </c:pt>
                <c:pt idx="335">
                  <c:v>69933.02</c:v>
                </c:pt>
                <c:pt idx="336">
                  <c:v>66380.61</c:v>
                </c:pt>
                <c:pt idx="337">
                  <c:v>64444.800000000003</c:v>
                </c:pt>
                <c:pt idx="338">
                  <c:v>64354.38</c:v>
                </c:pt>
                <c:pt idx="339">
                  <c:v>65422.98</c:v>
                </c:pt>
                <c:pt idx="340">
                  <c:v>69119.240000000005</c:v>
                </c:pt>
                <c:pt idx="341">
                  <c:v>80643.679999999993</c:v>
                </c:pt>
                <c:pt idx="342">
                  <c:v>91107.74</c:v>
                </c:pt>
                <c:pt idx="343">
                  <c:v>96247.98</c:v>
                </c:pt>
                <c:pt idx="344">
                  <c:v>97204.24</c:v>
                </c:pt>
                <c:pt idx="345">
                  <c:v>98879.75</c:v>
                </c:pt>
                <c:pt idx="346">
                  <c:v>100256.6</c:v>
                </c:pt>
                <c:pt idx="347">
                  <c:v>98245.440000000002</c:v>
                </c:pt>
                <c:pt idx="348">
                  <c:v>95169.79</c:v>
                </c:pt>
                <c:pt idx="349">
                  <c:v>92664.06</c:v>
                </c:pt>
                <c:pt idx="350">
                  <c:v>90811.82</c:v>
                </c:pt>
                <c:pt idx="351">
                  <c:v>88478.71</c:v>
                </c:pt>
                <c:pt idx="352">
                  <c:v>86159.3</c:v>
                </c:pt>
                <c:pt idx="353">
                  <c:v>84052.24</c:v>
                </c:pt>
                <c:pt idx="354">
                  <c:v>81409.509999999995</c:v>
                </c:pt>
                <c:pt idx="355">
                  <c:v>80725.88</c:v>
                </c:pt>
                <c:pt idx="356">
                  <c:v>79157.23</c:v>
                </c:pt>
                <c:pt idx="357">
                  <c:v>78958.58</c:v>
                </c:pt>
                <c:pt idx="358">
                  <c:v>73499.13</c:v>
                </c:pt>
                <c:pt idx="359">
                  <c:v>68038.31</c:v>
                </c:pt>
                <c:pt idx="360">
                  <c:v>64305.06</c:v>
                </c:pt>
                <c:pt idx="361">
                  <c:v>62526.8</c:v>
                </c:pt>
                <c:pt idx="362">
                  <c:v>61395.18</c:v>
                </c:pt>
                <c:pt idx="363">
                  <c:v>60822.52</c:v>
                </c:pt>
                <c:pt idx="364">
                  <c:v>60130.67</c:v>
                </c:pt>
                <c:pt idx="365">
                  <c:v>64302.32</c:v>
                </c:pt>
                <c:pt idx="366">
                  <c:v>70941.34</c:v>
                </c:pt>
                <c:pt idx="367">
                  <c:v>76436.41</c:v>
                </c:pt>
                <c:pt idx="368">
                  <c:v>80006.63</c:v>
                </c:pt>
                <c:pt idx="369">
                  <c:v>82135.61</c:v>
                </c:pt>
                <c:pt idx="370">
                  <c:v>83291.89</c:v>
                </c:pt>
                <c:pt idx="371">
                  <c:v>80828.63</c:v>
                </c:pt>
                <c:pt idx="372">
                  <c:v>77561.179999999993</c:v>
                </c:pt>
                <c:pt idx="373">
                  <c:v>74897.899999999994</c:v>
                </c:pt>
                <c:pt idx="374">
                  <c:v>73773.13</c:v>
                </c:pt>
                <c:pt idx="375">
                  <c:v>73212.800000000003</c:v>
                </c:pt>
                <c:pt idx="376">
                  <c:v>74015.62</c:v>
                </c:pt>
                <c:pt idx="377">
                  <c:v>73814.23</c:v>
                </c:pt>
                <c:pt idx="378">
                  <c:v>72509.990000000005</c:v>
                </c:pt>
                <c:pt idx="379">
                  <c:v>71308.5</c:v>
                </c:pt>
                <c:pt idx="380">
                  <c:v>69556.27</c:v>
                </c:pt>
                <c:pt idx="381">
                  <c:v>70091.94</c:v>
                </c:pt>
                <c:pt idx="382">
                  <c:v>65936.73</c:v>
                </c:pt>
                <c:pt idx="383">
                  <c:v>60423.85</c:v>
                </c:pt>
                <c:pt idx="384">
                  <c:v>56870.07</c:v>
                </c:pt>
                <c:pt idx="385">
                  <c:v>55178.12</c:v>
                </c:pt>
                <c:pt idx="386">
                  <c:v>53923.199999999997</c:v>
                </c:pt>
                <c:pt idx="387">
                  <c:v>52929.95</c:v>
                </c:pt>
                <c:pt idx="388">
                  <c:v>52006.57</c:v>
                </c:pt>
                <c:pt idx="389">
                  <c:v>54082.12</c:v>
                </c:pt>
                <c:pt idx="390">
                  <c:v>57581.1</c:v>
                </c:pt>
                <c:pt idx="391">
                  <c:v>62302.12</c:v>
                </c:pt>
                <c:pt idx="392">
                  <c:v>66005.23</c:v>
                </c:pt>
                <c:pt idx="393">
                  <c:v>68864.42</c:v>
                </c:pt>
                <c:pt idx="394">
                  <c:v>72023.64</c:v>
                </c:pt>
                <c:pt idx="395">
                  <c:v>69983.710000000006</c:v>
                </c:pt>
                <c:pt idx="396">
                  <c:v>67145.070000000007</c:v>
                </c:pt>
                <c:pt idx="397">
                  <c:v>64873.61</c:v>
                </c:pt>
                <c:pt idx="398">
                  <c:v>64084.49</c:v>
                </c:pt>
                <c:pt idx="399">
                  <c:v>64187.24</c:v>
                </c:pt>
                <c:pt idx="400">
                  <c:v>66206.62</c:v>
                </c:pt>
                <c:pt idx="401">
                  <c:v>68746.600000000006</c:v>
                </c:pt>
                <c:pt idx="402">
                  <c:v>69661.759999999995</c:v>
                </c:pt>
                <c:pt idx="403">
                  <c:v>68934.289999999994</c:v>
                </c:pt>
                <c:pt idx="404">
                  <c:v>69239.8</c:v>
                </c:pt>
                <c:pt idx="405">
                  <c:v>72126.39</c:v>
                </c:pt>
                <c:pt idx="406">
                  <c:v>67653.34</c:v>
                </c:pt>
                <c:pt idx="407">
                  <c:v>62800.800000000003</c:v>
                </c:pt>
                <c:pt idx="408">
                  <c:v>59877.22</c:v>
                </c:pt>
                <c:pt idx="409">
                  <c:v>58466.12</c:v>
                </c:pt>
                <c:pt idx="410">
                  <c:v>58570.239999999998</c:v>
                </c:pt>
                <c:pt idx="411">
                  <c:v>60144.37</c:v>
                </c:pt>
                <c:pt idx="412">
                  <c:v>64899.64</c:v>
                </c:pt>
                <c:pt idx="413">
                  <c:v>78403.73</c:v>
                </c:pt>
                <c:pt idx="414">
                  <c:v>89315.78</c:v>
                </c:pt>
                <c:pt idx="415">
                  <c:v>95064.3</c:v>
                </c:pt>
                <c:pt idx="416">
                  <c:v>96531.57</c:v>
                </c:pt>
                <c:pt idx="417">
                  <c:v>98252.29</c:v>
                </c:pt>
                <c:pt idx="418">
                  <c:v>100688.15</c:v>
                </c:pt>
                <c:pt idx="419">
                  <c:v>99212.66</c:v>
                </c:pt>
                <c:pt idx="420">
                  <c:v>98478.34</c:v>
                </c:pt>
                <c:pt idx="421">
                  <c:v>97222.05</c:v>
                </c:pt>
                <c:pt idx="422">
                  <c:v>95690.39</c:v>
                </c:pt>
                <c:pt idx="423">
                  <c:v>93855.96</c:v>
                </c:pt>
                <c:pt idx="424">
                  <c:v>92524.32</c:v>
                </c:pt>
                <c:pt idx="425">
                  <c:v>91496.82</c:v>
                </c:pt>
                <c:pt idx="426">
                  <c:v>90222.720000000001</c:v>
                </c:pt>
                <c:pt idx="427">
                  <c:v>86753.88</c:v>
                </c:pt>
                <c:pt idx="428">
                  <c:v>84216.639999999999</c:v>
                </c:pt>
                <c:pt idx="429">
                  <c:v>83296</c:v>
                </c:pt>
                <c:pt idx="430">
                  <c:v>76065.14</c:v>
                </c:pt>
                <c:pt idx="431">
                  <c:v>70502.94</c:v>
                </c:pt>
                <c:pt idx="432">
                  <c:v>67542.37</c:v>
                </c:pt>
                <c:pt idx="433">
                  <c:v>65772.33</c:v>
                </c:pt>
                <c:pt idx="434">
                  <c:v>65876.45</c:v>
                </c:pt>
                <c:pt idx="435">
                  <c:v>66862.850000000006</c:v>
                </c:pt>
                <c:pt idx="436">
                  <c:v>70265.929999999993</c:v>
                </c:pt>
                <c:pt idx="437">
                  <c:v>81627.34</c:v>
                </c:pt>
                <c:pt idx="438">
                  <c:v>91540.66</c:v>
                </c:pt>
                <c:pt idx="439">
                  <c:v>96511.02</c:v>
                </c:pt>
                <c:pt idx="440">
                  <c:v>98041.31</c:v>
                </c:pt>
                <c:pt idx="441">
                  <c:v>99862.04</c:v>
                </c:pt>
                <c:pt idx="442">
                  <c:v>102165.01</c:v>
                </c:pt>
                <c:pt idx="443">
                  <c:v>100842.96</c:v>
                </c:pt>
                <c:pt idx="444">
                  <c:v>99800.39</c:v>
                </c:pt>
                <c:pt idx="445">
                  <c:v>98360.52</c:v>
                </c:pt>
                <c:pt idx="446">
                  <c:v>96719.26</c:v>
                </c:pt>
                <c:pt idx="447">
                  <c:v>94871.13</c:v>
                </c:pt>
                <c:pt idx="448">
                  <c:v>94162.84</c:v>
                </c:pt>
                <c:pt idx="449">
                  <c:v>93210.69</c:v>
                </c:pt>
                <c:pt idx="450">
                  <c:v>90740.58</c:v>
                </c:pt>
                <c:pt idx="451">
                  <c:v>84452.28</c:v>
                </c:pt>
                <c:pt idx="452">
                  <c:v>80157.33</c:v>
                </c:pt>
                <c:pt idx="453">
                  <c:v>79917.58</c:v>
                </c:pt>
                <c:pt idx="454">
                  <c:v>77167.990000000005</c:v>
                </c:pt>
                <c:pt idx="455">
                  <c:v>73115.53</c:v>
                </c:pt>
                <c:pt idx="456">
                  <c:v>69061.7</c:v>
                </c:pt>
                <c:pt idx="457">
                  <c:v>66939.570000000007</c:v>
                </c:pt>
                <c:pt idx="458">
                  <c:v>66280.600000000006</c:v>
                </c:pt>
                <c:pt idx="459">
                  <c:v>67473.87</c:v>
                </c:pt>
                <c:pt idx="460">
                  <c:v>70763.240000000005</c:v>
                </c:pt>
                <c:pt idx="461">
                  <c:v>81804.070000000007</c:v>
                </c:pt>
                <c:pt idx="462">
                  <c:v>91987.28</c:v>
                </c:pt>
                <c:pt idx="463">
                  <c:v>97367.27</c:v>
                </c:pt>
                <c:pt idx="464">
                  <c:v>98603.01</c:v>
                </c:pt>
                <c:pt idx="465">
                  <c:v>100811.45</c:v>
                </c:pt>
                <c:pt idx="466">
                  <c:v>103298</c:v>
                </c:pt>
                <c:pt idx="467">
                  <c:v>101611.53</c:v>
                </c:pt>
                <c:pt idx="468">
                  <c:v>100452.51</c:v>
                </c:pt>
                <c:pt idx="469">
                  <c:v>99115.39</c:v>
                </c:pt>
                <c:pt idx="470">
                  <c:v>97393.3</c:v>
                </c:pt>
                <c:pt idx="471">
                  <c:v>95516.4</c:v>
                </c:pt>
                <c:pt idx="472">
                  <c:v>94962.92</c:v>
                </c:pt>
                <c:pt idx="473">
                  <c:v>94209.42</c:v>
                </c:pt>
                <c:pt idx="474">
                  <c:v>92607.89</c:v>
                </c:pt>
                <c:pt idx="475">
                  <c:v>89429.49</c:v>
                </c:pt>
                <c:pt idx="476">
                  <c:v>86741.55</c:v>
                </c:pt>
                <c:pt idx="477">
                  <c:v>84479.679999999993</c:v>
                </c:pt>
                <c:pt idx="478">
                  <c:v>77695.44</c:v>
                </c:pt>
                <c:pt idx="479">
                  <c:v>72057.89</c:v>
                </c:pt>
                <c:pt idx="480">
                  <c:v>69054.850000000006</c:v>
                </c:pt>
                <c:pt idx="481">
                  <c:v>67479.350000000006</c:v>
                </c:pt>
                <c:pt idx="482">
                  <c:v>67154.66</c:v>
                </c:pt>
                <c:pt idx="483">
                  <c:v>67879.39</c:v>
                </c:pt>
                <c:pt idx="484">
                  <c:v>71492.08</c:v>
                </c:pt>
                <c:pt idx="485">
                  <c:v>82684.98</c:v>
                </c:pt>
                <c:pt idx="486">
                  <c:v>92357.18</c:v>
                </c:pt>
                <c:pt idx="487">
                  <c:v>97271.37</c:v>
                </c:pt>
                <c:pt idx="488">
                  <c:v>98476.97</c:v>
                </c:pt>
                <c:pt idx="489">
                  <c:v>100170.29</c:v>
                </c:pt>
                <c:pt idx="490">
                  <c:v>102296.53</c:v>
                </c:pt>
                <c:pt idx="491">
                  <c:v>100642.94</c:v>
                </c:pt>
                <c:pt idx="492">
                  <c:v>99494.88</c:v>
                </c:pt>
                <c:pt idx="493">
                  <c:v>98348.19</c:v>
                </c:pt>
                <c:pt idx="494">
                  <c:v>97752.24</c:v>
                </c:pt>
                <c:pt idx="495">
                  <c:v>96079.47</c:v>
                </c:pt>
                <c:pt idx="496">
                  <c:v>95775.33</c:v>
                </c:pt>
                <c:pt idx="497">
                  <c:v>94639.6</c:v>
                </c:pt>
                <c:pt idx="498">
                  <c:v>92765.440000000002</c:v>
                </c:pt>
                <c:pt idx="499">
                  <c:v>89385.65</c:v>
                </c:pt>
                <c:pt idx="500">
                  <c:v>86711.41</c:v>
                </c:pt>
                <c:pt idx="501">
                  <c:v>84327.61</c:v>
                </c:pt>
                <c:pt idx="502">
                  <c:v>77437.88</c:v>
                </c:pt>
                <c:pt idx="503">
                  <c:v>72246.95</c:v>
                </c:pt>
                <c:pt idx="504">
                  <c:v>68806.880000000005</c:v>
                </c:pt>
                <c:pt idx="505">
                  <c:v>66856</c:v>
                </c:pt>
                <c:pt idx="506">
                  <c:v>66879.289999999994</c:v>
                </c:pt>
                <c:pt idx="507">
                  <c:v>68001.320000000007</c:v>
                </c:pt>
                <c:pt idx="508">
                  <c:v>71366.039999999994</c:v>
                </c:pt>
                <c:pt idx="509">
                  <c:v>82835.679999999993</c:v>
                </c:pt>
                <c:pt idx="510">
                  <c:v>92875.04</c:v>
                </c:pt>
                <c:pt idx="511">
                  <c:v>98131.73</c:v>
                </c:pt>
                <c:pt idx="512">
                  <c:v>99749.7</c:v>
                </c:pt>
                <c:pt idx="513">
                  <c:v>102000.61</c:v>
                </c:pt>
                <c:pt idx="514">
                  <c:v>103807.64</c:v>
                </c:pt>
                <c:pt idx="515">
                  <c:v>101486.86</c:v>
                </c:pt>
                <c:pt idx="516">
                  <c:v>98919.48</c:v>
                </c:pt>
                <c:pt idx="517">
                  <c:v>96808.31</c:v>
                </c:pt>
                <c:pt idx="518">
                  <c:v>95235.55</c:v>
                </c:pt>
                <c:pt idx="519">
                  <c:v>93494.28</c:v>
                </c:pt>
                <c:pt idx="520">
                  <c:v>93199.73</c:v>
                </c:pt>
                <c:pt idx="521">
                  <c:v>91966.73</c:v>
                </c:pt>
                <c:pt idx="522">
                  <c:v>89681.57</c:v>
                </c:pt>
                <c:pt idx="523">
                  <c:v>85048.23</c:v>
                </c:pt>
                <c:pt idx="524">
                  <c:v>82716.490000000005</c:v>
                </c:pt>
                <c:pt idx="525">
                  <c:v>81114.960000000006</c:v>
                </c:pt>
                <c:pt idx="526">
                  <c:v>75345.89</c:v>
                </c:pt>
                <c:pt idx="527">
                  <c:v>70394.710000000006</c:v>
                </c:pt>
                <c:pt idx="528">
                  <c:v>66728.59</c:v>
                </c:pt>
                <c:pt idx="529">
                  <c:v>64505.08</c:v>
                </c:pt>
                <c:pt idx="530">
                  <c:v>63420.04</c:v>
                </c:pt>
                <c:pt idx="531">
                  <c:v>62956.98</c:v>
                </c:pt>
                <c:pt idx="532">
                  <c:v>62802.17</c:v>
                </c:pt>
                <c:pt idx="533">
                  <c:v>66784.759999999995</c:v>
                </c:pt>
                <c:pt idx="534">
                  <c:v>72993.600000000006</c:v>
                </c:pt>
                <c:pt idx="535">
                  <c:v>78773.63</c:v>
                </c:pt>
                <c:pt idx="536">
                  <c:v>83058.990000000005</c:v>
                </c:pt>
                <c:pt idx="537">
                  <c:v>85334.56</c:v>
                </c:pt>
                <c:pt idx="538">
                  <c:v>86657.98</c:v>
                </c:pt>
                <c:pt idx="539">
                  <c:v>83933.05</c:v>
                </c:pt>
                <c:pt idx="540">
                  <c:v>80383.38</c:v>
                </c:pt>
                <c:pt idx="541">
                  <c:v>77761.2</c:v>
                </c:pt>
                <c:pt idx="542">
                  <c:v>75996.639999999999</c:v>
                </c:pt>
                <c:pt idx="543">
                  <c:v>74966.399999999994</c:v>
                </c:pt>
                <c:pt idx="544">
                  <c:v>75233.55</c:v>
                </c:pt>
                <c:pt idx="545">
                  <c:v>75397.95</c:v>
                </c:pt>
                <c:pt idx="546">
                  <c:v>74263.59</c:v>
                </c:pt>
                <c:pt idx="547">
                  <c:v>71401.66</c:v>
                </c:pt>
                <c:pt idx="548">
                  <c:v>69719.3</c:v>
                </c:pt>
                <c:pt idx="549">
                  <c:v>70064.539999999994</c:v>
                </c:pt>
                <c:pt idx="550">
                  <c:v>67043.69</c:v>
                </c:pt>
                <c:pt idx="551">
                  <c:v>61995.24</c:v>
                </c:pt>
                <c:pt idx="552">
                  <c:v>58020.87</c:v>
                </c:pt>
                <c:pt idx="553">
                  <c:v>56205.62</c:v>
                </c:pt>
                <c:pt idx="554">
                  <c:v>55139.76</c:v>
                </c:pt>
                <c:pt idx="555">
                  <c:v>54438.32</c:v>
                </c:pt>
                <c:pt idx="556">
                  <c:v>52986.12</c:v>
                </c:pt>
                <c:pt idx="557">
                  <c:v>54420.51</c:v>
                </c:pt>
                <c:pt idx="558">
                  <c:v>58214.04</c:v>
                </c:pt>
                <c:pt idx="559">
                  <c:v>62795.32</c:v>
                </c:pt>
                <c:pt idx="560">
                  <c:v>66962.86</c:v>
                </c:pt>
                <c:pt idx="561">
                  <c:v>70424.850000000006</c:v>
                </c:pt>
                <c:pt idx="562">
                  <c:v>74259.48</c:v>
                </c:pt>
                <c:pt idx="563">
                  <c:v>71916.78</c:v>
                </c:pt>
                <c:pt idx="564">
                  <c:v>69290.490000000005</c:v>
                </c:pt>
                <c:pt idx="565">
                  <c:v>67212.2</c:v>
                </c:pt>
                <c:pt idx="566">
                  <c:v>66366.91</c:v>
                </c:pt>
                <c:pt idx="567">
                  <c:v>66183.33</c:v>
                </c:pt>
                <c:pt idx="568">
                  <c:v>68162.98</c:v>
                </c:pt>
                <c:pt idx="569">
                  <c:v>70879.69</c:v>
                </c:pt>
                <c:pt idx="570">
                  <c:v>71693.47</c:v>
                </c:pt>
                <c:pt idx="571">
                  <c:v>70141.259999999995</c:v>
                </c:pt>
                <c:pt idx="572">
                  <c:v>69701.490000000005</c:v>
                </c:pt>
                <c:pt idx="573">
                  <c:v>71478.38</c:v>
                </c:pt>
                <c:pt idx="574">
                  <c:v>68458.899999999994</c:v>
                </c:pt>
                <c:pt idx="575">
                  <c:v>63726.92</c:v>
                </c:pt>
                <c:pt idx="576">
                  <c:v>61189.68</c:v>
                </c:pt>
                <c:pt idx="577">
                  <c:v>59888.18</c:v>
                </c:pt>
                <c:pt idx="578">
                  <c:v>59752.55</c:v>
                </c:pt>
                <c:pt idx="579">
                  <c:v>61185.57</c:v>
                </c:pt>
                <c:pt idx="580">
                  <c:v>65642.179999999993</c:v>
                </c:pt>
                <c:pt idx="581">
                  <c:v>78742.12</c:v>
                </c:pt>
                <c:pt idx="582">
                  <c:v>89862.41</c:v>
                </c:pt>
                <c:pt idx="583">
                  <c:v>95431.46</c:v>
                </c:pt>
                <c:pt idx="584">
                  <c:v>96897.36</c:v>
                </c:pt>
                <c:pt idx="585">
                  <c:v>99230.47</c:v>
                </c:pt>
                <c:pt idx="586">
                  <c:v>101763.6</c:v>
                </c:pt>
                <c:pt idx="587">
                  <c:v>100188.1</c:v>
                </c:pt>
                <c:pt idx="588">
                  <c:v>99220.88</c:v>
                </c:pt>
                <c:pt idx="589">
                  <c:v>97833.07</c:v>
                </c:pt>
                <c:pt idx="590">
                  <c:v>96026.04</c:v>
                </c:pt>
                <c:pt idx="591">
                  <c:v>93753.21</c:v>
                </c:pt>
                <c:pt idx="592">
                  <c:v>93264.12</c:v>
                </c:pt>
                <c:pt idx="593">
                  <c:v>92207.85</c:v>
                </c:pt>
                <c:pt idx="594">
                  <c:v>90632.35</c:v>
                </c:pt>
                <c:pt idx="595">
                  <c:v>86899.1</c:v>
                </c:pt>
                <c:pt idx="596">
                  <c:v>84738.61</c:v>
                </c:pt>
                <c:pt idx="597">
                  <c:v>83722.070000000007</c:v>
                </c:pt>
                <c:pt idx="598">
                  <c:v>76550.12</c:v>
                </c:pt>
                <c:pt idx="599">
                  <c:v>70711.179999999993</c:v>
                </c:pt>
                <c:pt idx="600">
                  <c:v>67664.3</c:v>
                </c:pt>
                <c:pt idx="601">
                  <c:v>65357.22</c:v>
                </c:pt>
                <c:pt idx="602">
                  <c:v>65187.34</c:v>
                </c:pt>
              </c:numCache>
            </c:numRef>
          </c:val>
          <c:smooth val="0"/>
          <c:extLst>
            <c:ext xmlns:c16="http://schemas.microsoft.com/office/drawing/2014/chart" uri="{C3380CC4-5D6E-409C-BE32-E72D297353CC}">
              <c16:uniqueId val="{0000000F-8A25-4C98-B0C9-1243552B10A2}"/>
            </c:ext>
          </c:extLst>
        </c:ser>
        <c:dLbls>
          <c:showLegendKey val="0"/>
          <c:showVal val="0"/>
          <c:showCatName val="0"/>
          <c:showSerName val="0"/>
          <c:showPercent val="0"/>
          <c:showBubbleSize val="0"/>
        </c:dLbls>
        <c:marker val="1"/>
        <c:smooth val="0"/>
        <c:axId val="120310784"/>
        <c:axId val="120521472"/>
      </c:lineChart>
      <c:catAx>
        <c:axId val="120310784"/>
        <c:scaling>
          <c:orientation val="minMax"/>
        </c:scaling>
        <c:delete val="0"/>
        <c:axPos val="b"/>
        <c:majorTickMark val="out"/>
        <c:minorTickMark val="none"/>
        <c:tickLblPos val="nextTo"/>
        <c:txPr>
          <a:bodyPr/>
          <a:lstStyle/>
          <a:p>
            <a:pPr>
              <a:defRPr sz="200"/>
            </a:pPr>
            <a:endParaRPr lang="de-DE"/>
          </a:p>
        </c:txPr>
        <c:crossAx val="120521472"/>
        <c:crosses val="autoZero"/>
        <c:auto val="1"/>
        <c:lblAlgn val="ctr"/>
        <c:lblOffset val="100"/>
        <c:tickLblSkip val="24"/>
        <c:tickMarkSkip val="24"/>
        <c:noMultiLvlLbl val="0"/>
      </c:catAx>
      <c:valAx>
        <c:axId val="120521472"/>
        <c:scaling>
          <c:orientation val="minMax"/>
        </c:scaling>
        <c:delete val="0"/>
        <c:axPos val="l"/>
        <c:majorGridlines/>
        <c:numFmt formatCode="#,##0" sourceLinked="0"/>
        <c:majorTickMark val="out"/>
        <c:minorTickMark val="none"/>
        <c:tickLblPos val="nextTo"/>
        <c:txPr>
          <a:bodyPr/>
          <a:lstStyle/>
          <a:p>
            <a:pPr>
              <a:defRPr sz="200"/>
            </a:pPr>
            <a:endParaRPr lang="de-DE"/>
          </a:p>
        </c:txPr>
        <c:crossAx val="120310784"/>
        <c:crossesAt val="1"/>
        <c:crossBetween val="between"/>
      </c:valAx>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CO2_Emissions!$A$56</c:f>
              <c:strCache>
                <c:ptCount val="1"/>
                <c:pt idx="0">
                  <c:v>gas</c:v>
                </c:pt>
              </c:strCache>
            </c:strRef>
          </c:tx>
          <c:spPr>
            <a:solidFill>
              <a:srgbClr val="FF0000"/>
            </a:solidFill>
            <a:ln>
              <a:solidFill>
                <a:sysClr val="windowText" lastClr="000000"/>
              </a:solidFill>
            </a:ln>
            <a:effectLst/>
          </c:spPr>
          <c:invertIfNegative val="0"/>
          <c:cat>
            <c:multiLvlStrRef>
              <c:f>CO2_Emissions!$B$54:$AT$55</c:f>
              <c:multiLvlStrCache>
                <c:ptCount val="18"/>
                <c:lvl>
                  <c:pt idx="0">
                    <c:v>2030</c:v>
                  </c:pt>
                  <c:pt idx="1">
                    <c:v>2040</c:v>
                  </c:pt>
                  <c:pt idx="2">
                    <c:v>2050</c:v>
                  </c:pt>
                  <c:pt idx="3">
                    <c:v>2030</c:v>
                  </c:pt>
                  <c:pt idx="4">
                    <c:v>2040</c:v>
                  </c:pt>
                  <c:pt idx="5">
                    <c:v>2050</c:v>
                  </c:pt>
                  <c:pt idx="6">
                    <c:v>2030</c:v>
                  </c:pt>
                  <c:pt idx="7">
                    <c:v>2040</c:v>
                  </c:pt>
                  <c:pt idx="8">
                    <c:v>2050</c:v>
                  </c:pt>
                  <c:pt idx="9">
                    <c:v>2030</c:v>
                  </c:pt>
                  <c:pt idx="10">
                    <c:v>2040</c:v>
                  </c:pt>
                  <c:pt idx="11">
                    <c:v>2050</c:v>
                  </c:pt>
                  <c:pt idx="12">
                    <c:v>2030</c:v>
                  </c:pt>
                  <c:pt idx="13">
                    <c:v>2040</c:v>
                  </c:pt>
                  <c:pt idx="14">
                    <c:v>2050</c:v>
                  </c:pt>
                  <c:pt idx="15">
                    <c:v>2030</c:v>
                  </c:pt>
                  <c:pt idx="16">
                    <c:v>2040</c:v>
                  </c:pt>
                  <c:pt idx="17">
                    <c:v>2050</c:v>
                  </c:pt>
                </c:lvl>
                <c:lvl>
                  <c:pt idx="0">
                    <c:v> Coop-High Demand</c:v>
                  </c:pt>
                  <c:pt idx="3">
                    <c:v>Coop-High Demand-Low Flex</c:v>
                  </c:pt>
                  <c:pt idx="6">
                    <c:v>Coop-HD-LC</c:v>
                  </c:pt>
                  <c:pt idx="9">
                    <c:v>NatPre-High Demand</c:v>
                  </c:pt>
                  <c:pt idx="12">
                    <c:v>Coop-Low Demand</c:v>
                  </c:pt>
                  <c:pt idx="15">
                    <c:v>NatPre-Low Demand</c:v>
                  </c:pt>
                </c:lvl>
              </c:multiLvlStrCache>
              <c:extLst/>
            </c:multiLvlStrRef>
          </c:cat>
          <c:val>
            <c:numRef>
              <c:f>CO2_Emissions!$B$56:$AT$56</c:f>
              <c:numCache>
                <c:formatCode>General</c:formatCode>
                <c:ptCount val="18"/>
                <c:pt idx="0">
                  <c:v>608.86887940800011</c:v>
                </c:pt>
                <c:pt idx="1">
                  <c:v>120.13277722100005</c:v>
                </c:pt>
                <c:pt idx="2">
                  <c:v>0</c:v>
                </c:pt>
                <c:pt idx="3">
                  <c:v>607.57074449600009</c:v>
                </c:pt>
                <c:pt idx="4">
                  <c:v>119.12960905999996</c:v>
                </c:pt>
                <c:pt idx="5">
                  <c:v>0</c:v>
                </c:pt>
                <c:pt idx="6">
                  <c:v>467.89840684200004</c:v>
                </c:pt>
                <c:pt idx="7">
                  <c:v>271.25613607199989</c:v>
                </c:pt>
                <c:pt idx="8">
                  <c:v>131.37165045000009</c:v>
                </c:pt>
                <c:pt idx="9">
                  <c:v>473.21539869499992</c:v>
                </c:pt>
                <c:pt idx="10">
                  <c:v>119.15326741400001</c:v>
                </c:pt>
                <c:pt idx="11">
                  <c:v>0</c:v>
                </c:pt>
                <c:pt idx="12">
                  <c:v>565.6949160869998</c:v>
                </c:pt>
                <c:pt idx="13">
                  <c:v>227.7755403079999</c:v>
                </c:pt>
                <c:pt idx="14">
                  <c:v>0</c:v>
                </c:pt>
                <c:pt idx="15">
                  <c:v>434.05272963099981</c:v>
                </c:pt>
                <c:pt idx="16">
                  <c:v>138.96195524800007</c:v>
                </c:pt>
                <c:pt idx="17">
                  <c:v>0</c:v>
                </c:pt>
              </c:numCache>
              <c:extLst/>
            </c:numRef>
          </c:val>
          <c:extLst>
            <c:ext xmlns:c16="http://schemas.microsoft.com/office/drawing/2014/chart" uri="{C3380CC4-5D6E-409C-BE32-E72D297353CC}">
              <c16:uniqueId val="{00000000-7124-4408-9053-F9F27623A804}"/>
            </c:ext>
          </c:extLst>
        </c:ser>
        <c:ser>
          <c:idx val="1"/>
          <c:order val="1"/>
          <c:tx>
            <c:strRef>
              <c:f>CO2_Emissions!$A$57</c:f>
              <c:strCache>
                <c:ptCount val="1"/>
                <c:pt idx="0">
                  <c:v>hardcoal</c:v>
                </c:pt>
              </c:strCache>
            </c:strRef>
          </c:tx>
          <c:spPr>
            <a:solidFill>
              <a:schemeClr val="bg2">
                <a:lumMod val="25000"/>
              </a:schemeClr>
            </a:solidFill>
            <a:ln>
              <a:solidFill>
                <a:schemeClr val="bg2">
                  <a:lumMod val="25000"/>
                </a:schemeClr>
              </a:solidFill>
            </a:ln>
            <a:effectLst/>
          </c:spPr>
          <c:invertIfNegative val="0"/>
          <c:cat>
            <c:multiLvlStrRef>
              <c:f>CO2_Emissions!$B$54:$AT$55</c:f>
              <c:multiLvlStrCache>
                <c:ptCount val="18"/>
                <c:lvl>
                  <c:pt idx="0">
                    <c:v>2030</c:v>
                  </c:pt>
                  <c:pt idx="1">
                    <c:v>2040</c:v>
                  </c:pt>
                  <c:pt idx="2">
                    <c:v>2050</c:v>
                  </c:pt>
                  <c:pt idx="3">
                    <c:v>2030</c:v>
                  </c:pt>
                  <c:pt idx="4">
                    <c:v>2040</c:v>
                  </c:pt>
                  <c:pt idx="5">
                    <c:v>2050</c:v>
                  </c:pt>
                  <c:pt idx="6">
                    <c:v>2030</c:v>
                  </c:pt>
                  <c:pt idx="7">
                    <c:v>2040</c:v>
                  </c:pt>
                  <c:pt idx="8">
                    <c:v>2050</c:v>
                  </c:pt>
                  <c:pt idx="9">
                    <c:v>2030</c:v>
                  </c:pt>
                  <c:pt idx="10">
                    <c:v>2040</c:v>
                  </c:pt>
                  <c:pt idx="11">
                    <c:v>2050</c:v>
                  </c:pt>
                  <c:pt idx="12">
                    <c:v>2030</c:v>
                  </c:pt>
                  <c:pt idx="13">
                    <c:v>2040</c:v>
                  </c:pt>
                  <c:pt idx="14">
                    <c:v>2050</c:v>
                  </c:pt>
                  <c:pt idx="15">
                    <c:v>2030</c:v>
                  </c:pt>
                  <c:pt idx="16">
                    <c:v>2040</c:v>
                  </c:pt>
                  <c:pt idx="17">
                    <c:v>2050</c:v>
                  </c:pt>
                </c:lvl>
                <c:lvl>
                  <c:pt idx="0">
                    <c:v> Coop-High Demand</c:v>
                  </c:pt>
                  <c:pt idx="3">
                    <c:v>Coop-High Demand-Low Flex</c:v>
                  </c:pt>
                  <c:pt idx="6">
                    <c:v>Coop-HD-LC</c:v>
                  </c:pt>
                  <c:pt idx="9">
                    <c:v>NatPre-High Demand</c:v>
                  </c:pt>
                  <c:pt idx="12">
                    <c:v>Coop-Low Demand</c:v>
                  </c:pt>
                  <c:pt idx="15">
                    <c:v>NatPre-Low Demand</c:v>
                  </c:pt>
                </c:lvl>
              </c:multiLvlStrCache>
              <c:extLst/>
            </c:multiLvlStrRef>
          </c:cat>
          <c:val>
            <c:numRef>
              <c:f>CO2_Emissions!$B$57:$AT$57</c:f>
              <c:numCache>
                <c:formatCode>General</c:formatCode>
                <c:ptCount val="18"/>
                <c:pt idx="0">
                  <c:v>163.55245583799999</c:v>
                </c:pt>
                <c:pt idx="1">
                  <c:v>6.4405337979999997</c:v>
                </c:pt>
                <c:pt idx="2">
                  <c:v>0.34249149099999998</c:v>
                </c:pt>
                <c:pt idx="3">
                  <c:v>162.69029340100002</c:v>
                </c:pt>
                <c:pt idx="4">
                  <c:v>6.531523226</c:v>
                </c:pt>
                <c:pt idx="5">
                  <c:v>0.37197121599999999</c:v>
                </c:pt>
                <c:pt idx="6">
                  <c:v>188.59544547600001</c:v>
                </c:pt>
                <c:pt idx="7">
                  <c:v>60.549904862999995</c:v>
                </c:pt>
                <c:pt idx="8">
                  <c:v>3.2095262179999997</c:v>
                </c:pt>
                <c:pt idx="9">
                  <c:v>170.51929031300003</c:v>
                </c:pt>
                <c:pt idx="10">
                  <c:v>4.0757667440000001</c:v>
                </c:pt>
                <c:pt idx="11">
                  <c:v>0.19192645899999997</c:v>
                </c:pt>
                <c:pt idx="12">
                  <c:v>167.41899636599999</c:v>
                </c:pt>
                <c:pt idx="13">
                  <c:v>8.2142798189999997</c:v>
                </c:pt>
                <c:pt idx="14">
                  <c:v>0.16434486100000001</c:v>
                </c:pt>
                <c:pt idx="15">
                  <c:v>169.88669245699998</c:v>
                </c:pt>
                <c:pt idx="16">
                  <c:v>2.759002095</c:v>
                </c:pt>
                <c:pt idx="17">
                  <c:v>0.428515335</c:v>
                </c:pt>
              </c:numCache>
              <c:extLst/>
            </c:numRef>
          </c:val>
          <c:extLst>
            <c:ext xmlns:c16="http://schemas.microsoft.com/office/drawing/2014/chart" uri="{C3380CC4-5D6E-409C-BE32-E72D297353CC}">
              <c16:uniqueId val="{00000001-7124-4408-9053-F9F27623A804}"/>
            </c:ext>
          </c:extLst>
        </c:ser>
        <c:ser>
          <c:idx val="2"/>
          <c:order val="2"/>
          <c:tx>
            <c:strRef>
              <c:f>CO2_Emissions!$A$58</c:f>
              <c:strCache>
                <c:ptCount val="1"/>
                <c:pt idx="0">
                  <c:v>lignite</c:v>
                </c:pt>
              </c:strCache>
            </c:strRef>
          </c:tx>
          <c:spPr>
            <a:solidFill>
              <a:schemeClr val="accent2">
                <a:lumMod val="50000"/>
              </a:schemeClr>
            </a:solidFill>
            <a:ln>
              <a:solidFill>
                <a:sysClr val="windowText" lastClr="000000"/>
              </a:solidFill>
            </a:ln>
            <a:effectLst/>
          </c:spPr>
          <c:invertIfNegative val="0"/>
          <c:cat>
            <c:multiLvlStrRef>
              <c:f>CO2_Emissions!$B$54:$AT$55</c:f>
              <c:multiLvlStrCache>
                <c:ptCount val="18"/>
                <c:lvl>
                  <c:pt idx="0">
                    <c:v>2030</c:v>
                  </c:pt>
                  <c:pt idx="1">
                    <c:v>2040</c:v>
                  </c:pt>
                  <c:pt idx="2">
                    <c:v>2050</c:v>
                  </c:pt>
                  <c:pt idx="3">
                    <c:v>2030</c:v>
                  </c:pt>
                  <c:pt idx="4">
                    <c:v>2040</c:v>
                  </c:pt>
                  <c:pt idx="5">
                    <c:v>2050</c:v>
                  </c:pt>
                  <c:pt idx="6">
                    <c:v>2030</c:v>
                  </c:pt>
                  <c:pt idx="7">
                    <c:v>2040</c:v>
                  </c:pt>
                  <c:pt idx="8">
                    <c:v>2050</c:v>
                  </c:pt>
                  <c:pt idx="9">
                    <c:v>2030</c:v>
                  </c:pt>
                  <c:pt idx="10">
                    <c:v>2040</c:v>
                  </c:pt>
                  <c:pt idx="11">
                    <c:v>2050</c:v>
                  </c:pt>
                  <c:pt idx="12">
                    <c:v>2030</c:v>
                  </c:pt>
                  <c:pt idx="13">
                    <c:v>2040</c:v>
                  </c:pt>
                  <c:pt idx="14">
                    <c:v>2050</c:v>
                  </c:pt>
                  <c:pt idx="15">
                    <c:v>2030</c:v>
                  </c:pt>
                  <c:pt idx="16">
                    <c:v>2040</c:v>
                  </c:pt>
                  <c:pt idx="17">
                    <c:v>2050</c:v>
                  </c:pt>
                </c:lvl>
                <c:lvl>
                  <c:pt idx="0">
                    <c:v> Coop-High Demand</c:v>
                  </c:pt>
                  <c:pt idx="3">
                    <c:v>Coop-High Demand-Low Flex</c:v>
                  </c:pt>
                  <c:pt idx="6">
                    <c:v>Coop-HD-LC</c:v>
                  </c:pt>
                  <c:pt idx="9">
                    <c:v>NatPre-High Demand</c:v>
                  </c:pt>
                  <c:pt idx="12">
                    <c:v>Coop-Low Demand</c:v>
                  </c:pt>
                  <c:pt idx="15">
                    <c:v>NatPre-Low Demand</c:v>
                  </c:pt>
                </c:lvl>
              </c:multiLvlStrCache>
              <c:extLst/>
            </c:multiLvlStrRef>
          </c:cat>
          <c:val>
            <c:numRef>
              <c:f>CO2_Emissions!$B$58:$AT$58</c:f>
              <c:numCache>
                <c:formatCode>General</c:formatCode>
                <c:ptCount val="18"/>
                <c:pt idx="0">
                  <c:v>53.023956595999998</c:v>
                </c:pt>
                <c:pt idx="1">
                  <c:v>1.2044115869999998</c:v>
                </c:pt>
                <c:pt idx="2">
                  <c:v>1.7267784000000005E-2</c:v>
                </c:pt>
                <c:pt idx="3">
                  <c:v>53.024273797000006</c:v>
                </c:pt>
                <c:pt idx="4">
                  <c:v>1.2981524360000001</c:v>
                </c:pt>
                <c:pt idx="5">
                  <c:v>1.3159770999999999E-2</c:v>
                </c:pt>
                <c:pt idx="6">
                  <c:v>113.69651291400001</c:v>
                </c:pt>
                <c:pt idx="7">
                  <c:v>13.579473886000001</c:v>
                </c:pt>
                <c:pt idx="8">
                  <c:v>3.1495629000000004E-2</c:v>
                </c:pt>
                <c:pt idx="9">
                  <c:v>57.207103622999995</c:v>
                </c:pt>
                <c:pt idx="10">
                  <c:v>0.85950514899999997</c:v>
                </c:pt>
                <c:pt idx="11">
                  <c:v>1.7259323E-2</c:v>
                </c:pt>
                <c:pt idx="12">
                  <c:v>55.068684575999995</c:v>
                </c:pt>
                <c:pt idx="13">
                  <c:v>1.4428422490000001</c:v>
                </c:pt>
                <c:pt idx="14">
                  <c:v>1.7257477E-2</c:v>
                </c:pt>
                <c:pt idx="15">
                  <c:v>56.639704967</c:v>
                </c:pt>
                <c:pt idx="16">
                  <c:v>0.50274880399999999</c:v>
                </c:pt>
                <c:pt idx="17">
                  <c:v>5.2876499999999994E-4</c:v>
                </c:pt>
              </c:numCache>
              <c:extLst/>
            </c:numRef>
          </c:val>
          <c:extLst>
            <c:ext xmlns:c16="http://schemas.microsoft.com/office/drawing/2014/chart" uri="{C3380CC4-5D6E-409C-BE32-E72D297353CC}">
              <c16:uniqueId val="{00000002-7124-4408-9053-F9F27623A804}"/>
            </c:ext>
          </c:extLst>
        </c:ser>
        <c:ser>
          <c:idx val="3"/>
          <c:order val="3"/>
          <c:tx>
            <c:strRef>
              <c:f>CO2_Emissions!$A$59</c:f>
              <c:strCache>
                <c:ptCount val="1"/>
                <c:pt idx="0">
                  <c:v>nuclear</c:v>
                </c:pt>
              </c:strCache>
            </c:strRef>
          </c:tx>
          <c:spPr>
            <a:solidFill>
              <a:srgbClr val="FFFF00"/>
            </a:solidFill>
            <a:ln>
              <a:solidFill>
                <a:sysClr val="windowText" lastClr="000000"/>
              </a:solidFill>
            </a:ln>
            <a:effectLst/>
          </c:spPr>
          <c:invertIfNegative val="0"/>
          <c:cat>
            <c:multiLvlStrRef>
              <c:f>CO2_Emissions!$B$54:$AT$55</c:f>
              <c:multiLvlStrCache>
                <c:ptCount val="18"/>
                <c:lvl>
                  <c:pt idx="0">
                    <c:v>2030</c:v>
                  </c:pt>
                  <c:pt idx="1">
                    <c:v>2040</c:v>
                  </c:pt>
                  <c:pt idx="2">
                    <c:v>2050</c:v>
                  </c:pt>
                  <c:pt idx="3">
                    <c:v>2030</c:v>
                  </c:pt>
                  <c:pt idx="4">
                    <c:v>2040</c:v>
                  </c:pt>
                  <c:pt idx="5">
                    <c:v>2050</c:v>
                  </c:pt>
                  <c:pt idx="6">
                    <c:v>2030</c:v>
                  </c:pt>
                  <c:pt idx="7">
                    <c:v>2040</c:v>
                  </c:pt>
                  <c:pt idx="8">
                    <c:v>2050</c:v>
                  </c:pt>
                  <c:pt idx="9">
                    <c:v>2030</c:v>
                  </c:pt>
                  <c:pt idx="10">
                    <c:v>2040</c:v>
                  </c:pt>
                  <c:pt idx="11">
                    <c:v>2050</c:v>
                  </c:pt>
                  <c:pt idx="12">
                    <c:v>2030</c:v>
                  </c:pt>
                  <c:pt idx="13">
                    <c:v>2040</c:v>
                  </c:pt>
                  <c:pt idx="14">
                    <c:v>2050</c:v>
                  </c:pt>
                  <c:pt idx="15">
                    <c:v>2030</c:v>
                  </c:pt>
                  <c:pt idx="16">
                    <c:v>2040</c:v>
                  </c:pt>
                  <c:pt idx="17">
                    <c:v>2050</c:v>
                  </c:pt>
                </c:lvl>
                <c:lvl>
                  <c:pt idx="0">
                    <c:v> Coop-High Demand</c:v>
                  </c:pt>
                  <c:pt idx="3">
                    <c:v>Coop-High Demand-Low Flex</c:v>
                  </c:pt>
                  <c:pt idx="6">
                    <c:v>Coop-HD-LC</c:v>
                  </c:pt>
                  <c:pt idx="9">
                    <c:v>NatPre-High Demand</c:v>
                  </c:pt>
                  <c:pt idx="12">
                    <c:v>Coop-Low Demand</c:v>
                  </c:pt>
                  <c:pt idx="15">
                    <c:v>NatPre-Low Demand</c:v>
                  </c:pt>
                </c:lvl>
              </c:multiLvlStrCache>
              <c:extLst/>
            </c:multiLvlStrRef>
          </c:cat>
          <c:val>
            <c:numRef>
              <c:f>CO2_Emissions!$B$59:$AT$59</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extLst/>
            </c:numRef>
          </c:val>
          <c:extLst>
            <c:ext xmlns:c16="http://schemas.microsoft.com/office/drawing/2014/chart" uri="{C3380CC4-5D6E-409C-BE32-E72D297353CC}">
              <c16:uniqueId val="{00000003-7124-4408-9053-F9F27623A804}"/>
            </c:ext>
          </c:extLst>
        </c:ser>
        <c:ser>
          <c:idx val="4"/>
          <c:order val="4"/>
          <c:tx>
            <c:strRef>
              <c:f>CO2_Emissions!$A$60</c:f>
              <c:strCache>
                <c:ptCount val="1"/>
                <c:pt idx="0">
                  <c:v>oil</c:v>
                </c:pt>
              </c:strCache>
            </c:strRef>
          </c:tx>
          <c:spPr>
            <a:solidFill>
              <a:schemeClr val="bg2"/>
            </a:solidFill>
            <a:ln>
              <a:solidFill>
                <a:sysClr val="windowText" lastClr="000000"/>
              </a:solidFill>
            </a:ln>
            <a:effectLst/>
          </c:spPr>
          <c:invertIfNegative val="0"/>
          <c:cat>
            <c:multiLvlStrRef>
              <c:f>CO2_Emissions!$B$54:$AT$55</c:f>
              <c:multiLvlStrCache>
                <c:ptCount val="18"/>
                <c:lvl>
                  <c:pt idx="0">
                    <c:v>2030</c:v>
                  </c:pt>
                  <c:pt idx="1">
                    <c:v>2040</c:v>
                  </c:pt>
                  <c:pt idx="2">
                    <c:v>2050</c:v>
                  </c:pt>
                  <c:pt idx="3">
                    <c:v>2030</c:v>
                  </c:pt>
                  <c:pt idx="4">
                    <c:v>2040</c:v>
                  </c:pt>
                  <c:pt idx="5">
                    <c:v>2050</c:v>
                  </c:pt>
                  <c:pt idx="6">
                    <c:v>2030</c:v>
                  </c:pt>
                  <c:pt idx="7">
                    <c:v>2040</c:v>
                  </c:pt>
                  <c:pt idx="8">
                    <c:v>2050</c:v>
                  </c:pt>
                  <c:pt idx="9">
                    <c:v>2030</c:v>
                  </c:pt>
                  <c:pt idx="10">
                    <c:v>2040</c:v>
                  </c:pt>
                  <c:pt idx="11">
                    <c:v>2050</c:v>
                  </c:pt>
                  <c:pt idx="12">
                    <c:v>2030</c:v>
                  </c:pt>
                  <c:pt idx="13">
                    <c:v>2040</c:v>
                  </c:pt>
                  <c:pt idx="14">
                    <c:v>2050</c:v>
                  </c:pt>
                  <c:pt idx="15">
                    <c:v>2030</c:v>
                  </c:pt>
                  <c:pt idx="16">
                    <c:v>2040</c:v>
                  </c:pt>
                  <c:pt idx="17">
                    <c:v>2050</c:v>
                  </c:pt>
                </c:lvl>
                <c:lvl>
                  <c:pt idx="0">
                    <c:v> Coop-High Demand</c:v>
                  </c:pt>
                  <c:pt idx="3">
                    <c:v>Coop-High Demand-Low Flex</c:v>
                  </c:pt>
                  <c:pt idx="6">
                    <c:v>Coop-HD-LC</c:v>
                  </c:pt>
                  <c:pt idx="9">
                    <c:v>NatPre-High Demand</c:v>
                  </c:pt>
                  <c:pt idx="12">
                    <c:v>Coop-Low Demand</c:v>
                  </c:pt>
                  <c:pt idx="15">
                    <c:v>NatPre-Low Demand</c:v>
                  </c:pt>
                </c:lvl>
              </c:multiLvlStrCache>
              <c:extLst/>
            </c:multiLvlStrRef>
          </c:cat>
          <c:val>
            <c:numRef>
              <c:f>CO2_Emissions!$B$60:$AT$60</c:f>
              <c:numCache>
                <c:formatCode>General</c:formatCode>
                <c:ptCount val="18"/>
                <c:pt idx="0">
                  <c:v>0.34996994200000003</c:v>
                </c:pt>
                <c:pt idx="1">
                  <c:v>2.7142893000000001E-2</c:v>
                </c:pt>
                <c:pt idx="2">
                  <c:v>0</c:v>
                </c:pt>
                <c:pt idx="3">
                  <c:v>0.33384487499999999</c:v>
                </c:pt>
                <c:pt idx="4">
                  <c:v>3.2796622000000004E-2</c:v>
                </c:pt>
                <c:pt idx="5">
                  <c:v>0</c:v>
                </c:pt>
                <c:pt idx="6">
                  <c:v>0.32896620999999998</c:v>
                </c:pt>
                <c:pt idx="7">
                  <c:v>1.9148667000000001E-2</c:v>
                </c:pt>
                <c:pt idx="8">
                  <c:v>0</c:v>
                </c:pt>
                <c:pt idx="9">
                  <c:v>0.24950926200000004</c:v>
                </c:pt>
                <c:pt idx="10">
                  <c:v>7.8038903000000007E-2</c:v>
                </c:pt>
                <c:pt idx="11">
                  <c:v>0</c:v>
                </c:pt>
                <c:pt idx="12">
                  <c:v>0.22907674000000006</c:v>
                </c:pt>
                <c:pt idx="13">
                  <c:v>3.3763245000000004E-2</c:v>
                </c:pt>
                <c:pt idx="14">
                  <c:v>0</c:v>
                </c:pt>
                <c:pt idx="15">
                  <c:v>0.25862061599999997</c:v>
                </c:pt>
                <c:pt idx="16">
                  <c:v>4.3267713000000006E-2</c:v>
                </c:pt>
                <c:pt idx="17">
                  <c:v>0</c:v>
                </c:pt>
              </c:numCache>
              <c:extLst/>
            </c:numRef>
          </c:val>
          <c:extLst>
            <c:ext xmlns:c16="http://schemas.microsoft.com/office/drawing/2014/chart" uri="{C3380CC4-5D6E-409C-BE32-E72D297353CC}">
              <c16:uniqueId val="{00000004-7124-4408-9053-F9F27623A804}"/>
            </c:ext>
          </c:extLst>
        </c:ser>
        <c:ser>
          <c:idx val="5"/>
          <c:order val="5"/>
          <c:tx>
            <c:strRef>
              <c:f>CO2_Emissions!$A$61</c:f>
              <c:strCache>
                <c:ptCount val="1"/>
                <c:pt idx="0">
                  <c:v>waste</c:v>
                </c:pt>
              </c:strCache>
            </c:strRef>
          </c:tx>
          <c:spPr>
            <a:solidFill>
              <a:schemeClr val="accent2">
                <a:lumMod val="75000"/>
              </a:schemeClr>
            </a:solidFill>
            <a:ln>
              <a:solidFill>
                <a:sysClr val="windowText" lastClr="000000"/>
              </a:solidFill>
            </a:ln>
            <a:effectLst/>
          </c:spPr>
          <c:invertIfNegative val="0"/>
          <c:cat>
            <c:multiLvlStrRef>
              <c:f>CO2_Emissions!$B$54:$AT$55</c:f>
              <c:multiLvlStrCache>
                <c:ptCount val="18"/>
                <c:lvl>
                  <c:pt idx="0">
                    <c:v>2030</c:v>
                  </c:pt>
                  <c:pt idx="1">
                    <c:v>2040</c:v>
                  </c:pt>
                  <c:pt idx="2">
                    <c:v>2050</c:v>
                  </c:pt>
                  <c:pt idx="3">
                    <c:v>2030</c:v>
                  </c:pt>
                  <c:pt idx="4">
                    <c:v>2040</c:v>
                  </c:pt>
                  <c:pt idx="5">
                    <c:v>2050</c:v>
                  </c:pt>
                  <c:pt idx="6">
                    <c:v>2030</c:v>
                  </c:pt>
                  <c:pt idx="7">
                    <c:v>2040</c:v>
                  </c:pt>
                  <c:pt idx="8">
                    <c:v>2050</c:v>
                  </c:pt>
                  <c:pt idx="9">
                    <c:v>2030</c:v>
                  </c:pt>
                  <c:pt idx="10">
                    <c:v>2040</c:v>
                  </c:pt>
                  <c:pt idx="11">
                    <c:v>2050</c:v>
                  </c:pt>
                  <c:pt idx="12">
                    <c:v>2030</c:v>
                  </c:pt>
                  <c:pt idx="13">
                    <c:v>2040</c:v>
                  </c:pt>
                  <c:pt idx="14">
                    <c:v>2050</c:v>
                  </c:pt>
                  <c:pt idx="15">
                    <c:v>2030</c:v>
                  </c:pt>
                  <c:pt idx="16">
                    <c:v>2040</c:v>
                  </c:pt>
                  <c:pt idx="17">
                    <c:v>2050</c:v>
                  </c:pt>
                </c:lvl>
                <c:lvl>
                  <c:pt idx="0">
                    <c:v> Coop-High Demand</c:v>
                  </c:pt>
                  <c:pt idx="3">
                    <c:v>Coop-High Demand-Low Flex</c:v>
                  </c:pt>
                  <c:pt idx="6">
                    <c:v>Coop-HD-LC</c:v>
                  </c:pt>
                  <c:pt idx="9">
                    <c:v>NatPre-High Demand</c:v>
                  </c:pt>
                  <c:pt idx="12">
                    <c:v>Coop-Low Demand</c:v>
                  </c:pt>
                  <c:pt idx="15">
                    <c:v>NatPre-Low Demand</c:v>
                  </c:pt>
                </c:lvl>
              </c:multiLvlStrCache>
              <c:extLst/>
            </c:multiLvlStrRef>
          </c:cat>
          <c:val>
            <c:numRef>
              <c:f>CO2_Emissions!$B$61:$AT$61</c:f>
              <c:numCache>
                <c:formatCode>General</c:formatCode>
                <c:ptCount val="18"/>
                <c:pt idx="0">
                  <c:v>17.596370785999998</c:v>
                </c:pt>
                <c:pt idx="1">
                  <c:v>0.88557138700000015</c:v>
                </c:pt>
                <c:pt idx="2">
                  <c:v>1.2949588E-2</c:v>
                </c:pt>
                <c:pt idx="3">
                  <c:v>17.578918066999996</c:v>
                </c:pt>
                <c:pt idx="4">
                  <c:v>0.88910372500000012</c:v>
                </c:pt>
                <c:pt idx="5">
                  <c:v>9.4642349999999979E-3</c:v>
                </c:pt>
                <c:pt idx="6">
                  <c:v>17.571493824000001</c:v>
                </c:pt>
                <c:pt idx="7">
                  <c:v>8.8875934770000011</c:v>
                </c:pt>
                <c:pt idx="8">
                  <c:v>0.18977466800000001</c:v>
                </c:pt>
                <c:pt idx="9">
                  <c:v>17.548964298000001</c:v>
                </c:pt>
                <c:pt idx="10">
                  <c:v>0.48950241400000011</c:v>
                </c:pt>
                <c:pt idx="11">
                  <c:v>1.1729028000000001E-2</c:v>
                </c:pt>
                <c:pt idx="12">
                  <c:v>17.555648617999999</c:v>
                </c:pt>
                <c:pt idx="13">
                  <c:v>1.3851169179999998</c:v>
                </c:pt>
                <c:pt idx="14">
                  <c:v>1.0953376000000001E-2</c:v>
                </c:pt>
                <c:pt idx="15">
                  <c:v>17.585926362000002</c:v>
                </c:pt>
                <c:pt idx="16">
                  <c:v>0.53212620699999991</c:v>
                </c:pt>
                <c:pt idx="17">
                  <c:v>1.4922668000000002E-2</c:v>
                </c:pt>
              </c:numCache>
              <c:extLst/>
            </c:numRef>
          </c:val>
          <c:extLst>
            <c:ext xmlns:c16="http://schemas.microsoft.com/office/drawing/2014/chart" uri="{C3380CC4-5D6E-409C-BE32-E72D297353CC}">
              <c16:uniqueId val="{00000005-7124-4408-9053-F9F27623A804}"/>
            </c:ext>
          </c:extLst>
        </c:ser>
        <c:dLbls>
          <c:showLegendKey val="0"/>
          <c:showVal val="0"/>
          <c:showCatName val="0"/>
          <c:showSerName val="0"/>
          <c:showPercent val="0"/>
          <c:showBubbleSize val="0"/>
        </c:dLbls>
        <c:gapWidth val="150"/>
        <c:overlap val="100"/>
        <c:axId val="926175152"/>
        <c:axId val="926180728"/>
      </c:barChart>
      <c:catAx>
        <c:axId val="92617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926180728"/>
        <c:crosses val="autoZero"/>
        <c:auto val="1"/>
        <c:lblAlgn val="ctr"/>
        <c:lblOffset val="100"/>
        <c:noMultiLvlLbl val="0"/>
      </c:catAx>
      <c:valAx>
        <c:axId val="926180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b="0" i="0" u="none" strike="noStrike" baseline="0"/>
                  <a:t>Mt CO2/yr</a:t>
                </a:r>
                <a:endParaRPr lang="de-DE"/>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92617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600"/>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Tabelle1!$B$14</c:f>
              <c:strCache>
                <c:ptCount val="1"/>
                <c:pt idx="0">
                  <c:v>Solar PV [GWel]</c:v>
                </c:pt>
              </c:strCache>
            </c:strRef>
          </c:tx>
          <c:spPr>
            <a:solidFill>
              <a:srgbClr val="FFFF00"/>
            </a:solidFill>
            <a:ln>
              <a:noFill/>
            </a:ln>
            <a:effectLst/>
          </c:spPr>
          <c:invertIfNegative val="0"/>
          <c:cat>
            <c:strRef>
              <c:f>Tabelle1!$A$15:$A$23</c:f>
              <c:strCache>
                <c:ptCount val="9"/>
                <c:pt idx="0">
                  <c:v>77 €/t CO2 Current CSP cost</c:v>
                </c:pt>
                <c:pt idx="1">
                  <c:v>77€/t CO2 25% CSP cost reduction</c:v>
                </c:pt>
                <c:pt idx="2">
                  <c:v>77 €/t CO2 50% CSP cost reduction</c:v>
                </c:pt>
                <c:pt idx="3">
                  <c:v>200 €/t CO2 Current CSP cost</c:v>
                </c:pt>
                <c:pt idx="4">
                  <c:v>200€/t CO2 25% CSP cost reduction</c:v>
                </c:pt>
                <c:pt idx="5">
                  <c:v>200€/t CO2 50% CSP cost reduction</c:v>
                </c:pt>
                <c:pt idx="6">
                  <c:v>300 €/t CO2 Current CSP cost</c:v>
                </c:pt>
                <c:pt idx="7">
                  <c:v>300€/t CO2 25% CSP cost reduction</c:v>
                </c:pt>
                <c:pt idx="8">
                  <c:v>300€/t CO2 50% CSP cost reduction</c:v>
                </c:pt>
              </c:strCache>
            </c:strRef>
          </c:cat>
          <c:val>
            <c:numRef>
              <c:f>Tabelle1!$B$15:$B$23</c:f>
              <c:numCache>
                <c:formatCode>0</c:formatCode>
                <c:ptCount val="9"/>
                <c:pt idx="0">
                  <c:v>0</c:v>
                </c:pt>
                <c:pt idx="1">
                  <c:v>0</c:v>
                </c:pt>
                <c:pt idx="2">
                  <c:v>0</c:v>
                </c:pt>
                <c:pt idx="3">
                  <c:v>20.297737697820299</c:v>
                </c:pt>
                <c:pt idx="4">
                  <c:v>13.058040414192101</c:v>
                </c:pt>
                <c:pt idx="5">
                  <c:v>3.2989044104618803</c:v>
                </c:pt>
                <c:pt idx="6">
                  <c:v>38.857101713935101</c:v>
                </c:pt>
                <c:pt idx="7">
                  <c:v>23.2907302000439</c:v>
                </c:pt>
                <c:pt idx="8">
                  <c:v>7.9213515650006698</c:v>
                </c:pt>
              </c:numCache>
            </c:numRef>
          </c:val>
          <c:extLst>
            <c:ext xmlns:c16="http://schemas.microsoft.com/office/drawing/2014/chart" uri="{C3380CC4-5D6E-409C-BE32-E72D297353CC}">
              <c16:uniqueId val="{00000000-A088-494D-822D-FE9FE7F58DAF}"/>
            </c:ext>
          </c:extLst>
        </c:ser>
        <c:ser>
          <c:idx val="1"/>
          <c:order val="1"/>
          <c:tx>
            <c:strRef>
              <c:f>Tabelle1!$C$14</c:f>
              <c:strCache>
                <c:ptCount val="1"/>
                <c:pt idx="0">
                  <c:v>CSP thermal receiver [GWth]</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Tabelle1!$A$15:$A$23</c:f>
              <c:strCache>
                <c:ptCount val="9"/>
                <c:pt idx="0">
                  <c:v>77 €/t CO2 Current CSP cost</c:v>
                </c:pt>
                <c:pt idx="1">
                  <c:v>77€/t CO2 25% CSP cost reduction</c:v>
                </c:pt>
                <c:pt idx="2">
                  <c:v>77 €/t CO2 50% CSP cost reduction</c:v>
                </c:pt>
                <c:pt idx="3">
                  <c:v>200 €/t CO2 Current CSP cost</c:v>
                </c:pt>
                <c:pt idx="4">
                  <c:v>200€/t CO2 25% CSP cost reduction</c:v>
                </c:pt>
                <c:pt idx="5">
                  <c:v>200€/t CO2 50% CSP cost reduction</c:v>
                </c:pt>
                <c:pt idx="6">
                  <c:v>300 €/t CO2 Current CSP cost</c:v>
                </c:pt>
                <c:pt idx="7">
                  <c:v>300€/t CO2 25% CSP cost reduction</c:v>
                </c:pt>
                <c:pt idx="8">
                  <c:v>300€/t CO2 50% CSP cost reduction</c:v>
                </c:pt>
              </c:strCache>
            </c:strRef>
          </c:cat>
          <c:val>
            <c:numRef>
              <c:f>Tabelle1!$C$15:$C$23</c:f>
              <c:numCache>
                <c:formatCode>0</c:formatCode>
                <c:ptCount val="9"/>
                <c:pt idx="0">
                  <c:v>0</c:v>
                </c:pt>
                <c:pt idx="1">
                  <c:v>0</c:v>
                </c:pt>
                <c:pt idx="2">
                  <c:v>24.7739131219803</c:v>
                </c:pt>
                <c:pt idx="3">
                  <c:v>0</c:v>
                </c:pt>
                <c:pt idx="4">
                  <c:v>23.6217005211412</c:v>
                </c:pt>
                <c:pt idx="5">
                  <c:v>60.580203586457898</c:v>
                </c:pt>
                <c:pt idx="6">
                  <c:v>0.31040401914824201</c:v>
                </c:pt>
                <c:pt idx="7">
                  <c:v>36.156135619680306</c:v>
                </c:pt>
                <c:pt idx="8">
                  <c:v>73.199322580243305</c:v>
                </c:pt>
              </c:numCache>
            </c:numRef>
          </c:val>
          <c:extLst>
            <c:ext xmlns:c16="http://schemas.microsoft.com/office/drawing/2014/chart" uri="{C3380CC4-5D6E-409C-BE32-E72D297353CC}">
              <c16:uniqueId val="{00000001-A088-494D-822D-FE9FE7F58DAF}"/>
            </c:ext>
          </c:extLst>
        </c:ser>
        <c:ser>
          <c:idx val="2"/>
          <c:order val="2"/>
          <c:tx>
            <c:strRef>
              <c:f>Tabelle1!$D$14</c:f>
              <c:strCache>
                <c:ptCount val="1"/>
                <c:pt idx="0">
                  <c:v>CSP power block [GWel]</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Tabelle1!$A$15:$A$23</c:f>
              <c:strCache>
                <c:ptCount val="9"/>
                <c:pt idx="0">
                  <c:v>77 €/t CO2 Current CSP cost</c:v>
                </c:pt>
                <c:pt idx="1">
                  <c:v>77€/t CO2 25% CSP cost reduction</c:v>
                </c:pt>
                <c:pt idx="2">
                  <c:v>77 €/t CO2 50% CSP cost reduction</c:v>
                </c:pt>
                <c:pt idx="3">
                  <c:v>200 €/t CO2 Current CSP cost</c:v>
                </c:pt>
                <c:pt idx="4">
                  <c:v>200€/t CO2 25% CSP cost reduction</c:v>
                </c:pt>
                <c:pt idx="5">
                  <c:v>200€/t CO2 50% CSP cost reduction</c:v>
                </c:pt>
                <c:pt idx="6">
                  <c:v>300 €/t CO2 Current CSP cost</c:v>
                </c:pt>
                <c:pt idx="7">
                  <c:v>300€/t CO2 25% CSP cost reduction</c:v>
                </c:pt>
                <c:pt idx="8">
                  <c:v>300€/t CO2 50% CSP cost reduction</c:v>
                </c:pt>
              </c:strCache>
            </c:strRef>
          </c:cat>
          <c:val>
            <c:numRef>
              <c:f>Tabelle1!$D$15:$D$23</c:f>
              <c:numCache>
                <c:formatCode>0</c:formatCode>
                <c:ptCount val="9"/>
                <c:pt idx="0">
                  <c:v>0</c:v>
                </c:pt>
                <c:pt idx="1">
                  <c:v>0</c:v>
                </c:pt>
                <c:pt idx="2">
                  <c:v>10.333146611576799</c:v>
                </c:pt>
                <c:pt idx="3">
                  <c:v>0.33621616735126203</c:v>
                </c:pt>
                <c:pt idx="4">
                  <c:v>11.3756743448289</c:v>
                </c:pt>
                <c:pt idx="5">
                  <c:v>14.9505899929728</c:v>
                </c:pt>
                <c:pt idx="6">
                  <c:v>2.4888862585873999</c:v>
                </c:pt>
                <c:pt idx="7">
                  <c:v>11.4380540230562</c:v>
                </c:pt>
                <c:pt idx="8">
                  <c:v>17.9923873111969</c:v>
                </c:pt>
              </c:numCache>
            </c:numRef>
          </c:val>
          <c:extLst>
            <c:ext xmlns:c16="http://schemas.microsoft.com/office/drawing/2014/chart" uri="{C3380CC4-5D6E-409C-BE32-E72D297353CC}">
              <c16:uniqueId val="{00000002-A088-494D-822D-FE9FE7F58DAF}"/>
            </c:ext>
          </c:extLst>
        </c:ser>
        <c:ser>
          <c:idx val="4"/>
          <c:order val="4"/>
          <c:tx>
            <c:strRef>
              <c:f>Tabelle1!$F$14</c:f>
              <c:strCache>
                <c:ptCount val="1"/>
                <c:pt idx="0">
                  <c:v>Natural gas [GWel]</c:v>
                </c:pt>
              </c:strCache>
            </c:strRef>
          </c:tx>
          <c:spPr>
            <a:solidFill>
              <a:schemeClr val="accent5"/>
            </a:solidFill>
            <a:ln>
              <a:noFill/>
            </a:ln>
            <a:effectLst/>
          </c:spPr>
          <c:invertIfNegative val="0"/>
          <c:cat>
            <c:strRef>
              <c:f>Tabelle1!$A$15:$A$23</c:f>
              <c:strCache>
                <c:ptCount val="9"/>
                <c:pt idx="0">
                  <c:v>77 €/t CO2 Current CSP cost</c:v>
                </c:pt>
                <c:pt idx="1">
                  <c:v>77€/t CO2 25% CSP cost reduction</c:v>
                </c:pt>
                <c:pt idx="2">
                  <c:v>77 €/t CO2 50% CSP cost reduction</c:v>
                </c:pt>
                <c:pt idx="3">
                  <c:v>200 €/t CO2 Current CSP cost</c:v>
                </c:pt>
                <c:pt idx="4">
                  <c:v>200€/t CO2 25% CSP cost reduction</c:v>
                </c:pt>
                <c:pt idx="5">
                  <c:v>200€/t CO2 50% CSP cost reduction</c:v>
                </c:pt>
                <c:pt idx="6">
                  <c:v>300 €/t CO2 Current CSP cost</c:v>
                </c:pt>
                <c:pt idx="7">
                  <c:v>300€/t CO2 25% CSP cost reduction</c:v>
                </c:pt>
                <c:pt idx="8">
                  <c:v>300€/t CO2 50% CSP cost reduction</c:v>
                </c:pt>
              </c:strCache>
            </c:strRef>
          </c:cat>
          <c:val>
            <c:numRef>
              <c:f>Tabelle1!$F$15:$F$23</c:f>
              <c:numCache>
                <c:formatCode>0</c:formatCode>
                <c:ptCount val="9"/>
                <c:pt idx="0">
                  <c:v>24.002094043845499</c:v>
                </c:pt>
                <c:pt idx="1">
                  <c:v>24.002094043845499</c:v>
                </c:pt>
                <c:pt idx="2">
                  <c:v>13.6689474322687</c:v>
                </c:pt>
                <c:pt idx="3">
                  <c:v>15.5501120662429</c:v>
                </c:pt>
                <c:pt idx="4">
                  <c:v>11.9738402069889</c:v>
                </c:pt>
                <c:pt idx="5">
                  <c:v>9.7058763948978708</c:v>
                </c:pt>
                <c:pt idx="6">
                  <c:v>11.8865177226368</c:v>
                </c:pt>
                <c:pt idx="7">
                  <c:v>9.1570313033275514</c:v>
                </c:pt>
                <c:pt idx="8">
                  <c:v>8.6183433332385508</c:v>
                </c:pt>
              </c:numCache>
            </c:numRef>
          </c:val>
          <c:extLst>
            <c:ext xmlns:c16="http://schemas.microsoft.com/office/drawing/2014/chart" uri="{C3380CC4-5D6E-409C-BE32-E72D297353CC}">
              <c16:uniqueId val="{00000003-A088-494D-822D-FE9FE7F58DAF}"/>
            </c:ext>
          </c:extLst>
        </c:ser>
        <c:ser>
          <c:idx val="5"/>
          <c:order val="5"/>
          <c:tx>
            <c:strRef>
              <c:f>Tabelle1!$G$14</c:f>
              <c:strCache>
                <c:ptCount val="1"/>
                <c:pt idx="0">
                  <c:v>Electric boiler [GWth]</c:v>
                </c:pt>
              </c:strCache>
            </c:strRef>
          </c:tx>
          <c:spPr>
            <a:solidFill>
              <a:schemeClr val="accent6"/>
            </a:solidFill>
            <a:ln>
              <a:noFill/>
            </a:ln>
            <a:effectLst/>
          </c:spPr>
          <c:invertIfNegative val="0"/>
          <c:cat>
            <c:strRef>
              <c:f>Tabelle1!$A$15:$A$23</c:f>
              <c:strCache>
                <c:ptCount val="9"/>
                <c:pt idx="0">
                  <c:v>77 €/t CO2 Current CSP cost</c:v>
                </c:pt>
                <c:pt idx="1">
                  <c:v>77€/t CO2 25% CSP cost reduction</c:v>
                </c:pt>
                <c:pt idx="2">
                  <c:v>77 €/t CO2 50% CSP cost reduction</c:v>
                </c:pt>
                <c:pt idx="3">
                  <c:v>200 €/t CO2 Current CSP cost</c:v>
                </c:pt>
                <c:pt idx="4">
                  <c:v>200€/t CO2 25% CSP cost reduction</c:v>
                </c:pt>
                <c:pt idx="5">
                  <c:v>200€/t CO2 50% CSP cost reduction</c:v>
                </c:pt>
                <c:pt idx="6">
                  <c:v>300 €/t CO2 Current CSP cost</c:v>
                </c:pt>
                <c:pt idx="7">
                  <c:v>300€/t CO2 25% CSP cost reduction</c:v>
                </c:pt>
                <c:pt idx="8">
                  <c:v>300€/t CO2 50% CSP cost reduction</c:v>
                </c:pt>
              </c:strCache>
            </c:strRef>
          </c:cat>
          <c:val>
            <c:numRef>
              <c:f>Tabelle1!$G$15:$G$23</c:f>
              <c:numCache>
                <c:formatCode>0</c:formatCode>
                <c:ptCount val="9"/>
                <c:pt idx="0">
                  <c:v>0</c:v>
                </c:pt>
                <c:pt idx="1">
                  <c:v>0</c:v>
                </c:pt>
                <c:pt idx="2">
                  <c:v>2.8101594156301597</c:v>
                </c:pt>
                <c:pt idx="3">
                  <c:v>1.2674575783902702</c:v>
                </c:pt>
                <c:pt idx="4">
                  <c:v>6.6821949478853107</c:v>
                </c:pt>
                <c:pt idx="5">
                  <c:v>4.40622502277294</c:v>
                </c:pt>
                <c:pt idx="6">
                  <c:v>11.261460922407</c:v>
                </c:pt>
                <c:pt idx="7">
                  <c:v>9.541965900480271</c:v>
                </c:pt>
                <c:pt idx="8">
                  <c:v>5.9362498142605498</c:v>
                </c:pt>
              </c:numCache>
            </c:numRef>
          </c:val>
          <c:extLst>
            <c:ext xmlns:c16="http://schemas.microsoft.com/office/drawing/2014/chart" uri="{C3380CC4-5D6E-409C-BE32-E72D297353CC}">
              <c16:uniqueId val="{00000004-A088-494D-822D-FE9FE7F58DAF}"/>
            </c:ext>
          </c:extLst>
        </c:ser>
        <c:ser>
          <c:idx val="6"/>
          <c:order val="6"/>
          <c:tx>
            <c:strRef>
              <c:f>Tabelle1!$H$14</c:f>
              <c:strCache>
                <c:ptCount val="1"/>
                <c:pt idx="0">
                  <c:v>Battery [GWhel]</c:v>
                </c:pt>
              </c:strCache>
            </c:strRef>
          </c:tx>
          <c:spPr>
            <a:solidFill>
              <a:srgbClr val="C00000"/>
            </a:solidFill>
            <a:ln>
              <a:noFill/>
            </a:ln>
            <a:effectLst/>
          </c:spPr>
          <c:invertIfNegative val="0"/>
          <c:cat>
            <c:strRef>
              <c:f>Tabelle1!$A$15:$A$23</c:f>
              <c:strCache>
                <c:ptCount val="9"/>
                <c:pt idx="0">
                  <c:v>77 €/t CO2 Current CSP cost</c:v>
                </c:pt>
                <c:pt idx="1">
                  <c:v>77€/t CO2 25% CSP cost reduction</c:v>
                </c:pt>
                <c:pt idx="2">
                  <c:v>77 €/t CO2 50% CSP cost reduction</c:v>
                </c:pt>
                <c:pt idx="3">
                  <c:v>200 €/t CO2 Current CSP cost</c:v>
                </c:pt>
                <c:pt idx="4">
                  <c:v>200€/t CO2 25% CSP cost reduction</c:v>
                </c:pt>
                <c:pt idx="5">
                  <c:v>200€/t CO2 50% CSP cost reduction</c:v>
                </c:pt>
                <c:pt idx="6">
                  <c:v>300 €/t CO2 Current CSP cost</c:v>
                </c:pt>
                <c:pt idx="7">
                  <c:v>300€/t CO2 25% CSP cost reduction</c:v>
                </c:pt>
                <c:pt idx="8">
                  <c:v>300€/t CO2 50% CSP cost reduction</c:v>
                </c:pt>
              </c:strCache>
            </c:strRef>
          </c:cat>
          <c:val>
            <c:numRef>
              <c:f>Tabelle1!$H$15:$H$23</c:f>
              <c:numCache>
                <c:formatCode>0</c:formatCode>
                <c:ptCount val="9"/>
                <c:pt idx="0">
                  <c:v>0</c:v>
                </c:pt>
                <c:pt idx="1">
                  <c:v>0</c:v>
                </c:pt>
                <c:pt idx="2">
                  <c:v>0</c:v>
                </c:pt>
                <c:pt idx="3">
                  <c:v>32.192029937897004</c:v>
                </c:pt>
                <c:pt idx="4">
                  <c:v>2.4359554909584697</c:v>
                </c:pt>
                <c:pt idx="5">
                  <c:v>0</c:v>
                </c:pt>
                <c:pt idx="6">
                  <c:v>37.987905943491995</c:v>
                </c:pt>
                <c:pt idx="7">
                  <c:v>13.317036490032901</c:v>
                </c:pt>
                <c:pt idx="8">
                  <c:v>0</c:v>
                </c:pt>
              </c:numCache>
            </c:numRef>
          </c:val>
          <c:extLst>
            <c:ext xmlns:c16="http://schemas.microsoft.com/office/drawing/2014/chart" uri="{C3380CC4-5D6E-409C-BE32-E72D297353CC}">
              <c16:uniqueId val="{00000005-A088-494D-822D-FE9FE7F58DAF}"/>
            </c:ext>
          </c:extLst>
        </c:ser>
        <c:dLbls>
          <c:showLegendKey val="0"/>
          <c:showVal val="0"/>
          <c:showCatName val="0"/>
          <c:showSerName val="0"/>
          <c:showPercent val="0"/>
          <c:showBubbleSize val="0"/>
        </c:dLbls>
        <c:gapWidth val="219"/>
        <c:axId val="663525039"/>
        <c:axId val="663510479"/>
        <c:extLst>
          <c:ext xmlns:c15="http://schemas.microsoft.com/office/drawing/2012/chart" uri="{02D57815-91ED-43cb-92C2-25804820EDAC}">
            <c15:filteredBarSeries>
              <c15:ser>
                <c:idx val="3"/>
                <c:order val="3"/>
                <c:tx>
                  <c:strRef>
                    <c:extLst>
                      <c:ext uri="{02D57815-91ED-43cb-92C2-25804820EDAC}">
                        <c15:formulaRef>
                          <c15:sqref>Tabelle1!$E$14</c15:sqref>
                        </c15:formulaRef>
                      </c:ext>
                    </c:extLst>
                    <c:strCache>
                      <c:ptCount val="1"/>
                      <c:pt idx="0">
                        <c:v>CSP thermal storage [GWhth]</c:v>
                      </c:pt>
                    </c:strCache>
                  </c:strRef>
                </c:tx>
                <c:spPr>
                  <a:solidFill>
                    <a:schemeClr val="accent4"/>
                  </a:solidFill>
                  <a:ln>
                    <a:noFill/>
                  </a:ln>
                  <a:effectLst/>
                </c:spPr>
                <c:invertIfNegative val="0"/>
                <c:cat>
                  <c:strRef>
                    <c:extLst>
                      <c:ext uri="{02D57815-91ED-43cb-92C2-25804820EDAC}">
                        <c15:formulaRef>
                          <c15:sqref>Tabelle1!$A$15:$A$23</c15:sqref>
                        </c15:formulaRef>
                      </c:ext>
                    </c:extLst>
                    <c:strCache>
                      <c:ptCount val="9"/>
                      <c:pt idx="0">
                        <c:v>77 €/t CO2 Current CSP cost</c:v>
                      </c:pt>
                      <c:pt idx="1">
                        <c:v>77€/t CO2 25% CSP cost reduction</c:v>
                      </c:pt>
                      <c:pt idx="2">
                        <c:v>77 €/t CO2 50% CSP cost reduction</c:v>
                      </c:pt>
                      <c:pt idx="3">
                        <c:v>200 €/t CO2 Current CSP cost</c:v>
                      </c:pt>
                      <c:pt idx="4">
                        <c:v>200€/t CO2 25% CSP cost reduction</c:v>
                      </c:pt>
                      <c:pt idx="5">
                        <c:v>200€/t CO2 50% CSP cost reduction</c:v>
                      </c:pt>
                      <c:pt idx="6">
                        <c:v>300 €/t CO2 Current CSP cost</c:v>
                      </c:pt>
                      <c:pt idx="7">
                        <c:v>300€/t CO2 25% CSP cost reduction</c:v>
                      </c:pt>
                      <c:pt idx="8">
                        <c:v>300€/t CO2 50% CSP cost reduction</c:v>
                      </c:pt>
                    </c:strCache>
                  </c:strRef>
                </c:cat>
                <c:val>
                  <c:numRef>
                    <c:extLst>
                      <c:ext uri="{02D57815-91ED-43cb-92C2-25804820EDAC}">
                        <c15:formulaRef>
                          <c15:sqref>Tabelle1!$E$15:$E$23</c15:sqref>
                        </c15:formulaRef>
                      </c:ext>
                    </c:extLst>
                    <c:numCache>
                      <c:formatCode>0</c:formatCode>
                      <c:ptCount val="9"/>
                      <c:pt idx="0">
                        <c:v>0</c:v>
                      </c:pt>
                      <c:pt idx="1">
                        <c:v>0</c:v>
                      </c:pt>
                      <c:pt idx="2">
                        <c:v>144.190701438909</c:v>
                      </c:pt>
                      <c:pt idx="3">
                        <c:v>8.872203048731869</c:v>
                      </c:pt>
                      <c:pt idx="4">
                        <c:v>194.90944657251299</c:v>
                      </c:pt>
                      <c:pt idx="5">
                        <c:v>409.77810727103503</c:v>
                      </c:pt>
                      <c:pt idx="6">
                        <c:v>85.9152749743985</c:v>
                      </c:pt>
                      <c:pt idx="7">
                        <c:v>330.084081525991</c:v>
                      </c:pt>
                      <c:pt idx="8">
                        <c:v>481.97715860478201</c:v>
                      </c:pt>
                    </c:numCache>
                  </c:numRef>
                </c:val>
                <c:extLst>
                  <c:ext xmlns:c16="http://schemas.microsoft.com/office/drawing/2014/chart" uri="{C3380CC4-5D6E-409C-BE32-E72D297353CC}">
                    <c16:uniqueId val="{00000007-A088-494D-822D-FE9FE7F58DAF}"/>
                  </c:ext>
                </c:extLst>
              </c15:ser>
            </c15:filteredBarSeries>
          </c:ext>
        </c:extLst>
      </c:barChart>
      <c:scatterChart>
        <c:scatterStyle val="lineMarker"/>
        <c:varyColors val="0"/>
        <c:ser>
          <c:idx val="7"/>
          <c:order val="7"/>
          <c:tx>
            <c:v>Average electricity price - right axis</c:v>
          </c:tx>
          <c:spPr>
            <a:ln w="25400" cap="rnd">
              <a:noFill/>
              <a:round/>
            </a:ln>
            <a:effectLst/>
          </c:spPr>
          <c:marker>
            <c:symbol val="star"/>
            <c:size val="5"/>
            <c:spPr>
              <a:no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Tabelle1!$A$15:$A$23</c:f>
              <c:strCache>
                <c:ptCount val="9"/>
                <c:pt idx="0">
                  <c:v>77 €/t CO2 Current CSP cost</c:v>
                </c:pt>
                <c:pt idx="1">
                  <c:v>77€/t CO2 25% CSP cost reduction</c:v>
                </c:pt>
                <c:pt idx="2">
                  <c:v>77 €/t CO2 50% CSP cost reduction</c:v>
                </c:pt>
                <c:pt idx="3">
                  <c:v>200 €/t CO2 Current CSP cost</c:v>
                </c:pt>
                <c:pt idx="4">
                  <c:v>200€/t CO2 25% CSP cost reduction</c:v>
                </c:pt>
                <c:pt idx="5">
                  <c:v>200€/t CO2 50% CSP cost reduction</c:v>
                </c:pt>
                <c:pt idx="6">
                  <c:v>300 €/t CO2 Current CSP cost</c:v>
                </c:pt>
                <c:pt idx="7">
                  <c:v>300€/t CO2 25% CSP cost reduction</c:v>
                </c:pt>
                <c:pt idx="8">
                  <c:v>300€/t CO2 50% CSP cost reduction</c:v>
                </c:pt>
              </c:strCache>
            </c:strRef>
          </c:xVal>
          <c:yVal>
            <c:numRef>
              <c:f>Tabelle1!$I$15:$I$23</c:f>
              <c:numCache>
                <c:formatCode>0.00</c:formatCode>
                <c:ptCount val="9"/>
                <c:pt idx="0">
                  <c:v>100.67</c:v>
                </c:pt>
                <c:pt idx="1">
                  <c:v>100.67</c:v>
                </c:pt>
                <c:pt idx="2">
                  <c:v>96.59</c:v>
                </c:pt>
                <c:pt idx="3">
                  <c:v>143.5</c:v>
                </c:pt>
                <c:pt idx="4">
                  <c:v>140.97999999999999</c:v>
                </c:pt>
                <c:pt idx="5">
                  <c:v>123.29</c:v>
                </c:pt>
                <c:pt idx="6">
                  <c:v>169.58</c:v>
                </c:pt>
                <c:pt idx="7">
                  <c:v>158.04</c:v>
                </c:pt>
                <c:pt idx="8">
                  <c:v>136.88999999999999</c:v>
                </c:pt>
              </c:numCache>
            </c:numRef>
          </c:yVal>
          <c:smooth val="0"/>
          <c:extLst>
            <c:ext xmlns:c16="http://schemas.microsoft.com/office/drawing/2014/chart" uri="{C3380CC4-5D6E-409C-BE32-E72D297353CC}">
              <c16:uniqueId val="{00000006-A088-494D-822D-FE9FE7F58DAF}"/>
            </c:ext>
          </c:extLst>
        </c:ser>
        <c:dLbls>
          <c:showLegendKey val="0"/>
          <c:showVal val="0"/>
          <c:showCatName val="0"/>
          <c:showSerName val="0"/>
          <c:showPercent val="0"/>
          <c:showBubbleSize val="0"/>
        </c:dLbls>
        <c:axId val="28846879"/>
        <c:axId val="28854367"/>
      </c:scatterChart>
      <c:catAx>
        <c:axId val="663525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63510479"/>
        <c:crosses val="autoZero"/>
        <c:auto val="1"/>
        <c:lblAlgn val="ctr"/>
        <c:lblOffset val="100"/>
        <c:noMultiLvlLbl val="0"/>
      </c:catAx>
      <c:valAx>
        <c:axId val="663510479"/>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Installed capacity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63525039"/>
        <c:crosses val="autoZero"/>
        <c:crossBetween val="between"/>
      </c:valAx>
      <c:valAx>
        <c:axId val="28854367"/>
        <c:scaling>
          <c:orientation val="minMax"/>
          <c:max val="2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electricty price [€</a:t>
                </a:r>
                <a:r>
                  <a:rPr lang="en-US" baseline="-25000"/>
                  <a:t>2018</a:t>
                </a:r>
                <a:r>
                  <a:rPr lang="en-US"/>
                  <a:t>/MWh]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8846879"/>
        <c:crosses val="max"/>
        <c:crossBetween val="midCat"/>
      </c:valAx>
      <c:valAx>
        <c:axId val="28846879"/>
        <c:scaling>
          <c:orientation val="minMax"/>
        </c:scaling>
        <c:delete val="1"/>
        <c:axPos val="t"/>
        <c:majorTickMark val="out"/>
        <c:minorTickMark val="none"/>
        <c:tickLblPos val="nextTo"/>
        <c:crossAx val="28854367"/>
        <c:crosses val="max"/>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5CFCA-D33D-45C1-8638-286DE30F6A3E}"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de-DE"/>
        </a:p>
      </dgm:t>
    </dgm:pt>
    <dgm:pt modelId="{C5D52987-322E-4239-A52D-57524AA8EA0E}">
      <dgm:prSet phldrT="[Text]" custT="1"/>
      <dgm:spPr/>
      <dgm:t>
        <a:bodyPr/>
        <a:lstStyle/>
        <a:p>
          <a:pPr>
            <a:lnSpc>
              <a:spcPct val="90000"/>
            </a:lnSpc>
            <a:spcAft>
              <a:spcPts val="500"/>
            </a:spcAft>
          </a:pPr>
          <a:r>
            <a:rPr lang="en-US" sz="1600" b="1" dirty="0"/>
            <a:t>Green-X</a:t>
          </a:r>
          <a:r>
            <a:rPr lang="en-US" sz="1600" dirty="0"/>
            <a:t>: renewables deployment and related costs, expenditures and benefits by country on a yearly basis (2015 to 2050). </a:t>
          </a:r>
        </a:p>
        <a:p>
          <a:pPr>
            <a:lnSpc>
              <a:spcPct val="90000"/>
            </a:lnSpc>
            <a:spcAft>
              <a:spcPts val="500"/>
            </a:spcAft>
          </a:pPr>
          <a:r>
            <a:rPr lang="en-US" sz="1600" dirty="0"/>
            <a:t>Country- and technology-specific RES capacities and generation in the electricity sector for selected years (2030, 2040, 2050)</a:t>
          </a:r>
          <a:endParaRPr lang="de-DE" sz="1600" dirty="0"/>
        </a:p>
      </dgm:t>
    </dgm:pt>
    <dgm:pt modelId="{499BD754-5353-4999-A6E3-8F869E27335C}" type="parTrans" cxnId="{4F00D020-E153-4063-97CE-E8908FD1400D}">
      <dgm:prSet/>
      <dgm:spPr/>
      <dgm:t>
        <a:bodyPr/>
        <a:lstStyle/>
        <a:p>
          <a:endParaRPr lang="de-DE" sz="4000"/>
        </a:p>
      </dgm:t>
    </dgm:pt>
    <dgm:pt modelId="{E0E11D7C-D2AD-4835-A195-8B16324E6520}" type="sibTrans" cxnId="{4F00D020-E153-4063-97CE-E8908FD1400D}">
      <dgm:prSet/>
      <dgm:spPr/>
      <dgm:t>
        <a:bodyPr/>
        <a:lstStyle/>
        <a:p>
          <a:endParaRPr lang="de-DE" sz="4000"/>
        </a:p>
      </dgm:t>
    </dgm:pt>
    <dgm:pt modelId="{8D17A7CE-D2A5-4FD1-A65C-029FD410EC12}">
      <dgm:prSet custT="1"/>
      <dgm:spPr/>
      <dgm:t>
        <a:bodyPr/>
        <a:lstStyle/>
        <a:p>
          <a:pPr>
            <a:lnSpc>
              <a:spcPct val="90000"/>
            </a:lnSpc>
            <a:spcAft>
              <a:spcPts val="0"/>
            </a:spcAft>
          </a:pPr>
          <a:r>
            <a:rPr lang="en-US" sz="1600" b="1" dirty="0" err="1"/>
            <a:t>Enertile</a:t>
          </a:r>
          <a:r>
            <a:rPr lang="en-US" sz="1600" dirty="0"/>
            <a:t>: </a:t>
          </a:r>
          <a:r>
            <a:rPr lang="en-US" sz="1600" dirty="0" err="1"/>
            <a:t>optimisation</a:t>
          </a:r>
          <a:r>
            <a:rPr lang="en-US" sz="1600" dirty="0"/>
            <a:t> of hourly dispatch and investment in</a:t>
          </a:r>
        </a:p>
        <a:p>
          <a:pPr>
            <a:lnSpc>
              <a:spcPct val="90000"/>
            </a:lnSpc>
            <a:spcAft>
              <a:spcPts val="0"/>
            </a:spcAft>
          </a:pPr>
          <a:r>
            <a:rPr lang="en-US" sz="1600" dirty="0"/>
            <a:t>- </a:t>
          </a:r>
          <a:r>
            <a:rPr lang="en-US" sz="1600" b="1" dirty="0"/>
            <a:t>CSP</a:t>
          </a:r>
        </a:p>
        <a:p>
          <a:pPr>
            <a:lnSpc>
              <a:spcPct val="90000"/>
            </a:lnSpc>
            <a:spcAft>
              <a:spcPts val="0"/>
            </a:spcAft>
          </a:pPr>
          <a:r>
            <a:rPr lang="en-US" sz="1600" dirty="0"/>
            <a:t>- Natural gas … biogas</a:t>
          </a:r>
        </a:p>
        <a:p>
          <a:pPr>
            <a:lnSpc>
              <a:spcPct val="90000"/>
            </a:lnSpc>
            <a:spcAft>
              <a:spcPts val="0"/>
            </a:spcAft>
          </a:pPr>
          <a:r>
            <a:rPr lang="en-US" sz="1600" dirty="0"/>
            <a:t> - P2G+G2P (hydrogen)</a:t>
          </a:r>
        </a:p>
        <a:p>
          <a:pPr>
            <a:lnSpc>
              <a:spcPct val="90000"/>
            </a:lnSpc>
            <a:spcAft>
              <a:spcPts val="0"/>
            </a:spcAft>
          </a:pPr>
          <a:r>
            <a:rPr lang="en-US" sz="1600" dirty="0"/>
            <a:t>- Other storage options</a:t>
          </a:r>
        </a:p>
        <a:p>
          <a:pPr>
            <a:lnSpc>
              <a:spcPct val="90000"/>
            </a:lnSpc>
            <a:spcAft>
              <a:spcPts val="300"/>
            </a:spcAft>
          </a:pPr>
          <a:r>
            <a:rPr lang="en-US" sz="1600" dirty="0"/>
            <a:t>-  (Wind offshore)</a:t>
          </a:r>
        </a:p>
        <a:p>
          <a:pPr>
            <a:lnSpc>
              <a:spcPct val="90000"/>
            </a:lnSpc>
            <a:spcAft>
              <a:spcPts val="300"/>
            </a:spcAft>
          </a:pPr>
          <a:r>
            <a:rPr lang="en-US" sz="1600" dirty="0"/>
            <a:t>Results: investment and dispatch of power plant portfolio, flexibility options and transmission grid</a:t>
          </a:r>
          <a:endParaRPr lang="en-US" sz="1600" b="1" i="0" dirty="0"/>
        </a:p>
      </dgm:t>
    </dgm:pt>
    <dgm:pt modelId="{50A8CC0C-7C6C-4E35-9E79-2073103DD815}" type="parTrans" cxnId="{45340E95-A6E8-4832-87D2-5FAEFC777F53}">
      <dgm:prSet/>
      <dgm:spPr/>
      <dgm:t>
        <a:bodyPr/>
        <a:lstStyle/>
        <a:p>
          <a:endParaRPr lang="de-DE" sz="4000"/>
        </a:p>
      </dgm:t>
    </dgm:pt>
    <dgm:pt modelId="{E5392A23-C261-4786-90A7-19E9F48BF4E0}" type="sibTrans" cxnId="{45340E95-A6E8-4832-87D2-5FAEFC777F53}">
      <dgm:prSet/>
      <dgm:spPr/>
      <dgm:t>
        <a:bodyPr/>
        <a:lstStyle/>
        <a:p>
          <a:endParaRPr lang="de-DE" sz="4000"/>
        </a:p>
      </dgm:t>
    </dgm:pt>
    <dgm:pt modelId="{E443B676-96AD-4A23-9DA2-ADC0CF34DE7B}" type="pres">
      <dgm:prSet presAssocID="{9315CFCA-D33D-45C1-8638-286DE30F6A3E}" presName="cycle" presStyleCnt="0">
        <dgm:presLayoutVars>
          <dgm:dir/>
          <dgm:resizeHandles val="exact"/>
        </dgm:presLayoutVars>
      </dgm:prSet>
      <dgm:spPr/>
      <dgm:t>
        <a:bodyPr/>
        <a:lstStyle/>
        <a:p>
          <a:endParaRPr lang="de-DE"/>
        </a:p>
      </dgm:t>
    </dgm:pt>
    <dgm:pt modelId="{EBB5818D-0522-4C59-88C1-8F8090BBB23A}" type="pres">
      <dgm:prSet presAssocID="{C5D52987-322E-4239-A52D-57524AA8EA0E}" presName="node" presStyleLbl="node1" presStyleIdx="0" presStyleCnt="2" custScaleX="106430" custScaleY="121333" custRadScaleRad="114256">
        <dgm:presLayoutVars>
          <dgm:bulletEnabled val="1"/>
        </dgm:presLayoutVars>
      </dgm:prSet>
      <dgm:spPr/>
      <dgm:t>
        <a:bodyPr/>
        <a:lstStyle/>
        <a:p>
          <a:endParaRPr lang="de-DE"/>
        </a:p>
      </dgm:t>
    </dgm:pt>
    <dgm:pt modelId="{CF73DA69-932E-424D-ADD9-553CD8C86529}" type="pres">
      <dgm:prSet presAssocID="{C5D52987-322E-4239-A52D-57524AA8EA0E}" presName="spNode" presStyleCnt="0"/>
      <dgm:spPr/>
    </dgm:pt>
    <dgm:pt modelId="{1CD9A2DF-2D5E-4D59-B64E-73A4624F67CB}" type="pres">
      <dgm:prSet presAssocID="{E0E11D7C-D2AD-4835-A195-8B16324E6520}" presName="sibTrans" presStyleLbl="sibTrans1D1" presStyleIdx="0" presStyleCnt="2"/>
      <dgm:spPr/>
      <dgm:t>
        <a:bodyPr/>
        <a:lstStyle/>
        <a:p>
          <a:endParaRPr lang="de-DE"/>
        </a:p>
      </dgm:t>
    </dgm:pt>
    <dgm:pt modelId="{F4353D44-68B8-45C6-A0B7-00E07A774147}" type="pres">
      <dgm:prSet presAssocID="{8D17A7CE-D2A5-4FD1-A65C-029FD410EC12}" presName="node" presStyleLbl="node1" presStyleIdx="1" presStyleCnt="2" custScaleX="115100" custScaleY="121333">
        <dgm:presLayoutVars>
          <dgm:bulletEnabled val="1"/>
        </dgm:presLayoutVars>
      </dgm:prSet>
      <dgm:spPr/>
      <dgm:t>
        <a:bodyPr/>
        <a:lstStyle/>
        <a:p>
          <a:endParaRPr lang="de-DE"/>
        </a:p>
      </dgm:t>
    </dgm:pt>
    <dgm:pt modelId="{F38C4D28-3874-4FE2-B3EE-1E053C1D273A}" type="pres">
      <dgm:prSet presAssocID="{8D17A7CE-D2A5-4FD1-A65C-029FD410EC12}" presName="spNode" presStyleCnt="0"/>
      <dgm:spPr/>
    </dgm:pt>
    <dgm:pt modelId="{39423FF7-500B-4DF0-9CF5-972290E7E823}" type="pres">
      <dgm:prSet presAssocID="{E5392A23-C261-4786-90A7-19E9F48BF4E0}" presName="sibTrans" presStyleLbl="sibTrans1D1" presStyleIdx="1" presStyleCnt="2"/>
      <dgm:spPr/>
      <dgm:t>
        <a:bodyPr/>
        <a:lstStyle/>
        <a:p>
          <a:endParaRPr lang="de-DE"/>
        </a:p>
      </dgm:t>
    </dgm:pt>
  </dgm:ptLst>
  <dgm:cxnLst>
    <dgm:cxn modelId="{33D678B1-3212-4426-8781-2B8C399024A1}" type="presOf" srcId="{8D17A7CE-D2A5-4FD1-A65C-029FD410EC12}" destId="{F4353D44-68B8-45C6-A0B7-00E07A774147}" srcOrd="0" destOrd="0" presId="urn:microsoft.com/office/officeart/2005/8/layout/cycle5"/>
    <dgm:cxn modelId="{45340E95-A6E8-4832-87D2-5FAEFC777F53}" srcId="{9315CFCA-D33D-45C1-8638-286DE30F6A3E}" destId="{8D17A7CE-D2A5-4FD1-A65C-029FD410EC12}" srcOrd="1" destOrd="0" parTransId="{50A8CC0C-7C6C-4E35-9E79-2073103DD815}" sibTransId="{E5392A23-C261-4786-90A7-19E9F48BF4E0}"/>
    <dgm:cxn modelId="{7B8EA4EE-0D09-45A5-996B-5C9E73154AC5}" type="presOf" srcId="{E5392A23-C261-4786-90A7-19E9F48BF4E0}" destId="{39423FF7-500B-4DF0-9CF5-972290E7E823}" srcOrd="0" destOrd="0" presId="urn:microsoft.com/office/officeart/2005/8/layout/cycle5"/>
    <dgm:cxn modelId="{55CDE23A-DA26-4A33-AC66-A9C23AC525BD}" type="presOf" srcId="{9315CFCA-D33D-45C1-8638-286DE30F6A3E}" destId="{E443B676-96AD-4A23-9DA2-ADC0CF34DE7B}" srcOrd="0" destOrd="0" presId="urn:microsoft.com/office/officeart/2005/8/layout/cycle5"/>
    <dgm:cxn modelId="{A29DBFF0-F57D-4C84-9E72-24F86E2C2527}" type="presOf" srcId="{C5D52987-322E-4239-A52D-57524AA8EA0E}" destId="{EBB5818D-0522-4C59-88C1-8F8090BBB23A}" srcOrd="0" destOrd="0" presId="urn:microsoft.com/office/officeart/2005/8/layout/cycle5"/>
    <dgm:cxn modelId="{8D5249B7-FBD4-4CEE-A55F-32EEDB01D5FD}" type="presOf" srcId="{E0E11D7C-D2AD-4835-A195-8B16324E6520}" destId="{1CD9A2DF-2D5E-4D59-B64E-73A4624F67CB}" srcOrd="0" destOrd="0" presId="urn:microsoft.com/office/officeart/2005/8/layout/cycle5"/>
    <dgm:cxn modelId="{4F00D020-E153-4063-97CE-E8908FD1400D}" srcId="{9315CFCA-D33D-45C1-8638-286DE30F6A3E}" destId="{C5D52987-322E-4239-A52D-57524AA8EA0E}" srcOrd="0" destOrd="0" parTransId="{499BD754-5353-4999-A6E3-8F869E27335C}" sibTransId="{E0E11D7C-D2AD-4835-A195-8B16324E6520}"/>
    <dgm:cxn modelId="{310430FB-566F-4B28-9C8D-BAD43E83DA11}" type="presParOf" srcId="{E443B676-96AD-4A23-9DA2-ADC0CF34DE7B}" destId="{EBB5818D-0522-4C59-88C1-8F8090BBB23A}" srcOrd="0" destOrd="0" presId="urn:microsoft.com/office/officeart/2005/8/layout/cycle5"/>
    <dgm:cxn modelId="{0E73D530-ED56-4A5B-9DAB-7ED77AC4269B}" type="presParOf" srcId="{E443B676-96AD-4A23-9DA2-ADC0CF34DE7B}" destId="{CF73DA69-932E-424D-ADD9-553CD8C86529}" srcOrd="1" destOrd="0" presId="urn:microsoft.com/office/officeart/2005/8/layout/cycle5"/>
    <dgm:cxn modelId="{395045D6-5E55-4330-99CA-BC1BAD614740}" type="presParOf" srcId="{E443B676-96AD-4A23-9DA2-ADC0CF34DE7B}" destId="{1CD9A2DF-2D5E-4D59-B64E-73A4624F67CB}" srcOrd="2" destOrd="0" presId="urn:microsoft.com/office/officeart/2005/8/layout/cycle5"/>
    <dgm:cxn modelId="{BA0D45FA-7465-4205-BB7A-092982235119}" type="presParOf" srcId="{E443B676-96AD-4A23-9DA2-ADC0CF34DE7B}" destId="{F4353D44-68B8-45C6-A0B7-00E07A774147}" srcOrd="3" destOrd="0" presId="urn:microsoft.com/office/officeart/2005/8/layout/cycle5"/>
    <dgm:cxn modelId="{44F8790C-1F4B-40E2-878C-3D0FFB3AD9C5}" type="presParOf" srcId="{E443B676-96AD-4A23-9DA2-ADC0CF34DE7B}" destId="{F38C4D28-3874-4FE2-B3EE-1E053C1D273A}" srcOrd="4" destOrd="0" presId="urn:microsoft.com/office/officeart/2005/8/layout/cycle5"/>
    <dgm:cxn modelId="{C698FED6-1B68-4D23-A883-9DD9A79CAF73}" type="presParOf" srcId="{E443B676-96AD-4A23-9DA2-ADC0CF34DE7B}" destId="{39423FF7-500B-4DF0-9CF5-972290E7E823}"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5818D-0522-4C59-88C1-8F8090BBB23A}">
      <dsp:nvSpPr>
        <dsp:cNvPr id="0" name=""/>
        <dsp:cNvSpPr/>
      </dsp:nvSpPr>
      <dsp:spPr>
        <a:xfrm>
          <a:off x="680864" y="837392"/>
          <a:ext cx="3207184" cy="237657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500"/>
            </a:spcAft>
          </a:pPr>
          <a:r>
            <a:rPr lang="en-US" sz="1600" b="1" kern="1200" dirty="0"/>
            <a:t>Green-X</a:t>
          </a:r>
          <a:r>
            <a:rPr lang="en-US" sz="1600" kern="1200" dirty="0"/>
            <a:t>: renewables deployment and related costs, expenditures and benefits by country on a yearly basis (2015 to 2050). </a:t>
          </a:r>
        </a:p>
        <a:p>
          <a:pPr lvl="0" algn="ctr" defTabSz="711200">
            <a:lnSpc>
              <a:spcPct val="90000"/>
            </a:lnSpc>
            <a:spcBef>
              <a:spcPct val="0"/>
            </a:spcBef>
            <a:spcAft>
              <a:spcPts val="500"/>
            </a:spcAft>
          </a:pPr>
          <a:r>
            <a:rPr lang="en-US" sz="1600" kern="1200" dirty="0"/>
            <a:t>Country- and technology-specific RES capacities and generation in the electricity sector for selected years (2030, 2040, 2050)</a:t>
          </a:r>
          <a:endParaRPr lang="de-DE" sz="1600" kern="1200" dirty="0"/>
        </a:p>
      </dsp:txBody>
      <dsp:txXfrm>
        <a:off x="796879" y="953407"/>
        <a:ext cx="2975154" cy="2144548"/>
      </dsp:txXfrm>
    </dsp:sp>
    <dsp:sp modelId="{1CD9A2DF-2D5E-4D59-B64E-73A4624F67CB}">
      <dsp:nvSpPr>
        <dsp:cNvPr id="0" name=""/>
        <dsp:cNvSpPr/>
      </dsp:nvSpPr>
      <dsp:spPr>
        <a:xfrm>
          <a:off x="2361968" y="181406"/>
          <a:ext cx="3326850" cy="3326850"/>
        </a:xfrm>
        <a:custGeom>
          <a:avLst/>
          <a:gdLst/>
          <a:ahLst/>
          <a:cxnLst/>
          <a:rect l="0" t="0" r="0" b="0"/>
          <a:pathLst>
            <a:path>
              <a:moveTo>
                <a:pt x="721537" y="292355"/>
              </a:moveTo>
              <a:arcTo wR="1663425" hR="1663425" stAng="14130719" swAng="413856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4353D44-68B8-45C6-A0B7-00E07A774147}">
      <dsp:nvSpPr>
        <dsp:cNvPr id="0" name=""/>
        <dsp:cNvSpPr/>
      </dsp:nvSpPr>
      <dsp:spPr>
        <a:xfrm>
          <a:off x="4114220" y="837392"/>
          <a:ext cx="3468448" cy="237657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en-US" sz="1600" b="1" kern="1200" dirty="0" err="1"/>
            <a:t>Enertile</a:t>
          </a:r>
          <a:r>
            <a:rPr lang="en-US" sz="1600" kern="1200" dirty="0"/>
            <a:t>: </a:t>
          </a:r>
          <a:r>
            <a:rPr lang="en-US" sz="1600" kern="1200" dirty="0" err="1"/>
            <a:t>optimisation</a:t>
          </a:r>
          <a:r>
            <a:rPr lang="en-US" sz="1600" kern="1200" dirty="0"/>
            <a:t> of hourly dispatch and investment in</a:t>
          </a:r>
        </a:p>
        <a:p>
          <a:pPr lvl="0" algn="ctr" defTabSz="711200">
            <a:lnSpc>
              <a:spcPct val="90000"/>
            </a:lnSpc>
            <a:spcBef>
              <a:spcPct val="0"/>
            </a:spcBef>
            <a:spcAft>
              <a:spcPts val="0"/>
            </a:spcAft>
          </a:pPr>
          <a:r>
            <a:rPr lang="en-US" sz="1600" kern="1200" dirty="0"/>
            <a:t>- </a:t>
          </a:r>
          <a:r>
            <a:rPr lang="en-US" sz="1600" b="1" kern="1200" dirty="0"/>
            <a:t>CSP</a:t>
          </a:r>
        </a:p>
        <a:p>
          <a:pPr lvl="0" algn="ctr" defTabSz="711200">
            <a:lnSpc>
              <a:spcPct val="90000"/>
            </a:lnSpc>
            <a:spcBef>
              <a:spcPct val="0"/>
            </a:spcBef>
            <a:spcAft>
              <a:spcPts val="0"/>
            </a:spcAft>
          </a:pPr>
          <a:r>
            <a:rPr lang="en-US" sz="1600" kern="1200" dirty="0"/>
            <a:t>- Natural gas … biogas</a:t>
          </a:r>
        </a:p>
        <a:p>
          <a:pPr lvl="0" algn="ctr" defTabSz="711200">
            <a:lnSpc>
              <a:spcPct val="90000"/>
            </a:lnSpc>
            <a:spcBef>
              <a:spcPct val="0"/>
            </a:spcBef>
            <a:spcAft>
              <a:spcPts val="0"/>
            </a:spcAft>
          </a:pPr>
          <a:r>
            <a:rPr lang="en-US" sz="1600" kern="1200" dirty="0"/>
            <a:t> - P2G+G2P (hydrogen)</a:t>
          </a:r>
        </a:p>
        <a:p>
          <a:pPr lvl="0" algn="ctr" defTabSz="711200">
            <a:lnSpc>
              <a:spcPct val="90000"/>
            </a:lnSpc>
            <a:spcBef>
              <a:spcPct val="0"/>
            </a:spcBef>
            <a:spcAft>
              <a:spcPts val="0"/>
            </a:spcAft>
          </a:pPr>
          <a:r>
            <a:rPr lang="en-US" sz="1600" kern="1200" dirty="0"/>
            <a:t>- Other storage options</a:t>
          </a:r>
        </a:p>
        <a:p>
          <a:pPr lvl="0" algn="ctr" defTabSz="711200">
            <a:lnSpc>
              <a:spcPct val="90000"/>
            </a:lnSpc>
            <a:spcBef>
              <a:spcPct val="0"/>
            </a:spcBef>
            <a:spcAft>
              <a:spcPts val="300"/>
            </a:spcAft>
          </a:pPr>
          <a:r>
            <a:rPr lang="en-US" sz="1600" kern="1200" dirty="0"/>
            <a:t>-  (Wind offshore)</a:t>
          </a:r>
        </a:p>
        <a:p>
          <a:pPr lvl="0" algn="ctr" defTabSz="711200">
            <a:lnSpc>
              <a:spcPct val="90000"/>
            </a:lnSpc>
            <a:spcBef>
              <a:spcPct val="0"/>
            </a:spcBef>
            <a:spcAft>
              <a:spcPts val="300"/>
            </a:spcAft>
          </a:pPr>
          <a:r>
            <a:rPr lang="en-US" sz="1600" kern="1200" dirty="0"/>
            <a:t>Results: investment and dispatch of power plant portfolio, flexibility options and transmission grid</a:t>
          </a:r>
          <a:endParaRPr lang="en-US" sz="1600" b="1" i="0" kern="1200" dirty="0"/>
        </a:p>
      </dsp:txBody>
      <dsp:txXfrm>
        <a:off x="4230235" y="953407"/>
        <a:ext cx="3236418" cy="2144548"/>
      </dsp:txXfrm>
    </dsp:sp>
    <dsp:sp modelId="{39423FF7-500B-4DF0-9CF5-972290E7E823}">
      <dsp:nvSpPr>
        <dsp:cNvPr id="0" name=""/>
        <dsp:cNvSpPr/>
      </dsp:nvSpPr>
      <dsp:spPr>
        <a:xfrm>
          <a:off x="2361968" y="543107"/>
          <a:ext cx="3326850" cy="3326850"/>
        </a:xfrm>
        <a:custGeom>
          <a:avLst/>
          <a:gdLst/>
          <a:ahLst/>
          <a:cxnLst/>
          <a:rect l="0" t="0" r="0" b="0"/>
          <a:pathLst>
            <a:path>
              <a:moveTo>
                <a:pt x="2605312" y="3034494"/>
              </a:moveTo>
              <a:arcTo wR="1663425" hR="1663425" stAng="3330719" swAng="413856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640944-85AC-4816-BA90-F47ADE2BD3A5}" type="datetimeFigureOut">
              <a:rPr lang="en-GB" smtClean="0"/>
              <a:t>13/05/2020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257DB7-6EFD-4DBA-8162-BAFEAFEE1978}" type="slidenum">
              <a:rPr lang="en-GB" smtClean="0"/>
              <a:t>‹Nr.›</a:t>
            </a:fld>
            <a:endParaRPr lang="en-GB"/>
          </a:p>
        </p:txBody>
      </p:sp>
    </p:spTree>
    <p:extLst>
      <p:ext uri="{BB962C8B-B14F-4D97-AF65-F5344CB8AC3E}">
        <p14:creationId xmlns:p14="http://schemas.microsoft.com/office/powerpoint/2010/main" val="1022190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52282-78C1-489C-9559-A181FA7AF9B2}" type="datetimeFigureOut">
              <a:rPr lang="en-GB" smtClean="0"/>
              <a:t>13/05/2020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8D484-BAA9-485A-B517-CB9203C1CE53}" type="slidenum">
              <a:rPr lang="en-GB" smtClean="0"/>
              <a:t>‹Nr.›</a:t>
            </a:fld>
            <a:endParaRPr lang="en-GB"/>
          </a:p>
        </p:txBody>
      </p:sp>
    </p:spTree>
    <p:extLst>
      <p:ext uri="{BB962C8B-B14F-4D97-AF65-F5344CB8AC3E}">
        <p14:creationId xmlns:p14="http://schemas.microsoft.com/office/powerpoint/2010/main" val="287504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IE" dirty="0"/>
              <a:t>Moreover, both models are equipped with specific features that complement each other well: while </a:t>
            </a:r>
            <a:r>
              <a:rPr lang="en-IE" dirty="0" err="1"/>
              <a:t>HiREPS</a:t>
            </a:r>
            <a:r>
              <a:rPr lang="en-IE" dirty="0"/>
              <a:t> allows for a detailed analysis of system flexibility thanks to incorporated linkages between electricity and heating &amp; cooling as well as transport, </a:t>
            </a:r>
            <a:r>
              <a:rPr lang="en-IE" dirty="0" err="1"/>
              <a:t>Enertile</a:t>
            </a:r>
            <a:r>
              <a:rPr lang="en-IE" dirty="0"/>
              <a:t> has complementary strengths in the incorporation of investment decisions into fossil and alternative low-carbon technologies.</a:t>
            </a:r>
          </a:p>
          <a:p>
            <a:endParaRPr lang="en-IE" dirty="0"/>
          </a:p>
        </p:txBody>
      </p:sp>
      <p:sp>
        <p:nvSpPr>
          <p:cNvPr id="4" name="Foliennummernplatzhalter 3"/>
          <p:cNvSpPr>
            <a:spLocks noGrp="1"/>
          </p:cNvSpPr>
          <p:nvPr>
            <p:ph type="sldNum" sz="quarter" idx="10"/>
          </p:nvPr>
        </p:nvSpPr>
        <p:spPr/>
        <p:txBody>
          <a:bodyPr/>
          <a:lstStyle/>
          <a:p>
            <a:fld id="{CD08D484-BAA9-485A-B517-CB9203C1CE53}" type="slidenum">
              <a:rPr lang="en-GB" smtClean="0"/>
              <a:t>12</a:t>
            </a:fld>
            <a:endParaRPr lang="en-GB"/>
          </a:p>
        </p:txBody>
      </p:sp>
    </p:spTree>
    <p:extLst>
      <p:ext uri="{BB962C8B-B14F-4D97-AF65-F5344CB8AC3E}">
        <p14:creationId xmlns:p14="http://schemas.microsoft.com/office/powerpoint/2010/main" val="376290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CD08D484-BAA9-485A-B517-CB9203C1CE53}" type="slidenum">
              <a:rPr lang="en-GB" smtClean="0"/>
              <a:t>13</a:t>
            </a:fld>
            <a:endParaRPr lang="en-GB"/>
          </a:p>
        </p:txBody>
      </p:sp>
    </p:spTree>
    <p:extLst>
      <p:ext uri="{BB962C8B-B14F-4D97-AF65-F5344CB8AC3E}">
        <p14:creationId xmlns:p14="http://schemas.microsoft.com/office/powerpoint/2010/main" val="209745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indent="-457200">
              <a:buClr>
                <a:schemeClr val="accent2"/>
              </a:buClr>
              <a:buFont typeface="Wingdings" pitchFamily="2" charset="2"/>
              <a:buChar char="v"/>
            </a:pPr>
            <a:r>
              <a:rPr lang="en-US" sz="1200" dirty="0"/>
              <a:t>Effective </a:t>
            </a:r>
            <a:r>
              <a:rPr lang="en-US" sz="1200" b="1" dirty="0"/>
              <a:t>carbon pricing </a:t>
            </a:r>
            <a:r>
              <a:rPr lang="en-US" sz="1200" dirty="0"/>
              <a:t>(i.e. high CO2 prices): key for successful CSP deployment. Policies that allow for CCS are hindering the development of alternative, CO2-free technology options like CSP. </a:t>
            </a:r>
          </a:p>
          <a:p>
            <a:pPr marL="457200" indent="-457200">
              <a:buClr>
                <a:schemeClr val="accent2"/>
              </a:buClr>
              <a:buFont typeface="Wingdings" pitchFamily="2" charset="2"/>
              <a:buChar char="v"/>
            </a:pPr>
            <a:r>
              <a:rPr lang="en-US" sz="1200" b="1" dirty="0"/>
              <a:t>Technology cost reductions </a:t>
            </a:r>
            <a:r>
              <a:rPr lang="en-US" sz="1200" dirty="0"/>
              <a:t>of all CSP components are necessary in order to keep this technology competitive and available for the transformation of our electricity systems. Since absolute CSP capacities installed are relatively small, </a:t>
            </a:r>
            <a:r>
              <a:rPr lang="en-US" sz="1200" b="1" dirty="0"/>
              <a:t>policies for targeted support </a:t>
            </a:r>
            <a:r>
              <a:rPr lang="en-US" sz="1200" dirty="0"/>
              <a:t>for CSP can foster high learning rates.</a:t>
            </a:r>
          </a:p>
          <a:p>
            <a:endParaRPr lang="en-US" dirty="0"/>
          </a:p>
        </p:txBody>
      </p:sp>
      <p:sp>
        <p:nvSpPr>
          <p:cNvPr id="4" name="Foliennummernplatzhalter 3"/>
          <p:cNvSpPr>
            <a:spLocks noGrp="1"/>
          </p:cNvSpPr>
          <p:nvPr>
            <p:ph type="sldNum" sz="quarter" idx="10"/>
          </p:nvPr>
        </p:nvSpPr>
        <p:spPr/>
        <p:txBody>
          <a:bodyPr/>
          <a:lstStyle/>
          <a:p>
            <a:fld id="{CD08D484-BAA9-485A-B517-CB9203C1CE53}" type="slidenum">
              <a:rPr lang="en-GB" smtClean="0"/>
              <a:t>41</a:t>
            </a:fld>
            <a:endParaRPr lang="en-GB"/>
          </a:p>
        </p:txBody>
      </p:sp>
    </p:spTree>
    <p:extLst>
      <p:ext uri="{BB962C8B-B14F-4D97-AF65-F5344CB8AC3E}">
        <p14:creationId xmlns:p14="http://schemas.microsoft.com/office/powerpoint/2010/main" val="399062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CSP and PV </a:t>
            </a:r>
            <a:r>
              <a:rPr lang="en-US" sz="1200" dirty="0" smtClean="0"/>
              <a:t>can fulfil </a:t>
            </a:r>
            <a:r>
              <a:rPr lang="en-US" sz="1200" b="1" dirty="0" smtClean="0"/>
              <a:t>complementary tasks </a:t>
            </a:r>
            <a:r>
              <a:rPr lang="en-US" sz="1200" dirty="0" smtClean="0"/>
              <a:t>which can be addressed by renewable policies. Competitive specific auctions can help to rate the system contribution of different technology options and value the </a:t>
            </a:r>
            <a:r>
              <a:rPr lang="en-US" sz="1200" dirty="0" err="1" smtClean="0"/>
              <a:t>dispatchability</a:t>
            </a:r>
            <a:r>
              <a:rPr lang="en-US" sz="1200" dirty="0" smtClean="0"/>
              <a:t> of CSP. Both, PV and CSP, will be needed in the electricity system of 2050. </a:t>
            </a:r>
          </a:p>
          <a:p>
            <a:endParaRPr lang="en-US" dirty="0"/>
          </a:p>
        </p:txBody>
      </p:sp>
      <p:sp>
        <p:nvSpPr>
          <p:cNvPr id="4" name="Foliennummernplatzhalter 3"/>
          <p:cNvSpPr>
            <a:spLocks noGrp="1"/>
          </p:cNvSpPr>
          <p:nvPr>
            <p:ph type="sldNum" sz="quarter" idx="10"/>
          </p:nvPr>
        </p:nvSpPr>
        <p:spPr/>
        <p:txBody>
          <a:bodyPr/>
          <a:lstStyle/>
          <a:p>
            <a:fld id="{CD08D484-BAA9-485A-B517-CB9203C1CE53}" type="slidenum">
              <a:rPr lang="en-GB" smtClean="0"/>
              <a:t>42</a:t>
            </a:fld>
            <a:endParaRPr lang="en-GB"/>
          </a:p>
        </p:txBody>
      </p:sp>
    </p:spTree>
    <p:extLst>
      <p:ext uri="{BB962C8B-B14F-4D97-AF65-F5344CB8AC3E}">
        <p14:creationId xmlns:p14="http://schemas.microsoft.com/office/powerpoint/2010/main" val="2255500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indent="-457200">
              <a:buClr>
                <a:schemeClr val="accent2"/>
              </a:buClr>
              <a:buFont typeface="Wingdings" pitchFamily="2" charset="2"/>
              <a:buChar char="v"/>
            </a:pPr>
            <a:r>
              <a:rPr lang="en-US" sz="1200" b="1" dirty="0" smtClean="0"/>
              <a:t>Thermal </a:t>
            </a:r>
            <a:r>
              <a:rPr lang="en-US" sz="1200" b="1" dirty="0"/>
              <a:t>energy </a:t>
            </a:r>
            <a:r>
              <a:rPr lang="en-US" sz="1200" dirty="0"/>
              <a:t>storage is a </a:t>
            </a:r>
            <a:r>
              <a:rPr lang="en-US" sz="1200" b="1" dirty="0"/>
              <a:t>cost-effective flexibility option </a:t>
            </a:r>
            <a:r>
              <a:rPr lang="en-US" sz="1200" dirty="0"/>
              <a:t>for </a:t>
            </a:r>
            <a:r>
              <a:rPr lang="en-US" sz="1200" b="1" dirty="0"/>
              <a:t>longer storage durations</a:t>
            </a:r>
            <a:r>
              <a:rPr lang="en-US" sz="1200" dirty="0"/>
              <a:t>. Support for CSP enhances at the same time this flexibility option. </a:t>
            </a:r>
          </a:p>
          <a:p>
            <a:endParaRPr lang="en-US" dirty="0"/>
          </a:p>
        </p:txBody>
      </p:sp>
      <p:sp>
        <p:nvSpPr>
          <p:cNvPr id="4" name="Foliennummernplatzhalter 3"/>
          <p:cNvSpPr>
            <a:spLocks noGrp="1"/>
          </p:cNvSpPr>
          <p:nvPr>
            <p:ph type="sldNum" sz="quarter" idx="10"/>
          </p:nvPr>
        </p:nvSpPr>
        <p:spPr/>
        <p:txBody>
          <a:bodyPr/>
          <a:lstStyle/>
          <a:p>
            <a:fld id="{CD08D484-BAA9-485A-B517-CB9203C1CE53}" type="slidenum">
              <a:rPr lang="en-GB" smtClean="0"/>
              <a:t>43</a:t>
            </a:fld>
            <a:endParaRPr lang="en-GB"/>
          </a:p>
        </p:txBody>
      </p:sp>
    </p:spTree>
    <p:extLst>
      <p:ext uri="{BB962C8B-B14F-4D97-AF65-F5344CB8AC3E}">
        <p14:creationId xmlns:p14="http://schemas.microsoft.com/office/powerpoint/2010/main" val="1877023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8D484-BAA9-485A-B517-CB9203C1CE5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1479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340863"/>
            <a:ext cx="9144000" cy="1169099"/>
          </a:xfrm>
          <a:prstGeom prst="rect">
            <a:avLst/>
          </a:prstGeom>
        </p:spPr>
        <p:txBody>
          <a:bodyPr anchor="b">
            <a:normAutofit/>
          </a:bodyPr>
          <a:lstStyle>
            <a:lvl1pPr algn="ctr">
              <a:defRPr sz="5400" b="1">
                <a:solidFill>
                  <a:schemeClr val="accent1"/>
                </a:solidFill>
                <a:cs typeface="Aharoni" panose="02010803020104030203" pitchFamily="2" charset="-79"/>
              </a:defRPr>
            </a:lvl1pPr>
          </a:lstStyle>
          <a:p>
            <a:r>
              <a:rPr lang="en-US" dirty="0"/>
              <a:t>MUSTEC Presentation Title</a:t>
            </a:r>
            <a:endParaRPr lang="el-GR" dirty="0"/>
          </a:p>
        </p:txBody>
      </p:sp>
      <p:sp>
        <p:nvSpPr>
          <p:cNvPr id="3" name="Subtitle 2"/>
          <p:cNvSpPr>
            <a:spLocks noGrp="1"/>
          </p:cNvSpPr>
          <p:nvPr>
            <p:ph type="subTitle" idx="1" hasCustomPrompt="1"/>
          </p:nvPr>
        </p:nvSpPr>
        <p:spPr>
          <a:xfrm>
            <a:off x="1524000" y="3638614"/>
            <a:ext cx="9144000" cy="640778"/>
          </a:xfrm>
          <a:prstGeom prst="rect">
            <a:avLst/>
          </a:prstGeo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l-GR" dirty="0"/>
          </a:p>
        </p:txBody>
      </p:sp>
      <p:sp>
        <p:nvSpPr>
          <p:cNvPr id="25" name="Text Placeholder 24"/>
          <p:cNvSpPr>
            <a:spLocks noGrp="1"/>
          </p:cNvSpPr>
          <p:nvPr>
            <p:ph type="body" sz="quarter" idx="13" hasCustomPrompt="1"/>
          </p:nvPr>
        </p:nvSpPr>
        <p:spPr>
          <a:xfrm>
            <a:off x="3944144" y="4413250"/>
            <a:ext cx="4303712" cy="451358"/>
          </a:xfrm>
          <a:prstGeom prst="rect">
            <a:avLst/>
          </a:prstGeom>
        </p:spPr>
        <p:txBody>
          <a:bodyPr/>
          <a:lstStyle>
            <a:lvl1pPr marL="0" indent="0" algn="ctr">
              <a:buNone/>
              <a:defRPr sz="1800">
                <a:solidFill>
                  <a:schemeClr val="accent4"/>
                </a:solidFill>
              </a:defRPr>
            </a:lvl1pPr>
          </a:lstStyle>
          <a:p>
            <a:pPr lvl="0"/>
            <a:r>
              <a:rPr lang="en-US" dirty="0"/>
              <a:t>Click to edit Presenters</a:t>
            </a:r>
            <a:endParaRPr lang="en-GB"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581" y="6008914"/>
            <a:ext cx="1840651" cy="7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isi_60mm_p3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56" y="6079794"/>
            <a:ext cx="2162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28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52" y="475488"/>
            <a:ext cx="6656832" cy="682752"/>
          </a:xfrm>
          <a:prstGeom prst="rect">
            <a:avLst/>
          </a:prstGeom>
        </p:spPr>
        <p:txBody>
          <a:bodyPr/>
          <a:lstStyle>
            <a:lvl1pPr algn="l">
              <a:defRPr sz="36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‹Nr.›</a:t>
            </a:fld>
            <a:endParaRPr lang="en-GB" dirty="0"/>
          </a:p>
        </p:txBody>
      </p:sp>
      <p:sp>
        <p:nvSpPr>
          <p:cNvPr id="10" name="Picture Placeholder 28"/>
          <p:cNvSpPr>
            <a:spLocks noGrp="1"/>
          </p:cNvSpPr>
          <p:nvPr>
            <p:ph type="pic" sz="quarter" idx="14" hasCustomPrompt="1"/>
          </p:nvPr>
        </p:nvSpPr>
        <p:spPr>
          <a:xfrm>
            <a:off x="341884" y="6194298"/>
            <a:ext cx="2486660" cy="450342"/>
          </a:xfrm>
          <a:prstGeom prst="rect">
            <a:avLst/>
          </a:prstGeom>
        </p:spPr>
        <p:txBody>
          <a:bodyPr/>
          <a:lstStyle>
            <a:lvl1pPr marL="0" indent="0">
              <a:buNone/>
              <a:defRPr baseline="0"/>
            </a:lvl1pPr>
          </a:lstStyle>
          <a:p>
            <a:r>
              <a:rPr lang="en-US" dirty="0"/>
              <a:t>Institute logo</a:t>
            </a:r>
          </a:p>
          <a:p>
            <a:endParaRPr lang="en-GB" dirty="0"/>
          </a:p>
        </p:txBody>
      </p:sp>
      <p:sp>
        <p:nvSpPr>
          <p:cNvPr id="8" name="Content Placeholder 2"/>
          <p:cNvSpPr>
            <a:spLocks noGrp="1"/>
          </p:cNvSpPr>
          <p:nvPr>
            <p:ph idx="1"/>
          </p:nvPr>
        </p:nvSpPr>
        <p:spPr>
          <a:xfrm>
            <a:off x="512064" y="1588008"/>
            <a:ext cx="6437376" cy="4525963"/>
          </a:xfrm>
          <a:prstGeom prst="rect">
            <a:avLst/>
          </a:prstGeom>
        </p:spPr>
        <p:txBody>
          <a:bodyPr/>
          <a:lstStyle>
            <a:lvl1pPr marL="457200" indent="-457200">
              <a:buClr>
                <a:schemeClr val="accent2"/>
              </a:buClr>
              <a:buFont typeface="Wingdings" pitchFamily="2" charset="2"/>
              <a:buChar char="v"/>
              <a:defRPr sz="2800">
                <a:latin typeface="Arial" pitchFamily="34" charset="0"/>
                <a:cs typeface="Arial" pitchFamily="34" charset="0"/>
              </a:defRPr>
            </a:lvl1pPr>
            <a:lvl2pPr marL="742950" indent="-285750">
              <a:buFont typeface="Arial" pitchFamily="34" charset="0"/>
              <a:buChar char="•"/>
              <a:defRPr sz="2800">
                <a:latin typeface="Arial" pitchFamily="34" charset="0"/>
                <a:cs typeface="Arial" pitchFamily="34" charset="0"/>
              </a:defRPr>
            </a:lvl2pPr>
            <a:lvl3pPr marL="1143000" indent="-228600">
              <a:buFont typeface="Courier New" pitchFamily="49" charset="0"/>
              <a:buChar char="o"/>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5"/>
          </p:nvPr>
        </p:nvSpPr>
        <p:spPr>
          <a:xfrm>
            <a:off x="7278688" y="1597025"/>
            <a:ext cx="4535487" cy="4511167"/>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419704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52" y="475488"/>
            <a:ext cx="6656832" cy="682752"/>
          </a:xfrm>
          <a:prstGeom prst="rect">
            <a:avLst/>
          </a:prstGeom>
        </p:spPr>
        <p:txBody>
          <a:bodyPr/>
          <a:lstStyle>
            <a:lvl1pPr algn="l">
              <a:defRPr sz="36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‹Nr.›</a:t>
            </a:fld>
            <a:endParaRPr lang="en-GB" dirty="0"/>
          </a:p>
        </p:txBody>
      </p:sp>
      <p:sp>
        <p:nvSpPr>
          <p:cNvPr id="10" name="Picture Placeholder 28"/>
          <p:cNvSpPr>
            <a:spLocks noGrp="1"/>
          </p:cNvSpPr>
          <p:nvPr>
            <p:ph type="pic" sz="quarter" idx="14" hasCustomPrompt="1"/>
          </p:nvPr>
        </p:nvSpPr>
        <p:spPr>
          <a:xfrm>
            <a:off x="341884" y="6194298"/>
            <a:ext cx="2486660" cy="450342"/>
          </a:xfrm>
          <a:prstGeom prst="rect">
            <a:avLst/>
          </a:prstGeom>
        </p:spPr>
        <p:txBody>
          <a:bodyPr/>
          <a:lstStyle>
            <a:lvl1pPr marL="0" indent="0">
              <a:buNone/>
              <a:defRPr baseline="0"/>
            </a:lvl1pPr>
          </a:lstStyle>
          <a:p>
            <a:r>
              <a:rPr lang="en-US" dirty="0"/>
              <a:t>Institute logo</a:t>
            </a:r>
          </a:p>
          <a:p>
            <a:endParaRPr lang="en-GB" dirty="0"/>
          </a:p>
        </p:txBody>
      </p:sp>
      <p:sp>
        <p:nvSpPr>
          <p:cNvPr id="8" name="Content Placeholder 2"/>
          <p:cNvSpPr>
            <a:spLocks noGrp="1"/>
          </p:cNvSpPr>
          <p:nvPr>
            <p:ph idx="1"/>
          </p:nvPr>
        </p:nvSpPr>
        <p:spPr>
          <a:xfrm>
            <a:off x="5120640" y="1588008"/>
            <a:ext cx="6437376" cy="4525963"/>
          </a:xfrm>
          <a:prstGeom prst="rect">
            <a:avLst/>
          </a:prstGeom>
        </p:spPr>
        <p:txBody>
          <a:bodyPr/>
          <a:lstStyle>
            <a:lvl1pPr marL="0" indent="0">
              <a:buNone/>
              <a:defRPr sz="2800">
                <a:latin typeface="Arial" pitchFamily="34" charset="0"/>
                <a:cs typeface="Arial" pitchFamily="34" charset="0"/>
              </a:defRPr>
            </a:lvl1pPr>
            <a:lvl2pPr marL="742950" indent="-285750">
              <a:buFont typeface="Arial" pitchFamily="34" charset="0"/>
              <a:buChar char="•"/>
              <a:defRPr sz="2800">
                <a:latin typeface="Arial" pitchFamily="34" charset="0"/>
                <a:cs typeface="Arial" pitchFamily="34" charset="0"/>
              </a:defRPr>
            </a:lvl2pPr>
            <a:lvl3pPr marL="1143000" indent="-228600">
              <a:buFont typeface="Courier New" pitchFamily="49" charset="0"/>
              <a:buChar char="o"/>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martArt Placeholder 4"/>
          <p:cNvSpPr>
            <a:spLocks noGrp="1"/>
          </p:cNvSpPr>
          <p:nvPr>
            <p:ph type="dgm" sz="quarter" idx="15"/>
          </p:nvPr>
        </p:nvSpPr>
        <p:spPr>
          <a:xfrm>
            <a:off x="425958" y="1572958"/>
            <a:ext cx="4316413" cy="4535233"/>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1594239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52" y="475488"/>
            <a:ext cx="6656832" cy="682752"/>
          </a:xfrm>
          <a:prstGeom prst="rect">
            <a:avLst/>
          </a:prstGeom>
        </p:spPr>
        <p:txBody>
          <a:bodyPr/>
          <a:lstStyle>
            <a:lvl1pPr algn="l">
              <a:defRPr sz="36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‹Nr.›</a:t>
            </a:fld>
            <a:endParaRPr lang="en-GB" dirty="0"/>
          </a:p>
        </p:txBody>
      </p:sp>
      <p:sp>
        <p:nvSpPr>
          <p:cNvPr id="10" name="Picture Placeholder 28"/>
          <p:cNvSpPr>
            <a:spLocks noGrp="1"/>
          </p:cNvSpPr>
          <p:nvPr>
            <p:ph type="pic" sz="quarter" idx="14" hasCustomPrompt="1"/>
          </p:nvPr>
        </p:nvSpPr>
        <p:spPr>
          <a:xfrm>
            <a:off x="341884" y="6194298"/>
            <a:ext cx="2486660" cy="450342"/>
          </a:xfrm>
          <a:prstGeom prst="rect">
            <a:avLst/>
          </a:prstGeom>
        </p:spPr>
        <p:txBody>
          <a:bodyPr/>
          <a:lstStyle>
            <a:lvl1pPr marL="0" indent="0">
              <a:buNone/>
              <a:defRPr baseline="0"/>
            </a:lvl1pPr>
          </a:lstStyle>
          <a:p>
            <a:r>
              <a:rPr lang="en-US" dirty="0"/>
              <a:t>Institute logo</a:t>
            </a:r>
          </a:p>
          <a:p>
            <a:endParaRPr lang="en-GB" dirty="0"/>
          </a:p>
        </p:txBody>
      </p:sp>
      <p:sp>
        <p:nvSpPr>
          <p:cNvPr id="8" name="Content Placeholder 2"/>
          <p:cNvSpPr>
            <a:spLocks noGrp="1"/>
          </p:cNvSpPr>
          <p:nvPr>
            <p:ph idx="1"/>
          </p:nvPr>
        </p:nvSpPr>
        <p:spPr>
          <a:xfrm>
            <a:off x="1365504" y="1588008"/>
            <a:ext cx="10192512" cy="4525963"/>
          </a:xfrm>
          <a:prstGeom prst="rect">
            <a:avLst/>
          </a:prstGeom>
        </p:spPr>
        <p:txBody>
          <a:bodyPr/>
          <a:lstStyle>
            <a:lvl1pPr marL="0" indent="0">
              <a:buNone/>
              <a:defRPr sz="2800">
                <a:latin typeface="Arial" pitchFamily="34" charset="0"/>
                <a:cs typeface="Arial" pitchFamily="34" charset="0"/>
              </a:defRPr>
            </a:lvl1pPr>
            <a:lvl2pPr marL="742950" indent="-285750">
              <a:buFont typeface="Arial" pitchFamily="34" charset="0"/>
              <a:buChar char="•"/>
              <a:defRPr sz="2800">
                <a:latin typeface="Arial" pitchFamily="34" charset="0"/>
                <a:cs typeface="Arial" pitchFamily="34" charset="0"/>
              </a:defRPr>
            </a:lvl2pPr>
            <a:lvl3pPr marL="1143000" indent="-228600">
              <a:buFont typeface="Courier New" pitchFamily="49" charset="0"/>
              <a:buChar char="o"/>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lowchart: Delay 3"/>
          <p:cNvSpPr/>
          <p:nvPr userDrawn="1"/>
        </p:nvSpPr>
        <p:spPr>
          <a:xfrm rot="10800000">
            <a:off x="195072" y="1755648"/>
            <a:ext cx="768096" cy="3669792"/>
          </a:xfrm>
          <a:prstGeom prst="flowChartDelay">
            <a:avLst/>
          </a:prstGeom>
          <a:noFill/>
          <a:ln w="2857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btitle 2"/>
          <p:cNvSpPr>
            <a:spLocks noGrp="1"/>
          </p:cNvSpPr>
          <p:nvPr>
            <p:ph type="subTitle" idx="15" hasCustomPrompt="1"/>
          </p:nvPr>
        </p:nvSpPr>
        <p:spPr>
          <a:xfrm rot="16200000">
            <a:off x="-985265" y="3314700"/>
            <a:ext cx="3345180" cy="551688"/>
          </a:xfrm>
          <a:prstGeom prst="rect">
            <a:avLst/>
          </a:prstGeom>
        </p:spPr>
        <p:txBody>
          <a:bodyPr/>
          <a:lstStyle>
            <a:lvl1pPr marL="0" indent="0" algn="ctr">
              <a:buNone/>
              <a:defRPr sz="2400">
                <a:solidFill>
                  <a:schemeClr val="accent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tint val="75000"/>
                  </a:sysClr>
                </a:solidFill>
                <a:effectLst/>
                <a:uLnTx/>
                <a:uFillTx/>
              </a:rPr>
              <a:t>Click to edit subtitle</a:t>
            </a:r>
            <a:endParaRPr kumimoji="0" lang="en-GB" sz="1800" b="0" i="0" u="none" strike="noStrike" kern="0" cap="none" spc="0" normalizeH="0" baseline="0" noProof="0" dirty="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4175743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52" y="475488"/>
            <a:ext cx="6656832" cy="682752"/>
          </a:xfrm>
          <a:prstGeom prst="rect">
            <a:avLst/>
          </a:prstGeom>
        </p:spPr>
        <p:txBody>
          <a:bodyPr/>
          <a:lstStyle>
            <a:lvl1pPr algn="l">
              <a:defRPr sz="36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‹Nr.›</a:t>
            </a:fld>
            <a:endParaRPr lang="en-GB" dirty="0"/>
          </a:p>
        </p:txBody>
      </p:sp>
      <p:sp>
        <p:nvSpPr>
          <p:cNvPr id="9" name="Text Placeholder 8"/>
          <p:cNvSpPr>
            <a:spLocks noGrp="1"/>
          </p:cNvSpPr>
          <p:nvPr>
            <p:ph type="body" sz="quarter" idx="13"/>
          </p:nvPr>
        </p:nvSpPr>
        <p:spPr>
          <a:xfrm>
            <a:off x="512763" y="1584325"/>
            <a:ext cx="10009187" cy="4535488"/>
          </a:xfrm>
          <a:prstGeom prst="rect">
            <a:avLst/>
          </a:prstGeom>
        </p:spPr>
        <p:txBody>
          <a:bodyPr/>
          <a:lstStyle>
            <a:lvl1pPr marL="0" indent="0">
              <a:buNone/>
              <a:defRPr sz="2800">
                <a:latin typeface="Arial" pitchFamily="34" charset="0"/>
                <a:cs typeface="Arial" pitchFamily="34" charset="0"/>
              </a:defRPr>
            </a:lvl1pPr>
            <a:lvl2pPr marL="742950" indent="-285750">
              <a:buFont typeface="Arial" pitchFamily="34" charset="0"/>
              <a:buChar char="•"/>
              <a:defRPr sz="2800">
                <a:latin typeface="Arial" pitchFamily="34" charset="0"/>
                <a:cs typeface="Arial" pitchFamily="34" charset="0"/>
              </a:defRPr>
            </a:lvl2pPr>
            <a:lvl3pPr marL="1143000" indent="-228600">
              <a:buFont typeface="Courier New" pitchFamily="49" charset="0"/>
              <a:buChar char="o"/>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28"/>
          <p:cNvSpPr>
            <a:spLocks noGrp="1"/>
          </p:cNvSpPr>
          <p:nvPr>
            <p:ph type="pic" sz="quarter" idx="14" hasCustomPrompt="1"/>
          </p:nvPr>
        </p:nvSpPr>
        <p:spPr>
          <a:xfrm>
            <a:off x="341884" y="6194298"/>
            <a:ext cx="2486660" cy="450342"/>
          </a:xfrm>
          <a:prstGeom prst="rect">
            <a:avLst/>
          </a:prstGeom>
        </p:spPr>
        <p:txBody>
          <a:bodyPr/>
          <a:lstStyle>
            <a:lvl1pPr marL="0" indent="0">
              <a:buNone/>
              <a:defRPr baseline="0"/>
            </a:lvl1pPr>
          </a:lstStyle>
          <a:p>
            <a:r>
              <a:rPr lang="en-US" dirty="0"/>
              <a:t>Institute logo</a:t>
            </a:r>
          </a:p>
          <a:p>
            <a:endParaRPr lang="en-GB" dirty="0"/>
          </a:p>
        </p:txBody>
      </p:sp>
    </p:spTree>
    <p:extLst>
      <p:ext uri="{BB962C8B-B14F-4D97-AF65-F5344CB8AC3E}">
        <p14:creationId xmlns:p14="http://schemas.microsoft.com/office/powerpoint/2010/main" val="149316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Box 3"/>
          <p:cNvSpPr txBox="1"/>
          <p:nvPr userDrawn="1"/>
        </p:nvSpPr>
        <p:spPr>
          <a:xfrm>
            <a:off x="4291584" y="2585674"/>
            <a:ext cx="3608832" cy="830997"/>
          </a:xfrm>
          <a:prstGeom prst="rect">
            <a:avLst/>
          </a:prstGeom>
          <a:noFill/>
        </p:spPr>
        <p:txBody>
          <a:bodyPr wrap="square" rtlCol="0">
            <a:spAutoFit/>
          </a:bodyPr>
          <a:lstStyle/>
          <a:p>
            <a:r>
              <a:rPr lang="en-US" sz="4800" b="1" dirty="0">
                <a:solidFill>
                  <a:schemeClr val="accent2"/>
                </a:solidFill>
                <a:latin typeface="Cambria" pitchFamily="18" charset="0"/>
              </a:rPr>
              <a:t>Thank</a:t>
            </a:r>
            <a:r>
              <a:rPr lang="en-US" sz="4800" b="1" baseline="0" dirty="0">
                <a:solidFill>
                  <a:schemeClr val="accent2"/>
                </a:solidFill>
                <a:latin typeface="Cambria" pitchFamily="18" charset="0"/>
              </a:rPr>
              <a:t> you!</a:t>
            </a:r>
            <a:endParaRPr lang="en-GB" sz="4800" b="1" dirty="0">
              <a:solidFill>
                <a:schemeClr val="accent2"/>
              </a:solidFill>
              <a:latin typeface="Cambria" pitchFamily="18" charset="0"/>
            </a:endParaRPr>
          </a:p>
        </p:txBody>
      </p:sp>
      <p:sp>
        <p:nvSpPr>
          <p:cNvPr id="10" name="Text Placeholder 9"/>
          <p:cNvSpPr>
            <a:spLocks noGrp="1"/>
          </p:cNvSpPr>
          <p:nvPr>
            <p:ph type="body" sz="quarter" idx="16" hasCustomPrompt="1"/>
          </p:nvPr>
        </p:nvSpPr>
        <p:spPr>
          <a:xfrm>
            <a:off x="548640" y="4522851"/>
            <a:ext cx="4572000" cy="854075"/>
          </a:xfrm>
          <a:prstGeom prst="rect">
            <a:avLst/>
          </a:prstGeom>
        </p:spPr>
        <p:txBody>
          <a:bodyPr/>
          <a:lstStyle>
            <a:lvl1pPr marL="0" indent="0">
              <a:buNone/>
              <a:defRPr sz="2400" i="1">
                <a:solidFill>
                  <a:schemeClr val="accent1"/>
                </a:solidFill>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Name:…Email:…</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581" y="6008914"/>
            <a:ext cx="1840651" cy="7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isi_60mm_p3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56" y="6079794"/>
            <a:ext cx="2162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66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52" y="475488"/>
            <a:ext cx="6656832" cy="682752"/>
          </a:xfrm>
          <a:prstGeom prst="rect">
            <a:avLst/>
          </a:prstGeom>
        </p:spPr>
        <p:txBody>
          <a:bodyPr/>
          <a:lstStyle>
            <a:lvl1pPr algn="l">
              <a:defRPr sz="36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‹Nr.›</a:t>
            </a:fld>
            <a:endParaRPr lang="en-GB" dirty="0"/>
          </a:p>
        </p:txBody>
      </p:sp>
      <p:sp>
        <p:nvSpPr>
          <p:cNvPr id="7" name="Content Placeholder 2"/>
          <p:cNvSpPr>
            <a:spLocks noGrp="1"/>
          </p:cNvSpPr>
          <p:nvPr>
            <p:ph idx="1"/>
          </p:nvPr>
        </p:nvSpPr>
        <p:spPr>
          <a:xfrm>
            <a:off x="512064" y="1588008"/>
            <a:ext cx="8583168" cy="4525963"/>
          </a:xfrm>
          <a:prstGeom prst="rect">
            <a:avLst/>
          </a:prstGeom>
        </p:spPr>
        <p:txBody>
          <a:bodyPr/>
          <a:lstStyle>
            <a:lvl1pPr marL="0" indent="0">
              <a:buNone/>
              <a:defRPr sz="2800">
                <a:latin typeface="Arial" pitchFamily="34" charset="0"/>
                <a:cs typeface="Arial" pitchFamily="34" charset="0"/>
              </a:defRPr>
            </a:lvl1pPr>
            <a:lvl2pPr marL="742950" indent="-285750">
              <a:buFont typeface="Arial" pitchFamily="34" charset="0"/>
              <a:buChar char="•"/>
              <a:defRPr sz="2800">
                <a:latin typeface="Arial" pitchFamily="34" charset="0"/>
                <a:cs typeface="Arial" pitchFamily="34" charset="0"/>
              </a:defRPr>
            </a:lvl2pPr>
            <a:lvl3pPr marL="1143000" indent="-228600">
              <a:buFont typeface="Courier New" pitchFamily="49" charset="0"/>
              <a:buChar char="o"/>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581" y="6008914"/>
            <a:ext cx="1840651" cy="7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isi_60mm_p3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56" y="6079794"/>
            <a:ext cx="2162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32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52" y="475488"/>
            <a:ext cx="6656832" cy="682752"/>
          </a:xfrm>
          <a:prstGeom prst="rect">
            <a:avLst/>
          </a:prstGeom>
        </p:spPr>
        <p:txBody>
          <a:bodyPr/>
          <a:lstStyle>
            <a:lvl1pPr algn="l">
              <a:defRPr sz="36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‹Nr.›</a:t>
            </a:fld>
            <a:endParaRPr lang="en-GB" dirty="0"/>
          </a:p>
        </p:txBody>
      </p:sp>
      <p:sp>
        <p:nvSpPr>
          <p:cNvPr id="8" name="Content Placeholder 2"/>
          <p:cNvSpPr>
            <a:spLocks noGrp="1"/>
          </p:cNvSpPr>
          <p:nvPr>
            <p:ph idx="1"/>
          </p:nvPr>
        </p:nvSpPr>
        <p:spPr>
          <a:xfrm>
            <a:off x="512064" y="1588008"/>
            <a:ext cx="6437376" cy="4525963"/>
          </a:xfrm>
          <a:prstGeom prst="rect">
            <a:avLst/>
          </a:prstGeom>
        </p:spPr>
        <p:txBody>
          <a:bodyPr/>
          <a:lstStyle>
            <a:lvl1pPr marL="457200" indent="-457200">
              <a:buClr>
                <a:schemeClr val="accent2"/>
              </a:buClr>
              <a:buFont typeface="Wingdings" pitchFamily="2" charset="2"/>
              <a:buChar char="v"/>
              <a:defRPr sz="2800">
                <a:latin typeface="Arial" pitchFamily="34" charset="0"/>
                <a:cs typeface="Arial" pitchFamily="34" charset="0"/>
              </a:defRPr>
            </a:lvl1pPr>
            <a:lvl2pPr marL="742950" indent="-285750">
              <a:buFont typeface="Arial" pitchFamily="34" charset="0"/>
              <a:buChar char="•"/>
              <a:defRPr sz="2800">
                <a:latin typeface="Arial" pitchFamily="34" charset="0"/>
                <a:cs typeface="Arial" pitchFamily="34" charset="0"/>
              </a:defRPr>
            </a:lvl2pPr>
            <a:lvl3pPr marL="1143000" indent="-228600">
              <a:buFont typeface="Courier New" pitchFamily="49" charset="0"/>
              <a:buChar char="o"/>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5"/>
          </p:nvPr>
        </p:nvSpPr>
        <p:spPr>
          <a:xfrm>
            <a:off x="7278688" y="1597025"/>
            <a:ext cx="4535487" cy="4511167"/>
          </a:xfrm>
          <a:prstGeom prst="rect">
            <a:avLst/>
          </a:prstGeom>
        </p:spPr>
        <p:txBody>
          <a:bodyPr/>
          <a:lstStyle>
            <a:lvl1pPr marL="0" indent="0">
              <a:buNone/>
              <a:defRPr/>
            </a:lvl1pPr>
          </a:lstStyle>
          <a:p>
            <a:endParaRPr lang="en-GB"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581" y="6008914"/>
            <a:ext cx="1840651" cy="7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isi_60mm_p3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56" y="6079794"/>
            <a:ext cx="2162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75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52" y="475488"/>
            <a:ext cx="6656832" cy="682752"/>
          </a:xfrm>
          <a:prstGeom prst="rect">
            <a:avLst/>
          </a:prstGeom>
        </p:spPr>
        <p:txBody>
          <a:bodyPr/>
          <a:lstStyle>
            <a:lvl1pPr algn="l">
              <a:defRPr sz="36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‹Nr.›</a:t>
            </a:fld>
            <a:endParaRPr lang="en-GB" dirty="0"/>
          </a:p>
        </p:txBody>
      </p:sp>
      <p:sp>
        <p:nvSpPr>
          <p:cNvPr id="8" name="Content Placeholder 2"/>
          <p:cNvSpPr>
            <a:spLocks noGrp="1"/>
          </p:cNvSpPr>
          <p:nvPr>
            <p:ph idx="1"/>
          </p:nvPr>
        </p:nvSpPr>
        <p:spPr>
          <a:xfrm>
            <a:off x="5120640" y="1588008"/>
            <a:ext cx="6437376" cy="4525963"/>
          </a:xfrm>
          <a:prstGeom prst="rect">
            <a:avLst/>
          </a:prstGeom>
        </p:spPr>
        <p:txBody>
          <a:bodyPr/>
          <a:lstStyle>
            <a:lvl1pPr marL="0" indent="0">
              <a:buNone/>
              <a:defRPr sz="2800">
                <a:latin typeface="Arial" pitchFamily="34" charset="0"/>
                <a:cs typeface="Arial" pitchFamily="34" charset="0"/>
              </a:defRPr>
            </a:lvl1pPr>
            <a:lvl2pPr marL="742950" indent="-285750">
              <a:buFont typeface="Arial" pitchFamily="34" charset="0"/>
              <a:buChar char="•"/>
              <a:defRPr sz="2800">
                <a:latin typeface="Arial" pitchFamily="34" charset="0"/>
                <a:cs typeface="Arial" pitchFamily="34" charset="0"/>
              </a:defRPr>
            </a:lvl2pPr>
            <a:lvl3pPr marL="1143000" indent="-228600">
              <a:buFont typeface="Courier New" pitchFamily="49" charset="0"/>
              <a:buChar char="o"/>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martArt Placeholder 4"/>
          <p:cNvSpPr>
            <a:spLocks noGrp="1"/>
          </p:cNvSpPr>
          <p:nvPr>
            <p:ph type="dgm" sz="quarter" idx="15"/>
          </p:nvPr>
        </p:nvSpPr>
        <p:spPr>
          <a:xfrm>
            <a:off x="425958" y="1572958"/>
            <a:ext cx="4316413" cy="4535233"/>
          </a:xfrm>
          <a:prstGeom prst="rect">
            <a:avLst/>
          </a:prstGeom>
        </p:spPr>
        <p:txBody>
          <a:bodyPr/>
          <a:lstStyle>
            <a:lvl1pPr marL="0" indent="0">
              <a:buNone/>
              <a:defRPr/>
            </a:lvl1pPr>
          </a:lstStyle>
          <a:p>
            <a:endParaRPr lang="en-GB"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581" y="6008914"/>
            <a:ext cx="1840651" cy="7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isi_60mm_p3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56" y="6079794"/>
            <a:ext cx="2162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953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52" y="475488"/>
            <a:ext cx="6656832" cy="682752"/>
          </a:xfrm>
          <a:prstGeom prst="rect">
            <a:avLst/>
          </a:prstGeom>
        </p:spPr>
        <p:txBody>
          <a:bodyPr/>
          <a:lstStyle>
            <a:lvl1pPr algn="l">
              <a:defRPr sz="36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‹Nr.›</a:t>
            </a:fld>
            <a:endParaRPr lang="en-GB" dirty="0"/>
          </a:p>
        </p:txBody>
      </p:sp>
      <p:sp>
        <p:nvSpPr>
          <p:cNvPr id="8" name="Content Placeholder 2"/>
          <p:cNvSpPr>
            <a:spLocks noGrp="1"/>
          </p:cNvSpPr>
          <p:nvPr>
            <p:ph idx="1"/>
          </p:nvPr>
        </p:nvSpPr>
        <p:spPr>
          <a:xfrm>
            <a:off x="1365504" y="1588008"/>
            <a:ext cx="10192512" cy="4525963"/>
          </a:xfrm>
          <a:prstGeom prst="rect">
            <a:avLst/>
          </a:prstGeom>
        </p:spPr>
        <p:txBody>
          <a:bodyPr/>
          <a:lstStyle>
            <a:lvl1pPr marL="0" indent="0">
              <a:buNone/>
              <a:defRPr sz="2800">
                <a:latin typeface="Arial" pitchFamily="34" charset="0"/>
                <a:cs typeface="Arial" pitchFamily="34" charset="0"/>
              </a:defRPr>
            </a:lvl1pPr>
            <a:lvl2pPr marL="742950" indent="-285750">
              <a:buFont typeface="Arial" pitchFamily="34" charset="0"/>
              <a:buChar char="•"/>
              <a:defRPr sz="2800">
                <a:latin typeface="Arial" pitchFamily="34" charset="0"/>
                <a:cs typeface="Arial" pitchFamily="34" charset="0"/>
              </a:defRPr>
            </a:lvl2pPr>
            <a:lvl3pPr marL="1143000" indent="-228600">
              <a:buFont typeface="Courier New" pitchFamily="49" charset="0"/>
              <a:buChar char="o"/>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lowchart: Delay 3"/>
          <p:cNvSpPr/>
          <p:nvPr userDrawn="1"/>
        </p:nvSpPr>
        <p:spPr>
          <a:xfrm rot="10800000">
            <a:off x="195072" y="1755648"/>
            <a:ext cx="768096" cy="3669792"/>
          </a:xfrm>
          <a:prstGeom prst="flowChartDelay">
            <a:avLst/>
          </a:prstGeom>
          <a:noFill/>
          <a:ln w="2857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btitle 2"/>
          <p:cNvSpPr>
            <a:spLocks noGrp="1"/>
          </p:cNvSpPr>
          <p:nvPr>
            <p:ph type="subTitle" idx="15" hasCustomPrompt="1"/>
          </p:nvPr>
        </p:nvSpPr>
        <p:spPr>
          <a:xfrm rot="16200000">
            <a:off x="-985265" y="3314700"/>
            <a:ext cx="3345180" cy="551688"/>
          </a:xfrm>
          <a:prstGeom prst="rect">
            <a:avLst/>
          </a:prstGeom>
        </p:spPr>
        <p:txBody>
          <a:bodyPr/>
          <a:lstStyle>
            <a:lvl1pPr marL="0" indent="0" algn="ctr">
              <a:buNone/>
              <a:defRPr sz="2400">
                <a:solidFill>
                  <a:schemeClr val="accent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tint val="75000"/>
                  </a:sysClr>
                </a:solidFill>
                <a:effectLst/>
                <a:uLnTx/>
                <a:uFillTx/>
              </a:rPr>
              <a:t>Click to edit subtitle</a:t>
            </a:r>
            <a:endParaRPr kumimoji="0" lang="en-GB" sz="1800" b="0" i="0" u="none" strike="noStrike" kern="0" cap="none" spc="0" normalizeH="0" baseline="0" noProof="0" dirty="0">
              <a:ln>
                <a:noFill/>
              </a:ln>
              <a:solidFill>
                <a:sysClr val="windowText" lastClr="000000">
                  <a:tint val="75000"/>
                </a:sysClr>
              </a:solidFill>
              <a:effectLst/>
              <a:uLnTx/>
              <a:uFillTx/>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581" y="6008914"/>
            <a:ext cx="1840651" cy="7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isi_60mm_p3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56" y="6079794"/>
            <a:ext cx="2162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53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52" y="475488"/>
            <a:ext cx="6656832" cy="682752"/>
          </a:xfrm>
          <a:prstGeom prst="rect">
            <a:avLst/>
          </a:prstGeom>
        </p:spPr>
        <p:txBody>
          <a:bodyPr/>
          <a:lstStyle>
            <a:lvl1pPr algn="l">
              <a:defRPr sz="36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‹Nr.›</a:t>
            </a:fld>
            <a:endParaRPr lang="en-GB" dirty="0"/>
          </a:p>
        </p:txBody>
      </p:sp>
      <p:sp>
        <p:nvSpPr>
          <p:cNvPr id="9" name="Text Placeholder 8"/>
          <p:cNvSpPr>
            <a:spLocks noGrp="1"/>
          </p:cNvSpPr>
          <p:nvPr>
            <p:ph type="body" sz="quarter" idx="13"/>
          </p:nvPr>
        </p:nvSpPr>
        <p:spPr>
          <a:xfrm>
            <a:off x="512763" y="1584325"/>
            <a:ext cx="10009187" cy="4535488"/>
          </a:xfrm>
          <a:prstGeom prst="rect">
            <a:avLst/>
          </a:prstGeom>
        </p:spPr>
        <p:txBody>
          <a:bodyPr/>
          <a:lstStyle>
            <a:lvl1pPr marL="0" indent="0">
              <a:buNone/>
              <a:defRPr sz="2800">
                <a:latin typeface="Arial" pitchFamily="34" charset="0"/>
                <a:cs typeface="Arial" pitchFamily="34" charset="0"/>
              </a:defRPr>
            </a:lvl1pPr>
            <a:lvl2pPr marL="742950" indent="-285750">
              <a:buFont typeface="Arial" pitchFamily="34" charset="0"/>
              <a:buChar char="•"/>
              <a:defRPr sz="2800">
                <a:latin typeface="Arial" pitchFamily="34" charset="0"/>
                <a:cs typeface="Arial" pitchFamily="34" charset="0"/>
              </a:defRPr>
            </a:lvl2pPr>
            <a:lvl3pPr marL="1143000" indent="-228600">
              <a:buFont typeface="Courier New" pitchFamily="49" charset="0"/>
              <a:buChar char="o"/>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581" y="6008914"/>
            <a:ext cx="1840651" cy="7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isi_60mm_p3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56" y="6079794"/>
            <a:ext cx="2162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18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340863"/>
            <a:ext cx="9144000" cy="1169099"/>
          </a:xfrm>
          <a:prstGeom prst="rect">
            <a:avLst/>
          </a:prstGeom>
        </p:spPr>
        <p:txBody>
          <a:bodyPr anchor="b">
            <a:normAutofit/>
          </a:bodyPr>
          <a:lstStyle>
            <a:lvl1pPr algn="ctr">
              <a:defRPr sz="5400" b="1">
                <a:solidFill>
                  <a:schemeClr val="accent1"/>
                </a:solidFill>
                <a:cs typeface="Aharoni" panose="02010803020104030203" pitchFamily="2" charset="-79"/>
              </a:defRPr>
            </a:lvl1pPr>
          </a:lstStyle>
          <a:p>
            <a:r>
              <a:rPr lang="en-US" dirty="0"/>
              <a:t>MUSTEC Presentation Title</a:t>
            </a:r>
            <a:endParaRPr lang="el-GR" dirty="0"/>
          </a:p>
        </p:txBody>
      </p:sp>
      <p:sp>
        <p:nvSpPr>
          <p:cNvPr id="3" name="Subtitle 2"/>
          <p:cNvSpPr>
            <a:spLocks noGrp="1"/>
          </p:cNvSpPr>
          <p:nvPr>
            <p:ph type="subTitle" idx="1" hasCustomPrompt="1"/>
          </p:nvPr>
        </p:nvSpPr>
        <p:spPr>
          <a:xfrm>
            <a:off x="1524000" y="3638614"/>
            <a:ext cx="9144000" cy="640778"/>
          </a:xfrm>
          <a:prstGeom prst="rect">
            <a:avLst/>
          </a:prstGeo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l-GR" dirty="0"/>
          </a:p>
        </p:txBody>
      </p:sp>
      <p:sp>
        <p:nvSpPr>
          <p:cNvPr id="25" name="Text Placeholder 24"/>
          <p:cNvSpPr>
            <a:spLocks noGrp="1"/>
          </p:cNvSpPr>
          <p:nvPr>
            <p:ph type="body" sz="quarter" idx="13" hasCustomPrompt="1"/>
          </p:nvPr>
        </p:nvSpPr>
        <p:spPr>
          <a:xfrm>
            <a:off x="3944144" y="4413250"/>
            <a:ext cx="4303712" cy="451358"/>
          </a:xfrm>
          <a:prstGeom prst="rect">
            <a:avLst/>
          </a:prstGeom>
        </p:spPr>
        <p:txBody>
          <a:bodyPr/>
          <a:lstStyle>
            <a:lvl1pPr marL="0" indent="0" algn="ctr">
              <a:buNone/>
              <a:defRPr sz="1800">
                <a:solidFill>
                  <a:schemeClr val="accent4"/>
                </a:solidFill>
              </a:defRPr>
            </a:lvl1pPr>
          </a:lstStyle>
          <a:p>
            <a:pPr lvl="0"/>
            <a:r>
              <a:rPr lang="en-US" dirty="0"/>
              <a:t>Click to edit Presenters</a:t>
            </a:r>
            <a:endParaRPr lang="en-GB"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581" y="6008914"/>
            <a:ext cx="1840651" cy="7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isi_60mm_p3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56" y="6079794"/>
            <a:ext cx="2162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17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952" y="475488"/>
            <a:ext cx="6656832" cy="682752"/>
          </a:xfrm>
          <a:prstGeom prst="rect">
            <a:avLst/>
          </a:prstGeom>
        </p:spPr>
        <p:txBody>
          <a:bodyPr/>
          <a:lstStyle>
            <a:lvl1pPr algn="l">
              <a:defRPr sz="36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‹Nr.›</a:t>
            </a:fld>
            <a:endParaRPr lang="en-GB" dirty="0"/>
          </a:p>
        </p:txBody>
      </p:sp>
      <p:sp>
        <p:nvSpPr>
          <p:cNvPr id="10" name="Picture Placeholder 28"/>
          <p:cNvSpPr>
            <a:spLocks noGrp="1"/>
          </p:cNvSpPr>
          <p:nvPr>
            <p:ph type="pic" sz="quarter" idx="14" hasCustomPrompt="1"/>
          </p:nvPr>
        </p:nvSpPr>
        <p:spPr>
          <a:xfrm>
            <a:off x="341884" y="6194298"/>
            <a:ext cx="2486660" cy="450342"/>
          </a:xfrm>
          <a:prstGeom prst="rect">
            <a:avLst/>
          </a:prstGeom>
        </p:spPr>
        <p:txBody>
          <a:bodyPr/>
          <a:lstStyle>
            <a:lvl1pPr marL="0" indent="0">
              <a:buNone/>
              <a:defRPr baseline="0"/>
            </a:lvl1pPr>
          </a:lstStyle>
          <a:p>
            <a:r>
              <a:rPr lang="en-US" dirty="0"/>
              <a:t>Institute logo</a:t>
            </a:r>
          </a:p>
          <a:p>
            <a:endParaRPr lang="en-GB" dirty="0"/>
          </a:p>
        </p:txBody>
      </p:sp>
      <p:sp>
        <p:nvSpPr>
          <p:cNvPr id="7" name="Content Placeholder 2"/>
          <p:cNvSpPr>
            <a:spLocks noGrp="1"/>
          </p:cNvSpPr>
          <p:nvPr>
            <p:ph idx="1"/>
          </p:nvPr>
        </p:nvSpPr>
        <p:spPr>
          <a:xfrm>
            <a:off x="512064" y="1588008"/>
            <a:ext cx="8583168" cy="4525963"/>
          </a:xfrm>
          <a:prstGeom prst="rect">
            <a:avLst/>
          </a:prstGeom>
        </p:spPr>
        <p:txBody>
          <a:bodyPr/>
          <a:lstStyle>
            <a:lvl1pPr marL="0" indent="0">
              <a:buNone/>
              <a:defRPr sz="2800">
                <a:latin typeface="Arial" pitchFamily="34" charset="0"/>
                <a:cs typeface="Arial" pitchFamily="34" charset="0"/>
              </a:defRPr>
            </a:lvl1pPr>
            <a:lvl2pPr marL="742950" indent="-285750">
              <a:buFont typeface="Arial" pitchFamily="34" charset="0"/>
              <a:buChar char="•"/>
              <a:defRPr sz="2800">
                <a:latin typeface="Arial" pitchFamily="34" charset="0"/>
                <a:cs typeface="Arial" pitchFamily="34" charset="0"/>
              </a:defRPr>
            </a:lvl2pPr>
            <a:lvl3pPr marL="1143000" indent="-228600">
              <a:buFont typeface="Courier New" pitchFamily="49" charset="0"/>
              <a:buChar char="o"/>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98260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1.xml"/><Relationship Id="rId7"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TextBox 19"/>
          <p:cNvSpPr txBox="1"/>
          <p:nvPr userDrawn="1"/>
        </p:nvSpPr>
        <p:spPr>
          <a:xfrm>
            <a:off x="7463905" y="464272"/>
            <a:ext cx="4418231" cy="1015663"/>
          </a:xfrm>
          <a:prstGeom prst="rect">
            <a:avLst/>
          </a:prstGeom>
          <a:noFill/>
        </p:spPr>
        <p:txBody>
          <a:bodyPr wrap="square" rtlCol="0">
            <a:spAutoFit/>
          </a:bodyPr>
          <a:lstStyle/>
          <a:p>
            <a:pPr algn="ctr">
              <a:lnSpc>
                <a:spcPct val="150000"/>
              </a:lnSpc>
            </a:pPr>
            <a:r>
              <a:rPr lang="en-US" sz="2000" b="1" dirty="0">
                <a:solidFill>
                  <a:schemeClr val="accent1"/>
                </a:solidFill>
                <a:latin typeface="Cambria" pitchFamily="18" charset="0"/>
                <a:cs typeface="Aharoni" panose="02010803020104030203" pitchFamily="2" charset="-79"/>
              </a:rPr>
              <a:t>Market Uptake of Solar Thermal Electricity through Cooperation</a:t>
            </a:r>
            <a:endParaRPr lang="el-GR" sz="2000" b="1" dirty="0">
              <a:solidFill>
                <a:schemeClr val="accent1"/>
              </a:solidFill>
              <a:latin typeface="Cambria" pitchFamily="18" charset="0"/>
              <a:cs typeface="Aharoni" panose="02010803020104030203" pitchFamily="2" charset="-79"/>
            </a:endParaRPr>
          </a:p>
        </p:txBody>
      </p:sp>
      <p:grpSp>
        <p:nvGrpSpPr>
          <p:cNvPr id="25" name="Group 24"/>
          <p:cNvGrpSpPr/>
          <p:nvPr userDrawn="1"/>
        </p:nvGrpSpPr>
        <p:grpSpPr>
          <a:xfrm rot="20575336">
            <a:off x="7955602" y="2610236"/>
            <a:ext cx="3794760" cy="3704844"/>
            <a:chOff x="3993406" y="1835474"/>
            <a:chExt cx="3794760" cy="3704844"/>
          </a:xfrm>
        </p:grpSpPr>
        <p:pic>
          <p:nvPicPr>
            <p:cNvPr id="1027" name="Picture 3" descr="\\fileserver\Projects\MUSTEC\09 Technical\Captur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93406" y="1920818"/>
              <a:ext cx="3733800" cy="36195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userDrawn="1"/>
          </p:nvSpPr>
          <p:spPr>
            <a:xfrm>
              <a:off x="4054366" y="1835474"/>
              <a:ext cx="3733800" cy="3619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userDrawn="1"/>
        </p:nvSpPr>
        <p:spPr>
          <a:xfrm>
            <a:off x="7788166" y="5945750"/>
            <a:ext cx="4246177" cy="646331"/>
          </a:xfrm>
          <a:prstGeom prst="rect">
            <a:avLst/>
          </a:prstGeom>
          <a:noFill/>
        </p:spPr>
        <p:txBody>
          <a:bodyPr wrap="square" rtlCol="0">
            <a:spAutoFit/>
          </a:bodyPr>
          <a:lstStyle/>
          <a:p>
            <a:r>
              <a:rPr lang="en-US" sz="1200" dirty="0"/>
              <a:t>This project has received funding from the European Union’s Horizon 2020 research and innovation </a:t>
            </a:r>
            <a:r>
              <a:rPr lang="en-US" sz="1200" dirty="0" err="1"/>
              <a:t>programme</a:t>
            </a:r>
            <a:r>
              <a:rPr lang="en-US" sz="1200" dirty="0"/>
              <a:t> under grant agreement No 764626</a:t>
            </a:r>
            <a:endParaRPr lang="el-GR" sz="1200" dirty="0"/>
          </a:p>
        </p:txBody>
      </p:sp>
      <p:pic>
        <p:nvPicPr>
          <p:cNvPr id="22" name="Picture 2" descr="https://europa.eu/european-union/sites/europaeu/files/docs/body/flag_yellow_low.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78690" y="6018190"/>
            <a:ext cx="888453" cy="5937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server\Projects\MUSTEC\09 Technical\Logo\MUSTEC original logo.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4378" t="23350" r="4378" b="23389"/>
          <a:stretch/>
        </p:blipFill>
        <p:spPr bwMode="auto">
          <a:xfrm>
            <a:off x="275937" y="130324"/>
            <a:ext cx="4991007" cy="168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332364"/>
      </p:ext>
    </p:extLst>
  </p:cSld>
  <p:clrMap bg1="lt1" tx1="dk1" bg2="lt2" tx2="dk2" accent1="accent1" accent2="accent2" accent3="accent3" accent4="accent4" accent5="accent5" accent6="accent6" hlink="hlink" folHlink="folHlink"/>
  <p:sldLayoutIdLst>
    <p:sldLayoutId id="2147483649" r:id="rId1"/>
    <p:sldLayoutId id="214748367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FB749-A2C7-431C-99C3-1BBC5D0DA192}" type="slidenum">
              <a:rPr lang="en-GB" smtClean="0"/>
              <a:t>‹Nr.›</a:t>
            </a:fld>
            <a:endParaRPr lang="en-GB"/>
          </a:p>
        </p:txBody>
      </p:sp>
      <p:sp>
        <p:nvSpPr>
          <p:cNvPr id="8" name="Rounded Rectangle 7"/>
          <p:cNvSpPr/>
          <p:nvPr userDrawn="1"/>
        </p:nvSpPr>
        <p:spPr>
          <a:xfrm>
            <a:off x="390144" y="329184"/>
            <a:ext cx="6644640" cy="9875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userDrawn="1"/>
        </p:nvGrpSpPr>
        <p:grpSpPr>
          <a:xfrm rot="20575336">
            <a:off x="8958358" y="3654671"/>
            <a:ext cx="2591802" cy="2463482"/>
            <a:chOff x="3993406" y="1835474"/>
            <a:chExt cx="3794760" cy="3704844"/>
          </a:xfrm>
        </p:grpSpPr>
        <p:pic>
          <p:nvPicPr>
            <p:cNvPr id="10" name="Picture 3" descr="\\fileserver\Projects\MUSTEC\09 Technical\Capture.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93406" y="1920818"/>
              <a:ext cx="37338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4054366" y="1835474"/>
              <a:ext cx="3733800" cy="3619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2" descr="\\fileserver\Projects\MUSTEC\09 Technical\Logo\MUSTEC original logo.jp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4378" t="23350" r="4378" b="23389"/>
          <a:stretch/>
        </p:blipFill>
        <p:spPr bwMode="auto">
          <a:xfrm>
            <a:off x="8980025" y="329184"/>
            <a:ext cx="2942751" cy="99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39038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61" r:id="rId5"/>
    <p:sldLayoutId id="2147483683"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FB749-A2C7-431C-99C3-1BBC5D0DA192}" type="slidenum">
              <a:rPr lang="en-GB" smtClean="0"/>
              <a:t>‹Nr.›</a:t>
            </a:fld>
            <a:endParaRPr lang="en-GB"/>
          </a:p>
        </p:txBody>
      </p:sp>
      <p:sp>
        <p:nvSpPr>
          <p:cNvPr id="8" name="Rounded Rectangle 7"/>
          <p:cNvSpPr/>
          <p:nvPr userDrawn="1"/>
        </p:nvSpPr>
        <p:spPr>
          <a:xfrm>
            <a:off x="390144" y="329184"/>
            <a:ext cx="6644640" cy="9875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userDrawn="1"/>
        </p:nvGrpSpPr>
        <p:grpSpPr>
          <a:xfrm rot="20575336">
            <a:off x="8958358" y="3654671"/>
            <a:ext cx="2591802" cy="2463482"/>
            <a:chOff x="3993406" y="1835474"/>
            <a:chExt cx="3794760" cy="3704844"/>
          </a:xfrm>
        </p:grpSpPr>
        <p:pic>
          <p:nvPicPr>
            <p:cNvPr id="10" name="Picture 3" descr="\\fileserver\Projects\MUSTEC\09 Technical\Cap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93406" y="1920818"/>
              <a:ext cx="37338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4054366" y="1835474"/>
              <a:ext cx="3733800" cy="3619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2" descr="\\fileserver\Projects\MUSTEC\09 Technical\Logo\MUSTEC original logo.jp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4378" t="23350" r="4378" b="23389"/>
          <a:stretch/>
        </p:blipFill>
        <p:spPr bwMode="auto">
          <a:xfrm>
            <a:off x="8980025" y="329184"/>
            <a:ext cx="2942751" cy="99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128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set-nat.eu/"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1.emf"/><Relationship Id="rId4" Type="http://schemas.openxmlformats.org/officeDocument/2006/relationships/image" Target="../media/image30.emf"/></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7"/>
          <p:cNvSpPr>
            <a:spLocks noGrp="1"/>
          </p:cNvSpPr>
          <p:nvPr/>
        </p:nvSpPr>
        <p:spPr>
          <a:xfrm>
            <a:off x="1524000" y="2309696"/>
            <a:ext cx="9144000" cy="1169099"/>
          </a:xfrm>
          <a:prstGeom prst="rect">
            <a:avLst/>
          </a:prstGeom>
        </p:spPr>
        <p:txBody>
          <a:bodyPr anchor="b">
            <a:normAutofit fontScale="97500"/>
          </a:bodyPr>
          <a:lstStyle>
            <a:lvl1pPr algn="ctr" defTabSz="914400" rtl="0" eaLnBrk="1" latinLnBrk="0" hangingPunct="1">
              <a:lnSpc>
                <a:spcPct val="90000"/>
              </a:lnSpc>
              <a:spcBef>
                <a:spcPct val="0"/>
              </a:spcBef>
              <a:buNone/>
              <a:defRPr sz="5400" b="1" kern="1200">
                <a:solidFill>
                  <a:schemeClr val="accent1"/>
                </a:solidFill>
                <a:latin typeface="+mj-lt"/>
                <a:ea typeface="+mj-ea"/>
                <a:cs typeface="Aharoni" panose="02010803020104030203" pitchFamily="2" charset="-79"/>
              </a:defRPr>
            </a:lvl1pPr>
          </a:lstStyle>
          <a:p>
            <a:r>
              <a:rPr lang="en-GB" dirty="0"/>
              <a:t>WP8: CSP integrated assessment</a:t>
            </a:r>
          </a:p>
        </p:txBody>
      </p:sp>
      <p:sp>
        <p:nvSpPr>
          <p:cNvPr id="8" name="Subtitle 28"/>
          <p:cNvSpPr>
            <a:spLocks noGrp="1"/>
          </p:cNvSpPr>
          <p:nvPr/>
        </p:nvSpPr>
        <p:spPr>
          <a:xfrm>
            <a:off x="1524000" y="3607447"/>
            <a:ext cx="9144000" cy="64077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MUSTEC Internal Meeting ONLINE | 12 &amp; 13 May 2020</a:t>
            </a:r>
          </a:p>
        </p:txBody>
      </p:sp>
      <p:sp>
        <p:nvSpPr>
          <p:cNvPr id="9" name="Text Placeholder 29"/>
          <p:cNvSpPr>
            <a:spLocks noGrp="1"/>
          </p:cNvSpPr>
          <p:nvPr/>
        </p:nvSpPr>
        <p:spPr>
          <a:xfrm>
            <a:off x="1594022" y="4096946"/>
            <a:ext cx="9003956" cy="45135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b="1" dirty="0">
                <a:latin typeface="Gabriola" panose="04040605051002020D02" pitchFamily="82" charset="0"/>
              </a:rPr>
              <a:t>Gustav Resch, Franziska Schöniger  (TU WIEN) </a:t>
            </a:r>
          </a:p>
          <a:p>
            <a:r>
              <a:rPr lang="es-ES" sz="3200" b="1" dirty="0">
                <a:latin typeface="Gabriola" panose="04040605051002020D02" pitchFamily="82" charset="0"/>
              </a:rPr>
              <a:t>Christoph Kleinschmitt, Katja Franke, Frank Sensfuß (Fraunhofer ISI)</a:t>
            </a:r>
          </a:p>
          <a:p>
            <a:r>
              <a:rPr lang="es-ES" sz="3200" b="1" dirty="0">
                <a:latin typeface="Gabriola" panose="04040605051002020D02" pitchFamily="82" charset="0"/>
              </a:rPr>
              <a:t/>
            </a:r>
            <a:br>
              <a:rPr lang="es-ES" sz="3200" b="1" dirty="0">
                <a:latin typeface="Gabriola" panose="04040605051002020D02" pitchFamily="82" charset="0"/>
              </a:rPr>
            </a:br>
            <a:endParaRPr lang="en-GB" sz="2400" b="1" dirty="0">
              <a:latin typeface="Gabriola" panose="04040605051002020D02" pitchFamily="82" charset="0"/>
            </a:endParaRPr>
          </a:p>
        </p:txBody>
      </p:sp>
    </p:spTree>
    <p:extLst>
      <p:ext uri="{BB962C8B-B14F-4D97-AF65-F5344CB8AC3E}">
        <p14:creationId xmlns:p14="http://schemas.microsoft.com/office/powerpoint/2010/main" val="53628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Deliverables</a:t>
            </a:r>
          </a:p>
        </p:txBody>
      </p:sp>
      <p:sp>
        <p:nvSpPr>
          <p:cNvPr id="3" name="Slide Number Placeholder 2"/>
          <p:cNvSpPr>
            <a:spLocks noGrp="1"/>
          </p:cNvSpPr>
          <p:nvPr>
            <p:ph type="sldNum" sz="quarter" idx="12"/>
          </p:nvPr>
        </p:nvSpPr>
        <p:spPr/>
        <p:txBody>
          <a:bodyPr/>
          <a:lstStyle/>
          <a:p>
            <a:fld id="{D58FB749-A2C7-431C-99C3-1BBC5D0DA192}" type="slidenum">
              <a:rPr lang="en-GB" smtClean="0"/>
              <a:t>10</a:t>
            </a:fld>
            <a:endParaRPr lang="en-GB" dirty="0"/>
          </a:p>
        </p:txBody>
      </p:sp>
      <p:sp>
        <p:nvSpPr>
          <p:cNvPr id="2" name="1 Rectángulo"/>
          <p:cNvSpPr/>
          <p:nvPr/>
        </p:nvSpPr>
        <p:spPr>
          <a:xfrm>
            <a:off x="261257" y="1645310"/>
            <a:ext cx="11554691" cy="2554545"/>
          </a:xfrm>
          <a:prstGeom prst="rect">
            <a:avLst/>
          </a:prstGeom>
        </p:spPr>
        <p:txBody>
          <a:bodyPr wrap="square">
            <a:spAutoFit/>
          </a:bodyPr>
          <a:lstStyle/>
          <a:p>
            <a:pPr marL="342900" indent="-342900">
              <a:spcBef>
                <a:spcPts val="1800"/>
              </a:spcBef>
              <a:buFont typeface="Arial" panose="020B0604020202020204" pitchFamily="34" charset="0"/>
              <a:buChar char="•"/>
            </a:pPr>
            <a:r>
              <a:rPr lang="en-GB" sz="2000" dirty="0">
                <a:solidFill>
                  <a:schemeClr val="bg1">
                    <a:lumMod val="65000"/>
                  </a:schemeClr>
                </a:solidFill>
                <a:latin typeface="Arial" panose="020B0604020202020204" pitchFamily="34" charset="0"/>
                <a:cs typeface="Arial" panose="020B0604020202020204" pitchFamily="34" charset="0"/>
              </a:rPr>
              <a:t>D8.1 </a:t>
            </a:r>
            <a:r>
              <a:rPr lang="en-GB" sz="2000" b="1" dirty="0">
                <a:solidFill>
                  <a:schemeClr val="bg1">
                    <a:lumMod val="65000"/>
                  </a:schemeClr>
                </a:solidFill>
                <a:latin typeface="Arial" panose="020B0604020202020204" pitchFamily="34" charset="0"/>
                <a:cs typeface="Arial" panose="020B0604020202020204" pitchFamily="34" charset="0"/>
              </a:rPr>
              <a:t>Interim Report: Case Studies analysis of prospects for CSP </a:t>
            </a:r>
            <a:r>
              <a:rPr lang="en-GB" sz="2000" dirty="0">
                <a:solidFill>
                  <a:schemeClr val="bg1">
                    <a:lumMod val="65000"/>
                  </a:schemeClr>
                </a:solidFill>
                <a:latin typeface="Arial" panose="020B0604020202020204" pitchFamily="34" charset="0"/>
                <a:cs typeface="Arial" panose="020B0604020202020204" pitchFamily="34" charset="0"/>
              </a:rPr>
              <a:t>(</a:t>
            </a:r>
            <a:r>
              <a:rPr lang="en-GB" sz="2000" dirty="0">
                <a:solidFill>
                  <a:schemeClr val="accent2"/>
                </a:solidFill>
                <a:latin typeface="Arial" panose="020B0604020202020204" pitchFamily="34" charset="0"/>
                <a:cs typeface="Arial" panose="020B0604020202020204" pitchFamily="34" charset="0"/>
              </a:rPr>
              <a:t>M20</a:t>
            </a:r>
            <a:r>
              <a:rPr lang="en-GB" sz="2000" dirty="0">
                <a:solidFill>
                  <a:schemeClr val="bg1">
                    <a:lumMod val="65000"/>
                  </a:schemeClr>
                </a:solidFill>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r>
              <a:rPr lang="en-GB" sz="2000" dirty="0">
                <a:solidFill>
                  <a:schemeClr val="accent2">
                    <a:lumMod val="40000"/>
                    <a:lumOff val="60000"/>
                  </a:schemeClr>
                </a:solidFill>
                <a:latin typeface="Arial" panose="020B0604020202020204" pitchFamily="34" charset="0"/>
                <a:cs typeface="Arial" panose="020B0604020202020204" pitchFamily="34" charset="0"/>
              </a:rPr>
              <a:t>– TU WIEN</a:t>
            </a:r>
          </a:p>
          <a:p>
            <a:pPr marL="342900" indent="-342900">
              <a:spcBef>
                <a:spcPts val="1800"/>
              </a:spcBef>
              <a:buFont typeface="Arial" panose="020B0604020202020204" pitchFamily="34" charset="0"/>
              <a:buChar char="•"/>
            </a:pPr>
            <a:r>
              <a:rPr lang="en-GB" sz="2000" dirty="0">
                <a:latin typeface="Arial" panose="020B0604020202020204" pitchFamily="34" charset="0"/>
                <a:cs typeface="Arial" panose="020B0604020202020204" pitchFamily="34" charset="0"/>
              </a:rPr>
              <a:t>D8.2 </a:t>
            </a:r>
            <a:r>
              <a:rPr lang="en-GB" sz="2000" b="1" dirty="0">
                <a:latin typeface="Arial" panose="020B0604020202020204" pitchFamily="34" charset="0"/>
                <a:cs typeface="Arial" panose="020B0604020202020204" pitchFamily="34" charset="0"/>
              </a:rPr>
              <a:t>Final Report: Integrative model-based analysis </a:t>
            </a:r>
            <a:r>
              <a:rPr lang="en-GB" sz="2000" dirty="0">
                <a:latin typeface="Arial" panose="020B0604020202020204" pitchFamily="34" charset="0"/>
                <a:cs typeface="Arial" panose="020B0604020202020204" pitchFamily="34" charset="0"/>
              </a:rPr>
              <a:t>(</a:t>
            </a:r>
            <a:r>
              <a:rPr lang="en-GB" sz="2000" dirty="0">
                <a:solidFill>
                  <a:schemeClr val="accent2"/>
                </a:solidFill>
                <a:latin typeface="Arial" panose="020B0604020202020204" pitchFamily="34" charset="0"/>
                <a:cs typeface="Arial" panose="020B0604020202020204" pitchFamily="34" charset="0"/>
              </a:rPr>
              <a:t>M33 </a:t>
            </a:r>
            <a:r>
              <a:rPr lang="en-GB" sz="1400" dirty="0">
                <a:solidFill>
                  <a:schemeClr val="accent2"/>
                </a:solidFill>
                <a:latin typeface="Arial" panose="020B0604020202020204" pitchFamily="34" charset="0"/>
                <a:cs typeface="Arial" panose="020B0604020202020204" pitchFamily="34" charset="0"/>
              </a:rPr>
              <a:t>(end of June)</a:t>
            </a:r>
            <a:r>
              <a:rPr lang="en-GB" sz="2000" dirty="0">
                <a:latin typeface="Arial" panose="020B0604020202020204" pitchFamily="34" charset="0"/>
                <a:cs typeface="Arial" panose="020B0604020202020204" pitchFamily="34" charset="0"/>
              </a:rPr>
              <a:t>) </a:t>
            </a:r>
            <a:r>
              <a:rPr lang="en-GB" sz="2000" dirty="0">
                <a:solidFill>
                  <a:schemeClr val="accent2">
                    <a:lumMod val="40000"/>
                    <a:lumOff val="60000"/>
                  </a:schemeClr>
                </a:solidFill>
                <a:latin typeface="Arial" panose="020B0604020202020204" pitchFamily="34" charset="0"/>
                <a:cs typeface="Arial" panose="020B0604020202020204" pitchFamily="34" charset="0"/>
              </a:rPr>
              <a:t>– TU WIEN</a:t>
            </a:r>
          </a:p>
          <a:p>
            <a:pPr marL="342900" indent="-342900">
              <a:spcBef>
                <a:spcPts val="1800"/>
              </a:spcBef>
              <a:buFont typeface="Arial" panose="020B0604020202020204" pitchFamily="34" charset="0"/>
              <a:buChar char="•"/>
            </a:pPr>
            <a:r>
              <a:rPr lang="en-GB" sz="2000" dirty="0">
                <a:latin typeface="Arial" panose="020B0604020202020204" pitchFamily="34" charset="0"/>
                <a:cs typeface="Arial" panose="020B0604020202020204" pitchFamily="34" charset="0"/>
              </a:rPr>
              <a:t>D8.3 </a:t>
            </a:r>
            <a:r>
              <a:rPr lang="en-GB" sz="2000" b="1" dirty="0">
                <a:latin typeface="Arial" panose="020B0604020202020204" pitchFamily="34" charset="0"/>
                <a:cs typeface="Arial" panose="020B0604020202020204" pitchFamily="34" charset="0"/>
              </a:rPr>
              <a:t>Database on Integrative model-based analysis </a:t>
            </a:r>
            <a:r>
              <a:rPr lang="en-GB" sz="2000" dirty="0">
                <a:latin typeface="Arial" panose="020B0604020202020204" pitchFamily="34" charset="0"/>
                <a:cs typeface="Arial" panose="020B0604020202020204" pitchFamily="34" charset="0"/>
              </a:rPr>
              <a:t>(</a:t>
            </a:r>
            <a:r>
              <a:rPr lang="en-GB" sz="2000" dirty="0">
                <a:solidFill>
                  <a:schemeClr val="accent2"/>
                </a:solidFill>
                <a:latin typeface="Arial" panose="020B0604020202020204" pitchFamily="34" charset="0"/>
                <a:cs typeface="Arial" panose="020B0604020202020204" pitchFamily="34" charset="0"/>
              </a:rPr>
              <a:t>M33 </a:t>
            </a:r>
            <a:r>
              <a:rPr lang="en-GB" sz="1600" dirty="0">
                <a:solidFill>
                  <a:schemeClr val="accent2"/>
                </a:solidFill>
                <a:latin typeface="Arial" panose="020B0604020202020204" pitchFamily="34" charset="0"/>
                <a:cs typeface="Arial" panose="020B0604020202020204" pitchFamily="34" charset="0"/>
              </a:rPr>
              <a:t>(end of June)</a:t>
            </a:r>
            <a:r>
              <a:rPr lang="en-GB" sz="2000" dirty="0">
                <a:latin typeface="Arial" panose="020B0604020202020204" pitchFamily="34" charset="0"/>
                <a:cs typeface="Arial" panose="020B0604020202020204" pitchFamily="34" charset="0"/>
              </a:rPr>
              <a:t>) </a:t>
            </a:r>
            <a:r>
              <a:rPr lang="en-GB" sz="2000" dirty="0">
                <a:solidFill>
                  <a:schemeClr val="accent2">
                    <a:lumMod val="40000"/>
                    <a:lumOff val="60000"/>
                  </a:schemeClr>
                </a:solidFill>
                <a:latin typeface="Arial" panose="020B0604020202020204" pitchFamily="34" charset="0"/>
                <a:cs typeface="Arial" panose="020B0604020202020204" pitchFamily="34" charset="0"/>
              </a:rPr>
              <a:t>– TU WIEN</a:t>
            </a:r>
          </a:p>
          <a:p>
            <a:pPr marL="342900" indent="-342900">
              <a:spcBef>
                <a:spcPts val="1800"/>
              </a:spcBef>
              <a:buFont typeface="Arial" panose="020B0604020202020204" pitchFamily="34" charset="0"/>
              <a:buChar char="•"/>
            </a:pPr>
            <a:endParaRPr lang="en-GB" sz="2000" dirty="0">
              <a:solidFill>
                <a:schemeClr val="accent2">
                  <a:lumMod val="40000"/>
                  <a:lumOff val="60000"/>
                </a:schemeClr>
              </a:solidFill>
              <a:latin typeface="Arial" panose="020B0604020202020204" pitchFamily="34" charset="0"/>
              <a:cs typeface="Arial" panose="020B0604020202020204" pitchFamily="34" charset="0"/>
            </a:endParaRPr>
          </a:p>
          <a:p>
            <a:pPr marL="342900" indent="-342900">
              <a:spcBef>
                <a:spcPts val="1800"/>
              </a:spcBef>
              <a:buFont typeface="Arial" panose="020B0604020202020204" pitchFamily="34" charset="0"/>
              <a:buChar char="•"/>
            </a:pPr>
            <a:r>
              <a:rPr lang="en-GB" sz="2000" dirty="0">
                <a:latin typeface="Arial" panose="020B0604020202020204" pitchFamily="34" charset="0"/>
                <a:cs typeface="Arial" panose="020B0604020202020204" pitchFamily="34" charset="0"/>
              </a:rPr>
              <a:t>D7.4 </a:t>
            </a:r>
            <a:r>
              <a:rPr lang="en-US" sz="2000" b="1" dirty="0">
                <a:latin typeface="Arial" panose="020B0604020202020204" pitchFamily="34" charset="0"/>
                <a:cs typeface="Arial" panose="020B0604020202020204" pitchFamily="34" charset="0"/>
              </a:rPr>
              <a:t>Pivotal decisions. Robust CSP strategies </a:t>
            </a:r>
            <a:r>
              <a:rPr lang="en-GB" sz="2000" dirty="0">
                <a:latin typeface="Arial" panose="020B0604020202020204" pitchFamily="34" charset="0"/>
                <a:cs typeface="Arial" panose="020B0604020202020204" pitchFamily="34" charset="0"/>
              </a:rPr>
              <a:t>(</a:t>
            </a:r>
            <a:r>
              <a:rPr lang="en-GB" sz="2000" dirty="0">
                <a:solidFill>
                  <a:schemeClr val="accent2"/>
                </a:solidFill>
                <a:latin typeface="Arial" panose="020B0604020202020204" pitchFamily="34" charset="0"/>
                <a:cs typeface="Arial" panose="020B0604020202020204" pitchFamily="34" charset="0"/>
              </a:rPr>
              <a:t>M32 </a:t>
            </a:r>
            <a:r>
              <a:rPr lang="en-GB" sz="1600" dirty="0">
                <a:solidFill>
                  <a:schemeClr val="accent2"/>
                </a:solidFill>
                <a:latin typeface="Arial" panose="020B0604020202020204" pitchFamily="34" charset="0"/>
                <a:cs typeface="Arial" panose="020B0604020202020204" pitchFamily="34" charset="0"/>
              </a:rPr>
              <a:t>(end of May)</a:t>
            </a:r>
            <a:r>
              <a:rPr lang="en-GB" sz="2000" dirty="0">
                <a:latin typeface="Arial" panose="020B0604020202020204" pitchFamily="34" charset="0"/>
                <a:cs typeface="Arial" panose="020B0604020202020204" pitchFamily="34" charset="0"/>
              </a:rPr>
              <a:t>) </a:t>
            </a:r>
            <a:r>
              <a:rPr lang="en-GB" sz="2000" dirty="0">
                <a:solidFill>
                  <a:schemeClr val="accent2">
                    <a:lumMod val="40000"/>
                    <a:lumOff val="60000"/>
                  </a:schemeClr>
                </a:solidFill>
                <a:latin typeface="Arial" panose="020B0604020202020204" pitchFamily="34" charset="0"/>
                <a:cs typeface="Arial" panose="020B0604020202020204" pitchFamily="34" charset="0"/>
              </a:rPr>
              <a:t>– TU WIEN</a:t>
            </a:r>
          </a:p>
        </p:txBody>
      </p:sp>
    </p:spTree>
    <p:extLst>
      <p:ext uri="{BB962C8B-B14F-4D97-AF65-F5344CB8AC3E}">
        <p14:creationId xmlns:p14="http://schemas.microsoft.com/office/powerpoint/2010/main" val="394404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normAutofit/>
          </a:bodyPr>
          <a:lstStyle/>
          <a:p>
            <a:r>
              <a:rPr lang="de-AT" dirty="0"/>
              <a:t>WP 8 – </a:t>
            </a:r>
            <a:r>
              <a:rPr lang="de-AT" dirty="0" err="1"/>
              <a:t>Modelling</a:t>
            </a:r>
            <a:r>
              <a:rPr lang="de-AT" dirty="0"/>
              <a:t> </a:t>
            </a:r>
            <a:r>
              <a:rPr lang="de-AT" dirty="0" err="1"/>
              <a:t>framework</a:t>
            </a:r>
            <a:endParaRPr lang="en-US" dirty="0"/>
          </a:p>
        </p:txBody>
      </p:sp>
      <p:sp>
        <p:nvSpPr>
          <p:cNvPr id="9" name="Untertitel 8"/>
          <p:cNvSpPr>
            <a:spLocks noGrp="1"/>
          </p:cNvSpPr>
          <p:nvPr>
            <p:ph type="subTitle" idx="1"/>
          </p:nvPr>
        </p:nvSpPr>
        <p:spPr/>
        <p:txBody>
          <a:bodyPr/>
          <a:lstStyle/>
          <a:p>
            <a:r>
              <a:rPr lang="de-AT" dirty="0"/>
              <a:t>Green-X &amp; </a:t>
            </a:r>
            <a:r>
              <a:rPr lang="de-AT" dirty="0" err="1"/>
              <a:t>Enertile</a:t>
            </a:r>
            <a:endParaRPr lang="en-US" dirty="0"/>
          </a:p>
        </p:txBody>
      </p:sp>
      <p:sp>
        <p:nvSpPr>
          <p:cNvPr id="10" name="Textplatzhalter 9"/>
          <p:cNvSpPr>
            <a:spLocks noGrp="1"/>
          </p:cNvSpPr>
          <p:nvPr>
            <p:ph type="body" sz="quarter" idx="13"/>
          </p:nvPr>
        </p:nvSpPr>
        <p:spPr/>
        <p:txBody>
          <a:bodyPr/>
          <a:lstStyle/>
          <a:p>
            <a:r>
              <a:rPr lang="de-AT" dirty="0"/>
              <a:t>Gustav Resch – TU Wien</a:t>
            </a:r>
            <a:r>
              <a:rPr lang="de-AT" dirty="0" smtClean="0"/>
              <a:t>,</a:t>
            </a:r>
            <a:endParaRPr lang="en-US" dirty="0">
              <a:solidFill>
                <a:srgbClr val="FF0000"/>
              </a:solidFill>
            </a:endParaRPr>
          </a:p>
        </p:txBody>
      </p:sp>
      <p:sp>
        <p:nvSpPr>
          <p:cNvPr id="2" name="Textfeld 1">
            <a:extLst>
              <a:ext uri="{FF2B5EF4-FFF2-40B4-BE49-F238E27FC236}">
                <a16:creationId xmlns:a16="http://schemas.microsoft.com/office/drawing/2014/main" id="{F4672E71-DD1F-424F-8F85-4667989D607D}"/>
              </a:ext>
            </a:extLst>
          </p:cNvPr>
          <p:cNvSpPr txBox="1"/>
          <p:nvPr/>
        </p:nvSpPr>
        <p:spPr>
          <a:xfrm>
            <a:off x="657225" y="552450"/>
            <a:ext cx="3107004" cy="523220"/>
          </a:xfrm>
          <a:prstGeom prst="rect">
            <a:avLst/>
          </a:prstGeom>
          <a:noFill/>
        </p:spPr>
        <p:txBody>
          <a:bodyPr wrap="none" rtlCol="0">
            <a:spAutoFit/>
          </a:bodyPr>
          <a:lstStyle/>
          <a:p>
            <a:r>
              <a:rPr lang="en-US" sz="2800" b="1" i="1" dirty="0">
                <a:solidFill>
                  <a:schemeClr val="bg1"/>
                </a:solidFill>
              </a:rPr>
              <a:t>Our modelling suite</a:t>
            </a:r>
          </a:p>
        </p:txBody>
      </p:sp>
    </p:spTree>
    <p:extLst>
      <p:ext uri="{BB962C8B-B14F-4D97-AF65-F5344CB8AC3E}">
        <p14:creationId xmlns:p14="http://schemas.microsoft.com/office/powerpoint/2010/main" val="315107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377951" y="475488"/>
            <a:ext cx="6485987" cy="682752"/>
          </a:xfrm>
        </p:spPr>
        <p:txBody>
          <a:bodyPr/>
          <a:lstStyle/>
          <a:p>
            <a:r>
              <a:rPr lang="en-US" dirty="0"/>
              <a:t>WP8</a:t>
            </a:r>
            <a:endParaRPr lang="en-GB" dirty="0"/>
          </a:p>
        </p:txBody>
      </p:sp>
      <p:sp>
        <p:nvSpPr>
          <p:cNvPr id="11" name="Slide Number Placeholder 10"/>
          <p:cNvSpPr>
            <a:spLocks noGrp="1"/>
          </p:cNvSpPr>
          <p:nvPr>
            <p:ph type="sldNum" sz="quarter" idx="12"/>
          </p:nvPr>
        </p:nvSpPr>
        <p:spPr/>
        <p:txBody>
          <a:bodyPr/>
          <a:lstStyle/>
          <a:p>
            <a:fld id="{D58FB749-A2C7-431C-99C3-1BBC5D0DA192}" type="slidenum">
              <a:rPr lang="en-GB" smtClean="0"/>
              <a:t>12</a:t>
            </a:fld>
            <a:endParaRPr lang="en-GB" dirty="0"/>
          </a:p>
        </p:txBody>
      </p:sp>
      <p:sp>
        <p:nvSpPr>
          <p:cNvPr id="73" name="TextBox 69"/>
          <p:cNvSpPr txBox="1"/>
          <p:nvPr/>
        </p:nvSpPr>
        <p:spPr>
          <a:xfrm>
            <a:off x="8186296" y="5524930"/>
            <a:ext cx="1800000" cy="646331"/>
          </a:xfrm>
          <a:prstGeom prst="rect">
            <a:avLst/>
          </a:prstGeom>
          <a:solidFill>
            <a:srgbClr val="1F317F"/>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FFFFFF"/>
                </a:solidFill>
                <a:effectLst/>
                <a:uLnTx/>
                <a:uFillTx/>
                <a:cs typeface="Calibri" panose="020F0502020204030204" pitchFamily="34" charset="0"/>
              </a:rPr>
              <a:t>System flexibility impact of enhanced market coupling (heat market)</a:t>
            </a:r>
          </a:p>
        </p:txBody>
      </p:sp>
      <p:grpSp>
        <p:nvGrpSpPr>
          <p:cNvPr id="74" name="Gruppieren 73"/>
          <p:cNvGrpSpPr/>
          <p:nvPr/>
        </p:nvGrpSpPr>
        <p:grpSpPr>
          <a:xfrm>
            <a:off x="2591864" y="212203"/>
            <a:ext cx="9493858" cy="6472861"/>
            <a:chOff x="230588" y="197442"/>
            <a:chExt cx="9493858" cy="6472861"/>
          </a:xfrm>
        </p:grpSpPr>
        <p:grpSp>
          <p:nvGrpSpPr>
            <p:cNvPr id="75" name="Gruppieren 74"/>
            <p:cNvGrpSpPr/>
            <p:nvPr/>
          </p:nvGrpSpPr>
          <p:grpSpPr>
            <a:xfrm>
              <a:off x="230588" y="197442"/>
              <a:ext cx="9493858" cy="6472861"/>
              <a:chOff x="230588" y="1025718"/>
              <a:chExt cx="9493858" cy="6472861"/>
            </a:xfrm>
          </p:grpSpPr>
          <p:sp>
            <p:nvSpPr>
              <p:cNvPr id="78" name="Flowchart: Merge 21"/>
              <p:cNvSpPr/>
              <p:nvPr/>
            </p:nvSpPr>
            <p:spPr>
              <a:xfrm>
                <a:off x="434768" y="2733676"/>
                <a:ext cx="3600000" cy="432000"/>
              </a:xfrm>
              <a:prstGeom prst="flowChartMerge">
                <a:avLst/>
              </a:prstGeom>
              <a:solidFill>
                <a:srgbClr val="DC6E00">
                  <a:lumMod val="40000"/>
                  <a:lumOff val="60000"/>
                </a:srgb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IE" sz="12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endParaRPr>
              </a:p>
            </p:txBody>
          </p:sp>
          <p:sp>
            <p:nvSpPr>
              <p:cNvPr id="79" name="Flowchart: Merge 22"/>
              <p:cNvSpPr/>
              <p:nvPr/>
            </p:nvSpPr>
            <p:spPr>
              <a:xfrm>
                <a:off x="5893835" y="2729244"/>
                <a:ext cx="3600000" cy="432000"/>
              </a:xfrm>
              <a:prstGeom prst="flowChartMerge">
                <a:avLst/>
              </a:prstGeom>
              <a:solidFill>
                <a:srgbClr val="DC6E00">
                  <a:lumMod val="40000"/>
                  <a:lumOff val="60000"/>
                </a:srgb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IE" sz="12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endParaRPr>
              </a:p>
            </p:txBody>
          </p:sp>
          <p:sp>
            <p:nvSpPr>
              <p:cNvPr id="80" name="Rectangle 73"/>
              <p:cNvSpPr/>
              <p:nvPr/>
            </p:nvSpPr>
            <p:spPr bwMode="auto">
              <a:xfrm>
                <a:off x="230588" y="3284216"/>
                <a:ext cx="4068000" cy="4140000"/>
              </a:xfrm>
              <a:prstGeom prst="rect">
                <a:avLst/>
              </a:prstGeom>
              <a:solidFill>
                <a:srgbClr val="06C245">
                  <a:alpha val="13000"/>
                </a:srgbClr>
              </a:solidFill>
              <a:ln w="9525" cap="flat" cmpd="sng" algn="ctr">
                <a:solidFill>
                  <a:srgbClr val="33689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IE" sz="1400" b="0" i="0" u="none" strike="noStrike" kern="0" cap="none" spc="0" normalizeH="0" baseline="0" noProof="0" dirty="0">
                  <a:ln>
                    <a:noFill/>
                  </a:ln>
                  <a:solidFill>
                    <a:srgbClr val="000000"/>
                  </a:solidFill>
                  <a:effectLst/>
                  <a:uLnTx/>
                  <a:uFillTx/>
                  <a:cs typeface="Calibri" panose="020F0502020204030204" pitchFamily="34" charset="0"/>
                </a:endParaRPr>
              </a:p>
            </p:txBody>
          </p:sp>
          <p:sp>
            <p:nvSpPr>
              <p:cNvPr id="81" name="Rectangle 74"/>
              <p:cNvSpPr/>
              <p:nvPr/>
            </p:nvSpPr>
            <p:spPr bwMode="auto">
              <a:xfrm>
                <a:off x="5656446" y="3285324"/>
                <a:ext cx="4068000" cy="4140000"/>
              </a:xfrm>
              <a:prstGeom prst="rect">
                <a:avLst/>
              </a:prstGeom>
              <a:solidFill>
                <a:srgbClr val="800000">
                  <a:alpha val="23000"/>
                </a:srgbClr>
              </a:solidFill>
              <a:ln w="9525" cap="flat" cmpd="sng" algn="ctr">
                <a:solidFill>
                  <a:srgbClr val="33689B"/>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IE" sz="1400" b="0" i="0" u="none" strike="noStrike" kern="0" cap="none" spc="0" normalizeH="0" baseline="0" noProof="0" dirty="0">
                  <a:ln>
                    <a:noFill/>
                  </a:ln>
                  <a:solidFill>
                    <a:srgbClr val="000000"/>
                  </a:solidFill>
                  <a:effectLst/>
                  <a:uLnTx/>
                  <a:uFillTx/>
                  <a:cs typeface="Calibri" panose="020F0502020204030204" pitchFamily="34" charset="0"/>
                </a:endParaRPr>
              </a:p>
            </p:txBody>
          </p:sp>
          <p:sp>
            <p:nvSpPr>
              <p:cNvPr id="82" name="Rounded Rectangle 79"/>
              <p:cNvSpPr/>
              <p:nvPr/>
            </p:nvSpPr>
            <p:spPr bwMode="auto">
              <a:xfrm>
                <a:off x="3850055" y="4058109"/>
                <a:ext cx="2289538" cy="2260843"/>
              </a:xfrm>
              <a:prstGeom prst="roundRect">
                <a:avLst/>
              </a:prstGeom>
              <a:solidFill>
                <a:srgbClr val="DC6E00">
                  <a:lumMod val="40000"/>
                  <a:lumOff val="60000"/>
                </a:srgbClr>
              </a:solidFill>
              <a:ln w="19050" cap="flat" cmpd="sng" algn="ctr">
                <a:solidFill>
                  <a:srgbClr val="33689B"/>
                </a:solidFill>
                <a:prstDash val="lg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IE" sz="1400" b="0" i="0" u="none" strike="noStrike" kern="0" cap="none" spc="0" normalizeH="0" baseline="0" noProof="0" dirty="0">
                  <a:ln>
                    <a:noFill/>
                  </a:ln>
                  <a:solidFill>
                    <a:srgbClr val="000000"/>
                  </a:solidFill>
                  <a:effectLst/>
                  <a:uLnTx/>
                  <a:uFillTx/>
                  <a:cs typeface="Calibri" panose="020F0502020204030204" pitchFamily="34" charset="0"/>
                </a:endParaRPr>
              </a:p>
            </p:txBody>
          </p:sp>
          <p:sp>
            <p:nvSpPr>
              <p:cNvPr id="83" name="Rounded Rectangle 14"/>
              <p:cNvSpPr/>
              <p:nvPr/>
            </p:nvSpPr>
            <p:spPr bwMode="auto">
              <a:xfrm>
                <a:off x="230588" y="1025719"/>
                <a:ext cx="9493858" cy="1717482"/>
              </a:xfrm>
              <a:prstGeom prst="roundRect">
                <a:avLst/>
              </a:prstGeom>
              <a:solidFill>
                <a:srgbClr val="DC6E00">
                  <a:lumMod val="20000"/>
                  <a:lumOff val="80000"/>
                </a:srgbClr>
              </a:solidFill>
              <a:ln w="9525"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IE" sz="1400" b="0" i="0" u="none" strike="noStrike" kern="0" cap="none" spc="0" normalizeH="0" baseline="0" noProof="0" dirty="0">
                  <a:ln>
                    <a:noFill/>
                  </a:ln>
                  <a:solidFill>
                    <a:srgbClr val="000000"/>
                  </a:solidFill>
                  <a:effectLst/>
                  <a:uLnTx/>
                  <a:uFillTx/>
                  <a:cs typeface="Calibri" panose="020F0502020204030204" pitchFamily="34" charset="0"/>
                </a:endParaRPr>
              </a:p>
            </p:txBody>
          </p:sp>
          <p:pic>
            <p:nvPicPr>
              <p:cNvPr id="84"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43" y="1335784"/>
                <a:ext cx="1624542" cy="1286096"/>
              </a:xfrm>
              <a:prstGeom prst="rect">
                <a:avLst/>
              </a:prstGeom>
            </p:spPr>
          </p:pic>
          <p:pic>
            <p:nvPicPr>
              <p:cNvPr id="85"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1230" y="1334741"/>
                <a:ext cx="960493" cy="1280657"/>
              </a:xfrm>
              <a:prstGeom prst="rect">
                <a:avLst/>
              </a:prstGeom>
            </p:spPr>
          </p:pic>
          <p:pic>
            <p:nvPicPr>
              <p:cNvPr id="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0942" y="1335784"/>
                <a:ext cx="3096606" cy="1279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0194" y="1335784"/>
                <a:ext cx="2757893" cy="1286096"/>
              </a:xfrm>
              <a:prstGeom prst="rect">
                <a:avLst/>
              </a:prstGeom>
            </p:spPr>
          </p:pic>
          <p:sp>
            <p:nvSpPr>
              <p:cNvPr id="88" name="Text Placeholder 4"/>
              <p:cNvSpPr txBox="1">
                <a:spLocks/>
              </p:cNvSpPr>
              <p:nvPr/>
            </p:nvSpPr>
            <p:spPr>
              <a:xfrm rot="5400000">
                <a:off x="1063079" y="341830"/>
                <a:ext cx="305611" cy="1673389"/>
              </a:xfrm>
              <a:prstGeom prst="rect">
                <a:avLst/>
              </a:prstGeom>
            </p:spPr>
            <p:txBody>
              <a:bodyPr vert="vert270"/>
              <a:lstStyle>
                <a:lvl1pPr marL="342900" indent="-342900" algn="ctr" rtl="0" eaLnBrk="0" fontAlgn="base" hangingPunct="0">
                  <a:spcBef>
                    <a:spcPct val="20000"/>
                  </a:spcBef>
                  <a:spcAft>
                    <a:spcPct val="0"/>
                  </a:spcAft>
                  <a:buFont typeface="Arial" charset="0"/>
                  <a:buNone/>
                  <a:defRPr sz="2800" b="1" kern="1200">
                    <a:solidFill>
                      <a:schemeClr val="accent1">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IE" sz="1200" b="0" i="0" u="none" strike="noStrike" kern="1200" cap="none" spc="0" normalizeH="0" baseline="0" noProof="0" dirty="0">
                    <a:ln>
                      <a:noFill/>
                    </a:ln>
                    <a:solidFill>
                      <a:srgbClr val="33689B"/>
                    </a:solidFill>
                    <a:effectLst/>
                    <a:uLnTx/>
                    <a:uFillTx/>
                    <a:latin typeface="Arial"/>
                    <a:ea typeface="+mn-ea"/>
                    <a:cs typeface="Calibri" panose="020F0502020204030204" pitchFamily="34" charset="0"/>
                  </a:rPr>
                  <a:t>Solar PV / CSP</a:t>
                </a:r>
              </a:p>
            </p:txBody>
          </p:sp>
          <p:sp>
            <p:nvSpPr>
              <p:cNvPr id="89" name="Text Placeholder 4"/>
              <p:cNvSpPr txBox="1">
                <a:spLocks/>
              </p:cNvSpPr>
              <p:nvPr/>
            </p:nvSpPr>
            <p:spPr>
              <a:xfrm rot="5400000">
                <a:off x="2600910" y="720707"/>
                <a:ext cx="305611" cy="915634"/>
              </a:xfrm>
              <a:prstGeom prst="rect">
                <a:avLst/>
              </a:prstGeom>
            </p:spPr>
            <p:txBody>
              <a:bodyPr vert="vert270"/>
              <a:lstStyle>
                <a:lvl1pPr marL="342900" indent="-342900" algn="ctr" rtl="0" eaLnBrk="0" fontAlgn="base" hangingPunct="0">
                  <a:spcBef>
                    <a:spcPct val="20000"/>
                  </a:spcBef>
                  <a:spcAft>
                    <a:spcPct val="0"/>
                  </a:spcAft>
                  <a:buFont typeface="Arial" charset="0"/>
                  <a:buNone/>
                  <a:defRPr sz="2800" b="1" kern="1200">
                    <a:solidFill>
                      <a:schemeClr val="accent1">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IE" sz="1200" b="0" i="0" u="none" strike="noStrike" kern="1200" cap="none" spc="0" normalizeH="0" baseline="0" noProof="0" dirty="0">
                    <a:ln>
                      <a:noFill/>
                    </a:ln>
                    <a:solidFill>
                      <a:srgbClr val="33689B"/>
                    </a:solidFill>
                    <a:effectLst/>
                    <a:uLnTx/>
                    <a:uFillTx/>
                    <a:latin typeface="Arial"/>
                    <a:ea typeface="+mn-ea"/>
                    <a:cs typeface="Calibri" panose="020F0502020204030204" pitchFamily="34" charset="0"/>
                  </a:rPr>
                  <a:t>Wind</a:t>
                </a:r>
              </a:p>
            </p:txBody>
          </p:sp>
          <p:sp>
            <p:nvSpPr>
              <p:cNvPr id="90" name="Text Placeholder 4"/>
              <p:cNvSpPr txBox="1">
                <a:spLocks/>
              </p:cNvSpPr>
              <p:nvPr/>
            </p:nvSpPr>
            <p:spPr>
              <a:xfrm rot="5400000">
                <a:off x="4670571" y="-108200"/>
                <a:ext cx="305611" cy="2582357"/>
              </a:xfrm>
              <a:prstGeom prst="rect">
                <a:avLst/>
              </a:prstGeom>
            </p:spPr>
            <p:txBody>
              <a:bodyPr vert="vert270"/>
              <a:lstStyle>
                <a:lvl1pPr marL="342900" indent="-342900" algn="ctr" rtl="0" eaLnBrk="0" fontAlgn="base" hangingPunct="0">
                  <a:spcBef>
                    <a:spcPct val="20000"/>
                  </a:spcBef>
                  <a:spcAft>
                    <a:spcPct val="0"/>
                  </a:spcAft>
                  <a:buFont typeface="Arial" charset="0"/>
                  <a:buNone/>
                  <a:defRPr sz="2800" b="1" kern="1200">
                    <a:solidFill>
                      <a:schemeClr val="accent1">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IE" sz="1200" b="0" i="0" u="none" strike="noStrike" kern="1200" cap="none" spc="0" normalizeH="0" baseline="0" noProof="0" dirty="0">
                    <a:ln>
                      <a:noFill/>
                    </a:ln>
                    <a:solidFill>
                      <a:srgbClr val="33689B"/>
                    </a:solidFill>
                    <a:effectLst/>
                    <a:uLnTx/>
                    <a:uFillTx/>
                    <a:latin typeface="Arial"/>
                    <a:ea typeface="+mn-ea"/>
                    <a:cs typeface="Calibri" panose="020F0502020204030204" pitchFamily="34" charset="0"/>
                  </a:rPr>
                  <a:t>Locational power plant database</a:t>
                </a:r>
              </a:p>
            </p:txBody>
          </p:sp>
          <p:sp>
            <p:nvSpPr>
              <p:cNvPr id="91" name="Text Placeholder 4"/>
              <p:cNvSpPr txBox="1">
                <a:spLocks/>
              </p:cNvSpPr>
              <p:nvPr/>
            </p:nvSpPr>
            <p:spPr>
              <a:xfrm rot="5400000">
                <a:off x="7503287" y="347080"/>
                <a:ext cx="305611" cy="1671799"/>
              </a:xfrm>
              <a:prstGeom prst="rect">
                <a:avLst/>
              </a:prstGeom>
            </p:spPr>
            <p:txBody>
              <a:bodyPr vert="vert270"/>
              <a:lstStyle>
                <a:lvl1pPr marL="342900" indent="-342900" algn="ctr" rtl="0" eaLnBrk="0" fontAlgn="base" hangingPunct="0">
                  <a:spcBef>
                    <a:spcPct val="20000"/>
                  </a:spcBef>
                  <a:spcAft>
                    <a:spcPct val="0"/>
                  </a:spcAft>
                  <a:buFont typeface="Arial" charset="0"/>
                  <a:buNone/>
                  <a:defRPr sz="2800" b="1" kern="1200">
                    <a:solidFill>
                      <a:schemeClr val="accent1">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IE" sz="1200" b="0" i="0" u="none" strike="noStrike" kern="1200" cap="none" spc="0" normalizeH="0" baseline="0" noProof="0" dirty="0">
                    <a:ln>
                      <a:noFill/>
                    </a:ln>
                    <a:solidFill>
                      <a:srgbClr val="33689B"/>
                    </a:solidFill>
                    <a:effectLst/>
                    <a:uLnTx/>
                    <a:uFillTx/>
                    <a:latin typeface="Arial"/>
                    <a:ea typeface="+mn-ea"/>
                    <a:cs typeface="Calibri" panose="020F0502020204030204" pitchFamily="34" charset="0"/>
                  </a:rPr>
                  <a:t>Transmission Grid</a:t>
                </a:r>
              </a:p>
            </p:txBody>
          </p:sp>
          <p:sp>
            <p:nvSpPr>
              <p:cNvPr id="92" name="TextBox 23"/>
              <p:cNvSpPr txBox="1"/>
              <p:nvPr/>
            </p:nvSpPr>
            <p:spPr>
              <a:xfrm>
                <a:off x="394827" y="3741006"/>
                <a:ext cx="1800000" cy="276999"/>
              </a:xfrm>
              <a:prstGeom prst="rect">
                <a:avLst/>
              </a:prstGeom>
              <a:solidFill>
                <a:srgbClr val="FFFFFF"/>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RES policy</a:t>
                </a:r>
              </a:p>
            </p:txBody>
          </p:sp>
          <p:sp>
            <p:nvSpPr>
              <p:cNvPr id="93" name="TextBox 24"/>
              <p:cNvSpPr txBox="1"/>
              <p:nvPr/>
            </p:nvSpPr>
            <p:spPr>
              <a:xfrm>
                <a:off x="391062" y="4090313"/>
                <a:ext cx="1800000" cy="276999"/>
              </a:xfrm>
              <a:prstGeom prst="rect">
                <a:avLst/>
              </a:prstGeom>
              <a:solidFill>
                <a:srgbClr val="FFFFFF"/>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Non-economic barriers</a:t>
                </a:r>
              </a:p>
            </p:txBody>
          </p:sp>
          <p:sp>
            <p:nvSpPr>
              <p:cNvPr id="94" name="TextBox 26"/>
              <p:cNvSpPr txBox="1"/>
              <p:nvPr/>
            </p:nvSpPr>
            <p:spPr>
              <a:xfrm>
                <a:off x="400050" y="4552052"/>
                <a:ext cx="2520000" cy="461665"/>
              </a:xfrm>
              <a:prstGeom prst="rect">
                <a:avLst/>
              </a:prstGeom>
              <a:solidFill>
                <a:srgbClr val="FFFFFF"/>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Dynamic cost-potential curves, Policy interaction, Investment decision</a:t>
                </a:r>
              </a:p>
            </p:txBody>
          </p:sp>
          <p:sp>
            <p:nvSpPr>
              <p:cNvPr id="95" name="Rectangle 27"/>
              <p:cNvSpPr/>
              <p:nvPr/>
            </p:nvSpPr>
            <p:spPr>
              <a:xfrm>
                <a:off x="400050" y="5013717"/>
                <a:ext cx="2520000" cy="1181070"/>
              </a:xfrm>
              <a:prstGeom prst="rect">
                <a:avLst/>
              </a:prstGeom>
              <a:solidFill>
                <a:srgbClr val="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cs typeface="Calibri" panose="020F0502020204030204" pitchFamily="34" charset="0"/>
                </a:endParaRPr>
              </a:p>
            </p:txBody>
          </p:sp>
          <p:cxnSp>
            <p:nvCxnSpPr>
              <p:cNvPr id="96" name="Straight Arrow Connector 28"/>
              <p:cNvCxnSpPr/>
              <p:nvPr/>
            </p:nvCxnSpPr>
            <p:spPr>
              <a:xfrm flipV="1">
                <a:off x="625460" y="5180192"/>
                <a:ext cx="0" cy="874496"/>
              </a:xfrm>
              <a:prstGeom prst="straightConnector1">
                <a:avLst/>
              </a:prstGeom>
              <a:noFill/>
              <a:ln w="19050" cap="flat" cmpd="sng" algn="ctr">
                <a:solidFill>
                  <a:srgbClr val="4F81BD">
                    <a:shade val="95000"/>
                    <a:satMod val="105000"/>
                  </a:srgbClr>
                </a:solidFill>
                <a:prstDash val="solid"/>
                <a:tailEnd type="arrow"/>
              </a:ln>
              <a:effectLst/>
            </p:spPr>
          </p:cxnSp>
          <p:cxnSp>
            <p:nvCxnSpPr>
              <p:cNvPr id="97" name="Straight Arrow Connector 29"/>
              <p:cNvCxnSpPr/>
              <p:nvPr/>
            </p:nvCxnSpPr>
            <p:spPr>
              <a:xfrm>
                <a:off x="625460" y="6043971"/>
                <a:ext cx="1541427" cy="0"/>
              </a:xfrm>
              <a:prstGeom prst="straightConnector1">
                <a:avLst/>
              </a:prstGeom>
              <a:noFill/>
              <a:ln w="19050" cap="flat" cmpd="sng" algn="ctr">
                <a:solidFill>
                  <a:srgbClr val="4F81BD">
                    <a:shade val="95000"/>
                    <a:satMod val="105000"/>
                  </a:srgbClr>
                </a:solidFill>
                <a:prstDash val="solid"/>
                <a:tailEnd type="arrow"/>
              </a:ln>
              <a:effectLst/>
            </p:spPr>
          </p:cxnSp>
          <p:sp>
            <p:nvSpPr>
              <p:cNvPr id="98" name="TextBox 30"/>
              <p:cNvSpPr txBox="1"/>
              <p:nvPr/>
            </p:nvSpPr>
            <p:spPr>
              <a:xfrm>
                <a:off x="704277" y="5057081"/>
                <a:ext cx="1302725" cy="246221"/>
              </a:xfrm>
              <a:prstGeom prst="rect">
                <a:avLst/>
              </a:prstGeom>
              <a:solidFill>
                <a:srgbClr val="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a:ln>
                      <a:noFill/>
                    </a:ln>
                    <a:solidFill>
                      <a:srgbClr val="33689B"/>
                    </a:solidFill>
                    <a:effectLst/>
                    <a:uLnTx/>
                    <a:uFillTx/>
                    <a:cs typeface="Calibri" panose="020F0502020204030204" pitchFamily="34" charset="0"/>
                  </a:rPr>
                  <a:t>RES LRMC [€/</a:t>
                </a:r>
                <a:r>
                  <a:rPr kumimoji="0" lang="en-IE" sz="1000" b="0" i="0" u="none" strike="noStrike" kern="0" cap="none" spc="0" normalizeH="0" baseline="0" noProof="0" dirty="0" err="1">
                    <a:ln>
                      <a:noFill/>
                    </a:ln>
                    <a:solidFill>
                      <a:srgbClr val="33689B"/>
                    </a:solidFill>
                    <a:effectLst/>
                    <a:uLnTx/>
                    <a:uFillTx/>
                    <a:cs typeface="Calibri" panose="020F0502020204030204" pitchFamily="34" charset="0"/>
                  </a:rPr>
                  <a:t>MWh</a:t>
                </a:r>
                <a:r>
                  <a:rPr kumimoji="0" lang="en-IE" sz="1000" b="0" i="0" u="none" strike="noStrike" kern="0" cap="none" spc="0" normalizeH="0" baseline="0" noProof="0" dirty="0">
                    <a:ln>
                      <a:noFill/>
                    </a:ln>
                    <a:solidFill>
                      <a:srgbClr val="33689B"/>
                    </a:solidFill>
                    <a:effectLst/>
                    <a:uLnTx/>
                    <a:uFillTx/>
                    <a:cs typeface="Calibri" panose="020F0502020204030204" pitchFamily="34" charset="0"/>
                  </a:rPr>
                  <a:t>]</a:t>
                </a:r>
              </a:p>
            </p:txBody>
          </p:sp>
          <p:grpSp>
            <p:nvGrpSpPr>
              <p:cNvPr id="99" name="Group 31"/>
              <p:cNvGrpSpPr/>
              <p:nvPr/>
            </p:nvGrpSpPr>
            <p:grpSpPr>
              <a:xfrm>
                <a:off x="625460" y="5275899"/>
                <a:ext cx="1427120" cy="620486"/>
                <a:chOff x="3203848" y="1854746"/>
                <a:chExt cx="2422752" cy="1286222"/>
              </a:xfrm>
            </p:grpSpPr>
            <p:cxnSp>
              <p:nvCxnSpPr>
                <p:cNvPr id="126" name="Straight Connector 32"/>
                <p:cNvCxnSpPr/>
                <p:nvPr/>
              </p:nvCxnSpPr>
              <p:spPr>
                <a:xfrm>
                  <a:off x="3203848" y="3140968"/>
                  <a:ext cx="720080" cy="0"/>
                </a:xfrm>
                <a:prstGeom prst="line">
                  <a:avLst/>
                </a:prstGeom>
                <a:noFill/>
                <a:ln w="25400" cap="flat" cmpd="sng" algn="ctr">
                  <a:solidFill>
                    <a:srgbClr val="C0504D"/>
                  </a:solidFill>
                  <a:prstDash val="solid"/>
                </a:ln>
                <a:effectLst/>
              </p:spPr>
            </p:cxnSp>
            <p:cxnSp>
              <p:nvCxnSpPr>
                <p:cNvPr id="127" name="Straight Connector 33"/>
                <p:cNvCxnSpPr/>
                <p:nvPr/>
              </p:nvCxnSpPr>
              <p:spPr>
                <a:xfrm>
                  <a:off x="3923928" y="2924944"/>
                  <a:ext cx="554914" cy="0"/>
                </a:xfrm>
                <a:prstGeom prst="line">
                  <a:avLst/>
                </a:prstGeom>
                <a:noFill/>
                <a:ln w="25400" cap="flat" cmpd="sng" algn="ctr">
                  <a:solidFill>
                    <a:srgbClr val="C0504D"/>
                  </a:solidFill>
                  <a:prstDash val="solid"/>
                </a:ln>
                <a:effectLst/>
              </p:spPr>
            </p:cxnSp>
            <p:cxnSp>
              <p:nvCxnSpPr>
                <p:cNvPr id="128" name="Straight Connector 34"/>
                <p:cNvCxnSpPr/>
                <p:nvPr/>
              </p:nvCxnSpPr>
              <p:spPr>
                <a:xfrm>
                  <a:off x="4478842" y="2564904"/>
                  <a:ext cx="453198" cy="0"/>
                </a:xfrm>
                <a:prstGeom prst="line">
                  <a:avLst/>
                </a:prstGeom>
                <a:noFill/>
                <a:ln w="25400" cap="flat" cmpd="sng" algn="ctr">
                  <a:solidFill>
                    <a:srgbClr val="C0504D"/>
                  </a:solidFill>
                  <a:prstDash val="solid"/>
                </a:ln>
                <a:effectLst/>
              </p:spPr>
            </p:cxnSp>
            <p:cxnSp>
              <p:nvCxnSpPr>
                <p:cNvPr id="129" name="Straight Connector 35"/>
                <p:cNvCxnSpPr/>
                <p:nvPr/>
              </p:nvCxnSpPr>
              <p:spPr>
                <a:xfrm>
                  <a:off x="4957560" y="2276872"/>
                  <a:ext cx="334520" cy="0"/>
                </a:xfrm>
                <a:prstGeom prst="line">
                  <a:avLst/>
                </a:prstGeom>
                <a:noFill/>
                <a:ln w="25400" cap="flat" cmpd="sng" algn="ctr">
                  <a:solidFill>
                    <a:srgbClr val="C0504D"/>
                  </a:solidFill>
                  <a:prstDash val="solid"/>
                </a:ln>
                <a:effectLst/>
              </p:spPr>
            </p:cxnSp>
            <p:cxnSp>
              <p:nvCxnSpPr>
                <p:cNvPr id="130" name="Straight Connector 36"/>
                <p:cNvCxnSpPr/>
                <p:nvPr/>
              </p:nvCxnSpPr>
              <p:spPr>
                <a:xfrm>
                  <a:off x="5292080" y="1854746"/>
                  <a:ext cx="334520" cy="0"/>
                </a:xfrm>
                <a:prstGeom prst="line">
                  <a:avLst/>
                </a:prstGeom>
                <a:noFill/>
                <a:ln w="25400" cap="flat" cmpd="sng" algn="ctr">
                  <a:solidFill>
                    <a:srgbClr val="C0504D"/>
                  </a:solidFill>
                  <a:prstDash val="solid"/>
                </a:ln>
                <a:effectLst/>
              </p:spPr>
            </p:cxnSp>
            <p:cxnSp>
              <p:nvCxnSpPr>
                <p:cNvPr id="131" name="Straight Connector 37"/>
                <p:cNvCxnSpPr/>
                <p:nvPr/>
              </p:nvCxnSpPr>
              <p:spPr>
                <a:xfrm>
                  <a:off x="3923928" y="2924944"/>
                  <a:ext cx="0" cy="216024"/>
                </a:xfrm>
                <a:prstGeom prst="line">
                  <a:avLst/>
                </a:prstGeom>
                <a:noFill/>
                <a:ln w="25400" cap="flat" cmpd="sng" algn="ctr">
                  <a:solidFill>
                    <a:srgbClr val="C0504D"/>
                  </a:solidFill>
                  <a:prstDash val="solid"/>
                </a:ln>
                <a:effectLst/>
              </p:spPr>
            </p:cxnSp>
            <p:cxnSp>
              <p:nvCxnSpPr>
                <p:cNvPr id="132" name="Straight Connector 38"/>
                <p:cNvCxnSpPr/>
                <p:nvPr/>
              </p:nvCxnSpPr>
              <p:spPr>
                <a:xfrm>
                  <a:off x="4478470" y="2564904"/>
                  <a:ext cx="0" cy="360040"/>
                </a:xfrm>
                <a:prstGeom prst="line">
                  <a:avLst/>
                </a:prstGeom>
                <a:noFill/>
                <a:ln w="25400" cap="flat" cmpd="sng" algn="ctr">
                  <a:solidFill>
                    <a:srgbClr val="C0504D"/>
                  </a:solidFill>
                  <a:prstDash val="solid"/>
                </a:ln>
                <a:effectLst/>
              </p:spPr>
            </p:cxnSp>
            <p:cxnSp>
              <p:nvCxnSpPr>
                <p:cNvPr id="133" name="Straight Connector 39"/>
                <p:cNvCxnSpPr/>
                <p:nvPr/>
              </p:nvCxnSpPr>
              <p:spPr>
                <a:xfrm>
                  <a:off x="4948035" y="2276872"/>
                  <a:ext cx="0" cy="288032"/>
                </a:xfrm>
                <a:prstGeom prst="line">
                  <a:avLst/>
                </a:prstGeom>
                <a:noFill/>
                <a:ln w="25400" cap="flat" cmpd="sng" algn="ctr">
                  <a:solidFill>
                    <a:srgbClr val="C0504D"/>
                  </a:solidFill>
                  <a:prstDash val="solid"/>
                </a:ln>
                <a:effectLst/>
              </p:spPr>
            </p:cxnSp>
            <p:cxnSp>
              <p:nvCxnSpPr>
                <p:cNvPr id="134" name="Straight Connector 40"/>
                <p:cNvCxnSpPr/>
                <p:nvPr/>
              </p:nvCxnSpPr>
              <p:spPr>
                <a:xfrm>
                  <a:off x="5292080" y="1854746"/>
                  <a:ext cx="0" cy="422126"/>
                </a:xfrm>
                <a:prstGeom prst="line">
                  <a:avLst/>
                </a:prstGeom>
                <a:noFill/>
                <a:ln w="25400" cap="flat" cmpd="sng" algn="ctr">
                  <a:solidFill>
                    <a:srgbClr val="C0504D"/>
                  </a:solidFill>
                  <a:prstDash val="solid"/>
                </a:ln>
                <a:effectLst/>
              </p:spPr>
            </p:cxnSp>
          </p:grpSp>
          <p:cxnSp>
            <p:nvCxnSpPr>
              <p:cNvPr id="100" name="Straight Arrow Connector 41"/>
              <p:cNvCxnSpPr/>
              <p:nvPr/>
            </p:nvCxnSpPr>
            <p:spPr>
              <a:xfrm>
                <a:off x="625460" y="5487780"/>
                <a:ext cx="1027412" cy="0"/>
              </a:xfrm>
              <a:prstGeom prst="straightConnector1">
                <a:avLst/>
              </a:prstGeom>
              <a:noFill/>
              <a:ln w="19050" cap="flat" cmpd="sng" algn="ctr">
                <a:solidFill>
                  <a:srgbClr val="9BBB59"/>
                </a:solidFill>
                <a:prstDash val="solid"/>
                <a:headEnd type="arrow"/>
                <a:tailEnd type="arrow"/>
              </a:ln>
              <a:effectLst/>
            </p:spPr>
          </p:cxnSp>
          <p:cxnSp>
            <p:nvCxnSpPr>
              <p:cNvPr id="101" name="Straight Arrow Connector 42"/>
              <p:cNvCxnSpPr/>
              <p:nvPr/>
            </p:nvCxnSpPr>
            <p:spPr>
              <a:xfrm flipH="1">
                <a:off x="1661796" y="5618486"/>
                <a:ext cx="1" cy="436202"/>
              </a:xfrm>
              <a:prstGeom prst="straightConnector1">
                <a:avLst/>
              </a:prstGeom>
              <a:noFill/>
              <a:ln w="19050" cap="flat" cmpd="sng" algn="ctr">
                <a:solidFill>
                  <a:srgbClr val="9BBB59"/>
                </a:solidFill>
                <a:prstDash val="solid"/>
                <a:headEnd type="arrow"/>
                <a:tailEnd type="arrow"/>
              </a:ln>
              <a:effectLst/>
            </p:spPr>
          </p:cxnSp>
          <p:sp>
            <p:nvSpPr>
              <p:cNvPr id="102" name="TextBox 57"/>
              <p:cNvSpPr txBox="1"/>
              <p:nvPr/>
            </p:nvSpPr>
            <p:spPr>
              <a:xfrm>
                <a:off x="1900267" y="5721168"/>
                <a:ext cx="589120" cy="24622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IE" sz="1000" b="0" i="0" u="none" strike="noStrike" kern="0" cap="none" spc="0" normalizeH="0" baseline="0" noProof="0" dirty="0">
                    <a:ln>
                      <a:noFill/>
                    </a:ln>
                    <a:solidFill>
                      <a:srgbClr val="33689B"/>
                    </a:solidFill>
                    <a:effectLst/>
                    <a:uLnTx/>
                    <a:uFillTx/>
                    <a:cs typeface="Calibri" panose="020F0502020204030204" pitchFamily="34" charset="0"/>
                  </a:rPr>
                  <a:t>[</a:t>
                </a:r>
                <a:r>
                  <a:rPr kumimoji="0" lang="en-IE" sz="1000" b="0" i="0" u="none" strike="noStrike" kern="0" cap="none" spc="0" normalizeH="0" baseline="0" noProof="0" dirty="0" err="1">
                    <a:ln>
                      <a:noFill/>
                    </a:ln>
                    <a:solidFill>
                      <a:srgbClr val="33689B"/>
                    </a:solidFill>
                    <a:effectLst/>
                    <a:uLnTx/>
                    <a:uFillTx/>
                    <a:cs typeface="Calibri" panose="020F0502020204030204" pitchFamily="34" charset="0"/>
                  </a:rPr>
                  <a:t>MWh</a:t>
                </a:r>
                <a:r>
                  <a:rPr kumimoji="0" lang="en-IE" sz="1000" b="0" i="0" u="none" strike="noStrike" kern="0" cap="none" spc="0" normalizeH="0" baseline="0" noProof="0" dirty="0">
                    <a:ln>
                      <a:noFill/>
                    </a:ln>
                    <a:solidFill>
                      <a:srgbClr val="33689B"/>
                    </a:solidFill>
                    <a:effectLst/>
                    <a:uLnTx/>
                    <a:uFillTx/>
                    <a:cs typeface="Calibri" panose="020F0502020204030204" pitchFamily="34" charset="0"/>
                  </a:rPr>
                  <a:t>]</a:t>
                </a:r>
              </a:p>
            </p:txBody>
          </p:sp>
          <p:sp>
            <p:nvSpPr>
              <p:cNvPr id="103" name="TextBox 59"/>
              <p:cNvSpPr txBox="1"/>
              <p:nvPr/>
            </p:nvSpPr>
            <p:spPr>
              <a:xfrm>
                <a:off x="2329623" y="6703127"/>
                <a:ext cx="1800000" cy="276999"/>
              </a:xfrm>
              <a:prstGeom prst="rect">
                <a:avLst/>
              </a:prstGeom>
              <a:solidFill>
                <a:srgbClr val="92D050"/>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RES support expenditures</a:t>
                </a:r>
              </a:p>
            </p:txBody>
          </p:sp>
          <p:sp>
            <p:nvSpPr>
              <p:cNvPr id="104" name="TextBox 60"/>
              <p:cNvSpPr txBox="1"/>
              <p:nvPr/>
            </p:nvSpPr>
            <p:spPr>
              <a:xfrm>
                <a:off x="2329623" y="7034664"/>
                <a:ext cx="1800000" cy="277200"/>
              </a:xfrm>
              <a:prstGeom prst="rect">
                <a:avLst/>
              </a:prstGeom>
              <a:solidFill>
                <a:srgbClr val="92D050"/>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RES investments</a:t>
                </a:r>
              </a:p>
            </p:txBody>
          </p:sp>
          <p:sp>
            <p:nvSpPr>
              <p:cNvPr id="105" name="TextBox 63"/>
              <p:cNvSpPr txBox="1"/>
              <p:nvPr/>
            </p:nvSpPr>
            <p:spPr>
              <a:xfrm>
                <a:off x="6647812" y="4101519"/>
                <a:ext cx="1440000" cy="276999"/>
              </a:xfrm>
              <a:prstGeom prst="rect">
                <a:avLst/>
              </a:prstGeom>
              <a:solidFill>
                <a:srgbClr val="FFFFFF"/>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Supply</a:t>
                </a:r>
              </a:p>
            </p:txBody>
          </p:sp>
          <p:sp>
            <p:nvSpPr>
              <p:cNvPr id="106" name="TextBox 64"/>
              <p:cNvSpPr txBox="1"/>
              <p:nvPr/>
            </p:nvSpPr>
            <p:spPr>
              <a:xfrm>
                <a:off x="8130524" y="3757175"/>
                <a:ext cx="1440000" cy="276999"/>
              </a:xfrm>
              <a:prstGeom prst="rect">
                <a:avLst/>
              </a:prstGeom>
              <a:solidFill>
                <a:srgbClr val="FFFFFF"/>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Demand</a:t>
                </a:r>
              </a:p>
            </p:txBody>
          </p:sp>
          <p:sp>
            <p:nvSpPr>
              <p:cNvPr id="107" name="TextBox 65"/>
              <p:cNvSpPr txBox="1"/>
              <p:nvPr/>
            </p:nvSpPr>
            <p:spPr>
              <a:xfrm>
                <a:off x="8130524" y="4099606"/>
                <a:ext cx="1440000" cy="276999"/>
              </a:xfrm>
              <a:prstGeom prst="rect">
                <a:avLst/>
              </a:prstGeom>
              <a:solidFill>
                <a:srgbClr val="FFFFFF"/>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Storage</a:t>
                </a:r>
              </a:p>
            </p:txBody>
          </p:sp>
          <p:sp>
            <p:nvSpPr>
              <p:cNvPr id="108" name="TextBox 66"/>
              <p:cNvSpPr txBox="1"/>
              <p:nvPr/>
            </p:nvSpPr>
            <p:spPr>
              <a:xfrm>
                <a:off x="7056477" y="4496486"/>
                <a:ext cx="2520000" cy="461665"/>
              </a:xfrm>
              <a:prstGeom prst="rect">
                <a:avLst/>
              </a:prstGeom>
              <a:solidFill>
                <a:srgbClr val="FFFFFF"/>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Common electricity </a:t>
                </a:r>
                <a:br>
                  <a:rPr kumimoji="0" lang="en-IE" sz="1200" b="0" i="0" u="none" strike="noStrike" kern="0" cap="none" spc="0" normalizeH="0" baseline="0" noProof="0" dirty="0">
                    <a:ln>
                      <a:noFill/>
                    </a:ln>
                    <a:solidFill>
                      <a:srgbClr val="33689B"/>
                    </a:solidFill>
                    <a:effectLst/>
                    <a:uLnTx/>
                    <a:uFillTx/>
                    <a:cs typeface="Calibri" panose="020F0502020204030204" pitchFamily="34" charset="0"/>
                  </a:rPr>
                </a:b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market model</a:t>
                </a:r>
              </a:p>
            </p:txBody>
          </p:sp>
          <p:sp>
            <p:nvSpPr>
              <p:cNvPr id="109" name="Rectangle 67"/>
              <p:cNvSpPr/>
              <p:nvPr/>
            </p:nvSpPr>
            <p:spPr>
              <a:xfrm>
                <a:off x="7058786" y="4958152"/>
                <a:ext cx="2520000" cy="1181070"/>
              </a:xfrm>
              <a:prstGeom prst="rect">
                <a:avLst/>
              </a:prstGeom>
              <a:solidFill>
                <a:srgbClr val="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cs typeface="Calibri" panose="020F0502020204030204" pitchFamily="34" charset="0"/>
                </a:endParaRPr>
              </a:p>
            </p:txBody>
          </p:sp>
          <p:graphicFrame>
            <p:nvGraphicFramePr>
              <p:cNvPr id="110" name="Diagramm 3"/>
              <p:cNvGraphicFramePr>
                <a:graphicFrameLocks/>
              </p:cNvGraphicFramePr>
              <p:nvPr>
                <p:extLst/>
              </p:nvPr>
            </p:nvGraphicFramePr>
            <p:xfrm>
              <a:off x="7099097" y="4905348"/>
              <a:ext cx="2604288" cy="1233873"/>
            </p:xfrm>
            <a:graphic>
              <a:graphicData uri="http://schemas.openxmlformats.org/drawingml/2006/chart">
                <c:chart xmlns:c="http://schemas.openxmlformats.org/drawingml/2006/chart" xmlns:r="http://schemas.openxmlformats.org/officeDocument/2006/relationships" r:id="rId7"/>
              </a:graphicData>
            </a:graphic>
          </p:graphicFrame>
          <p:sp>
            <p:nvSpPr>
              <p:cNvPr id="111" name="TextBox 69"/>
              <p:cNvSpPr txBox="1"/>
              <p:nvPr/>
            </p:nvSpPr>
            <p:spPr>
              <a:xfrm>
                <a:off x="7770524" y="6367395"/>
                <a:ext cx="1800000" cy="461665"/>
              </a:xfrm>
              <a:prstGeom prst="rect">
                <a:avLst/>
              </a:prstGeom>
              <a:solidFill>
                <a:srgbClr val="92D050"/>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Power plant dispatch &amp; -commitment</a:t>
                </a:r>
              </a:p>
            </p:txBody>
          </p:sp>
          <p:sp>
            <p:nvSpPr>
              <p:cNvPr id="112" name="TextBox 70"/>
              <p:cNvSpPr txBox="1"/>
              <p:nvPr/>
            </p:nvSpPr>
            <p:spPr>
              <a:xfrm>
                <a:off x="7772498" y="6879726"/>
                <a:ext cx="1800000" cy="461665"/>
              </a:xfrm>
              <a:prstGeom prst="rect">
                <a:avLst/>
              </a:prstGeom>
              <a:solidFill>
                <a:srgbClr val="92D050"/>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Transmission grid expansion</a:t>
                </a:r>
              </a:p>
            </p:txBody>
          </p:sp>
          <p:sp>
            <p:nvSpPr>
              <p:cNvPr id="113" name="TextBox 71"/>
              <p:cNvSpPr txBox="1"/>
              <p:nvPr/>
            </p:nvSpPr>
            <p:spPr>
              <a:xfrm>
                <a:off x="5813145" y="7036914"/>
                <a:ext cx="1800000" cy="461665"/>
              </a:xfrm>
              <a:prstGeom prst="rect">
                <a:avLst/>
              </a:prstGeom>
              <a:solidFill>
                <a:srgbClr val="92D050"/>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Electricity prices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Total system costs</a:t>
                </a:r>
              </a:p>
            </p:txBody>
          </p:sp>
          <p:sp>
            <p:nvSpPr>
              <p:cNvPr id="114" name="TextBox 25"/>
              <p:cNvSpPr txBox="1"/>
              <p:nvPr/>
            </p:nvSpPr>
            <p:spPr>
              <a:xfrm>
                <a:off x="3766686" y="2873004"/>
                <a:ext cx="2439977" cy="646331"/>
              </a:xfrm>
              <a:prstGeom prst="rect">
                <a:avLst/>
              </a:prstGeom>
              <a:solidFill>
                <a:srgbClr val="FFFFFF"/>
              </a:solidFill>
              <a:ln>
                <a:solidFill>
                  <a:srgbClr val="33689B"/>
                </a:solidFill>
              </a:ln>
            </p:spPr>
            <p:txBody>
              <a:bodyPr wrap="square" rtlCol="0">
                <a:spAutoFit/>
              </a:bodyPr>
              <a:lstStyle/>
              <a:p>
                <a:pPr marL="171450" marR="0" lvl="0" indent="-171450" algn="ctr"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Energy/CO</a:t>
                </a:r>
                <a:r>
                  <a:rPr kumimoji="0" lang="en-IE" sz="1200" b="0" i="0" u="none" strike="noStrike" kern="0" cap="none" spc="0" normalizeH="0" baseline="-25000" noProof="0" dirty="0">
                    <a:ln>
                      <a:noFill/>
                    </a:ln>
                    <a:solidFill>
                      <a:srgbClr val="33689B"/>
                    </a:solidFill>
                    <a:effectLst/>
                    <a:uLnTx/>
                    <a:uFillTx/>
                    <a:cs typeface="Calibri" panose="020F0502020204030204" pitchFamily="34" charset="0"/>
                  </a:rPr>
                  <a:t>2</a:t>
                </a: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-price development</a:t>
                </a:r>
              </a:p>
              <a:p>
                <a:pPr marL="171450" marR="0" lvl="0" indent="-171450" algn="ctr"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Default </a:t>
                </a:r>
                <a:r>
                  <a:rPr kumimoji="0" lang="en-IE" sz="1000" b="0" i="0" u="none" strike="noStrike" kern="0" cap="none" spc="0" normalizeH="0" baseline="0" noProof="0" dirty="0">
                    <a:ln>
                      <a:noFill/>
                    </a:ln>
                    <a:solidFill>
                      <a:srgbClr val="33689B"/>
                    </a:solidFill>
                    <a:effectLst/>
                    <a:uLnTx/>
                    <a:uFillTx/>
                    <a:cs typeface="Calibri" panose="020F0502020204030204" pitchFamily="34" charset="0"/>
                  </a:rPr>
                  <a:t>(2010) </a:t>
                </a: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technology costs</a:t>
                </a:r>
              </a:p>
              <a:p>
                <a:pPr marL="171450" marR="0" lvl="0" indent="-171450" algn="ctr"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Energy demand development</a:t>
                </a:r>
              </a:p>
            </p:txBody>
          </p:sp>
          <p:sp>
            <p:nvSpPr>
              <p:cNvPr id="115" name="Right Arrow 75"/>
              <p:cNvSpPr/>
              <p:nvPr/>
            </p:nvSpPr>
            <p:spPr bwMode="auto">
              <a:xfrm>
                <a:off x="3970692" y="4139477"/>
                <a:ext cx="2052000" cy="230833"/>
              </a:xfrm>
              <a:prstGeom prst="rightArrow">
                <a:avLst/>
              </a:prstGeom>
              <a:solidFill>
                <a:srgbClr val="06C245">
                  <a:lumMod val="50000"/>
                </a:srgbClr>
              </a:solidFill>
              <a:ln w="9525"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IE" sz="1400" b="0" i="0" u="none" strike="noStrike" kern="0" cap="none" spc="0" normalizeH="0" baseline="0" noProof="0" dirty="0">
                  <a:ln>
                    <a:noFill/>
                  </a:ln>
                  <a:solidFill>
                    <a:srgbClr val="000000"/>
                  </a:solidFill>
                  <a:effectLst/>
                  <a:uLnTx/>
                  <a:uFillTx/>
                  <a:cs typeface="Calibri" panose="020F0502020204030204" pitchFamily="34" charset="0"/>
                </a:endParaRPr>
              </a:p>
            </p:txBody>
          </p:sp>
          <p:sp>
            <p:nvSpPr>
              <p:cNvPr id="116" name="Right Arrow 76"/>
              <p:cNvSpPr/>
              <p:nvPr/>
            </p:nvSpPr>
            <p:spPr bwMode="auto">
              <a:xfrm rot="10800000">
                <a:off x="3970692" y="6010025"/>
                <a:ext cx="2052000" cy="230833"/>
              </a:xfrm>
              <a:prstGeom prst="rightArrow">
                <a:avLst/>
              </a:prstGeom>
              <a:solidFill>
                <a:srgbClr val="800000"/>
              </a:solidFill>
              <a:ln w="9525"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IE" sz="1400" b="0" i="0" u="none" strike="noStrike" kern="0" cap="none" spc="0" normalizeH="0" baseline="0" noProof="0" dirty="0">
                  <a:ln>
                    <a:noFill/>
                  </a:ln>
                  <a:solidFill>
                    <a:srgbClr val="000000"/>
                  </a:solidFill>
                  <a:effectLst/>
                  <a:uLnTx/>
                  <a:uFillTx/>
                  <a:cs typeface="Calibri" panose="020F0502020204030204" pitchFamily="34" charset="0"/>
                </a:endParaRPr>
              </a:p>
            </p:txBody>
          </p:sp>
          <p:sp>
            <p:nvSpPr>
              <p:cNvPr id="117" name="TextBox 77"/>
              <p:cNvSpPr txBox="1"/>
              <p:nvPr/>
            </p:nvSpPr>
            <p:spPr>
              <a:xfrm>
                <a:off x="3850055" y="4329873"/>
                <a:ext cx="2289537" cy="636072"/>
              </a:xfrm>
              <a:prstGeom prst="rect">
                <a:avLst/>
              </a:prstGeom>
              <a:noFill/>
              <a:ln>
                <a:noFill/>
              </a:ln>
            </p:spPr>
            <p:txBody>
              <a:bodyPr wrap="square" rtlCol="0">
                <a:spAutoFit/>
              </a:bodyPr>
              <a:lstStyle/>
              <a:p>
                <a:pPr marL="171450" marR="0" lvl="0" indent="-171450" defTabSz="914400" eaLnBrk="0" fontAlgn="base" latinLnBrk="0" hangingPunct="0">
                  <a:lnSpc>
                    <a:spcPct val="100000"/>
                  </a:lnSpc>
                  <a:spcBef>
                    <a:spcPct val="0"/>
                  </a:spcBef>
                  <a:spcAft>
                    <a:spcPts val="100"/>
                  </a:spcAft>
                  <a:buClrTx/>
                  <a:buSzTx/>
                  <a:buFont typeface="Arial" panose="020B0604020202020204" pitchFamily="34" charset="0"/>
                  <a:buChar char="•"/>
                  <a:tabLst/>
                  <a:defRPr/>
                </a:pPr>
                <a:r>
                  <a:rPr kumimoji="0" lang="en-IE" sz="1200" b="0" i="0" u="none" strike="noStrike" kern="0" cap="none" spc="0" normalizeH="0" baseline="0" noProof="0" dirty="0">
                    <a:ln>
                      <a:noFill/>
                    </a:ln>
                    <a:solidFill>
                      <a:srgbClr val="06C245">
                        <a:lumMod val="50000"/>
                      </a:srgbClr>
                    </a:solidFill>
                    <a:effectLst/>
                    <a:uLnTx/>
                    <a:uFillTx/>
                    <a:cs typeface="Calibri" panose="020F0502020204030204" pitchFamily="34" charset="0"/>
                  </a:rPr>
                  <a:t>RES deployment</a:t>
                </a:r>
              </a:p>
              <a:p>
                <a:pPr marL="171450" marR="0" lvl="0" indent="-171450" defTabSz="914400" eaLnBrk="0" fontAlgn="base" latinLnBrk="0" hangingPunct="0">
                  <a:lnSpc>
                    <a:spcPct val="100000"/>
                  </a:lnSpc>
                  <a:spcBef>
                    <a:spcPct val="0"/>
                  </a:spcBef>
                  <a:spcAft>
                    <a:spcPts val="100"/>
                  </a:spcAft>
                  <a:buClrTx/>
                  <a:buSzTx/>
                  <a:buFont typeface="Arial" panose="020B0604020202020204" pitchFamily="34" charset="0"/>
                  <a:buChar char="•"/>
                  <a:tabLst/>
                  <a:defRPr/>
                </a:pPr>
                <a:r>
                  <a:rPr kumimoji="0" lang="en-IE" sz="1200" b="0" i="0" u="none" strike="noStrike" kern="0" cap="none" spc="0" normalizeH="0" baseline="0" noProof="0" dirty="0">
                    <a:ln>
                      <a:noFill/>
                    </a:ln>
                    <a:solidFill>
                      <a:srgbClr val="06C245">
                        <a:lumMod val="50000"/>
                      </a:srgbClr>
                    </a:solidFill>
                    <a:effectLst/>
                    <a:uLnTx/>
                    <a:uFillTx/>
                    <a:cs typeface="Calibri" panose="020F0502020204030204" pitchFamily="34" charset="0"/>
                  </a:rPr>
                  <a:t>Dynamic cost development </a:t>
                </a:r>
                <a:r>
                  <a:rPr kumimoji="0" lang="en-IE" sz="1050" b="0" i="0" u="none" strike="noStrike" kern="0" cap="none" spc="0" normalizeH="0" baseline="0" noProof="0" dirty="0">
                    <a:ln>
                      <a:noFill/>
                    </a:ln>
                    <a:solidFill>
                      <a:srgbClr val="06C245">
                        <a:lumMod val="50000"/>
                      </a:srgbClr>
                    </a:solidFill>
                    <a:effectLst/>
                    <a:uLnTx/>
                    <a:uFillTx/>
                    <a:cs typeface="Calibri" panose="020F0502020204030204" pitchFamily="34" charset="0"/>
                  </a:rPr>
                  <a:t>(technological learning)</a:t>
                </a:r>
              </a:p>
            </p:txBody>
          </p:sp>
          <p:sp>
            <p:nvSpPr>
              <p:cNvPr id="118" name="TextBox 78"/>
              <p:cNvSpPr txBox="1"/>
              <p:nvPr/>
            </p:nvSpPr>
            <p:spPr>
              <a:xfrm>
                <a:off x="3825018" y="5050380"/>
                <a:ext cx="2289537" cy="1015663"/>
              </a:xfrm>
              <a:prstGeom prst="rect">
                <a:avLst/>
              </a:prstGeom>
              <a:noFill/>
              <a:ln>
                <a:noFill/>
              </a:ln>
            </p:spPr>
            <p:txBody>
              <a:bodyPr wrap="square" rtlCol="0">
                <a:spAutoFit/>
              </a:bodyPr>
              <a:lstStyle/>
              <a:p>
                <a:pPr marL="171450" marR="0" lvl="0" indent="-171450" algn="r"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800000"/>
                    </a:solidFill>
                    <a:effectLst/>
                    <a:uLnTx/>
                    <a:uFillTx/>
                    <a:cs typeface="Calibri" panose="020F0502020204030204" pitchFamily="34" charset="0"/>
                  </a:rPr>
                  <a:t>Feedback on </a:t>
                </a:r>
                <a:r>
                  <a:rPr kumimoji="0" lang="en-IE" sz="1200" b="0" i="0" u="none" strike="noStrike" kern="0" cap="none" spc="0" normalizeH="0" baseline="0" noProof="0" dirty="0">
                    <a:ln>
                      <a:noFill/>
                    </a:ln>
                    <a:solidFill>
                      <a:srgbClr val="800000"/>
                    </a:solidFill>
                    <a:effectLst/>
                    <a:uLnTx/>
                    <a:uFillTx/>
                    <a:cs typeface="Calibri" panose="020F0502020204030204" pitchFamily="34" charset="0"/>
                  </a:rPr>
                  <a:t>RES market values</a:t>
                </a:r>
              </a:p>
              <a:p>
                <a:pPr marL="171450" marR="0" lvl="0" indent="-171450" algn="r"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800000"/>
                    </a:solidFill>
                    <a:effectLst/>
                    <a:uLnTx/>
                    <a:uFillTx/>
                    <a:cs typeface="Calibri" panose="020F0502020204030204" pitchFamily="34" charset="0"/>
                  </a:rPr>
                  <a:t>Feedback on </a:t>
                </a:r>
                <a:r>
                  <a:rPr kumimoji="0" lang="en-IE" sz="1200" b="0" i="0" u="none" strike="noStrike" kern="0" cap="none" spc="0" normalizeH="0" baseline="0" noProof="0" dirty="0">
                    <a:ln>
                      <a:noFill/>
                    </a:ln>
                    <a:solidFill>
                      <a:srgbClr val="800000"/>
                    </a:solidFill>
                    <a:effectLst/>
                    <a:uLnTx/>
                    <a:uFillTx/>
                    <a:cs typeface="Calibri" panose="020F0502020204030204" pitchFamily="34" charset="0"/>
                  </a:rPr>
                  <a:t>curtailment of RES</a:t>
                </a:r>
              </a:p>
              <a:p>
                <a:pPr marL="171450" marR="0" lvl="0" indent="-171450" algn="r"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800000"/>
                    </a:solidFill>
                    <a:effectLst/>
                    <a:uLnTx/>
                    <a:uFillTx/>
                    <a:cs typeface="Calibri" panose="020F0502020204030204" pitchFamily="34" charset="0"/>
                  </a:rPr>
                  <a:t>Feedback on </a:t>
                </a:r>
                <a:r>
                  <a:rPr kumimoji="0" lang="en-IE" sz="1200" b="0" i="0" u="none" strike="noStrike" kern="0" cap="none" spc="0" normalizeH="0" baseline="0" noProof="0" dirty="0">
                    <a:ln>
                      <a:noFill/>
                    </a:ln>
                    <a:solidFill>
                      <a:srgbClr val="800000"/>
                    </a:solidFill>
                    <a:effectLst/>
                    <a:uLnTx/>
                    <a:uFillTx/>
                    <a:cs typeface="Calibri" panose="020F0502020204030204" pitchFamily="34" charset="0"/>
                  </a:rPr>
                  <a:t>electricity prices</a:t>
                </a:r>
              </a:p>
              <a:p>
                <a:pPr marL="171450" marR="0" lvl="0" indent="-171450" algn="r"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IE" sz="1000" kern="0" dirty="0">
                    <a:solidFill>
                      <a:srgbClr val="800000"/>
                    </a:solidFill>
                    <a:cs typeface="Calibri" panose="020F0502020204030204" pitchFamily="34" charset="0"/>
                  </a:rPr>
                  <a:t>Need for flexibility &amp; </a:t>
                </a:r>
                <a:r>
                  <a:rPr lang="en-IE" sz="1200" kern="0" dirty="0">
                    <a:solidFill>
                      <a:srgbClr val="800000"/>
                    </a:solidFill>
                    <a:cs typeface="Calibri" panose="020F0502020204030204" pitchFamily="34" charset="0"/>
                  </a:rPr>
                  <a:t>use of flexibility options (incl. </a:t>
                </a:r>
                <a:r>
                  <a:rPr lang="en-IE" sz="1200" b="1" kern="0" dirty="0">
                    <a:solidFill>
                      <a:srgbClr val="800000"/>
                    </a:solidFill>
                    <a:cs typeface="Calibri" panose="020F0502020204030204" pitchFamily="34" charset="0"/>
                  </a:rPr>
                  <a:t>CSP</a:t>
                </a:r>
                <a:r>
                  <a:rPr lang="en-IE" sz="1200" kern="0" dirty="0">
                    <a:solidFill>
                      <a:srgbClr val="800000"/>
                    </a:solidFill>
                    <a:cs typeface="Calibri" panose="020F0502020204030204" pitchFamily="34" charset="0"/>
                  </a:rPr>
                  <a:t>)</a:t>
                </a:r>
                <a:endParaRPr kumimoji="0" lang="en-IE" sz="1200" b="0" i="0" u="none" strike="noStrike" kern="0" cap="none" spc="0" normalizeH="0" baseline="0" noProof="0" dirty="0">
                  <a:ln>
                    <a:noFill/>
                  </a:ln>
                  <a:solidFill>
                    <a:srgbClr val="800000"/>
                  </a:solidFill>
                  <a:effectLst/>
                  <a:uLnTx/>
                  <a:uFillTx/>
                  <a:cs typeface="Calibri" panose="020F0502020204030204" pitchFamily="34" charset="0"/>
                </a:endParaRPr>
              </a:p>
            </p:txBody>
          </p:sp>
          <p:sp>
            <p:nvSpPr>
              <p:cNvPr id="119" name="TextBox 80"/>
              <p:cNvSpPr txBox="1"/>
              <p:nvPr/>
            </p:nvSpPr>
            <p:spPr>
              <a:xfrm>
                <a:off x="4298589" y="3771586"/>
                <a:ext cx="1376172" cy="276999"/>
              </a:xfrm>
              <a:prstGeom prst="rect">
                <a:avLst/>
              </a:prstGeom>
              <a:noFill/>
              <a:ln>
                <a:no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1" i="0" u="none" strike="noStrike" kern="0" cap="none" spc="0" normalizeH="0" baseline="0" noProof="0" dirty="0">
                    <a:ln>
                      <a:noFill/>
                    </a:ln>
                    <a:solidFill>
                      <a:srgbClr val="33689B"/>
                    </a:solidFill>
                    <a:effectLst/>
                    <a:uLnTx/>
                    <a:uFillTx/>
                    <a:cs typeface="Calibri" panose="020F0502020204030204" pitchFamily="34" charset="0"/>
                  </a:rPr>
                  <a:t>ITERATION</a:t>
                </a:r>
              </a:p>
            </p:txBody>
          </p:sp>
          <p:sp>
            <p:nvSpPr>
              <p:cNvPr id="120" name="TextBox 81"/>
              <p:cNvSpPr txBox="1"/>
              <p:nvPr/>
            </p:nvSpPr>
            <p:spPr>
              <a:xfrm>
                <a:off x="242022" y="3281514"/>
                <a:ext cx="2810683" cy="461665"/>
              </a:xfrm>
              <a:prstGeom prst="rect">
                <a:avLst/>
              </a:prstGeom>
              <a:noFill/>
              <a:ln>
                <a:noFill/>
              </a:ln>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IE" sz="1200" b="1" i="0" u="none" strike="noStrike" kern="0" cap="none" spc="0" normalizeH="0" baseline="0" noProof="0" dirty="0">
                    <a:ln>
                      <a:noFill/>
                    </a:ln>
                    <a:solidFill>
                      <a:srgbClr val="06C245">
                        <a:lumMod val="50000"/>
                      </a:srgbClr>
                    </a:solidFill>
                    <a:effectLst/>
                    <a:uLnTx/>
                    <a:uFillTx/>
                    <a:cs typeface="Calibri" panose="020F0502020204030204" pitchFamily="34" charset="0"/>
                  </a:rPr>
                  <a:t>Yearly time resolution </a:t>
                </a:r>
                <a:r>
                  <a:rPr kumimoji="0" lang="en-IE" sz="1000" b="1" i="0" u="none" strike="noStrike" kern="0" cap="none" spc="0" normalizeH="0" baseline="0" noProof="0" dirty="0">
                    <a:ln>
                      <a:noFill/>
                    </a:ln>
                    <a:solidFill>
                      <a:srgbClr val="06C245">
                        <a:lumMod val="50000"/>
                      </a:srgbClr>
                    </a:solidFill>
                    <a:effectLst/>
                    <a:uLnTx/>
                    <a:uFillTx/>
                    <a:cs typeface="Calibri" panose="020F0502020204030204" pitchFamily="34" charset="0"/>
                  </a:rPr>
                  <a:t>(2006 -2050)</a:t>
                </a:r>
                <a:r>
                  <a:rPr kumimoji="0" lang="en-IE" sz="1200" b="1" i="0" u="none" strike="noStrike" kern="0" cap="none" spc="0" normalizeH="0" baseline="0" noProof="0" dirty="0">
                    <a:ln>
                      <a:noFill/>
                    </a:ln>
                    <a:solidFill>
                      <a:srgbClr val="06C245">
                        <a:lumMod val="50000"/>
                      </a:srgbClr>
                    </a:solidFill>
                    <a:effectLst/>
                    <a:uLnTx/>
                    <a:uFillTx/>
                    <a:cs typeface="Calibri" panose="020F0502020204030204" pitchFamily="34" charset="0"/>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IE" sz="1200" b="1" i="0" u="none" strike="noStrike" kern="0" cap="none" spc="0" normalizeH="0" baseline="0" noProof="0" dirty="0">
                    <a:ln>
                      <a:noFill/>
                    </a:ln>
                    <a:solidFill>
                      <a:srgbClr val="06C245">
                        <a:lumMod val="50000"/>
                      </a:srgbClr>
                    </a:solidFill>
                    <a:effectLst/>
                    <a:uLnTx/>
                    <a:uFillTx/>
                    <a:cs typeface="Calibri" panose="020F0502020204030204" pitchFamily="34" charset="0"/>
                  </a:rPr>
                  <a:t>years modelled: 2015 to 2050 </a:t>
                </a:r>
              </a:p>
            </p:txBody>
          </p:sp>
          <p:sp>
            <p:nvSpPr>
              <p:cNvPr id="121" name="TextBox 82"/>
              <p:cNvSpPr txBox="1"/>
              <p:nvPr/>
            </p:nvSpPr>
            <p:spPr>
              <a:xfrm>
                <a:off x="7252099" y="3290238"/>
                <a:ext cx="2463579" cy="461665"/>
              </a:xfrm>
              <a:prstGeom prst="rect">
                <a:avLst/>
              </a:prstGeom>
              <a:noFill/>
              <a:ln>
                <a:noFill/>
              </a:ln>
            </p:spPr>
            <p:txBody>
              <a:bodyPr wrap="square" rtlCol="0">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IE" sz="1200" b="1" i="0" u="none" strike="noStrike" kern="0" cap="none" spc="0" normalizeH="0" baseline="0" noProof="0" dirty="0">
                    <a:ln>
                      <a:noFill/>
                    </a:ln>
                    <a:solidFill>
                      <a:srgbClr val="800000"/>
                    </a:solidFill>
                    <a:effectLst/>
                    <a:uLnTx/>
                    <a:uFillTx/>
                    <a:cs typeface="Calibri" panose="020F0502020204030204" pitchFamily="34" charset="0"/>
                  </a:rPr>
                  <a:t>Hourly time resolution (8760h), years modelled: 2020, 2030 &amp; 2050</a:t>
                </a:r>
              </a:p>
            </p:txBody>
          </p:sp>
          <p:sp>
            <p:nvSpPr>
              <p:cNvPr id="122" name="TextBox 23"/>
              <p:cNvSpPr txBox="1"/>
              <p:nvPr/>
            </p:nvSpPr>
            <p:spPr>
              <a:xfrm>
                <a:off x="2325903" y="3740805"/>
                <a:ext cx="1800000" cy="277200"/>
              </a:xfrm>
              <a:prstGeom prst="rect">
                <a:avLst/>
              </a:prstGeom>
              <a:solidFill>
                <a:srgbClr val="FFFFFF"/>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Financing conditions</a:t>
                </a:r>
              </a:p>
            </p:txBody>
          </p:sp>
          <p:sp>
            <p:nvSpPr>
              <p:cNvPr id="123" name="TextBox 59"/>
              <p:cNvSpPr txBox="1"/>
              <p:nvPr/>
            </p:nvSpPr>
            <p:spPr>
              <a:xfrm>
                <a:off x="388717" y="6357994"/>
                <a:ext cx="1800000" cy="446276"/>
              </a:xfrm>
              <a:prstGeom prst="rect">
                <a:avLst/>
              </a:prstGeom>
              <a:solidFill>
                <a:srgbClr val="92D050"/>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RES deployment </a:t>
                </a:r>
                <a:r>
                  <a:rPr kumimoji="0" lang="en-IE" sz="1000" b="0" i="0" u="none" strike="noStrike" kern="0" cap="none" spc="0" normalizeH="0" baseline="0" noProof="0" dirty="0">
                    <a:ln>
                      <a:noFill/>
                    </a:ln>
                    <a:solidFill>
                      <a:srgbClr val="33689B"/>
                    </a:solidFill>
                    <a:effectLst/>
                    <a:uLnTx/>
                    <a:uFillTx/>
                    <a:cs typeface="Calibri" panose="020F0502020204030204" pitchFamily="34" charset="0"/>
                  </a:rPr>
                  <a:t>(electricity, heat, transport)</a:t>
                </a:r>
              </a:p>
            </p:txBody>
          </p:sp>
          <p:sp>
            <p:nvSpPr>
              <p:cNvPr id="124" name="TextBox 59"/>
              <p:cNvSpPr txBox="1"/>
              <p:nvPr/>
            </p:nvSpPr>
            <p:spPr>
              <a:xfrm>
                <a:off x="2324011" y="6360724"/>
                <a:ext cx="1800000" cy="276999"/>
              </a:xfrm>
              <a:prstGeom prst="rect">
                <a:avLst/>
              </a:prstGeom>
              <a:solidFill>
                <a:srgbClr val="92D050"/>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RES system costs</a:t>
                </a:r>
              </a:p>
            </p:txBody>
          </p:sp>
          <p:sp>
            <p:nvSpPr>
              <p:cNvPr id="125" name="TextBox 59"/>
              <p:cNvSpPr txBox="1"/>
              <p:nvPr/>
            </p:nvSpPr>
            <p:spPr>
              <a:xfrm>
                <a:off x="387143" y="6871022"/>
                <a:ext cx="1800000" cy="446276"/>
              </a:xfrm>
              <a:prstGeom prst="rect">
                <a:avLst/>
              </a:prstGeom>
              <a:solidFill>
                <a:srgbClr val="92D050"/>
              </a:solidFill>
              <a:ln>
                <a:solidFill>
                  <a:srgbClr val="33689B"/>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200" b="0" i="0" u="none" strike="noStrike" kern="0" cap="none" spc="0" normalizeH="0" baseline="0" noProof="0" dirty="0">
                    <a:ln>
                      <a:noFill/>
                    </a:ln>
                    <a:solidFill>
                      <a:srgbClr val="33689B"/>
                    </a:solidFill>
                    <a:effectLst/>
                    <a:uLnTx/>
                    <a:uFillTx/>
                    <a:cs typeface="Calibri" panose="020F0502020204030204" pitchFamily="34" charset="0"/>
                  </a:rPr>
                  <a:t>Assessment of benefits </a:t>
                </a:r>
                <a:r>
                  <a:rPr kumimoji="0" lang="en-IE" sz="1000" b="0" i="0" u="none" strike="noStrike" kern="0" cap="none" spc="0" normalizeH="0" baseline="0" noProof="0" dirty="0">
                    <a:ln>
                      <a:noFill/>
                    </a:ln>
                    <a:solidFill>
                      <a:srgbClr val="33689B"/>
                    </a:solidFill>
                    <a:effectLst/>
                    <a:uLnTx/>
                    <a:uFillTx/>
                    <a:cs typeface="Calibri" panose="020F0502020204030204" pitchFamily="34" charset="0"/>
                  </a:rPr>
                  <a:t>(CO</a:t>
                </a:r>
                <a:r>
                  <a:rPr kumimoji="0" lang="en-IE" sz="1000" b="0" i="0" u="none" strike="noStrike" kern="0" cap="none" spc="0" normalizeH="0" baseline="-25000" noProof="0" dirty="0">
                    <a:ln>
                      <a:noFill/>
                    </a:ln>
                    <a:solidFill>
                      <a:srgbClr val="33689B"/>
                    </a:solidFill>
                    <a:effectLst/>
                    <a:uLnTx/>
                    <a:uFillTx/>
                    <a:cs typeface="Calibri" panose="020F0502020204030204" pitchFamily="34" charset="0"/>
                  </a:rPr>
                  <a:t>2</a:t>
                </a:r>
                <a:r>
                  <a:rPr kumimoji="0" lang="en-IE" sz="1000" b="0" i="0" u="none" strike="noStrike" kern="0" cap="none" spc="0" normalizeH="0" baseline="0" noProof="0" dirty="0">
                    <a:ln>
                      <a:noFill/>
                    </a:ln>
                    <a:solidFill>
                      <a:srgbClr val="33689B"/>
                    </a:solidFill>
                    <a:effectLst/>
                    <a:uLnTx/>
                    <a:uFillTx/>
                    <a:cs typeface="Calibri" panose="020F0502020204030204" pitchFamily="34" charset="0"/>
                  </a:rPr>
                  <a:t> &amp; fossil fuel avoidance)</a:t>
                </a:r>
                <a:endParaRPr kumimoji="0" lang="en-IE" sz="1200" b="0" i="0" u="none" strike="noStrike" kern="0" cap="none" spc="0" normalizeH="0" baseline="0" noProof="0" dirty="0">
                  <a:ln>
                    <a:noFill/>
                  </a:ln>
                  <a:solidFill>
                    <a:srgbClr val="33689B"/>
                  </a:solidFill>
                  <a:effectLst/>
                  <a:uLnTx/>
                  <a:uFillTx/>
                  <a:cs typeface="Calibri" panose="020F0502020204030204" pitchFamily="34" charset="0"/>
                </a:endParaRPr>
              </a:p>
            </p:txBody>
          </p:sp>
        </p:grpSp>
        <p:sp>
          <p:nvSpPr>
            <p:cNvPr id="76" name="Abgerundetes Rechteck 75"/>
            <p:cNvSpPr/>
            <p:nvPr/>
          </p:nvSpPr>
          <p:spPr bwMode="auto">
            <a:xfrm>
              <a:off x="2633713" y="2511666"/>
              <a:ext cx="1080000" cy="344808"/>
            </a:xfrm>
            <a:prstGeom prst="roundRect">
              <a:avLst/>
            </a:prstGeom>
            <a:solidFill>
              <a:srgbClr val="06C245">
                <a:lumMod val="50000"/>
              </a:srgbClr>
            </a:solidFill>
            <a:ln w="9525"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cs typeface="Calibri" panose="020F0502020204030204" pitchFamily="34" charset="0"/>
                </a:rPr>
                <a:t>Green-X</a:t>
              </a:r>
            </a:p>
          </p:txBody>
        </p:sp>
        <p:sp>
          <p:nvSpPr>
            <p:cNvPr id="77" name="Abgerundetes Rechteck 76"/>
            <p:cNvSpPr/>
            <p:nvPr/>
          </p:nvSpPr>
          <p:spPr bwMode="auto">
            <a:xfrm>
              <a:off x="6223168" y="2511666"/>
              <a:ext cx="1080000" cy="344808"/>
            </a:xfrm>
            <a:prstGeom prst="roundRect">
              <a:avLst/>
            </a:prstGeom>
            <a:solidFill>
              <a:srgbClr val="1F317F"/>
            </a:solidFill>
            <a:ln w="9525"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err="1">
                  <a:ln>
                    <a:noFill/>
                  </a:ln>
                  <a:solidFill>
                    <a:srgbClr val="FFFFFF"/>
                  </a:solidFill>
                  <a:effectLst/>
                  <a:uLnTx/>
                  <a:uFillTx/>
                  <a:cs typeface="Calibri" panose="020F0502020204030204" pitchFamily="34" charset="0"/>
                </a:rPr>
                <a:t>Balmorel</a:t>
              </a:r>
              <a:endParaRPr kumimoji="0" lang="en-IE" sz="1800" b="1" i="0" u="none" strike="noStrike" kern="0" cap="none" spc="0" normalizeH="0" baseline="0" noProof="0" dirty="0">
                <a:ln>
                  <a:noFill/>
                </a:ln>
                <a:solidFill>
                  <a:srgbClr val="FFFFFF"/>
                </a:solidFill>
                <a:effectLst/>
                <a:uLnTx/>
                <a:uFillTx/>
                <a:cs typeface="Calibri" panose="020F0502020204030204" pitchFamily="34" charset="0"/>
              </a:endParaRPr>
            </a:p>
          </p:txBody>
        </p:sp>
      </p:grpSp>
      <p:sp>
        <p:nvSpPr>
          <p:cNvPr id="135" name="Abgerundetes Rechteck 134"/>
          <p:cNvSpPr/>
          <p:nvPr/>
        </p:nvSpPr>
        <p:spPr bwMode="auto">
          <a:xfrm>
            <a:off x="8584444" y="2909755"/>
            <a:ext cx="1080000" cy="344808"/>
          </a:xfrm>
          <a:prstGeom prst="roundRect">
            <a:avLst/>
          </a:prstGeom>
          <a:solidFill>
            <a:srgbClr val="800000"/>
          </a:solidFill>
          <a:ln w="9525" cap="flat" cmpd="sng" algn="ctr">
            <a:solidFill>
              <a:srgbClr val="4D4D4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err="1">
                <a:ln>
                  <a:noFill/>
                </a:ln>
                <a:solidFill>
                  <a:srgbClr val="FFFFFF"/>
                </a:solidFill>
                <a:effectLst/>
                <a:uLnTx/>
                <a:uFillTx/>
                <a:cs typeface="Calibri" panose="020F0502020204030204" pitchFamily="34" charset="0"/>
              </a:rPr>
              <a:t>Enertile</a:t>
            </a:r>
            <a:endParaRPr kumimoji="0" lang="en-IE" sz="1800" b="1" i="0" u="none" strike="noStrike" kern="0" cap="none" spc="0" normalizeH="0" baseline="0" noProof="0" dirty="0">
              <a:ln>
                <a:noFill/>
              </a:ln>
              <a:solidFill>
                <a:srgbClr val="FFFFFF"/>
              </a:solidFill>
              <a:effectLst/>
              <a:uLnTx/>
              <a:uFillTx/>
              <a:cs typeface="Calibri" panose="020F0502020204030204" pitchFamily="34" charset="0"/>
            </a:endParaRPr>
          </a:p>
        </p:txBody>
      </p:sp>
      <p:sp>
        <p:nvSpPr>
          <p:cNvPr id="4" name="Textfeld 3"/>
          <p:cNvSpPr txBox="1"/>
          <p:nvPr/>
        </p:nvSpPr>
        <p:spPr>
          <a:xfrm>
            <a:off x="0" y="2870802"/>
            <a:ext cx="2603297" cy="28777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IE" sz="1600" b="1" i="1" dirty="0">
                <a:latin typeface="Arial" panose="020B0604020202020204" pitchFamily="34" charset="0"/>
                <a:cs typeface="Arial" panose="020B0604020202020204" pitchFamily="34" charset="0"/>
              </a:rPr>
              <a:t>Green-X</a:t>
            </a:r>
            <a:r>
              <a:rPr lang="en-IE" sz="1600" b="1" dirty="0">
                <a:latin typeface="Arial" panose="020B0604020202020204" pitchFamily="34" charset="0"/>
                <a:cs typeface="Arial" panose="020B0604020202020204" pitchFamily="34" charset="0"/>
              </a:rPr>
              <a:t>: analysis of RES investments, </a:t>
            </a:r>
            <a:br>
              <a:rPr lang="en-IE" sz="1600" b="1" dirty="0">
                <a:latin typeface="Arial" panose="020B0604020202020204" pitchFamily="34" charset="0"/>
                <a:cs typeface="Arial" panose="020B0604020202020204" pitchFamily="34" charset="0"/>
              </a:rPr>
            </a:br>
            <a:r>
              <a:rPr lang="en-IE" sz="1600" b="1" dirty="0">
                <a:latin typeface="Arial" panose="020B0604020202020204" pitchFamily="34" charset="0"/>
                <a:cs typeface="Arial" panose="020B0604020202020204" pitchFamily="34" charset="0"/>
              </a:rPr>
              <a:t>RES developments and related impacts </a:t>
            </a:r>
            <a:r>
              <a:rPr lang="en-IE" sz="1600" dirty="0">
                <a:latin typeface="Arial" panose="020B0604020202020204" pitchFamily="34" charset="0"/>
                <a:cs typeface="Arial" panose="020B0604020202020204" pitchFamily="34" charset="0"/>
              </a:rPr>
              <a:t>on costs, expenditures and benefits</a:t>
            </a:r>
          </a:p>
          <a:p>
            <a:pPr marL="285750" indent="-285750">
              <a:spcAft>
                <a:spcPts val="600"/>
              </a:spcAft>
              <a:buFont typeface="Arial" panose="020B0604020202020204" pitchFamily="34" charset="0"/>
              <a:buChar char="•"/>
            </a:pPr>
            <a:r>
              <a:rPr lang="en-IE" sz="1600" b="1" i="1" dirty="0" err="1">
                <a:latin typeface="Arial" panose="020B0604020202020204" pitchFamily="34" charset="0"/>
                <a:cs typeface="Arial" panose="020B0604020202020204" pitchFamily="34" charset="0"/>
              </a:rPr>
              <a:t>Balmorel</a:t>
            </a:r>
            <a:r>
              <a:rPr lang="en-IE" sz="1600" b="1" i="1" dirty="0">
                <a:latin typeface="Arial" panose="020B0604020202020204" pitchFamily="34" charset="0"/>
                <a:cs typeface="Arial" panose="020B0604020202020204" pitchFamily="34" charset="0"/>
              </a:rPr>
              <a:t> &amp; </a:t>
            </a:r>
            <a:r>
              <a:rPr lang="en-IE" sz="1600" b="1" i="1" dirty="0" err="1">
                <a:latin typeface="Arial" panose="020B0604020202020204" pitchFamily="34" charset="0"/>
                <a:cs typeface="Arial" panose="020B0604020202020204" pitchFamily="34" charset="0"/>
              </a:rPr>
              <a:t>Enertile</a:t>
            </a:r>
            <a:r>
              <a:rPr lang="en-IE" sz="1600" b="1" dirty="0">
                <a:latin typeface="Arial" panose="020B0604020202020204" pitchFamily="34" charset="0"/>
                <a:cs typeface="Arial" panose="020B0604020202020204" pitchFamily="34" charset="0"/>
              </a:rPr>
              <a:t>: interplay between supply, storage and demand</a:t>
            </a:r>
            <a:r>
              <a:rPr lang="en-IE" sz="1600" dirty="0">
                <a:latin typeface="Arial" panose="020B0604020202020204" pitchFamily="34" charset="0"/>
                <a:cs typeface="Arial" panose="020B0604020202020204" pitchFamily="34" charset="0"/>
              </a:rPr>
              <a:t> in the electricity market. </a:t>
            </a:r>
          </a:p>
        </p:txBody>
      </p:sp>
      <p:sp>
        <p:nvSpPr>
          <p:cNvPr id="5" name="Abgerundetes Rechteck 4"/>
          <p:cNvSpPr/>
          <p:nvPr/>
        </p:nvSpPr>
        <p:spPr>
          <a:xfrm>
            <a:off x="380010" y="1374303"/>
            <a:ext cx="2054432" cy="1324528"/>
          </a:xfrm>
          <a:prstGeom prst="roundRect">
            <a:avLst/>
          </a:prstGeom>
          <a:solidFill>
            <a:schemeClr val="accent3"/>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b="1" dirty="0">
                <a:solidFill>
                  <a:schemeClr val="tx2"/>
                </a:solidFill>
                <a:latin typeface="Cambria" panose="02040503050406030204" pitchFamily="18" charset="0"/>
              </a:rPr>
              <a:t>The applied modelling system</a:t>
            </a:r>
          </a:p>
        </p:txBody>
      </p:sp>
    </p:spTree>
    <p:extLst>
      <p:ext uri="{BB962C8B-B14F-4D97-AF65-F5344CB8AC3E}">
        <p14:creationId xmlns:p14="http://schemas.microsoft.com/office/powerpoint/2010/main" val="91436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31458" y="475488"/>
            <a:ext cx="7611424" cy="682752"/>
          </a:xfrm>
        </p:spPr>
        <p:txBody>
          <a:bodyPr/>
          <a:lstStyle/>
          <a:p>
            <a:r>
              <a:rPr lang="de-AT" sz="2800" dirty="0"/>
              <a:t>Interplay &amp; </a:t>
            </a:r>
            <a:r>
              <a:rPr lang="de-AT" sz="2800" dirty="0" err="1"/>
              <a:t>Iterations</a:t>
            </a:r>
            <a:r>
              <a:rPr lang="de-AT" sz="2800" dirty="0"/>
              <a:t>: Green-X &amp; </a:t>
            </a:r>
            <a:r>
              <a:rPr lang="de-AT" sz="2800" dirty="0" err="1"/>
              <a:t>Enertile</a:t>
            </a:r>
            <a:endParaRPr lang="en-US" sz="2800" dirty="0"/>
          </a:p>
        </p:txBody>
      </p:sp>
      <p:sp>
        <p:nvSpPr>
          <p:cNvPr id="3" name="Foliennummernplatzhalter 2"/>
          <p:cNvSpPr>
            <a:spLocks noGrp="1"/>
          </p:cNvSpPr>
          <p:nvPr>
            <p:ph type="sldNum" sz="quarter" idx="12"/>
          </p:nvPr>
        </p:nvSpPr>
        <p:spPr/>
        <p:txBody>
          <a:bodyPr/>
          <a:lstStyle/>
          <a:p>
            <a:fld id="{D58FB749-A2C7-431C-99C3-1BBC5D0DA192}" type="slidenum">
              <a:rPr lang="en-GB" smtClean="0"/>
              <a:t>13</a:t>
            </a:fld>
            <a:endParaRPr lang="en-GB" dirty="0"/>
          </a:p>
        </p:txBody>
      </p:sp>
      <p:sp>
        <p:nvSpPr>
          <p:cNvPr id="6" name="Inhaltsplatzhalter 6"/>
          <p:cNvSpPr txBox="1">
            <a:spLocks/>
          </p:cNvSpPr>
          <p:nvPr/>
        </p:nvSpPr>
        <p:spPr>
          <a:xfrm>
            <a:off x="8258175" y="1695450"/>
            <a:ext cx="3800475" cy="5027211"/>
          </a:xfrm>
          <a:prstGeom prst="rect">
            <a:avLst/>
          </a:prstGeom>
          <a:solidFill>
            <a:schemeClr val="tx2">
              <a:lumMod val="20000"/>
              <a:lumOff val="80000"/>
            </a:scheme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GB" sz="1800" b="1" i="1" dirty="0">
                <a:solidFill>
                  <a:schemeClr val="accent2"/>
                </a:solidFill>
              </a:rPr>
              <a:t>Two </a:t>
            </a:r>
            <a:r>
              <a:rPr lang="en-GB" sz="1600" b="1" i="1" dirty="0">
                <a:solidFill>
                  <a:schemeClr val="accent2"/>
                </a:solidFill>
              </a:rPr>
              <a:t>(and a half) </a:t>
            </a:r>
            <a:r>
              <a:rPr lang="en-GB" sz="1800" b="1" i="1" dirty="0">
                <a:solidFill>
                  <a:schemeClr val="accent2"/>
                </a:solidFill>
              </a:rPr>
              <a:t>iterations </a:t>
            </a:r>
            <a:br>
              <a:rPr lang="en-GB" sz="1800" b="1" i="1" dirty="0">
                <a:solidFill>
                  <a:schemeClr val="accent2"/>
                </a:solidFill>
              </a:rPr>
            </a:br>
            <a:r>
              <a:rPr lang="en-GB" sz="1800" b="1" i="1" dirty="0">
                <a:solidFill>
                  <a:schemeClr val="accent2"/>
                </a:solidFill>
              </a:rPr>
              <a:t>for each scenario:</a:t>
            </a:r>
          </a:p>
          <a:p>
            <a:pPr>
              <a:buFont typeface="+mj-lt"/>
              <a:buAutoNum type="arabicPeriod"/>
            </a:pPr>
            <a:r>
              <a:rPr lang="en-GB" sz="1500" b="1" dirty="0">
                <a:solidFill>
                  <a:srgbClr val="C00000"/>
                </a:solidFill>
              </a:rPr>
              <a:t>Green-X</a:t>
            </a:r>
            <a:r>
              <a:rPr lang="en-GB" sz="1500" b="1" dirty="0"/>
              <a:t> calculates default (variable) </a:t>
            </a:r>
            <a:br>
              <a:rPr lang="en-GB" sz="1500" b="1" dirty="0"/>
            </a:br>
            <a:r>
              <a:rPr lang="en-GB" sz="1500" b="1" dirty="0"/>
              <a:t>RES use* </a:t>
            </a:r>
            <a:r>
              <a:rPr lang="en-GB" sz="1300" dirty="0">
                <a:solidFill>
                  <a:schemeClr val="accent2"/>
                </a:solidFill>
              </a:rPr>
              <a:t>(iteration 0)</a:t>
            </a:r>
            <a:endParaRPr lang="en-GB" sz="1500" dirty="0">
              <a:solidFill>
                <a:schemeClr val="accent2"/>
              </a:solidFill>
            </a:endParaRPr>
          </a:p>
          <a:p>
            <a:pPr>
              <a:buFont typeface="+mj-lt"/>
              <a:buAutoNum type="arabicPeriod"/>
            </a:pPr>
            <a:r>
              <a:rPr lang="en-GB" sz="1500" b="1" dirty="0" err="1">
                <a:solidFill>
                  <a:srgbClr val="C00000"/>
                </a:solidFill>
              </a:rPr>
              <a:t>Enertile</a:t>
            </a:r>
            <a:r>
              <a:rPr lang="en-GB" sz="1500" b="1" dirty="0"/>
              <a:t> calculates optimal dispatch &amp; investment in certain flex options </a:t>
            </a:r>
            <a:r>
              <a:rPr lang="en-GB" sz="1300" dirty="0"/>
              <a:t>(CSP, Natural gas/biogas**, P2G+G2P, other storage options) </a:t>
            </a:r>
            <a:r>
              <a:rPr lang="en-GB" sz="1300" dirty="0">
                <a:solidFill>
                  <a:schemeClr val="accent2"/>
                </a:solidFill>
              </a:rPr>
              <a:t>(iteration 0)</a:t>
            </a:r>
          </a:p>
          <a:p>
            <a:pPr>
              <a:buFont typeface="+mj-lt"/>
              <a:buAutoNum type="arabicPeriod"/>
            </a:pPr>
            <a:r>
              <a:rPr lang="en-GB" sz="1500" b="1" dirty="0">
                <a:solidFill>
                  <a:srgbClr val="C00000"/>
                </a:solidFill>
              </a:rPr>
              <a:t>Green-X</a:t>
            </a:r>
            <a:r>
              <a:rPr lang="en-GB" sz="1500" b="1" dirty="0"/>
              <a:t> recalculates (variable) RES use </a:t>
            </a:r>
            <a:r>
              <a:rPr lang="en-GB" sz="1300" dirty="0"/>
              <a:t>based on adapted market values and electricity prices </a:t>
            </a:r>
            <a:r>
              <a:rPr lang="en-GB" sz="1300" dirty="0">
                <a:solidFill>
                  <a:schemeClr val="accent2"/>
                </a:solidFill>
              </a:rPr>
              <a:t>(iteration 1)</a:t>
            </a:r>
          </a:p>
          <a:p>
            <a:pPr>
              <a:buFont typeface="+mj-lt"/>
              <a:buAutoNum type="arabicPeriod"/>
            </a:pPr>
            <a:r>
              <a:rPr lang="en-GB" sz="1500" b="1" dirty="0" err="1">
                <a:solidFill>
                  <a:srgbClr val="C00000"/>
                </a:solidFill>
              </a:rPr>
              <a:t>Enertile</a:t>
            </a:r>
            <a:r>
              <a:rPr lang="en-GB" sz="1500" b="1" dirty="0">
                <a:solidFill>
                  <a:srgbClr val="C00000"/>
                </a:solidFill>
              </a:rPr>
              <a:t> </a:t>
            </a:r>
            <a:r>
              <a:rPr lang="en-GB" sz="1500" b="1" dirty="0"/>
              <a:t>recalculates</a:t>
            </a:r>
            <a:r>
              <a:rPr lang="en-GB" sz="1500" b="1" dirty="0">
                <a:solidFill>
                  <a:srgbClr val="C00000"/>
                </a:solidFill>
              </a:rPr>
              <a:t> </a:t>
            </a:r>
            <a:r>
              <a:rPr lang="en-GB" sz="1500" b="1" dirty="0"/>
              <a:t>dispatch &amp; investments in certain flex options </a:t>
            </a:r>
            <a:r>
              <a:rPr lang="en-GB" sz="1300" dirty="0">
                <a:solidFill>
                  <a:schemeClr val="accent2"/>
                </a:solidFill>
              </a:rPr>
              <a:t>(iteration 1)</a:t>
            </a:r>
          </a:p>
          <a:p>
            <a:pPr>
              <a:buFont typeface="+mj-lt"/>
              <a:buAutoNum type="arabicPeriod"/>
            </a:pPr>
            <a:r>
              <a:rPr lang="en-GB" sz="1500" b="1" dirty="0">
                <a:solidFill>
                  <a:srgbClr val="C00000"/>
                </a:solidFill>
              </a:rPr>
              <a:t>Green-X</a:t>
            </a:r>
            <a:r>
              <a:rPr lang="en-GB" sz="1500" b="1" dirty="0"/>
              <a:t> recalculates RES costs &amp; support expenditures </a:t>
            </a:r>
            <a:r>
              <a:rPr lang="en-GB" sz="1300" dirty="0"/>
              <a:t>(incorporating market values, </a:t>
            </a:r>
            <a:r>
              <a:rPr lang="en-GB" sz="1300" dirty="0" err="1"/>
              <a:t>ele</a:t>
            </a:r>
            <a:r>
              <a:rPr lang="en-GB" sz="1300" dirty="0"/>
              <a:t> prices, dispatchable RES use)</a:t>
            </a:r>
            <a:r>
              <a:rPr lang="en-GB" sz="1500" dirty="0"/>
              <a:t> </a:t>
            </a:r>
            <a:r>
              <a:rPr lang="en-GB" sz="1300" dirty="0">
                <a:solidFill>
                  <a:schemeClr val="accent2"/>
                </a:solidFill>
              </a:rPr>
              <a:t>(iteration 2)</a:t>
            </a:r>
            <a:endParaRPr lang="en-GB" sz="1400" dirty="0"/>
          </a:p>
          <a:p>
            <a:pPr marL="0" indent="0">
              <a:spcBef>
                <a:spcPts val="1800"/>
              </a:spcBef>
              <a:buNone/>
            </a:pPr>
            <a:r>
              <a:rPr lang="en-GB" sz="1300" i="1" dirty="0"/>
              <a:t>*Based on policy pathways (WP7)</a:t>
            </a:r>
          </a:p>
          <a:p>
            <a:pPr marL="0" indent="0">
              <a:buNone/>
            </a:pPr>
            <a:r>
              <a:rPr lang="en-GB" sz="1300" i="1" dirty="0"/>
              <a:t>** Assumption in case of full decarbonisation: natural gas is replaced by green gas/biogas until 2050 (at a higher price than natural gas)</a:t>
            </a:r>
          </a:p>
        </p:txBody>
      </p:sp>
      <p:grpSp>
        <p:nvGrpSpPr>
          <p:cNvPr id="8" name="Gruppieren 7"/>
          <p:cNvGrpSpPr/>
          <p:nvPr/>
        </p:nvGrpSpPr>
        <p:grpSpPr>
          <a:xfrm>
            <a:off x="55954" y="1727200"/>
            <a:ext cx="8500671" cy="4320970"/>
            <a:chOff x="453190" y="1830466"/>
            <a:chExt cx="7466444" cy="4620855"/>
          </a:xfrm>
        </p:grpSpPr>
        <p:graphicFrame>
          <p:nvGraphicFramePr>
            <p:cNvPr id="5" name="Diagramm 4"/>
            <p:cNvGraphicFramePr/>
            <p:nvPr>
              <p:extLst/>
            </p:nvPr>
          </p:nvGraphicFramePr>
          <p:xfrm>
            <a:off x="453190" y="2023811"/>
            <a:ext cx="7466444" cy="433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3533009" y="5924701"/>
              <a:ext cx="3688596" cy="526620"/>
            </a:xfrm>
            <a:prstGeom prst="rect">
              <a:avLst/>
            </a:prstGeom>
            <a:noFill/>
          </p:spPr>
          <p:txBody>
            <a:bodyPr wrap="square" rtlCol="0">
              <a:spAutoFit/>
            </a:bodyPr>
            <a:lstStyle/>
            <a:p>
              <a:pPr algn="r"/>
              <a:r>
                <a:rPr lang="en-GB" sz="1400" b="1"/>
                <a:t>Market values &amp; electricity prices</a:t>
              </a:r>
              <a:r>
                <a:rPr lang="en-GB" sz="1400"/>
                <a:t>, </a:t>
              </a:r>
              <a:br>
                <a:rPr lang="en-GB" sz="1400"/>
              </a:br>
              <a:r>
                <a:rPr lang="en-GB" sz="1200" b="1"/>
                <a:t>for final recalculation: use of dispatchable RES (incl. CSP)</a:t>
              </a:r>
            </a:p>
          </p:txBody>
        </p:sp>
        <p:sp>
          <p:nvSpPr>
            <p:cNvPr id="7" name="Textfeld 6"/>
            <p:cNvSpPr txBox="1"/>
            <p:nvPr/>
          </p:nvSpPr>
          <p:spPr>
            <a:xfrm>
              <a:off x="981309" y="1830466"/>
              <a:ext cx="4984228" cy="526620"/>
            </a:xfrm>
            <a:prstGeom prst="rect">
              <a:avLst/>
            </a:prstGeom>
            <a:noFill/>
          </p:spPr>
          <p:txBody>
            <a:bodyPr wrap="square" rtlCol="0">
              <a:spAutoFit/>
            </a:bodyPr>
            <a:lstStyle/>
            <a:p>
              <a:r>
                <a:rPr lang="en-GB" sz="1400" b="1"/>
                <a:t>Deployment of variable renewables (solar PV, wind, hydro)</a:t>
              </a:r>
              <a:r>
                <a:rPr lang="en-GB" sz="1400"/>
                <a:t>, </a:t>
              </a:r>
              <a:br>
                <a:rPr lang="en-GB" sz="1400"/>
              </a:br>
              <a:r>
                <a:rPr lang="en-GB" sz="1200" b="1"/>
                <a:t>certain biomass fractions (biowaste, …)</a:t>
              </a:r>
              <a:endParaRPr lang="en-GB" sz="1400" b="1"/>
            </a:p>
          </p:txBody>
        </p:sp>
      </p:grpSp>
      <p:sp>
        <p:nvSpPr>
          <p:cNvPr id="9" name="Rechteck 8">
            <a:extLst>
              <a:ext uri="{FF2B5EF4-FFF2-40B4-BE49-F238E27FC236}">
                <a16:creationId xmlns:a16="http://schemas.microsoft.com/office/drawing/2014/main" id="{1616BE4D-1471-4B17-8CB1-EF14D8CA8B8E}"/>
              </a:ext>
            </a:extLst>
          </p:cNvPr>
          <p:cNvSpPr/>
          <p:nvPr/>
        </p:nvSpPr>
        <p:spPr>
          <a:xfrm>
            <a:off x="8172450" y="335364"/>
            <a:ext cx="3886200" cy="754053"/>
          </a:xfrm>
          <a:prstGeom prst="rect">
            <a:avLst/>
          </a:prstGeom>
          <a:solidFill>
            <a:schemeClr val="bg1"/>
          </a:solidFill>
        </p:spPr>
        <p:txBody>
          <a:bodyPr wrap="square">
            <a:spAutoFit/>
          </a:bodyPr>
          <a:lstStyle/>
          <a:p>
            <a:pPr lvl="1" indent="-457200">
              <a:buClr>
                <a:schemeClr val="accent1">
                  <a:lumMod val="40000"/>
                  <a:lumOff val="60000"/>
                </a:schemeClr>
              </a:buClr>
              <a:buFont typeface="Wingdings" panose="05000000000000000000" pitchFamily="2" charset="2"/>
              <a:buChar char="v"/>
            </a:pPr>
            <a:r>
              <a:rPr lang="en-GB" sz="1600" dirty="0">
                <a:cs typeface="Arial" pitchFamily="34" charset="0"/>
              </a:rPr>
              <a:t>Modelled years: 2030, 2040, 2050</a:t>
            </a:r>
          </a:p>
          <a:p>
            <a:pPr lvl="1" indent="-457200">
              <a:buClr>
                <a:schemeClr val="accent1">
                  <a:lumMod val="40000"/>
                  <a:lumOff val="60000"/>
                </a:schemeClr>
              </a:buClr>
              <a:buFont typeface="Wingdings" panose="05000000000000000000" pitchFamily="2" charset="2"/>
              <a:buChar char="v"/>
            </a:pPr>
            <a:r>
              <a:rPr lang="en-GB" sz="1600" dirty="0">
                <a:cs typeface="Arial" pitchFamily="34" charset="0"/>
              </a:rPr>
              <a:t>Covered geographic area: EU28 </a:t>
            </a:r>
            <a:br>
              <a:rPr lang="en-GB" sz="1600" dirty="0">
                <a:cs typeface="Arial" pitchFamily="34" charset="0"/>
              </a:rPr>
            </a:br>
            <a:r>
              <a:rPr lang="en-GB" sz="1100" dirty="0">
                <a:solidFill>
                  <a:schemeClr val="bg1">
                    <a:lumMod val="65000"/>
                  </a:schemeClr>
                </a:solidFill>
                <a:cs typeface="Arial" pitchFamily="34" charset="0"/>
              </a:rPr>
              <a:t>+ NO + CH</a:t>
            </a:r>
            <a:endParaRPr lang="en-GB" sz="1600" dirty="0">
              <a:solidFill>
                <a:schemeClr val="bg1">
                  <a:lumMod val="65000"/>
                </a:schemeClr>
              </a:solidFill>
              <a:cs typeface="Arial" pitchFamily="34" charset="0"/>
            </a:endParaRPr>
          </a:p>
        </p:txBody>
      </p:sp>
    </p:spTree>
    <p:extLst>
      <p:ext uri="{BB962C8B-B14F-4D97-AF65-F5344CB8AC3E}">
        <p14:creationId xmlns:p14="http://schemas.microsoft.com/office/powerpoint/2010/main" val="414539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sz="2800" dirty="0"/>
              <a:t>CSP in </a:t>
            </a:r>
            <a:r>
              <a:rPr lang="de-AT" sz="2800" dirty="0" err="1"/>
              <a:t>the</a:t>
            </a:r>
            <a:r>
              <a:rPr lang="de-AT" sz="2800" dirty="0"/>
              <a:t> Enertile </a:t>
            </a:r>
            <a:r>
              <a:rPr lang="de-AT" sz="2800" dirty="0" err="1"/>
              <a:t>model</a:t>
            </a:r>
            <a:endParaRPr lang="en-US" sz="2800" dirty="0"/>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FB749-A2C7-431C-99C3-1BBC5D0DA19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Inhaltsplatzhalter 3"/>
          <p:cNvSpPr>
            <a:spLocks noGrp="1"/>
          </p:cNvSpPr>
          <p:nvPr>
            <p:ph idx="1"/>
          </p:nvPr>
        </p:nvSpPr>
        <p:spPr>
          <a:xfrm>
            <a:off x="512063" y="1588008"/>
            <a:ext cx="5121821" cy="4525963"/>
          </a:xfrm>
        </p:spPr>
        <p:txBody>
          <a:bodyPr/>
          <a:lstStyle/>
          <a:p>
            <a:r>
              <a:rPr lang="en-US" sz="1800" dirty="0"/>
              <a:t>Storage size of 11 full load hours</a:t>
            </a:r>
          </a:p>
          <a:p>
            <a:r>
              <a:rPr lang="en-US" sz="1800" dirty="0"/>
              <a:t>Site-specific ratio between field and generator (can lead to variance in costs)</a:t>
            </a:r>
          </a:p>
          <a:p>
            <a:endParaRPr lang="en-US" sz="1800" dirty="0"/>
          </a:p>
          <a:p>
            <a:r>
              <a:rPr lang="en-US" sz="1800" dirty="0"/>
              <a:t>Cost assumptions (11 hours storage):</a:t>
            </a:r>
          </a:p>
          <a:p>
            <a:endParaRPr lang="en-US" sz="1800" dirty="0"/>
          </a:p>
          <a:p>
            <a:endParaRPr lang="en-US" sz="1800" dirty="0"/>
          </a:p>
          <a:p>
            <a:endParaRPr lang="en-US" sz="1800" dirty="0"/>
          </a:p>
          <a:p>
            <a:endParaRPr lang="en-US" sz="1800" dirty="0"/>
          </a:p>
          <a:p>
            <a:endParaRPr lang="en-US" sz="1800" dirty="0"/>
          </a:p>
          <a:p>
            <a:pPr marL="0" indent="0">
              <a:buNone/>
            </a:pPr>
            <a:endParaRPr lang="de-DE" sz="1800" dirty="0"/>
          </a:p>
          <a:p>
            <a:r>
              <a:rPr lang="de-DE" sz="1800" dirty="0"/>
              <a:t>WACC (</a:t>
            </a:r>
            <a:r>
              <a:rPr lang="en-US" sz="1800" dirty="0"/>
              <a:t>Weighted Average Cost of Capital) </a:t>
            </a:r>
            <a:r>
              <a:rPr lang="de-DE" sz="1800" dirty="0" err="1"/>
              <a:t>constant</a:t>
            </a:r>
            <a:r>
              <a:rPr lang="de-DE" sz="1800" dirty="0"/>
              <a:t> </a:t>
            </a:r>
            <a:r>
              <a:rPr lang="de-DE" sz="1800" dirty="0" err="1"/>
              <a:t>within</a:t>
            </a:r>
            <a:r>
              <a:rPr lang="de-DE" sz="1800" dirty="0"/>
              <a:t> Europe (7%)</a:t>
            </a:r>
          </a:p>
          <a:p>
            <a:pPr marL="0" indent="0">
              <a:buNone/>
            </a:pPr>
            <a:endParaRPr lang="en-US" sz="1800" dirty="0"/>
          </a:p>
        </p:txBody>
      </p:sp>
      <p:graphicFrame>
        <p:nvGraphicFramePr>
          <p:cNvPr id="11" name="Tabelle 10"/>
          <p:cNvGraphicFramePr>
            <a:graphicFrameLocks noGrp="1"/>
          </p:cNvGraphicFramePr>
          <p:nvPr>
            <p:extLst>
              <p:ext uri="{D42A27DB-BD31-4B8C-83A1-F6EECF244321}">
                <p14:modId xmlns:p14="http://schemas.microsoft.com/office/powerpoint/2010/main" val="1359953229"/>
              </p:ext>
            </p:extLst>
          </p:nvPr>
        </p:nvGraphicFramePr>
        <p:xfrm>
          <a:off x="902853" y="3362078"/>
          <a:ext cx="10241737" cy="1577340"/>
        </p:xfrm>
        <a:graphic>
          <a:graphicData uri="http://schemas.openxmlformats.org/drawingml/2006/table">
            <a:tbl>
              <a:tblPr firstRow="1" bandRow="1">
                <a:tableStyleId>{5C22544A-7EE6-4342-B048-85BDC9FD1C3A}</a:tableStyleId>
              </a:tblPr>
              <a:tblGrid>
                <a:gridCol w="1348265">
                  <a:extLst>
                    <a:ext uri="{9D8B030D-6E8A-4147-A177-3AD203B41FA5}">
                      <a16:colId xmlns:a16="http://schemas.microsoft.com/office/drawing/2014/main" val="2730033201"/>
                    </a:ext>
                  </a:extLst>
                </a:gridCol>
                <a:gridCol w="1456096">
                  <a:extLst>
                    <a:ext uri="{9D8B030D-6E8A-4147-A177-3AD203B41FA5}">
                      <a16:colId xmlns:a16="http://schemas.microsoft.com/office/drawing/2014/main" val="4165929073"/>
                    </a:ext>
                  </a:extLst>
                </a:gridCol>
                <a:gridCol w="2043712">
                  <a:extLst>
                    <a:ext uri="{9D8B030D-6E8A-4147-A177-3AD203B41FA5}">
                      <a16:colId xmlns:a16="http://schemas.microsoft.com/office/drawing/2014/main" val="1838102206"/>
                    </a:ext>
                  </a:extLst>
                </a:gridCol>
                <a:gridCol w="1797888">
                  <a:extLst>
                    <a:ext uri="{9D8B030D-6E8A-4147-A177-3AD203B41FA5}">
                      <a16:colId xmlns:a16="http://schemas.microsoft.com/office/drawing/2014/main" val="1896761190"/>
                    </a:ext>
                  </a:extLst>
                </a:gridCol>
                <a:gridCol w="1797888">
                  <a:extLst>
                    <a:ext uri="{9D8B030D-6E8A-4147-A177-3AD203B41FA5}">
                      <a16:colId xmlns:a16="http://schemas.microsoft.com/office/drawing/2014/main" val="3347539851"/>
                    </a:ext>
                  </a:extLst>
                </a:gridCol>
                <a:gridCol w="1797888">
                  <a:extLst>
                    <a:ext uri="{9D8B030D-6E8A-4147-A177-3AD203B41FA5}">
                      <a16:colId xmlns:a16="http://schemas.microsoft.com/office/drawing/2014/main" val="2256586046"/>
                    </a:ext>
                  </a:extLst>
                </a:gridCol>
              </a:tblGrid>
              <a:tr h="0">
                <a:tc>
                  <a:txBody>
                    <a:bodyPr/>
                    <a:lstStyle/>
                    <a:p>
                      <a:pPr algn="ctr">
                        <a:lnSpc>
                          <a:spcPct val="115000"/>
                        </a:lnSpc>
                        <a:spcAft>
                          <a:spcPts val="0"/>
                        </a:spcAft>
                      </a:pPr>
                      <a:r>
                        <a:rPr lang="en-GB" sz="1800">
                          <a:effectLst/>
                        </a:rPr>
                        <a:t>Year</a:t>
                      </a:r>
                      <a:endParaRPr lang="de-DE" sz="1800">
                        <a:effectLst/>
                        <a:latin typeface="Myriad Pr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b="0" dirty="0">
                          <a:effectLst/>
                        </a:rPr>
                        <a:t>Lifetime</a:t>
                      </a:r>
                    </a:p>
                    <a:p>
                      <a:pPr algn="ctr">
                        <a:lnSpc>
                          <a:spcPct val="115000"/>
                        </a:lnSpc>
                        <a:spcAft>
                          <a:spcPts val="0"/>
                        </a:spcAft>
                      </a:pPr>
                      <a:r>
                        <a:rPr lang="en-GB" sz="1800" b="0" dirty="0">
                          <a:effectLst/>
                        </a:rPr>
                        <a:t>years</a:t>
                      </a:r>
                      <a:endParaRPr lang="de-DE" sz="1800" b="0" dirty="0">
                        <a:effectLst/>
                        <a:latin typeface="Myriad Pr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b="0" dirty="0">
                          <a:effectLst/>
                        </a:rPr>
                        <a:t>Specific investment [€</a:t>
                      </a:r>
                      <a:r>
                        <a:rPr lang="en-GB" sz="1800" b="0" baseline="-25000" dirty="0">
                          <a:effectLst/>
                        </a:rPr>
                        <a:t>2010</a:t>
                      </a:r>
                      <a:r>
                        <a:rPr lang="en-GB" sz="1800" b="0" dirty="0">
                          <a:effectLst/>
                        </a:rPr>
                        <a:t>/kW]</a:t>
                      </a:r>
                      <a:endParaRPr lang="de-DE" sz="1800" b="0" dirty="0">
                        <a:effectLst/>
                        <a:latin typeface="Myriad Pr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b="0" dirty="0">
                          <a:effectLst/>
                        </a:rPr>
                        <a:t>Fix O&amp;M cost [€</a:t>
                      </a:r>
                      <a:r>
                        <a:rPr lang="en-GB" sz="1800" b="0" baseline="-25000" dirty="0">
                          <a:effectLst/>
                        </a:rPr>
                        <a:t>2010</a:t>
                      </a:r>
                      <a:r>
                        <a:rPr lang="en-GB" sz="1800" b="0" dirty="0">
                          <a:effectLst/>
                        </a:rPr>
                        <a:t>/(kW a)]</a:t>
                      </a:r>
                      <a:endParaRPr lang="de-DE" sz="1800" b="0" dirty="0">
                        <a:effectLst/>
                        <a:latin typeface="Myriad Pr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800" b="0" dirty="0">
                          <a:effectLst/>
                          <a:latin typeface="Myriad Pro"/>
                          <a:ea typeface="Times New Roman" panose="02020603050405020304" pitchFamily="18" charset="0"/>
                          <a:cs typeface="Times New Roman" panose="02020603050405020304" pitchFamily="18" charset="0"/>
                        </a:rPr>
                        <a:t>Var. O&amp;M </a:t>
                      </a:r>
                      <a:r>
                        <a:rPr lang="de-DE" sz="1800" b="0" dirty="0" err="1">
                          <a:effectLst/>
                          <a:latin typeface="Myriad Pro"/>
                          <a:ea typeface="Times New Roman" panose="02020603050405020304" pitchFamily="18" charset="0"/>
                          <a:cs typeface="Times New Roman" panose="02020603050405020304" pitchFamily="18" charset="0"/>
                        </a:rPr>
                        <a:t>cost</a:t>
                      </a:r>
                      <a:r>
                        <a:rPr lang="de-DE" sz="1800" b="0" baseline="0" dirty="0">
                          <a:effectLst/>
                          <a:latin typeface="Myriad Pro"/>
                          <a:ea typeface="Times New Roman" panose="02020603050405020304" pitchFamily="18" charset="0"/>
                          <a:cs typeface="Times New Roman" panose="02020603050405020304" pitchFamily="18" charset="0"/>
                        </a:rPr>
                        <a:t> [</a:t>
                      </a:r>
                      <a:r>
                        <a:rPr lang="en-GB" sz="1800" b="0" dirty="0">
                          <a:effectLst/>
                        </a:rPr>
                        <a:t>€</a:t>
                      </a:r>
                      <a:r>
                        <a:rPr lang="en-GB" sz="1800" b="0" baseline="-25000" dirty="0">
                          <a:effectLst/>
                        </a:rPr>
                        <a:t>2010</a:t>
                      </a:r>
                      <a:r>
                        <a:rPr lang="de-DE" sz="1800" b="0" baseline="0" dirty="0">
                          <a:effectLst/>
                          <a:latin typeface="Myriad Pro"/>
                          <a:ea typeface="Times New Roman" panose="02020603050405020304" pitchFamily="18" charset="0"/>
                          <a:cs typeface="Times New Roman" panose="02020603050405020304" pitchFamily="18" charset="0"/>
                        </a:rPr>
                        <a:t>/MWh]</a:t>
                      </a:r>
                      <a:endParaRPr lang="de-DE" sz="1800" b="0" dirty="0">
                        <a:effectLst/>
                        <a:latin typeface="Myriad Pr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800" dirty="0">
                          <a:effectLst/>
                          <a:latin typeface="Myriad Pro"/>
                          <a:ea typeface="Times New Roman" panose="02020603050405020304" pitchFamily="18" charset="0"/>
                          <a:cs typeface="Times New Roman" panose="02020603050405020304" pitchFamily="18" charset="0"/>
                        </a:rPr>
                        <a:t>Efficiency</a:t>
                      </a:r>
                    </a:p>
                  </a:txBody>
                  <a:tcPr marL="68580" marR="68580" marT="0" marB="0" anchor="ctr"/>
                </a:tc>
                <a:extLst>
                  <a:ext uri="{0D108BD9-81ED-4DB2-BD59-A6C34878D82A}">
                    <a16:rowId xmlns:a16="http://schemas.microsoft.com/office/drawing/2014/main" val="1939983220"/>
                  </a:ext>
                </a:extLst>
              </a:tr>
              <a:tr h="0">
                <a:tc>
                  <a:txBody>
                    <a:bodyPr/>
                    <a:lstStyle/>
                    <a:p>
                      <a:pPr algn="ctr">
                        <a:lnSpc>
                          <a:spcPct val="115000"/>
                        </a:lnSpc>
                        <a:spcAft>
                          <a:spcPts val="0"/>
                        </a:spcAft>
                      </a:pPr>
                      <a:r>
                        <a:rPr lang="en-GB" sz="1800" b="1" dirty="0">
                          <a:effectLst/>
                        </a:rPr>
                        <a:t>2030</a:t>
                      </a:r>
                      <a:endParaRPr lang="de-DE" sz="1800" b="1" dirty="0">
                        <a:effectLst/>
                        <a:latin typeface="Myriad Pr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b="0" kern="1200" dirty="0">
                          <a:solidFill>
                            <a:schemeClr val="dk1"/>
                          </a:solidFill>
                          <a:effectLst/>
                          <a:latin typeface="+mn-lt"/>
                          <a:ea typeface="+mn-ea"/>
                          <a:cs typeface="+mn-cs"/>
                        </a:rPr>
                        <a:t>30</a:t>
                      </a:r>
                      <a:endParaRPr lang="de-DE" sz="1800" b="0" kern="1200" dirty="0">
                        <a:solidFill>
                          <a:schemeClr val="dk1"/>
                        </a:solidFill>
                        <a:effectLst/>
                        <a:latin typeface="+mn-lt"/>
                        <a:ea typeface="+mn-ea"/>
                        <a:cs typeface="+mn-cs"/>
                      </a:endParaRPr>
                    </a:p>
                  </a:txBody>
                  <a:tcPr marL="68580" marR="68580" marT="0" marB="0" anchor="ctr"/>
                </a:tc>
                <a:tc>
                  <a:txBody>
                    <a:bodyPr/>
                    <a:lstStyle/>
                    <a:p>
                      <a:pPr algn="ctr" fontAlgn="b"/>
                      <a:r>
                        <a:rPr lang="en-US" sz="1800" b="0" kern="1200" dirty="0">
                          <a:solidFill>
                            <a:schemeClr val="dk1"/>
                          </a:solidFill>
                          <a:effectLst/>
                          <a:latin typeface="+mn-lt"/>
                          <a:ea typeface="+mn-ea"/>
                          <a:cs typeface="+mn-cs"/>
                        </a:rPr>
                        <a:t>3525</a:t>
                      </a:r>
                    </a:p>
                  </a:txBody>
                  <a:tcPr marL="0" marR="0" marT="0" marB="0" anchor="b"/>
                </a:tc>
                <a:tc>
                  <a:txBody>
                    <a:bodyPr/>
                    <a:lstStyle/>
                    <a:p>
                      <a:pPr algn="ctr">
                        <a:lnSpc>
                          <a:spcPct val="115000"/>
                        </a:lnSpc>
                        <a:spcAft>
                          <a:spcPts val="0"/>
                        </a:spcAft>
                      </a:pPr>
                      <a:r>
                        <a:rPr lang="en-GB" sz="1800" b="0" kern="1200" dirty="0">
                          <a:solidFill>
                            <a:schemeClr val="dk1"/>
                          </a:solidFill>
                          <a:effectLst/>
                          <a:latin typeface="+mn-lt"/>
                          <a:ea typeface="+mn-ea"/>
                          <a:cs typeface="+mn-cs"/>
                        </a:rPr>
                        <a:t>66.7</a:t>
                      </a:r>
                      <a:endParaRPr lang="de-DE" sz="1800" b="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de-DE" sz="1800" b="0" kern="1200" dirty="0">
                          <a:solidFill>
                            <a:schemeClr val="dk1"/>
                          </a:solidFill>
                          <a:effectLst/>
                          <a:latin typeface="+mn-lt"/>
                          <a:ea typeface="+mn-ea"/>
                          <a:cs typeface="+mn-cs"/>
                        </a:rPr>
                        <a:t>0.046</a:t>
                      </a:r>
                    </a:p>
                  </a:txBody>
                  <a:tcPr marL="68580" marR="68580" marT="0" marB="0" anchor="ctr"/>
                </a:tc>
                <a:tc>
                  <a:txBody>
                    <a:bodyPr/>
                    <a:lstStyle/>
                    <a:p>
                      <a:pPr algn="ctr">
                        <a:lnSpc>
                          <a:spcPct val="115000"/>
                        </a:lnSpc>
                        <a:spcAft>
                          <a:spcPts val="0"/>
                        </a:spcAft>
                      </a:pPr>
                      <a:r>
                        <a:rPr lang="de-DE" sz="1800" b="0" kern="1200" dirty="0">
                          <a:solidFill>
                            <a:schemeClr val="dk1"/>
                          </a:solidFill>
                          <a:effectLst/>
                          <a:latin typeface="+mn-lt"/>
                          <a:ea typeface="+mn-ea"/>
                          <a:cs typeface="+mn-cs"/>
                        </a:rPr>
                        <a:t>44%</a:t>
                      </a:r>
                    </a:p>
                  </a:txBody>
                  <a:tcPr marL="68580" marR="68580" marT="0" marB="0" anchor="ctr"/>
                </a:tc>
                <a:extLst>
                  <a:ext uri="{0D108BD9-81ED-4DB2-BD59-A6C34878D82A}">
                    <a16:rowId xmlns:a16="http://schemas.microsoft.com/office/drawing/2014/main" val="3668947688"/>
                  </a:ext>
                </a:extLst>
              </a:tr>
              <a:tr h="0">
                <a:tc>
                  <a:txBody>
                    <a:bodyPr/>
                    <a:lstStyle/>
                    <a:p>
                      <a:pPr algn="ctr">
                        <a:lnSpc>
                          <a:spcPct val="115000"/>
                        </a:lnSpc>
                        <a:spcAft>
                          <a:spcPts val="0"/>
                        </a:spcAft>
                      </a:pPr>
                      <a:r>
                        <a:rPr lang="en-GB" sz="1800" b="1" dirty="0">
                          <a:effectLst/>
                        </a:rPr>
                        <a:t>2040</a:t>
                      </a:r>
                      <a:endParaRPr lang="de-DE" sz="1800" b="1" dirty="0">
                        <a:effectLst/>
                        <a:latin typeface="Myriad Pr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b="0" kern="1200" dirty="0">
                          <a:solidFill>
                            <a:schemeClr val="dk1"/>
                          </a:solidFill>
                          <a:effectLst/>
                          <a:latin typeface="+mn-lt"/>
                          <a:ea typeface="+mn-ea"/>
                          <a:cs typeface="+mn-cs"/>
                        </a:rPr>
                        <a:t>30</a:t>
                      </a:r>
                      <a:endParaRPr lang="de-DE" sz="1800" b="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GB" sz="1800" b="0" kern="1200" dirty="0">
                          <a:solidFill>
                            <a:schemeClr val="dk1"/>
                          </a:solidFill>
                          <a:effectLst/>
                          <a:latin typeface="+mn-lt"/>
                          <a:ea typeface="+mn-ea"/>
                          <a:cs typeface="+mn-cs"/>
                        </a:rPr>
                        <a:t>3078</a:t>
                      </a:r>
                      <a:endParaRPr lang="de-DE" sz="1800" b="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GB" sz="1800" b="0" kern="1200" dirty="0">
                          <a:solidFill>
                            <a:schemeClr val="dk1"/>
                          </a:solidFill>
                          <a:effectLst/>
                          <a:latin typeface="+mn-lt"/>
                          <a:ea typeface="+mn-ea"/>
                          <a:cs typeface="+mn-cs"/>
                        </a:rPr>
                        <a:t>53.3</a:t>
                      </a:r>
                      <a:endParaRPr lang="de-DE" sz="1800" b="0" kern="1200" dirty="0">
                        <a:solidFill>
                          <a:schemeClr val="dk1"/>
                        </a:solidFill>
                        <a:effectLst/>
                        <a:latin typeface="+mn-lt"/>
                        <a:ea typeface="+mn-ea"/>
                        <a:cs typeface="+mn-cs"/>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e-DE" sz="1800" b="0" kern="1200" dirty="0">
                          <a:solidFill>
                            <a:schemeClr val="dk1"/>
                          </a:solidFill>
                          <a:effectLst/>
                          <a:latin typeface="+mn-lt"/>
                          <a:ea typeface="+mn-ea"/>
                          <a:cs typeface="+mn-cs"/>
                        </a:rPr>
                        <a:t>0.046</a:t>
                      </a:r>
                    </a:p>
                  </a:txBody>
                  <a:tcPr marL="68580" marR="68580" marT="0" marB="0" anchor="ctr"/>
                </a:tc>
                <a:tc>
                  <a:txBody>
                    <a:bodyPr/>
                    <a:lstStyle/>
                    <a:p>
                      <a:pPr algn="ctr">
                        <a:lnSpc>
                          <a:spcPct val="115000"/>
                        </a:lnSpc>
                        <a:spcAft>
                          <a:spcPts val="0"/>
                        </a:spcAft>
                      </a:pPr>
                      <a:r>
                        <a:rPr lang="de-DE" sz="1800" b="0" kern="1200" dirty="0">
                          <a:solidFill>
                            <a:schemeClr val="dk1"/>
                          </a:solidFill>
                          <a:effectLst/>
                          <a:latin typeface="+mn-lt"/>
                          <a:ea typeface="+mn-ea"/>
                          <a:cs typeface="+mn-cs"/>
                        </a:rPr>
                        <a:t>49%</a:t>
                      </a:r>
                    </a:p>
                  </a:txBody>
                  <a:tcPr marL="68580" marR="68580" marT="0" marB="0" anchor="ctr"/>
                </a:tc>
                <a:extLst>
                  <a:ext uri="{0D108BD9-81ED-4DB2-BD59-A6C34878D82A}">
                    <a16:rowId xmlns:a16="http://schemas.microsoft.com/office/drawing/2014/main" val="3674029276"/>
                  </a:ext>
                </a:extLst>
              </a:tr>
              <a:tr h="0">
                <a:tc>
                  <a:txBody>
                    <a:bodyPr/>
                    <a:lstStyle/>
                    <a:p>
                      <a:pPr algn="ctr">
                        <a:lnSpc>
                          <a:spcPct val="115000"/>
                        </a:lnSpc>
                        <a:spcAft>
                          <a:spcPts val="0"/>
                        </a:spcAft>
                      </a:pPr>
                      <a:r>
                        <a:rPr lang="en-GB" sz="1800" b="1" dirty="0">
                          <a:effectLst/>
                        </a:rPr>
                        <a:t>2050</a:t>
                      </a:r>
                      <a:endParaRPr lang="de-DE" sz="1800" b="1" dirty="0">
                        <a:effectLst/>
                        <a:latin typeface="Myriad Pro"/>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800" b="0" kern="1200" dirty="0">
                          <a:solidFill>
                            <a:schemeClr val="dk1"/>
                          </a:solidFill>
                          <a:effectLst/>
                          <a:latin typeface="+mn-lt"/>
                          <a:ea typeface="+mn-ea"/>
                          <a:cs typeface="+mn-cs"/>
                        </a:rPr>
                        <a:t>30</a:t>
                      </a:r>
                      <a:endParaRPr lang="de-DE" sz="1800" b="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GB" sz="1800" b="0" kern="1200" dirty="0">
                          <a:solidFill>
                            <a:schemeClr val="dk1"/>
                          </a:solidFill>
                          <a:effectLst/>
                          <a:latin typeface="+mn-lt"/>
                          <a:ea typeface="+mn-ea"/>
                          <a:cs typeface="+mn-cs"/>
                        </a:rPr>
                        <a:t>2554</a:t>
                      </a:r>
                      <a:endParaRPr lang="de-DE" sz="1800" b="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GB" sz="1800" b="0" kern="1200" dirty="0">
                          <a:solidFill>
                            <a:schemeClr val="dk1"/>
                          </a:solidFill>
                          <a:effectLst/>
                          <a:latin typeface="+mn-lt"/>
                          <a:ea typeface="+mn-ea"/>
                          <a:cs typeface="+mn-cs"/>
                        </a:rPr>
                        <a:t>40.0</a:t>
                      </a:r>
                      <a:endParaRPr lang="de-DE" sz="1800" b="0" kern="1200" dirty="0">
                        <a:solidFill>
                          <a:schemeClr val="dk1"/>
                        </a:solidFill>
                        <a:effectLst/>
                        <a:latin typeface="+mn-lt"/>
                        <a:ea typeface="+mn-ea"/>
                        <a:cs typeface="+mn-cs"/>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e-DE" sz="1800" b="0" kern="1200" dirty="0">
                          <a:solidFill>
                            <a:schemeClr val="dk1"/>
                          </a:solidFill>
                          <a:effectLst/>
                          <a:latin typeface="+mn-lt"/>
                          <a:ea typeface="+mn-ea"/>
                          <a:cs typeface="+mn-cs"/>
                        </a:rPr>
                        <a:t>0.046</a:t>
                      </a:r>
                    </a:p>
                  </a:txBody>
                  <a:tcPr marL="68580" marR="68580" marT="0" marB="0" anchor="ctr"/>
                </a:tc>
                <a:tc>
                  <a:txBody>
                    <a:bodyPr/>
                    <a:lstStyle/>
                    <a:p>
                      <a:pPr algn="ctr">
                        <a:lnSpc>
                          <a:spcPct val="115000"/>
                        </a:lnSpc>
                        <a:spcAft>
                          <a:spcPts val="0"/>
                        </a:spcAft>
                      </a:pPr>
                      <a:r>
                        <a:rPr lang="de-DE" sz="1800" b="0" kern="1200" dirty="0">
                          <a:solidFill>
                            <a:schemeClr val="dk1"/>
                          </a:solidFill>
                          <a:effectLst/>
                          <a:latin typeface="+mn-lt"/>
                          <a:ea typeface="+mn-ea"/>
                          <a:cs typeface="+mn-cs"/>
                        </a:rPr>
                        <a:t>52%</a:t>
                      </a:r>
                    </a:p>
                  </a:txBody>
                  <a:tcPr marL="68580" marR="68580" marT="0" marB="0" anchor="ctr"/>
                </a:tc>
                <a:extLst>
                  <a:ext uri="{0D108BD9-81ED-4DB2-BD59-A6C34878D82A}">
                    <a16:rowId xmlns:a16="http://schemas.microsoft.com/office/drawing/2014/main" val="2760525695"/>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429631554"/>
              </p:ext>
            </p:extLst>
          </p:nvPr>
        </p:nvGraphicFramePr>
        <p:xfrm>
          <a:off x="5491041" y="1588008"/>
          <a:ext cx="5653549" cy="1538740"/>
        </p:xfrm>
        <a:graphic>
          <a:graphicData uri="http://schemas.openxmlformats.org/drawingml/2006/table">
            <a:tbl>
              <a:tblPr>
                <a:tableStyleId>{5C22544A-7EE6-4342-B048-85BDC9FD1C3A}</a:tableStyleId>
              </a:tblPr>
              <a:tblGrid>
                <a:gridCol w="2994325">
                  <a:extLst>
                    <a:ext uri="{9D8B030D-6E8A-4147-A177-3AD203B41FA5}">
                      <a16:colId xmlns:a16="http://schemas.microsoft.com/office/drawing/2014/main" val="4076722935"/>
                    </a:ext>
                  </a:extLst>
                </a:gridCol>
                <a:gridCol w="776415">
                  <a:extLst>
                    <a:ext uri="{9D8B030D-6E8A-4147-A177-3AD203B41FA5}">
                      <a16:colId xmlns:a16="http://schemas.microsoft.com/office/drawing/2014/main" val="3990092643"/>
                    </a:ext>
                  </a:extLst>
                </a:gridCol>
                <a:gridCol w="452438">
                  <a:extLst>
                    <a:ext uri="{9D8B030D-6E8A-4147-A177-3AD203B41FA5}">
                      <a16:colId xmlns:a16="http://schemas.microsoft.com/office/drawing/2014/main" val="2241901830"/>
                    </a:ext>
                  </a:extLst>
                </a:gridCol>
                <a:gridCol w="452438">
                  <a:extLst>
                    <a:ext uri="{9D8B030D-6E8A-4147-A177-3AD203B41FA5}">
                      <a16:colId xmlns:a16="http://schemas.microsoft.com/office/drawing/2014/main" val="2146870582"/>
                    </a:ext>
                  </a:extLst>
                </a:gridCol>
                <a:gridCol w="452438">
                  <a:extLst>
                    <a:ext uri="{9D8B030D-6E8A-4147-A177-3AD203B41FA5}">
                      <a16:colId xmlns:a16="http://schemas.microsoft.com/office/drawing/2014/main" val="2860994406"/>
                    </a:ext>
                  </a:extLst>
                </a:gridCol>
                <a:gridCol w="525495">
                  <a:extLst>
                    <a:ext uri="{9D8B030D-6E8A-4147-A177-3AD203B41FA5}">
                      <a16:colId xmlns:a16="http://schemas.microsoft.com/office/drawing/2014/main" val="3942788915"/>
                    </a:ext>
                  </a:extLst>
                </a:gridCol>
              </a:tblGrid>
              <a:tr h="201805">
                <a:tc>
                  <a:txBody>
                    <a:bodyPr/>
                    <a:lstStyle/>
                    <a:p>
                      <a:pPr algn="l" fontAlgn="b"/>
                      <a:r>
                        <a:rPr lang="en-US" sz="1200" b="1" u="none" strike="noStrike" dirty="0">
                          <a:effectLst/>
                        </a:rPr>
                        <a:t>Overnight Investment Costs (literature) [</a:t>
                      </a:r>
                      <a:r>
                        <a:rPr lang="en-GB" sz="1200" b="0" dirty="0">
                          <a:effectLst/>
                        </a:rPr>
                        <a:t>€</a:t>
                      </a:r>
                      <a:r>
                        <a:rPr lang="en-GB" sz="1200" b="0" baseline="-25000" dirty="0">
                          <a:effectLst/>
                        </a:rPr>
                        <a:t>2010</a:t>
                      </a:r>
                      <a:r>
                        <a:rPr lang="en-GB" sz="1200" b="0" baseline="0" dirty="0">
                          <a:effectLst/>
                        </a:rPr>
                        <a:t>/kW}</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b="1" u="none" strike="noStrike" dirty="0">
                          <a:effectLst/>
                        </a:rPr>
                        <a:t>Storage duration [</a:t>
                      </a:r>
                      <a:r>
                        <a:rPr lang="en-US" sz="1200" b="1" u="none" strike="noStrike" dirty="0" smtClean="0">
                          <a:effectLst/>
                        </a:rPr>
                        <a:t>h]</a:t>
                      </a:r>
                      <a:endParaRPr lang="en-US" sz="1200" b="1" i="0" u="none" strike="noStrike" baseline="0" dirty="0">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a:effectLst/>
                        </a:rPr>
                        <a:t>2020</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a:effectLst/>
                        </a:rPr>
                        <a:t>2030</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a:effectLst/>
                        </a:rPr>
                        <a:t>2040</a:t>
                      </a:r>
                      <a:endParaRPr lang="en-US"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dirty="0">
                          <a:effectLst/>
                        </a:rPr>
                        <a:t>2050</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3710509"/>
                  </a:ext>
                </a:extLst>
              </a:tr>
              <a:tr h="201805">
                <a:tc>
                  <a:txBody>
                    <a:bodyPr/>
                    <a:lstStyle/>
                    <a:p>
                      <a:pPr algn="l" fontAlgn="b"/>
                      <a:r>
                        <a:rPr lang="en-US" sz="1200" u="none" strike="noStrike" dirty="0">
                          <a:effectLst/>
                        </a:rPr>
                        <a:t>PRIMES modelling input</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b="1" u="none" strike="noStrike" dirty="0">
                          <a:effectLst/>
                        </a:rPr>
                        <a:t>8</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5092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3923</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3182</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2847</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94593514"/>
                  </a:ext>
                </a:extLst>
              </a:tr>
              <a:tr h="201805">
                <a:tc>
                  <a:txBody>
                    <a:bodyPr/>
                    <a:lstStyle/>
                    <a:p>
                      <a:pPr algn="l" fontAlgn="b"/>
                      <a:r>
                        <a:rPr lang="en-US" sz="1200" u="none" strike="noStrike">
                          <a:effectLst/>
                        </a:rPr>
                        <a:t>ESTELA (2019)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b="1" u="none" strike="noStrike" dirty="0">
                          <a:effectLst/>
                        </a:rPr>
                        <a:t>8</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3241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2755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2479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2231</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03238004"/>
                  </a:ext>
                </a:extLst>
              </a:tr>
              <a:tr h="201805">
                <a:tc>
                  <a:txBody>
                    <a:bodyPr/>
                    <a:lstStyle/>
                    <a:p>
                      <a:pPr algn="l" fontAlgn="b"/>
                      <a:r>
                        <a:rPr lang="en-US" sz="1200" u="none" strike="noStrike">
                          <a:effectLst/>
                        </a:rPr>
                        <a:t>DII (2050 Desert Power)</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b="1" u="none" strike="noStrike" dirty="0">
                          <a:effectLst/>
                        </a:rPr>
                        <a:t>8</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1900</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9793192"/>
                  </a:ext>
                </a:extLst>
              </a:tr>
              <a:tr h="201805">
                <a:tc>
                  <a:txBody>
                    <a:bodyPr/>
                    <a:lstStyle/>
                    <a:p>
                      <a:pPr algn="l" fontAlgn="b"/>
                      <a:r>
                        <a:rPr lang="en-US" sz="1200" u="none" strike="noStrike" dirty="0">
                          <a:effectLst/>
                        </a:rPr>
                        <a:t>SET-</a:t>
                      </a:r>
                      <a:r>
                        <a:rPr lang="en-US" sz="1200" u="none" strike="noStrike" dirty="0" err="1">
                          <a:effectLst/>
                        </a:rPr>
                        <a:t>Nav</a:t>
                      </a:r>
                      <a:r>
                        <a:rPr lang="en-US" sz="1200" u="none" strike="noStrike" dirty="0">
                          <a:effectLst/>
                        </a:rPr>
                        <a:t> project</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b="1" u="none" strike="noStrike" dirty="0">
                          <a:effectLst/>
                        </a:rPr>
                        <a:t>8</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3300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3050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2660</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52784362"/>
                  </a:ext>
                </a:extLst>
              </a:tr>
              <a:tr h="356893">
                <a:tc>
                  <a:txBody>
                    <a:bodyPr/>
                    <a:lstStyle/>
                    <a:p>
                      <a:pPr algn="l" fontAlgn="b"/>
                      <a:r>
                        <a:rPr lang="en-US" sz="1200" u="none" strike="noStrike" dirty="0" err="1">
                          <a:effectLst/>
                        </a:rPr>
                        <a:t>CSP.guru</a:t>
                      </a:r>
                      <a:r>
                        <a:rPr lang="en-US" sz="1200" u="none" strike="noStrike" dirty="0">
                          <a:effectLst/>
                        </a:rPr>
                        <a:t> (for all projects in 2019 and 2020)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b="0" u="none" strike="noStrike" dirty="0">
                          <a:effectLst/>
                        </a:rPr>
                        <a:t>on average &gt;</a:t>
                      </a:r>
                      <a:r>
                        <a:rPr lang="en-US" sz="1200" b="1" u="none" strike="noStrike" dirty="0">
                          <a:effectLst/>
                        </a:rPr>
                        <a:t> 9</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4099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6304871"/>
                  </a:ext>
                </a:extLst>
              </a:tr>
            </a:tbl>
          </a:graphicData>
        </a:graphic>
      </p:graphicFrame>
    </p:spTree>
    <p:extLst>
      <p:ext uri="{BB962C8B-B14F-4D97-AF65-F5344CB8AC3E}">
        <p14:creationId xmlns:p14="http://schemas.microsoft.com/office/powerpoint/2010/main" val="2875290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Key assumptions </a:t>
            </a:r>
            <a:r>
              <a:rPr lang="en-GB" sz="2800" dirty="0"/>
              <a:t>(I)</a:t>
            </a:r>
            <a:endParaRPr lang="en-GB" dirty="0"/>
          </a:p>
        </p:txBody>
      </p:sp>
      <p:sp>
        <p:nvSpPr>
          <p:cNvPr id="3" name="Foliennummernplatzhalter 2"/>
          <p:cNvSpPr>
            <a:spLocks noGrp="1"/>
          </p:cNvSpPr>
          <p:nvPr>
            <p:ph type="sldNum" sz="quarter" idx="12"/>
          </p:nvPr>
        </p:nvSpPr>
        <p:spPr/>
        <p:txBody>
          <a:bodyPr/>
          <a:lstStyle/>
          <a:p>
            <a:fld id="{D58FB749-A2C7-431C-99C3-1BBC5D0DA192}" type="slidenum">
              <a:rPr lang="en-GB" smtClean="0"/>
              <a:t>15</a:t>
            </a:fld>
            <a:endParaRPr lang="en-GB" dirty="0"/>
          </a:p>
        </p:txBody>
      </p:sp>
      <p:graphicFrame>
        <p:nvGraphicFramePr>
          <p:cNvPr id="6" name="Inhaltsplatzhalter 5">
            <a:extLst>
              <a:ext uri="{FF2B5EF4-FFF2-40B4-BE49-F238E27FC236}">
                <a16:creationId xmlns:a16="http://schemas.microsoft.com/office/drawing/2014/main" id="{89937EAF-F9EE-431D-A4CB-D839ED9681E6}"/>
              </a:ext>
            </a:extLst>
          </p:cNvPr>
          <p:cNvGraphicFramePr>
            <a:graphicFrameLocks noGrp="1"/>
          </p:cNvGraphicFramePr>
          <p:nvPr>
            <p:ph idx="1"/>
            <p:extLst>
              <p:ext uri="{D42A27DB-BD31-4B8C-83A1-F6EECF244321}">
                <p14:modId xmlns:p14="http://schemas.microsoft.com/office/powerpoint/2010/main" val="3925092435"/>
              </p:ext>
            </p:extLst>
          </p:nvPr>
        </p:nvGraphicFramePr>
        <p:xfrm>
          <a:off x="7880227" y="1451769"/>
          <a:ext cx="3933821" cy="1488156"/>
        </p:xfrm>
        <a:graphic>
          <a:graphicData uri="http://schemas.openxmlformats.org/drawingml/2006/table">
            <a:tbl>
              <a:tblPr firstRow="1" bandRow="1">
                <a:tableStyleId>{5C22544A-7EE6-4342-B048-85BDC9FD1C3A}</a:tableStyleId>
              </a:tblPr>
              <a:tblGrid>
                <a:gridCol w="1058200">
                  <a:extLst>
                    <a:ext uri="{9D8B030D-6E8A-4147-A177-3AD203B41FA5}">
                      <a16:colId xmlns:a16="http://schemas.microsoft.com/office/drawing/2014/main" val="529705812"/>
                    </a:ext>
                  </a:extLst>
                </a:gridCol>
                <a:gridCol w="575125">
                  <a:extLst>
                    <a:ext uri="{9D8B030D-6E8A-4147-A177-3AD203B41FA5}">
                      <a16:colId xmlns:a16="http://schemas.microsoft.com/office/drawing/2014/main" val="2518048126"/>
                    </a:ext>
                  </a:extLst>
                </a:gridCol>
                <a:gridCol w="575911">
                  <a:extLst>
                    <a:ext uri="{9D8B030D-6E8A-4147-A177-3AD203B41FA5}">
                      <a16:colId xmlns:a16="http://schemas.microsoft.com/office/drawing/2014/main" val="964638636"/>
                    </a:ext>
                  </a:extLst>
                </a:gridCol>
                <a:gridCol w="575911">
                  <a:extLst>
                    <a:ext uri="{9D8B030D-6E8A-4147-A177-3AD203B41FA5}">
                      <a16:colId xmlns:a16="http://schemas.microsoft.com/office/drawing/2014/main" val="2171586376"/>
                    </a:ext>
                  </a:extLst>
                </a:gridCol>
                <a:gridCol w="575911">
                  <a:extLst>
                    <a:ext uri="{9D8B030D-6E8A-4147-A177-3AD203B41FA5}">
                      <a16:colId xmlns:a16="http://schemas.microsoft.com/office/drawing/2014/main" val="317762937"/>
                    </a:ext>
                  </a:extLst>
                </a:gridCol>
                <a:gridCol w="572763">
                  <a:extLst>
                    <a:ext uri="{9D8B030D-6E8A-4147-A177-3AD203B41FA5}">
                      <a16:colId xmlns:a16="http://schemas.microsoft.com/office/drawing/2014/main" val="3714838795"/>
                    </a:ext>
                  </a:extLst>
                </a:gridCol>
              </a:tblGrid>
              <a:tr h="547311">
                <a:tc>
                  <a:txBody>
                    <a:bodyPr/>
                    <a:lstStyle/>
                    <a:p>
                      <a:pPr algn="ctr">
                        <a:lnSpc>
                          <a:spcPct val="115000"/>
                        </a:lnSpc>
                        <a:spcAft>
                          <a:spcPts val="0"/>
                        </a:spcAft>
                      </a:pPr>
                      <a:r>
                        <a:rPr lang="en-GB" sz="1200" dirty="0">
                          <a:effectLst/>
                        </a:rPr>
                        <a:t>Fuel prices in €</a:t>
                      </a:r>
                      <a:r>
                        <a:rPr lang="en-GB" sz="1000" baseline="-25000" dirty="0">
                          <a:effectLst/>
                        </a:rPr>
                        <a:t>2010</a:t>
                      </a:r>
                      <a:r>
                        <a:rPr lang="en-GB" sz="1200" dirty="0">
                          <a:effectLst/>
                        </a:rPr>
                        <a:t>/</a:t>
                      </a:r>
                      <a:r>
                        <a:rPr lang="en-GB" sz="1200" dirty="0" err="1">
                          <a:effectLst/>
                        </a:rPr>
                        <a:t>MWh</a:t>
                      </a:r>
                      <a:r>
                        <a:rPr lang="en-GB" sz="1200" baseline="-25000" dirty="0" err="1">
                          <a:effectLst/>
                        </a:rPr>
                        <a:t>th</a:t>
                      </a:r>
                      <a:endParaRPr lang="en-GB" sz="1200" dirty="0">
                        <a:effectLst/>
                        <a:latin typeface="Myriad Pro"/>
                        <a:ea typeface="Times New Roman" panose="02020603050405020304" pitchFamily="18" charset="0"/>
                        <a:cs typeface="Times New Roman" panose="02020603050405020304" pitchFamily="18" charset="0"/>
                      </a:endParaRPr>
                    </a:p>
                  </a:txBody>
                  <a:tcPr marL="41982" marR="41982" marT="0" marB="0" anchor="ctr"/>
                </a:tc>
                <a:tc>
                  <a:txBody>
                    <a:bodyPr/>
                    <a:lstStyle/>
                    <a:p>
                      <a:pPr algn="ctr">
                        <a:lnSpc>
                          <a:spcPct val="115000"/>
                        </a:lnSpc>
                        <a:spcAft>
                          <a:spcPts val="0"/>
                        </a:spcAft>
                      </a:pPr>
                      <a:r>
                        <a:rPr lang="en-GB" sz="1200" dirty="0">
                          <a:effectLst/>
                        </a:rPr>
                        <a:t>gas</a:t>
                      </a:r>
                      <a:endParaRPr lang="en-GB" sz="1200" dirty="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dirty="0">
                          <a:effectLst/>
                        </a:rPr>
                        <a:t>Hard-coal</a:t>
                      </a:r>
                      <a:endParaRPr lang="en-GB" sz="1200" dirty="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dirty="0">
                          <a:effectLst/>
                        </a:rPr>
                        <a:t>oil</a:t>
                      </a:r>
                      <a:endParaRPr lang="en-GB" sz="1200" dirty="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a:effectLst/>
                        </a:rPr>
                        <a:t>lignite</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a:effectLst/>
                        </a:rPr>
                        <a:t>nuclear</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extLst>
                  <a:ext uri="{0D108BD9-81ED-4DB2-BD59-A6C34878D82A}">
                    <a16:rowId xmlns:a16="http://schemas.microsoft.com/office/drawing/2014/main" val="1524982074"/>
                  </a:ext>
                </a:extLst>
              </a:tr>
              <a:tr h="313615">
                <a:tc>
                  <a:txBody>
                    <a:bodyPr/>
                    <a:lstStyle/>
                    <a:p>
                      <a:pPr algn="ctr">
                        <a:lnSpc>
                          <a:spcPct val="115000"/>
                        </a:lnSpc>
                        <a:spcAft>
                          <a:spcPts val="0"/>
                        </a:spcAft>
                      </a:pPr>
                      <a:r>
                        <a:rPr lang="en-GB" sz="1200">
                          <a:effectLst/>
                        </a:rPr>
                        <a:t>2030</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nchor="ctr"/>
                </a:tc>
                <a:tc>
                  <a:txBody>
                    <a:bodyPr/>
                    <a:lstStyle/>
                    <a:p>
                      <a:pPr algn="ctr">
                        <a:lnSpc>
                          <a:spcPct val="115000"/>
                        </a:lnSpc>
                        <a:spcAft>
                          <a:spcPts val="0"/>
                        </a:spcAft>
                      </a:pPr>
                      <a:r>
                        <a:rPr lang="en-GB" sz="1200">
                          <a:effectLst/>
                        </a:rPr>
                        <a:t>28.9</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dirty="0">
                          <a:effectLst/>
                        </a:rPr>
                        <a:t>7.4</a:t>
                      </a:r>
                      <a:endParaRPr lang="en-GB" sz="1200" dirty="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dirty="0">
                          <a:effectLst/>
                        </a:rPr>
                        <a:t>48.4</a:t>
                      </a:r>
                      <a:endParaRPr lang="en-GB" sz="1200" dirty="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dirty="0">
                          <a:effectLst/>
                        </a:rPr>
                        <a:t>3.7</a:t>
                      </a:r>
                      <a:endParaRPr lang="en-GB" sz="1200" dirty="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a:effectLst/>
                        </a:rPr>
                        <a:t>3.1</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extLst>
                  <a:ext uri="{0D108BD9-81ED-4DB2-BD59-A6C34878D82A}">
                    <a16:rowId xmlns:a16="http://schemas.microsoft.com/office/drawing/2014/main" val="3716643236"/>
                  </a:ext>
                </a:extLst>
              </a:tr>
              <a:tr h="313615">
                <a:tc>
                  <a:txBody>
                    <a:bodyPr/>
                    <a:lstStyle/>
                    <a:p>
                      <a:pPr algn="ctr">
                        <a:lnSpc>
                          <a:spcPct val="115000"/>
                        </a:lnSpc>
                        <a:spcAft>
                          <a:spcPts val="0"/>
                        </a:spcAft>
                      </a:pPr>
                      <a:r>
                        <a:rPr lang="en-GB" sz="1200">
                          <a:effectLst/>
                        </a:rPr>
                        <a:t>2040</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nchor="ctr"/>
                </a:tc>
                <a:tc>
                  <a:txBody>
                    <a:bodyPr/>
                    <a:lstStyle/>
                    <a:p>
                      <a:pPr algn="ctr">
                        <a:lnSpc>
                          <a:spcPct val="115000"/>
                        </a:lnSpc>
                        <a:spcAft>
                          <a:spcPts val="0"/>
                        </a:spcAft>
                      </a:pPr>
                      <a:r>
                        <a:rPr lang="en-GB" sz="1200">
                          <a:effectLst/>
                        </a:rPr>
                        <a:t>30.5</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a:effectLst/>
                        </a:rPr>
                        <a:t>6.6</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a:effectLst/>
                        </a:rPr>
                        <a:t>44.5</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dirty="0">
                          <a:effectLst/>
                        </a:rPr>
                        <a:t>3.7</a:t>
                      </a:r>
                      <a:endParaRPr lang="en-GB" sz="1200" dirty="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dirty="0">
                          <a:effectLst/>
                        </a:rPr>
                        <a:t>3.1</a:t>
                      </a:r>
                      <a:endParaRPr lang="en-GB" sz="1200" dirty="0">
                        <a:effectLst/>
                        <a:latin typeface="Myriad Pro"/>
                        <a:ea typeface="Times New Roman" panose="02020603050405020304" pitchFamily="18" charset="0"/>
                        <a:cs typeface="Times New Roman" panose="02020603050405020304" pitchFamily="18" charset="0"/>
                      </a:endParaRPr>
                    </a:p>
                  </a:txBody>
                  <a:tcPr marL="41982" marR="41982" marT="0" marB="0"/>
                </a:tc>
                <a:extLst>
                  <a:ext uri="{0D108BD9-81ED-4DB2-BD59-A6C34878D82A}">
                    <a16:rowId xmlns:a16="http://schemas.microsoft.com/office/drawing/2014/main" val="2006450684"/>
                  </a:ext>
                </a:extLst>
              </a:tr>
              <a:tr h="313615">
                <a:tc>
                  <a:txBody>
                    <a:bodyPr/>
                    <a:lstStyle/>
                    <a:p>
                      <a:pPr algn="ctr">
                        <a:lnSpc>
                          <a:spcPct val="115000"/>
                        </a:lnSpc>
                        <a:spcAft>
                          <a:spcPts val="0"/>
                        </a:spcAft>
                      </a:pPr>
                      <a:r>
                        <a:rPr lang="en-GB" sz="1200">
                          <a:effectLst/>
                        </a:rPr>
                        <a:t>2050</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nchor="ctr"/>
                </a:tc>
                <a:tc>
                  <a:txBody>
                    <a:bodyPr/>
                    <a:lstStyle/>
                    <a:p>
                      <a:pPr algn="ctr">
                        <a:lnSpc>
                          <a:spcPct val="115000"/>
                        </a:lnSpc>
                        <a:spcAft>
                          <a:spcPts val="0"/>
                        </a:spcAft>
                      </a:pPr>
                      <a:r>
                        <a:rPr lang="en-GB" sz="1200">
                          <a:effectLst/>
                        </a:rPr>
                        <a:t>31.2</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a:effectLst/>
                        </a:rPr>
                        <a:t>6.2</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a:effectLst/>
                        </a:rPr>
                        <a:t>42.5</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a:effectLst/>
                        </a:rPr>
                        <a:t>3.7</a:t>
                      </a:r>
                      <a:endParaRPr lang="en-GB" sz="1200">
                        <a:effectLst/>
                        <a:latin typeface="Myriad Pro"/>
                        <a:ea typeface="Times New Roman" panose="02020603050405020304" pitchFamily="18" charset="0"/>
                        <a:cs typeface="Times New Roman" panose="02020603050405020304" pitchFamily="18" charset="0"/>
                      </a:endParaRPr>
                    </a:p>
                  </a:txBody>
                  <a:tcPr marL="41982" marR="41982" marT="0" marB="0"/>
                </a:tc>
                <a:tc>
                  <a:txBody>
                    <a:bodyPr/>
                    <a:lstStyle/>
                    <a:p>
                      <a:pPr algn="ctr">
                        <a:lnSpc>
                          <a:spcPct val="115000"/>
                        </a:lnSpc>
                        <a:spcAft>
                          <a:spcPts val="0"/>
                        </a:spcAft>
                      </a:pPr>
                      <a:r>
                        <a:rPr lang="en-GB" sz="1200" dirty="0">
                          <a:effectLst/>
                        </a:rPr>
                        <a:t>3.1</a:t>
                      </a:r>
                      <a:endParaRPr lang="en-GB" sz="1200" dirty="0">
                        <a:effectLst/>
                        <a:latin typeface="Myriad Pro"/>
                        <a:ea typeface="Times New Roman" panose="02020603050405020304" pitchFamily="18" charset="0"/>
                        <a:cs typeface="Times New Roman" panose="02020603050405020304" pitchFamily="18" charset="0"/>
                      </a:endParaRPr>
                    </a:p>
                  </a:txBody>
                  <a:tcPr marL="41982" marR="41982" marT="0" marB="0"/>
                </a:tc>
                <a:extLst>
                  <a:ext uri="{0D108BD9-81ED-4DB2-BD59-A6C34878D82A}">
                    <a16:rowId xmlns:a16="http://schemas.microsoft.com/office/drawing/2014/main" val="1346623027"/>
                  </a:ext>
                </a:extLst>
              </a:tr>
            </a:tbl>
          </a:graphicData>
        </a:graphic>
      </p:graphicFrame>
      <p:sp>
        <p:nvSpPr>
          <p:cNvPr id="7" name="Inhaltsplatzhalter 3">
            <a:extLst>
              <a:ext uri="{FF2B5EF4-FFF2-40B4-BE49-F238E27FC236}">
                <a16:creationId xmlns:a16="http://schemas.microsoft.com/office/drawing/2014/main" id="{B7E9B5C1-7E61-45FF-B9AC-E9C7A0997D0F}"/>
              </a:ext>
            </a:extLst>
          </p:cNvPr>
          <p:cNvSpPr txBox="1">
            <a:spLocks/>
          </p:cNvSpPr>
          <p:nvPr/>
        </p:nvSpPr>
        <p:spPr>
          <a:xfrm>
            <a:off x="377952" y="1451769"/>
            <a:ext cx="7184898" cy="4525963"/>
          </a:xfrm>
          <a:prstGeom prst="rect">
            <a:avLst/>
          </a:prstGeom>
        </p:spPr>
        <p:txBody>
          <a:bodyPr/>
          <a:lstStyle>
            <a:lvl1pPr marL="457200" indent="-457200" algn="l" defTabSz="914400" rtl="0" eaLnBrk="1" latinLnBrk="0" hangingPunct="1">
              <a:spcBef>
                <a:spcPct val="20000"/>
              </a:spcBef>
              <a:buClr>
                <a:schemeClr val="accent2"/>
              </a:buClr>
              <a:buFont typeface="Wingdings" pitchFamily="2" charset="2"/>
              <a:buChar char="v"/>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2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a:t>Fossil fuel price trends taken from IEA 450 scenario</a:t>
            </a:r>
            <a:r>
              <a:rPr lang="en-GB" sz="1800" dirty="0"/>
              <a:t> </a:t>
            </a:r>
            <a:br>
              <a:rPr lang="en-GB" sz="1800" dirty="0"/>
            </a:br>
            <a:r>
              <a:rPr lang="en-GB" sz="1800" dirty="0"/>
              <a:t>(IEA WEO 2016)</a:t>
            </a:r>
          </a:p>
          <a:p>
            <a:pPr marL="0" indent="0">
              <a:buNone/>
            </a:pPr>
            <a:r>
              <a:rPr lang="en-GB" sz="1800" dirty="0"/>
              <a:t>… </a:t>
            </a:r>
            <a:r>
              <a:rPr lang="en-GB" sz="1600" dirty="0"/>
              <a:t>reflecting strong climate ambition globally</a:t>
            </a:r>
          </a:p>
          <a:p>
            <a:pPr marL="0" indent="0">
              <a:buNone/>
            </a:pPr>
            <a:r>
              <a:rPr lang="en-GB" sz="1600" dirty="0"/>
              <a:t>… price trends are significantly lower than EC recommendations (PRIMES) </a:t>
            </a:r>
            <a:br>
              <a:rPr lang="en-GB" sz="1600" dirty="0"/>
            </a:br>
            <a:r>
              <a:rPr lang="en-GB" sz="1600" dirty="0">
                <a:solidFill>
                  <a:schemeClr val="tx1">
                    <a:lumMod val="50000"/>
                    <a:lumOff val="50000"/>
                  </a:schemeClr>
                </a:solidFill>
              </a:rPr>
              <a:t>(-40% oil, -25% gas)</a:t>
            </a:r>
          </a:p>
          <a:p>
            <a:pPr>
              <a:spcBef>
                <a:spcPts val="1200"/>
              </a:spcBef>
            </a:pPr>
            <a:r>
              <a:rPr lang="en-GB" sz="1800" b="1" dirty="0"/>
              <a:t>Aiming for full decarbonisation by 2050 as default, specifically in the electricity sector </a:t>
            </a:r>
          </a:p>
          <a:p>
            <a:pPr marL="0" indent="0">
              <a:spcBef>
                <a:spcPts val="1200"/>
              </a:spcBef>
              <a:buNone/>
            </a:pPr>
            <a:r>
              <a:rPr lang="en-GB" sz="1800" b="1" dirty="0">
                <a:sym typeface="Wingdings" panose="05000000000000000000" pitchFamily="2" charset="2"/>
              </a:rPr>
              <a:t>…</a:t>
            </a:r>
            <a:r>
              <a:rPr lang="en-GB" sz="1600" dirty="0">
                <a:sym typeface="Wingdings" panose="05000000000000000000" pitchFamily="2" charset="2"/>
              </a:rPr>
              <a:t> </a:t>
            </a:r>
            <a:r>
              <a:rPr lang="en-GB" sz="1600" b="1" dirty="0">
                <a:solidFill>
                  <a:schemeClr val="accent2"/>
                </a:solidFill>
                <a:sym typeface="Wingdings" panose="05000000000000000000" pitchFamily="2" charset="2"/>
              </a:rPr>
              <a:t>(fossil) CCS is no option; </a:t>
            </a:r>
            <a:r>
              <a:rPr lang="en-GB" sz="1600" dirty="0">
                <a:solidFill>
                  <a:schemeClr val="accent2"/>
                </a:solidFill>
                <a:sym typeface="Wingdings" panose="05000000000000000000" pitchFamily="2" charset="2"/>
              </a:rPr>
              <a:t>only RES &amp; nuclear are applicable</a:t>
            </a:r>
          </a:p>
          <a:p>
            <a:pPr marL="0" indent="0">
              <a:spcBef>
                <a:spcPts val="1200"/>
              </a:spcBef>
              <a:buNone/>
            </a:pPr>
            <a:r>
              <a:rPr lang="en-GB" sz="1600" dirty="0">
                <a:sym typeface="Wingdings" panose="05000000000000000000" pitchFamily="2" charset="2"/>
              </a:rPr>
              <a:t>… </a:t>
            </a:r>
            <a:r>
              <a:rPr lang="en-GB" sz="1600" b="1" dirty="0">
                <a:solidFill>
                  <a:schemeClr val="accent2"/>
                </a:solidFill>
                <a:sym typeface="Wingdings" panose="05000000000000000000" pitchFamily="2" charset="2"/>
              </a:rPr>
              <a:t>strong increase in carbon prices </a:t>
            </a:r>
            <a:r>
              <a:rPr lang="en-GB" sz="1600" dirty="0">
                <a:sym typeface="Wingdings" panose="05000000000000000000" pitchFamily="2" charset="2"/>
              </a:rPr>
              <a:t>used in modelling to achieve full decarbonisation</a:t>
            </a:r>
          </a:p>
          <a:p>
            <a:pPr marL="0" indent="0">
              <a:spcBef>
                <a:spcPts val="1200"/>
              </a:spcBef>
              <a:buNone/>
            </a:pPr>
            <a:r>
              <a:rPr lang="de-DE" sz="1600" dirty="0">
                <a:sym typeface="Wingdings" panose="05000000000000000000" pitchFamily="2" charset="2"/>
              </a:rPr>
              <a:t>…</a:t>
            </a:r>
            <a:r>
              <a:rPr lang="en-GB" sz="1600" dirty="0">
                <a:sym typeface="Wingdings" panose="05000000000000000000" pitchFamily="2" charset="2"/>
              </a:rPr>
              <a:t> </a:t>
            </a:r>
            <a:r>
              <a:rPr lang="en-GB" sz="1600" b="1" dirty="0">
                <a:solidFill>
                  <a:schemeClr val="accent2"/>
                </a:solidFill>
                <a:sym typeface="Wingdings" panose="05000000000000000000" pitchFamily="2" charset="2"/>
              </a:rPr>
              <a:t>nuclear expansion is an exogenous assumption</a:t>
            </a:r>
            <a:r>
              <a:rPr lang="en-GB" sz="1600" dirty="0">
                <a:sym typeface="Wingdings" panose="05000000000000000000" pitchFamily="2" charset="2"/>
              </a:rPr>
              <a:t>, depending on policy pathway (range: 29 </a:t>
            </a:r>
            <a:r>
              <a:rPr lang="en-GB" sz="1600" dirty="0" err="1">
                <a:sym typeface="Wingdings" panose="05000000000000000000" pitchFamily="2" charset="2"/>
              </a:rPr>
              <a:t>TWh</a:t>
            </a:r>
            <a:r>
              <a:rPr lang="en-GB" sz="1600" dirty="0">
                <a:sym typeface="Wingdings" panose="05000000000000000000" pitchFamily="2" charset="2"/>
              </a:rPr>
              <a:t> … 466 </a:t>
            </a:r>
            <a:r>
              <a:rPr lang="en-GB" sz="1600" dirty="0" err="1">
                <a:sym typeface="Wingdings" panose="05000000000000000000" pitchFamily="2" charset="2"/>
              </a:rPr>
              <a:t>TWh</a:t>
            </a:r>
            <a:r>
              <a:rPr lang="en-GB" sz="1600" dirty="0">
                <a:sym typeface="Wingdings" panose="05000000000000000000" pitchFamily="2" charset="2"/>
              </a:rPr>
              <a:t> at EU level)</a:t>
            </a:r>
          </a:p>
          <a:p>
            <a:pPr marL="0" indent="0">
              <a:spcBef>
                <a:spcPts val="1200"/>
              </a:spcBef>
              <a:buNone/>
            </a:pPr>
            <a:r>
              <a:rPr lang="de-DE" sz="1600" dirty="0">
                <a:sym typeface="Wingdings" panose="05000000000000000000" pitchFamily="2" charset="2"/>
              </a:rPr>
              <a:t>…</a:t>
            </a:r>
            <a:r>
              <a:rPr lang="en-GB" sz="1600" dirty="0">
                <a:sym typeface="Wingdings" panose="05000000000000000000" pitchFamily="2" charset="2"/>
              </a:rPr>
              <a:t> natural gas is replaced by renewable/green gas by 2050 (at a higher price)</a:t>
            </a:r>
            <a:endParaRPr lang="en-GB" sz="1600" dirty="0"/>
          </a:p>
          <a:p>
            <a:pPr marL="0" indent="0">
              <a:buNone/>
            </a:pPr>
            <a:endParaRPr lang="en-GB" sz="1800" dirty="0"/>
          </a:p>
        </p:txBody>
      </p:sp>
      <p:pic>
        <p:nvPicPr>
          <p:cNvPr id="8" name="Grafik 7">
            <a:extLst>
              <a:ext uri="{FF2B5EF4-FFF2-40B4-BE49-F238E27FC236}">
                <a16:creationId xmlns:a16="http://schemas.microsoft.com/office/drawing/2014/main" id="{8E51C7EE-6E10-4F9B-B2E0-A14FF36C0C13}"/>
              </a:ext>
            </a:extLst>
          </p:cNvPr>
          <p:cNvPicPr>
            <a:picLocks noChangeAspect="1"/>
          </p:cNvPicPr>
          <p:nvPr/>
        </p:nvPicPr>
        <p:blipFill>
          <a:blip r:embed="rId2"/>
          <a:stretch>
            <a:fillRect/>
          </a:stretch>
        </p:blipFill>
        <p:spPr>
          <a:xfrm>
            <a:off x="7762874" y="3021191"/>
            <a:ext cx="4181475" cy="2517596"/>
          </a:xfrm>
          <a:prstGeom prst="rect">
            <a:avLst/>
          </a:prstGeom>
        </p:spPr>
      </p:pic>
    </p:spTree>
    <p:extLst>
      <p:ext uri="{BB962C8B-B14F-4D97-AF65-F5344CB8AC3E}">
        <p14:creationId xmlns:p14="http://schemas.microsoft.com/office/powerpoint/2010/main" val="369650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Key assumptions </a:t>
            </a:r>
            <a:r>
              <a:rPr lang="en-GB" sz="2800" dirty="0"/>
              <a:t>(II)</a:t>
            </a:r>
            <a:endParaRPr lang="en-GB" dirty="0"/>
          </a:p>
        </p:txBody>
      </p:sp>
      <p:sp>
        <p:nvSpPr>
          <p:cNvPr id="3" name="Foliennummernplatzhalter 2"/>
          <p:cNvSpPr>
            <a:spLocks noGrp="1"/>
          </p:cNvSpPr>
          <p:nvPr>
            <p:ph type="sldNum" sz="quarter" idx="12"/>
          </p:nvPr>
        </p:nvSpPr>
        <p:spPr/>
        <p:txBody>
          <a:bodyPr/>
          <a:lstStyle/>
          <a:p>
            <a:fld id="{D58FB749-A2C7-431C-99C3-1BBC5D0DA192}" type="slidenum">
              <a:rPr lang="en-GB" smtClean="0"/>
              <a:t>16</a:t>
            </a:fld>
            <a:endParaRPr lang="en-GB" dirty="0"/>
          </a:p>
        </p:txBody>
      </p:sp>
      <p:sp>
        <p:nvSpPr>
          <p:cNvPr id="7" name="Inhaltsplatzhalter 3">
            <a:extLst>
              <a:ext uri="{FF2B5EF4-FFF2-40B4-BE49-F238E27FC236}">
                <a16:creationId xmlns:a16="http://schemas.microsoft.com/office/drawing/2014/main" id="{B7E9B5C1-7E61-45FF-B9AC-E9C7A0997D0F}"/>
              </a:ext>
            </a:extLst>
          </p:cNvPr>
          <p:cNvSpPr txBox="1">
            <a:spLocks/>
          </p:cNvSpPr>
          <p:nvPr/>
        </p:nvSpPr>
        <p:spPr>
          <a:xfrm>
            <a:off x="377952" y="1451769"/>
            <a:ext cx="7184898" cy="4525963"/>
          </a:xfrm>
          <a:prstGeom prst="rect">
            <a:avLst/>
          </a:prstGeom>
        </p:spPr>
        <p:txBody>
          <a:bodyPr/>
          <a:lstStyle>
            <a:lvl1pPr marL="457200" indent="-457200" algn="l" defTabSz="914400" rtl="0" eaLnBrk="1" latinLnBrk="0" hangingPunct="1">
              <a:spcBef>
                <a:spcPct val="20000"/>
              </a:spcBef>
              <a:buClr>
                <a:schemeClr val="accent2"/>
              </a:buClr>
              <a:buFont typeface="Wingdings" pitchFamily="2" charset="2"/>
              <a:buChar char="v"/>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2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a:t>Strong increase in electricity demand as default, </a:t>
            </a:r>
            <a:br>
              <a:rPr lang="en-GB" sz="1800" b="1" dirty="0"/>
            </a:br>
            <a:r>
              <a:rPr lang="en-GB" sz="1800" b="1" dirty="0"/>
              <a:t>caused by increased sector coupling </a:t>
            </a:r>
            <a:br>
              <a:rPr lang="en-GB" sz="1800" b="1" dirty="0"/>
            </a:br>
            <a:r>
              <a:rPr lang="en-GB" sz="1800" b="1" dirty="0"/>
              <a:t>(e-mobility, e-heat/industry)</a:t>
            </a:r>
            <a:endParaRPr lang="en-GB" sz="1800" dirty="0"/>
          </a:p>
          <a:p>
            <a:pPr marL="0" indent="0">
              <a:buNone/>
            </a:pPr>
            <a:r>
              <a:rPr lang="en-GB" sz="1800" dirty="0"/>
              <a:t>… </a:t>
            </a:r>
            <a:r>
              <a:rPr lang="en-GB" sz="1600" b="1" dirty="0">
                <a:solidFill>
                  <a:schemeClr val="accent2"/>
                </a:solidFill>
              </a:rPr>
              <a:t>assumptions on sector-coupling</a:t>
            </a:r>
            <a:r>
              <a:rPr lang="en-GB" sz="1600" dirty="0"/>
              <a:t> set in accordance with recently completed H2020 project SET-Nav (</a:t>
            </a:r>
            <a:r>
              <a:rPr lang="en-GB" sz="1600" dirty="0">
                <a:hlinkClick r:id="rId2"/>
              </a:rPr>
              <a:t>www.set-nat.eu</a:t>
            </a:r>
            <a:r>
              <a:rPr lang="en-GB" sz="1600" dirty="0"/>
              <a:t>) , </a:t>
            </a:r>
          </a:p>
          <a:p>
            <a:pPr marL="0" indent="0">
              <a:buNone/>
            </a:pPr>
            <a:r>
              <a:rPr lang="en-GB" sz="1600" b="1" dirty="0"/>
              <a:t>Diversification pathway</a:t>
            </a:r>
            <a:r>
              <a:rPr lang="en-GB" sz="1600" dirty="0"/>
              <a:t> (</a:t>
            </a:r>
            <a:r>
              <a:rPr lang="en-GB" sz="1600" dirty="0">
                <a:sym typeface="Wingdings" panose="05000000000000000000" pitchFamily="2" charset="2"/>
              </a:rPr>
              <a:t> building on a comprehensive analysis undertaken for all energy sectors, assuming full decarbonisation, </a:t>
            </a:r>
          </a:p>
          <a:p>
            <a:pPr marL="0" indent="0">
              <a:buNone/>
            </a:pPr>
            <a:r>
              <a:rPr lang="en-GB" sz="1400" dirty="0">
                <a:sym typeface="Wingdings" panose="05000000000000000000" pitchFamily="2" charset="2"/>
              </a:rPr>
              <a:t>… and some </a:t>
            </a:r>
            <a:r>
              <a:rPr lang="en-GB" sz="1400" b="1" dirty="0">
                <a:sym typeface="Wingdings" panose="05000000000000000000" pitchFamily="2" charset="2"/>
              </a:rPr>
              <a:t>general trends </a:t>
            </a:r>
            <a:r>
              <a:rPr lang="en-GB" sz="1400" dirty="0">
                <a:sym typeface="Wingdings" panose="05000000000000000000" pitchFamily="2" charset="2"/>
              </a:rPr>
              <a:t>like </a:t>
            </a:r>
          </a:p>
          <a:p>
            <a:pPr lvl="1">
              <a:buFontTx/>
              <a:buChar char="-"/>
            </a:pPr>
            <a:r>
              <a:rPr lang="en-GB" sz="1400" dirty="0">
                <a:sym typeface="Wingdings" panose="05000000000000000000" pitchFamily="2" charset="2"/>
              </a:rPr>
              <a:t>Decentralisation, </a:t>
            </a:r>
          </a:p>
          <a:p>
            <a:pPr lvl="1">
              <a:buFontTx/>
              <a:buChar char="-"/>
            </a:pPr>
            <a:r>
              <a:rPr lang="en-GB" sz="1400" dirty="0">
                <a:sym typeface="Wingdings" panose="05000000000000000000" pitchFamily="2" charset="2"/>
              </a:rPr>
              <a:t>Heterogeneity of actors, </a:t>
            </a:r>
          </a:p>
          <a:p>
            <a:pPr lvl="1">
              <a:buFontTx/>
              <a:buChar char="-"/>
            </a:pPr>
            <a:r>
              <a:rPr lang="en-GB" sz="1400" dirty="0">
                <a:sym typeface="Wingdings" panose="05000000000000000000" pitchFamily="2" charset="2"/>
              </a:rPr>
              <a:t>Coordination (beyond markets)</a:t>
            </a:r>
          </a:p>
          <a:p>
            <a:pPr lvl="1">
              <a:buFontTx/>
              <a:buChar char="-"/>
            </a:pPr>
            <a:r>
              <a:rPr lang="en-GB" sz="1400" dirty="0">
                <a:sym typeface="Wingdings" panose="05000000000000000000" pitchFamily="2" charset="2"/>
              </a:rPr>
              <a:t>Digitalisation, </a:t>
            </a:r>
          </a:p>
          <a:p>
            <a:pPr lvl="1">
              <a:buFontTx/>
              <a:buChar char="-"/>
            </a:pPr>
            <a:r>
              <a:rPr lang="en-GB" sz="1400" dirty="0">
                <a:sym typeface="Wingdings" panose="05000000000000000000" pitchFamily="2" charset="2"/>
              </a:rPr>
              <a:t>Regulatory changes </a:t>
            </a:r>
          </a:p>
          <a:p>
            <a:pPr lvl="1">
              <a:buFontTx/>
              <a:buChar char="-"/>
            </a:pPr>
            <a:r>
              <a:rPr lang="en-GB" sz="1400" dirty="0">
                <a:sym typeface="Wingdings" panose="05000000000000000000" pitchFamily="2" charset="2"/>
              </a:rPr>
              <a:t>Disruption for incumbents</a:t>
            </a:r>
          </a:p>
          <a:p>
            <a:pPr marL="171450" indent="0">
              <a:buNone/>
            </a:pPr>
            <a:r>
              <a:rPr lang="de-DE" sz="1400" i="1" dirty="0">
                <a:solidFill>
                  <a:srgbClr val="C00000"/>
                </a:solidFill>
                <a:sym typeface="Wingdings" panose="05000000000000000000" pitchFamily="2" charset="2"/>
              </a:rPr>
              <a:t>…</a:t>
            </a:r>
            <a:r>
              <a:rPr lang="en-GB" sz="1400" i="1" dirty="0">
                <a:solidFill>
                  <a:srgbClr val="C00000"/>
                </a:solidFill>
                <a:sym typeface="Wingdings" panose="05000000000000000000" pitchFamily="2" charset="2"/>
              </a:rPr>
              <a:t> nevertheless, these trends gain here, in this analysis, less importance </a:t>
            </a:r>
            <a:br>
              <a:rPr lang="en-GB" sz="1400" i="1" dirty="0">
                <a:solidFill>
                  <a:srgbClr val="C00000"/>
                </a:solidFill>
                <a:sym typeface="Wingdings" panose="05000000000000000000" pitchFamily="2" charset="2"/>
              </a:rPr>
            </a:br>
            <a:r>
              <a:rPr lang="en-GB" sz="1400" i="1" dirty="0">
                <a:solidFill>
                  <a:srgbClr val="C00000"/>
                </a:solidFill>
                <a:sym typeface="Wingdings" panose="05000000000000000000" pitchFamily="2" charset="2"/>
              </a:rPr>
              <a:t>(serving to justify assumed increases in demand)</a:t>
            </a:r>
          </a:p>
        </p:txBody>
      </p:sp>
      <p:pic>
        <p:nvPicPr>
          <p:cNvPr id="4" name="Grafik 3">
            <a:extLst>
              <a:ext uri="{FF2B5EF4-FFF2-40B4-BE49-F238E27FC236}">
                <a16:creationId xmlns:a16="http://schemas.microsoft.com/office/drawing/2014/main" id="{5055C048-9A06-4E44-841F-9BDBE6CD959F}"/>
              </a:ext>
            </a:extLst>
          </p:cNvPr>
          <p:cNvPicPr>
            <a:picLocks noChangeAspect="1"/>
          </p:cNvPicPr>
          <p:nvPr/>
        </p:nvPicPr>
        <p:blipFill>
          <a:blip r:embed="rId3"/>
          <a:stretch>
            <a:fillRect/>
          </a:stretch>
        </p:blipFill>
        <p:spPr>
          <a:xfrm>
            <a:off x="7877175" y="1588008"/>
            <a:ext cx="3614737" cy="2601259"/>
          </a:xfrm>
          <a:prstGeom prst="rect">
            <a:avLst/>
          </a:prstGeom>
        </p:spPr>
      </p:pic>
      <p:sp>
        <p:nvSpPr>
          <p:cNvPr id="20" name="Rechteck 19">
            <a:extLst>
              <a:ext uri="{FF2B5EF4-FFF2-40B4-BE49-F238E27FC236}">
                <a16:creationId xmlns:a16="http://schemas.microsoft.com/office/drawing/2014/main" id="{35B6220E-F7D5-4B10-A78E-ADE49DE7F1A0}"/>
              </a:ext>
            </a:extLst>
          </p:cNvPr>
          <p:cNvSpPr/>
          <p:nvPr/>
        </p:nvSpPr>
        <p:spPr>
          <a:xfrm>
            <a:off x="7112000" y="4668442"/>
            <a:ext cx="4379912" cy="1532727"/>
          </a:xfrm>
          <a:prstGeom prst="rect">
            <a:avLst/>
          </a:prstGeom>
        </p:spPr>
        <p:txBody>
          <a:bodyPr wrap="square">
            <a:spAutoFit/>
          </a:bodyPr>
          <a:lstStyle/>
          <a:p>
            <a:pPr marL="457200" indent="-457200">
              <a:spcBef>
                <a:spcPct val="20000"/>
              </a:spcBef>
              <a:buClr>
                <a:schemeClr val="accent2"/>
              </a:buClr>
              <a:buFont typeface="Wingdings" pitchFamily="2" charset="2"/>
              <a:buChar char="v"/>
            </a:pPr>
            <a:r>
              <a:rPr lang="en-GB" b="1" dirty="0">
                <a:latin typeface="Arial" pitchFamily="34" charset="0"/>
                <a:cs typeface="Arial" pitchFamily="34" charset="0"/>
              </a:rPr>
              <a:t>The uptake of variable RES, specifically of onshore wind energy is strong …</a:t>
            </a:r>
          </a:p>
          <a:p>
            <a:pPr>
              <a:spcBef>
                <a:spcPct val="20000"/>
              </a:spcBef>
              <a:buClr>
                <a:schemeClr val="accent2"/>
              </a:buClr>
            </a:pPr>
            <a:r>
              <a:rPr lang="en-GB" b="1" dirty="0">
                <a:latin typeface="Arial" pitchFamily="34" charset="0"/>
                <a:cs typeface="Arial" pitchFamily="34" charset="0"/>
              </a:rPr>
              <a:t>	… BUT has certain limits </a:t>
            </a:r>
            <a:br>
              <a:rPr lang="en-GB" b="1" dirty="0">
                <a:latin typeface="Arial" pitchFamily="34" charset="0"/>
                <a:cs typeface="Arial" pitchFamily="34" charset="0"/>
              </a:rPr>
            </a:br>
            <a:r>
              <a:rPr lang="en-GB" b="1" dirty="0">
                <a:latin typeface="Arial" pitchFamily="34" charset="0"/>
                <a:cs typeface="Arial" pitchFamily="34" charset="0"/>
              </a:rPr>
              <a:t>	</a:t>
            </a:r>
            <a:r>
              <a:rPr lang="en-GB" sz="1600" dirty="0">
                <a:latin typeface="Arial" pitchFamily="34" charset="0"/>
                <a:cs typeface="Arial" pitchFamily="34" charset="0"/>
              </a:rPr>
              <a:t>(of social acceptance)</a:t>
            </a:r>
            <a:r>
              <a:rPr lang="en-GB" sz="1600" b="1" dirty="0">
                <a:latin typeface="Arial" pitchFamily="34" charset="0"/>
                <a:cs typeface="Arial" pitchFamily="34" charset="0"/>
              </a:rPr>
              <a:t> </a:t>
            </a:r>
            <a:endParaRPr lang="en-GB" b="1" dirty="0">
              <a:latin typeface="Arial" pitchFamily="34" charset="0"/>
              <a:cs typeface="Arial" pitchFamily="34" charset="0"/>
            </a:endParaRPr>
          </a:p>
        </p:txBody>
      </p:sp>
    </p:spTree>
    <p:extLst>
      <p:ext uri="{BB962C8B-B14F-4D97-AF65-F5344CB8AC3E}">
        <p14:creationId xmlns:p14="http://schemas.microsoft.com/office/powerpoint/2010/main" val="152966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spcBef>
                <a:spcPts val="1200"/>
              </a:spcBef>
              <a:buClr>
                <a:schemeClr val="accent1">
                  <a:lumMod val="40000"/>
                  <a:lumOff val="60000"/>
                </a:schemeClr>
              </a:buClr>
            </a:pPr>
            <a:r>
              <a:rPr lang="en-IE" dirty="0"/>
              <a:t>Scenario design</a:t>
            </a:r>
          </a:p>
        </p:txBody>
      </p:sp>
      <p:sp>
        <p:nvSpPr>
          <p:cNvPr id="3" name="Untertitel 2"/>
          <p:cNvSpPr>
            <a:spLocks noGrp="1"/>
          </p:cNvSpPr>
          <p:nvPr>
            <p:ph type="subTitle" idx="1"/>
          </p:nvPr>
        </p:nvSpPr>
        <p:spPr/>
        <p:txBody>
          <a:bodyPr/>
          <a:lstStyle/>
          <a:p>
            <a:r>
              <a:rPr lang="de-AT" dirty="0" err="1"/>
              <a:t>Pathway</a:t>
            </a:r>
            <a:r>
              <a:rPr lang="de-AT" dirty="0"/>
              <a:t> </a:t>
            </a:r>
            <a:r>
              <a:rPr lang="de-AT" dirty="0" err="1"/>
              <a:t>processing</a:t>
            </a:r>
            <a:r>
              <a:rPr lang="de-AT" dirty="0"/>
              <a:t> </a:t>
            </a:r>
            <a:r>
              <a:rPr lang="de-AT" dirty="0" err="1"/>
              <a:t>from</a:t>
            </a:r>
            <a:r>
              <a:rPr lang="de-AT" dirty="0"/>
              <a:t> WP7</a:t>
            </a:r>
            <a:endParaRPr lang="en-US" dirty="0"/>
          </a:p>
        </p:txBody>
      </p:sp>
      <p:sp>
        <p:nvSpPr>
          <p:cNvPr id="4" name="Textplatzhalter 3"/>
          <p:cNvSpPr>
            <a:spLocks noGrp="1"/>
          </p:cNvSpPr>
          <p:nvPr>
            <p:ph type="body" sz="quarter" idx="13"/>
          </p:nvPr>
        </p:nvSpPr>
        <p:spPr/>
        <p:txBody>
          <a:bodyPr/>
          <a:lstStyle/>
          <a:p>
            <a:r>
              <a:rPr lang="de-AT" dirty="0"/>
              <a:t>Gustav Resch – TU Wien</a:t>
            </a:r>
            <a:endParaRPr lang="en-US" dirty="0"/>
          </a:p>
        </p:txBody>
      </p:sp>
      <p:sp>
        <p:nvSpPr>
          <p:cNvPr id="5" name="Textfeld 4">
            <a:extLst>
              <a:ext uri="{FF2B5EF4-FFF2-40B4-BE49-F238E27FC236}">
                <a16:creationId xmlns:a16="http://schemas.microsoft.com/office/drawing/2014/main" id="{840950A3-1F87-4FD8-A503-02D5EA38E1AD}"/>
              </a:ext>
            </a:extLst>
          </p:cNvPr>
          <p:cNvSpPr txBox="1"/>
          <p:nvPr/>
        </p:nvSpPr>
        <p:spPr>
          <a:xfrm>
            <a:off x="657225" y="552450"/>
            <a:ext cx="5743688" cy="523220"/>
          </a:xfrm>
          <a:prstGeom prst="rect">
            <a:avLst/>
          </a:prstGeom>
          <a:noFill/>
        </p:spPr>
        <p:txBody>
          <a:bodyPr wrap="none" rtlCol="0">
            <a:spAutoFit/>
          </a:bodyPr>
          <a:lstStyle/>
          <a:p>
            <a:r>
              <a:rPr lang="en-US" sz="2800" b="1" i="1" dirty="0">
                <a:solidFill>
                  <a:schemeClr val="bg1"/>
                </a:solidFill>
              </a:rPr>
              <a:t>Scenarios … looking into the </a:t>
            </a:r>
            <a:r>
              <a:rPr lang="en-US" sz="2800" b="1" i="1" dirty="0" err="1">
                <a:solidFill>
                  <a:schemeClr val="bg1"/>
                </a:solidFill>
              </a:rPr>
              <a:t>glassball</a:t>
            </a:r>
            <a:endParaRPr lang="en-US" sz="2800" b="1" i="1" dirty="0">
              <a:solidFill>
                <a:schemeClr val="bg1"/>
              </a:solidFill>
            </a:endParaRPr>
          </a:p>
        </p:txBody>
      </p:sp>
    </p:spTree>
    <p:extLst>
      <p:ext uri="{BB962C8B-B14F-4D97-AF65-F5344CB8AC3E}">
        <p14:creationId xmlns:p14="http://schemas.microsoft.com/office/powerpoint/2010/main" val="68232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en-US"/>
          </a:p>
        </p:txBody>
      </p:sp>
      <p:sp>
        <p:nvSpPr>
          <p:cNvPr id="3" name="Foliennummernplatzhalter 2"/>
          <p:cNvSpPr>
            <a:spLocks noGrp="1"/>
          </p:cNvSpPr>
          <p:nvPr>
            <p:ph type="sldNum" sz="quarter" idx="12"/>
          </p:nvPr>
        </p:nvSpPr>
        <p:spPr/>
        <p:txBody>
          <a:bodyPr/>
          <a:lstStyle/>
          <a:p>
            <a:fld id="{D58FB749-A2C7-431C-99C3-1BBC5D0DA192}" type="slidenum">
              <a:rPr lang="en-GB" smtClean="0"/>
              <a:t>18</a:t>
            </a:fld>
            <a:endParaRPr lang="en-GB"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980091577"/>
              </p:ext>
            </p:extLst>
          </p:nvPr>
        </p:nvGraphicFramePr>
        <p:xfrm>
          <a:off x="73776" y="56174"/>
          <a:ext cx="11950952" cy="6748486"/>
        </p:xfrm>
        <a:graphic>
          <a:graphicData uri="http://schemas.openxmlformats.org/drawingml/2006/table">
            <a:tbl>
              <a:tblPr/>
              <a:tblGrid>
                <a:gridCol w="1511480">
                  <a:extLst>
                    <a:ext uri="{9D8B030D-6E8A-4147-A177-3AD203B41FA5}">
                      <a16:colId xmlns:a16="http://schemas.microsoft.com/office/drawing/2014/main" val="2115110758"/>
                    </a:ext>
                  </a:extLst>
                </a:gridCol>
                <a:gridCol w="3538679">
                  <a:extLst>
                    <a:ext uri="{9D8B030D-6E8A-4147-A177-3AD203B41FA5}">
                      <a16:colId xmlns:a16="http://schemas.microsoft.com/office/drawing/2014/main" val="2851451328"/>
                    </a:ext>
                  </a:extLst>
                </a:gridCol>
                <a:gridCol w="642551">
                  <a:extLst>
                    <a:ext uri="{9D8B030D-6E8A-4147-A177-3AD203B41FA5}">
                      <a16:colId xmlns:a16="http://schemas.microsoft.com/office/drawing/2014/main" val="4159971905"/>
                    </a:ext>
                  </a:extLst>
                </a:gridCol>
                <a:gridCol w="955589">
                  <a:extLst>
                    <a:ext uri="{9D8B030D-6E8A-4147-A177-3AD203B41FA5}">
                      <a16:colId xmlns:a16="http://schemas.microsoft.com/office/drawing/2014/main" val="164025964"/>
                    </a:ext>
                  </a:extLst>
                </a:gridCol>
                <a:gridCol w="1359244">
                  <a:extLst>
                    <a:ext uri="{9D8B030D-6E8A-4147-A177-3AD203B41FA5}">
                      <a16:colId xmlns:a16="http://schemas.microsoft.com/office/drawing/2014/main" val="3359362422"/>
                    </a:ext>
                  </a:extLst>
                </a:gridCol>
                <a:gridCol w="1540475">
                  <a:extLst>
                    <a:ext uri="{9D8B030D-6E8A-4147-A177-3AD203B41FA5}">
                      <a16:colId xmlns:a16="http://schemas.microsoft.com/office/drawing/2014/main" val="2248632417"/>
                    </a:ext>
                  </a:extLst>
                </a:gridCol>
                <a:gridCol w="2402934">
                  <a:extLst>
                    <a:ext uri="{9D8B030D-6E8A-4147-A177-3AD203B41FA5}">
                      <a16:colId xmlns:a16="http://schemas.microsoft.com/office/drawing/2014/main" val="2732314156"/>
                    </a:ext>
                  </a:extLst>
                </a:gridCol>
              </a:tblGrid>
              <a:tr h="538416">
                <a:tc>
                  <a:txBody>
                    <a:bodyPr/>
                    <a:lstStyle/>
                    <a:p>
                      <a:pPr algn="ctr" fontAlgn="ctr"/>
                      <a:r>
                        <a:rPr lang="en-US" sz="1100" b="0" i="0" u="sng" strike="noStrike" dirty="0">
                          <a:solidFill>
                            <a:srgbClr val="000000"/>
                          </a:solidFill>
                          <a:effectLst/>
                          <a:latin typeface="Calibri" panose="020F0502020204030204" pitchFamily="34" charset="0"/>
                        </a:rPr>
                        <a:t>Acronym</a:t>
                      </a:r>
                    </a:p>
                  </a:txBody>
                  <a:tcPr marL="2174" marR="2174" marT="217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sng" strike="noStrike" dirty="0" err="1">
                          <a:solidFill>
                            <a:srgbClr val="000000"/>
                          </a:solidFill>
                          <a:effectLst/>
                          <a:latin typeface="Calibri" panose="020F0502020204030204" pitchFamily="34" charset="0"/>
                        </a:rPr>
                        <a:t>Characterisation</a:t>
                      </a: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1100" b="0" i="0" u="sng" strike="noStrike" dirty="0">
                          <a:solidFill>
                            <a:srgbClr val="000000"/>
                          </a:solidFill>
                          <a:effectLst/>
                          <a:latin typeface="Calibri" panose="020F0502020204030204" pitchFamily="34" charset="0"/>
                        </a:rPr>
                        <a:t>RES-E (RES) targets</a:t>
                      </a:r>
                    </a:p>
                  </a:txBody>
                  <a:tcPr marL="2174" marR="2174" marT="2174"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100" b="0" i="0" u="sng" strike="noStrike" dirty="0">
                          <a:solidFill>
                            <a:srgbClr val="000000"/>
                          </a:solidFill>
                          <a:effectLst/>
                          <a:latin typeface="Calibri" panose="020F0502020204030204" pitchFamily="34" charset="0"/>
                        </a:rPr>
                        <a:t>ETS (overall) GHG reduction targets</a:t>
                      </a:r>
                    </a:p>
                  </a:txBody>
                  <a:tcPr marL="2174" marR="2174" marT="2174"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sng" strike="noStrike" dirty="0">
                          <a:solidFill>
                            <a:srgbClr val="000000"/>
                          </a:solidFill>
                          <a:effectLst/>
                          <a:latin typeface="Calibri" panose="020F0502020204030204" pitchFamily="34" charset="0"/>
                        </a:rPr>
                        <a:t>In accordance with WP7 policy </a:t>
                      </a:r>
                      <a:r>
                        <a:rPr lang="en-US" sz="1100" b="0" i="0" u="sng" strike="noStrike" dirty="0" err="1">
                          <a:solidFill>
                            <a:srgbClr val="000000"/>
                          </a:solidFill>
                          <a:effectLst/>
                          <a:latin typeface="Calibri" panose="020F0502020204030204" pitchFamily="34" charset="0"/>
                        </a:rPr>
                        <a:t>characterisation</a:t>
                      </a: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sng" strike="noStrike" dirty="0">
                          <a:solidFill>
                            <a:srgbClr val="000000"/>
                          </a:solidFill>
                          <a:effectLst/>
                          <a:latin typeface="Calibri" panose="020F0502020204030204" pitchFamily="34" charset="0"/>
                        </a:rPr>
                        <a:t>Uptake in modelling</a:t>
                      </a:r>
                    </a:p>
                  </a:txBody>
                  <a:tcPr marL="2174" marR="2174" marT="217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4542932"/>
                  </a:ext>
                </a:extLst>
              </a:tr>
              <a:tr h="57270">
                <a:tc>
                  <a:txBody>
                    <a:bodyPr/>
                    <a:lstStyle/>
                    <a:p>
                      <a:pPr algn="l" fontAlgn="ctr"/>
                      <a:r>
                        <a:rPr lang="en-US" sz="1100" b="1" i="1" u="sng" strike="noStrike" dirty="0">
                          <a:solidFill>
                            <a:srgbClr val="000000"/>
                          </a:solidFill>
                          <a:effectLst/>
                          <a:latin typeface="Calibri" panose="020F0502020204030204" pitchFamily="34" charset="0"/>
                        </a:rPr>
                        <a:t>EU level</a:t>
                      </a:r>
                    </a:p>
                  </a:txBody>
                  <a:tcPr marL="2174" marR="2174" marT="2174"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sng" strike="noStrike" dirty="0">
                          <a:solidFill>
                            <a:srgbClr val="000000"/>
                          </a:solidFill>
                          <a:effectLst/>
                          <a:latin typeface="Calibri" panose="020F0502020204030204" pitchFamily="34" charset="0"/>
                        </a:rPr>
                        <a:t>2030</a:t>
                      </a:r>
                    </a:p>
                  </a:txBody>
                  <a:tcPr marL="2174" marR="2174" marT="2174"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sng" strike="noStrike" dirty="0">
                          <a:solidFill>
                            <a:srgbClr val="000000"/>
                          </a:solidFill>
                          <a:effectLst/>
                          <a:latin typeface="Calibri" panose="020F0502020204030204" pitchFamily="34" charset="0"/>
                        </a:rPr>
                        <a:t>2050</a:t>
                      </a:r>
                    </a:p>
                  </a:txBody>
                  <a:tcPr marL="2174" marR="2174" marT="2174"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sng" strike="noStrike" dirty="0">
                          <a:solidFill>
                            <a:srgbClr val="000000"/>
                          </a:solidFill>
                          <a:effectLst/>
                          <a:latin typeface="Calibri" panose="020F0502020204030204" pitchFamily="34" charset="0"/>
                        </a:rPr>
                        <a:t>2050</a:t>
                      </a:r>
                    </a:p>
                  </a:txBody>
                  <a:tcPr marL="2174" marR="2174" marT="2174"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948289007"/>
                  </a:ext>
                </a:extLst>
              </a:tr>
              <a:tr h="166610">
                <a:tc>
                  <a:txBody>
                    <a:bodyPr/>
                    <a:lstStyle/>
                    <a:p>
                      <a:pPr algn="l" fontAlgn="b"/>
                      <a:r>
                        <a:rPr lang="en-US" sz="1100" b="1" i="0" u="none" strike="noStrike">
                          <a:solidFill>
                            <a:srgbClr val="FFFFFF"/>
                          </a:solidFill>
                          <a:effectLst/>
                          <a:latin typeface="Calibri" panose="020F0502020204030204" pitchFamily="34" charset="0"/>
                        </a:rPr>
                        <a:t>EU majority (market-centred)</a:t>
                      </a:r>
                    </a:p>
                  </a:txBody>
                  <a:tcPr marL="2174" marR="2174" marT="2174" marB="0" anchor="b">
                    <a:lnL>
                      <a:noFill/>
                    </a:lnL>
                    <a:lnR>
                      <a:noFill/>
                    </a:lnR>
                    <a:lnT>
                      <a:noFill/>
                    </a:lnT>
                    <a:lnB>
                      <a:noFill/>
                    </a:lnB>
                    <a:solidFill>
                      <a:srgbClr val="4472C4"/>
                    </a:solidFill>
                  </a:tcPr>
                </a:tc>
                <a:tc>
                  <a:txBody>
                    <a:bodyPr/>
                    <a:lstStyle/>
                    <a:p>
                      <a:pPr marL="36000" algn="l" fontAlgn="b"/>
                      <a:r>
                        <a:rPr lang="en-US" sz="1050" b="0" i="0" u="none" strike="noStrike" dirty="0">
                          <a:solidFill>
                            <a:srgbClr val="000000"/>
                          </a:solidFill>
                          <a:effectLst/>
                          <a:latin typeface="Calibri" panose="020F0502020204030204" pitchFamily="34" charset="0"/>
                        </a:rPr>
                        <a:t>Market-</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aiming for full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in a "least cost manner"</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(&gt;32%)</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(100%)</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extLst>
                  <a:ext uri="{0D108BD9-81ED-4DB2-BD59-A6C34878D82A}">
                    <a16:rowId xmlns:a16="http://schemas.microsoft.com/office/drawing/2014/main" val="1586616365"/>
                  </a:ext>
                </a:extLst>
              </a:tr>
              <a:tr h="221280">
                <a:tc>
                  <a:txBody>
                    <a:bodyPr/>
                    <a:lstStyle/>
                    <a:p>
                      <a:pPr algn="l" fontAlgn="b"/>
                      <a:r>
                        <a:rPr lang="en-US" sz="1100" b="1" i="0" u="none" strike="noStrike">
                          <a:solidFill>
                            <a:srgbClr val="FFFFFF"/>
                          </a:solidFill>
                          <a:effectLst/>
                          <a:latin typeface="Calibri" panose="020F0502020204030204" pitchFamily="34" charset="0"/>
                        </a:rPr>
                        <a:t>EU grassroots</a:t>
                      </a:r>
                    </a:p>
                  </a:txBody>
                  <a:tcPr marL="2174" marR="2174" marT="2174" marB="0" anchor="b">
                    <a:lnL>
                      <a:noFill/>
                    </a:lnL>
                    <a:lnR>
                      <a:noFill/>
                    </a:lnR>
                    <a:lnT>
                      <a:noFill/>
                    </a:lnT>
                    <a:lnB>
                      <a:noFill/>
                    </a:lnB>
                    <a:solidFill>
                      <a:srgbClr val="70AD47"/>
                    </a:solidFill>
                  </a:tcPr>
                </a:tc>
                <a:tc>
                  <a:txBody>
                    <a:bodyPr/>
                    <a:lstStyle/>
                    <a:p>
                      <a:pPr marL="36000" algn="l" fontAlgn="b"/>
                      <a:r>
                        <a:rPr lang="en-US" sz="1050" b="0" i="0" u="none" strike="noStrike" dirty="0">
                          <a:solidFill>
                            <a:srgbClr val="000000"/>
                          </a:solidFill>
                          <a:effectLst/>
                          <a:latin typeface="Calibri" panose="020F0502020204030204" pitchFamily="34" charset="0"/>
                        </a:rPr>
                        <a:t>Grass-root </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across the EU, with accelerated full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(2040)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(&gt;45%)</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(100%)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(100%)</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dirty="0">
                          <a:solidFill>
                            <a:srgbClr val="000000"/>
                          </a:solidFill>
                          <a:effectLst/>
                          <a:latin typeface="Calibri" panose="020F0502020204030204" pitchFamily="34" charset="0"/>
                        </a:rPr>
                        <a:t>Partly (infeasibility due to diffusion constraints demonstrated with Green-X)</a:t>
                      </a:r>
                    </a:p>
                  </a:txBody>
                  <a:tcPr marL="2174" marR="2174" marT="2174" marB="0" anchor="b">
                    <a:lnL>
                      <a:noFill/>
                    </a:lnL>
                    <a:lnR>
                      <a:noFill/>
                    </a:lnR>
                    <a:lnT>
                      <a:noFill/>
                    </a:lnT>
                    <a:lnB>
                      <a:noFill/>
                    </a:lnB>
                    <a:solidFill>
                      <a:srgbClr val="FFC000"/>
                    </a:solidFill>
                  </a:tcPr>
                </a:tc>
                <a:extLst>
                  <a:ext uri="{0D108BD9-81ED-4DB2-BD59-A6C34878D82A}">
                    <a16:rowId xmlns:a16="http://schemas.microsoft.com/office/drawing/2014/main" val="1947059638"/>
                  </a:ext>
                </a:extLst>
              </a:tr>
              <a:tr h="57270">
                <a:tc>
                  <a:txBody>
                    <a:bodyPr/>
                    <a:lstStyle/>
                    <a:p>
                      <a:pPr algn="l" fontAlgn="ctr"/>
                      <a:r>
                        <a:rPr lang="en-US" sz="1100" b="1" i="1" u="sng" strike="noStrike">
                          <a:solidFill>
                            <a:srgbClr val="000000"/>
                          </a:solidFill>
                          <a:effectLst/>
                          <a:latin typeface="Calibri" panose="020F0502020204030204" pitchFamily="34" charset="0"/>
                        </a:rPr>
                        <a:t>FR</a:t>
                      </a:r>
                    </a:p>
                  </a:txBody>
                  <a:tcPr marL="2174" marR="2174" marT="2174" marB="0" anchor="ctr">
                    <a:lnL>
                      <a:noFill/>
                    </a:lnL>
                    <a:lnR>
                      <a:noFill/>
                    </a:lnR>
                    <a:lnT>
                      <a:noFill/>
                    </a:lnT>
                    <a:lnB>
                      <a:noFill/>
                    </a:lnB>
                    <a:solidFill>
                      <a:srgbClr val="F2F2F2"/>
                    </a:solidFill>
                  </a:tcPr>
                </a:tc>
                <a:tc>
                  <a:txBody>
                    <a:bodyPr/>
                    <a:lstStyle/>
                    <a:p>
                      <a:pPr marL="36000" algn="l"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rgbClr val="F2F2F2"/>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rgbClr val="F2F2F2"/>
                    </a:solidFill>
                  </a:tcPr>
                </a:tc>
                <a:extLst>
                  <a:ext uri="{0D108BD9-81ED-4DB2-BD59-A6C34878D82A}">
                    <a16:rowId xmlns:a16="http://schemas.microsoft.com/office/drawing/2014/main" val="1017465080"/>
                  </a:ext>
                </a:extLst>
              </a:tr>
              <a:tr h="330620">
                <a:tc>
                  <a:txBody>
                    <a:bodyPr/>
                    <a:lstStyle/>
                    <a:p>
                      <a:pPr algn="l" fontAlgn="b"/>
                      <a:r>
                        <a:rPr lang="en-US" sz="1100" b="1" i="0" u="none" strike="noStrike" dirty="0">
                          <a:solidFill>
                            <a:srgbClr val="FFFFFF"/>
                          </a:solidFill>
                          <a:effectLst/>
                          <a:latin typeface="Calibri" panose="020F0502020204030204" pitchFamily="34" charset="0"/>
                        </a:rPr>
                        <a:t>FR majority (state-</a:t>
                      </a:r>
                      <a:r>
                        <a:rPr lang="en-US" sz="1100" b="1" i="0" u="none" strike="noStrike" dirty="0" err="1">
                          <a:solidFill>
                            <a:srgbClr val="FFFFFF"/>
                          </a:solidFill>
                          <a:effectLst/>
                          <a:latin typeface="Calibri" panose="020F0502020204030204" pitchFamily="34" charset="0"/>
                        </a:rPr>
                        <a:t>centred</a:t>
                      </a:r>
                      <a:r>
                        <a:rPr lang="en-US" sz="1100" b="1" i="0" u="none" strike="noStrike" dirty="0">
                          <a:solidFill>
                            <a:srgbClr val="FFFFFF"/>
                          </a:solidFill>
                          <a:effectLst/>
                          <a:latin typeface="Calibri" panose="020F0502020204030204" pitchFamily="34" charset="0"/>
                        </a:rPr>
                        <a:t>)</a:t>
                      </a:r>
                    </a:p>
                  </a:txBody>
                  <a:tcPr marL="2174" marR="2174" marT="2174" marB="0" anchor="b">
                    <a:lnL>
                      <a:noFill/>
                    </a:lnL>
                    <a:lnR>
                      <a:noFill/>
                    </a:lnR>
                    <a:lnT>
                      <a:noFill/>
                    </a:lnT>
                    <a:lnB>
                      <a:noFill/>
                    </a:lnB>
                    <a:solidFill>
                      <a:srgbClr val="C00000"/>
                    </a:solidFill>
                  </a:tcPr>
                </a:tc>
                <a:tc>
                  <a:txBody>
                    <a:bodyPr/>
                    <a:lstStyle/>
                    <a:p>
                      <a:pPr marL="36000" algn="l" fontAlgn="b"/>
                      <a:r>
                        <a:rPr lang="en-US" sz="1050" b="0" i="0" u="none" strike="noStrike" dirty="0">
                          <a:solidFill>
                            <a:srgbClr val="000000"/>
                          </a:solidFill>
                          <a:effectLst/>
                          <a:latin typeface="Calibri" panose="020F0502020204030204" pitchFamily="34" charset="0"/>
                        </a:rPr>
                        <a:t>FR state-</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aiming for full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done by maintaining its supply portfolio (nuclear and RES)</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40% (34%)</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50%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dirty="0">
                          <a:solidFill>
                            <a:srgbClr val="000000"/>
                          </a:solidFill>
                          <a:effectLst/>
                          <a:latin typeface="Calibri" panose="020F0502020204030204" pitchFamily="34" charset="0"/>
                        </a:rPr>
                        <a:t>YES - in combination with majority paths of other countries and the (rest of) EU</a:t>
                      </a:r>
                    </a:p>
                  </a:txBody>
                  <a:tcPr marL="2174" marR="2174" marT="2174" marB="0" anchor="b">
                    <a:lnL>
                      <a:noFill/>
                    </a:lnL>
                    <a:lnR>
                      <a:noFill/>
                    </a:lnR>
                    <a:lnT>
                      <a:noFill/>
                    </a:lnT>
                    <a:lnB>
                      <a:noFill/>
                    </a:lnB>
                    <a:solidFill>
                      <a:srgbClr val="E2EFDA"/>
                    </a:solidFill>
                  </a:tcPr>
                </a:tc>
                <a:extLst>
                  <a:ext uri="{0D108BD9-81ED-4DB2-BD59-A6C34878D82A}">
                    <a16:rowId xmlns:a16="http://schemas.microsoft.com/office/drawing/2014/main" val="756382490"/>
                  </a:ext>
                </a:extLst>
              </a:tr>
              <a:tr h="221280">
                <a:tc>
                  <a:txBody>
                    <a:bodyPr/>
                    <a:lstStyle/>
                    <a:p>
                      <a:pPr algn="l" fontAlgn="b"/>
                      <a:r>
                        <a:rPr lang="en-US" sz="1100" b="1" i="0" u="none" strike="noStrike">
                          <a:solidFill>
                            <a:srgbClr val="FFFFFF"/>
                          </a:solidFill>
                          <a:effectLst/>
                          <a:latin typeface="Calibri" panose="020F0502020204030204" pitchFamily="34" charset="0"/>
                        </a:rPr>
                        <a:t>FR rassemblement national</a:t>
                      </a:r>
                    </a:p>
                  </a:txBody>
                  <a:tcPr marL="2174" marR="2174" marT="2174" marB="0" anchor="b">
                    <a:lnL>
                      <a:noFill/>
                    </a:lnL>
                    <a:lnR>
                      <a:noFill/>
                    </a:lnR>
                    <a:lnT>
                      <a:noFill/>
                    </a:lnT>
                    <a:lnB>
                      <a:noFill/>
                    </a:lnB>
                    <a:solidFill>
                      <a:srgbClr val="806000"/>
                    </a:solidFill>
                  </a:tcPr>
                </a:tc>
                <a:tc>
                  <a:txBody>
                    <a:bodyPr/>
                    <a:lstStyle/>
                    <a:p>
                      <a:pPr marL="36000" algn="l" fontAlgn="b"/>
                      <a:r>
                        <a:rPr lang="en-US" sz="1050" b="0" i="0" u="none" strike="noStrike" dirty="0">
                          <a:solidFill>
                            <a:srgbClr val="000000"/>
                          </a:solidFill>
                          <a:effectLst/>
                          <a:latin typeface="Calibri" panose="020F0502020204030204" pitchFamily="34" charset="0"/>
                        </a:rPr>
                        <a:t>FR </a:t>
                      </a:r>
                      <a:r>
                        <a:rPr lang="en-US" sz="1050" b="0" i="0" u="none" strike="noStrike" dirty="0" err="1">
                          <a:solidFill>
                            <a:srgbClr val="000000"/>
                          </a:solidFill>
                          <a:effectLst/>
                          <a:latin typeface="Calibri" panose="020F0502020204030204" pitchFamily="34" charset="0"/>
                        </a:rPr>
                        <a:t>rassemblement</a:t>
                      </a:r>
                      <a:r>
                        <a:rPr lang="en-US" sz="1050" b="0" i="0" u="none" strike="noStrike" dirty="0">
                          <a:solidFill>
                            <a:srgbClr val="000000"/>
                          </a:solidFill>
                          <a:effectLst/>
                          <a:latin typeface="Calibri" panose="020F0502020204030204" pitchFamily="34" charset="0"/>
                        </a:rPr>
                        <a:t> national puts energy </a:t>
                      </a:r>
                      <a:r>
                        <a:rPr lang="en-US" sz="1050" b="0" i="0" u="none" strike="noStrike" dirty="0" err="1">
                          <a:solidFill>
                            <a:srgbClr val="000000"/>
                          </a:solidFill>
                          <a:effectLst/>
                          <a:latin typeface="Calibri" panose="020F0502020204030204" pitchFamily="34" charset="0"/>
                        </a:rPr>
                        <a:t>indepency</a:t>
                      </a:r>
                      <a:r>
                        <a:rPr lang="en-US" sz="1050" b="0" i="0" u="none" strike="noStrike" dirty="0">
                          <a:solidFill>
                            <a:srgbClr val="000000"/>
                          </a:solidFill>
                          <a:effectLst/>
                          <a:latin typeface="Calibri" panose="020F0502020204030204" pitchFamily="34" charset="0"/>
                        </a:rPr>
                        <a:t> in focus, maintains the strong role of nuclear power and increases slightly the contribution of RES. </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a:solidFill>
                            <a:srgbClr val="000000"/>
                          </a:solidFill>
                          <a:effectLst/>
                          <a:latin typeface="Calibri" panose="020F0502020204030204" pitchFamily="34" charset="0"/>
                        </a:rPr>
                        <a:t>n.a.</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a:solidFill>
                            <a:srgbClr val="FFFFFF"/>
                          </a:solidFill>
                          <a:effectLst/>
                          <a:latin typeface="Calibri" panose="020F0502020204030204" pitchFamily="34" charset="0"/>
                        </a:rPr>
                        <a:t>? - no pendant identified in other MSs or at EU level</a:t>
                      </a:r>
                    </a:p>
                  </a:txBody>
                  <a:tcPr marL="2174" marR="2174" marT="2174" marB="0" anchor="b">
                    <a:lnL>
                      <a:noFill/>
                    </a:lnL>
                    <a:lnR>
                      <a:noFill/>
                    </a:lnR>
                    <a:lnT>
                      <a:noFill/>
                    </a:lnT>
                    <a:lnB>
                      <a:noFill/>
                    </a:lnB>
                    <a:solidFill>
                      <a:srgbClr val="C00000"/>
                    </a:solidFill>
                  </a:tcPr>
                </a:tc>
                <a:extLst>
                  <a:ext uri="{0D108BD9-81ED-4DB2-BD59-A6C34878D82A}">
                    <a16:rowId xmlns:a16="http://schemas.microsoft.com/office/drawing/2014/main" val="762941147"/>
                  </a:ext>
                </a:extLst>
              </a:tr>
              <a:tr h="207922">
                <a:tc>
                  <a:txBody>
                    <a:bodyPr/>
                    <a:lstStyle/>
                    <a:p>
                      <a:pPr algn="l" fontAlgn="b"/>
                      <a:r>
                        <a:rPr lang="en-US" sz="1100" b="1" i="0" u="none" strike="noStrike">
                          <a:solidFill>
                            <a:srgbClr val="FFFFFF"/>
                          </a:solidFill>
                          <a:effectLst/>
                          <a:latin typeface="Calibri" panose="020F0502020204030204" pitchFamily="34" charset="0"/>
                        </a:rPr>
                        <a:t>FR grassroots</a:t>
                      </a:r>
                    </a:p>
                  </a:txBody>
                  <a:tcPr marL="2174" marR="2174" marT="2174" marB="0" anchor="b">
                    <a:lnL>
                      <a:noFill/>
                    </a:lnL>
                    <a:lnR>
                      <a:noFill/>
                    </a:lnR>
                    <a:lnT>
                      <a:noFill/>
                    </a:lnT>
                    <a:lnB>
                      <a:noFill/>
                    </a:lnB>
                    <a:solidFill>
                      <a:srgbClr val="70AD47"/>
                    </a:solidFill>
                  </a:tcPr>
                </a:tc>
                <a:tc>
                  <a:txBody>
                    <a:bodyPr/>
                    <a:lstStyle/>
                    <a:p>
                      <a:pPr marL="36000" algn="l" fontAlgn="b"/>
                      <a:r>
                        <a:rPr lang="en-US" sz="1050" b="0" i="0" u="none" strike="noStrike" dirty="0">
                          <a:solidFill>
                            <a:srgbClr val="000000"/>
                          </a:solidFill>
                          <a:effectLst/>
                          <a:latin typeface="Calibri" panose="020F0502020204030204" pitchFamily="34" charset="0"/>
                        </a:rPr>
                        <a:t>FR grass-root </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with mediocre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(85%) by 2050 and  a strong RES-E uptake (to 100% by 2050)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a:solidFill>
                            <a:srgbClr val="000000"/>
                          </a:solidFill>
                          <a:effectLst/>
                          <a:latin typeface="Calibri" panose="020F0502020204030204" pitchFamily="34" charset="0"/>
                        </a:rPr>
                        <a:t>100% (n.a.)</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(ca. 85%)</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Partly (limitations on early nuclear phase-out)</a:t>
                      </a:r>
                    </a:p>
                  </a:txBody>
                  <a:tcPr marL="2174" marR="2174" marT="2174" marB="0" anchor="b">
                    <a:lnL>
                      <a:noFill/>
                    </a:lnL>
                    <a:lnR>
                      <a:noFill/>
                    </a:lnR>
                    <a:lnT>
                      <a:noFill/>
                    </a:lnT>
                    <a:lnB>
                      <a:noFill/>
                    </a:lnB>
                    <a:solidFill>
                      <a:srgbClr val="ED7D31"/>
                    </a:solidFill>
                  </a:tcPr>
                </a:tc>
                <a:tc>
                  <a:txBody>
                    <a:bodyPr/>
                    <a:lstStyle/>
                    <a:p>
                      <a:pPr algn="l" fontAlgn="b"/>
                      <a:r>
                        <a:rPr lang="en-US" sz="1100" b="0" i="0" u="none" strike="noStrike">
                          <a:solidFill>
                            <a:srgbClr val="000000"/>
                          </a:solidFill>
                          <a:effectLst/>
                          <a:latin typeface="Calibri" panose="020F0502020204030204" pitchFamily="34" charset="0"/>
                        </a:rPr>
                        <a:t>Partly (infeasibility due to diffusion constraints demonstrated with Green-X)</a:t>
                      </a:r>
                    </a:p>
                  </a:txBody>
                  <a:tcPr marL="2174" marR="2174" marT="2174" marB="0" anchor="b">
                    <a:lnL>
                      <a:noFill/>
                    </a:lnL>
                    <a:lnR>
                      <a:noFill/>
                    </a:lnR>
                    <a:lnT>
                      <a:noFill/>
                    </a:lnT>
                    <a:lnB>
                      <a:noFill/>
                    </a:lnB>
                    <a:solidFill>
                      <a:srgbClr val="FFC000"/>
                    </a:solidFill>
                  </a:tcPr>
                </a:tc>
                <a:extLst>
                  <a:ext uri="{0D108BD9-81ED-4DB2-BD59-A6C34878D82A}">
                    <a16:rowId xmlns:a16="http://schemas.microsoft.com/office/drawing/2014/main" val="2262929188"/>
                  </a:ext>
                </a:extLst>
              </a:tr>
              <a:tr h="330620">
                <a:tc>
                  <a:txBody>
                    <a:bodyPr/>
                    <a:lstStyle/>
                    <a:p>
                      <a:pPr algn="l" fontAlgn="b"/>
                      <a:r>
                        <a:rPr lang="en-US" sz="1100" b="1" i="0" u="none" strike="noStrike">
                          <a:solidFill>
                            <a:srgbClr val="FFFFFF"/>
                          </a:solidFill>
                          <a:effectLst/>
                          <a:latin typeface="Calibri" panose="020F0502020204030204" pitchFamily="34" charset="0"/>
                        </a:rPr>
                        <a:t>FR market-centred (with low decarb targets)</a:t>
                      </a:r>
                    </a:p>
                  </a:txBody>
                  <a:tcPr marL="2174" marR="2174" marT="2174" marB="0" anchor="b">
                    <a:lnL>
                      <a:noFill/>
                    </a:lnL>
                    <a:lnR>
                      <a:noFill/>
                    </a:lnR>
                    <a:lnT>
                      <a:noFill/>
                    </a:lnT>
                    <a:lnB>
                      <a:noFill/>
                    </a:lnB>
                    <a:solidFill>
                      <a:srgbClr val="808080"/>
                    </a:solidFill>
                  </a:tcPr>
                </a:tc>
                <a:tc>
                  <a:txBody>
                    <a:bodyPr/>
                    <a:lstStyle/>
                    <a:p>
                      <a:pPr marL="36000" algn="l" fontAlgn="b"/>
                      <a:r>
                        <a:rPr lang="en-US" sz="1050" b="0" i="0" u="none" strike="noStrike" dirty="0">
                          <a:solidFill>
                            <a:srgbClr val="000000"/>
                          </a:solidFill>
                          <a:effectLst/>
                          <a:latin typeface="Calibri" panose="020F0502020204030204" pitchFamily="34" charset="0"/>
                        </a:rPr>
                        <a:t>FR market </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with low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(75%) by 2050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40%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a:solidFill>
                            <a:srgbClr val="000000"/>
                          </a:solidFill>
                          <a:effectLst/>
                          <a:latin typeface="Calibri" panose="020F0502020204030204" pitchFamily="34" charset="0"/>
                        </a:rPr>
                        <a:t>n.a. (n.a.)</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(ca. 75%)</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YES - in combination with corresponding paths of other MSs</a:t>
                      </a:r>
                    </a:p>
                  </a:txBody>
                  <a:tcPr marL="2174" marR="2174" marT="2174" marB="0" anchor="b">
                    <a:lnL>
                      <a:noFill/>
                    </a:lnL>
                    <a:lnR>
                      <a:noFill/>
                    </a:lnR>
                    <a:lnT>
                      <a:noFill/>
                    </a:lnT>
                    <a:lnB>
                      <a:noFill/>
                    </a:lnB>
                    <a:solidFill>
                      <a:srgbClr val="E2EFDA"/>
                    </a:solidFill>
                  </a:tcPr>
                </a:tc>
                <a:extLst>
                  <a:ext uri="{0D108BD9-81ED-4DB2-BD59-A6C34878D82A}">
                    <a16:rowId xmlns:a16="http://schemas.microsoft.com/office/drawing/2014/main" val="167360820"/>
                  </a:ext>
                </a:extLst>
              </a:tr>
              <a:tr h="57270">
                <a:tc>
                  <a:txBody>
                    <a:bodyPr/>
                    <a:lstStyle/>
                    <a:p>
                      <a:pPr algn="l" fontAlgn="ctr"/>
                      <a:r>
                        <a:rPr lang="en-US" sz="1100" b="1" i="1" u="sng" strike="noStrike">
                          <a:solidFill>
                            <a:srgbClr val="000000"/>
                          </a:solidFill>
                          <a:effectLst/>
                          <a:latin typeface="Calibri" panose="020F0502020204030204" pitchFamily="34" charset="0"/>
                        </a:rPr>
                        <a:t>DE</a:t>
                      </a:r>
                    </a:p>
                  </a:txBody>
                  <a:tcPr marL="2174" marR="2174" marT="2174" marB="0" anchor="ctr">
                    <a:lnL>
                      <a:noFill/>
                    </a:lnL>
                    <a:lnR>
                      <a:noFill/>
                    </a:lnR>
                    <a:lnT>
                      <a:noFill/>
                    </a:lnT>
                    <a:lnB>
                      <a:noFill/>
                    </a:lnB>
                    <a:solidFill>
                      <a:srgbClr val="F2F2F2"/>
                    </a:solidFill>
                  </a:tcPr>
                </a:tc>
                <a:tc>
                  <a:txBody>
                    <a:bodyPr/>
                    <a:lstStyle/>
                    <a:p>
                      <a:pPr marL="36000" algn="l"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rgbClr val="F2F2F2"/>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rgbClr val="F2F2F2"/>
                    </a:solidFill>
                  </a:tcPr>
                </a:tc>
                <a:extLst>
                  <a:ext uri="{0D108BD9-81ED-4DB2-BD59-A6C34878D82A}">
                    <a16:rowId xmlns:a16="http://schemas.microsoft.com/office/drawing/2014/main" val="2508543025"/>
                  </a:ext>
                </a:extLst>
              </a:tr>
              <a:tr h="166610">
                <a:tc>
                  <a:txBody>
                    <a:bodyPr/>
                    <a:lstStyle/>
                    <a:p>
                      <a:pPr algn="l" fontAlgn="b"/>
                      <a:r>
                        <a:rPr lang="en-US" sz="1100" b="1" i="0" u="none" strike="noStrike">
                          <a:solidFill>
                            <a:srgbClr val="FFFFFF"/>
                          </a:solidFill>
                          <a:effectLst/>
                          <a:latin typeface="Calibri" panose="020F0502020204030204" pitchFamily="34" charset="0"/>
                        </a:rPr>
                        <a:t>DE majority (state-centred)</a:t>
                      </a:r>
                    </a:p>
                  </a:txBody>
                  <a:tcPr marL="2174" marR="2174" marT="2174" marB="0" anchor="b">
                    <a:lnL>
                      <a:noFill/>
                    </a:lnL>
                    <a:lnR>
                      <a:noFill/>
                    </a:lnR>
                    <a:lnT>
                      <a:noFill/>
                    </a:lnT>
                    <a:lnB>
                      <a:noFill/>
                    </a:lnB>
                    <a:solidFill>
                      <a:srgbClr val="C00000"/>
                    </a:solidFill>
                  </a:tcPr>
                </a:tc>
                <a:tc>
                  <a:txBody>
                    <a:bodyPr/>
                    <a:lstStyle/>
                    <a:p>
                      <a:pPr marL="36000" algn="l" fontAlgn="b"/>
                      <a:r>
                        <a:rPr lang="en-US" sz="1050" b="0" i="0" u="none" strike="noStrike" dirty="0">
                          <a:solidFill>
                            <a:srgbClr val="000000"/>
                          </a:solidFill>
                          <a:effectLst/>
                          <a:latin typeface="Calibri" panose="020F0502020204030204" pitchFamily="34" charset="0"/>
                        </a:rPr>
                        <a:t>DE state-</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aiming for full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done by increasing the domestic RES-E portfolio to (above) 80%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65% (30%)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&gt;80% (60%)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(80-95%)</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YES - in combination with majority paths of other countries and the (rest of) EU</a:t>
                      </a:r>
                    </a:p>
                  </a:txBody>
                  <a:tcPr marL="2174" marR="2174" marT="2174" marB="0" anchor="b">
                    <a:lnL>
                      <a:noFill/>
                    </a:lnL>
                    <a:lnR>
                      <a:noFill/>
                    </a:lnR>
                    <a:lnT>
                      <a:noFill/>
                    </a:lnT>
                    <a:lnB>
                      <a:noFill/>
                    </a:lnB>
                    <a:solidFill>
                      <a:srgbClr val="E2EFDA"/>
                    </a:solidFill>
                  </a:tcPr>
                </a:tc>
                <a:extLst>
                  <a:ext uri="{0D108BD9-81ED-4DB2-BD59-A6C34878D82A}">
                    <a16:rowId xmlns:a16="http://schemas.microsoft.com/office/drawing/2014/main" val="455291507"/>
                  </a:ext>
                </a:extLst>
              </a:tr>
              <a:tr h="330620">
                <a:tc>
                  <a:txBody>
                    <a:bodyPr/>
                    <a:lstStyle/>
                    <a:p>
                      <a:pPr algn="l" fontAlgn="b"/>
                      <a:r>
                        <a:rPr lang="en-US" sz="1100" b="1" i="0" u="none" strike="noStrike">
                          <a:solidFill>
                            <a:srgbClr val="FFFFFF"/>
                          </a:solidFill>
                          <a:effectLst/>
                          <a:latin typeface="Calibri" panose="020F0502020204030204" pitchFamily="34" charset="0"/>
                        </a:rPr>
                        <a:t>DE grassroots</a:t>
                      </a:r>
                    </a:p>
                  </a:txBody>
                  <a:tcPr marL="2174" marR="2174" marT="2174" marB="0" anchor="b">
                    <a:lnL>
                      <a:noFill/>
                    </a:lnL>
                    <a:lnR>
                      <a:noFill/>
                    </a:lnR>
                    <a:lnT>
                      <a:noFill/>
                    </a:lnT>
                    <a:lnB>
                      <a:noFill/>
                    </a:lnB>
                    <a:solidFill>
                      <a:srgbClr val="70AD47"/>
                    </a:solidFill>
                  </a:tcPr>
                </a:tc>
                <a:tc>
                  <a:txBody>
                    <a:bodyPr/>
                    <a:lstStyle/>
                    <a:p>
                      <a:pPr marL="36000" algn="l" fontAlgn="b"/>
                      <a:r>
                        <a:rPr lang="en-US" sz="1050" b="0" i="0" u="none" strike="noStrike" dirty="0">
                          <a:solidFill>
                            <a:srgbClr val="000000"/>
                          </a:solidFill>
                          <a:effectLst/>
                          <a:latin typeface="Calibri" panose="020F0502020204030204" pitchFamily="34" charset="0"/>
                        </a:rPr>
                        <a:t>DE grass-root </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with strong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(100% in electricity) and  a strong RES-E uptake (to 100%) by 2030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(&gt;95%)</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Partly (infeasibility due to diffusion constraints demonstrated with Green-X)</a:t>
                      </a:r>
                    </a:p>
                  </a:txBody>
                  <a:tcPr marL="2174" marR="2174" marT="2174" marB="0" anchor="b">
                    <a:lnL>
                      <a:noFill/>
                    </a:lnL>
                    <a:lnR>
                      <a:noFill/>
                    </a:lnR>
                    <a:lnT>
                      <a:noFill/>
                    </a:lnT>
                    <a:lnB>
                      <a:noFill/>
                    </a:lnB>
                    <a:solidFill>
                      <a:srgbClr val="FFC000"/>
                    </a:solidFill>
                  </a:tcPr>
                </a:tc>
                <a:extLst>
                  <a:ext uri="{0D108BD9-81ED-4DB2-BD59-A6C34878D82A}">
                    <a16:rowId xmlns:a16="http://schemas.microsoft.com/office/drawing/2014/main" val="1983467706"/>
                  </a:ext>
                </a:extLst>
              </a:tr>
              <a:tr h="524518">
                <a:tc>
                  <a:txBody>
                    <a:bodyPr/>
                    <a:lstStyle/>
                    <a:p>
                      <a:pPr algn="l" fontAlgn="b"/>
                      <a:r>
                        <a:rPr lang="en-US" sz="1100" b="1" i="0" u="none" strike="noStrike">
                          <a:solidFill>
                            <a:srgbClr val="FFFFFF"/>
                          </a:solidFill>
                          <a:effectLst/>
                          <a:latin typeface="Calibri" panose="020F0502020204030204" pitchFamily="34" charset="0"/>
                        </a:rPr>
                        <a:t>DE market-centred (with low decarb targets)</a:t>
                      </a:r>
                    </a:p>
                  </a:txBody>
                  <a:tcPr marL="2174" marR="2174" marT="2174" marB="0" anchor="b">
                    <a:lnL>
                      <a:noFill/>
                    </a:lnL>
                    <a:lnR>
                      <a:noFill/>
                    </a:lnR>
                    <a:lnT>
                      <a:noFill/>
                    </a:lnT>
                    <a:lnB>
                      <a:noFill/>
                    </a:lnB>
                    <a:solidFill>
                      <a:srgbClr val="808080"/>
                    </a:solidFill>
                  </a:tcPr>
                </a:tc>
                <a:tc>
                  <a:txBody>
                    <a:bodyPr/>
                    <a:lstStyle/>
                    <a:p>
                      <a:pPr marL="36000" algn="l" fontAlgn="b"/>
                      <a:r>
                        <a:rPr lang="en-US" sz="1050" b="0" i="0" u="none" strike="noStrike" dirty="0">
                          <a:solidFill>
                            <a:srgbClr val="000000"/>
                          </a:solidFill>
                          <a:effectLst/>
                          <a:latin typeface="Calibri" panose="020F0502020204030204" pitchFamily="34" charset="0"/>
                        </a:rPr>
                        <a:t>DE market-</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aiming for (comparatively low)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in a "least cost manner"</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(&gt;80%)</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YES - in combination with corresponding paths of other MSs</a:t>
                      </a:r>
                    </a:p>
                  </a:txBody>
                  <a:tcPr marL="2174" marR="2174" marT="2174" marB="0" anchor="b">
                    <a:lnL>
                      <a:noFill/>
                    </a:lnL>
                    <a:lnR>
                      <a:noFill/>
                    </a:lnR>
                    <a:lnT>
                      <a:noFill/>
                    </a:lnT>
                    <a:lnB>
                      <a:noFill/>
                    </a:lnB>
                    <a:solidFill>
                      <a:srgbClr val="E2EFDA"/>
                    </a:solidFill>
                  </a:tcPr>
                </a:tc>
                <a:extLst>
                  <a:ext uri="{0D108BD9-81ED-4DB2-BD59-A6C34878D82A}">
                    <a16:rowId xmlns:a16="http://schemas.microsoft.com/office/drawing/2014/main" val="3819844"/>
                  </a:ext>
                </a:extLst>
              </a:tr>
              <a:tr h="57270">
                <a:tc>
                  <a:txBody>
                    <a:bodyPr/>
                    <a:lstStyle/>
                    <a:p>
                      <a:pPr algn="l" fontAlgn="ctr"/>
                      <a:r>
                        <a:rPr lang="en-US" sz="1100" b="1" i="1" u="sng" strike="noStrike">
                          <a:solidFill>
                            <a:srgbClr val="000000"/>
                          </a:solidFill>
                          <a:effectLst/>
                          <a:latin typeface="Calibri" panose="020F0502020204030204" pitchFamily="34" charset="0"/>
                        </a:rPr>
                        <a:t>IT</a:t>
                      </a:r>
                    </a:p>
                  </a:txBody>
                  <a:tcPr marL="2174" marR="2174" marT="2174" marB="0" anchor="ctr">
                    <a:lnL>
                      <a:noFill/>
                    </a:lnL>
                    <a:lnR>
                      <a:noFill/>
                    </a:lnR>
                    <a:lnT>
                      <a:noFill/>
                    </a:lnT>
                    <a:lnB>
                      <a:noFill/>
                    </a:lnB>
                    <a:solidFill>
                      <a:srgbClr val="F2F2F2"/>
                    </a:solidFill>
                  </a:tcPr>
                </a:tc>
                <a:tc>
                  <a:txBody>
                    <a:bodyPr/>
                    <a:lstStyle/>
                    <a:p>
                      <a:pPr marL="36000" algn="l"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rgbClr val="F2F2F2"/>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rgbClr val="F2F2F2"/>
                    </a:solidFill>
                  </a:tcPr>
                </a:tc>
                <a:extLst>
                  <a:ext uri="{0D108BD9-81ED-4DB2-BD59-A6C34878D82A}">
                    <a16:rowId xmlns:a16="http://schemas.microsoft.com/office/drawing/2014/main" val="3101667563"/>
                  </a:ext>
                </a:extLst>
              </a:tr>
              <a:tr h="221280">
                <a:tc>
                  <a:txBody>
                    <a:bodyPr/>
                    <a:lstStyle/>
                    <a:p>
                      <a:pPr algn="l" fontAlgn="b"/>
                      <a:r>
                        <a:rPr lang="en-US" sz="1100" b="1" i="0" u="none" strike="noStrike">
                          <a:solidFill>
                            <a:srgbClr val="FFFFFF"/>
                          </a:solidFill>
                          <a:effectLst/>
                          <a:latin typeface="Calibri" panose="020F0502020204030204" pitchFamily="34" charset="0"/>
                        </a:rPr>
                        <a:t>IT majority (market-centred)</a:t>
                      </a:r>
                    </a:p>
                  </a:txBody>
                  <a:tcPr marL="2174" marR="2174" marT="2174" marB="0" anchor="b">
                    <a:lnL>
                      <a:noFill/>
                    </a:lnL>
                    <a:lnR>
                      <a:noFill/>
                    </a:lnR>
                    <a:lnT>
                      <a:noFill/>
                    </a:lnT>
                    <a:lnB>
                      <a:noFill/>
                    </a:lnB>
                    <a:solidFill>
                      <a:srgbClr val="4472C4"/>
                    </a:solidFill>
                  </a:tcPr>
                </a:tc>
                <a:tc>
                  <a:txBody>
                    <a:bodyPr/>
                    <a:lstStyle/>
                    <a:p>
                      <a:pPr marL="36000" algn="l" fontAlgn="b"/>
                      <a:r>
                        <a:rPr lang="en-US" sz="1050" b="0" i="0" u="none" strike="noStrike" dirty="0">
                          <a:solidFill>
                            <a:srgbClr val="000000"/>
                          </a:solidFill>
                          <a:effectLst/>
                          <a:latin typeface="Calibri" panose="020F0502020204030204" pitchFamily="34" charset="0"/>
                        </a:rPr>
                        <a:t>IT market-</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aiming for full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done by strongly increasing the domestic RES-E portfolio</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55.4% (&gt;30%)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(implicitly due to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needs)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(100%)</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YES - in combination with majority paths of other countries and the (rest of) EU</a:t>
                      </a:r>
                    </a:p>
                  </a:txBody>
                  <a:tcPr marL="2174" marR="2174" marT="2174" marB="0" anchor="b">
                    <a:lnL>
                      <a:noFill/>
                    </a:lnL>
                    <a:lnR>
                      <a:noFill/>
                    </a:lnR>
                    <a:lnT>
                      <a:noFill/>
                    </a:lnT>
                    <a:lnB>
                      <a:noFill/>
                    </a:lnB>
                    <a:solidFill>
                      <a:srgbClr val="E2EFDA"/>
                    </a:solidFill>
                  </a:tcPr>
                </a:tc>
                <a:extLst>
                  <a:ext uri="{0D108BD9-81ED-4DB2-BD59-A6C34878D82A}">
                    <a16:rowId xmlns:a16="http://schemas.microsoft.com/office/drawing/2014/main" val="4261711923"/>
                  </a:ext>
                </a:extLst>
              </a:tr>
              <a:tr h="166610">
                <a:tc>
                  <a:txBody>
                    <a:bodyPr/>
                    <a:lstStyle/>
                    <a:p>
                      <a:pPr algn="l" fontAlgn="b"/>
                      <a:r>
                        <a:rPr lang="en-US" sz="1100" b="1" i="0" u="none" strike="noStrike">
                          <a:solidFill>
                            <a:srgbClr val="FFFFFF"/>
                          </a:solidFill>
                          <a:effectLst/>
                          <a:latin typeface="Calibri" panose="020F0502020204030204" pitchFamily="34" charset="0"/>
                        </a:rPr>
                        <a:t>IT grassroots</a:t>
                      </a:r>
                    </a:p>
                  </a:txBody>
                  <a:tcPr marL="2174" marR="2174" marT="2174" marB="0" anchor="b">
                    <a:lnL>
                      <a:noFill/>
                    </a:lnL>
                    <a:lnR>
                      <a:noFill/>
                    </a:lnR>
                    <a:lnT>
                      <a:noFill/>
                    </a:lnT>
                    <a:lnB>
                      <a:noFill/>
                    </a:lnB>
                    <a:solidFill>
                      <a:srgbClr val="70AD47"/>
                    </a:solidFill>
                  </a:tcPr>
                </a:tc>
                <a:tc>
                  <a:txBody>
                    <a:bodyPr/>
                    <a:lstStyle/>
                    <a:p>
                      <a:pPr marL="36000" algn="l" fontAlgn="b"/>
                      <a:r>
                        <a:rPr lang="en-US" sz="1050" b="0" i="0" u="none" strike="noStrike" dirty="0">
                          <a:solidFill>
                            <a:srgbClr val="000000"/>
                          </a:solidFill>
                          <a:effectLst/>
                          <a:latin typeface="Calibri" panose="020F0502020204030204" pitchFamily="34" charset="0"/>
                        </a:rPr>
                        <a:t>IT grass-root </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with strong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(100% in electricity) and  a strong RES-E uptake</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 (to a large extent)</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Partly (comparatively similar system impacts as in IT majority path)</a:t>
                      </a:r>
                    </a:p>
                  </a:txBody>
                  <a:tcPr marL="2174" marR="2174" marT="2174" marB="0" anchor="b">
                    <a:lnL>
                      <a:noFill/>
                    </a:lnL>
                    <a:lnR>
                      <a:noFill/>
                    </a:lnR>
                    <a:lnT>
                      <a:noFill/>
                    </a:lnT>
                    <a:lnB>
                      <a:noFill/>
                    </a:lnB>
                    <a:solidFill>
                      <a:srgbClr val="FFC000"/>
                    </a:solidFill>
                  </a:tcPr>
                </a:tc>
                <a:extLst>
                  <a:ext uri="{0D108BD9-81ED-4DB2-BD59-A6C34878D82A}">
                    <a16:rowId xmlns:a16="http://schemas.microsoft.com/office/drawing/2014/main" val="2391227868"/>
                  </a:ext>
                </a:extLst>
              </a:tr>
              <a:tr h="57270">
                <a:tc>
                  <a:txBody>
                    <a:bodyPr/>
                    <a:lstStyle/>
                    <a:p>
                      <a:pPr algn="l" fontAlgn="ctr"/>
                      <a:r>
                        <a:rPr lang="en-US" sz="1100" b="1" i="1" u="sng" strike="noStrike">
                          <a:solidFill>
                            <a:srgbClr val="000000"/>
                          </a:solidFill>
                          <a:effectLst/>
                          <a:latin typeface="Calibri" panose="020F0502020204030204" pitchFamily="34" charset="0"/>
                        </a:rPr>
                        <a:t>ES</a:t>
                      </a:r>
                    </a:p>
                  </a:txBody>
                  <a:tcPr marL="2174" marR="2174" marT="2174" marB="0" anchor="ctr">
                    <a:lnL>
                      <a:noFill/>
                    </a:lnL>
                    <a:lnR>
                      <a:noFill/>
                    </a:lnR>
                    <a:lnT>
                      <a:noFill/>
                    </a:lnT>
                    <a:lnB>
                      <a:noFill/>
                    </a:lnB>
                    <a:solidFill>
                      <a:srgbClr val="F2F2F2"/>
                    </a:solidFill>
                  </a:tcPr>
                </a:tc>
                <a:tc>
                  <a:txBody>
                    <a:bodyPr/>
                    <a:lstStyle/>
                    <a:p>
                      <a:pPr marL="36000" algn="l"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ctr" fontAlgn="ctr"/>
                      <a:endParaRPr lang="en-US" sz="105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chemeClr val="bg1"/>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rgbClr val="F2F2F2"/>
                    </a:solidFill>
                  </a:tcPr>
                </a:tc>
                <a:tc>
                  <a:txBody>
                    <a:bodyPr/>
                    <a:lstStyle/>
                    <a:p>
                      <a:pPr algn="l" fontAlgn="ctr"/>
                      <a:endParaRPr lang="en-US" sz="1100" b="0" i="0" u="sng" strike="noStrike" dirty="0">
                        <a:solidFill>
                          <a:srgbClr val="000000"/>
                        </a:solidFill>
                        <a:effectLst/>
                        <a:latin typeface="Calibri" panose="020F0502020204030204" pitchFamily="34" charset="0"/>
                      </a:endParaRPr>
                    </a:p>
                  </a:txBody>
                  <a:tcPr marL="2174" marR="2174" marT="2174" marB="0" anchor="ctr">
                    <a:lnL>
                      <a:noFill/>
                    </a:lnL>
                    <a:lnR>
                      <a:noFill/>
                    </a:lnR>
                    <a:lnT>
                      <a:noFill/>
                    </a:lnT>
                    <a:lnB>
                      <a:noFill/>
                    </a:lnB>
                    <a:solidFill>
                      <a:srgbClr val="F2F2F2"/>
                    </a:solidFill>
                  </a:tcPr>
                </a:tc>
                <a:extLst>
                  <a:ext uri="{0D108BD9-81ED-4DB2-BD59-A6C34878D82A}">
                    <a16:rowId xmlns:a16="http://schemas.microsoft.com/office/drawing/2014/main" val="274779095"/>
                  </a:ext>
                </a:extLst>
              </a:tr>
              <a:tr h="275950">
                <a:tc>
                  <a:txBody>
                    <a:bodyPr/>
                    <a:lstStyle/>
                    <a:p>
                      <a:pPr algn="l" fontAlgn="b"/>
                      <a:r>
                        <a:rPr lang="en-US" sz="1100" b="1" i="0" u="none" strike="noStrike">
                          <a:solidFill>
                            <a:srgbClr val="FFFFFF"/>
                          </a:solidFill>
                          <a:effectLst/>
                          <a:latin typeface="Calibri" panose="020F0502020204030204" pitchFamily="34" charset="0"/>
                        </a:rPr>
                        <a:t>ES majority (state-centred)</a:t>
                      </a:r>
                    </a:p>
                  </a:txBody>
                  <a:tcPr marL="2174" marR="2174" marT="2174" marB="0" anchor="b">
                    <a:lnL>
                      <a:noFill/>
                    </a:lnL>
                    <a:lnR>
                      <a:noFill/>
                    </a:lnR>
                    <a:lnT>
                      <a:noFill/>
                    </a:lnT>
                    <a:lnB>
                      <a:noFill/>
                    </a:lnB>
                    <a:solidFill>
                      <a:srgbClr val="C00000"/>
                    </a:solidFill>
                  </a:tcPr>
                </a:tc>
                <a:tc>
                  <a:txBody>
                    <a:bodyPr/>
                    <a:lstStyle/>
                    <a:p>
                      <a:pPr marL="36000" algn="l" fontAlgn="b"/>
                      <a:r>
                        <a:rPr lang="en-US" sz="1050" b="0" i="0" u="none" strike="noStrike" dirty="0">
                          <a:solidFill>
                            <a:srgbClr val="000000"/>
                          </a:solidFill>
                          <a:effectLst/>
                          <a:latin typeface="Calibri" panose="020F0502020204030204" pitchFamily="34" charset="0"/>
                        </a:rPr>
                        <a:t>ES state-</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aiming for full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done by strongly increasing the domestic RES-E portfolio</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a:solidFill>
                            <a:srgbClr val="000000"/>
                          </a:solidFill>
                          <a:effectLst/>
                          <a:latin typeface="Calibri" panose="020F0502020204030204" pitchFamily="34" charset="0"/>
                        </a:rPr>
                        <a:t>&gt;74% (42%)</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(100%)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(&gt;90%)</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YES - in combination with majority paths of other countries and the (rest of) EU</a:t>
                      </a:r>
                    </a:p>
                  </a:txBody>
                  <a:tcPr marL="2174" marR="2174" marT="2174" marB="0" anchor="b">
                    <a:lnL>
                      <a:noFill/>
                    </a:lnL>
                    <a:lnR>
                      <a:noFill/>
                    </a:lnR>
                    <a:lnT>
                      <a:noFill/>
                    </a:lnT>
                    <a:lnB>
                      <a:noFill/>
                    </a:lnB>
                    <a:solidFill>
                      <a:srgbClr val="E2EFDA"/>
                    </a:solidFill>
                  </a:tcPr>
                </a:tc>
                <a:extLst>
                  <a:ext uri="{0D108BD9-81ED-4DB2-BD59-A6C34878D82A}">
                    <a16:rowId xmlns:a16="http://schemas.microsoft.com/office/drawing/2014/main" val="1294045254"/>
                  </a:ext>
                </a:extLst>
              </a:tr>
              <a:tr h="221280">
                <a:tc>
                  <a:txBody>
                    <a:bodyPr/>
                    <a:lstStyle/>
                    <a:p>
                      <a:pPr algn="l" fontAlgn="b"/>
                      <a:r>
                        <a:rPr lang="en-US" sz="1100" b="1" i="0" u="none" strike="noStrike">
                          <a:solidFill>
                            <a:srgbClr val="FFFFFF"/>
                          </a:solidFill>
                          <a:effectLst/>
                          <a:latin typeface="Calibri" panose="020F0502020204030204" pitchFamily="34" charset="0"/>
                        </a:rPr>
                        <a:t>ES grassroots</a:t>
                      </a:r>
                    </a:p>
                  </a:txBody>
                  <a:tcPr marL="2174" marR="2174" marT="2174" marB="0" anchor="b">
                    <a:lnL>
                      <a:noFill/>
                    </a:lnL>
                    <a:lnR>
                      <a:noFill/>
                    </a:lnR>
                    <a:lnT>
                      <a:noFill/>
                    </a:lnT>
                    <a:lnB>
                      <a:noFill/>
                    </a:lnB>
                    <a:solidFill>
                      <a:srgbClr val="70AD47"/>
                    </a:solidFill>
                  </a:tcPr>
                </a:tc>
                <a:tc>
                  <a:txBody>
                    <a:bodyPr/>
                    <a:lstStyle/>
                    <a:p>
                      <a:pPr marL="36000" algn="l" fontAlgn="b"/>
                      <a:r>
                        <a:rPr lang="en-US" sz="1050" b="0" i="0" u="none" strike="noStrike" dirty="0">
                          <a:solidFill>
                            <a:srgbClr val="000000"/>
                          </a:solidFill>
                          <a:effectLst/>
                          <a:latin typeface="Calibri" panose="020F0502020204030204" pitchFamily="34" charset="0"/>
                        </a:rPr>
                        <a:t>ES grass-root </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with strong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(100% in electricity) and  a strong RES-E uptake (100% by 2045)</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a:solidFill>
                            <a:srgbClr val="000000"/>
                          </a:solidFill>
                          <a:effectLst/>
                          <a:latin typeface="Calibri" panose="020F0502020204030204" pitchFamily="34" charset="0"/>
                        </a:rPr>
                        <a:t>80% (45%)</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(100%)</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a:solidFill>
                            <a:srgbClr val="000000"/>
                          </a:solidFill>
                          <a:effectLst/>
                          <a:latin typeface="Calibri" panose="020F0502020204030204" pitchFamily="34" charset="0"/>
                        </a:rPr>
                        <a:t>100% (95%)</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Partly (infeasibility due to diffusion constraints demonstrated with Green-X)</a:t>
                      </a:r>
                    </a:p>
                  </a:txBody>
                  <a:tcPr marL="2174" marR="2174" marT="2174" marB="0" anchor="b">
                    <a:lnL>
                      <a:noFill/>
                    </a:lnL>
                    <a:lnR>
                      <a:noFill/>
                    </a:lnR>
                    <a:lnT>
                      <a:noFill/>
                    </a:lnT>
                    <a:lnB>
                      <a:noFill/>
                    </a:lnB>
                    <a:solidFill>
                      <a:srgbClr val="FFC000"/>
                    </a:solidFill>
                  </a:tcPr>
                </a:tc>
                <a:extLst>
                  <a:ext uri="{0D108BD9-81ED-4DB2-BD59-A6C34878D82A}">
                    <a16:rowId xmlns:a16="http://schemas.microsoft.com/office/drawing/2014/main" val="122221016"/>
                  </a:ext>
                </a:extLst>
              </a:tr>
              <a:tr h="221280">
                <a:tc>
                  <a:txBody>
                    <a:bodyPr/>
                    <a:lstStyle/>
                    <a:p>
                      <a:pPr algn="l" fontAlgn="b"/>
                      <a:r>
                        <a:rPr lang="en-US" sz="1100" b="1" i="0" u="none" strike="noStrike">
                          <a:solidFill>
                            <a:srgbClr val="FFFFFF"/>
                          </a:solidFill>
                          <a:effectLst/>
                          <a:latin typeface="Calibri" panose="020F0502020204030204" pitchFamily="34" charset="0"/>
                        </a:rPr>
                        <a:t>ES market-centred (with low decarb targets)</a:t>
                      </a:r>
                    </a:p>
                  </a:txBody>
                  <a:tcPr marL="2174" marR="2174" marT="2174" marB="0" anchor="b">
                    <a:lnL>
                      <a:noFill/>
                    </a:lnL>
                    <a:lnR>
                      <a:noFill/>
                    </a:lnR>
                    <a:lnT>
                      <a:noFill/>
                    </a:lnT>
                    <a:lnB>
                      <a:noFill/>
                    </a:lnB>
                    <a:solidFill>
                      <a:srgbClr val="808080"/>
                    </a:solidFill>
                  </a:tcPr>
                </a:tc>
                <a:tc>
                  <a:txBody>
                    <a:bodyPr/>
                    <a:lstStyle/>
                    <a:p>
                      <a:pPr marL="36000" algn="l" fontAlgn="b"/>
                      <a:r>
                        <a:rPr lang="en-US" sz="1050" b="0" i="0" u="none" strike="noStrike" dirty="0">
                          <a:solidFill>
                            <a:srgbClr val="000000"/>
                          </a:solidFill>
                          <a:effectLst/>
                          <a:latin typeface="Calibri" panose="020F0502020204030204" pitchFamily="34" charset="0"/>
                        </a:rPr>
                        <a:t>ES market </a:t>
                      </a:r>
                      <a:r>
                        <a:rPr lang="en-US" sz="1050" b="0" i="0" u="none" strike="noStrike" dirty="0" err="1">
                          <a:solidFill>
                            <a:srgbClr val="000000"/>
                          </a:solidFill>
                          <a:effectLst/>
                          <a:latin typeface="Calibri" panose="020F0502020204030204" pitchFamily="34" charset="0"/>
                        </a:rPr>
                        <a:t>centred</a:t>
                      </a:r>
                      <a:r>
                        <a:rPr lang="en-US" sz="1050" b="0" i="0" u="none" strike="noStrike" dirty="0">
                          <a:solidFill>
                            <a:srgbClr val="000000"/>
                          </a:solidFill>
                          <a:effectLst/>
                          <a:latin typeface="Calibri" panose="020F0502020204030204" pitchFamily="34" charset="0"/>
                        </a:rPr>
                        <a:t>, aiming for (comparatively low) </a:t>
                      </a:r>
                      <a:r>
                        <a:rPr lang="en-US" sz="1050" b="0" i="0" u="none" strike="noStrike" dirty="0" err="1">
                          <a:solidFill>
                            <a:srgbClr val="000000"/>
                          </a:solidFill>
                          <a:effectLst/>
                          <a:latin typeface="Calibri" panose="020F0502020204030204" pitchFamily="34" charset="0"/>
                        </a:rPr>
                        <a:t>decarbonisation</a:t>
                      </a:r>
                      <a:r>
                        <a:rPr lang="en-US" sz="1050" b="0" i="0" u="none" strike="noStrike" dirty="0">
                          <a:solidFill>
                            <a:srgbClr val="000000"/>
                          </a:solidFill>
                          <a:effectLst/>
                          <a:latin typeface="Calibri" panose="020F0502020204030204" pitchFamily="34" charset="0"/>
                        </a:rPr>
                        <a:t> in a "least cost manner"</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a:t>
                      </a:r>
                    </a:p>
                  </a:txBody>
                  <a:tcPr marL="2174" marR="2174" marT="2174" marB="0" anchor="b">
                    <a:lnL>
                      <a:noFill/>
                    </a:lnL>
                    <a:lnR>
                      <a:noFill/>
                    </a:lnR>
                    <a:lnT>
                      <a:noFill/>
                    </a:lnT>
                    <a:lnB>
                      <a:noFill/>
                    </a:lnB>
                    <a:solidFill>
                      <a:schemeClr val="bg1"/>
                    </a:solidFill>
                  </a:tcPr>
                </a:tc>
                <a:tc>
                  <a:txBody>
                    <a:bodyPr/>
                    <a:lstStyle/>
                    <a:p>
                      <a:pPr algn="ctr" fontAlgn="b"/>
                      <a:r>
                        <a:rPr lang="en-US" sz="1050" b="0" i="0" u="none" strike="noStrike" dirty="0" err="1">
                          <a:solidFill>
                            <a:srgbClr val="000000"/>
                          </a:solidFill>
                          <a:effectLst/>
                          <a:latin typeface="Calibri" panose="020F0502020204030204" pitchFamily="34" charset="0"/>
                        </a:rPr>
                        <a:t>n.a</a:t>
                      </a:r>
                      <a:r>
                        <a:rPr lang="en-US" sz="1050" b="0" i="0" u="none" strike="noStrike" dirty="0">
                          <a:solidFill>
                            <a:srgbClr val="000000"/>
                          </a:solidFill>
                          <a:effectLst/>
                          <a:latin typeface="Calibri" panose="020F0502020204030204" pitchFamily="34" charset="0"/>
                        </a:rPr>
                        <a:t>. (80%)</a:t>
                      </a:r>
                    </a:p>
                  </a:txBody>
                  <a:tcPr marL="2174" marR="2174" marT="2174" marB="0" anchor="b">
                    <a:lnL>
                      <a:noFill/>
                    </a:lnL>
                    <a:lnR>
                      <a:noFill/>
                    </a:lnR>
                    <a:lnT>
                      <a:noFill/>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YES</a:t>
                      </a:r>
                    </a:p>
                  </a:txBody>
                  <a:tcPr marL="2174" marR="2174" marT="2174" marB="0" anchor="b">
                    <a:lnL>
                      <a:noFill/>
                    </a:lnL>
                    <a:lnR>
                      <a:noFill/>
                    </a:lnR>
                    <a:lnT>
                      <a:noFill/>
                    </a:lnT>
                    <a:lnB>
                      <a:noFill/>
                    </a:lnB>
                    <a:solidFill>
                      <a:srgbClr val="E2EFDA"/>
                    </a:solidFill>
                  </a:tcPr>
                </a:tc>
                <a:tc>
                  <a:txBody>
                    <a:bodyPr/>
                    <a:lstStyle/>
                    <a:p>
                      <a:pPr algn="l" fontAlgn="b"/>
                      <a:r>
                        <a:rPr lang="en-US" sz="1100" b="0" i="0" u="none" strike="noStrike" dirty="0">
                          <a:solidFill>
                            <a:srgbClr val="000000"/>
                          </a:solidFill>
                          <a:effectLst/>
                          <a:latin typeface="Calibri" panose="020F0502020204030204" pitchFamily="34" charset="0"/>
                        </a:rPr>
                        <a:t>YES - in combination with corresponding paths of other MSs</a:t>
                      </a:r>
                    </a:p>
                  </a:txBody>
                  <a:tcPr marL="2174" marR="2174" marT="2174" marB="0" anchor="b">
                    <a:lnL>
                      <a:noFill/>
                    </a:lnL>
                    <a:lnR>
                      <a:noFill/>
                    </a:lnR>
                    <a:lnT>
                      <a:noFill/>
                    </a:lnT>
                    <a:lnB>
                      <a:noFill/>
                    </a:lnB>
                    <a:solidFill>
                      <a:srgbClr val="E2EFDA"/>
                    </a:solidFill>
                  </a:tcPr>
                </a:tc>
                <a:extLst>
                  <a:ext uri="{0D108BD9-81ED-4DB2-BD59-A6C34878D82A}">
                    <a16:rowId xmlns:a16="http://schemas.microsoft.com/office/drawing/2014/main" val="4199931912"/>
                  </a:ext>
                </a:extLst>
              </a:tr>
            </a:tbl>
          </a:graphicData>
        </a:graphic>
      </p:graphicFrame>
    </p:spTree>
    <p:extLst>
      <p:ext uri="{BB962C8B-B14F-4D97-AF65-F5344CB8AC3E}">
        <p14:creationId xmlns:p14="http://schemas.microsoft.com/office/powerpoint/2010/main" val="3390510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6"/>
          </p:nvPr>
        </p:nvSpPr>
        <p:spPr/>
        <p:txBody>
          <a:bodyPr/>
          <a:lstStyle/>
          <a:p>
            <a:endParaRPr lang="en-US"/>
          </a:p>
        </p:txBody>
      </p:sp>
      <p:sp>
        <p:nvSpPr>
          <p:cNvPr id="3" name="Foliennummernplatzhalter 2"/>
          <p:cNvSpPr>
            <a:spLocks noGrp="1"/>
          </p:cNvSpPr>
          <p:nvPr>
            <p:ph type="sldNum" sz="quarter" idx="4294967295"/>
          </p:nvPr>
        </p:nvSpPr>
        <p:spPr>
          <a:xfrm>
            <a:off x="9347200" y="6356350"/>
            <a:ext cx="2844800" cy="365125"/>
          </a:xfrm>
          <a:prstGeom prst="rect">
            <a:avLst/>
          </a:prstGeom>
        </p:spPr>
        <p:txBody>
          <a:bodyPr/>
          <a:lstStyle/>
          <a:p>
            <a:fld id="{D58FB749-A2C7-431C-99C3-1BBC5D0DA192}" type="slidenum">
              <a:rPr lang="en-GB" smtClean="0"/>
              <a:t>19</a:t>
            </a:fld>
            <a:endParaRPr lang="en-GB" dirty="0"/>
          </a:p>
        </p:txBody>
      </p:sp>
      <p:graphicFrame>
        <p:nvGraphicFramePr>
          <p:cNvPr id="6" name="Inhaltsplatzhalter 5"/>
          <p:cNvGraphicFramePr>
            <a:graphicFrameLocks noGrp="1"/>
          </p:cNvGraphicFramePr>
          <p:nvPr>
            <p:ph idx="4294967295"/>
            <p:extLst>
              <p:ext uri="{D42A27DB-BD31-4B8C-83A1-F6EECF244321}">
                <p14:modId xmlns:p14="http://schemas.microsoft.com/office/powerpoint/2010/main" val="3821459627"/>
              </p:ext>
            </p:extLst>
          </p:nvPr>
        </p:nvGraphicFramePr>
        <p:xfrm>
          <a:off x="135422" y="54241"/>
          <a:ext cx="11972440" cy="6699633"/>
        </p:xfrm>
        <a:graphic>
          <a:graphicData uri="http://schemas.openxmlformats.org/drawingml/2006/table">
            <a:tbl>
              <a:tblPr/>
              <a:tblGrid>
                <a:gridCol w="1362857">
                  <a:extLst>
                    <a:ext uri="{9D8B030D-6E8A-4147-A177-3AD203B41FA5}">
                      <a16:colId xmlns:a16="http://schemas.microsoft.com/office/drawing/2014/main" val="263603007"/>
                    </a:ext>
                  </a:extLst>
                </a:gridCol>
                <a:gridCol w="5843855">
                  <a:extLst>
                    <a:ext uri="{9D8B030D-6E8A-4147-A177-3AD203B41FA5}">
                      <a16:colId xmlns:a16="http://schemas.microsoft.com/office/drawing/2014/main" val="2783834274"/>
                    </a:ext>
                  </a:extLst>
                </a:gridCol>
                <a:gridCol w="674176">
                  <a:extLst>
                    <a:ext uri="{9D8B030D-6E8A-4147-A177-3AD203B41FA5}">
                      <a16:colId xmlns:a16="http://schemas.microsoft.com/office/drawing/2014/main" val="3617950437"/>
                    </a:ext>
                  </a:extLst>
                </a:gridCol>
                <a:gridCol w="1022888">
                  <a:extLst>
                    <a:ext uri="{9D8B030D-6E8A-4147-A177-3AD203B41FA5}">
                      <a16:colId xmlns:a16="http://schemas.microsoft.com/office/drawing/2014/main" val="155661466"/>
                    </a:ext>
                  </a:extLst>
                </a:gridCol>
                <a:gridCol w="1022888">
                  <a:extLst>
                    <a:ext uri="{9D8B030D-6E8A-4147-A177-3AD203B41FA5}">
                      <a16:colId xmlns:a16="http://schemas.microsoft.com/office/drawing/2014/main" val="1635177998"/>
                    </a:ext>
                  </a:extLst>
                </a:gridCol>
                <a:gridCol w="1022888">
                  <a:extLst>
                    <a:ext uri="{9D8B030D-6E8A-4147-A177-3AD203B41FA5}">
                      <a16:colId xmlns:a16="http://schemas.microsoft.com/office/drawing/2014/main" val="102182377"/>
                    </a:ext>
                  </a:extLst>
                </a:gridCol>
                <a:gridCol w="1022888">
                  <a:extLst>
                    <a:ext uri="{9D8B030D-6E8A-4147-A177-3AD203B41FA5}">
                      <a16:colId xmlns:a16="http://schemas.microsoft.com/office/drawing/2014/main" val="712024189"/>
                    </a:ext>
                  </a:extLst>
                </a:gridCol>
              </a:tblGrid>
              <a:tr h="264187">
                <a:tc rowSpan="2">
                  <a:txBody>
                    <a:bodyPr/>
                    <a:lstStyle/>
                    <a:p>
                      <a:pPr algn="l" fontAlgn="ctr"/>
                      <a:r>
                        <a:rPr lang="en-US" sz="1200" b="0" i="0" u="sng" strike="noStrike" dirty="0">
                          <a:solidFill>
                            <a:srgbClr val="000000"/>
                          </a:solidFill>
                          <a:effectLst/>
                          <a:latin typeface="Calibri" panose="020F0502020204030204" pitchFamily="34" charset="0"/>
                        </a:rPr>
                        <a:t>Acronym</a:t>
                      </a:r>
                    </a:p>
                  </a:txBody>
                  <a:tcPr marL="4614" marR="4614" marT="461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en-US" sz="1200" b="0" i="0" u="sng" strike="noStrike" dirty="0" err="1">
                          <a:solidFill>
                            <a:srgbClr val="000000"/>
                          </a:solidFill>
                          <a:effectLst/>
                          <a:latin typeface="Calibri" panose="020F0502020204030204" pitchFamily="34" charset="0"/>
                        </a:rPr>
                        <a:t>Characterisation</a:t>
                      </a:r>
                      <a:endParaRPr lang="en-US" sz="1200" b="0" i="0" u="sng" strike="noStrike" dirty="0">
                        <a:solidFill>
                          <a:srgbClr val="000000"/>
                        </a:solidFill>
                        <a:effectLst/>
                        <a:latin typeface="Calibri" panose="020F0502020204030204" pitchFamily="34" charset="0"/>
                      </a:endParaRPr>
                    </a:p>
                  </a:txBody>
                  <a:tcPr marL="4614" marR="4614" marT="461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5">
                  <a:txBody>
                    <a:bodyPr/>
                    <a:lstStyle/>
                    <a:p>
                      <a:pPr algn="ctr" fontAlgn="ctr"/>
                      <a:r>
                        <a:rPr lang="en-US" sz="1200" b="0" i="0" u="sng" strike="noStrike">
                          <a:solidFill>
                            <a:srgbClr val="000000"/>
                          </a:solidFill>
                          <a:effectLst/>
                          <a:latin typeface="Calibri" panose="020F0502020204030204" pitchFamily="34" charset="0"/>
                        </a:rPr>
                        <a:t>Policy pathway selection</a:t>
                      </a:r>
                    </a:p>
                  </a:txBody>
                  <a:tcPr marL="4614" marR="4614" marT="4614"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9542918"/>
                  </a:ext>
                </a:extLst>
              </a:tr>
              <a:tr h="264187">
                <a:tc vMerge="1">
                  <a:txBody>
                    <a:bodyPr/>
                    <a:lstStyle/>
                    <a:p>
                      <a:endParaRPr lang="en-US"/>
                    </a:p>
                  </a:txBody>
                  <a:tcPr/>
                </a:tc>
                <a:tc vMerge="1">
                  <a:txBody>
                    <a:bodyPr/>
                    <a:lstStyle/>
                    <a:p>
                      <a:endParaRPr lang="en-US"/>
                    </a:p>
                  </a:txBody>
                  <a:tcPr/>
                </a:tc>
                <a:tc>
                  <a:txBody>
                    <a:bodyPr/>
                    <a:lstStyle/>
                    <a:p>
                      <a:pPr algn="ctr" fontAlgn="ctr"/>
                      <a:r>
                        <a:rPr lang="en-US" sz="1200" b="0" i="0" u="sng" strike="noStrike" dirty="0">
                          <a:solidFill>
                            <a:srgbClr val="000000"/>
                          </a:solidFill>
                          <a:effectLst/>
                          <a:latin typeface="Calibri" panose="020F0502020204030204" pitchFamily="34" charset="0"/>
                        </a:rPr>
                        <a:t>Rest of EU</a:t>
                      </a:r>
                    </a:p>
                  </a:txBody>
                  <a:tcPr marL="4614" marR="4614" marT="461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sng" strike="noStrike">
                          <a:solidFill>
                            <a:srgbClr val="000000"/>
                          </a:solidFill>
                          <a:effectLst/>
                          <a:latin typeface="Calibri" panose="020F0502020204030204" pitchFamily="34" charset="0"/>
                        </a:rPr>
                        <a:t>DE</a:t>
                      </a:r>
                    </a:p>
                  </a:txBody>
                  <a:tcPr marL="4614" marR="4614" marT="461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sng" strike="noStrike">
                          <a:solidFill>
                            <a:srgbClr val="000000"/>
                          </a:solidFill>
                          <a:effectLst/>
                          <a:latin typeface="Calibri" panose="020F0502020204030204" pitchFamily="34" charset="0"/>
                        </a:rPr>
                        <a:t>FR</a:t>
                      </a:r>
                    </a:p>
                  </a:txBody>
                  <a:tcPr marL="4614" marR="4614" marT="461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sng" strike="noStrike" dirty="0">
                          <a:solidFill>
                            <a:srgbClr val="000000"/>
                          </a:solidFill>
                          <a:effectLst/>
                          <a:latin typeface="Calibri" panose="020F0502020204030204" pitchFamily="34" charset="0"/>
                        </a:rPr>
                        <a:t>IT</a:t>
                      </a:r>
                    </a:p>
                  </a:txBody>
                  <a:tcPr marL="4614" marR="4614" marT="461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sng" strike="noStrike" dirty="0">
                          <a:solidFill>
                            <a:srgbClr val="000000"/>
                          </a:solidFill>
                          <a:effectLst/>
                          <a:latin typeface="Calibri" panose="020F0502020204030204" pitchFamily="34" charset="0"/>
                        </a:rPr>
                        <a:t>ES</a:t>
                      </a:r>
                    </a:p>
                  </a:txBody>
                  <a:tcPr marL="4614" marR="4614" marT="4614"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42130927"/>
                  </a:ext>
                </a:extLst>
              </a:tr>
              <a:tr h="178737">
                <a:tc>
                  <a:txBody>
                    <a:bodyPr/>
                    <a:lstStyle/>
                    <a:p>
                      <a:pPr algn="l" fontAlgn="ctr"/>
                      <a:r>
                        <a:rPr lang="en-US" sz="1200" b="1" i="1" u="sng" strike="noStrike" dirty="0">
                          <a:solidFill>
                            <a:srgbClr val="000000"/>
                          </a:solidFill>
                          <a:effectLst/>
                          <a:latin typeface="Calibri" panose="020F0502020204030204" pitchFamily="34" charset="0"/>
                        </a:rPr>
                        <a:t>EU level</a:t>
                      </a:r>
                    </a:p>
                  </a:txBody>
                  <a:tcPr marL="4614" marR="4614" marT="4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l" fontAlgn="ctr"/>
                      <a:endParaRPr lang="en-US" sz="1200" b="0" i="0" u="sng" strike="noStrike" dirty="0">
                        <a:solidFill>
                          <a:srgbClr val="000000"/>
                        </a:solidFill>
                        <a:effectLst/>
                        <a:latin typeface="Calibri" panose="020F0502020204030204" pitchFamily="34" charset="0"/>
                      </a:endParaRPr>
                    </a:p>
                  </a:txBody>
                  <a:tcPr marL="4614" marR="4614" marT="4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l" fontAlgn="ctr"/>
                      <a:endParaRPr lang="en-US" sz="1200" b="0" i="0" u="sng" strike="noStrike" dirty="0">
                        <a:solidFill>
                          <a:srgbClr val="000000"/>
                        </a:solidFill>
                        <a:effectLst/>
                        <a:latin typeface="Calibri" panose="020F0502020204030204" pitchFamily="34" charset="0"/>
                      </a:endParaRPr>
                    </a:p>
                  </a:txBody>
                  <a:tcPr marL="4614" marR="4614" marT="4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l" fontAlgn="ctr"/>
                      <a:endParaRPr lang="en-US" sz="1200" b="0" i="0" u="sng" strike="noStrike" dirty="0">
                        <a:solidFill>
                          <a:srgbClr val="000000"/>
                        </a:solidFill>
                        <a:effectLst/>
                        <a:latin typeface="Calibri" panose="020F0502020204030204" pitchFamily="34" charset="0"/>
                      </a:endParaRPr>
                    </a:p>
                  </a:txBody>
                  <a:tcPr marL="4614" marR="4614" marT="4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l" fontAlgn="ctr"/>
                      <a:endParaRPr lang="en-US" sz="1200" b="0" i="0" u="sng" strike="noStrike" dirty="0">
                        <a:solidFill>
                          <a:srgbClr val="000000"/>
                        </a:solidFill>
                        <a:effectLst/>
                        <a:latin typeface="Calibri" panose="020F0502020204030204" pitchFamily="34" charset="0"/>
                      </a:endParaRPr>
                    </a:p>
                  </a:txBody>
                  <a:tcPr marL="4614" marR="4614" marT="4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l" fontAlgn="ctr"/>
                      <a:endParaRPr lang="en-US" sz="1200" b="0" i="0" u="sng" strike="noStrike" dirty="0">
                        <a:solidFill>
                          <a:srgbClr val="000000"/>
                        </a:solidFill>
                        <a:effectLst/>
                        <a:latin typeface="Calibri" panose="020F0502020204030204" pitchFamily="34" charset="0"/>
                      </a:endParaRPr>
                    </a:p>
                  </a:txBody>
                  <a:tcPr marL="4614" marR="4614" marT="4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l" fontAlgn="ctr"/>
                      <a:endParaRPr lang="en-US" sz="1200" b="0" i="0" u="sng" strike="noStrike" dirty="0">
                        <a:solidFill>
                          <a:srgbClr val="000000"/>
                        </a:solidFill>
                        <a:effectLst/>
                        <a:latin typeface="Calibri" panose="020F0502020204030204" pitchFamily="34" charset="0"/>
                      </a:endParaRPr>
                    </a:p>
                  </a:txBody>
                  <a:tcPr marL="4614" marR="4614" marT="4614" marB="0" anchor="ctr">
                    <a:lnL>
                      <a:noFill/>
                    </a:lnL>
                    <a:lnR>
                      <a:noFill/>
                    </a:lnR>
                    <a:lnT w="6350" cap="flat" cmpd="sng" algn="ctr">
                      <a:solidFill>
                        <a:srgbClr val="000000"/>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extLst>
                  <a:ext uri="{0D108BD9-81ED-4DB2-BD59-A6C34878D82A}">
                    <a16:rowId xmlns:a16="http://schemas.microsoft.com/office/drawing/2014/main" val="2449441198"/>
                  </a:ext>
                </a:extLst>
              </a:tr>
              <a:tr h="402884">
                <a:tc>
                  <a:txBody>
                    <a:bodyPr/>
                    <a:lstStyle/>
                    <a:p>
                      <a:pPr algn="ctr" fontAlgn="b"/>
                      <a:r>
                        <a:rPr lang="en-US" sz="1200" b="0" i="0" u="none" strike="noStrike">
                          <a:solidFill>
                            <a:srgbClr val="FFFFFF"/>
                          </a:solidFill>
                          <a:effectLst/>
                          <a:latin typeface="Calibri" panose="020F0502020204030204" pitchFamily="34" charset="0"/>
                        </a:rPr>
                        <a:t>Cooperation</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000000"/>
                          </a:solidFill>
                          <a:effectLst/>
                          <a:latin typeface="Calibri" panose="020F0502020204030204" pitchFamily="34" charset="0"/>
                        </a:rPr>
                        <a:t>Market-</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aiming for full </a:t>
                      </a:r>
                      <a:r>
                        <a:rPr lang="en-US" sz="1200" b="0" i="0" u="none" strike="noStrike" dirty="0" err="1">
                          <a:solidFill>
                            <a:srgbClr val="000000"/>
                          </a:solidFill>
                          <a:effectLst/>
                          <a:latin typeface="Calibri" panose="020F0502020204030204" pitchFamily="34" charset="0"/>
                        </a:rPr>
                        <a:t>decarbonisation</a:t>
                      </a:r>
                      <a:r>
                        <a:rPr lang="en-US" sz="1200" b="0" i="0" u="none" strike="noStrike" dirty="0">
                          <a:solidFill>
                            <a:srgbClr val="000000"/>
                          </a:solidFill>
                          <a:effectLst/>
                          <a:latin typeface="Calibri" panose="020F0502020204030204" pitchFamily="34" charset="0"/>
                        </a:rPr>
                        <a:t> in a "least cost manner"</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extLst>
                  <a:ext uri="{0D108BD9-81ED-4DB2-BD59-A6C34878D82A}">
                    <a16:rowId xmlns:a16="http://schemas.microsoft.com/office/drawing/2014/main" val="32803212"/>
                  </a:ext>
                </a:extLst>
              </a:tr>
              <a:tr h="402884">
                <a:tc>
                  <a:txBody>
                    <a:bodyPr/>
                    <a:lstStyle/>
                    <a:p>
                      <a:pPr algn="ctr" fontAlgn="b"/>
                      <a:r>
                        <a:rPr lang="en-US" sz="1200" b="0" i="0" u="none" strike="noStrike" dirty="0">
                          <a:solidFill>
                            <a:srgbClr val="FFFFFF"/>
                          </a:solidFill>
                          <a:effectLst/>
                          <a:latin typeface="Calibri" panose="020F0502020204030204" pitchFamily="34" charset="0"/>
                        </a:rPr>
                        <a:t>Grassroots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AD47"/>
                    </a:solidFill>
                  </a:tcPr>
                </a:tc>
                <a:tc>
                  <a:txBody>
                    <a:bodyPr/>
                    <a:lstStyle/>
                    <a:p>
                      <a:pPr algn="ctr" fontAlgn="b"/>
                      <a:r>
                        <a:rPr lang="en-US" sz="1200" b="0" i="0" u="none" strike="noStrike" dirty="0">
                          <a:solidFill>
                            <a:srgbClr val="000000"/>
                          </a:solidFill>
                          <a:effectLst/>
                          <a:latin typeface="Calibri" panose="020F0502020204030204" pitchFamily="34" charset="0"/>
                        </a:rPr>
                        <a:t>Grass-root </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across the EU, with accelerated full </a:t>
                      </a:r>
                      <a:r>
                        <a:rPr lang="en-US" sz="1200" b="0" i="0" u="none" strike="noStrike" dirty="0" err="1">
                          <a:solidFill>
                            <a:srgbClr val="000000"/>
                          </a:solidFill>
                          <a:effectLst/>
                          <a:latin typeface="Calibri" panose="020F0502020204030204" pitchFamily="34" charset="0"/>
                        </a:rPr>
                        <a:t>decarbonisation</a:t>
                      </a:r>
                      <a:r>
                        <a:rPr lang="en-US" sz="1200" b="0" i="0" u="none" strike="noStrike" dirty="0">
                          <a:solidFill>
                            <a:srgbClr val="000000"/>
                          </a:solidFill>
                          <a:effectLst/>
                          <a:latin typeface="Calibri" panose="020F0502020204030204" pitchFamily="34" charset="0"/>
                        </a:rPr>
                        <a:t> (2040), and with consideration of national preferences (DE, FR, IT, ES)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FFFFFF"/>
                          </a:solidFill>
                          <a:effectLst/>
                          <a:latin typeface="Calibri" panose="020F0502020204030204" pitchFamily="34" charset="0"/>
                        </a:rPr>
                        <a:t>EU grassroots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AD47"/>
                    </a:solidFill>
                  </a:tcPr>
                </a:tc>
                <a:tc>
                  <a:txBody>
                    <a:bodyPr/>
                    <a:lstStyle/>
                    <a:p>
                      <a:pPr algn="ctr" fontAlgn="b"/>
                      <a:r>
                        <a:rPr lang="en-US" sz="1200" b="0" i="0" u="none" strike="noStrike" dirty="0">
                          <a:solidFill>
                            <a:srgbClr val="FFFFFF"/>
                          </a:solidFill>
                          <a:effectLst/>
                          <a:latin typeface="Calibri" panose="020F0502020204030204" pitchFamily="34" charset="0"/>
                        </a:rPr>
                        <a:t>DE grassroots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AD47"/>
                    </a:solidFill>
                  </a:tcPr>
                </a:tc>
                <a:tc>
                  <a:txBody>
                    <a:bodyPr/>
                    <a:lstStyle/>
                    <a:p>
                      <a:pPr algn="ctr" fontAlgn="b"/>
                      <a:r>
                        <a:rPr lang="en-US" sz="1200" b="0" i="0" u="none" strike="noStrike" dirty="0">
                          <a:solidFill>
                            <a:srgbClr val="FFFFFF"/>
                          </a:solidFill>
                          <a:effectLst/>
                          <a:latin typeface="Calibri" panose="020F0502020204030204" pitchFamily="34" charset="0"/>
                        </a:rPr>
                        <a:t>FR grassroots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AD47"/>
                    </a:solidFill>
                  </a:tcPr>
                </a:tc>
                <a:tc>
                  <a:txBody>
                    <a:bodyPr/>
                    <a:lstStyle/>
                    <a:p>
                      <a:pPr algn="ctr" fontAlgn="b"/>
                      <a:r>
                        <a:rPr lang="en-US" sz="1200" b="0" i="0" u="none" strike="noStrike">
                          <a:solidFill>
                            <a:srgbClr val="FFFFFF"/>
                          </a:solidFill>
                          <a:effectLst/>
                          <a:latin typeface="Calibri" panose="020F0502020204030204" pitchFamily="34" charset="0"/>
                        </a:rPr>
                        <a:t>IT grassroots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AD47"/>
                    </a:solidFill>
                  </a:tcPr>
                </a:tc>
                <a:tc>
                  <a:txBody>
                    <a:bodyPr/>
                    <a:lstStyle/>
                    <a:p>
                      <a:pPr algn="ctr" fontAlgn="b"/>
                      <a:r>
                        <a:rPr lang="en-US" sz="1200" b="0" i="0" u="none" strike="noStrike">
                          <a:solidFill>
                            <a:srgbClr val="FFFFFF"/>
                          </a:solidFill>
                          <a:effectLst/>
                          <a:latin typeface="Calibri" panose="020F0502020204030204" pitchFamily="34" charset="0"/>
                        </a:rPr>
                        <a:t>ES grassroots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70AD47"/>
                    </a:solidFill>
                  </a:tcPr>
                </a:tc>
                <a:extLst>
                  <a:ext uri="{0D108BD9-81ED-4DB2-BD59-A6C34878D82A}">
                    <a16:rowId xmlns:a16="http://schemas.microsoft.com/office/drawing/2014/main" val="459747510"/>
                  </a:ext>
                </a:extLst>
              </a:tr>
              <a:tr h="551011">
                <a:tc>
                  <a:txBody>
                    <a:bodyPr/>
                    <a:lstStyle/>
                    <a:p>
                      <a:pPr algn="ctr" fontAlgn="b"/>
                      <a:r>
                        <a:rPr lang="en-US" sz="1200" b="0" i="0" u="none" strike="noStrike">
                          <a:solidFill>
                            <a:srgbClr val="FFFFFF"/>
                          </a:solidFill>
                          <a:effectLst/>
                          <a:latin typeface="Calibri" panose="020F0502020204030204" pitchFamily="34" charset="0"/>
                        </a:rPr>
                        <a:t>National preferences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000000"/>
                          </a:solidFill>
                          <a:effectLst/>
                          <a:latin typeface="Calibri" panose="020F0502020204030204" pitchFamily="34" charset="0"/>
                        </a:rPr>
                        <a:t>State-</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in DE, FR and ES - whereas in the remainder of the EU a market-</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approach is followed, aiming for full </a:t>
                      </a:r>
                      <a:r>
                        <a:rPr lang="en-US" sz="1200" b="0" i="0" u="none" strike="noStrike" dirty="0" err="1">
                          <a:solidFill>
                            <a:srgbClr val="000000"/>
                          </a:solidFill>
                          <a:effectLst/>
                          <a:latin typeface="Calibri" panose="020F0502020204030204" pitchFamily="34" charset="0"/>
                        </a:rPr>
                        <a:t>decarbonisation</a:t>
                      </a:r>
                      <a:r>
                        <a:rPr lang="en-US" sz="1200" b="0" i="0" u="none" strike="noStrike" dirty="0">
                          <a:solidFill>
                            <a:srgbClr val="000000"/>
                          </a:solidFill>
                          <a:effectLst/>
                          <a:latin typeface="Calibri" panose="020F0502020204030204" pitchFamily="34" charset="0"/>
                        </a:rPr>
                        <a:t> in a "least cost manner"</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DE majority (state-</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FFFFFF"/>
                          </a:solidFill>
                          <a:effectLst/>
                          <a:latin typeface="Calibri" panose="020F0502020204030204" pitchFamily="34" charset="0"/>
                        </a:rPr>
                        <a:t>FR majority (state-</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FFFFFF"/>
                          </a:solidFill>
                          <a:effectLst/>
                          <a:latin typeface="Calibri" panose="020F0502020204030204" pitchFamily="34" charset="0"/>
                        </a:rPr>
                        <a:t>IT majority (market-</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ES majority (state-centred)</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extLst>
                  <a:ext uri="{0D108BD9-81ED-4DB2-BD59-A6C34878D82A}">
                    <a16:rowId xmlns:a16="http://schemas.microsoft.com/office/drawing/2014/main" val="1781718867"/>
                  </a:ext>
                </a:extLst>
              </a:tr>
              <a:tr h="667071">
                <a:tc>
                  <a:txBody>
                    <a:bodyPr/>
                    <a:lstStyle/>
                    <a:p>
                      <a:pPr algn="ctr" fontAlgn="b"/>
                      <a:r>
                        <a:rPr lang="en-US" sz="1200" b="0" i="0" u="none" strike="noStrike">
                          <a:solidFill>
                            <a:srgbClr val="FFFFFF"/>
                          </a:solidFill>
                          <a:effectLst/>
                          <a:latin typeface="Calibri" panose="020F0502020204030204" pitchFamily="34" charset="0"/>
                        </a:rPr>
                        <a:t>National preferences, low demand</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000000"/>
                          </a:solidFill>
                          <a:effectLst/>
                          <a:latin typeface="Calibri" panose="020F0502020204030204" pitchFamily="34" charset="0"/>
                        </a:rPr>
                        <a:t>Market-</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aiming for full </a:t>
                      </a:r>
                      <a:r>
                        <a:rPr lang="en-US" sz="1200" b="0" i="0" u="none" strike="noStrike" dirty="0" err="1">
                          <a:solidFill>
                            <a:srgbClr val="000000"/>
                          </a:solidFill>
                          <a:effectLst/>
                          <a:latin typeface="Calibri" panose="020F0502020204030204" pitchFamily="34" charset="0"/>
                        </a:rPr>
                        <a:t>decarbonisation</a:t>
                      </a:r>
                      <a:r>
                        <a:rPr lang="en-US" sz="1200" b="0" i="0" u="none" strike="noStrike" dirty="0">
                          <a:solidFill>
                            <a:srgbClr val="000000"/>
                          </a:solidFill>
                          <a:effectLst/>
                          <a:latin typeface="Calibri" panose="020F0502020204030204" pitchFamily="34" charset="0"/>
                        </a:rPr>
                        <a:t> in a "least cost manner" - but thanks to strong energy efficiency and/or less emphasis on sector-coupling electricity demand growth is moderate (i.e. comparatively low) at least in the "big 4" (DE, FR, IT, ES)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DE majority (state-</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FFFFFF"/>
                          </a:solidFill>
                          <a:effectLst/>
                          <a:latin typeface="Calibri" panose="020F0502020204030204" pitchFamily="34" charset="0"/>
                        </a:rPr>
                        <a:t>FR majority (state-</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FFFFFF"/>
                          </a:solidFill>
                          <a:effectLst/>
                          <a:latin typeface="Calibri" panose="020F0502020204030204" pitchFamily="34" charset="0"/>
                        </a:rPr>
                        <a:t>IT majority (market-</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ES majority (state-centred)</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extLst>
                  <a:ext uri="{0D108BD9-81ED-4DB2-BD59-A6C34878D82A}">
                    <a16:rowId xmlns:a16="http://schemas.microsoft.com/office/drawing/2014/main" val="4257615160"/>
                  </a:ext>
                </a:extLst>
              </a:tr>
              <a:tr h="667071">
                <a:tc>
                  <a:txBody>
                    <a:bodyPr/>
                    <a:lstStyle/>
                    <a:p>
                      <a:pPr algn="ctr" fontAlgn="b"/>
                      <a:r>
                        <a:rPr lang="en-US" sz="1200" b="0" i="0" u="none" strike="noStrike" dirty="0">
                          <a:solidFill>
                            <a:srgbClr val="FFFFFF"/>
                          </a:solidFill>
                          <a:effectLst/>
                          <a:latin typeface="Calibri" panose="020F0502020204030204" pitchFamily="34" charset="0"/>
                        </a:rPr>
                        <a:t>National preferences, with low flexibility from sector coupling</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000000"/>
                          </a:solidFill>
                          <a:effectLst/>
                          <a:latin typeface="Calibri" panose="020F0502020204030204" pitchFamily="34" charset="0"/>
                        </a:rPr>
                        <a:t>Market-</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aiming for full </a:t>
                      </a:r>
                      <a:r>
                        <a:rPr lang="en-US" sz="1200" b="0" i="0" u="none" strike="noStrike" dirty="0" err="1">
                          <a:solidFill>
                            <a:srgbClr val="000000"/>
                          </a:solidFill>
                          <a:effectLst/>
                          <a:latin typeface="Calibri" panose="020F0502020204030204" pitchFamily="34" charset="0"/>
                        </a:rPr>
                        <a:t>decarbonisation</a:t>
                      </a:r>
                      <a:r>
                        <a:rPr lang="en-US" sz="1200" b="0" i="0" u="none" strike="noStrike" dirty="0">
                          <a:solidFill>
                            <a:srgbClr val="000000"/>
                          </a:solidFill>
                          <a:effectLst/>
                          <a:latin typeface="Calibri" panose="020F0502020204030204" pitchFamily="34" charset="0"/>
                        </a:rPr>
                        <a:t> in a "least cost manner" - and low flexibility provision from sector coupling (due to </a:t>
                      </a:r>
                      <a:r>
                        <a:rPr lang="en-US" sz="1200" b="0" i="0" u="none" strike="noStrike" dirty="0" err="1">
                          <a:solidFill>
                            <a:srgbClr val="000000"/>
                          </a:solidFill>
                          <a:effectLst/>
                          <a:latin typeface="Calibri" panose="020F0502020204030204" pitchFamily="34" charset="0"/>
                        </a:rPr>
                        <a:t>incentivisation</a:t>
                      </a:r>
                      <a:r>
                        <a:rPr lang="en-US" sz="1200" b="0" i="0" u="none" strike="noStrike" dirty="0">
                          <a:solidFill>
                            <a:srgbClr val="000000"/>
                          </a:solidFill>
                          <a:effectLst/>
                          <a:latin typeface="Calibri" panose="020F0502020204030204" pitchFamily="34" charset="0"/>
                        </a:rPr>
                        <a:t> and corresponding regulation)</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DE majority (state-</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FFFFFF"/>
                          </a:solidFill>
                          <a:effectLst/>
                          <a:latin typeface="Calibri" panose="020F0502020204030204" pitchFamily="34" charset="0"/>
                        </a:rPr>
                        <a:t>FR majority (state-</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FFFFFF"/>
                          </a:solidFill>
                          <a:effectLst/>
                          <a:latin typeface="Calibri" panose="020F0502020204030204" pitchFamily="34" charset="0"/>
                        </a:rPr>
                        <a:t>IT majority (market-</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ES majority (state-centred)</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extLst>
                  <a:ext uri="{0D108BD9-81ED-4DB2-BD59-A6C34878D82A}">
                    <a16:rowId xmlns:a16="http://schemas.microsoft.com/office/drawing/2014/main" val="2499458785"/>
                  </a:ext>
                </a:extLst>
              </a:tr>
              <a:tr h="667071">
                <a:tc>
                  <a:txBody>
                    <a:bodyPr/>
                    <a:lstStyle/>
                    <a:p>
                      <a:pPr algn="ctr" fontAlgn="b"/>
                      <a:r>
                        <a:rPr lang="en-US" sz="1200" b="0" i="0" u="none" strike="noStrike">
                          <a:solidFill>
                            <a:srgbClr val="FFFFFF"/>
                          </a:solidFill>
                          <a:effectLst/>
                          <a:latin typeface="Calibri" panose="020F0502020204030204" pitchFamily="34" charset="0"/>
                        </a:rPr>
                        <a:t>National preferences, with grid expansion restrictions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000000"/>
                          </a:solidFill>
                          <a:effectLst/>
                          <a:latin typeface="Calibri" panose="020F0502020204030204" pitchFamily="34" charset="0"/>
                        </a:rPr>
                        <a:t>Market-</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aiming for full </a:t>
                      </a:r>
                      <a:r>
                        <a:rPr lang="en-US" sz="1200" b="0" i="0" u="none" strike="noStrike" dirty="0" err="1">
                          <a:solidFill>
                            <a:srgbClr val="000000"/>
                          </a:solidFill>
                          <a:effectLst/>
                          <a:latin typeface="Calibri" panose="020F0502020204030204" pitchFamily="34" charset="0"/>
                        </a:rPr>
                        <a:t>decarbonisation</a:t>
                      </a:r>
                      <a:r>
                        <a:rPr lang="en-US" sz="1200" b="0" i="0" u="none" strike="noStrike" dirty="0">
                          <a:solidFill>
                            <a:srgbClr val="000000"/>
                          </a:solidFill>
                          <a:effectLst/>
                          <a:latin typeface="Calibri" panose="020F0502020204030204" pitchFamily="34" charset="0"/>
                        </a:rPr>
                        <a:t> in a "least cost manner". Grid expansion faces difficulties across the EU due to low public acceptance</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DE majority (state-centred)</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FFFFFF"/>
                          </a:solidFill>
                          <a:effectLst/>
                          <a:latin typeface="Calibri" panose="020F0502020204030204" pitchFamily="34" charset="0"/>
                        </a:rPr>
                        <a:t>FR majority (state-</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tc>
                  <a:txBody>
                    <a:bodyPr/>
                    <a:lstStyle/>
                    <a:p>
                      <a:pPr algn="ctr" fontAlgn="b"/>
                      <a:r>
                        <a:rPr lang="en-US" sz="1200" b="0" i="0" u="none" strike="noStrike" dirty="0">
                          <a:solidFill>
                            <a:srgbClr val="FFFFFF"/>
                          </a:solidFill>
                          <a:effectLst/>
                          <a:latin typeface="Calibri" panose="020F0502020204030204" pitchFamily="34" charset="0"/>
                        </a:rPr>
                        <a:t>IT majority (market-</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ES majority (state-centred)</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C00000"/>
                    </a:solidFill>
                  </a:tcPr>
                </a:tc>
                <a:extLst>
                  <a:ext uri="{0D108BD9-81ED-4DB2-BD59-A6C34878D82A}">
                    <a16:rowId xmlns:a16="http://schemas.microsoft.com/office/drawing/2014/main" val="3671659845"/>
                  </a:ext>
                </a:extLst>
              </a:tr>
              <a:tr h="667071">
                <a:tc>
                  <a:txBody>
                    <a:bodyPr/>
                    <a:lstStyle/>
                    <a:p>
                      <a:pPr algn="ctr" fontAlgn="b"/>
                      <a:r>
                        <a:rPr lang="en-US" sz="1200" b="0" i="0" u="none" strike="noStrike">
                          <a:solidFill>
                            <a:srgbClr val="FFFFFF"/>
                          </a:solidFill>
                          <a:effectLst/>
                          <a:latin typeface="Calibri" panose="020F0502020204030204" pitchFamily="34" charset="0"/>
                        </a:rPr>
                        <a:t>Cooperation, low demand</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000000"/>
                          </a:solidFill>
                          <a:effectLst/>
                          <a:latin typeface="Calibri" panose="020F0502020204030204" pitchFamily="34" charset="0"/>
                        </a:rPr>
                        <a:t>Market-</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aiming for full </a:t>
                      </a:r>
                      <a:r>
                        <a:rPr lang="en-US" sz="1200" b="0" i="0" u="none" strike="noStrike" dirty="0" err="1">
                          <a:solidFill>
                            <a:srgbClr val="000000"/>
                          </a:solidFill>
                          <a:effectLst/>
                          <a:latin typeface="Calibri" panose="020F0502020204030204" pitchFamily="34" charset="0"/>
                        </a:rPr>
                        <a:t>decarbonisation</a:t>
                      </a:r>
                      <a:r>
                        <a:rPr lang="en-US" sz="1200" b="0" i="0" u="none" strike="noStrike" dirty="0">
                          <a:solidFill>
                            <a:srgbClr val="000000"/>
                          </a:solidFill>
                          <a:effectLst/>
                          <a:latin typeface="Calibri" panose="020F0502020204030204" pitchFamily="34" charset="0"/>
                        </a:rPr>
                        <a:t> in a "least cost manner" - but thanks to strong energy efficiency and/or less emphasis on sector-coupling electricity demand growth is moderate (i.e. comparatively low) at least in the "big 4" (DE, FR, IT, ES)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extLst>
                  <a:ext uri="{0D108BD9-81ED-4DB2-BD59-A6C34878D82A}">
                    <a16:rowId xmlns:a16="http://schemas.microsoft.com/office/drawing/2014/main" val="3730322401"/>
                  </a:ext>
                </a:extLst>
              </a:tr>
              <a:tr h="733013">
                <a:tc>
                  <a:txBody>
                    <a:bodyPr/>
                    <a:lstStyle/>
                    <a:p>
                      <a:pPr algn="ctr" fontAlgn="b"/>
                      <a:r>
                        <a:rPr lang="en-US" sz="1200" b="0" i="0" u="none" strike="noStrike" dirty="0">
                          <a:solidFill>
                            <a:srgbClr val="FFFFFF"/>
                          </a:solidFill>
                          <a:effectLst/>
                          <a:latin typeface="Calibri" panose="020F0502020204030204" pitchFamily="34" charset="0"/>
                        </a:rPr>
                        <a:t>Cooperation, deep but not full </a:t>
                      </a:r>
                      <a:r>
                        <a:rPr lang="en-US" sz="1200" b="0" i="0" u="none" strike="noStrike" dirty="0" err="1">
                          <a:solidFill>
                            <a:srgbClr val="FFFFFF"/>
                          </a:solidFill>
                          <a:effectLst/>
                          <a:latin typeface="Calibri" panose="020F0502020204030204" pitchFamily="34" charset="0"/>
                        </a:rPr>
                        <a:t>decarbonisation</a:t>
                      </a:r>
                      <a:endParaRPr lang="en-US" sz="1200" b="0" i="0" u="none" strike="noStrike" dirty="0">
                        <a:solidFill>
                          <a:srgbClr val="FFFFFF"/>
                        </a:solidFill>
                        <a:effectLst/>
                        <a:latin typeface="Calibri" panose="020F0502020204030204" pitchFamily="34" charset="0"/>
                      </a:endParaRP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808080"/>
                    </a:solidFill>
                  </a:tcPr>
                </a:tc>
                <a:tc>
                  <a:txBody>
                    <a:bodyPr/>
                    <a:lstStyle/>
                    <a:p>
                      <a:pPr algn="ctr" fontAlgn="b"/>
                      <a:r>
                        <a:rPr lang="en-US" sz="1200" b="0" i="0" u="none" strike="noStrike" dirty="0">
                          <a:solidFill>
                            <a:srgbClr val="000000"/>
                          </a:solidFill>
                          <a:effectLst/>
                          <a:latin typeface="Calibri" panose="020F0502020204030204" pitchFamily="34" charset="0"/>
                        </a:rPr>
                        <a:t>Market-</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aiming for a deep but not full </a:t>
                      </a:r>
                      <a:r>
                        <a:rPr lang="en-US" sz="1200" b="0" i="0" u="none" strike="noStrike" dirty="0" err="1">
                          <a:solidFill>
                            <a:srgbClr val="000000"/>
                          </a:solidFill>
                          <a:effectLst/>
                          <a:latin typeface="Calibri" panose="020F0502020204030204" pitchFamily="34" charset="0"/>
                        </a:rPr>
                        <a:t>decarbonisation</a:t>
                      </a:r>
                      <a:r>
                        <a:rPr lang="en-US" sz="1200" b="0" i="0" u="none" strike="noStrike" dirty="0">
                          <a:solidFill>
                            <a:srgbClr val="000000"/>
                          </a:solidFill>
                          <a:effectLst/>
                          <a:latin typeface="Calibri" panose="020F0502020204030204" pitchFamily="34" charset="0"/>
                        </a:rPr>
                        <a:t>, done in a "least cost manner" (implies less emphasis on RES-E)</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DE market-centred (with low decarb targets)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808080"/>
                    </a:solidFill>
                  </a:tcPr>
                </a:tc>
                <a:tc>
                  <a:txBody>
                    <a:bodyPr/>
                    <a:lstStyle/>
                    <a:p>
                      <a:pPr algn="ctr" fontAlgn="b"/>
                      <a:r>
                        <a:rPr lang="en-US" sz="1200" b="0" i="0" u="none" strike="noStrike" dirty="0">
                          <a:solidFill>
                            <a:srgbClr val="FFFFFF"/>
                          </a:solidFill>
                          <a:effectLst/>
                          <a:latin typeface="Calibri" panose="020F0502020204030204" pitchFamily="34" charset="0"/>
                        </a:rPr>
                        <a:t>FR market-</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 (with low decarb targets)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808080"/>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ES market-</a:t>
                      </a:r>
                      <a:r>
                        <a:rPr lang="en-US" sz="1200" b="0" i="0" u="none" strike="noStrike" dirty="0" err="1">
                          <a:solidFill>
                            <a:srgbClr val="FFFFFF"/>
                          </a:solidFill>
                          <a:effectLst/>
                          <a:latin typeface="Calibri" panose="020F0502020204030204" pitchFamily="34" charset="0"/>
                        </a:rPr>
                        <a:t>centred</a:t>
                      </a:r>
                      <a:r>
                        <a:rPr lang="en-US" sz="1200" b="0" i="0" u="none" strike="noStrike" dirty="0">
                          <a:solidFill>
                            <a:srgbClr val="FFFFFF"/>
                          </a:solidFill>
                          <a:effectLst/>
                          <a:latin typeface="Calibri" panose="020F0502020204030204" pitchFamily="34" charset="0"/>
                        </a:rPr>
                        <a:t> (with low decarb targets)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808080"/>
                    </a:solidFill>
                  </a:tcPr>
                </a:tc>
                <a:extLst>
                  <a:ext uri="{0D108BD9-81ED-4DB2-BD59-A6C34878D82A}">
                    <a16:rowId xmlns:a16="http://schemas.microsoft.com/office/drawing/2014/main" val="2311165670"/>
                  </a:ext>
                </a:extLst>
              </a:tr>
              <a:tr h="534976">
                <a:tc>
                  <a:txBody>
                    <a:bodyPr/>
                    <a:lstStyle/>
                    <a:p>
                      <a:pPr algn="ctr" fontAlgn="b"/>
                      <a:r>
                        <a:rPr lang="en-US" sz="1200" b="0" i="0" u="none" strike="noStrike" dirty="0">
                          <a:solidFill>
                            <a:srgbClr val="FFFFFF"/>
                          </a:solidFill>
                          <a:effectLst/>
                          <a:latin typeface="Calibri" panose="020F0502020204030204" pitchFamily="34" charset="0"/>
                        </a:rPr>
                        <a:t>Cooperation, with low flexibility from sector coupling</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000000"/>
                          </a:solidFill>
                          <a:effectLst/>
                          <a:latin typeface="Calibri" panose="020F0502020204030204" pitchFamily="34" charset="0"/>
                        </a:rPr>
                        <a:t>Market-</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aiming for full </a:t>
                      </a:r>
                      <a:r>
                        <a:rPr lang="en-US" sz="1200" b="0" i="0" u="none" strike="noStrike" dirty="0" err="1">
                          <a:solidFill>
                            <a:srgbClr val="000000"/>
                          </a:solidFill>
                          <a:effectLst/>
                          <a:latin typeface="Calibri" panose="020F0502020204030204" pitchFamily="34" charset="0"/>
                        </a:rPr>
                        <a:t>decarbonisation</a:t>
                      </a:r>
                      <a:r>
                        <a:rPr lang="en-US" sz="1200" b="0" i="0" u="none" strike="noStrike" dirty="0">
                          <a:solidFill>
                            <a:srgbClr val="000000"/>
                          </a:solidFill>
                          <a:effectLst/>
                          <a:latin typeface="Calibri" panose="020F0502020204030204" pitchFamily="34" charset="0"/>
                        </a:rPr>
                        <a:t> in a "least cost manner" - and low flexibility provision from sector coupling (due to </a:t>
                      </a:r>
                      <a:r>
                        <a:rPr lang="en-US" sz="1200" b="0" i="0" u="none" strike="noStrike" dirty="0" err="1">
                          <a:solidFill>
                            <a:srgbClr val="000000"/>
                          </a:solidFill>
                          <a:effectLst/>
                          <a:latin typeface="Calibri" panose="020F0502020204030204" pitchFamily="34" charset="0"/>
                        </a:rPr>
                        <a:t>incentivisation</a:t>
                      </a:r>
                      <a:r>
                        <a:rPr lang="en-US" sz="1200" b="0" i="0" u="none" strike="noStrike" dirty="0">
                          <a:solidFill>
                            <a:srgbClr val="000000"/>
                          </a:solidFill>
                          <a:effectLst/>
                          <a:latin typeface="Calibri" panose="020F0502020204030204" pitchFamily="34" charset="0"/>
                        </a:rPr>
                        <a:t> and corresponding regulation)</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extLst>
                  <a:ext uri="{0D108BD9-81ED-4DB2-BD59-A6C34878D82A}">
                    <a16:rowId xmlns:a16="http://schemas.microsoft.com/office/drawing/2014/main" val="3278389020"/>
                  </a:ext>
                </a:extLst>
              </a:tr>
              <a:tr h="667071">
                <a:tc>
                  <a:txBody>
                    <a:bodyPr/>
                    <a:lstStyle/>
                    <a:p>
                      <a:pPr algn="ctr" fontAlgn="b"/>
                      <a:r>
                        <a:rPr lang="en-US" sz="1200" b="0" i="0" u="none" strike="noStrike">
                          <a:solidFill>
                            <a:srgbClr val="FFFFFF"/>
                          </a:solidFill>
                          <a:effectLst/>
                          <a:latin typeface="Calibri" panose="020F0502020204030204" pitchFamily="34" charset="0"/>
                        </a:rPr>
                        <a:t>Cooperation, with grid expansion restrictions</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000000"/>
                          </a:solidFill>
                          <a:effectLst/>
                          <a:latin typeface="Calibri" panose="020F0502020204030204" pitchFamily="34" charset="0"/>
                        </a:rPr>
                        <a:t>Market-</a:t>
                      </a:r>
                      <a:r>
                        <a:rPr lang="en-US" sz="1200" b="0" i="0" u="none" strike="noStrike" dirty="0" err="1">
                          <a:solidFill>
                            <a:srgbClr val="000000"/>
                          </a:solidFill>
                          <a:effectLst/>
                          <a:latin typeface="Calibri" panose="020F0502020204030204" pitchFamily="34" charset="0"/>
                        </a:rPr>
                        <a:t>centred</a:t>
                      </a:r>
                      <a:r>
                        <a:rPr lang="en-US" sz="1200" b="0" i="0" u="none" strike="noStrike" dirty="0">
                          <a:solidFill>
                            <a:srgbClr val="000000"/>
                          </a:solidFill>
                          <a:effectLst/>
                          <a:latin typeface="Calibri" panose="020F0502020204030204" pitchFamily="34" charset="0"/>
                        </a:rPr>
                        <a:t>, aiming for full </a:t>
                      </a:r>
                      <a:r>
                        <a:rPr lang="en-US" sz="1200" b="0" i="0" u="none" strike="noStrike" dirty="0" err="1">
                          <a:solidFill>
                            <a:srgbClr val="000000"/>
                          </a:solidFill>
                          <a:effectLst/>
                          <a:latin typeface="Calibri" panose="020F0502020204030204" pitchFamily="34" charset="0"/>
                        </a:rPr>
                        <a:t>decarbonisation</a:t>
                      </a:r>
                      <a:r>
                        <a:rPr lang="en-US" sz="1200" b="0" i="0" u="none" strike="noStrike" dirty="0">
                          <a:solidFill>
                            <a:srgbClr val="000000"/>
                          </a:solidFill>
                          <a:effectLst/>
                          <a:latin typeface="Calibri" panose="020F0502020204030204" pitchFamily="34" charset="0"/>
                        </a:rPr>
                        <a:t> in a "least cost manner". Grid expansion faces difficulties across the EU due to low public acceptance</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fontAlgn="b"/>
                      <a:r>
                        <a:rPr lang="en-US" sz="1200" b="0" i="0" u="none" strike="noStrike" dirty="0">
                          <a:solidFill>
                            <a:srgbClr val="FFFFFF"/>
                          </a:solidFill>
                          <a:effectLst/>
                          <a:latin typeface="Calibri" panose="020F0502020204030204" pitchFamily="34" charset="0"/>
                        </a:rPr>
                        <a:t>EU majority</a:t>
                      </a:r>
                    </a:p>
                  </a:txBody>
                  <a:tcPr marL="4614" marR="4614" marT="4614"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extLst>
                  <a:ext uri="{0D108BD9-81ED-4DB2-BD59-A6C34878D82A}">
                    <a16:rowId xmlns:a16="http://schemas.microsoft.com/office/drawing/2014/main" val="3409497459"/>
                  </a:ext>
                </a:extLst>
              </a:tr>
            </a:tbl>
          </a:graphicData>
        </a:graphic>
      </p:graphicFrame>
      <p:sp>
        <p:nvSpPr>
          <p:cNvPr id="8" name="Textfeld 7"/>
          <p:cNvSpPr txBox="1"/>
          <p:nvPr/>
        </p:nvSpPr>
        <p:spPr>
          <a:xfrm>
            <a:off x="1239866" y="526942"/>
            <a:ext cx="604434" cy="830997"/>
          </a:xfrm>
          <a:prstGeom prst="rect">
            <a:avLst/>
          </a:prstGeom>
          <a:noFill/>
        </p:spPr>
        <p:txBody>
          <a:bodyPr wrap="square" rtlCol="0">
            <a:spAutoFit/>
          </a:bodyPr>
          <a:lstStyle/>
          <a:p>
            <a:r>
              <a:rPr lang="de-AT" sz="4800" dirty="0">
                <a:solidFill>
                  <a:srgbClr val="00B050"/>
                </a:solidFill>
                <a:latin typeface="Wingdings" panose="05000000000000000000" pitchFamily="2" charset="2"/>
              </a:rPr>
              <a:t>ü</a:t>
            </a:r>
            <a:endParaRPr lang="en-US" sz="4800" dirty="0">
              <a:solidFill>
                <a:srgbClr val="00B050"/>
              </a:solidFill>
              <a:latin typeface="Wingdings" panose="05000000000000000000" pitchFamily="2" charset="2"/>
            </a:endParaRPr>
          </a:p>
        </p:txBody>
      </p:sp>
      <p:sp>
        <p:nvSpPr>
          <p:cNvPr id="9" name="Textfeld 8"/>
          <p:cNvSpPr txBox="1"/>
          <p:nvPr/>
        </p:nvSpPr>
        <p:spPr>
          <a:xfrm>
            <a:off x="1239866" y="5411050"/>
            <a:ext cx="604434" cy="830997"/>
          </a:xfrm>
          <a:prstGeom prst="rect">
            <a:avLst/>
          </a:prstGeom>
          <a:noFill/>
        </p:spPr>
        <p:txBody>
          <a:bodyPr wrap="square" rtlCol="0">
            <a:spAutoFit/>
          </a:bodyPr>
          <a:lstStyle/>
          <a:p>
            <a:r>
              <a:rPr lang="de-AT" sz="4800" dirty="0">
                <a:solidFill>
                  <a:srgbClr val="00B050"/>
                </a:solidFill>
                <a:latin typeface="Wingdings" panose="05000000000000000000" pitchFamily="2" charset="2"/>
              </a:rPr>
              <a:t>ü</a:t>
            </a:r>
            <a:endParaRPr lang="en-US" sz="4800" dirty="0">
              <a:solidFill>
                <a:srgbClr val="00B050"/>
              </a:solidFill>
              <a:latin typeface="Wingdings" panose="05000000000000000000" pitchFamily="2" charset="2"/>
            </a:endParaRPr>
          </a:p>
        </p:txBody>
      </p:sp>
      <p:sp>
        <p:nvSpPr>
          <p:cNvPr id="10" name="Textfeld 9"/>
          <p:cNvSpPr txBox="1"/>
          <p:nvPr/>
        </p:nvSpPr>
        <p:spPr>
          <a:xfrm>
            <a:off x="1239866" y="4801842"/>
            <a:ext cx="604434" cy="830997"/>
          </a:xfrm>
          <a:prstGeom prst="rect">
            <a:avLst/>
          </a:prstGeom>
          <a:noFill/>
        </p:spPr>
        <p:txBody>
          <a:bodyPr wrap="square" rtlCol="0">
            <a:spAutoFit/>
          </a:bodyPr>
          <a:lstStyle/>
          <a:p>
            <a:r>
              <a:rPr lang="de-AT" sz="4800" dirty="0">
                <a:solidFill>
                  <a:srgbClr val="00B050"/>
                </a:solidFill>
                <a:latin typeface="Wingdings" panose="05000000000000000000" pitchFamily="2" charset="2"/>
              </a:rPr>
              <a:t>ü</a:t>
            </a:r>
            <a:endParaRPr lang="en-US" sz="4800" dirty="0">
              <a:solidFill>
                <a:srgbClr val="00B050"/>
              </a:solidFill>
              <a:latin typeface="Wingdings" panose="05000000000000000000" pitchFamily="2" charset="2"/>
            </a:endParaRPr>
          </a:p>
        </p:txBody>
      </p:sp>
      <p:sp>
        <p:nvSpPr>
          <p:cNvPr id="11" name="Textfeld 10"/>
          <p:cNvSpPr txBox="1"/>
          <p:nvPr/>
        </p:nvSpPr>
        <p:spPr>
          <a:xfrm>
            <a:off x="1239866" y="4068226"/>
            <a:ext cx="604434" cy="830997"/>
          </a:xfrm>
          <a:prstGeom prst="rect">
            <a:avLst/>
          </a:prstGeom>
          <a:noFill/>
        </p:spPr>
        <p:txBody>
          <a:bodyPr wrap="square" rtlCol="0">
            <a:spAutoFit/>
          </a:bodyPr>
          <a:lstStyle/>
          <a:p>
            <a:r>
              <a:rPr lang="de-AT" sz="4800" dirty="0">
                <a:solidFill>
                  <a:srgbClr val="00B050"/>
                </a:solidFill>
                <a:latin typeface="Wingdings" panose="05000000000000000000" pitchFamily="2" charset="2"/>
              </a:rPr>
              <a:t>ü</a:t>
            </a:r>
            <a:endParaRPr lang="en-US" sz="4800" dirty="0">
              <a:solidFill>
                <a:srgbClr val="00B050"/>
              </a:solidFill>
              <a:latin typeface="Wingdings" panose="05000000000000000000" pitchFamily="2" charset="2"/>
            </a:endParaRPr>
          </a:p>
        </p:txBody>
      </p:sp>
      <p:sp>
        <p:nvSpPr>
          <p:cNvPr id="12" name="Textfeld 11"/>
          <p:cNvSpPr txBox="1"/>
          <p:nvPr/>
        </p:nvSpPr>
        <p:spPr>
          <a:xfrm>
            <a:off x="1239866" y="1466587"/>
            <a:ext cx="604434" cy="830997"/>
          </a:xfrm>
          <a:prstGeom prst="rect">
            <a:avLst/>
          </a:prstGeom>
          <a:noFill/>
        </p:spPr>
        <p:txBody>
          <a:bodyPr wrap="square" rtlCol="0">
            <a:spAutoFit/>
          </a:bodyPr>
          <a:lstStyle/>
          <a:p>
            <a:r>
              <a:rPr lang="de-AT" sz="4800" dirty="0">
                <a:solidFill>
                  <a:srgbClr val="00B050"/>
                </a:solidFill>
                <a:latin typeface="Wingdings" panose="05000000000000000000" pitchFamily="2" charset="2"/>
              </a:rPr>
              <a:t>ü</a:t>
            </a:r>
            <a:endParaRPr lang="en-US" sz="4800" dirty="0">
              <a:solidFill>
                <a:srgbClr val="00B050"/>
              </a:solidFill>
              <a:latin typeface="Wingdings" panose="05000000000000000000" pitchFamily="2" charset="2"/>
            </a:endParaRPr>
          </a:p>
        </p:txBody>
      </p:sp>
      <p:sp>
        <p:nvSpPr>
          <p:cNvPr id="13" name="Textfeld 12"/>
          <p:cNvSpPr txBox="1"/>
          <p:nvPr/>
        </p:nvSpPr>
        <p:spPr>
          <a:xfrm>
            <a:off x="1239866" y="2163722"/>
            <a:ext cx="604434" cy="830997"/>
          </a:xfrm>
          <a:prstGeom prst="rect">
            <a:avLst/>
          </a:prstGeom>
          <a:noFill/>
        </p:spPr>
        <p:txBody>
          <a:bodyPr wrap="square" rtlCol="0">
            <a:spAutoFit/>
          </a:bodyPr>
          <a:lstStyle/>
          <a:p>
            <a:r>
              <a:rPr lang="de-AT" sz="4800" dirty="0">
                <a:solidFill>
                  <a:srgbClr val="00B050"/>
                </a:solidFill>
                <a:latin typeface="Wingdings" panose="05000000000000000000" pitchFamily="2" charset="2"/>
              </a:rPr>
              <a:t>ü</a:t>
            </a:r>
            <a:endParaRPr lang="en-US" sz="4800" dirty="0">
              <a:solidFill>
                <a:srgbClr val="00B050"/>
              </a:solidFill>
              <a:latin typeface="Wingdings" panose="05000000000000000000" pitchFamily="2" charset="2"/>
            </a:endParaRPr>
          </a:p>
        </p:txBody>
      </p:sp>
    </p:spTree>
    <p:extLst>
      <p:ext uri="{BB962C8B-B14F-4D97-AF65-F5344CB8AC3E}">
        <p14:creationId xmlns:p14="http://schemas.microsoft.com/office/powerpoint/2010/main" val="12005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Agenda</a:t>
            </a:r>
            <a:endParaRPr lang="en-US" dirty="0"/>
          </a:p>
        </p:txBody>
      </p:sp>
      <p:sp>
        <p:nvSpPr>
          <p:cNvPr id="3" name="Foliennummernplatzhalter 2"/>
          <p:cNvSpPr>
            <a:spLocks noGrp="1"/>
          </p:cNvSpPr>
          <p:nvPr>
            <p:ph type="sldNum" sz="quarter" idx="12"/>
          </p:nvPr>
        </p:nvSpPr>
        <p:spPr/>
        <p:txBody>
          <a:bodyPr/>
          <a:lstStyle/>
          <a:p>
            <a:fld id="{D58FB749-A2C7-431C-99C3-1BBC5D0DA192}" type="slidenum">
              <a:rPr lang="en-GB" smtClean="0"/>
              <a:t>2</a:t>
            </a:fld>
            <a:endParaRPr lang="en-GB" dirty="0"/>
          </a:p>
        </p:txBody>
      </p:sp>
      <p:sp>
        <p:nvSpPr>
          <p:cNvPr id="4" name="Inhaltsplatzhalter 3"/>
          <p:cNvSpPr>
            <a:spLocks noGrp="1"/>
          </p:cNvSpPr>
          <p:nvPr>
            <p:ph idx="1"/>
          </p:nvPr>
        </p:nvSpPr>
        <p:spPr>
          <a:xfrm>
            <a:off x="512064" y="1588008"/>
            <a:ext cx="9127236" cy="4525963"/>
          </a:xfrm>
        </p:spPr>
        <p:txBody>
          <a:bodyPr/>
          <a:lstStyle/>
          <a:p>
            <a:pPr marL="457200" indent="-457200">
              <a:spcBef>
                <a:spcPts val="1200"/>
              </a:spcBef>
              <a:buClr>
                <a:schemeClr val="accent1">
                  <a:lumMod val="40000"/>
                  <a:lumOff val="60000"/>
                </a:schemeClr>
              </a:buClr>
              <a:buFont typeface="+mj-lt"/>
              <a:buAutoNum type="arabicPeriod"/>
            </a:pPr>
            <a:r>
              <a:rPr lang="en-IE" sz="2000" b="1" dirty="0"/>
              <a:t>CSP integrated assessment – WP 8 – D8.2, D8.3 </a:t>
            </a:r>
          </a:p>
          <a:p>
            <a:pPr marL="1200150" lvl="1" indent="-457200">
              <a:spcBef>
                <a:spcPts val="1200"/>
              </a:spcBef>
              <a:buClr>
                <a:schemeClr val="accent1">
                  <a:lumMod val="40000"/>
                  <a:lumOff val="60000"/>
                </a:schemeClr>
              </a:buClr>
              <a:buFont typeface="+mj-lt"/>
              <a:buAutoNum type="arabicPeriod"/>
            </a:pPr>
            <a:r>
              <a:rPr lang="de-AT" sz="2000" b="1" dirty="0" err="1"/>
              <a:t>Modelling</a:t>
            </a:r>
            <a:r>
              <a:rPr lang="de-AT" sz="2000" b="1" dirty="0"/>
              <a:t> </a:t>
            </a:r>
            <a:r>
              <a:rPr lang="de-AT" sz="2000" b="1" dirty="0" err="1"/>
              <a:t>framework</a:t>
            </a:r>
            <a:r>
              <a:rPr lang="de-AT" sz="2000" b="1" dirty="0"/>
              <a:t> </a:t>
            </a:r>
            <a:r>
              <a:rPr lang="en-US" sz="2000" dirty="0"/>
              <a:t>(TUW)</a:t>
            </a:r>
          </a:p>
          <a:p>
            <a:pPr marL="1200150" lvl="1" indent="-457200">
              <a:spcBef>
                <a:spcPts val="1200"/>
              </a:spcBef>
              <a:buClr>
                <a:schemeClr val="accent1">
                  <a:lumMod val="40000"/>
                  <a:lumOff val="60000"/>
                </a:schemeClr>
              </a:buClr>
              <a:buFont typeface="+mj-lt"/>
              <a:buAutoNum type="arabicPeriod"/>
            </a:pPr>
            <a:r>
              <a:rPr lang="de-AT" sz="2000" b="1" dirty="0"/>
              <a:t>Scenario </a:t>
            </a:r>
            <a:r>
              <a:rPr lang="de-AT" sz="2000" b="1" dirty="0" err="1"/>
              <a:t>definition</a:t>
            </a:r>
            <a:r>
              <a:rPr lang="en-US" sz="2000" b="1" dirty="0"/>
              <a:t> - Link to WP 7 </a:t>
            </a:r>
            <a:r>
              <a:rPr lang="en-US" sz="2000" dirty="0"/>
              <a:t>(TUW)</a:t>
            </a:r>
          </a:p>
          <a:p>
            <a:pPr marL="1200150" lvl="1" indent="-457200">
              <a:spcBef>
                <a:spcPts val="1200"/>
              </a:spcBef>
              <a:buClr>
                <a:schemeClr val="accent1">
                  <a:lumMod val="40000"/>
                  <a:lumOff val="60000"/>
                </a:schemeClr>
              </a:buClr>
              <a:buFont typeface="+mj-lt"/>
              <a:buAutoNum type="arabicPeriod"/>
            </a:pPr>
            <a:r>
              <a:rPr lang="en-IE" sz="2000" b="1" dirty="0"/>
              <a:t>Modelling results </a:t>
            </a:r>
            <a:r>
              <a:rPr lang="en-IE" sz="2000" dirty="0"/>
              <a:t>(FH ISI)</a:t>
            </a:r>
          </a:p>
          <a:p>
            <a:pPr marL="457200" indent="-457200">
              <a:spcBef>
                <a:spcPts val="1200"/>
              </a:spcBef>
              <a:buClr>
                <a:schemeClr val="accent1">
                  <a:lumMod val="40000"/>
                  <a:lumOff val="60000"/>
                </a:schemeClr>
              </a:buClr>
              <a:buFont typeface="+mj-lt"/>
              <a:buAutoNum type="arabicPeriod"/>
            </a:pPr>
            <a:r>
              <a:rPr lang="en-US" sz="2000" b="1" dirty="0"/>
              <a:t>Pivotal decisions and key factors for robust CSP strategies </a:t>
            </a:r>
            <a:br>
              <a:rPr lang="en-US" sz="2000" b="1" dirty="0"/>
            </a:br>
            <a:r>
              <a:rPr lang="en-US" sz="2000" b="1" dirty="0"/>
              <a:t>– D7.4 </a:t>
            </a:r>
            <a:r>
              <a:rPr lang="en-US" sz="2000" dirty="0"/>
              <a:t>(TUW)</a:t>
            </a:r>
          </a:p>
          <a:p>
            <a:pPr marL="457200" indent="-457200">
              <a:spcBef>
                <a:spcPts val="1200"/>
              </a:spcBef>
              <a:buClr>
                <a:schemeClr val="accent1">
                  <a:lumMod val="40000"/>
                  <a:lumOff val="60000"/>
                </a:schemeClr>
              </a:buClr>
              <a:buFont typeface="+mj-lt"/>
              <a:buAutoNum type="arabicPeriod"/>
            </a:pPr>
            <a:r>
              <a:rPr lang="en-IE" sz="2000" b="1" dirty="0"/>
              <a:t>Discussion </a:t>
            </a:r>
            <a:r>
              <a:rPr lang="en-IE" sz="2000" b="1" dirty="0">
                <a:solidFill>
                  <a:srgbClr val="C00000"/>
                </a:solidFill>
                <a:latin typeface="Bradley Hand ITC" panose="03070402050302030203" pitchFamily="66" charset="0"/>
              </a:rPr>
              <a:t>… </a:t>
            </a:r>
            <a:r>
              <a:rPr lang="en-IE" sz="2400" b="1" i="1" dirty="0">
                <a:solidFill>
                  <a:srgbClr val="C00000"/>
                </a:solidFill>
                <a:latin typeface="Bradley Hand ITC" panose="03070402050302030203" pitchFamily="66" charset="0"/>
              </a:rPr>
              <a:t>nevertheless, PLEASE interrupt us at any time </a:t>
            </a:r>
            <a:br>
              <a:rPr lang="en-IE" sz="2400" b="1" i="1" dirty="0">
                <a:solidFill>
                  <a:srgbClr val="C00000"/>
                </a:solidFill>
                <a:latin typeface="Bradley Hand ITC" panose="03070402050302030203" pitchFamily="66" charset="0"/>
              </a:rPr>
            </a:br>
            <a:r>
              <a:rPr lang="en-IE" sz="2400" b="1" i="1" dirty="0">
                <a:solidFill>
                  <a:srgbClr val="C00000"/>
                </a:solidFill>
                <a:latin typeface="Bradley Hand ITC" panose="03070402050302030203" pitchFamily="66" charset="0"/>
              </a:rPr>
              <a:t>			in case of questions, etc.!</a:t>
            </a:r>
            <a:endParaRPr lang="en-IE" sz="2000" b="1" i="1" dirty="0">
              <a:solidFill>
                <a:srgbClr val="C00000"/>
              </a:solidFill>
              <a:latin typeface="Bradley Hand ITC" panose="03070402050302030203" pitchFamily="66" charset="0"/>
            </a:endParaRPr>
          </a:p>
          <a:p>
            <a:endParaRPr lang="en-US" dirty="0"/>
          </a:p>
        </p:txBody>
      </p:sp>
    </p:spTree>
    <p:extLst>
      <p:ext uri="{BB962C8B-B14F-4D97-AF65-F5344CB8AC3E}">
        <p14:creationId xmlns:p14="http://schemas.microsoft.com/office/powerpoint/2010/main" val="1191782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AT" dirty="0" err="1"/>
              <a:t>Modelling</a:t>
            </a:r>
            <a:r>
              <a:rPr lang="de-AT" dirty="0"/>
              <a:t> </a:t>
            </a:r>
            <a:r>
              <a:rPr lang="de-AT" dirty="0" err="1"/>
              <a:t>results</a:t>
            </a:r>
            <a:endParaRPr lang="en-US" dirty="0"/>
          </a:p>
        </p:txBody>
      </p:sp>
      <p:sp>
        <p:nvSpPr>
          <p:cNvPr id="9" name="Untertitel 8"/>
          <p:cNvSpPr>
            <a:spLocks noGrp="1"/>
          </p:cNvSpPr>
          <p:nvPr>
            <p:ph type="subTitle" idx="1"/>
          </p:nvPr>
        </p:nvSpPr>
        <p:spPr/>
        <p:txBody>
          <a:bodyPr/>
          <a:lstStyle/>
          <a:p>
            <a:r>
              <a:rPr lang="en-US" dirty="0"/>
              <a:t>Derived from </a:t>
            </a:r>
            <a:r>
              <a:rPr lang="en-US" dirty="0" err="1"/>
              <a:t>Enertile</a:t>
            </a:r>
            <a:r>
              <a:rPr lang="en-US" dirty="0"/>
              <a:t> power-sector modelling</a:t>
            </a:r>
          </a:p>
        </p:txBody>
      </p:sp>
      <p:sp>
        <p:nvSpPr>
          <p:cNvPr id="10" name="Textplatzhalter 9"/>
          <p:cNvSpPr>
            <a:spLocks noGrp="1"/>
          </p:cNvSpPr>
          <p:nvPr>
            <p:ph type="body" sz="quarter" idx="13"/>
          </p:nvPr>
        </p:nvSpPr>
        <p:spPr/>
        <p:txBody>
          <a:bodyPr/>
          <a:lstStyle/>
          <a:p>
            <a:r>
              <a:rPr lang="de-AT" dirty="0"/>
              <a:t>Christoph </a:t>
            </a:r>
            <a:r>
              <a:rPr lang="de-AT" dirty="0" err="1"/>
              <a:t>Kleinschmitt</a:t>
            </a:r>
            <a:r>
              <a:rPr lang="de-AT" dirty="0"/>
              <a:t>, Katja Franke – FH ISI</a:t>
            </a:r>
            <a:endParaRPr lang="en-US" dirty="0"/>
          </a:p>
        </p:txBody>
      </p:sp>
      <p:sp>
        <p:nvSpPr>
          <p:cNvPr id="5" name="Textfeld 4">
            <a:extLst>
              <a:ext uri="{FF2B5EF4-FFF2-40B4-BE49-F238E27FC236}">
                <a16:creationId xmlns:a16="http://schemas.microsoft.com/office/drawing/2014/main" id="{09ED694E-2287-4D4E-AB49-E58394A43EB0}"/>
              </a:ext>
            </a:extLst>
          </p:cNvPr>
          <p:cNvSpPr txBox="1"/>
          <p:nvPr/>
        </p:nvSpPr>
        <p:spPr>
          <a:xfrm>
            <a:off x="657225" y="552450"/>
            <a:ext cx="3478388" cy="523220"/>
          </a:xfrm>
          <a:prstGeom prst="rect">
            <a:avLst/>
          </a:prstGeom>
          <a:noFill/>
        </p:spPr>
        <p:txBody>
          <a:bodyPr wrap="none" rtlCol="0">
            <a:spAutoFit/>
          </a:bodyPr>
          <a:lstStyle/>
          <a:p>
            <a:r>
              <a:rPr lang="en-US" sz="2800" b="1" i="1" dirty="0">
                <a:solidFill>
                  <a:schemeClr val="bg1"/>
                </a:solidFill>
              </a:rPr>
              <a:t>Results &amp; Conclusions </a:t>
            </a:r>
          </a:p>
        </p:txBody>
      </p:sp>
    </p:spTree>
    <p:extLst>
      <p:ext uri="{BB962C8B-B14F-4D97-AF65-F5344CB8AC3E}">
        <p14:creationId xmlns:p14="http://schemas.microsoft.com/office/powerpoint/2010/main" val="187446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Generation (2030 – 2050)</a:t>
            </a:r>
          </a:p>
        </p:txBody>
      </p:sp>
      <p:sp>
        <p:nvSpPr>
          <p:cNvPr id="3" name="Foliennummernplatzhalter 2"/>
          <p:cNvSpPr>
            <a:spLocks noGrp="1"/>
          </p:cNvSpPr>
          <p:nvPr>
            <p:ph type="sldNum" sz="quarter" idx="12"/>
          </p:nvPr>
        </p:nvSpPr>
        <p:spPr/>
        <p:txBody>
          <a:bodyPr/>
          <a:lstStyle/>
          <a:p>
            <a:fld id="{D58FB749-A2C7-431C-99C3-1BBC5D0DA192}" type="slidenum">
              <a:rPr lang="en-GB" smtClean="0"/>
              <a:t>21</a:t>
            </a:fld>
            <a:endParaRPr lang="en-GB" dirty="0"/>
          </a:p>
        </p:txBody>
      </p:sp>
      <p:sp>
        <p:nvSpPr>
          <p:cNvPr id="9" name="Rechteck 8"/>
          <p:cNvSpPr/>
          <p:nvPr/>
        </p:nvSpPr>
        <p:spPr>
          <a:xfrm>
            <a:off x="4154905" y="4812632"/>
            <a:ext cx="721895" cy="160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8885153" y="1838455"/>
            <a:ext cx="1619250" cy="1323439"/>
          </a:xfrm>
          <a:prstGeom prst="rect">
            <a:avLst/>
          </a:prstGeom>
          <a:noFill/>
        </p:spPr>
        <p:txBody>
          <a:bodyPr wrap="square" rtlCol="0">
            <a:spAutoFit/>
          </a:bodyPr>
          <a:lstStyle/>
          <a:p>
            <a:endParaRPr lang="de-DE" sz="2000" dirty="0"/>
          </a:p>
          <a:p>
            <a:r>
              <a:rPr lang="de-DE" sz="2000" dirty="0"/>
              <a:t>Scenario:</a:t>
            </a:r>
          </a:p>
          <a:p>
            <a:r>
              <a:rPr lang="de-DE" sz="2000" dirty="0" err="1"/>
              <a:t>Cooperation</a:t>
            </a:r>
            <a:endParaRPr lang="de-DE" sz="2000" dirty="0"/>
          </a:p>
          <a:p>
            <a:r>
              <a:rPr lang="de-DE" sz="2000" dirty="0"/>
              <a:t>High Demand</a:t>
            </a:r>
          </a:p>
        </p:txBody>
      </p:sp>
      <p:pic>
        <p:nvPicPr>
          <p:cNvPr id="5" name="Grafik 4"/>
          <p:cNvPicPr>
            <a:picLocks noChangeAspect="1"/>
          </p:cNvPicPr>
          <p:nvPr/>
        </p:nvPicPr>
        <p:blipFill>
          <a:blip r:embed="rId2"/>
          <a:stretch>
            <a:fillRect/>
          </a:stretch>
        </p:blipFill>
        <p:spPr>
          <a:xfrm>
            <a:off x="377952" y="1509870"/>
            <a:ext cx="8105648" cy="4471902"/>
          </a:xfrm>
          <a:prstGeom prst="rect">
            <a:avLst/>
          </a:prstGeom>
        </p:spPr>
      </p:pic>
    </p:spTree>
    <p:extLst>
      <p:ext uri="{BB962C8B-B14F-4D97-AF65-F5344CB8AC3E}">
        <p14:creationId xmlns:p14="http://schemas.microsoft.com/office/powerpoint/2010/main" val="311142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r>
              <a:rPr lang="de-DE" dirty="0" err="1"/>
              <a:t>Capacity</a:t>
            </a:r>
            <a:r>
              <a:rPr lang="de-DE" dirty="0"/>
              <a:t> (2030 – 2050)</a:t>
            </a:r>
            <a:endParaRPr lang="en-GB" dirty="0"/>
          </a:p>
        </p:txBody>
      </p:sp>
      <p:sp>
        <p:nvSpPr>
          <p:cNvPr id="11" name="Slide Number Placeholder 10"/>
          <p:cNvSpPr>
            <a:spLocks noGrp="1"/>
          </p:cNvSpPr>
          <p:nvPr>
            <p:ph type="sldNum" sz="quarter" idx="12"/>
          </p:nvPr>
        </p:nvSpPr>
        <p:spPr/>
        <p:txBody>
          <a:bodyPr/>
          <a:lstStyle/>
          <a:p>
            <a:fld id="{D58FB749-A2C7-431C-99C3-1BBC5D0DA192}" type="slidenum">
              <a:rPr lang="en-GB" smtClean="0"/>
              <a:t>22</a:t>
            </a:fld>
            <a:endParaRPr lang="en-GB" dirty="0"/>
          </a:p>
        </p:txBody>
      </p:sp>
      <p:sp>
        <p:nvSpPr>
          <p:cNvPr id="7" name="Textfeld 6"/>
          <p:cNvSpPr txBox="1"/>
          <p:nvPr/>
        </p:nvSpPr>
        <p:spPr>
          <a:xfrm>
            <a:off x="8885153" y="1838455"/>
            <a:ext cx="1619250" cy="1323439"/>
          </a:xfrm>
          <a:prstGeom prst="rect">
            <a:avLst/>
          </a:prstGeom>
          <a:noFill/>
        </p:spPr>
        <p:txBody>
          <a:bodyPr wrap="square" rtlCol="0">
            <a:spAutoFit/>
          </a:bodyPr>
          <a:lstStyle/>
          <a:p>
            <a:endParaRPr lang="de-DE" sz="2000" dirty="0"/>
          </a:p>
          <a:p>
            <a:r>
              <a:rPr lang="de-DE" sz="2000" dirty="0"/>
              <a:t>Scenario:</a:t>
            </a:r>
          </a:p>
          <a:p>
            <a:r>
              <a:rPr lang="de-DE" sz="2000" dirty="0" err="1"/>
              <a:t>Cooperation</a:t>
            </a:r>
            <a:endParaRPr lang="de-DE" sz="2000" dirty="0"/>
          </a:p>
          <a:p>
            <a:r>
              <a:rPr lang="de-DE" sz="2000" dirty="0"/>
              <a:t>High Demand</a:t>
            </a:r>
          </a:p>
        </p:txBody>
      </p:sp>
      <p:pic>
        <p:nvPicPr>
          <p:cNvPr id="4" name="Grafik 3"/>
          <p:cNvPicPr>
            <a:picLocks noChangeAspect="1"/>
          </p:cNvPicPr>
          <p:nvPr/>
        </p:nvPicPr>
        <p:blipFill>
          <a:blip r:embed="rId2"/>
          <a:stretch>
            <a:fillRect/>
          </a:stretch>
        </p:blipFill>
        <p:spPr>
          <a:xfrm>
            <a:off x="377952" y="1643950"/>
            <a:ext cx="7835606" cy="4072597"/>
          </a:xfrm>
          <a:prstGeom prst="rect">
            <a:avLst/>
          </a:prstGeom>
        </p:spPr>
      </p:pic>
      <p:sp>
        <p:nvSpPr>
          <p:cNvPr id="5" name="Rechteck 4"/>
          <p:cNvSpPr/>
          <p:nvPr/>
        </p:nvSpPr>
        <p:spPr>
          <a:xfrm>
            <a:off x="4295755" y="4940968"/>
            <a:ext cx="741466" cy="208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2650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Generation 2050</a:t>
            </a:r>
          </a:p>
        </p:txBody>
      </p:sp>
      <p:sp>
        <p:nvSpPr>
          <p:cNvPr id="3" name="Foliennummernplatzhalter 2"/>
          <p:cNvSpPr>
            <a:spLocks noGrp="1"/>
          </p:cNvSpPr>
          <p:nvPr>
            <p:ph type="sldNum" sz="quarter" idx="12"/>
          </p:nvPr>
        </p:nvSpPr>
        <p:spPr/>
        <p:txBody>
          <a:bodyPr/>
          <a:lstStyle/>
          <a:p>
            <a:fld id="{D58FB749-A2C7-431C-99C3-1BBC5D0DA192}" type="slidenum">
              <a:rPr lang="en-GB" smtClean="0"/>
              <a:t>23</a:t>
            </a:fld>
            <a:endParaRPr lang="en-GB" dirty="0"/>
          </a:p>
        </p:txBody>
      </p:sp>
      <p:pic>
        <p:nvPicPr>
          <p:cNvPr id="5" name="Grafik 4"/>
          <p:cNvPicPr>
            <a:picLocks noChangeAspect="1"/>
          </p:cNvPicPr>
          <p:nvPr/>
        </p:nvPicPr>
        <p:blipFill>
          <a:blip r:embed="rId2"/>
          <a:stretch>
            <a:fillRect/>
          </a:stretch>
        </p:blipFill>
        <p:spPr>
          <a:xfrm>
            <a:off x="377952" y="1449117"/>
            <a:ext cx="9454425" cy="4312867"/>
          </a:xfrm>
          <a:prstGeom prst="rect">
            <a:avLst/>
          </a:prstGeom>
        </p:spPr>
      </p:pic>
    </p:spTree>
    <p:extLst>
      <p:ext uri="{BB962C8B-B14F-4D97-AF65-F5344CB8AC3E}">
        <p14:creationId xmlns:p14="http://schemas.microsoft.com/office/powerpoint/2010/main" val="87669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331200" y="3210560"/>
            <a:ext cx="3616960" cy="3145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p:txBody>
          <a:bodyPr/>
          <a:lstStyle/>
          <a:p>
            <a:r>
              <a:rPr lang="de-DE" dirty="0"/>
              <a:t>Generation 2050 </a:t>
            </a:r>
            <a:r>
              <a:rPr lang="de-DE" sz="2800" dirty="0"/>
              <a:t>(TWh/</a:t>
            </a:r>
            <a:r>
              <a:rPr lang="de-DE" sz="2800" dirty="0" err="1"/>
              <a:t>year</a:t>
            </a:r>
            <a:r>
              <a:rPr lang="de-DE" sz="2800" dirty="0"/>
              <a:t>)</a:t>
            </a:r>
            <a:endParaRPr lang="de-DE" dirty="0"/>
          </a:p>
        </p:txBody>
      </p:sp>
      <p:sp>
        <p:nvSpPr>
          <p:cNvPr id="3" name="Foliennummernplatzhalter 2"/>
          <p:cNvSpPr>
            <a:spLocks noGrp="1"/>
          </p:cNvSpPr>
          <p:nvPr>
            <p:ph type="sldNum" sz="quarter" idx="12"/>
          </p:nvPr>
        </p:nvSpPr>
        <p:spPr/>
        <p:txBody>
          <a:bodyPr/>
          <a:lstStyle/>
          <a:p>
            <a:fld id="{D58FB749-A2C7-431C-99C3-1BBC5D0DA192}" type="slidenum">
              <a:rPr lang="en-GB" smtClean="0"/>
              <a:t>24</a:t>
            </a:fld>
            <a:endParaRPr lang="en-GB" dirty="0"/>
          </a:p>
        </p:txBody>
      </p:sp>
      <p:graphicFrame>
        <p:nvGraphicFramePr>
          <p:cNvPr id="9" name="Tabelle 8"/>
          <p:cNvGraphicFramePr>
            <a:graphicFrameLocks noGrp="1"/>
          </p:cNvGraphicFramePr>
          <p:nvPr>
            <p:extLst>
              <p:ext uri="{D42A27DB-BD31-4B8C-83A1-F6EECF244321}">
                <p14:modId xmlns:p14="http://schemas.microsoft.com/office/powerpoint/2010/main" val="139379149"/>
              </p:ext>
            </p:extLst>
          </p:nvPr>
        </p:nvGraphicFramePr>
        <p:xfrm>
          <a:off x="377952" y="1456264"/>
          <a:ext cx="11204447" cy="4400737"/>
        </p:xfrm>
        <a:graphic>
          <a:graphicData uri="http://schemas.openxmlformats.org/drawingml/2006/table">
            <a:tbl>
              <a:tblPr/>
              <a:tblGrid>
                <a:gridCol w="1154073">
                  <a:extLst>
                    <a:ext uri="{9D8B030D-6E8A-4147-A177-3AD203B41FA5}">
                      <a16:colId xmlns:a16="http://schemas.microsoft.com/office/drawing/2014/main" val="428383682"/>
                    </a:ext>
                  </a:extLst>
                </a:gridCol>
                <a:gridCol w="1365526">
                  <a:extLst>
                    <a:ext uri="{9D8B030D-6E8A-4147-A177-3AD203B41FA5}">
                      <a16:colId xmlns:a16="http://schemas.microsoft.com/office/drawing/2014/main" val="1628059826"/>
                    </a:ext>
                  </a:extLst>
                </a:gridCol>
                <a:gridCol w="1936194">
                  <a:extLst>
                    <a:ext uri="{9D8B030D-6E8A-4147-A177-3AD203B41FA5}">
                      <a16:colId xmlns:a16="http://schemas.microsoft.com/office/drawing/2014/main" val="1774338105"/>
                    </a:ext>
                  </a:extLst>
                </a:gridCol>
                <a:gridCol w="2618957">
                  <a:extLst>
                    <a:ext uri="{9D8B030D-6E8A-4147-A177-3AD203B41FA5}">
                      <a16:colId xmlns:a16="http://schemas.microsoft.com/office/drawing/2014/main" val="387495404"/>
                    </a:ext>
                  </a:extLst>
                </a:gridCol>
                <a:gridCol w="1426668">
                  <a:extLst>
                    <a:ext uri="{9D8B030D-6E8A-4147-A177-3AD203B41FA5}">
                      <a16:colId xmlns:a16="http://schemas.microsoft.com/office/drawing/2014/main" val="3010989644"/>
                    </a:ext>
                  </a:extLst>
                </a:gridCol>
                <a:gridCol w="1304383">
                  <a:extLst>
                    <a:ext uri="{9D8B030D-6E8A-4147-A177-3AD203B41FA5}">
                      <a16:colId xmlns:a16="http://schemas.microsoft.com/office/drawing/2014/main" val="1678474126"/>
                    </a:ext>
                  </a:extLst>
                </a:gridCol>
                <a:gridCol w="1398646">
                  <a:extLst>
                    <a:ext uri="{9D8B030D-6E8A-4147-A177-3AD203B41FA5}">
                      <a16:colId xmlns:a16="http://schemas.microsoft.com/office/drawing/2014/main" val="4059014629"/>
                    </a:ext>
                  </a:extLst>
                </a:gridCol>
              </a:tblGrid>
              <a:tr h="515989">
                <a:tc>
                  <a:txBody>
                    <a:bodyPr/>
                    <a:lstStyle/>
                    <a:p>
                      <a:pPr algn="l" fontAlgn="b"/>
                      <a:r>
                        <a:rPr lang="de-DE" sz="1200" b="0" i="0" u="none" strike="noStrike" dirty="0">
                          <a:solidFill>
                            <a:srgbClr val="000000"/>
                          </a:solidFill>
                          <a:effectLst/>
                          <a:latin typeface="Calibri" panose="020F0502020204030204" pitchFamily="34" charset="0"/>
                        </a:rPr>
                        <a:t> </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 Coop-High Demand</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Coop-High Demand-Low Flex</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Coop-High Demand-Low CO2-Price (it0)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NatPre-High Demand</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Coop-Low Demand</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NatPre-Low Demand</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730372"/>
                  </a:ext>
                </a:extLst>
              </a:tr>
              <a:tr h="276776">
                <a:tc>
                  <a:txBody>
                    <a:bodyPr/>
                    <a:lstStyle/>
                    <a:p>
                      <a:pPr algn="l" fontAlgn="b"/>
                      <a:r>
                        <a:rPr lang="de-DE" sz="1200" b="1" i="0" u="none" strike="noStrike">
                          <a:solidFill>
                            <a:srgbClr val="000000"/>
                          </a:solidFill>
                          <a:effectLst/>
                          <a:latin typeface="Calibri" panose="020F0502020204030204" pitchFamily="34" charset="0"/>
                        </a:rPr>
                        <a:t>gas/biogas</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67,2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de-DE" sz="1200" b="0" i="0" u="none" strike="noStrike">
                          <a:solidFill>
                            <a:srgbClr val="000000"/>
                          </a:solidFill>
                          <a:effectLst/>
                          <a:latin typeface="Calibri" panose="020F0502020204030204" pitchFamily="34" charset="0"/>
                        </a:rPr>
                        <a:t>66,4</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r" fontAlgn="b"/>
                      <a:r>
                        <a:rPr lang="de-DE" sz="1200" b="0" i="0" u="none" strike="noStrike">
                          <a:solidFill>
                            <a:srgbClr val="000000"/>
                          </a:solidFill>
                          <a:effectLst/>
                          <a:latin typeface="Calibri" panose="020F0502020204030204" pitchFamily="34" charset="0"/>
                        </a:rPr>
                        <a:t>151,3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de-DE" sz="1200" b="0" i="0" u="none" strike="noStrike">
                          <a:solidFill>
                            <a:srgbClr val="000000"/>
                          </a:solidFill>
                          <a:effectLst/>
                          <a:latin typeface="Calibri" panose="020F0502020204030204" pitchFamily="34" charset="0"/>
                        </a:rPr>
                        <a:t>26,0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r" fontAlgn="b"/>
                      <a:r>
                        <a:rPr lang="de-DE" sz="1200" b="0" i="0" u="none" strike="noStrike">
                          <a:solidFill>
                            <a:srgbClr val="000000"/>
                          </a:solidFill>
                          <a:effectLst/>
                          <a:latin typeface="Calibri" panose="020F0502020204030204" pitchFamily="34" charset="0"/>
                        </a:rPr>
                        <a:t>40,1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r" fontAlgn="b"/>
                      <a:r>
                        <a:rPr lang="de-DE" sz="1200" b="0" i="0" u="none" strike="noStrike">
                          <a:solidFill>
                            <a:srgbClr val="000000"/>
                          </a:solidFill>
                          <a:effectLst/>
                          <a:latin typeface="Calibri" panose="020F0502020204030204" pitchFamily="34" charset="0"/>
                        </a:rPr>
                        <a:t>19,7</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560617551"/>
                  </a:ext>
                </a:extLst>
              </a:tr>
              <a:tr h="276776">
                <a:tc>
                  <a:txBody>
                    <a:bodyPr/>
                    <a:lstStyle/>
                    <a:p>
                      <a:pPr algn="l" fontAlgn="b"/>
                      <a:r>
                        <a:rPr lang="de-DE" sz="1200" b="1" i="0" u="none" strike="noStrike">
                          <a:solidFill>
                            <a:srgbClr val="000000"/>
                          </a:solidFill>
                          <a:effectLst/>
                          <a:latin typeface="Calibri" panose="020F0502020204030204" pitchFamily="34" charset="0"/>
                        </a:rPr>
                        <a:t>hardcoal</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0,6</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2758"/>
                  </a:ext>
                </a:extLst>
              </a:tr>
              <a:tr h="276776">
                <a:tc>
                  <a:txBody>
                    <a:bodyPr/>
                    <a:lstStyle/>
                    <a:p>
                      <a:pPr algn="l" fontAlgn="b"/>
                      <a:r>
                        <a:rPr lang="de-DE" sz="1200" b="1" i="0" u="none" strike="noStrike">
                          <a:solidFill>
                            <a:srgbClr val="000000"/>
                          </a:solidFill>
                          <a:effectLst/>
                          <a:latin typeface="Calibri" panose="020F0502020204030204" pitchFamily="34" charset="0"/>
                        </a:rPr>
                        <a:t>lignite</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03069"/>
                  </a:ext>
                </a:extLst>
              </a:tr>
              <a:tr h="276776">
                <a:tc>
                  <a:txBody>
                    <a:bodyPr/>
                    <a:lstStyle/>
                    <a:p>
                      <a:pPr algn="l" fontAlgn="b"/>
                      <a:r>
                        <a:rPr lang="de-DE" sz="1200" b="1" i="0" u="none" strike="noStrike">
                          <a:solidFill>
                            <a:srgbClr val="000000"/>
                          </a:solidFill>
                          <a:effectLst/>
                          <a:latin typeface="Calibri" panose="020F0502020204030204" pitchFamily="34" charset="0"/>
                        </a:rPr>
                        <a:t>nuclear</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28,6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de-DE" sz="1200" b="0" i="0" u="none" strike="noStrike">
                          <a:solidFill>
                            <a:srgbClr val="000000"/>
                          </a:solidFill>
                          <a:effectLst/>
                          <a:latin typeface="Calibri" panose="020F0502020204030204" pitchFamily="34" charset="0"/>
                        </a:rPr>
                        <a:t>28,6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de-DE" sz="1200" b="0" i="0" u="none" strike="noStrike">
                          <a:solidFill>
                            <a:srgbClr val="000000"/>
                          </a:solidFill>
                          <a:effectLst/>
                          <a:latin typeface="Calibri" panose="020F0502020204030204" pitchFamily="34" charset="0"/>
                        </a:rPr>
                        <a:t>466,3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r" fontAlgn="b"/>
                      <a:r>
                        <a:rPr lang="de-DE" sz="1200" b="0" i="0" u="none" strike="noStrike">
                          <a:solidFill>
                            <a:srgbClr val="000000"/>
                          </a:solidFill>
                          <a:effectLst/>
                          <a:latin typeface="Calibri" panose="020F0502020204030204" pitchFamily="34" charset="0"/>
                        </a:rPr>
                        <a:t>474,1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de-DE" sz="1200" b="0" i="0" u="none" strike="noStrike">
                          <a:solidFill>
                            <a:srgbClr val="000000"/>
                          </a:solidFill>
                          <a:effectLst/>
                          <a:latin typeface="Calibri" panose="020F0502020204030204" pitchFamily="34" charset="0"/>
                        </a:rPr>
                        <a:t>28,0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de-DE" sz="1200" b="0" i="0" u="none" strike="noStrike">
                          <a:solidFill>
                            <a:srgbClr val="000000"/>
                          </a:solidFill>
                          <a:effectLst/>
                          <a:latin typeface="Calibri" panose="020F0502020204030204" pitchFamily="34" charset="0"/>
                        </a:rPr>
                        <a:t>233,4</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extLst>
                  <a:ext uri="{0D108BD9-81ED-4DB2-BD59-A6C34878D82A}">
                    <a16:rowId xmlns:a16="http://schemas.microsoft.com/office/drawing/2014/main" val="2510546382"/>
                  </a:ext>
                </a:extLst>
              </a:tr>
              <a:tr h="276776">
                <a:tc>
                  <a:txBody>
                    <a:bodyPr/>
                    <a:lstStyle/>
                    <a:p>
                      <a:pPr algn="l" fontAlgn="b"/>
                      <a:r>
                        <a:rPr lang="de-DE" sz="1200" b="1" i="0" u="none" strike="noStrike">
                          <a:solidFill>
                            <a:srgbClr val="000000"/>
                          </a:solidFill>
                          <a:effectLst/>
                          <a:latin typeface="Calibri" panose="020F0502020204030204" pitchFamily="34" charset="0"/>
                        </a:rPr>
                        <a:t>oil</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283025"/>
                  </a:ext>
                </a:extLst>
              </a:tr>
              <a:tr h="276776">
                <a:tc>
                  <a:txBody>
                    <a:bodyPr/>
                    <a:lstStyle/>
                    <a:p>
                      <a:pPr algn="l" fontAlgn="b"/>
                      <a:r>
                        <a:rPr lang="de-DE" sz="1200" b="1" i="0" u="none" strike="noStrike">
                          <a:solidFill>
                            <a:srgbClr val="000000"/>
                          </a:solidFill>
                          <a:effectLst/>
                          <a:latin typeface="Calibri" panose="020F0502020204030204" pitchFamily="34" charset="0"/>
                        </a:rPr>
                        <a:t>waste</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861550"/>
                  </a:ext>
                </a:extLst>
              </a:tr>
              <a:tr h="276776">
                <a:tc>
                  <a:txBody>
                    <a:bodyPr/>
                    <a:lstStyle/>
                    <a:p>
                      <a:pPr algn="l" fontAlgn="b"/>
                      <a:r>
                        <a:rPr lang="de-DE" sz="1200" b="1" i="0" u="none" strike="noStrike">
                          <a:solidFill>
                            <a:srgbClr val="000000"/>
                          </a:solidFill>
                          <a:effectLst/>
                          <a:latin typeface="Calibri" panose="020F0502020204030204" pitchFamily="34" charset="0"/>
                        </a:rPr>
                        <a:t>biomass</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36,0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36,0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36,0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36,0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36,0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36,0</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765102"/>
                  </a:ext>
                </a:extLst>
              </a:tr>
              <a:tr h="276776">
                <a:tc>
                  <a:txBody>
                    <a:bodyPr/>
                    <a:lstStyle/>
                    <a:p>
                      <a:pPr algn="l" fontAlgn="b"/>
                      <a:r>
                        <a:rPr lang="de-DE" sz="1200" b="1" i="0" u="none" strike="noStrike">
                          <a:solidFill>
                            <a:srgbClr val="000000"/>
                          </a:solidFill>
                          <a:effectLst/>
                          <a:latin typeface="Calibri" panose="020F0502020204030204" pitchFamily="34" charset="0"/>
                        </a:rPr>
                        <a:t>hydro</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549,6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549,5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538,5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545,3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540,9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540,7</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301543"/>
                  </a:ext>
                </a:extLst>
              </a:tr>
              <a:tr h="276776">
                <a:tc>
                  <a:txBody>
                    <a:bodyPr/>
                    <a:lstStyle/>
                    <a:p>
                      <a:pPr algn="l" fontAlgn="b"/>
                      <a:r>
                        <a:rPr lang="de-DE" sz="1200" b="1" i="0" u="none" strike="noStrike">
                          <a:solidFill>
                            <a:srgbClr val="000000"/>
                          </a:solidFill>
                          <a:effectLst/>
                          <a:latin typeface="Calibri" panose="020F0502020204030204" pitchFamily="34" charset="0"/>
                        </a:rPr>
                        <a:t>Other (Geoth.)</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34,9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34,9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22,9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34,1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23,3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25,9</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362270"/>
                  </a:ext>
                </a:extLst>
              </a:tr>
              <a:tr h="276776">
                <a:tc>
                  <a:txBody>
                    <a:bodyPr/>
                    <a:lstStyle/>
                    <a:p>
                      <a:pPr algn="l" fontAlgn="b"/>
                      <a:r>
                        <a:rPr lang="de-DE" sz="1200" b="1" i="0" u="none" strike="noStrike">
                          <a:solidFill>
                            <a:srgbClr val="000000"/>
                          </a:solidFill>
                          <a:effectLst/>
                          <a:latin typeface="Calibri" panose="020F0502020204030204" pitchFamily="34" charset="0"/>
                        </a:rPr>
                        <a:t>CSP</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298,3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27C"/>
                    </a:solidFill>
                  </a:tcPr>
                </a:tc>
                <a:tc>
                  <a:txBody>
                    <a:bodyPr/>
                    <a:lstStyle/>
                    <a:p>
                      <a:pPr algn="r" fontAlgn="b"/>
                      <a:r>
                        <a:rPr lang="de-DE" sz="1200" b="0" i="0" u="none" strike="noStrike">
                          <a:solidFill>
                            <a:srgbClr val="000000"/>
                          </a:solidFill>
                          <a:effectLst/>
                          <a:latin typeface="Calibri" panose="020F0502020204030204" pitchFamily="34" charset="0"/>
                        </a:rPr>
                        <a:t>303,7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de-DE" sz="1200" b="0" i="0" u="none" strike="noStrike">
                          <a:solidFill>
                            <a:srgbClr val="000000"/>
                          </a:solidFill>
                          <a:effectLst/>
                          <a:latin typeface="Calibri" panose="020F0502020204030204" pitchFamily="34" charset="0"/>
                        </a:rPr>
                        <a:t>222,9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r" fontAlgn="b"/>
                      <a:r>
                        <a:rPr lang="de-DE" sz="1200" b="0" i="0" u="none" strike="noStrike">
                          <a:solidFill>
                            <a:srgbClr val="000000"/>
                          </a:solidFill>
                          <a:effectLst/>
                          <a:latin typeface="Calibri" panose="020F0502020204030204" pitchFamily="34" charset="0"/>
                        </a:rPr>
                        <a:t>253,5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r" fontAlgn="b"/>
                      <a:r>
                        <a:rPr lang="de-DE" sz="1200" b="0" i="0" u="none" strike="noStrike">
                          <a:solidFill>
                            <a:srgbClr val="000000"/>
                          </a:solidFill>
                          <a:effectLst/>
                          <a:latin typeface="Calibri" panose="020F0502020204030204" pitchFamily="34" charset="0"/>
                        </a:rPr>
                        <a:t>102,5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de-DE" sz="1200" b="0" i="0" u="none" strike="noStrike">
                          <a:solidFill>
                            <a:srgbClr val="000000"/>
                          </a:solidFill>
                          <a:effectLst/>
                          <a:latin typeface="Calibri" panose="020F0502020204030204" pitchFamily="34" charset="0"/>
                        </a:rPr>
                        <a:t>126,2</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F6F"/>
                    </a:solidFill>
                  </a:tcPr>
                </a:tc>
                <a:extLst>
                  <a:ext uri="{0D108BD9-81ED-4DB2-BD59-A6C34878D82A}">
                    <a16:rowId xmlns:a16="http://schemas.microsoft.com/office/drawing/2014/main" val="2649781634"/>
                  </a:ext>
                </a:extLst>
              </a:tr>
              <a:tr h="276776">
                <a:tc>
                  <a:txBody>
                    <a:bodyPr/>
                    <a:lstStyle/>
                    <a:p>
                      <a:pPr algn="l" fontAlgn="b"/>
                      <a:r>
                        <a:rPr lang="de-DE" sz="1200" b="1" i="0" u="none" strike="noStrike">
                          <a:solidFill>
                            <a:srgbClr val="000000"/>
                          </a:solidFill>
                          <a:effectLst/>
                          <a:latin typeface="Calibri" panose="020F0502020204030204" pitchFamily="34" charset="0"/>
                        </a:rPr>
                        <a:t>pvr</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744,1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744,1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738,5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733,1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734,9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627,6</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786948"/>
                  </a:ext>
                </a:extLst>
              </a:tr>
              <a:tr h="276776">
                <a:tc>
                  <a:txBody>
                    <a:bodyPr/>
                    <a:lstStyle/>
                    <a:p>
                      <a:pPr algn="l" fontAlgn="b"/>
                      <a:r>
                        <a:rPr lang="de-DE" sz="1200" b="1" i="0" u="none" strike="noStrike">
                          <a:solidFill>
                            <a:srgbClr val="000000"/>
                          </a:solidFill>
                          <a:effectLst/>
                          <a:latin typeface="Calibri" panose="020F0502020204030204" pitchFamily="34" charset="0"/>
                        </a:rPr>
                        <a:t>sopv</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641,7</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642,2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646,3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602,9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599,9</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462,1</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86086"/>
                  </a:ext>
                </a:extLst>
              </a:tr>
              <a:tr h="276776">
                <a:tc>
                  <a:txBody>
                    <a:bodyPr/>
                    <a:lstStyle/>
                    <a:p>
                      <a:pPr algn="l" fontAlgn="b"/>
                      <a:r>
                        <a:rPr lang="de-DE" sz="1200" b="1" i="0" u="none" strike="noStrike">
                          <a:solidFill>
                            <a:srgbClr val="000000"/>
                          </a:solidFill>
                          <a:effectLst/>
                          <a:latin typeface="Calibri" panose="020F0502020204030204" pitchFamily="34" charset="0"/>
                        </a:rPr>
                        <a:t>windoffshore</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1381,2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1383,5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721,5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1109,1</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610,5</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840,0</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120663"/>
                  </a:ext>
                </a:extLst>
              </a:tr>
              <a:tr h="286660">
                <a:tc>
                  <a:txBody>
                    <a:bodyPr/>
                    <a:lstStyle/>
                    <a:p>
                      <a:pPr algn="l" fontAlgn="b"/>
                      <a:r>
                        <a:rPr lang="de-DE" sz="1200" b="1" i="0" u="none" strike="noStrike">
                          <a:solidFill>
                            <a:srgbClr val="000000"/>
                          </a:solidFill>
                          <a:effectLst/>
                          <a:latin typeface="Calibri" panose="020F0502020204030204" pitchFamily="34" charset="0"/>
                        </a:rPr>
                        <a:t>windonshore</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2412,0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2412,3</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2442,2</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2387,0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2332,6</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dirty="0">
                          <a:solidFill>
                            <a:srgbClr val="000000"/>
                          </a:solidFill>
                          <a:effectLst/>
                          <a:latin typeface="Calibri" panose="020F0502020204030204" pitchFamily="34" charset="0"/>
                        </a:rPr>
                        <a:t>2098,1</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20416"/>
                  </a:ext>
                </a:extLst>
              </a:tr>
            </a:tbl>
          </a:graphicData>
        </a:graphic>
      </p:graphicFrame>
    </p:spTree>
    <p:extLst>
      <p:ext uri="{BB962C8B-B14F-4D97-AF65-F5344CB8AC3E}">
        <p14:creationId xmlns:p14="http://schemas.microsoft.com/office/powerpoint/2010/main" val="181572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Capacity</a:t>
            </a:r>
            <a:r>
              <a:rPr lang="de-DE" dirty="0"/>
              <a:t> (2050)</a:t>
            </a:r>
          </a:p>
        </p:txBody>
      </p:sp>
      <p:sp>
        <p:nvSpPr>
          <p:cNvPr id="3" name="Foliennummernplatzhalter 2"/>
          <p:cNvSpPr>
            <a:spLocks noGrp="1"/>
          </p:cNvSpPr>
          <p:nvPr>
            <p:ph type="sldNum" sz="quarter" idx="12"/>
          </p:nvPr>
        </p:nvSpPr>
        <p:spPr/>
        <p:txBody>
          <a:bodyPr/>
          <a:lstStyle/>
          <a:p>
            <a:fld id="{D58FB749-A2C7-431C-99C3-1BBC5D0DA192}" type="slidenum">
              <a:rPr lang="en-GB" smtClean="0"/>
              <a:t>25</a:t>
            </a:fld>
            <a:endParaRPr lang="en-GB" dirty="0"/>
          </a:p>
        </p:txBody>
      </p:sp>
      <p:pic>
        <p:nvPicPr>
          <p:cNvPr id="4" name="Grafik 3"/>
          <p:cNvPicPr>
            <a:picLocks noChangeAspect="1"/>
          </p:cNvPicPr>
          <p:nvPr/>
        </p:nvPicPr>
        <p:blipFill>
          <a:blip r:embed="rId2"/>
          <a:stretch>
            <a:fillRect/>
          </a:stretch>
        </p:blipFill>
        <p:spPr>
          <a:xfrm>
            <a:off x="250309" y="1555584"/>
            <a:ext cx="11332091" cy="4266719"/>
          </a:xfrm>
          <a:prstGeom prst="rect">
            <a:avLst/>
          </a:prstGeom>
        </p:spPr>
      </p:pic>
    </p:spTree>
    <p:extLst>
      <p:ext uri="{BB962C8B-B14F-4D97-AF65-F5344CB8AC3E}">
        <p14:creationId xmlns:p14="http://schemas.microsoft.com/office/powerpoint/2010/main" val="185130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331200" y="3210560"/>
            <a:ext cx="3616960" cy="3145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p:txBody>
          <a:bodyPr/>
          <a:lstStyle/>
          <a:p>
            <a:r>
              <a:rPr lang="de-DE" dirty="0" err="1"/>
              <a:t>Capacity</a:t>
            </a:r>
            <a:r>
              <a:rPr lang="de-DE" dirty="0"/>
              <a:t> 2050 </a:t>
            </a:r>
            <a:r>
              <a:rPr lang="de-DE" sz="2800" dirty="0"/>
              <a:t>(GW)</a:t>
            </a:r>
            <a:endParaRPr lang="de-DE" dirty="0"/>
          </a:p>
        </p:txBody>
      </p:sp>
      <p:sp>
        <p:nvSpPr>
          <p:cNvPr id="3" name="Foliennummernplatzhalter 2"/>
          <p:cNvSpPr>
            <a:spLocks noGrp="1"/>
          </p:cNvSpPr>
          <p:nvPr>
            <p:ph type="sldNum" sz="quarter" idx="12"/>
          </p:nvPr>
        </p:nvSpPr>
        <p:spPr/>
        <p:txBody>
          <a:bodyPr/>
          <a:lstStyle/>
          <a:p>
            <a:fld id="{D58FB749-A2C7-431C-99C3-1BBC5D0DA192}" type="slidenum">
              <a:rPr lang="en-GB" smtClean="0"/>
              <a:t>26</a:t>
            </a:fld>
            <a:endParaRPr lang="en-GB" dirty="0"/>
          </a:p>
        </p:txBody>
      </p:sp>
      <p:graphicFrame>
        <p:nvGraphicFramePr>
          <p:cNvPr id="10" name="Tabelle 9"/>
          <p:cNvGraphicFramePr>
            <a:graphicFrameLocks noGrp="1"/>
          </p:cNvGraphicFramePr>
          <p:nvPr>
            <p:extLst>
              <p:ext uri="{D42A27DB-BD31-4B8C-83A1-F6EECF244321}">
                <p14:modId xmlns:p14="http://schemas.microsoft.com/office/powerpoint/2010/main" val="996878335"/>
              </p:ext>
            </p:extLst>
          </p:nvPr>
        </p:nvGraphicFramePr>
        <p:xfrm>
          <a:off x="377952" y="1456264"/>
          <a:ext cx="11204447" cy="4400737"/>
        </p:xfrm>
        <a:graphic>
          <a:graphicData uri="http://schemas.openxmlformats.org/drawingml/2006/table">
            <a:tbl>
              <a:tblPr/>
              <a:tblGrid>
                <a:gridCol w="1154073">
                  <a:extLst>
                    <a:ext uri="{9D8B030D-6E8A-4147-A177-3AD203B41FA5}">
                      <a16:colId xmlns:a16="http://schemas.microsoft.com/office/drawing/2014/main" val="428383682"/>
                    </a:ext>
                  </a:extLst>
                </a:gridCol>
                <a:gridCol w="1365526">
                  <a:extLst>
                    <a:ext uri="{9D8B030D-6E8A-4147-A177-3AD203B41FA5}">
                      <a16:colId xmlns:a16="http://schemas.microsoft.com/office/drawing/2014/main" val="1628059826"/>
                    </a:ext>
                  </a:extLst>
                </a:gridCol>
                <a:gridCol w="1936194">
                  <a:extLst>
                    <a:ext uri="{9D8B030D-6E8A-4147-A177-3AD203B41FA5}">
                      <a16:colId xmlns:a16="http://schemas.microsoft.com/office/drawing/2014/main" val="1774338105"/>
                    </a:ext>
                  </a:extLst>
                </a:gridCol>
                <a:gridCol w="2618957">
                  <a:extLst>
                    <a:ext uri="{9D8B030D-6E8A-4147-A177-3AD203B41FA5}">
                      <a16:colId xmlns:a16="http://schemas.microsoft.com/office/drawing/2014/main" val="387495404"/>
                    </a:ext>
                  </a:extLst>
                </a:gridCol>
                <a:gridCol w="1426668">
                  <a:extLst>
                    <a:ext uri="{9D8B030D-6E8A-4147-A177-3AD203B41FA5}">
                      <a16:colId xmlns:a16="http://schemas.microsoft.com/office/drawing/2014/main" val="3010989644"/>
                    </a:ext>
                  </a:extLst>
                </a:gridCol>
                <a:gridCol w="1304383">
                  <a:extLst>
                    <a:ext uri="{9D8B030D-6E8A-4147-A177-3AD203B41FA5}">
                      <a16:colId xmlns:a16="http://schemas.microsoft.com/office/drawing/2014/main" val="1678474126"/>
                    </a:ext>
                  </a:extLst>
                </a:gridCol>
                <a:gridCol w="1398646">
                  <a:extLst>
                    <a:ext uri="{9D8B030D-6E8A-4147-A177-3AD203B41FA5}">
                      <a16:colId xmlns:a16="http://schemas.microsoft.com/office/drawing/2014/main" val="4059014629"/>
                    </a:ext>
                  </a:extLst>
                </a:gridCol>
              </a:tblGrid>
              <a:tr h="515989">
                <a:tc>
                  <a:txBody>
                    <a:bodyPr/>
                    <a:lstStyle/>
                    <a:p>
                      <a:pPr algn="l" fontAlgn="b"/>
                      <a:r>
                        <a:rPr lang="de-DE" sz="1200" b="0" i="0" u="none" strike="noStrike" dirty="0">
                          <a:solidFill>
                            <a:srgbClr val="000000"/>
                          </a:solidFill>
                          <a:effectLst/>
                          <a:latin typeface="Calibri" panose="020F0502020204030204" pitchFamily="34" charset="0"/>
                        </a:rPr>
                        <a:t> </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dirty="0">
                          <a:solidFill>
                            <a:srgbClr val="000000"/>
                          </a:solidFill>
                          <a:effectLst/>
                          <a:latin typeface="Calibri" panose="020F0502020204030204" pitchFamily="34" charset="0"/>
                        </a:rPr>
                        <a:t> Coop-High Demand</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Coop-High Demand-Low Flex</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Coop-High Demand-Low CO2-Price (it0)</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NatPre-High Demand</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Coop-Low Demand</a:t>
                      </a:r>
                    </a:p>
                  </a:txBody>
                  <a:tcPr marL="7176" marR="7176" marT="71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1" i="0" u="none" strike="noStrike">
                          <a:solidFill>
                            <a:srgbClr val="000000"/>
                          </a:solidFill>
                          <a:effectLst/>
                          <a:latin typeface="Calibri" panose="020F0502020204030204" pitchFamily="34" charset="0"/>
                        </a:rPr>
                        <a:t>NatPre-Low Demand</a:t>
                      </a:r>
                    </a:p>
                  </a:txBody>
                  <a:tcPr marL="7176" marR="7176" marT="71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730372"/>
                  </a:ext>
                </a:extLst>
              </a:tr>
              <a:tr h="276776">
                <a:tc>
                  <a:txBody>
                    <a:bodyPr/>
                    <a:lstStyle/>
                    <a:p>
                      <a:pPr algn="l" fontAlgn="b"/>
                      <a:r>
                        <a:rPr lang="de-DE" sz="1200" b="1" i="0" u="none" strike="noStrike" dirty="0">
                          <a:solidFill>
                            <a:srgbClr val="000000"/>
                          </a:solidFill>
                          <a:effectLst/>
                          <a:latin typeface="Calibri" panose="020F0502020204030204" pitchFamily="34" charset="0"/>
                        </a:rPr>
                        <a:t>gas/</a:t>
                      </a:r>
                      <a:r>
                        <a:rPr lang="de-DE" sz="1200" b="1" i="0" u="none" strike="noStrike" dirty="0" err="1">
                          <a:solidFill>
                            <a:srgbClr val="000000"/>
                          </a:solidFill>
                          <a:effectLst/>
                          <a:latin typeface="Calibri" panose="020F0502020204030204" pitchFamily="34" charset="0"/>
                        </a:rPr>
                        <a:t>biogas</a:t>
                      </a:r>
                      <a:endParaRPr lang="de-DE" sz="1200" b="1" i="0" u="none" strike="noStrike" dirty="0">
                        <a:solidFill>
                          <a:srgbClr val="000000"/>
                        </a:solidFill>
                        <a:effectLst/>
                        <a:latin typeface="Calibri" panose="020F0502020204030204" pitchFamily="34" charset="0"/>
                      </a:endParaRP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dirty="0">
                          <a:solidFill>
                            <a:srgbClr val="000000"/>
                          </a:solidFill>
                          <a:effectLst/>
                          <a:latin typeface="Calibri" panose="020F0502020204030204" pitchFamily="34" charset="0"/>
                        </a:rPr>
                        <a:t>106,0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de-DE" sz="1200" b="0" i="0" u="none" strike="noStrike">
                          <a:solidFill>
                            <a:srgbClr val="000000"/>
                          </a:solidFill>
                          <a:effectLst/>
                          <a:latin typeface="Calibri" panose="020F0502020204030204" pitchFamily="34" charset="0"/>
                        </a:rPr>
                        <a:t>109,1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tc>
                  <a:txBody>
                    <a:bodyPr/>
                    <a:lstStyle/>
                    <a:p>
                      <a:pPr algn="r" fontAlgn="b"/>
                      <a:r>
                        <a:rPr lang="de-DE" sz="1200" b="0" i="0" u="none" strike="noStrike">
                          <a:solidFill>
                            <a:srgbClr val="000000"/>
                          </a:solidFill>
                          <a:effectLst/>
                          <a:latin typeface="Calibri" panose="020F0502020204030204" pitchFamily="34" charset="0"/>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de-DE" sz="1200" b="0" i="0" u="none" strike="noStrike">
                          <a:solidFill>
                            <a:srgbClr val="000000"/>
                          </a:solidFill>
                          <a:effectLst/>
                          <a:latin typeface="Calibri" panose="020F0502020204030204" pitchFamily="34" charset="0"/>
                        </a:rPr>
                        <a:t>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r" fontAlgn="b"/>
                      <a:r>
                        <a:rPr lang="de-DE" sz="1200" b="0" i="0" u="none" strike="noStrike">
                          <a:solidFill>
                            <a:srgbClr val="000000"/>
                          </a:solidFill>
                          <a:effectLst/>
                          <a:latin typeface="Calibri" panose="020F0502020204030204" pitchFamily="34" charset="0"/>
                        </a:rPr>
                        <a:t>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r" fontAlgn="b"/>
                      <a:r>
                        <a:rPr lang="de-DE" sz="1200" b="0" i="0" u="none" strike="noStrike">
                          <a:solidFill>
                            <a:srgbClr val="000000"/>
                          </a:solidFill>
                          <a:effectLst/>
                          <a:latin typeface="Calibri" panose="020F0502020204030204" pitchFamily="34" charset="0"/>
                        </a:rPr>
                        <a:t>63,0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560617551"/>
                  </a:ext>
                </a:extLst>
              </a:tr>
              <a:tr h="276776">
                <a:tc>
                  <a:txBody>
                    <a:bodyPr/>
                    <a:lstStyle/>
                    <a:p>
                      <a:pPr algn="l" fontAlgn="b"/>
                      <a:r>
                        <a:rPr lang="de-DE" sz="1200" b="1" i="0" u="none" strike="noStrike">
                          <a:solidFill>
                            <a:srgbClr val="000000"/>
                          </a:solidFill>
                          <a:effectLst/>
                          <a:latin typeface="Calibri" panose="020F0502020204030204" pitchFamily="34" charset="0"/>
                        </a:rPr>
                        <a:t>hardcoal</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2758"/>
                  </a:ext>
                </a:extLst>
              </a:tr>
              <a:tr h="276776">
                <a:tc>
                  <a:txBody>
                    <a:bodyPr/>
                    <a:lstStyle/>
                    <a:p>
                      <a:pPr algn="l" fontAlgn="b"/>
                      <a:r>
                        <a:rPr lang="de-DE" sz="1200" b="1" i="0" u="none" strike="noStrike">
                          <a:solidFill>
                            <a:srgbClr val="000000"/>
                          </a:solidFill>
                          <a:effectLst/>
                          <a:latin typeface="Calibri" panose="020F0502020204030204" pitchFamily="34" charset="0"/>
                        </a:rPr>
                        <a:t>lignite</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03069"/>
                  </a:ext>
                </a:extLst>
              </a:tr>
              <a:tr h="276776">
                <a:tc>
                  <a:txBody>
                    <a:bodyPr/>
                    <a:lstStyle/>
                    <a:p>
                      <a:pPr algn="l" fontAlgn="b"/>
                      <a:r>
                        <a:rPr lang="de-DE" sz="1200" b="1" i="0" u="none" strike="noStrike">
                          <a:solidFill>
                            <a:srgbClr val="000000"/>
                          </a:solidFill>
                          <a:effectLst/>
                          <a:latin typeface="Calibri" panose="020F0502020204030204" pitchFamily="34" charset="0"/>
                        </a:rPr>
                        <a:t>nuclear</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de-DE" sz="1200" b="0"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de-DE" sz="1200" b="0" i="0" u="none" strike="noStrike">
                          <a:solidFill>
                            <a:srgbClr val="000000"/>
                          </a:solidFill>
                          <a:effectLst/>
                          <a:latin typeface="Calibri" panose="020F0502020204030204" pitchFamily="34" charset="0"/>
                        </a:rPr>
                        <a:t>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r" fontAlgn="b"/>
                      <a:r>
                        <a:rPr lang="de-DE" sz="1200" b="0" i="0" u="none" strike="noStrike">
                          <a:solidFill>
                            <a:srgbClr val="000000"/>
                          </a:solidFill>
                          <a:effectLst/>
                          <a:latin typeface="Calibri" panose="020F0502020204030204" pitchFamily="34" charset="0"/>
                        </a:rPr>
                        <a:t>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de-DE" sz="1200" b="0"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de-DE" sz="1200" b="0" i="0" u="none" strike="noStrike">
                          <a:solidFill>
                            <a:srgbClr val="000000"/>
                          </a:solidFill>
                          <a:effectLst/>
                          <a:latin typeface="Calibri" panose="020F0502020204030204" pitchFamily="34" charset="0"/>
                        </a:rPr>
                        <a:t>73,5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extLst>
                  <a:ext uri="{0D108BD9-81ED-4DB2-BD59-A6C34878D82A}">
                    <a16:rowId xmlns:a16="http://schemas.microsoft.com/office/drawing/2014/main" val="2510546382"/>
                  </a:ext>
                </a:extLst>
              </a:tr>
              <a:tr h="276776">
                <a:tc>
                  <a:txBody>
                    <a:bodyPr/>
                    <a:lstStyle/>
                    <a:p>
                      <a:pPr algn="l" fontAlgn="b"/>
                      <a:r>
                        <a:rPr lang="de-DE" sz="1200" b="1" i="0" u="none" strike="noStrike">
                          <a:solidFill>
                            <a:srgbClr val="000000"/>
                          </a:solidFill>
                          <a:effectLst/>
                          <a:latin typeface="Calibri" panose="020F0502020204030204" pitchFamily="34" charset="0"/>
                        </a:rPr>
                        <a:t>oil</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283025"/>
                  </a:ext>
                </a:extLst>
              </a:tr>
              <a:tr h="276776">
                <a:tc>
                  <a:txBody>
                    <a:bodyPr/>
                    <a:lstStyle/>
                    <a:p>
                      <a:pPr algn="l" fontAlgn="b"/>
                      <a:r>
                        <a:rPr lang="de-DE" sz="1200" b="1" i="0" u="none" strike="noStrike">
                          <a:solidFill>
                            <a:srgbClr val="000000"/>
                          </a:solidFill>
                          <a:effectLst/>
                          <a:latin typeface="Calibri" panose="020F0502020204030204" pitchFamily="34" charset="0"/>
                        </a:rPr>
                        <a:t>waste</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861550"/>
                  </a:ext>
                </a:extLst>
              </a:tr>
              <a:tr h="276776">
                <a:tc>
                  <a:txBody>
                    <a:bodyPr/>
                    <a:lstStyle/>
                    <a:p>
                      <a:pPr algn="l" fontAlgn="b"/>
                      <a:r>
                        <a:rPr lang="de-DE" sz="1200" b="1" i="0" u="none" strike="noStrike">
                          <a:solidFill>
                            <a:srgbClr val="000000"/>
                          </a:solidFill>
                          <a:effectLst/>
                          <a:latin typeface="Calibri" panose="020F0502020204030204" pitchFamily="34" charset="0"/>
                        </a:rPr>
                        <a:t>biomass</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765102"/>
                  </a:ext>
                </a:extLst>
              </a:tr>
              <a:tr h="276776">
                <a:tc>
                  <a:txBody>
                    <a:bodyPr/>
                    <a:lstStyle/>
                    <a:p>
                      <a:pPr algn="l" fontAlgn="b"/>
                      <a:r>
                        <a:rPr lang="de-DE" sz="1200" b="1" i="0" u="none" strike="noStrike">
                          <a:solidFill>
                            <a:srgbClr val="000000"/>
                          </a:solidFill>
                          <a:effectLst/>
                          <a:latin typeface="Calibri" panose="020F0502020204030204" pitchFamily="34" charset="0"/>
                        </a:rPr>
                        <a:t>hydro</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dirty="0">
                          <a:solidFill>
                            <a:srgbClr val="000000"/>
                          </a:solidFill>
                          <a:effectLst/>
                          <a:latin typeface="Calibri" panose="020F0502020204030204" pitchFamily="34" charset="0"/>
                        </a:rPr>
                        <a:t>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301543"/>
                  </a:ext>
                </a:extLst>
              </a:tr>
              <a:tr h="276776">
                <a:tc>
                  <a:txBody>
                    <a:bodyPr/>
                    <a:lstStyle/>
                    <a:p>
                      <a:pPr algn="l" fontAlgn="b"/>
                      <a:r>
                        <a:rPr lang="de-DE" sz="1200" b="1" i="0" u="none" strike="noStrike">
                          <a:solidFill>
                            <a:srgbClr val="000000"/>
                          </a:solidFill>
                          <a:effectLst/>
                          <a:latin typeface="Calibri" panose="020F0502020204030204" pitchFamily="34" charset="0"/>
                        </a:rPr>
                        <a:t>Other (Geoth.)</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362270"/>
                  </a:ext>
                </a:extLst>
              </a:tr>
              <a:tr h="276776">
                <a:tc>
                  <a:txBody>
                    <a:bodyPr/>
                    <a:lstStyle/>
                    <a:p>
                      <a:pPr algn="l" fontAlgn="b"/>
                      <a:r>
                        <a:rPr lang="de-DE" sz="1200" b="1" i="0" u="none" strike="noStrike">
                          <a:solidFill>
                            <a:srgbClr val="000000"/>
                          </a:solidFill>
                          <a:effectLst/>
                          <a:latin typeface="Calibri" panose="020F0502020204030204" pitchFamily="34" charset="0"/>
                        </a:rPr>
                        <a:t>CSP</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27C"/>
                    </a:solidFill>
                  </a:tcPr>
                </a:tc>
                <a:tc>
                  <a:txBody>
                    <a:bodyPr/>
                    <a:lstStyle/>
                    <a:p>
                      <a:pPr algn="r" fontAlgn="b"/>
                      <a:r>
                        <a:rPr lang="de-DE" sz="1200" b="0" i="0" u="none" strike="noStrike">
                          <a:solidFill>
                            <a:srgbClr val="000000"/>
                          </a:solidFill>
                          <a:effectLst/>
                          <a:latin typeface="Calibri" panose="020F0502020204030204" pitchFamily="34" charset="0"/>
                        </a:rPr>
                        <a:t>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de-DE" sz="1200" b="0" i="0" u="none" strike="noStrike">
                          <a:solidFill>
                            <a:srgbClr val="000000"/>
                          </a:solidFill>
                          <a:effectLst/>
                          <a:latin typeface="Calibri" panose="020F0502020204030204" pitchFamily="34" charset="0"/>
                        </a:rPr>
                        <a:t>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r" fontAlgn="b"/>
                      <a:r>
                        <a:rPr lang="de-DE" sz="1200" b="0" i="0" u="none" strike="noStrike">
                          <a:solidFill>
                            <a:srgbClr val="000000"/>
                          </a:solidFill>
                          <a:effectLst/>
                          <a:latin typeface="Calibri" panose="020F0502020204030204" pitchFamily="34" charset="0"/>
                        </a:rPr>
                        <a:t>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r" fontAlgn="b"/>
                      <a:r>
                        <a:rPr lang="de-DE" sz="1200" b="0" i="0" u="none" strike="noStrike">
                          <a:solidFill>
                            <a:srgbClr val="000000"/>
                          </a:solidFill>
                          <a:effectLst/>
                          <a:latin typeface="Calibri" panose="020F0502020204030204" pitchFamily="34" charset="0"/>
                        </a:rPr>
                        <a:t>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de-DE" sz="1200" b="0" i="0" u="none" strike="noStrike">
                          <a:solidFill>
                            <a:srgbClr val="000000"/>
                          </a:solidFill>
                          <a:effectLst/>
                          <a:latin typeface="Calibri" panose="020F0502020204030204" pitchFamily="34" charset="0"/>
                        </a:rPr>
                        <a:t>30,5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F6F"/>
                    </a:solidFill>
                  </a:tcPr>
                </a:tc>
                <a:extLst>
                  <a:ext uri="{0D108BD9-81ED-4DB2-BD59-A6C34878D82A}">
                    <a16:rowId xmlns:a16="http://schemas.microsoft.com/office/drawing/2014/main" val="2649781634"/>
                  </a:ext>
                </a:extLst>
              </a:tr>
              <a:tr h="276776">
                <a:tc>
                  <a:txBody>
                    <a:bodyPr/>
                    <a:lstStyle/>
                    <a:p>
                      <a:pPr algn="l" fontAlgn="b"/>
                      <a:r>
                        <a:rPr lang="de-DE" sz="1200" b="1" i="0" u="none" strike="noStrike">
                          <a:solidFill>
                            <a:srgbClr val="000000"/>
                          </a:solidFill>
                          <a:effectLst/>
                          <a:latin typeface="Calibri" panose="020F0502020204030204" pitchFamily="34" charset="0"/>
                        </a:rPr>
                        <a:t>pvr</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683,3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683,4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589,6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786948"/>
                  </a:ext>
                </a:extLst>
              </a:tr>
              <a:tr h="276776">
                <a:tc>
                  <a:txBody>
                    <a:bodyPr/>
                    <a:lstStyle/>
                    <a:p>
                      <a:pPr algn="l" fontAlgn="b"/>
                      <a:r>
                        <a:rPr lang="de-DE" sz="1200" b="1" i="0" u="none" strike="noStrike">
                          <a:solidFill>
                            <a:srgbClr val="000000"/>
                          </a:solidFill>
                          <a:effectLst/>
                          <a:latin typeface="Calibri" panose="020F0502020204030204" pitchFamily="34" charset="0"/>
                        </a:rPr>
                        <a:t>sopv</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517,0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410,2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86086"/>
                  </a:ext>
                </a:extLst>
              </a:tr>
              <a:tr h="276776">
                <a:tc>
                  <a:txBody>
                    <a:bodyPr/>
                    <a:lstStyle/>
                    <a:p>
                      <a:pPr algn="l" fontAlgn="b"/>
                      <a:r>
                        <a:rPr lang="de-DE" sz="1200" b="1" i="0" u="none" strike="noStrike">
                          <a:solidFill>
                            <a:srgbClr val="000000"/>
                          </a:solidFill>
                          <a:effectLst/>
                          <a:latin typeface="Calibri" panose="020F0502020204030204" pitchFamily="34" charset="0"/>
                        </a:rPr>
                        <a:t>windoffshore</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329,3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166,6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256,6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192,0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120663"/>
                  </a:ext>
                </a:extLst>
              </a:tr>
              <a:tr h="286660">
                <a:tc>
                  <a:txBody>
                    <a:bodyPr/>
                    <a:lstStyle/>
                    <a:p>
                      <a:pPr algn="l" fontAlgn="b"/>
                      <a:r>
                        <a:rPr lang="de-DE" sz="1200" b="1" i="0" u="none" strike="noStrike">
                          <a:solidFill>
                            <a:srgbClr val="000000"/>
                          </a:solidFill>
                          <a:effectLst/>
                          <a:latin typeface="Calibri" panose="020F0502020204030204" pitchFamily="34" charset="0"/>
                        </a:rPr>
                        <a:t>windonshore</a:t>
                      </a:r>
                    </a:p>
                  </a:txBody>
                  <a:tcPr marL="7176" marR="7176" marT="71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789,9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802,9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a:solidFill>
                            <a:srgbClr val="000000"/>
                          </a:solidFill>
                          <a:effectLst/>
                          <a:latin typeface="Calibri" panose="020F0502020204030204" pitchFamily="34" charset="0"/>
                        </a:rPr>
                        <a:t>746,0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200" b="0" i="0" u="none" strike="noStrike" dirty="0">
                          <a:solidFill>
                            <a:srgbClr val="000000"/>
                          </a:solidFill>
                          <a:effectLst/>
                          <a:latin typeface="Calibri" panose="020F0502020204030204" pitchFamily="34" charset="0"/>
                        </a:rPr>
                        <a:t>651,8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620416"/>
                  </a:ext>
                </a:extLst>
              </a:tr>
            </a:tbl>
          </a:graphicData>
        </a:graphic>
      </p:graphicFrame>
    </p:spTree>
    <p:extLst>
      <p:ext uri="{BB962C8B-B14F-4D97-AF65-F5344CB8AC3E}">
        <p14:creationId xmlns:p14="http://schemas.microsoft.com/office/powerpoint/2010/main" val="1366755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Generation-Gap in Enertile</a:t>
            </a:r>
          </a:p>
        </p:txBody>
      </p:sp>
      <p:sp>
        <p:nvSpPr>
          <p:cNvPr id="3" name="Foliennummernplatzhalter 2"/>
          <p:cNvSpPr>
            <a:spLocks noGrp="1"/>
          </p:cNvSpPr>
          <p:nvPr>
            <p:ph type="sldNum" sz="quarter" idx="12"/>
          </p:nvPr>
        </p:nvSpPr>
        <p:spPr/>
        <p:txBody>
          <a:bodyPr/>
          <a:lstStyle/>
          <a:p>
            <a:fld id="{D58FB749-A2C7-431C-99C3-1BBC5D0DA192}" type="slidenum">
              <a:rPr lang="en-GB" smtClean="0"/>
              <a:t>27</a:t>
            </a:fld>
            <a:endParaRPr lang="en-GB" dirty="0"/>
          </a:p>
        </p:txBody>
      </p:sp>
      <p:pic>
        <p:nvPicPr>
          <p:cNvPr id="5" name="Grafik 4"/>
          <p:cNvPicPr>
            <a:picLocks noChangeAspect="1"/>
          </p:cNvPicPr>
          <p:nvPr/>
        </p:nvPicPr>
        <p:blipFill>
          <a:blip r:embed="rId2"/>
          <a:stretch>
            <a:fillRect/>
          </a:stretch>
        </p:blipFill>
        <p:spPr>
          <a:xfrm>
            <a:off x="377951" y="1481548"/>
            <a:ext cx="8815209" cy="4431283"/>
          </a:xfrm>
          <a:prstGeom prst="rect">
            <a:avLst/>
          </a:prstGeom>
        </p:spPr>
      </p:pic>
      <p:sp>
        <p:nvSpPr>
          <p:cNvPr id="4" name="Textfeld 3">
            <a:extLst>
              <a:ext uri="{FF2B5EF4-FFF2-40B4-BE49-F238E27FC236}">
                <a16:creationId xmlns:a16="http://schemas.microsoft.com/office/drawing/2014/main" id="{F3E61025-00CC-4EAB-92F2-2226F7524913}"/>
              </a:ext>
            </a:extLst>
          </p:cNvPr>
          <p:cNvSpPr txBox="1"/>
          <p:nvPr/>
        </p:nvSpPr>
        <p:spPr>
          <a:xfrm>
            <a:off x="3971926" y="4554980"/>
            <a:ext cx="1352550" cy="861774"/>
          </a:xfrm>
          <a:prstGeom prst="rect">
            <a:avLst/>
          </a:prstGeom>
          <a:solidFill>
            <a:schemeClr val="bg1"/>
          </a:solidFill>
        </p:spPr>
        <p:txBody>
          <a:bodyPr wrap="square" rtlCol="0">
            <a:spAutoFit/>
          </a:bodyPr>
          <a:lstStyle/>
          <a:p>
            <a:pPr algn="ctr"/>
            <a:r>
              <a:rPr lang="de-DE" dirty="0">
                <a:solidFill>
                  <a:schemeClr val="tx1">
                    <a:lumMod val="65000"/>
                    <a:lumOff val="35000"/>
                  </a:schemeClr>
                </a:solidFill>
              </a:rPr>
              <a:t>CO</a:t>
            </a:r>
            <a:r>
              <a:rPr lang="de-DE" baseline="-25000" dirty="0">
                <a:solidFill>
                  <a:schemeClr val="tx1">
                    <a:lumMod val="65000"/>
                    <a:lumOff val="35000"/>
                  </a:schemeClr>
                </a:solidFill>
              </a:rPr>
              <a:t>2</a:t>
            </a:r>
            <a:r>
              <a:rPr lang="de-DE" dirty="0">
                <a:solidFill>
                  <a:schemeClr val="tx1">
                    <a:lumMod val="65000"/>
                    <a:lumOff val="35000"/>
                  </a:schemeClr>
                </a:solidFill>
              </a:rPr>
              <a:t>-Price </a:t>
            </a:r>
            <a:r>
              <a:rPr lang="de-DE" sz="1600" dirty="0">
                <a:solidFill>
                  <a:schemeClr val="tx1">
                    <a:lumMod val="65000"/>
                    <a:lumOff val="35000"/>
                  </a:schemeClr>
                </a:solidFill>
              </a:rPr>
              <a:t>(Low Climate Ambition)</a:t>
            </a:r>
            <a:endParaRPr lang="en-GB" dirty="0">
              <a:solidFill>
                <a:schemeClr val="tx1">
                  <a:lumMod val="65000"/>
                  <a:lumOff val="35000"/>
                </a:schemeClr>
              </a:solidFill>
            </a:endParaRPr>
          </a:p>
        </p:txBody>
      </p:sp>
    </p:spTree>
    <p:extLst>
      <p:ext uri="{BB962C8B-B14F-4D97-AF65-F5344CB8AC3E}">
        <p14:creationId xmlns:p14="http://schemas.microsoft.com/office/powerpoint/2010/main" val="3298117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950" y="475488"/>
            <a:ext cx="8359649" cy="680452"/>
          </a:xfrm>
        </p:spPr>
        <p:txBody>
          <a:bodyPr/>
          <a:lstStyle/>
          <a:p>
            <a:r>
              <a:rPr lang="de-DE" dirty="0"/>
              <a:t>CSP-Generation per Country           </a:t>
            </a:r>
            <a:r>
              <a:rPr lang="de-DE" dirty="0">
                <a:solidFill>
                  <a:srgbClr val="002060"/>
                </a:solidFill>
              </a:rPr>
              <a:t>(2050)</a:t>
            </a:r>
            <a:r>
              <a:rPr lang="de-DE" dirty="0"/>
              <a:t>)</a:t>
            </a:r>
          </a:p>
        </p:txBody>
      </p:sp>
      <p:sp>
        <p:nvSpPr>
          <p:cNvPr id="3" name="Foliennummernplatzhalter 2"/>
          <p:cNvSpPr>
            <a:spLocks noGrp="1"/>
          </p:cNvSpPr>
          <p:nvPr>
            <p:ph type="sldNum" sz="quarter" idx="12"/>
          </p:nvPr>
        </p:nvSpPr>
        <p:spPr/>
        <p:txBody>
          <a:bodyPr/>
          <a:lstStyle/>
          <a:p>
            <a:fld id="{D58FB749-A2C7-431C-99C3-1BBC5D0DA192}" type="slidenum">
              <a:rPr lang="en-GB" smtClean="0"/>
              <a:t>28</a:t>
            </a:fld>
            <a:endParaRPr lang="en-GB" dirty="0"/>
          </a:p>
        </p:txBody>
      </p:sp>
      <p:sp>
        <p:nvSpPr>
          <p:cNvPr id="5" name="Rechteck 4"/>
          <p:cNvSpPr/>
          <p:nvPr/>
        </p:nvSpPr>
        <p:spPr>
          <a:xfrm>
            <a:off x="4119716" y="4975123"/>
            <a:ext cx="422787" cy="21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5555226" y="5324169"/>
            <a:ext cx="345533" cy="172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4100051" y="5569974"/>
            <a:ext cx="422787" cy="21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624915" y="5569974"/>
            <a:ext cx="422787" cy="21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7629830" y="5324169"/>
            <a:ext cx="422787" cy="216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flipV="1">
            <a:off x="8214849" y="4975123"/>
            <a:ext cx="422787" cy="397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2"/>
          <a:stretch>
            <a:fillRect/>
          </a:stretch>
        </p:blipFill>
        <p:spPr>
          <a:xfrm>
            <a:off x="78830" y="1534482"/>
            <a:ext cx="12014353" cy="3711815"/>
          </a:xfrm>
          <a:prstGeom prst="rect">
            <a:avLst/>
          </a:prstGeom>
        </p:spPr>
      </p:pic>
    </p:spTree>
    <p:extLst>
      <p:ext uri="{BB962C8B-B14F-4D97-AF65-F5344CB8AC3E}">
        <p14:creationId xmlns:p14="http://schemas.microsoft.com/office/powerpoint/2010/main" val="2963679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CSP-</a:t>
            </a:r>
            <a:r>
              <a:rPr lang="de-DE" dirty="0" err="1"/>
              <a:t>Capacity</a:t>
            </a:r>
            <a:r>
              <a:rPr lang="de-DE" dirty="0"/>
              <a:t> per Country (2050)</a:t>
            </a:r>
          </a:p>
        </p:txBody>
      </p:sp>
      <p:sp>
        <p:nvSpPr>
          <p:cNvPr id="3" name="Foliennummernplatzhalter 2"/>
          <p:cNvSpPr>
            <a:spLocks noGrp="1"/>
          </p:cNvSpPr>
          <p:nvPr>
            <p:ph type="sldNum" sz="quarter" idx="12"/>
          </p:nvPr>
        </p:nvSpPr>
        <p:spPr/>
        <p:txBody>
          <a:bodyPr/>
          <a:lstStyle/>
          <a:p>
            <a:fld id="{D58FB749-A2C7-431C-99C3-1BBC5D0DA192}" type="slidenum">
              <a:rPr lang="en-GB" smtClean="0"/>
              <a:t>29</a:t>
            </a:fld>
            <a:endParaRPr lang="en-GB" dirty="0"/>
          </a:p>
        </p:txBody>
      </p:sp>
      <p:sp>
        <p:nvSpPr>
          <p:cNvPr id="5" name="Rechteck 4"/>
          <p:cNvSpPr/>
          <p:nvPr/>
        </p:nvSpPr>
        <p:spPr>
          <a:xfrm>
            <a:off x="2871019" y="4965290"/>
            <a:ext cx="491613" cy="147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954593" y="5257369"/>
            <a:ext cx="491613" cy="147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6012753" y="5257369"/>
            <a:ext cx="491613" cy="147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6666598" y="4965290"/>
            <a:ext cx="491613" cy="147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9355721" y="5238032"/>
            <a:ext cx="491613" cy="147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0619166" y="4965290"/>
            <a:ext cx="491613" cy="147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2"/>
          <a:stretch>
            <a:fillRect/>
          </a:stretch>
        </p:blipFill>
        <p:spPr>
          <a:xfrm>
            <a:off x="70121" y="1523791"/>
            <a:ext cx="12014353" cy="3714241"/>
          </a:xfrm>
          <a:prstGeom prst="rect">
            <a:avLst/>
          </a:prstGeom>
        </p:spPr>
      </p:pic>
    </p:spTree>
    <p:extLst>
      <p:ext uri="{BB962C8B-B14F-4D97-AF65-F5344CB8AC3E}">
        <p14:creationId xmlns:p14="http://schemas.microsoft.com/office/powerpoint/2010/main" val="260961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1524000" y="2286620"/>
            <a:ext cx="9144000" cy="1169099"/>
          </a:xfrm>
        </p:spPr>
        <p:txBody>
          <a:bodyPr>
            <a:normAutofit fontScale="90000"/>
          </a:bodyPr>
          <a:lstStyle/>
          <a:p>
            <a:r>
              <a:rPr lang="de-AT" dirty="0"/>
              <a:t>WP 8 – CSP </a:t>
            </a:r>
            <a:r>
              <a:rPr lang="de-AT" dirty="0" err="1"/>
              <a:t>integrated</a:t>
            </a:r>
            <a:r>
              <a:rPr lang="de-AT" dirty="0"/>
              <a:t> </a:t>
            </a:r>
            <a:r>
              <a:rPr lang="de-AT" dirty="0" err="1"/>
              <a:t>assessment</a:t>
            </a:r>
            <a:r>
              <a:rPr lang="de-AT" dirty="0"/>
              <a:t/>
            </a:r>
            <a:br>
              <a:rPr lang="de-AT" dirty="0"/>
            </a:br>
            <a:r>
              <a:rPr lang="de-AT" dirty="0"/>
              <a:t>Status quo</a:t>
            </a:r>
            <a:endParaRPr lang="en-US" dirty="0"/>
          </a:p>
        </p:txBody>
      </p:sp>
      <p:sp>
        <p:nvSpPr>
          <p:cNvPr id="9" name="Untertitel 8"/>
          <p:cNvSpPr>
            <a:spLocks noGrp="1"/>
          </p:cNvSpPr>
          <p:nvPr>
            <p:ph type="subTitle" idx="1"/>
          </p:nvPr>
        </p:nvSpPr>
        <p:spPr/>
        <p:txBody>
          <a:bodyPr/>
          <a:lstStyle/>
          <a:p>
            <a:r>
              <a:rPr lang="de-AT" dirty="0"/>
              <a:t>Organisation</a:t>
            </a:r>
            <a:endParaRPr lang="en-US" dirty="0"/>
          </a:p>
        </p:txBody>
      </p:sp>
      <p:sp>
        <p:nvSpPr>
          <p:cNvPr id="10" name="Textplatzhalter 9"/>
          <p:cNvSpPr>
            <a:spLocks noGrp="1"/>
          </p:cNvSpPr>
          <p:nvPr>
            <p:ph type="body" sz="quarter" idx="13"/>
          </p:nvPr>
        </p:nvSpPr>
        <p:spPr/>
        <p:txBody>
          <a:bodyPr/>
          <a:lstStyle/>
          <a:p>
            <a:r>
              <a:rPr lang="de-AT" dirty="0"/>
              <a:t>Gustav Resch – TU Wien</a:t>
            </a:r>
            <a:endParaRPr lang="en-US" dirty="0"/>
          </a:p>
        </p:txBody>
      </p:sp>
      <p:sp>
        <p:nvSpPr>
          <p:cNvPr id="5" name="Title 16">
            <a:extLst>
              <a:ext uri="{FF2B5EF4-FFF2-40B4-BE49-F238E27FC236}">
                <a16:creationId xmlns:a16="http://schemas.microsoft.com/office/drawing/2014/main" id="{94030677-21CC-4EE5-B8E5-057EDF61E265}"/>
              </a:ext>
            </a:extLst>
          </p:cNvPr>
          <p:cNvSpPr txBox="1">
            <a:spLocks/>
          </p:cNvSpPr>
          <p:nvPr/>
        </p:nvSpPr>
        <p:spPr>
          <a:xfrm>
            <a:off x="377952" y="475488"/>
            <a:ext cx="6656832" cy="682752"/>
          </a:xfrm>
          <a:prstGeom prst="rect">
            <a:avLst/>
          </a:prstGeom>
        </p:spPr>
        <p:txBody>
          <a:bodyPr anchor="b">
            <a:normAutofit/>
          </a:bodyPr>
          <a:lstStyle>
            <a:lvl1pPr algn="ctr" defTabSz="914400" rtl="0" eaLnBrk="1" latinLnBrk="0" hangingPunct="1">
              <a:spcBef>
                <a:spcPct val="0"/>
              </a:spcBef>
              <a:buNone/>
              <a:defRPr sz="5400" b="1" kern="1200">
                <a:solidFill>
                  <a:schemeClr val="accent1"/>
                </a:solidFill>
                <a:latin typeface="+mj-lt"/>
                <a:ea typeface="+mj-ea"/>
                <a:cs typeface="Aharoni" panose="02010803020104030203" pitchFamily="2" charset="-79"/>
              </a:defRPr>
            </a:lvl1pPr>
          </a:lstStyle>
          <a:p>
            <a:pPr algn="l"/>
            <a:r>
              <a:rPr lang="en-US" sz="3600" b="0" dirty="0">
                <a:solidFill>
                  <a:schemeClr val="bg1"/>
                </a:solidFill>
                <a:latin typeface="Cambria" panose="02040503050406030204" pitchFamily="18" charset="0"/>
                <a:ea typeface="Cambria" panose="02040503050406030204" pitchFamily="18" charset="0"/>
              </a:rPr>
              <a:t>WP-overview</a:t>
            </a:r>
            <a:endParaRPr lang="en-GB" sz="3600" b="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2823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Interconnector</a:t>
            </a:r>
            <a:r>
              <a:rPr lang="de-DE" dirty="0"/>
              <a:t> </a:t>
            </a:r>
            <a:r>
              <a:rPr lang="de-DE" dirty="0" err="1"/>
              <a:t>capacities</a:t>
            </a:r>
            <a:endParaRPr lang="de-DE" dirty="0"/>
          </a:p>
        </p:txBody>
      </p:sp>
      <p:sp>
        <p:nvSpPr>
          <p:cNvPr id="3" name="Foliennummernplatzhalter 2"/>
          <p:cNvSpPr>
            <a:spLocks noGrp="1"/>
          </p:cNvSpPr>
          <p:nvPr>
            <p:ph type="sldNum" sz="quarter" idx="12"/>
          </p:nvPr>
        </p:nvSpPr>
        <p:spPr/>
        <p:txBody>
          <a:bodyPr/>
          <a:lstStyle/>
          <a:p>
            <a:fld id="{D58FB749-A2C7-431C-99C3-1BBC5D0DA192}" type="slidenum">
              <a:rPr lang="en-GB" smtClean="0"/>
              <a:t>30</a:t>
            </a:fld>
            <a:endParaRPr lang="en-GB" dirty="0"/>
          </a:p>
        </p:txBody>
      </p:sp>
      <p:pic>
        <p:nvPicPr>
          <p:cNvPr id="6" name="Bildplatzhalter 5"/>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8897" r="8897"/>
          <a:stretch>
            <a:fillRect/>
          </a:stretch>
        </p:blipFill>
        <p:spPr>
          <a:xfrm>
            <a:off x="5843016" y="332270"/>
            <a:ext cx="6163183" cy="6130135"/>
          </a:xfrm>
        </p:spPr>
      </p:pic>
      <p:sp>
        <p:nvSpPr>
          <p:cNvPr id="7" name="Textfeld 6"/>
          <p:cNvSpPr txBox="1"/>
          <p:nvPr/>
        </p:nvSpPr>
        <p:spPr>
          <a:xfrm>
            <a:off x="1389888" y="2037326"/>
            <a:ext cx="4453128" cy="369332"/>
          </a:xfrm>
          <a:prstGeom prst="rect">
            <a:avLst/>
          </a:prstGeom>
          <a:noFill/>
        </p:spPr>
        <p:txBody>
          <a:bodyPr wrap="square" rtlCol="0">
            <a:spAutoFit/>
          </a:bodyPr>
          <a:lstStyle/>
          <a:p>
            <a:r>
              <a:rPr lang="de-DE" dirty="0" err="1"/>
              <a:t>Capacity</a:t>
            </a:r>
            <a:r>
              <a:rPr lang="de-DE" dirty="0"/>
              <a:t> &gt; </a:t>
            </a:r>
            <a:r>
              <a:rPr lang="de-DE" dirty="0" smtClean="0"/>
              <a:t>30 GW</a:t>
            </a:r>
            <a:endParaRPr lang="de-DE" dirty="0"/>
          </a:p>
        </p:txBody>
      </p:sp>
      <p:sp>
        <p:nvSpPr>
          <p:cNvPr id="8" name="Rechteck 7"/>
          <p:cNvSpPr/>
          <p:nvPr/>
        </p:nvSpPr>
        <p:spPr>
          <a:xfrm>
            <a:off x="923544" y="2084832"/>
            <a:ext cx="356616" cy="274320"/>
          </a:xfrm>
          <a:prstGeom prst="rect">
            <a:avLst/>
          </a:prstGeom>
          <a:solidFill>
            <a:srgbClr val="223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923544" y="2624328"/>
            <a:ext cx="356616" cy="274320"/>
          </a:xfrm>
          <a:prstGeom prst="rect">
            <a:avLst/>
          </a:prstGeom>
          <a:solidFill>
            <a:srgbClr val="5AA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923544" y="3163824"/>
            <a:ext cx="356616" cy="274320"/>
          </a:xfrm>
          <a:prstGeom prst="rect">
            <a:avLst/>
          </a:prstGeom>
          <a:solidFill>
            <a:srgbClr val="AED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923544" y="3703320"/>
            <a:ext cx="356616" cy="274320"/>
          </a:xfrm>
          <a:prstGeom prst="rect">
            <a:avLst/>
          </a:prstGeom>
          <a:solidFill>
            <a:srgbClr val="FDF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335024" y="3626596"/>
            <a:ext cx="4453128" cy="369332"/>
          </a:xfrm>
          <a:prstGeom prst="rect">
            <a:avLst/>
          </a:prstGeom>
          <a:noFill/>
        </p:spPr>
        <p:txBody>
          <a:bodyPr wrap="square" rtlCol="0">
            <a:spAutoFit/>
          </a:bodyPr>
          <a:lstStyle/>
          <a:p>
            <a:r>
              <a:rPr lang="de-DE" dirty="0" smtClean="0"/>
              <a:t>  </a:t>
            </a:r>
            <a:r>
              <a:rPr lang="de-DE" dirty="0" err="1" smtClean="0"/>
              <a:t>Capacity</a:t>
            </a:r>
            <a:r>
              <a:rPr lang="de-DE" dirty="0" smtClean="0"/>
              <a:t> &gt; 0 GW</a:t>
            </a:r>
            <a:endParaRPr lang="de-DE" dirty="0"/>
          </a:p>
        </p:txBody>
      </p:sp>
      <p:sp>
        <p:nvSpPr>
          <p:cNvPr id="13" name="Textfeld 12"/>
          <p:cNvSpPr txBox="1"/>
          <p:nvPr/>
        </p:nvSpPr>
        <p:spPr>
          <a:xfrm>
            <a:off x="1434846" y="3101078"/>
            <a:ext cx="4453128" cy="369332"/>
          </a:xfrm>
          <a:prstGeom prst="rect">
            <a:avLst/>
          </a:prstGeom>
          <a:noFill/>
        </p:spPr>
        <p:txBody>
          <a:bodyPr wrap="square" rtlCol="0">
            <a:spAutoFit/>
          </a:bodyPr>
          <a:lstStyle/>
          <a:p>
            <a:r>
              <a:rPr lang="de-DE" dirty="0" err="1"/>
              <a:t>Capacity</a:t>
            </a:r>
            <a:r>
              <a:rPr lang="de-DE" dirty="0"/>
              <a:t> &gt; </a:t>
            </a:r>
            <a:r>
              <a:rPr lang="de-DE" dirty="0" smtClean="0"/>
              <a:t>10 GW</a:t>
            </a:r>
            <a:endParaRPr lang="de-DE" dirty="0"/>
          </a:p>
        </p:txBody>
      </p:sp>
      <p:sp>
        <p:nvSpPr>
          <p:cNvPr id="14" name="Textfeld 13"/>
          <p:cNvSpPr txBox="1"/>
          <p:nvPr/>
        </p:nvSpPr>
        <p:spPr>
          <a:xfrm>
            <a:off x="1434846" y="2576822"/>
            <a:ext cx="4453128" cy="369332"/>
          </a:xfrm>
          <a:prstGeom prst="rect">
            <a:avLst/>
          </a:prstGeom>
          <a:noFill/>
        </p:spPr>
        <p:txBody>
          <a:bodyPr wrap="square" rtlCol="0">
            <a:spAutoFit/>
          </a:bodyPr>
          <a:lstStyle/>
          <a:p>
            <a:r>
              <a:rPr lang="de-DE" dirty="0" err="1"/>
              <a:t>Capacity</a:t>
            </a:r>
            <a:r>
              <a:rPr lang="de-DE" dirty="0"/>
              <a:t> &gt; </a:t>
            </a:r>
            <a:r>
              <a:rPr lang="de-DE" dirty="0" smtClean="0"/>
              <a:t>20 GW</a:t>
            </a:r>
            <a:endParaRPr lang="de-DE" dirty="0"/>
          </a:p>
        </p:txBody>
      </p:sp>
    </p:spTree>
    <p:extLst>
      <p:ext uri="{BB962C8B-B14F-4D97-AF65-F5344CB8AC3E}">
        <p14:creationId xmlns:p14="http://schemas.microsoft.com/office/powerpoint/2010/main" val="3651075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a:t>Electricity Trade</a:t>
            </a:r>
            <a:r>
              <a:rPr lang="en-US" sz="2000"/>
              <a:t> (yearly balance)</a:t>
            </a:r>
            <a:endParaRPr lang="en-US"/>
          </a:p>
        </p:txBody>
      </p:sp>
      <p:sp>
        <p:nvSpPr>
          <p:cNvPr id="3" name="Foliennummernplatzhalter 2"/>
          <p:cNvSpPr>
            <a:spLocks noGrp="1"/>
          </p:cNvSpPr>
          <p:nvPr>
            <p:ph type="sldNum" sz="quarter" idx="12"/>
          </p:nvPr>
        </p:nvSpPr>
        <p:spPr/>
        <p:txBody>
          <a:bodyPr/>
          <a:lstStyle/>
          <a:p>
            <a:fld id="{D58FB749-A2C7-431C-99C3-1BBC5D0DA192}" type="slidenum">
              <a:rPr lang="en-GB" smtClean="0"/>
              <a:t>31</a:t>
            </a:fld>
            <a:endParaRPr lang="en-GB" dirty="0"/>
          </a:p>
        </p:txBody>
      </p:sp>
      <p:pic>
        <p:nvPicPr>
          <p:cNvPr id="5" name="Grafik 4"/>
          <p:cNvPicPr>
            <a:picLocks noChangeAspect="1"/>
          </p:cNvPicPr>
          <p:nvPr/>
        </p:nvPicPr>
        <p:blipFill>
          <a:blip r:embed="rId2"/>
          <a:stretch>
            <a:fillRect/>
          </a:stretch>
        </p:blipFill>
        <p:spPr>
          <a:xfrm>
            <a:off x="377952" y="1457422"/>
            <a:ext cx="10865316" cy="4339120"/>
          </a:xfrm>
          <a:prstGeom prst="rect">
            <a:avLst/>
          </a:prstGeom>
        </p:spPr>
      </p:pic>
    </p:spTree>
    <p:extLst>
      <p:ext uri="{BB962C8B-B14F-4D97-AF65-F5344CB8AC3E}">
        <p14:creationId xmlns:p14="http://schemas.microsoft.com/office/powerpoint/2010/main" val="4015852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767484" y="3097161"/>
            <a:ext cx="3962400" cy="3097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7" name="Diagramm 6"/>
          <p:cNvGraphicFramePr>
            <a:graphicFrameLocks/>
          </p:cNvGraphicFramePr>
          <p:nvPr>
            <p:extLst/>
          </p:nvPr>
        </p:nvGraphicFramePr>
        <p:xfrm>
          <a:off x="216310" y="1427572"/>
          <a:ext cx="10528915" cy="46173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ctrTitle"/>
          </p:nvPr>
        </p:nvSpPr>
        <p:spPr/>
        <p:txBody>
          <a:bodyPr/>
          <a:lstStyle/>
          <a:p>
            <a:r>
              <a:rPr lang="de-DE" dirty="0"/>
              <a:t>CO2-Emissions</a:t>
            </a:r>
          </a:p>
        </p:txBody>
      </p:sp>
      <p:sp>
        <p:nvSpPr>
          <p:cNvPr id="3" name="Foliennummernplatzhalter 2"/>
          <p:cNvSpPr>
            <a:spLocks noGrp="1"/>
          </p:cNvSpPr>
          <p:nvPr>
            <p:ph type="sldNum" sz="quarter" idx="12"/>
          </p:nvPr>
        </p:nvSpPr>
        <p:spPr/>
        <p:txBody>
          <a:bodyPr/>
          <a:lstStyle/>
          <a:p>
            <a:fld id="{D58FB749-A2C7-431C-99C3-1BBC5D0DA192}" type="slidenum">
              <a:rPr lang="en-GB" smtClean="0"/>
              <a:t>32</a:t>
            </a:fld>
            <a:endParaRPr lang="en-GB" dirty="0"/>
          </a:p>
        </p:txBody>
      </p:sp>
      <p:sp>
        <p:nvSpPr>
          <p:cNvPr id="4" name="Textfeld 3"/>
          <p:cNvSpPr txBox="1"/>
          <p:nvPr/>
        </p:nvSpPr>
        <p:spPr>
          <a:xfrm>
            <a:off x="9960078" y="1842177"/>
            <a:ext cx="2009057" cy="646331"/>
          </a:xfrm>
          <a:prstGeom prst="rect">
            <a:avLst/>
          </a:prstGeom>
          <a:solidFill>
            <a:schemeClr val="bg1"/>
          </a:solidFill>
          <a:ln>
            <a:solidFill>
              <a:schemeClr val="accent1"/>
            </a:solidFill>
          </a:ln>
        </p:spPr>
        <p:txBody>
          <a:bodyPr wrap="square" rtlCol="0">
            <a:spAutoFit/>
          </a:bodyPr>
          <a:lstStyle/>
          <a:p>
            <a:r>
              <a:rPr lang="de-DE" dirty="0"/>
              <a:t>Reference 1990:</a:t>
            </a:r>
          </a:p>
          <a:p>
            <a:r>
              <a:rPr lang="de-DE" dirty="0"/>
              <a:t>1.500 Mt.</a:t>
            </a:r>
          </a:p>
        </p:txBody>
      </p:sp>
      <p:sp>
        <p:nvSpPr>
          <p:cNvPr id="5" name="Rechteck 4"/>
          <p:cNvSpPr/>
          <p:nvPr/>
        </p:nvSpPr>
        <p:spPr>
          <a:xfrm>
            <a:off x="5279922" y="3475702"/>
            <a:ext cx="707922" cy="52110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solidFill>
              </a:rPr>
              <a:t>-91%</a:t>
            </a:r>
          </a:p>
        </p:txBody>
      </p:sp>
      <p:cxnSp>
        <p:nvCxnSpPr>
          <p:cNvPr id="9" name="Gerade Verbindung mit Pfeil 8">
            <a:extLst>
              <a:ext uri="{FF2B5EF4-FFF2-40B4-BE49-F238E27FC236}">
                <a16:creationId xmlns:a16="http://schemas.microsoft.com/office/drawing/2014/main" id="{7B0CEB46-A80E-47B5-A6CB-7CFE868A1A36}"/>
              </a:ext>
            </a:extLst>
          </p:cNvPr>
          <p:cNvCxnSpPr>
            <a:cxnSpLocks/>
          </p:cNvCxnSpPr>
          <p:nvPr/>
        </p:nvCxnSpPr>
        <p:spPr>
          <a:xfrm>
            <a:off x="5362575" y="2829371"/>
            <a:ext cx="280833"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8B0BD913-44A7-4F0D-8633-8CDB419BEEFC}"/>
              </a:ext>
            </a:extLst>
          </p:cNvPr>
          <p:cNvSpPr txBox="1"/>
          <p:nvPr/>
        </p:nvSpPr>
        <p:spPr>
          <a:xfrm>
            <a:off x="4792994" y="1659820"/>
            <a:ext cx="1139161" cy="1169551"/>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400" dirty="0"/>
              <a:t>Sensitivity scenario:</a:t>
            </a:r>
          </a:p>
          <a:p>
            <a:r>
              <a:rPr lang="en-US" sz="1400" b="1" dirty="0"/>
              <a:t>Low </a:t>
            </a:r>
            <a:br>
              <a:rPr lang="en-US" sz="1400" b="1" dirty="0"/>
            </a:br>
            <a:r>
              <a:rPr lang="en-US" sz="1400" b="1" dirty="0"/>
              <a:t>Climate Ambition</a:t>
            </a:r>
          </a:p>
        </p:txBody>
      </p:sp>
    </p:spTree>
    <p:extLst>
      <p:ext uri="{BB962C8B-B14F-4D97-AF65-F5344CB8AC3E}">
        <p14:creationId xmlns:p14="http://schemas.microsoft.com/office/powerpoint/2010/main" val="1785107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8351520" y="3303648"/>
            <a:ext cx="3616960" cy="3145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p:txBody>
          <a:bodyPr/>
          <a:lstStyle/>
          <a:p>
            <a:r>
              <a:rPr lang="de-DE" dirty="0"/>
              <a:t>Potential </a:t>
            </a:r>
            <a:r>
              <a:rPr lang="de-DE" dirty="0" err="1"/>
              <a:t>usage</a:t>
            </a:r>
            <a:endParaRPr lang="de-DE" dirty="0"/>
          </a:p>
        </p:txBody>
      </p:sp>
      <p:sp>
        <p:nvSpPr>
          <p:cNvPr id="3" name="Foliennummernplatzhalter 2"/>
          <p:cNvSpPr>
            <a:spLocks noGrp="1"/>
          </p:cNvSpPr>
          <p:nvPr>
            <p:ph type="sldNum" sz="quarter" idx="12"/>
          </p:nvPr>
        </p:nvSpPr>
        <p:spPr/>
        <p:txBody>
          <a:bodyPr/>
          <a:lstStyle/>
          <a:p>
            <a:fld id="{D58FB749-A2C7-431C-99C3-1BBC5D0DA192}" type="slidenum">
              <a:rPr lang="en-GB" smtClean="0"/>
              <a:t>33</a:t>
            </a:fld>
            <a:endParaRPr lang="en-GB" dirty="0"/>
          </a:p>
        </p:txBody>
      </p:sp>
      <p:pic>
        <p:nvPicPr>
          <p:cNvPr id="6" name="Bildplatzhalt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194" r="13353"/>
          <a:stretch/>
        </p:blipFill>
        <p:spPr>
          <a:xfrm>
            <a:off x="8274345" y="1527571"/>
            <a:ext cx="3671436" cy="4096301"/>
          </a:xfrm>
        </p:spPr>
      </p:pic>
      <p:sp>
        <p:nvSpPr>
          <p:cNvPr id="7" name="Textfeld 6"/>
          <p:cNvSpPr txBox="1"/>
          <p:nvPr/>
        </p:nvSpPr>
        <p:spPr>
          <a:xfrm>
            <a:off x="8271966" y="1557696"/>
            <a:ext cx="1694914" cy="369332"/>
          </a:xfrm>
          <a:prstGeom prst="rect">
            <a:avLst/>
          </a:prstGeom>
          <a:noFill/>
        </p:spPr>
        <p:txBody>
          <a:bodyPr wrap="square" rtlCol="0">
            <a:spAutoFit/>
          </a:bodyPr>
          <a:lstStyle/>
          <a:p>
            <a:r>
              <a:rPr lang="de-DE" dirty="0" smtClean="0"/>
              <a:t>PV (</a:t>
            </a:r>
            <a:r>
              <a:rPr lang="de-DE" dirty="0" err="1" smtClean="0"/>
              <a:t>utility</a:t>
            </a:r>
            <a:r>
              <a:rPr lang="de-DE" dirty="0" smtClean="0"/>
              <a:t> </a:t>
            </a:r>
            <a:r>
              <a:rPr lang="de-DE" dirty="0" err="1" smtClean="0"/>
              <a:t>scale</a:t>
            </a:r>
            <a:r>
              <a:rPr lang="de-DE" dirty="0" smtClean="0"/>
              <a:t>)</a:t>
            </a:r>
            <a:endParaRPr lang="de-DE" dirty="0"/>
          </a:p>
        </p:txBody>
      </p:sp>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r="13069"/>
          <a:stretch/>
        </p:blipFill>
        <p:spPr>
          <a:xfrm>
            <a:off x="377952" y="1557696"/>
            <a:ext cx="3792646" cy="4066177"/>
          </a:xfrm>
          <a:prstGeom prst="rect">
            <a:avLst/>
          </a:prstGeom>
        </p:spPr>
      </p:pic>
      <p:sp>
        <p:nvSpPr>
          <p:cNvPr id="10" name="Textfeld 9"/>
          <p:cNvSpPr txBox="1"/>
          <p:nvPr/>
        </p:nvSpPr>
        <p:spPr>
          <a:xfrm>
            <a:off x="377952" y="1557696"/>
            <a:ext cx="1538397" cy="369332"/>
          </a:xfrm>
          <a:prstGeom prst="rect">
            <a:avLst/>
          </a:prstGeom>
          <a:noFill/>
        </p:spPr>
        <p:txBody>
          <a:bodyPr wrap="square" rtlCol="0">
            <a:spAutoFit/>
          </a:bodyPr>
          <a:lstStyle/>
          <a:p>
            <a:r>
              <a:rPr lang="de-DE" dirty="0" smtClean="0"/>
              <a:t>Wind </a:t>
            </a:r>
            <a:r>
              <a:rPr lang="de-DE" dirty="0"/>
              <a:t>onshore</a:t>
            </a:r>
          </a:p>
        </p:txBody>
      </p:sp>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r="14198"/>
          <a:stretch/>
        </p:blipFill>
        <p:spPr>
          <a:xfrm>
            <a:off x="4339451" y="1527570"/>
            <a:ext cx="3766574" cy="4096301"/>
          </a:xfrm>
          <a:prstGeom prst="rect">
            <a:avLst/>
          </a:prstGeom>
        </p:spPr>
      </p:pic>
      <p:sp>
        <p:nvSpPr>
          <p:cNvPr id="13" name="Textfeld 12"/>
          <p:cNvSpPr txBox="1"/>
          <p:nvPr/>
        </p:nvSpPr>
        <p:spPr>
          <a:xfrm>
            <a:off x="4337072" y="1527570"/>
            <a:ext cx="1356768" cy="369332"/>
          </a:xfrm>
          <a:prstGeom prst="rect">
            <a:avLst/>
          </a:prstGeom>
          <a:noFill/>
        </p:spPr>
        <p:txBody>
          <a:bodyPr wrap="square" rtlCol="0">
            <a:spAutoFit/>
          </a:bodyPr>
          <a:lstStyle/>
          <a:p>
            <a:r>
              <a:rPr lang="de-DE" dirty="0" smtClean="0"/>
              <a:t>PV (</a:t>
            </a:r>
            <a:r>
              <a:rPr lang="de-DE" dirty="0" err="1" smtClean="0"/>
              <a:t>rooftop</a:t>
            </a:r>
            <a:r>
              <a:rPr lang="de-DE" dirty="0" smtClean="0"/>
              <a:t>)</a:t>
            </a:r>
            <a:endParaRPr lang="de-DE" dirty="0"/>
          </a:p>
        </p:txBody>
      </p:sp>
    </p:spTree>
    <p:extLst>
      <p:ext uri="{BB962C8B-B14F-4D97-AF65-F5344CB8AC3E}">
        <p14:creationId xmlns:p14="http://schemas.microsoft.com/office/powerpoint/2010/main" val="3595802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Hourly</a:t>
            </a:r>
            <a:r>
              <a:rPr lang="de-DE" dirty="0"/>
              <a:t> </a:t>
            </a:r>
            <a:r>
              <a:rPr lang="de-DE" dirty="0" err="1"/>
              <a:t>dispatch</a:t>
            </a:r>
            <a:r>
              <a:rPr lang="de-DE" dirty="0"/>
              <a:t> 2050 (</a:t>
            </a:r>
            <a:r>
              <a:rPr lang="de-DE" dirty="0" err="1"/>
              <a:t>summer</a:t>
            </a:r>
            <a:r>
              <a:rPr lang="de-DE" dirty="0"/>
              <a:t>)</a:t>
            </a: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FB749-A2C7-431C-99C3-1BBC5D0DA19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Grafik 4"/>
          <p:cNvPicPr>
            <a:picLocks noChangeAspect="1"/>
          </p:cNvPicPr>
          <p:nvPr/>
        </p:nvPicPr>
        <p:blipFill>
          <a:blip r:embed="rId2"/>
          <a:stretch>
            <a:fillRect/>
          </a:stretch>
        </p:blipFill>
        <p:spPr>
          <a:xfrm>
            <a:off x="3980206" y="1383471"/>
            <a:ext cx="8211794" cy="5474529"/>
          </a:xfrm>
          <a:prstGeom prst="rect">
            <a:avLst/>
          </a:prstGeom>
        </p:spPr>
      </p:pic>
    </p:spTree>
    <p:extLst>
      <p:ext uri="{BB962C8B-B14F-4D97-AF65-F5344CB8AC3E}">
        <p14:creationId xmlns:p14="http://schemas.microsoft.com/office/powerpoint/2010/main" val="3032327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Hourly</a:t>
            </a:r>
            <a:r>
              <a:rPr lang="de-DE" dirty="0"/>
              <a:t> </a:t>
            </a:r>
            <a:r>
              <a:rPr lang="de-DE" dirty="0" err="1"/>
              <a:t>dispatch</a:t>
            </a:r>
            <a:r>
              <a:rPr lang="de-DE" dirty="0"/>
              <a:t> 2050 (</a:t>
            </a:r>
            <a:r>
              <a:rPr lang="de-DE" dirty="0" err="1"/>
              <a:t>summer</a:t>
            </a:r>
            <a:r>
              <a:rPr lang="de-DE" dirty="0"/>
              <a:t>)</a:t>
            </a: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FB749-A2C7-431C-99C3-1BBC5D0DA19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Grafik 5"/>
          <p:cNvPicPr>
            <a:picLocks noChangeAspect="1"/>
          </p:cNvPicPr>
          <p:nvPr/>
        </p:nvPicPr>
        <p:blipFill>
          <a:blip r:embed="rId2"/>
          <a:stretch>
            <a:fillRect/>
          </a:stretch>
        </p:blipFill>
        <p:spPr>
          <a:xfrm>
            <a:off x="3980206" y="1383471"/>
            <a:ext cx="8211794" cy="5474529"/>
          </a:xfrm>
          <a:prstGeom prst="rect">
            <a:avLst/>
          </a:prstGeom>
        </p:spPr>
      </p:pic>
    </p:spTree>
    <p:extLst>
      <p:ext uri="{BB962C8B-B14F-4D97-AF65-F5344CB8AC3E}">
        <p14:creationId xmlns:p14="http://schemas.microsoft.com/office/powerpoint/2010/main" val="2249776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Hourly</a:t>
            </a:r>
            <a:r>
              <a:rPr lang="de-DE" dirty="0"/>
              <a:t> </a:t>
            </a:r>
            <a:r>
              <a:rPr lang="de-DE" dirty="0" err="1"/>
              <a:t>dispatch</a:t>
            </a:r>
            <a:r>
              <a:rPr lang="de-DE" dirty="0"/>
              <a:t> 2050 (</a:t>
            </a:r>
            <a:r>
              <a:rPr lang="de-DE" dirty="0" err="1"/>
              <a:t>winter</a:t>
            </a:r>
            <a:r>
              <a:rPr lang="de-DE" dirty="0"/>
              <a:t>)</a:t>
            </a: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FB749-A2C7-431C-99C3-1BBC5D0DA19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Grafik 3"/>
          <p:cNvPicPr>
            <a:picLocks noChangeAspect="1"/>
          </p:cNvPicPr>
          <p:nvPr/>
        </p:nvPicPr>
        <p:blipFill>
          <a:blip r:embed="rId2"/>
          <a:stretch>
            <a:fillRect/>
          </a:stretch>
        </p:blipFill>
        <p:spPr>
          <a:xfrm>
            <a:off x="3980204" y="1383469"/>
            <a:ext cx="8211796" cy="5474531"/>
          </a:xfrm>
          <a:prstGeom prst="rect">
            <a:avLst/>
          </a:prstGeom>
        </p:spPr>
      </p:pic>
    </p:spTree>
    <p:extLst>
      <p:ext uri="{BB962C8B-B14F-4D97-AF65-F5344CB8AC3E}">
        <p14:creationId xmlns:p14="http://schemas.microsoft.com/office/powerpoint/2010/main" val="3447352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t>Hourly</a:t>
            </a:r>
            <a:r>
              <a:rPr lang="de-DE" dirty="0"/>
              <a:t> </a:t>
            </a:r>
            <a:r>
              <a:rPr lang="de-DE" dirty="0" err="1"/>
              <a:t>dispatch</a:t>
            </a:r>
            <a:r>
              <a:rPr lang="de-DE" dirty="0"/>
              <a:t> 2050 (</a:t>
            </a:r>
            <a:r>
              <a:rPr lang="de-DE" dirty="0" err="1"/>
              <a:t>winter</a:t>
            </a:r>
            <a:r>
              <a:rPr lang="de-DE" dirty="0"/>
              <a:t>)</a:t>
            </a: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FB749-A2C7-431C-99C3-1BBC5D0DA19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Grafik 5"/>
          <p:cNvPicPr>
            <a:picLocks noChangeAspect="1"/>
          </p:cNvPicPr>
          <p:nvPr/>
        </p:nvPicPr>
        <p:blipFill>
          <a:blip r:embed="rId2"/>
          <a:stretch>
            <a:fillRect/>
          </a:stretch>
        </p:blipFill>
        <p:spPr>
          <a:xfrm>
            <a:off x="3980204" y="1383469"/>
            <a:ext cx="8211796" cy="5474531"/>
          </a:xfrm>
          <a:prstGeom prst="rect">
            <a:avLst/>
          </a:prstGeom>
        </p:spPr>
      </p:pic>
    </p:spTree>
    <p:extLst>
      <p:ext uri="{BB962C8B-B14F-4D97-AF65-F5344CB8AC3E}">
        <p14:creationId xmlns:p14="http://schemas.microsoft.com/office/powerpoint/2010/main" val="2509892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Summary &amp; </a:t>
            </a:r>
            <a:r>
              <a:rPr lang="de-AT" dirty="0" err="1"/>
              <a:t>Conclusions</a:t>
            </a:r>
            <a:r>
              <a:rPr lang="de-AT" dirty="0"/>
              <a:t> </a:t>
            </a:r>
            <a:r>
              <a:rPr lang="en-GB" sz="2800" dirty="0"/>
              <a:t>(I)</a:t>
            </a:r>
            <a:endParaRPr lang="en-US" dirty="0"/>
          </a:p>
        </p:txBody>
      </p:sp>
      <p:sp>
        <p:nvSpPr>
          <p:cNvPr id="3" name="Foliennummernplatzhalter 2"/>
          <p:cNvSpPr>
            <a:spLocks noGrp="1"/>
          </p:cNvSpPr>
          <p:nvPr>
            <p:ph type="sldNum" sz="quarter" idx="12"/>
          </p:nvPr>
        </p:nvSpPr>
        <p:spPr/>
        <p:txBody>
          <a:bodyPr/>
          <a:lstStyle/>
          <a:p>
            <a:fld id="{D58FB749-A2C7-431C-99C3-1BBC5D0DA192}" type="slidenum">
              <a:rPr lang="en-GB" smtClean="0"/>
              <a:t>38</a:t>
            </a:fld>
            <a:endParaRPr lang="en-GB" dirty="0"/>
          </a:p>
        </p:txBody>
      </p:sp>
      <p:sp>
        <p:nvSpPr>
          <p:cNvPr id="4" name="Inhaltsplatzhalter 3"/>
          <p:cNvSpPr>
            <a:spLocks noGrp="1"/>
          </p:cNvSpPr>
          <p:nvPr>
            <p:ph idx="1"/>
          </p:nvPr>
        </p:nvSpPr>
        <p:spPr>
          <a:xfrm>
            <a:off x="512063" y="1511808"/>
            <a:ext cx="11308461" cy="4525963"/>
          </a:xfrm>
        </p:spPr>
        <p:txBody>
          <a:bodyPr/>
          <a:lstStyle/>
          <a:p>
            <a:r>
              <a:rPr lang="en-US" sz="2000" dirty="0"/>
              <a:t>There is </a:t>
            </a:r>
            <a:r>
              <a:rPr lang="en-US" sz="2000" b="1" dirty="0"/>
              <a:t>a strong need for CSP to provide system flexibility </a:t>
            </a:r>
            <a:br>
              <a:rPr lang="en-US" sz="2000" b="1" dirty="0"/>
            </a:br>
            <a:r>
              <a:rPr lang="en-US" sz="2000" dirty="0"/>
              <a:t>in a </a:t>
            </a:r>
            <a:r>
              <a:rPr lang="en-US" sz="2000" b="1" dirty="0"/>
              <a:t>fully decarbonized EU electricity market </a:t>
            </a:r>
            <a:r>
              <a:rPr lang="en-US" sz="2000" dirty="0"/>
              <a:t>of tomorrow</a:t>
            </a:r>
            <a:endParaRPr lang="en-US" dirty="0"/>
          </a:p>
          <a:p>
            <a:pPr marL="457200" lvl="1" indent="0">
              <a:spcBef>
                <a:spcPts val="1200"/>
              </a:spcBef>
              <a:spcAft>
                <a:spcPts val="600"/>
              </a:spcAft>
              <a:buNone/>
            </a:pPr>
            <a:r>
              <a:rPr lang="en-US" sz="1600" b="1" dirty="0">
                <a:solidFill>
                  <a:schemeClr val="accent2"/>
                </a:solidFill>
              </a:rPr>
              <a:t>Overall range: </a:t>
            </a:r>
            <a:r>
              <a:rPr lang="en-US" sz="2000" b="1" dirty="0">
                <a:solidFill>
                  <a:schemeClr val="accent2"/>
                </a:solidFill>
              </a:rPr>
              <a:t>103 … 304 </a:t>
            </a:r>
            <a:r>
              <a:rPr lang="en-US" sz="2000" b="1" dirty="0" err="1">
                <a:solidFill>
                  <a:schemeClr val="accent2"/>
                </a:solidFill>
              </a:rPr>
              <a:t>TWh</a:t>
            </a:r>
            <a:r>
              <a:rPr lang="en-US" sz="2000" b="1" dirty="0">
                <a:solidFill>
                  <a:schemeClr val="accent2"/>
                </a:solidFill>
              </a:rPr>
              <a:t> </a:t>
            </a:r>
            <a:r>
              <a:rPr lang="en-US" sz="1600" b="1" dirty="0">
                <a:solidFill>
                  <a:schemeClr val="accent2"/>
                </a:solidFill>
              </a:rPr>
              <a:t>by 2050</a:t>
            </a:r>
            <a:endParaRPr lang="en-US" sz="2000" b="1" dirty="0">
              <a:solidFill>
                <a:schemeClr val="accent2"/>
              </a:solidFill>
            </a:endParaRPr>
          </a:p>
          <a:p>
            <a:pPr lvl="1">
              <a:spcBef>
                <a:spcPts val="1200"/>
              </a:spcBef>
            </a:pPr>
            <a:r>
              <a:rPr lang="en-US" sz="1800" b="1" dirty="0"/>
              <a:t>Higher electricity demand </a:t>
            </a:r>
            <a:r>
              <a:rPr lang="en-US" sz="1600" dirty="0"/>
              <a:t>(driven by sector-coupling) </a:t>
            </a:r>
            <a:r>
              <a:rPr lang="en-US" sz="1800" b="1" dirty="0"/>
              <a:t>increases demand for CSP:</a:t>
            </a:r>
            <a:br>
              <a:rPr lang="en-US" sz="1800" b="1" dirty="0"/>
            </a:br>
            <a:r>
              <a:rPr lang="en-US" sz="1600" b="1" dirty="0">
                <a:solidFill>
                  <a:schemeClr val="accent2"/>
                </a:solidFill>
              </a:rPr>
              <a:t>103</a:t>
            </a:r>
            <a:r>
              <a:rPr lang="en-US" sz="1600" b="1" dirty="0">
                <a:solidFill>
                  <a:schemeClr val="accent2">
                    <a:lumMod val="60000"/>
                    <a:lumOff val="40000"/>
                  </a:schemeClr>
                </a:solidFill>
              </a:rPr>
              <a:t> </a:t>
            </a:r>
            <a:r>
              <a:rPr lang="en-US" sz="1600" b="1" dirty="0">
                <a:solidFill>
                  <a:schemeClr val="accent2">
                    <a:lumMod val="40000"/>
                    <a:lumOff val="60000"/>
                  </a:schemeClr>
                </a:solidFill>
              </a:rPr>
              <a:t>(low) </a:t>
            </a:r>
            <a:r>
              <a:rPr lang="en-US" sz="1600" dirty="0"/>
              <a:t>vs.</a:t>
            </a:r>
            <a:r>
              <a:rPr lang="en-US" sz="1600" dirty="0">
                <a:solidFill>
                  <a:schemeClr val="accent2">
                    <a:lumMod val="60000"/>
                    <a:lumOff val="40000"/>
                  </a:schemeClr>
                </a:solidFill>
              </a:rPr>
              <a:t> </a:t>
            </a:r>
            <a:r>
              <a:rPr lang="en-US" sz="1600" b="1" dirty="0">
                <a:solidFill>
                  <a:schemeClr val="accent2"/>
                </a:solidFill>
              </a:rPr>
              <a:t>298 </a:t>
            </a:r>
            <a:r>
              <a:rPr lang="en-US" sz="1600" b="1" dirty="0" err="1">
                <a:solidFill>
                  <a:schemeClr val="accent2"/>
                </a:solidFill>
              </a:rPr>
              <a:t>TWh</a:t>
            </a:r>
            <a:r>
              <a:rPr lang="en-US" sz="1600" b="1" dirty="0">
                <a:solidFill>
                  <a:schemeClr val="accent2"/>
                </a:solidFill>
              </a:rPr>
              <a:t> </a:t>
            </a:r>
            <a:r>
              <a:rPr lang="en-US" sz="1600" b="1" dirty="0">
                <a:solidFill>
                  <a:schemeClr val="accent2">
                    <a:lumMod val="40000"/>
                    <a:lumOff val="60000"/>
                  </a:schemeClr>
                </a:solidFill>
              </a:rPr>
              <a:t>(high demand)</a:t>
            </a:r>
            <a:r>
              <a:rPr lang="en-US" sz="1600" b="1" dirty="0">
                <a:solidFill>
                  <a:schemeClr val="accent2">
                    <a:lumMod val="60000"/>
                    <a:lumOff val="40000"/>
                  </a:schemeClr>
                </a:solidFill>
              </a:rPr>
              <a:t> </a:t>
            </a:r>
            <a:r>
              <a:rPr lang="en-US" sz="1600" dirty="0"/>
              <a:t>in the Cooperation scenarios</a:t>
            </a:r>
          </a:p>
          <a:p>
            <a:pPr lvl="1">
              <a:spcBef>
                <a:spcPts val="1200"/>
              </a:spcBef>
            </a:pPr>
            <a:r>
              <a:rPr lang="en-US" sz="1800" dirty="0"/>
              <a:t>The </a:t>
            </a:r>
            <a:r>
              <a:rPr lang="en-US" sz="1800" b="1" dirty="0"/>
              <a:t>policy choice (National preferences vs. Cooperation) </a:t>
            </a:r>
            <a:r>
              <a:rPr lang="en-US" sz="1800" dirty="0"/>
              <a:t>has an ambiguous impact on CSP use </a:t>
            </a:r>
          </a:p>
          <a:p>
            <a:pPr lvl="2">
              <a:spcBef>
                <a:spcPts val="1200"/>
              </a:spcBef>
            </a:pPr>
            <a:r>
              <a:rPr lang="en-US" sz="1800" dirty="0"/>
              <a:t>In </a:t>
            </a:r>
            <a:r>
              <a:rPr lang="en-US" sz="1800" i="1" dirty="0"/>
              <a:t>high demand </a:t>
            </a:r>
            <a:r>
              <a:rPr lang="en-US" sz="1800" dirty="0"/>
              <a:t>scenarios we see that Cooperation is beneficial for CSP: </a:t>
            </a:r>
            <a:r>
              <a:rPr lang="en-US" sz="1600" dirty="0"/>
              <a:t/>
            </a:r>
            <a:br>
              <a:rPr lang="en-US" sz="1600" dirty="0"/>
            </a:br>
            <a:r>
              <a:rPr lang="en-US" sz="1600" b="1" dirty="0">
                <a:solidFill>
                  <a:schemeClr val="accent2"/>
                </a:solidFill>
              </a:rPr>
              <a:t>298 </a:t>
            </a:r>
            <a:r>
              <a:rPr lang="en-US" sz="1600" b="1" dirty="0">
                <a:solidFill>
                  <a:schemeClr val="accent2">
                    <a:lumMod val="40000"/>
                    <a:lumOff val="60000"/>
                  </a:schemeClr>
                </a:solidFill>
              </a:rPr>
              <a:t>(Cooperation) </a:t>
            </a:r>
            <a:r>
              <a:rPr lang="en-US" sz="1600" dirty="0"/>
              <a:t>vs. </a:t>
            </a:r>
            <a:r>
              <a:rPr lang="en-US" sz="1600" b="1" dirty="0">
                <a:solidFill>
                  <a:schemeClr val="accent2"/>
                </a:solidFill>
              </a:rPr>
              <a:t>254 </a:t>
            </a:r>
            <a:r>
              <a:rPr lang="en-US" sz="1600" b="1" dirty="0" err="1">
                <a:solidFill>
                  <a:schemeClr val="accent2"/>
                </a:solidFill>
              </a:rPr>
              <a:t>TWh</a:t>
            </a:r>
            <a:r>
              <a:rPr lang="en-US" sz="1600" b="1" dirty="0">
                <a:solidFill>
                  <a:schemeClr val="accent2"/>
                </a:solidFill>
              </a:rPr>
              <a:t> </a:t>
            </a:r>
            <a:r>
              <a:rPr lang="en-US" sz="1600" b="1" dirty="0">
                <a:solidFill>
                  <a:schemeClr val="accent2">
                    <a:lumMod val="40000"/>
                    <a:lumOff val="60000"/>
                  </a:schemeClr>
                </a:solidFill>
              </a:rPr>
              <a:t>(National Preferences)</a:t>
            </a:r>
          </a:p>
          <a:p>
            <a:pPr lvl="2">
              <a:spcBef>
                <a:spcPts val="1200"/>
              </a:spcBef>
            </a:pPr>
            <a:r>
              <a:rPr lang="en-US" sz="1600" dirty="0"/>
              <a:t>In </a:t>
            </a:r>
            <a:r>
              <a:rPr lang="en-US" sz="1600" i="1" dirty="0"/>
              <a:t>low demand </a:t>
            </a:r>
            <a:r>
              <a:rPr lang="en-US" sz="1600" dirty="0"/>
              <a:t>scenarios we see the opposite trend:</a:t>
            </a:r>
            <a:r>
              <a:rPr lang="en-US" sz="1400" dirty="0"/>
              <a:t/>
            </a:r>
            <a:br>
              <a:rPr lang="en-US" sz="1400" dirty="0"/>
            </a:br>
            <a:r>
              <a:rPr lang="en-US" sz="1400" b="1" dirty="0">
                <a:solidFill>
                  <a:schemeClr val="accent2"/>
                </a:solidFill>
              </a:rPr>
              <a:t>103 </a:t>
            </a:r>
            <a:r>
              <a:rPr lang="en-US" sz="1400" b="1" dirty="0">
                <a:solidFill>
                  <a:schemeClr val="accent2">
                    <a:lumMod val="40000"/>
                    <a:lumOff val="60000"/>
                  </a:schemeClr>
                </a:solidFill>
              </a:rPr>
              <a:t>(Cooperation) </a:t>
            </a:r>
            <a:r>
              <a:rPr lang="en-US" sz="1400" dirty="0"/>
              <a:t>vs. </a:t>
            </a:r>
            <a:r>
              <a:rPr lang="en-US" sz="1400" b="1" dirty="0">
                <a:solidFill>
                  <a:schemeClr val="accent2"/>
                </a:solidFill>
              </a:rPr>
              <a:t>126 </a:t>
            </a:r>
            <a:r>
              <a:rPr lang="en-US" sz="1400" b="1" dirty="0" err="1">
                <a:solidFill>
                  <a:schemeClr val="accent2"/>
                </a:solidFill>
              </a:rPr>
              <a:t>TWh</a:t>
            </a:r>
            <a:r>
              <a:rPr lang="en-US" sz="1400" b="1" dirty="0">
                <a:solidFill>
                  <a:schemeClr val="accent2"/>
                </a:solidFill>
              </a:rPr>
              <a:t> </a:t>
            </a:r>
            <a:r>
              <a:rPr lang="en-US" sz="1400" b="1" dirty="0">
                <a:solidFill>
                  <a:schemeClr val="accent2">
                    <a:lumMod val="40000"/>
                    <a:lumOff val="60000"/>
                  </a:schemeClr>
                </a:solidFill>
              </a:rPr>
              <a:t>(National Preferences)</a:t>
            </a:r>
          </a:p>
          <a:p>
            <a:pPr lvl="2">
              <a:spcBef>
                <a:spcPts val="1200"/>
              </a:spcBef>
              <a:buFont typeface="Wingdings" panose="05000000000000000000" pitchFamily="2" charset="2"/>
              <a:buChar char="à"/>
            </a:pPr>
            <a:r>
              <a:rPr lang="en-US" sz="1400" dirty="0">
                <a:solidFill>
                  <a:schemeClr val="tx1">
                    <a:lumMod val="50000"/>
                    <a:lumOff val="50000"/>
                  </a:schemeClr>
                </a:solidFill>
                <a:sym typeface="Wingdings" panose="05000000000000000000" pitchFamily="2" charset="2"/>
              </a:rPr>
              <a:t>Underlying nuclear expansion is of relevance (i.e. more nuclear reduces to gap to be filled (by CSP, renewable gas)</a:t>
            </a:r>
          </a:p>
          <a:p>
            <a:pPr lvl="2">
              <a:spcBef>
                <a:spcPts val="1200"/>
              </a:spcBef>
              <a:buFont typeface="Wingdings" panose="05000000000000000000" pitchFamily="2" charset="2"/>
              <a:buChar char="à"/>
            </a:pPr>
            <a:r>
              <a:rPr lang="en-US" sz="1400" dirty="0">
                <a:solidFill>
                  <a:schemeClr val="tx1">
                    <a:lumMod val="50000"/>
                    <a:lumOff val="50000"/>
                  </a:schemeClr>
                </a:solidFill>
                <a:sym typeface="Wingdings" panose="05000000000000000000" pitchFamily="2" charset="2"/>
              </a:rPr>
              <a:t>Nevertheless, Cooperation would decrease the financing cost for CSP (due to improved financing conditions in host countries)</a:t>
            </a:r>
            <a:endParaRPr lang="en-US" sz="1400" dirty="0">
              <a:solidFill>
                <a:schemeClr val="tx1">
                  <a:lumMod val="50000"/>
                  <a:lumOff val="50000"/>
                </a:schemeClr>
              </a:solidFill>
            </a:endParaRPr>
          </a:p>
          <a:p>
            <a:pPr lvl="1"/>
            <a:endParaRPr lang="en-US" dirty="0"/>
          </a:p>
        </p:txBody>
      </p:sp>
    </p:spTree>
    <p:extLst>
      <p:ext uri="{BB962C8B-B14F-4D97-AF65-F5344CB8AC3E}">
        <p14:creationId xmlns:p14="http://schemas.microsoft.com/office/powerpoint/2010/main" val="4136501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Summary &amp; </a:t>
            </a:r>
            <a:r>
              <a:rPr lang="de-AT" dirty="0" err="1"/>
              <a:t>Conclusions</a:t>
            </a:r>
            <a:r>
              <a:rPr lang="de-AT" dirty="0"/>
              <a:t> </a:t>
            </a:r>
            <a:r>
              <a:rPr lang="en-GB" sz="2800" dirty="0"/>
              <a:t>(II)</a:t>
            </a:r>
            <a:endParaRPr lang="en-US" dirty="0"/>
          </a:p>
        </p:txBody>
      </p:sp>
      <p:sp>
        <p:nvSpPr>
          <p:cNvPr id="3" name="Foliennummernplatzhalter 2"/>
          <p:cNvSpPr>
            <a:spLocks noGrp="1"/>
          </p:cNvSpPr>
          <p:nvPr>
            <p:ph type="sldNum" sz="quarter" idx="12"/>
          </p:nvPr>
        </p:nvSpPr>
        <p:spPr/>
        <p:txBody>
          <a:bodyPr/>
          <a:lstStyle/>
          <a:p>
            <a:fld id="{D58FB749-A2C7-431C-99C3-1BBC5D0DA192}" type="slidenum">
              <a:rPr lang="en-GB" smtClean="0"/>
              <a:t>39</a:t>
            </a:fld>
            <a:endParaRPr lang="en-GB" dirty="0"/>
          </a:p>
        </p:txBody>
      </p:sp>
      <p:sp>
        <p:nvSpPr>
          <p:cNvPr id="4" name="Inhaltsplatzhalter 3"/>
          <p:cNvSpPr>
            <a:spLocks noGrp="1"/>
          </p:cNvSpPr>
          <p:nvPr>
            <p:ph idx="1"/>
          </p:nvPr>
        </p:nvSpPr>
        <p:spPr>
          <a:xfrm>
            <a:off x="512063" y="1511808"/>
            <a:ext cx="11308461" cy="4525963"/>
          </a:xfrm>
        </p:spPr>
        <p:txBody>
          <a:bodyPr/>
          <a:lstStyle/>
          <a:p>
            <a:r>
              <a:rPr lang="en-US" sz="2000" dirty="0"/>
              <a:t>There is </a:t>
            </a:r>
            <a:r>
              <a:rPr lang="en-US" sz="2000" b="1" dirty="0"/>
              <a:t>a strong need for CSP to provide system flexibility </a:t>
            </a:r>
            <a:br>
              <a:rPr lang="en-US" sz="2000" b="1" dirty="0"/>
            </a:br>
            <a:r>
              <a:rPr lang="en-US" sz="2000" dirty="0"/>
              <a:t>in a </a:t>
            </a:r>
            <a:r>
              <a:rPr lang="en-US" sz="2000" b="1" dirty="0"/>
              <a:t>fully decarbonized EU electricity market </a:t>
            </a:r>
            <a:r>
              <a:rPr lang="en-US" sz="2000" dirty="0"/>
              <a:t>of tomorrow</a:t>
            </a:r>
            <a:endParaRPr lang="en-US" dirty="0"/>
          </a:p>
          <a:p>
            <a:pPr lvl="1">
              <a:spcBef>
                <a:spcPts val="1200"/>
              </a:spcBef>
            </a:pPr>
            <a:r>
              <a:rPr lang="en-US" sz="1800" b="1" dirty="0"/>
              <a:t>Lower flexibility provided by sector-coupling (e-mobility, heat pumps) increases the demand for CSP only to a small extent:</a:t>
            </a:r>
            <a:br>
              <a:rPr lang="en-US" sz="1800" b="1" dirty="0"/>
            </a:br>
            <a:r>
              <a:rPr lang="en-US" sz="1600" b="1" dirty="0">
                <a:solidFill>
                  <a:schemeClr val="accent2"/>
                </a:solidFill>
              </a:rPr>
              <a:t>298</a:t>
            </a:r>
            <a:r>
              <a:rPr lang="en-US" sz="1600" b="1" dirty="0">
                <a:solidFill>
                  <a:schemeClr val="accent2">
                    <a:lumMod val="60000"/>
                    <a:lumOff val="40000"/>
                  </a:schemeClr>
                </a:solidFill>
              </a:rPr>
              <a:t> </a:t>
            </a:r>
            <a:r>
              <a:rPr lang="en-US" sz="1600" b="1" dirty="0">
                <a:solidFill>
                  <a:schemeClr val="accent2">
                    <a:lumMod val="40000"/>
                    <a:lumOff val="60000"/>
                  </a:schemeClr>
                </a:solidFill>
              </a:rPr>
              <a:t>(high) </a:t>
            </a:r>
            <a:r>
              <a:rPr lang="en-US" sz="1600" dirty="0"/>
              <a:t>vs.</a:t>
            </a:r>
            <a:r>
              <a:rPr lang="en-US" sz="1600" dirty="0">
                <a:solidFill>
                  <a:schemeClr val="accent2">
                    <a:lumMod val="60000"/>
                    <a:lumOff val="40000"/>
                  </a:schemeClr>
                </a:solidFill>
              </a:rPr>
              <a:t> </a:t>
            </a:r>
            <a:r>
              <a:rPr lang="en-US" sz="1600" b="1" dirty="0">
                <a:solidFill>
                  <a:schemeClr val="accent2"/>
                </a:solidFill>
              </a:rPr>
              <a:t>304 </a:t>
            </a:r>
            <a:r>
              <a:rPr lang="en-US" sz="1600" b="1" dirty="0" err="1">
                <a:solidFill>
                  <a:schemeClr val="accent2"/>
                </a:solidFill>
              </a:rPr>
              <a:t>TWh</a:t>
            </a:r>
            <a:r>
              <a:rPr lang="en-US" sz="1600" b="1" dirty="0">
                <a:solidFill>
                  <a:schemeClr val="accent2"/>
                </a:solidFill>
              </a:rPr>
              <a:t> </a:t>
            </a:r>
            <a:r>
              <a:rPr lang="en-US" sz="1600" b="1" dirty="0">
                <a:solidFill>
                  <a:schemeClr val="accent2">
                    <a:lumMod val="40000"/>
                    <a:lumOff val="60000"/>
                  </a:schemeClr>
                </a:solidFill>
              </a:rPr>
              <a:t>(lower flexibility)</a:t>
            </a:r>
            <a:r>
              <a:rPr lang="en-US" sz="1600" b="1" dirty="0">
                <a:solidFill>
                  <a:schemeClr val="accent2">
                    <a:lumMod val="60000"/>
                    <a:lumOff val="40000"/>
                  </a:schemeClr>
                </a:solidFill>
              </a:rPr>
              <a:t> </a:t>
            </a:r>
            <a:r>
              <a:rPr lang="en-US" sz="1600" dirty="0"/>
              <a:t>in the Cooperation scenarios, high demand</a:t>
            </a:r>
          </a:p>
          <a:p>
            <a:pPr marL="457200" lvl="1" indent="0">
              <a:spcBef>
                <a:spcPts val="1200"/>
              </a:spcBef>
              <a:buNone/>
            </a:pPr>
            <a:endParaRPr lang="en-US" sz="1600" dirty="0"/>
          </a:p>
          <a:p>
            <a:r>
              <a:rPr lang="en-US" sz="2000" b="1" dirty="0"/>
              <a:t>Lowering the climate ambition leads to a decline of the need for CSP </a:t>
            </a:r>
            <a:br>
              <a:rPr lang="en-US" sz="2000" b="1" dirty="0"/>
            </a:br>
            <a:r>
              <a:rPr lang="en-US" sz="2000" dirty="0"/>
              <a:t>– but according to our analysis the impact is less pronounced: </a:t>
            </a:r>
            <a:br>
              <a:rPr lang="en-US" sz="2000" dirty="0"/>
            </a:br>
            <a:r>
              <a:rPr lang="en-US" sz="1600" b="1" dirty="0">
                <a:solidFill>
                  <a:srgbClr val="0071CE"/>
                </a:solidFill>
              </a:rPr>
              <a:t>298</a:t>
            </a:r>
            <a:r>
              <a:rPr lang="en-US" sz="1600" b="1" dirty="0">
                <a:solidFill>
                  <a:srgbClr val="0071CE">
                    <a:lumMod val="60000"/>
                    <a:lumOff val="40000"/>
                  </a:srgbClr>
                </a:solidFill>
              </a:rPr>
              <a:t> </a:t>
            </a:r>
            <a:r>
              <a:rPr lang="en-US" sz="1600" b="1" dirty="0">
                <a:solidFill>
                  <a:srgbClr val="0071CE">
                    <a:lumMod val="40000"/>
                    <a:lumOff val="60000"/>
                  </a:srgbClr>
                </a:solidFill>
              </a:rPr>
              <a:t>(high) </a:t>
            </a:r>
            <a:r>
              <a:rPr lang="en-US" sz="1600" dirty="0">
                <a:solidFill>
                  <a:prstClr val="black"/>
                </a:solidFill>
              </a:rPr>
              <a:t>vs.</a:t>
            </a:r>
            <a:r>
              <a:rPr lang="en-US" sz="1600" dirty="0">
                <a:solidFill>
                  <a:srgbClr val="0071CE">
                    <a:lumMod val="60000"/>
                    <a:lumOff val="40000"/>
                  </a:srgbClr>
                </a:solidFill>
              </a:rPr>
              <a:t> </a:t>
            </a:r>
            <a:r>
              <a:rPr lang="en-US" sz="1600" b="1" dirty="0">
                <a:solidFill>
                  <a:srgbClr val="0071CE"/>
                </a:solidFill>
              </a:rPr>
              <a:t>223 </a:t>
            </a:r>
            <a:r>
              <a:rPr lang="en-US" sz="1600" b="1" dirty="0" err="1">
                <a:solidFill>
                  <a:srgbClr val="0071CE"/>
                </a:solidFill>
              </a:rPr>
              <a:t>TWh</a:t>
            </a:r>
            <a:r>
              <a:rPr lang="en-US" sz="1600" b="1" dirty="0">
                <a:solidFill>
                  <a:srgbClr val="0071CE"/>
                </a:solidFill>
              </a:rPr>
              <a:t> </a:t>
            </a:r>
            <a:r>
              <a:rPr lang="en-US" sz="1600" b="1" dirty="0">
                <a:solidFill>
                  <a:srgbClr val="0071CE">
                    <a:lumMod val="40000"/>
                    <a:lumOff val="60000"/>
                  </a:srgbClr>
                </a:solidFill>
              </a:rPr>
              <a:t>(low climate ambition)</a:t>
            </a:r>
            <a:r>
              <a:rPr lang="en-US" sz="1600" b="1" dirty="0">
                <a:solidFill>
                  <a:srgbClr val="0071CE">
                    <a:lumMod val="60000"/>
                    <a:lumOff val="40000"/>
                  </a:srgbClr>
                </a:solidFill>
              </a:rPr>
              <a:t> </a:t>
            </a:r>
            <a:r>
              <a:rPr lang="en-US" sz="1600" dirty="0">
                <a:solidFill>
                  <a:prstClr val="black"/>
                </a:solidFill>
              </a:rPr>
              <a:t>in the Cooperation scenarios, high demand</a:t>
            </a:r>
            <a:endParaRPr lang="en-US" dirty="0"/>
          </a:p>
          <a:p>
            <a:pPr lvl="1">
              <a:spcBef>
                <a:spcPts val="1200"/>
              </a:spcBef>
            </a:pPr>
            <a:endParaRPr lang="en-US" sz="1600" dirty="0"/>
          </a:p>
          <a:p>
            <a:pPr lvl="0">
              <a:buClr>
                <a:srgbClr val="0071CE"/>
              </a:buClr>
            </a:pPr>
            <a:r>
              <a:rPr lang="en-US" sz="2000" i="1" dirty="0">
                <a:solidFill>
                  <a:srgbClr val="C00000"/>
                </a:solidFill>
              </a:rPr>
              <a:t>These positive developments indicated for CSP can only materialize </a:t>
            </a:r>
            <a:br>
              <a:rPr lang="en-US" sz="2000" i="1" dirty="0">
                <a:solidFill>
                  <a:srgbClr val="C00000"/>
                </a:solidFill>
              </a:rPr>
            </a:br>
            <a:r>
              <a:rPr lang="en-US" sz="2000" i="1" dirty="0">
                <a:solidFill>
                  <a:srgbClr val="C00000"/>
                </a:solidFill>
              </a:rPr>
              <a:t>if CSP costs can be reduced as assumed!!! </a:t>
            </a:r>
            <a:endParaRPr lang="en-US" i="1" dirty="0">
              <a:solidFill>
                <a:srgbClr val="C00000"/>
              </a:solidFill>
            </a:endParaRPr>
          </a:p>
          <a:p>
            <a:pPr marL="457200" lvl="1" indent="0">
              <a:buNone/>
            </a:pPr>
            <a:endParaRPr lang="en-US" dirty="0"/>
          </a:p>
        </p:txBody>
      </p:sp>
    </p:spTree>
    <p:extLst>
      <p:ext uri="{BB962C8B-B14F-4D97-AF65-F5344CB8AC3E}">
        <p14:creationId xmlns:p14="http://schemas.microsoft.com/office/powerpoint/2010/main" val="162409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i="1" dirty="0">
                <a:latin typeface="Bradley Hand ITC" panose="03070402050302030203" pitchFamily="66" charset="0"/>
              </a:rPr>
              <a:t>… there is a need for CSP …</a:t>
            </a: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FB749-A2C7-431C-99C3-1BBC5D0DA19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Grafik 5"/>
          <p:cNvPicPr>
            <a:picLocks noChangeAspect="1"/>
          </p:cNvPicPr>
          <p:nvPr/>
        </p:nvPicPr>
        <p:blipFill>
          <a:blip r:embed="rId2"/>
          <a:stretch>
            <a:fillRect/>
          </a:stretch>
        </p:blipFill>
        <p:spPr>
          <a:xfrm>
            <a:off x="3980204" y="1383469"/>
            <a:ext cx="8211796" cy="5474531"/>
          </a:xfrm>
          <a:prstGeom prst="rect">
            <a:avLst/>
          </a:prstGeom>
        </p:spPr>
      </p:pic>
    </p:spTree>
    <p:extLst>
      <p:ext uri="{BB962C8B-B14F-4D97-AF65-F5344CB8AC3E}">
        <p14:creationId xmlns:p14="http://schemas.microsoft.com/office/powerpoint/2010/main" val="563000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normAutofit fontScale="90000"/>
          </a:bodyPr>
          <a:lstStyle/>
          <a:p>
            <a:r>
              <a:rPr lang="de-AT" dirty="0" err="1"/>
              <a:t>Pivotal</a:t>
            </a:r>
            <a:r>
              <a:rPr lang="de-AT" dirty="0"/>
              <a:t> </a:t>
            </a:r>
            <a:r>
              <a:rPr lang="de-AT" dirty="0" err="1"/>
              <a:t>decisions</a:t>
            </a:r>
            <a:r>
              <a:rPr lang="de-AT" dirty="0"/>
              <a:t> </a:t>
            </a:r>
            <a:r>
              <a:rPr lang="de-AT" dirty="0" err="1"/>
              <a:t>and</a:t>
            </a:r>
            <a:r>
              <a:rPr lang="de-AT" dirty="0"/>
              <a:t> </a:t>
            </a:r>
            <a:r>
              <a:rPr lang="de-AT" dirty="0" err="1"/>
              <a:t>key</a:t>
            </a:r>
            <a:r>
              <a:rPr lang="de-AT" dirty="0"/>
              <a:t> </a:t>
            </a:r>
            <a:r>
              <a:rPr lang="de-AT" dirty="0" err="1"/>
              <a:t>factors</a:t>
            </a:r>
            <a:r>
              <a:rPr lang="de-AT" dirty="0"/>
              <a:t> </a:t>
            </a:r>
            <a:r>
              <a:rPr lang="de-AT" dirty="0" err="1"/>
              <a:t>for</a:t>
            </a:r>
            <a:r>
              <a:rPr lang="de-AT" dirty="0"/>
              <a:t> robust CSP </a:t>
            </a:r>
            <a:r>
              <a:rPr lang="de-AT" dirty="0" err="1"/>
              <a:t>strategies</a:t>
            </a:r>
            <a:r>
              <a:rPr lang="de-AT" dirty="0"/>
              <a:t> – D7.4 </a:t>
            </a:r>
            <a:endParaRPr lang="en-US" dirty="0"/>
          </a:p>
        </p:txBody>
      </p:sp>
      <p:sp>
        <p:nvSpPr>
          <p:cNvPr id="9" name="Untertitel 8"/>
          <p:cNvSpPr>
            <a:spLocks noGrp="1"/>
          </p:cNvSpPr>
          <p:nvPr>
            <p:ph type="subTitle" idx="1"/>
          </p:nvPr>
        </p:nvSpPr>
        <p:spPr/>
        <p:txBody>
          <a:bodyPr/>
          <a:lstStyle/>
          <a:p>
            <a:endParaRPr lang="en-US" dirty="0"/>
          </a:p>
        </p:txBody>
      </p:sp>
      <p:sp>
        <p:nvSpPr>
          <p:cNvPr id="10" name="Textplatzhalter 9"/>
          <p:cNvSpPr>
            <a:spLocks noGrp="1"/>
          </p:cNvSpPr>
          <p:nvPr>
            <p:ph type="body" sz="quarter" idx="13"/>
          </p:nvPr>
        </p:nvSpPr>
        <p:spPr/>
        <p:txBody>
          <a:bodyPr/>
          <a:lstStyle/>
          <a:p>
            <a:r>
              <a:rPr lang="de-AT" dirty="0"/>
              <a:t>Franziska Schöniger – TU Wien</a:t>
            </a:r>
            <a:endParaRPr lang="en-US" dirty="0"/>
          </a:p>
        </p:txBody>
      </p:sp>
    </p:spTree>
    <p:extLst>
      <p:ext uri="{BB962C8B-B14F-4D97-AF65-F5344CB8AC3E}">
        <p14:creationId xmlns:p14="http://schemas.microsoft.com/office/powerpoint/2010/main" val="3289830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m 13"/>
          <p:cNvGraphicFramePr/>
          <p:nvPr>
            <p:extLst>
              <p:ext uri="{D42A27DB-BD31-4B8C-83A1-F6EECF244321}">
                <p14:modId xmlns:p14="http://schemas.microsoft.com/office/powerpoint/2010/main" val="2303859488"/>
              </p:ext>
            </p:extLst>
          </p:nvPr>
        </p:nvGraphicFramePr>
        <p:xfrm>
          <a:off x="377952" y="1614733"/>
          <a:ext cx="10889816" cy="41626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ctrTitle"/>
          </p:nvPr>
        </p:nvSpPr>
        <p:spPr>
          <a:xfrm>
            <a:off x="377952" y="333553"/>
            <a:ext cx="6656832" cy="682752"/>
          </a:xfrm>
        </p:spPr>
        <p:txBody>
          <a:bodyPr/>
          <a:lstStyle/>
          <a:p>
            <a:r>
              <a:rPr lang="de-AT" sz="2000" dirty="0" err="1"/>
              <a:t>Decarbonization</a:t>
            </a:r>
            <a:r>
              <a:rPr lang="de-AT" sz="2000" dirty="0"/>
              <a:t> &amp; CSP </a:t>
            </a:r>
            <a:r>
              <a:rPr lang="de-AT" sz="2000" dirty="0" err="1"/>
              <a:t>cost</a:t>
            </a:r>
            <a:r>
              <a:rPr lang="de-AT" sz="2000" dirty="0"/>
              <a:t> </a:t>
            </a:r>
            <a:r>
              <a:rPr lang="de-AT" sz="2000" dirty="0" err="1"/>
              <a:t>reduction</a:t>
            </a:r>
            <a:r>
              <a:rPr lang="de-AT" sz="2000" dirty="0"/>
              <a:t>: </a:t>
            </a:r>
            <a:r>
              <a:rPr lang="en-US" sz="2000" dirty="0"/>
              <a:t>High carbon price levels as precondition but not guarantee for increased CSP deployment</a:t>
            </a:r>
          </a:p>
        </p:txBody>
      </p:sp>
      <p:sp>
        <p:nvSpPr>
          <p:cNvPr id="3" name="Foliennummernplatzhalter 2"/>
          <p:cNvSpPr>
            <a:spLocks noGrp="1"/>
          </p:cNvSpPr>
          <p:nvPr>
            <p:ph type="sldNum" sz="quarter" idx="12"/>
          </p:nvPr>
        </p:nvSpPr>
        <p:spPr/>
        <p:txBody>
          <a:bodyPr/>
          <a:lstStyle/>
          <a:p>
            <a:fld id="{D58FB749-A2C7-431C-99C3-1BBC5D0DA192}" type="slidenum">
              <a:rPr lang="en-GB" smtClean="0"/>
              <a:t>41</a:t>
            </a:fld>
            <a:endParaRPr lang="en-GB" dirty="0"/>
          </a:p>
        </p:txBody>
      </p:sp>
      <p:grpSp>
        <p:nvGrpSpPr>
          <p:cNvPr id="10" name="Gruppieren 9"/>
          <p:cNvGrpSpPr/>
          <p:nvPr/>
        </p:nvGrpSpPr>
        <p:grpSpPr>
          <a:xfrm>
            <a:off x="1009414" y="1389928"/>
            <a:ext cx="9390629" cy="876300"/>
            <a:chOff x="0" y="0"/>
            <a:chExt cx="4733924" cy="876300"/>
          </a:xfrm>
        </p:grpSpPr>
        <p:sp>
          <p:nvSpPr>
            <p:cNvPr id="11" name="Textfeld 6"/>
            <p:cNvSpPr txBox="1"/>
            <p:nvPr/>
          </p:nvSpPr>
          <p:spPr>
            <a:xfrm>
              <a:off x="0" y="609600"/>
              <a:ext cx="1457325" cy="266700"/>
            </a:xfrm>
            <a:prstGeom prst="rect">
              <a:avLst/>
            </a:prstGeom>
            <a:solidFill>
              <a:schemeClr val="accent3">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AT" sz="1200">
                  <a:effectLst/>
                  <a:latin typeface="Calibri" panose="020F0502020204030204" pitchFamily="34" charset="0"/>
                  <a:ea typeface="Calibri" panose="020F0502020204030204" pitchFamily="34" charset="0"/>
                  <a:cs typeface="Times New Roman" panose="02020603050405020304" pitchFamily="18" charset="0"/>
                </a:rPr>
                <a:t>77 €/t CO</a:t>
              </a:r>
              <a:r>
                <a:rPr lang="de-AT" sz="12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feld 7"/>
            <p:cNvSpPr txBox="1"/>
            <p:nvPr/>
          </p:nvSpPr>
          <p:spPr>
            <a:xfrm>
              <a:off x="1638300" y="228600"/>
              <a:ext cx="1457325" cy="266700"/>
            </a:xfrm>
            <a:prstGeom prst="rect">
              <a:avLst/>
            </a:prstGeom>
            <a:solidFill>
              <a:schemeClr val="accent3">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AT" sz="1200" dirty="0">
                  <a:effectLst/>
                  <a:latin typeface="Calibri" panose="020F0502020204030204" pitchFamily="34" charset="0"/>
                  <a:ea typeface="Calibri" panose="020F0502020204030204" pitchFamily="34" charset="0"/>
                  <a:cs typeface="Times New Roman" panose="02020603050405020304" pitchFamily="18" charset="0"/>
                </a:rPr>
                <a:t>200 €/t CO</a:t>
              </a:r>
              <a:r>
                <a:rPr lang="de-AT" sz="12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1"/>
            <p:cNvSpPr txBox="1"/>
            <p:nvPr/>
          </p:nvSpPr>
          <p:spPr>
            <a:xfrm>
              <a:off x="3276600" y="0"/>
              <a:ext cx="1457324" cy="266700"/>
            </a:xfrm>
            <a:prstGeom prst="rect">
              <a:avLst/>
            </a:prstGeom>
            <a:solidFill>
              <a:schemeClr val="accent3">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AT" sz="1200" dirty="0">
                  <a:effectLst/>
                  <a:latin typeface="Calibri" panose="020F0502020204030204" pitchFamily="34" charset="0"/>
                  <a:ea typeface="Calibri" panose="020F0502020204030204" pitchFamily="34" charset="0"/>
                  <a:cs typeface="Times New Roman" panose="02020603050405020304" pitchFamily="18" charset="0"/>
                </a:rPr>
                <a:t>300 €/t CO</a:t>
              </a:r>
              <a:r>
                <a:rPr lang="de-AT" sz="12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Textfeld 3"/>
          <p:cNvSpPr txBox="1"/>
          <p:nvPr/>
        </p:nvSpPr>
        <p:spPr>
          <a:xfrm>
            <a:off x="2796560" y="2276559"/>
            <a:ext cx="6253566" cy="224676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800" b="1" i="1" u="sng" dirty="0"/>
              <a:t>Policy implication I</a:t>
            </a:r>
          </a:p>
          <a:p>
            <a:pPr algn="ctr"/>
            <a:endParaRPr lang="en-US" sz="2800" b="1" i="1" dirty="0"/>
          </a:p>
          <a:p>
            <a:pPr algn="ctr"/>
            <a:r>
              <a:rPr lang="en-GB" sz="2800" i="1" dirty="0"/>
              <a:t>Policies for effective carbon pricing without allowing for CCS are important for CSP to be able to play a role.</a:t>
            </a:r>
            <a:endParaRPr lang="en-US" sz="2800" i="1" dirty="0"/>
          </a:p>
        </p:txBody>
      </p:sp>
    </p:spTree>
    <p:extLst>
      <p:ext uri="{BB962C8B-B14F-4D97-AF65-F5344CB8AC3E}">
        <p14:creationId xmlns:p14="http://schemas.microsoft.com/office/powerpoint/2010/main" val="261950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p:nvPr/>
        </p:nvPicPr>
        <p:blipFill>
          <a:blip r:embed="rId3"/>
          <a:stretch>
            <a:fillRect/>
          </a:stretch>
        </p:blipFill>
        <p:spPr>
          <a:xfrm>
            <a:off x="7312260" y="1341134"/>
            <a:ext cx="4627245" cy="2413635"/>
          </a:xfrm>
          <a:prstGeom prst="rect">
            <a:avLst/>
          </a:prstGeom>
        </p:spPr>
      </p:pic>
      <p:sp>
        <p:nvSpPr>
          <p:cNvPr id="2" name="Titel 1"/>
          <p:cNvSpPr>
            <a:spLocks noGrp="1"/>
          </p:cNvSpPr>
          <p:nvPr>
            <p:ph type="ctrTitle"/>
          </p:nvPr>
        </p:nvSpPr>
        <p:spPr>
          <a:xfrm>
            <a:off x="377952" y="333553"/>
            <a:ext cx="6656832" cy="682752"/>
          </a:xfrm>
        </p:spPr>
        <p:txBody>
          <a:bodyPr/>
          <a:lstStyle/>
          <a:p>
            <a:r>
              <a:rPr lang="de-AT" sz="2000" dirty="0" err="1"/>
              <a:t>Decisions</a:t>
            </a:r>
            <a:r>
              <a:rPr lang="de-AT" sz="2000" dirty="0"/>
              <a:t> on </a:t>
            </a:r>
            <a:r>
              <a:rPr lang="de-AT" sz="2000" dirty="0" err="1"/>
              <a:t>technology</a:t>
            </a:r>
            <a:r>
              <a:rPr lang="de-AT" sz="2000" dirty="0"/>
              <a:t> </a:t>
            </a:r>
            <a:r>
              <a:rPr lang="de-AT" sz="2000" dirty="0" err="1"/>
              <a:t>phase</a:t>
            </a:r>
            <a:r>
              <a:rPr lang="de-AT" sz="2000" dirty="0"/>
              <a:t>-in/</a:t>
            </a:r>
            <a:r>
              <a:rPr lang="de-AT" sz="2000" dirty="0" err="1"/>
              <a:t>phase</a:t>
            </a:r>
            <a:r>
              <a:rPr lang="de-AT" sz="2000" dirty="0"/>
              <a:t>-out: Systems </a:t>
            </a:r>
            <a:r>
              <a:rPr lang="de-AT" sz="2000" dirty="0" err="1"/>
              <a:t>with</a:t>
            </a:r>
            <a:r>
              <a:rPr lang="de-AT" sz="2000" dirty="0"/>
              <a:t> a high </a:t>
            </a:r>
            <a:r>
              <a:rPr lang="de-AT" sz="2000" dirty="0" err="1"/>
              <a:t>share</a:t>
            </a:r>
            <a:r>
              <a:rPr lang="de-AT" sz="2000" dirty="0"/>
              <a:t> </a:t>
            </a:r>
            <a:r>
              <a:rPr lang="de-AT" sz="2000" dirty="0" err="1"/>
              <a:t>of</a:t>
            </a:r>
            <a:r>
              <a:rPr lang="de-AT" sz="2000" dirty="0"/>
              <a:t> variable </a:t>
            </a:r>
            <a:r>
              <a:rPr lang="de-AT" sz="2000" dirty="0" err="1"/>
              <a:t>renewables</a:t>
            </a:r>
            <a:r>
              <a:rPr lang="de-AT" sz="2000" dirty="0"/>
              <a:t> (</a:t>
            </a:r>
            <a:r>
              <a:rPr lang="de-AT" sz="2000" dirty="0" err="1"/>
              <a:t>especially</a:t>
            </a:r>
            <a:r>
              <a:rPr lang="de-AT" sz="2000" dirty="0"/>
              <a:t> solar PV) will </a:t>
            </a:r>
            <a:r>
              <a:rPr lang="de-AT" sz="2000" dirty="0" err="1"/>
              <a:t>need</a:t>
            </a:r>
            <a:r>
              <a:rPr lang="de-AT" sz="2000" dirty="0"/>
              <a:t> a </a:t>
            </a:r>
            <a:r>
              <a:rPr lang="de-AT" sz="2000" dirty="0" err="1"/>
              <a:t>complementary</a:t>
            </a:r>
            <a:r>
              <a:rPr lang="de-AT" sz="2000" dirty="0"/>
              <a:t> </a:t>
            </a:r>
            <a:r>
              <a:rPr lang="de-AT" sz="2000" dirty="0" err="1"/>
              <a:t>technology</a:t>
            </a:r>
            <a:r>
              <a:rPr lang="de-AT" sz="2000" dirty="0"/>
              <a:t> </a:t>
            </a:r>
            <a:r>
              <a:rPr lang="de-AT" sz="2000" dirty="0" err="1"/>
              <a:t>option</a:t>
            </a:r>
            <a:endParaRPr lang="en-US" sz="2000" dirty="0"/>
          </a:p>
        </p:txBody>
      </p:sp>
      <p:sp>
        <p:nvSpPr>
          <p:cNvPr id="3" name="Foliennummernplatzhalter 2"/>
          <p:cNvSpPr>
            <a:spLocks noGrp="1"/>
          </p:cNvSpPr>
          <p:nvPr>
            <p:ph type="sldNum" sz="quarter" idx="12"/>
          </p:nvPr>
        </p:nvSpPr>
        <p:spPr/>
        <p:txBody>
          <a:bodyPr/>
          <a:lstStyle/>
          <a:p>
            <a:fld id="{D58FB749-A2C7-431C-99C3-1BBC5D0DA192}" type="slidenum">
              <a:rPr lang="en-GB" smtClean="0"/>
              <a:t>42</a:t>
            </a:fld>
            <a:endParaRPr lang="en-GB" dirty="0"/>
          </a:p>
        </p:txBody>
      </p:sp>
      <p:pic>
        <p:nvPicPr>
          <p:cNvPr id="17" name="Grafik 16"/>
          <p:cNvPicPr/>
          <p:nvPr/>
        </p:nvPicPr>
        <p:blipFill>
          <a:blip r:embed="rId4">
            <a:extLst>
              <a:ext uri="{28A0092B-C50C-407E-A947-70E740481C1C}">
                <a14:useLocalDpi xmlns:a14="http://schemas.microsoft.com/office/drawing/2010/main" val="0"/>
              </a:ext>
            </a:extLst>
          </a:blip>
          <a:srcRect/>
          <a:stretch>
            <a:fillRect/>
          </a:stretch>
        </p:blipFill>
        <p:spPr bwMode="auto">
          <a:xfrm>
            <a:off x="281530" y="1341134"/>
            <a:ext cx="7030730" cy="4101832"/>
          </a:xfrm>
          <a:prstGeom prst="rect">
            <a:avLst/>
          </a:prstGeom>
          <a:noFill/>
          <a:ln>
            <a:noFill/>
          </a:ln>
        </p:spPr>
      </p:pic>
      <p:sp>
        <p:nvSpPr>
          <p:cNvPr id="12" name="Textfeld 11"/>
          <p:cNvSpPr txBox="1"/>
          <p:nvPr/>
        </p:nvSpPr>
        <p:spPr>
          <a:xfrm>
            <a:off x="7296566" y="3785304"/>
            <a:ext cx="5012100" cy="461665"/>
          </a:xfrm>
          <a:prstGeom prst="rect">
            <a:avLst/>
          </a:prstGeom>
          <a:noFill/>
        </p:spPr>
        <p:txBody>
          <a:bodyPr wrap="square" rtlCol="0">
            <a:spAutoFit/>
          </a:bodyPr>
          <a:lstStyle/>
          <a:p>
            <a:r>
              <a:rPr lang="en-GB" sz="1200" i="1" dirty="0"/>
              <a:t>Load Shapes in Colorado with various WECC PV Penetration Scenarios (Denholm, Margolis, &amp; Milford, 2008)</a:t>
            </a:r>
            <a:endParaRPr lang="en-US" sz="1200" i="1" dirty="0"/>
          </a:p>
        </p:txBody>
      </p:sp>
      <p:pic>
        <p:nvPicPr>
          <p:cNvPr id="18" name="Grafik 17"/>
          <p:cNvPicPr/>
          <p:nvPr/>
        </p:nvPicPr>
        <p:blipFill rotWithShape="1">
          <a:blip r:embed="rId5">
            <a:extLst>
              <a:ext uri="{28A0092B-C50C-407E-A947-70E740481C1C}">
                <a14:useLocalDpi xmlns:a14="http://schemas.microsoft.com/office/drawing/2010/main" val="0"/>
              </a:ext>
            </a:extLst>
          </a:blip>
          <a:srcRect b="33576"/>
          <a:stretch/>
        </p:blipFill>
        <p:spPr bwMode="auto">
          <a:xfrm>
            <a:off x="5985624" y="4277504"/>
            <a:ext cx="6120130" cy="2084087"/>
          </a:xfrm>
          <a:prstGeom prst="rect">
            <a:avLst/>
          </a:prstGeom>
          <a:noFill/>
          <a:ln>
            <a:noFill/>
          </a:ln>
        </p:spPr>
      </p:pic>
      <p:sp>
        <p:nvSpPr>
          <p:cNvPr id="7" name="Textfeld 6"/>
          <p:cNvSpPr txBox="1"/>
          <p:nvPr/>
        </p:nvSpPr>
        <p:spPr>
          <a:xfrm>
            <a:off x="5994795" y="6225172"/>
            <a:ext cx="5012100" cy="276999"/>
          </a:xfrm>
          <a:prstGeom prst="rect">
            <a:avLst/>
          </a:prstGeom>
          <a:noFill/>
        </p:spPr>
        <p:txBody>
          <a:bodyPr wrap="square" rtlCol="0">
            <a:spAutoFit/>
          </a:bodyPr>
          <a:lstStyle/>
          <a:p>
            <a:r>
              <a:rPr lang="en-US" sz="1200" i="1" dirty="0"/>
              <a:t>Complementary technology concepts PV and CSP. Source: (Souza, 2018)</a:t>
            </a:r>
          </a:p>
        </p:txBody>
      </p:sp>
      <p:sp>
        <p:nvSpPr>
          <p:cNvPr id="19" name="Textfeld 18"/>
          <p:cNvSpPr txBox="1"/>
          <p:nvPr/>
        </p:nvSpPr>
        <p:spPr>
          <a:xfrm>
            <a:off x="2588243" y="1934088"/>
            <a:ext cx="6253566" cy="310854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i="1" u="sng" dirty="0"/>
              <a:t>Policy implication IV</a:t>
            </a:r>
          </a:p>
          <a:p>
            <a:pPr algn="ctr"/>
            <a:endParaRPr lang="en-US" sz="2800" b="1" i="1" u="sng" dirty="0"/>
          </a:p>
          <a:p>
            <a:pPr algn="ctr"/>
            <a:r>
              <a:rPr lang="en-US" sz="2800" i="1" dirty="0"/>
              <a:t>National or international policies causing high renewable shares and nuclear (and/or coal) phase-out create a need for alternative </a:t>
            </a:r>
            <a:r>
              <a:rPr lang="en-US" sz="2800" i="1" dirty="0" err="1"/>
              <a:t>dispatchable</a:t>
            </a:r>
            <a:r>
              <a:rPr lang="en-US" sz="2800" i="1" dirty="0"/>
              <a:t> technologies, which can be well covered by CSP.</a:t>
            </a:r>
          </a:p>
        </p:txBody>
      </p:sp>
    </p:spTree>
    <p:extLst>
      <p:ext uri="{BB962C8B-B14F-4D97-AF65-F5344CB8AC3E}">
        <p14:creationId xmlns:p14="http://schemas.microsoft.com/office/powerpoint/2010/main" val="19023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56468" y="5002511"/>
            <a:ext cx="5803790" cy="276999"/>
          </a:xfrm>
          <a:prstGeom prst="rect">
            <a:avLst/>
          </a:prstGeom>
          <a:noFill/>
        </p:spPr>
        <p:txBody>
          <a:bodyPr wrap="square" rtlCol="0">
            <a:spAutoFit/>
          </a:bodyPr>
          <a:lstStyle/>
          <a:p>
            <a:r>
              <a:rPr lang="en-US" sz="1200" i="1" dirty="0"/>
              <a:t>Comparison of </a:t>
            </a:r>
            <a:r>
              <a:rPr lang="en-US" sz="1200" i="1" dirty="0" err="1"/>
              <a:t>dispatchable</a:t>
            </a:r>
            <a:r>
              <a:rPr lang="en-US" sz="1200" i="1" dirty="0"/>
              <a:t> renewable electricity options. </a:t>
            </a:r>
            <a:r>
              <a:rPr lang="en-GB" sz="1200" i="1" dirty="0"/>
              <a:t>Source: (</a:t>
            </a:r>
            <a:r>
              <a:rPr lang="en-GB" sz="1200" i="1" dirty="0" err="1"/>
              <a:t>Lovegrove</a:t>
            </a:r>
            <a:r>
              <a:rPr lang="en-GB" sz="1200" i="1" dirty="0"/>
              <a:t> et al., 2018)</a:t>
            </a:r>
            <a:endParaRPr lang="en-US" sz="1200" i="1" dirty="0"/>
          </a:p>
        </p:txBody>
      </p:sp>
      <p:sp>
        <p:nvSpPr>
          <p:cNvPr id="2" name="Titel 1"/>
          <p:cNvSpPr>
            <a:spLocks noGrp="1"/>
          </p:cNvSpPr>
          <p:nvPr>
            <p:ph type="ctrTitle"/>
          </p:nvPr>
        </p:nvSpPr>
        <p:spPr>
          <a:xfrm>
            <a:off x="377952" y="333553"/>
            <a:ext cx="6656832" cy="682752"/>
          </a:xfrm>
        </p:spPr>
        <p:txBody>
          <a:bodyPr/>
          <a:lstStyle/>
          <a:p>
            <a:r>
              <a:rPr lang="de-AT" sz="2000" dirty="0"/>
              <a:t>Different </a:t>
            </a:r>
            <a:r>
              <a:rPr lang="de-AT" sz="2000" dirty="0" err="1"/>
              <a:t>niches</a:t>
            </a:r>
            <a:r>
              <a:rPr lang="de-AT" sz="2000" dirty="0"/>
              <a:t> </a:t>
            </a:r>
            <a:r>
              <a:rPr lang="de-AT" sz="2000" dirty="0" err="1"/>
              <a:t>for</a:t>
            </a:r>
            <a:r>
              <a:rPr lang="de-AT" sz="2000" dirty="0"/>
              <a:t> CSP </a:t>
            </a:r>
            <a:r>
              <a:rPr lang="de-AT" sz="2000" dirty="0" err="1"/>
              <a:t>and</a:t>
            </a:r>
            <a:r>
              <a:rPr lang="de-AT" sz="2000" dirty="0"/>
              <a:t> PV + </a:t>
            </a:r>
            <a:r>
              <a:rPr lang="de-AT" sz="2000" dirty="0" err="1"/>
              <a:t>storage</a:t>
            </a:r>
            <a:r>
              <a:rPr lang="de-AT" sz="2000" dirty="0"/>
              <a:t>: Storage </a:t>
            </a:r>
            <a:r>
              <a:rPr lang="de-AT" sz="2000" dirty="0" err="1"/>
              <a:t>duration</a:t>
            </a:r>
            <a:r>
              <a:rPr lang="de-AT" sz="2000" dirty="0"/>
              <a:t> </a:t>
            </a:r>
            <a:r>
              <a:rPr lang="de-AT" sz="2000" dirty="0" err="1"/>
              <a:t>as</a:t>
            </a:r>
            <a:r>
              <a:rPr lang="de-AT" sz="2000" dirty="0"/>
              <a:t> </a:t>
            </a:r>
            <a:r>
              <a:rPr lang="de-AT" sz="2000" dirty="0" err="1"/>
              <a:t>important</a:t>
            </a:r>
            <a:r>
              <a:rPr lang="de-AT" sz="2000" dirty="0"/>
              <a:t> </a:t>
            </a:r>
            <a:r>
              <a:rPr lang="de-AT" sz="2000" dirty="0" err="1"/>
              <a:t>factor</a:t>
            </a:r>
            <a:r>
              <a:rPr lang="de-AT" sz="2000" dirty="0"/>
              <a:t> </a:t>
            </a:r>
            <a:r>
              <a:rPr lang="de-AT" sz="2000" dirty="0" err="1"/>
              <a:t>for</a:t>
            </a:r>
            <a:r>
              <a:rPr lang="de-AT" sz="2000" dirty="0"/>
              <a:t> </a:t>
            </a:r>
            <a:r>
              <a:rPr lang="de-AT" sz="2000" dirty="0" err="1"/>
              <a:t>distinction</a:t>
            </a:r>
            <a:endParaRPr lang="en-US" sz="2000" dirty="0"/>
          </a:p>
        </p:txBody>
      </p:sp>
      <p:sp>
        <p:nvSpPr>
          <p:cNvPr id="3" name="Foliennummernplatzhalter 2"/>
          <p:cNvSpPr>
            <a:spLocks noGrp="1"/>
          </p:cNvSpPr>
          <p:nvPr>
            <p:ph type="sldNum" sz="quarter" idx="12"/>
          </p:nvPr>
        </p:nvSpPr>
        <p:spPr/>
        <p:txBody>
          <a:bodyPr/>
          <a:lstStyle/>
          <a:p>
            <a:fld id="{D58FB749-A2C7-431C-99C3-1BBC5D0DA192}" type="slidenum">
              <a:rPr lang="en-GB" smtClean="0"/>
              <a:t>43</a:t>
            </a:fld>
            <a:endParaRPr lang="en-GB" dirty="0"/>
          </a:p>
        </p:txBody>
      </p:sp>
      <p:pic>
        <p:nvPicPr>
          <p:cNvPr id="7" name="Grafik 6" descr="C:\Users\schoeniger\Documents\Projekte\MUSTEC\WP 7\D7.4\Boiler_all_specific_cots.jpg"/>
          <p:cNvPicPr/>
          <p:nvPr/>
        </p:nvPicPr>
        <p:blipFill>
          <a:blip r:embed="rId3">
            <a:extLst>
              <a:ext uri="{28A0092B-C50C-407E-A947-70E740481C1C}">
                <a14:useLocalDpi xmlns:a14="http://schemas.microsoft.com/office/drawing/2010/main" val="0"/>
              </a:ext>
            </a:extLst>
          </a:blip>
          <a:srcRect/>
          <a:stretch>
            <a:fillRect/>
          </a:stretch>
        </p:blipFill>
        <p:spPr bwMode="auto">
          <a:xfrm>
            <a:off x="377952" y="1389735"/>
            <a:ext cx="5397883" cy="4144898"/>
          </a:xfrm>
          <a:prstGeom prst="rect">
            <a:avLst/>
          </a:prstGeom>
          <a:noFill/>
          <a:ln>
            <a:noFill/>
          </a:ln>
        </p:spPr>
      </p:pic>
      <p:sp>
        <p:nvSpPr>
          <p:cNvPr id="5" name="Textfeld 4"/>
          <p:cNvSpPr txBox="1"/>
          <p:nvPr/>
        </p:nvSpPr>
        <p:spPr>
          <a:xfrm>
            <a:off x="1008992" y="5472641"/>
            <a:ext cx="5012100" cy="461665"/>
          </a:xfrm>
          <a:prstGeom prst="rect">
            <a:avLst/>
          </a:prstGeom>
          <a:noFill/>
        </p:spPr>
        <p:txBody>
          <a:bodyPr wrap="square" rtlCol="0">
            <a:spAutoFit/>
          </a:bodyPr>
          <a:lstStyle/>
          <a:p>
            <a:r>
              <a:rPr lang="en-GB" sz="1200" i="1" dirty="0"/>
              <a:t>Specific costs for different hours of continuous generation (100 MW) from storage. Source: </a:t>
            </a:r>
            <a:r>
              <a:rPr lang="de-DE" sz="1200" i="1" dirty="0"/>
              <a:t>(Schöniger, </a:t>
            </a:r>
            <a:r>
              <a:rPr lang="de-DE" sz="1200" i="1" dirty="0" err="1"/>
              <a:t>Thonig</a:t>
            </a:r>
            <a:r>
              <a:rPr lang="de-DE" sz="1200" i="1" dirty="0"/>
              <a:t>, Resch, &amp; </a:t>
            </a:r>
            <a:r>
              <a:rPr lang="de-DE" sz="1200" i="1" dirty="0" err="1"/>
              <a:t>Lilliestam</a:t>
            </a:r>
            <a:r>
              <a:rPr lang="de-DE" sz="1200" i="1" dirty="0"/>
              <a:t>, 2019, in </a:t>
            </a:r>
            <a:r>
              <a:rPr lang="de-DE" sz="1200" i="1" dirty="0" err="1"/>
              <a:t>review</a:t>
            </a:r>
            <a:r>
              <a:rPr lang="de-DE" sz="1200" i="1" dirty="0"/>
              <a:t>)</a:t>
            </a:r>
            <a:endParaRPr lang="en-US" sz="1200" i="1" dirty="0"/>
          </a:p>
        </p:txBody>
      </p:sp>
      <p:pic>
        <p:nvPicPr>
          <p:cNvPr id="6" name="Grafik 5"/>
          <p:cNvPicPr>
            <a:picLocks noChangeAspect="1"/>
          </p:cNvPicPr>
          <p:nvPr/>
        </p:nvPicPr>
        <p:blipFill rotWithShape="1">
          <a:blip r:embed="rId4"/>
          <a:srcRect l="9043" t="30570" r="62923" b="17692"/>
          <a:stretch/>
        </p:blipFill>
        <p:spPr>
          <a:xfrm>
            <a:off x="5467865" y="1667732"/>
            <a:ext cx="6104752" cy="3379948"/>
          </a:xfrm>
          <a:prstGeom prst="rect">
            <a:avLst/>
          </a:prstGeom>
        </p:spPr>
      </p:pic>
      <p:sp>
        <p:nvSpPr>
          <p:cNvPr id="8" name="Textfeld 7"/>
          <p:cNvSpPr txBox="1"/>
          <p:nvPr/>
        </p:nvSpPr>
        <p:spPr>
          <a:xfrm>
            <a:off x="790357" y="1498660"/>
            <a:ext cx="5449370" cy="4401205"/>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i="1" u="sng" dirty="0"/>
              <a:t>Policy implication III</a:t>
            </a:r>
          </a:p>
          <a:p>
            <a:pPr algn="ctr"/>
            <a:endParaRPr lang="en-US" sz="2800" b="1" i="1" u="sng" dirty="0"/>
          </a:p>
          <a:p>
            <a:pPr algn="ctr"/>
            <a:r>
              <a:rPr lang="en-US" sz="2800" i="1" dirty="0"/>
              <a:t>There will be different niches for both, CSP and PV with storage, in the future electricity system. In order to have both technologies ready and competitive, it is necessary to design targeted support, e.g. through competitive specific auctions.</a:t>
            </a:r>
          </a:p>
        </p:txBody>
      </p:sp>
      <p:sp>
        <p:nvSpPr>
          <p:cNvPr id="9" name="Textfeld 8"/>
          <p:cNvSpPr txBox="1"/>
          <p:nvPr/>
        </p:nvSpPr>
        <p:spPr>
          <a:xfrm>
            <a:off x="6359850" y="2121473"/>
            <a:ext cx="4967858" cy="310854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i="1" u="sng" dirty="0"/>
              <a:t>Policy implication II</a:t>
            </a:r>
          </a:p>
          <a:p>
            <a:pPr algn="ctr"/>
            <a:endParaRPr lang="en-US" sz="2800" b="1" i="1" u="sng" dirty="0"/>
          </a:p>
          <a:p>
            <a:pPr algn="ctr"/>
            <a:r>
              <a:rPr lang="en-US" sz="2800" i="1" dirty="0"/>
              <a:t>Thermal storage capacities are a valuable flexible option for future electricity systems. Targeted support of CSP enhances this option.</a:t>
            </a:r>
          </a:p>
        </p:txBody>
      </p:sp>
    </p:spTree>
    <p:extLst>
      <p:ext uri="{BB962C8B-B14F-4D97-AF65-F5344CB8AC3E}">
        <p14:creationId xmlns:p14="http://schemas.microsoft.com/office/powerpoint/2010/main" val="387547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447695" y="266261"/>
            <a:ext cx="6656832" cy="682752"/>
          </a:xfrm>
        </p:spPr>
        <p:txBody>
          <a:bodyPr/>
          <a:lstStyle/>
          <a:p>
            <a:r>
              <a:rPr lang="de-AT" sz="3200" dirty="0" err="1"/>
              <a:t>Pivotal</a:t>
            </a:r>
            <a:r>
              <a:rPr lang="de-AT" sz="3200" dirty="0"/>
              <a:t> </a:t>
            </a:r>
            <a:r>
              <a:rPr lang="de-AT" sz="3200" dirty="0" err="1"/>
              <a:t>factors</a:t>
            </a:r>
            <a:r>
              <a:rPr lang="de-AT" sz="3200" dirty="0"/>
              <a:t> </a:t>
            </a:r>
            <a:r>
              <a:rPr lang="de-AT" sz="3200" dirty="0" err="1"/>
              <a:t>for</a:t>
            </a:r>
            <a:r>
              <a:rPr lang="de-AT" sz="3200" dirty="0"/>
              <a:t> CSP </a:t>
            </a:r>
            <a:r>
              <a:rPr lang="de-AT" sz="3200" dirty="0" err="1"/>
              <a:t>deployment</a:t>
            </a:r>
            <a:r>
              <a:rPr lang="de-AT" sz="3200" dirty="0"/>
              <a:t> </a:t>
            </a:r>
            <a:r>
              <a:rPr lang="de-AT" sz="3200" dirty="0" err="1"/>
              <a:t>and</a:t>
            </a:r>
            <a:r>
              <a:rPr lang="de-AT" sz="3200" dirty="0"/>
              <a:t> </a:t>
            </a:r>
            <a:r>
              <a:rPr lang="de-AT" sz="3200" dirty="0" err="1"/>
              <a:t>related</a:t>
            </a:r>
            <a:r>
              <a:rPr lang="de-AT" sz="3200" dirty="0"/>
              <a:t> </a:t>
            </a:r>
            <a:r>
              <a:rPr lang="de-AT" sz="3200" dirty="0" err="1"/>
              <a:t>policy</a:t>
            </a:r>
            <a:r>
              <a:rPr lang="de-AT" sz="3200" dirty="0"/>
              <a:t> </a:t>
            </a:r>
            <a:r>
              <a:rPr lang="de-AT" sz="3200" dirty="0" err="1"/>
              <a:t>decisions</a:t>
            </a:r>
            <a:endParaRPr lang="en-US" sz="3200" dirty="0"/>
          </a:p>
        </p:txBody>
      </p:sp>
      <p:sp>
        <p:nvSpPr>
          <p:cNvPr id="3" name="Foliennummernplatzhalter 2"/>
          <p:cNvSpPr>
            <a:spLocks noGrp="1"/>
          </p:cNvSpPr>
          <p:nvPr>
            <p:ph type="sldNum" sz="quarter" idx="12"/>
          </p:nvPr>
        </p:nvSpPr>
        <p:spPr/>
        <p:txBody>
          <a:bodyPr/>
          <a:lstStyle/>
          <a:p>
            <a:fld id="{D58FB749-A2C7-431C-99C3-1BBC5D0DA192}" type="slidenum">
              <a:rPr lang="en-GB" smtClean="0"/>
              <a:t>44</a:t>
            </a:fld>
            <a:endParaRPr lang="en-GB" dirty="0"/>
          </a:p>
        </p:txBody>
      </p:sp>
      <p:sp>
        <p:nvSpPr>
          <p:cNvPr id="7" name="Inhaltsplatzhalter 6"/>
          <p:cNvSpPr>
            <a:spLocks noGrp="1"/>
          </p:cNvSpPr>
          <p:nvPr>
            <p:ph idx="1"/>
          </p:nvPr>
        </p:nvSpPr>
        <p:spPr>
          <a:xfrm>
            <a:off x="447695" y="1458678"/>
            <a:ext cx="11320892" cy="4525963"/>
          </a:xfrm>
        </p:spPr>
        <p:txBody>
          <a:bodyPr/>
          <a:lstStyle/>
          <a:p>
            <a:pPr marL="457200" indent="-457200">
              <a:buClr>
                <a:schemeClr val="accent2"/>
              </a:buClr>
              <a:buFont typeface="Wingdings" pitchFamily="2" charset="2"/>
              <a:buChar char="v"/>
            </a:pPr>
            <a:r>
              <a:rPr lang="en-US" sz="1800" dirty="0">
                <a:solidFill>
                  <a:schemeClr val="bg1">
                    <a:lumMod val="65000"/>
                  </a:schemeClr>
                </a:solidFill>
              </a:rPr>
              <a:t>Effective </a:t>
            </a:r>
            <a:r>
              <a:rPr lang="en-US" sz="1800" b="1" dirty="0">
                <a:solidFill>
                  <a:schemeClr val="bg1">
                    <a:lumMod val="65000"/>
                  </a:schemeClr>
                </a:solidFill>
              </a:rPr>
              <a:t>carbon pricing </a:t>
            </a:r>
            <a:r>
              <a:rPr lang="en-US" sz="1800" dirty="0">
                <a:solidFill>
                  <a:schemeClr val="bg1">
                    <a:lumMod val="65000"/>
                  </a:schemeClr>
                </a:solidFill>
              </a:rPr>
              <a:t>(i.e. high CO2 prices): key for successful CSP deployment. Policies that allow for CCS are hindering the development of alternative, CO2-free technology options like CSP. </a:t>
            </a:r>
          </a:p>
          <a:p>
            <a:pPr marL="457200" indent="-457200">
              <a:buClr>
                <a:schemeClr val="accent2"/>
              </a:buClr>
              <a:buFont typeface="Wingdings" pitchFamily="2" charset="2"/>
              <a:buChar char="v"/>
            </a:pPr>
            <a:r>
              <a:rPr lang="en-US" sz="1800" b="1" dirty="0">
                <a:solidFill>
                  <a:schemeClr val="bg1">
                    <a:lumMod val="65000"/>
                  </a:schemeClr>
                </a:solidFill>
              </a:rPr>
              <a:t>Technology cost reductions </a:t>
            </a:r>
            <a:r>
              <a:rPr lang="en-US" sz="1800" dirty="0">
                <a:solidFill>
                  <a:schemeClr val="bg1">
                    <a:lumMod val="65000"/>
                  </a:schemeClr>
                </a:solidFill>
              </a:rPr>
              <a:t>of all CSP components are necessary in order to keep this technology competitive and available for the transformation of our electricity systems. Since absolute CSP capacities installed are relatively small, </a:t>
            </a:r>
            <a:r>
              <a:rPr lang="en-US" sz="1800" b="1" dirty="0">
                <a:solidFill>
                  <a:schemeClr val="bg1">
                    <a:lumMod val="65000"/>
                  </a:schemeClr>
                </a:solidFill>
              </a:rPr>
              <a:t>policies for targeted support </a:t>
            </a:r>
            <a:r>
              <a:rPr lang="en-US" sz="1800" dirty="0">
                <a:solidFill>
                  <a:schemeClr val="bg1">
                    <a:lumMod val="65000"/>
                  </a:schemeClr>
                </a:solidFill>
              </a:rPr>
              <a:t>for CSP can foster high learning rates.</a:t>
            </a:r>
          </a:p>
          <a:p>
            <a:pPr marL="457200" indent="-457200">
              <a:buClr>
                <a:schemeClr val="accent2"/>
              </a:buClr>
              <a:buFont typeface="Wingdings" pitchFamily="2" charset="2"/>
              <a:buChar char="v"/>
            </a:pPr>
            <a:r>
              <a:rPr lang="en-US" sz="1800" b="1" dirty="0">
                <a:solidFill>
                  <a:schemeClr val="bg1">
                    <a:lumMod val="65000"/>
                  </a:schemeClr>
                </a:solidFill>
              </a:rPr>
              <a:t>CSP and PV </a:t>
            </a:r>
            <a:r>
              <a:rPr lang="en-US" sz="1800" dirty="0">
                <a:solidFill>
                  <a:schemeClr val="bg1">
                    <a:lumMod val="65000"/>
                  </a:schemeClr>
                </a:solidFill>
              </a:rPr>
              <a:t>can fulfil </a:t>
            </a:r>
            <a:r>
              <a:rPr lang="en-US" sz="1800" b="1" dirty="0">
                <a:solidFill>
                  <a:schemeClr val="bg1">
                    <a:lumMod val="65000"/>
                  </a:schemeClr>
                </a:solidFill>
              </a:rPr>
              <a:t>complementary tasks </a:t>
            </a:r>
            <a:r>
              <a:rPr lang="en-US" sz="1800" dirty="0">
                <a:solidFill>
                  <a:schemeClr val="bg1">
                    <a:lumMod val="65000"/>
                  </a:schemeClr>
                </a:solidFill>
              </a:rPr>
              <a:t>which can be addressed by renewable policies. Competitive specific auctions can help to rate the system contribution of different technology options and value the </a:t>
            </a:r>
            <a:r>
              <a:rPr lang="en-US" sz="1800" dirty="0" err="1">
                <a:solidFill>
                  <a:schemeClr val="bg1">
                    <a:lumMod val="65000"/>
                  </a:schemeClr>
                </a:solidFill>
              </a:rPr>
              <a:t>dispatchability</a:t>
            </a:r>
            <a:r>
              <a:rPr lang="en-US" sz="1800" dirty="0">
                <a:solidFill>
                  <a:schemeClr val="bg1">
                    <a:lumMod val="65000"/>
                  </a:schemeClr>
                </a:solidFill>
              </a:rPr>
              <a:t> of CSP. Both, PV and CSP, will be needed in the electricity system of 2050. </a:t>
            </a:r>
          </a:p>
          <a:p>
            <a:pPr marL="457200" indent="-457200">
              <a:buClr>
                <a:schemeClr val="accent2"/>
              </a:buClr>
              <a:buFont typeface="Wingdings" pitchFamily="2" charset="2"/>
              <a:buChar char="v"/>
            </a:pPr>
            <a:r>
              <a:rPr lang="en-US" sz="1800" b="1" dirty="0">
                <a:solidFill>
                  <a:schemeClr val="bg1">
                    <a:lumMod val="65000"/>
                  </a:schemeClr>
                </a:solidFill>
              </a:rPr>
              <a:t>Thermal energy </a:t>
            </a:r>
            <a:r>
              <a:rPr lang="en-US" sz="1800" dirty="0">
                <a:solidFill>
                  <a:schemeClr val="bg1">
                    <a:lumMod val="65000"/>
                  </a:schemeClr>
                </a:solidFill>
              </a:rPr>
              <a:t>storage is a </a:t>
            </a:r>
            <a:r>
              <a:rPr lang="en-US" sz="1800" b="1" dirty="0">
                <a:solidFill>
                  <a:schemeClr val="bg1">
                    <a:lumMod val="65000"/>
                  </a:schemeClr>
                </a:solidFill>
              </a:rPr>
              <a:t>cost-effective flexibility option </a:t>
            </a:r>
            <a:r>
              <a:rPr lang="en-US" sz="1800" dirty="0">
                <a:solidFill>
                  <a:schemeClr val="bg1">
                    <a:lumMod val="65000"/>
                  </a:schemeClr>
                </a:solidFill>
              </a:rPr>
              <a:t>for </a:t>
            </a:r>
            <a:r>
              <a:rPr lang="en-US" sz="1800" b="1" dirty="0">
                <a:solidFill>
                  <a:schemeClr val="bg1">
                    <a:lumMod val="65000"/>
                  </a:schemeClr>
                </a:solidFill>
              </a:rPr>
              <a:t>longer storage durations</a:t>
            </a:r>
            <a:r>
              <a:rPr lang="en-US" sz="1800" dirty="0">
                <a:solidFill>
                  <a:schemeClr val="bg1">
                    <a:lumMod val="65000"/>
                  </a:schemeClr>
                </a:solidFill>
              </a:rPr>
              <a:t>. Support for CSP enhances at the same time this flexibility option. </a:t>
            </a:r>
          </a:p>
          <a:p>
            <a:pPr marL="457200" indent="-457200">
              <a:buClr>
                <a:schemeClr val="accent2"/>
              </a:buClr>
              <a:buFont typeface="Wingdings" pitchFamily="2" charset="2"/>
              <a:buChar char="v"/>
            </a:pPr>
            <a:r>
              <a:rPr lang="en-US" sz="1800" dirty="0"/>
              <a:t>EU policies are clearly targeted at increased cooperation and grid integration (cf. e.g. Directive 2009/28/EC). Electricity grid extensions have different effects on CSP deployment. On the one side, a lack of export opportunities hinders CSP and it benefits from transmission capacities from Southern countries to central Europe. But on the other side, </a:t>
            </a:r>
            <a:r>
              <a:rPr lang="en-US" sz="1800" b="1" dirty="0"/>
              <a:t>increased transmission capacities </a:t>
            </a:r>
            <a:r>
              <a:rPr lang="en-US" sz="1800" dirty="0"/>
              <a:t>are a </a:t>
            </a:r>
            <a:r>
              <a:rPr lang="en-US" sz="1800" b="1" dirty="0"/>
              <a:t>flexibility option </a:t>
            </a:r>
            <a:r>
              <a:rPr lang="en-US" sz="1800" dirty="0"/>
              <a:t>which is </a:t>
            </a:r>
            <a:r>
              <a:rPr lang="en-US" sz="1800" b="1" dirty="0"/>
              <a:t>competing against CSP</a:t>
            </a:r>
            <a:r>
              <a:rPr lang="en-US" sz="1800" dirty="0"/>
              <a:t>.</a:t>
            </a:r>
          </a:p>
        </p:txBody>
      </p:sp>
    </p:spTree>
    <p:extLst>
      <p:ext uri="{BB962C8B-B14F-4D97-AF65-F5344CB8AC3E}">
        <p14:creationId xmlns:p14="http://schemas.microsoft.com/office/powerpoint/2010/main" val="120085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7">
                                            <p:txEl>
                                              <p:pRg st="0" end="0"/>
                                            </p:txEl>
                                          </p:spTgt>
                                        </p:tgtEl>
                                        <p:attrNameLst>
                                          <p:attrName>style.color</p:attrName>
                                        </p:attrNameLst>
                                      </p:cBhvr>
                                      <p:by>
                                        <p:hsl h="0" s="12549" l="25098"/>
                                      </p:by>
                                    </p:animClr>
                                    <p:animClr clrSpc="hsl" dir="cw">
                                      <p:cBhvr>
                                        <p:cTn id="7" dur="500" fill="hold"/>
                                        <p:tgtEl>
                                          <p:spTgt spid="7">
                                            <p:txEl>
                                              <p:pRg st="0" end="0"/>
                                            </p:txEl>
                                          </p:spTgt>
                                        </p:tgtEl>
                                        <p:attrNameLst>
                                          <p:attrName>fillcolor</p:attrName>
                                        </p:attrNameLst>
                                      </p:cBhvr>
                                      <p:by>
                                        <p:hsl h="0" s="12549" l="25098"/>
                                      </p:by>
                                    </p:animClr>
                                    <p:animClr clrSpc="hsl" dir="cw">
                                      <p:cBhvr>
                                        <p:cTn id="8" dur="500" fill="hold"/>
                                        <p:tgtEl>
                                          <p:spTgt spid="7">
                                            <p:txEl>
                                              <p:pRg st="0" end="0"/>
                                            </p:txEl>
                                          </p:spTgt>
                                        </p:tgtEl>
                                        <p:attrNameLst>
                                          <p:attrName>stroke.color</p:attrName>
                                        </p:attrNameLst>
                                      </p:cBhvr>
                                      <p:by>
                                        <p:hsl h="0" s="12549" l="25098"/>
                                      </p:by>
                                    </p:animClr>
                                    <p:set>
                                      <p:cBhvr>
                                        <p:cTn id="9" dur="500" fill="hold"/>
                                        <p:tgtEl>
                                          <p:spTgt spid="7">
                                            <p:txEl>
                                              <p:pRg st="0" end="0"/>
                                            </p:txEl>
                                          </p:spTgt>
                                        </p:tgtEl>
                                        <p:attrNameLst>
                                          <p:attrName>fill.type</p:attrName>
                                        </p:attrNameLst>
                                      </p:cBhvr>
                                      <p:to>
                                        <p:strVal val="solid"/>
                                      </p:to>
                                    </p:set>
                                  </p:childTnLst>
                                </p:cTn>
                              </p:par>
                              <p:par>
                                <p:cTn id="10" presetID="30" presetClass="emph" presetSubtype="0" fill="hold" nodeType="withEffect">
                                  <p:stCondLst>
                                    <p:cond delay="0"/>
                                  </p:stCondLst>
                                  <p:childTnLst>
                                    <p:animClr clrSpc="hsl" dir="cw">
                                      <p:cBhvr override="childStyle">
                                        <p:cTn id="11" dur="500" fill="hold"/>
                                        <p:tgtEl>
                                          <p:spTgt spid="7">
                                            <p:txEl>
                                              <p:pRg st="1" end="1"/>
                                            </p:txEl>
                                          </p:spTgt>
                                        </p:tgtEl>
                                        <p:attrNameLst>
                                          <p:attrName>style.color</p:attrName>
                                        </p:attrNameLst>
                                      </p:cBhvr>
                                      <p:by>
                                        <p:hsl h="0" s="12549" l="25098"/>
                                      </p:by>
                                    </p:animClr>
                                    <p:animClr clrSpc="hsl" dir="cw">
                                      <p:cBhvr>
                                        <p:cTn id="12" dur="500" fill="hold"/>
                                        <p:tgtEl>
                                          <p:spTgt spid="7">
                                            <p:txEl>
                                              <p:pRg st="1" end="1"/>
                                            </p:txEl>
                                          </p:spTgt>
                                        </p:tgtEl>
                                        <p:attrNameLst>
                                          <p:attrName>fillcolor</p:attrName>
                                        </p:attrNameLst>
                                      </p:cBhvr>
                                      <p:by>
                                        <p:hsl h="0" s="12549" l="25098"/>
                                      </p:by>
                                    </p:animClr>
                                    <p:animClr clrSpc="hsl" dir="cw">
                                      <p:cBhvr>
                                        <p:cTn id="13" dur="500" fill="hold"/>
                                        <p:tgtEl>
                                          <p:spTgt spid="7">
                                            <p:txEl>
                                              <p:pRg st="1" end="1"/>
                                            </p:txEl>
                                          </p:spTgt>
                                        </p:tgtEl>
                                        <p:attrNameLst>
                                          <p:attrName>stroke.color</p:attrName>
                                        </p:attrNameLst>
                                      </p:cBhvr>
                                      <p:by>
                                        <p:hsl h="0" s="12549" l="25098"/>
                                      </p:by>
                                    </p:animClr>
                                    <p:set>
                                      <p:cBhvr>
                                        <p:cTn id="14" dur="500" fill="hold"/>
                                        <p:tgtEl>
                                          <p:spTgt spid="7">
                                            <p:txEl>
                                              <p:pRg st="1" end="1"/>
                                            </p:txEl>
                                          </p:spTgt>
                                        </p:tgtEl>
                                        <p:attrNameLst>
                                          <p:attrName>fill.type</p:attrName>
                                        </p:attrNameLst>
                                      </p:cBhvr>
                                      <p:to>
                                        <p:strVal val="solid"/>
                                      </p:to>
                                    </p:set>
                                  </p:childTnLst>
                                </p:cTn>
                              </p:par>
                              <p:par>
                                <p:cTn id="15" presetID="30" presetClass="emph" presetSubtype="0" fill="hold" nodeType="withEffect">
                                  <p:stCondLst>
                                    <p:cond delay="0"/>
                                  </p:stCondLst>
                                  <p:childTnLst>
                                    <p:animClr clrSpc="hsl" dir="cw">
                                      <p:cBhvr override="childStyle">
                                        <p:cTn id="16" dur="500" fill="hold"/>
                                        <p:tgtEl>
                                          <p:spTgt spid="7">
                                            <p:txEl>
                                              <p:pRg st="2" end="2"/>
                                            </p:txEl>
                                          </p:spTgt>
                                        </p:tgtEl>
                                        <p:attrNameLst>
                                          <p:attrName>style.color</p:attrName>
                                        </p:attrNameLst>
                                      </p:cBhvr>
                                      <p:by>
                                        <p:hsl h="0" s="12549" l="25098"/>
                                      </p:by>
                                    </p:animClr>
                                    <p:animClr clrSpc="hsl" dir="cw">
                                      <p:cBhvr>
                                        <p:cTn id="17" dur="500" fill="hold"/>
                                        <p:tgtEl>
                                          <p:spTgt spid="7">
                                            <p:txEl>
                                              <p:pRg st="2" end="2"/>
                                            </p:txEl>
                                          </p:spTgt>
                                        </p:tgtEl>
                                        <p:attrNameLst>
                                          <p:attrName>fillcolor</p:attrName>
                                        </p:attrNameLst>
                                      </p:cBhvr>
                                      <p:by>
                                        <p:hsl h="0" s="12549" l="25098"/>
                                      </p:by>
                                    </p:animClr>
                                    <p:animClr clrSpc="hsl" dir="cw">
                                      <p:cBhvr>
                                        <p:cTn id="18" dur="500" fill="hold"/>
                                        <p:tgtEl>
                                          <p:spTgt spid="7">
                                            <p:txEl>
                                              <p:pRg st="2" end="2"/>
                                            </p:txEl>
                                          </p:spTgt>
                                        </p:tgtEl>
                                        <p:attrNameLst>
                                          <p:attrName>stroke.color</p:attrName>
                                        </p:attrNameLst>
                                      </p:cBhvr>
                                      <p:by>
                                        <p:hsl h="0" s="12549" l="25098"/>
                                      </p:by>
                                    </p:animClr>
                                    <p:set>
                                      <p:cBhvr>
                                        <p:cTn id="19" dur="500" fill="hold"/>
                                        <p:tgtEl>
                                          <p:spTgt spid="7">
                                            <p:txEl>
                                              <p:pRg st="2" end="2"/>
                                            </p:txEl>
                                          </p:spTgt>
                                        </p:tgtEl>
                                        <p:attrNameLst>
                                          <p:attrName>fill.type</p:attrName>
                                        </p:attrNameLst>
                                      </p:cBhvr>
                                      <p:to>
                                        <p:strVal val="solid"/>
                                      </p:to>
                                    </p:set>
                                  </p:childTnLst>
                                </p:cTn>
                              </p:par>
                              <p:par>
                                <p:cTn id="20" presetID="30" presetClass="emph" presetSubtype="0" fill="hold" nodeType="withEffect">
                                  <p:stCondLst>
                                    <p:cond delay="0"/>
                                  </p:stCondLst>
                                  <p:childTnLst>
                                    <p:animClr clrSpc="hsl" dir="cw">
                                      <p:cBhvr override="childStyle">
                                        <p:cTn id="21" dur="500" fill="hold"/>
                                        <p:tgtEl>
                                          <p:spTgt spid="7">
                                            <p:txEl>
                                              <p:pRg st="3" end="3"/>
                                            </p:txEl>
                                          </p:spTgt>
                                        </p:tgtEl>
                                        <p:attrNameLst>
                                          <p:attrName>style.color</p:attrName>
                                        </p:attrNameLst>
                                      </p:cBhvr>
                                      <p:by>
                                        <p:hsl h="0" s="12549" l="25098"/>
                                      </p:by>
                                    </p:animClr>
                                    <p:animClr clrSpc="hsl" dir="cw">
                                      <p:cBhvr>
                                        <p:cTn id="22" dur="500" fill="hold"/>
                                        <p:tgtEl>
                                          <p:spTgt spid="7">
                                            <p:txEl>
                                              <p:pRg st="3" end="3"/>
                                            </p:txEl>
                                          </p:spTgt>
                                        </p:tgtEl>
                                        <p:attrNameLst>
                                          <p:attrName>fillcolor</p:attrName>
                                        </p:attrNameLst>
                                      </p:cBhvr>
                                      <p:by>
                                        <p:hsl h="0" s="12549" l="25098"/>
                                      </p:by>
                                    </p:animClr>
                                    <p:animClr clrSpc="hsl" dir="cw">
                                      <p:cBhvr>
                                        <p:cTn id="23" dur="500" fill="hold"/>
                                        <p:tgtEl>
                                          <p:spTgt spid="7">
                                            <p:txEl>
                                              <p:pRg st="3" end="3"/>
                                            </p:txEl>
                                          </p:spTgt>
                                        </p:tgtEl>
                                        <p:attrNameLst>
                                          <p:attrName>stroke.color</p:attrName>
                                        </p:attrNameLst>
                                      </p:cBhvr>
                                      <p:by>
                                        <p:hsl h="0" s="12549" l="25098"/>
                                      </p:by>
                                    </p:animClr>
                                    <p:set>
                                      <p:cBhvr>
                                        <p:cTn id="24" dur="500" fill="hold"/>
                                        <p:tgtEl>
                                          <p:spTgt spid="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AT" dirty="0"/>
              <a:t>Outlook</a:t>
            </a:r>
            <a:endParaRPr lang="en-US" dirty="0"/>
          </a:p>
        </p:txBody>
      </p:sp>
      <p:sp>
        <p:nvSpPr>
          <p:cNvPr id="9" name="Untertitel 8"/>
          <p:cNvSpPr>
            <a:spLocks noGrp="1"/>
          </p:cNvSpPr>
          <p:nvPr>
            <p:ph type="subTitle" idx="1"/>
          </p:nvPr>
        </p:nvSpPr>
        <p:spPr/>
        <p:txBody>
          <a:bodyPr/>
          <a:lstStyle/>
          <a:p>
            <a:endParaRPr lang="en-US" dirty="0"/>
          </a:p>
        </p:txBody>
      </p:sp>
      <p:sp>
        <p:nvSpPr>
          <p:cNvPr id="10" name="Textplatzhalter 9"/>
          <p:cNvSpPr>
            <a:spLocks noGrp="1"/>
          </p:cNvSpPr>
          <p:nvPr>
            <p:ph type="body" sz="quarter" idx="13"/>
          </p:nvPr>
        </p:nvSpPr>
        <p:spPr/>
        <p:txBody>
          <a:bodyPr/>
          <a:lstStyle/>
          <a:p>
            <a:r>
              <a:rPr lang="de-AT" dirty="0"/>
              <a:t>Franziska Schöniger – TU Wien</a:t>
            </a:r>
            <a:endParaRPr lang="en-US" dirty="0"/>
          </a:p>
        </p:txBody>
      </p:sp>
    </p:spTree>
    <p:extLst>
      <p:ext uri="{BB962C8B-B14F-4D97-AF65-F5344CB8AC3E}">
        <p14:creationId xmlns:p14="http://schemas.microsoft.com/office/powerpoint/2010/main" val="2254565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Tasks &amp; time plan</a:t>
            </a:r>
            <a:endParaRPr lang="en-US" dirty="0"/>
          </a:p>
        </p:txBody>
      </p:sp>
      <p:sp>
        <p:nvSpPr>
          <p:cNvPr id="3" name="Foliennummernplatzhalter 2"/>
          <p:cNvSpPr>
            <a:spLocks noGrp="1"/>
          </p:cNvSpPr>
          <p:nvPr>
            <p:ph type="sldNum" sz="quarter" idx="12"/>
          </p:nvPr>
        </p:nvSpPr>
        <p:spPr/>
        <p:txBody>
          <a:bodyPr/>
          <a:lstStyle/>
          <a:p>
            <a:fld id="{D58FB749-A2C7-431C-99C3-1BBC5D0DA192}" type="slidenum">
              <a:rPr lang="en-GB" smtClean="0"/>
              <a:t>46</a:t>
            </a:fld>
            <a:endParaRPr lang="en-GB" dirty="0"/>
          </a:p>
        </p:txBody>
      </p:sp>
      <p:graphicFrame>
        <p:nvGraphicFramePr>
          <p:cNvPr id="5" name="Inhaltsplatzhalter 3"/>
          <p:cNvGraphicFramePr>
            <a:graphicFrameLocks/>
          </p:cNvGraphicFramePr>
          <p:nvPr>
            <p:extLst>
              <p:ext uri="{D42A27DB-BD31-4B8C-83A1-F6EECF244321}">
                <p14:modId xmlns:p14="http://schemas.microsoft.com/office/powerpoint/2010/main" val="3831399841"/>
              </p:ext>
            </p:extLst>
          </p:nvPr>
        </p:nvGraphicFramePr>
        <p:xfrm>
          <a:off x="509022" y="1489713"/>
          <a:ext cx="11014248" cy="4355964"/>
        </p:xfrm>
        <a:graphic>
          <a:graphicData uri="http://schemas.openxmlformats.org/drawingml/2006/table">
            <a:tbl>
              <a:tblPr>
                <a:tableStyleId>{5C22544A-7EE6-4342-B048-85BDC9FD1C3A}</a:tableStyleId>
              </a:tblPr>
              <a:tblGrid>
                <a:gridCol w="2175047">
                  <a:extLst>
                    <a:ext uri="{9D8B030D-6E8A-4147-A177-3AD203B41FA5}">
                      <a16:colId xmlns:a16="http://schemas.microsoft.com/office/drawing/2014/main" val="81933137"/>
                    </a:ext>
                  </a:extLst>
                </a:gridCol>
                <a:gridCol w="3286897">
                  <a:extLst>
                    <a:ext uri="{9D8B030D-6E8A-4147-A177-3AD203B41FA5}">
                      <a16:colId xmlns:a16="http://schemas.microsoft.com/office/drawing/2014/main" val="401068067"/>
                    </a:ext>
                  </a:extLst>
                </a:gridCol>
                <a:gridCol w="4061254">
                  <a:extLst>
                    <a:ext uri="{9D8B030D-6E8A-4147-A177-3AD203B41FA5}">
                      <a16:colId xmlns:a16="http://schemas.microsoft.com/office/drawing/2014/main" val="2214606985"/>
                    </a:ext>
                  </a:extLst>
                </a:gridCol>
                <a:gridCol w="1491050">
                  <a:extLst>
                    <a:ext uri="{9D8B030D-6E8A-4147-A177-3AD203B41FA5}">
                      <a16:colId xmlns:a16="http://schemas.microsoft.com/office/drawing/2014/main" val="1734826294"/>
                    </a:ext>
                  </a:extLst>
                </a:gridCol>
              </a:tblGrid>
              <a:tr h="182742">
                <a:tc>
                  <a:txBody>
                    <a:bodyPr/>
                    <a:lstStyle/>
                    <a:p>
                      <a:pPr marL="41275" marR="16510" algn="l" defTabSz="914400" rtl="0" eaLnBrk="0" latinLnBrk="0" hangingPunct="0">
                        <a:lnSpc>
                          <a:spcPct val="120000"/>
                        </a:lnSpc>
                        <a:spcBef>
                          <a:spcPts val="795"/>
                        </a:spcBef>
                        <a:spcAft>
                          <a:spcPts val="0"/>
                        </a:spcAft>
                      </a:pPr>
                      <a:r>
                        <a:rPr lang="en-IE" sz="1400" b="1" kern="1200" noProof="0" dirty="0">
                          <a:solidFill>
                            <a:schemeClr val="dk1"/>
                          </a:solidFill>
                          <a:effectLst/>
                          <a:latin typeface="+mn-lt"/>
                          <a:ea typeface="+mn-ea"/>
                          <a:cs typeface="+mn-cs"/>
                        </a:rPr>
                        <a:t>Date</a:t>
                      </a:r>
                    </a:p>
                  </a:txBody>
                  <a:tcPr marL="0" marR="0" marT="0" marB="0" anchor="ctr"/>
                </a:tc>
                <a:tc>
                  <a:txBody>
                    <a:bodyPr/>
                    <a:lstStyle/>
                    <a:p>
                      <a:pPr marL="41275" marR="16510" algn="l" defTabSz="914400" rtl="0" eaLnBrk="0" latinLnBrk="0" hangingPunct="0">
                        <a:lnSpc>
                          <a:spcPct val="120000"/>
                        </a:lnSpc>
                        <a:spcBef>
                          <a:spcPts val="795"/>
                        </a:spcBef>
                        <a:spcAft>
                          <a:spcPts val="0"/>
                        </a:spcAft>
                      </a:pPr>
                      <a:r>
                        <a:rPr lang="en-IE" sz="1400" b="1" kern="1200" noProof="0" dirty="0">
                          <a:solidFill>
                            <a:schemeClr val="dk1"/>
                          </a:solidFill>
                          <a:effectLst/>
                          <a:latin typeface="+mn-lt"/>
                          <a:ea typeface="+mn-ea"/>
                          <a:cs typeface="+mn-cs"/>
                        </a:rPr>
                        <a:t>What</a:t>
                      </a:r>
                    </a:p>
                  </a:txBody>
                  <a:tcPr marL="0" marR="0" marT="0" marB="0" anchor="ctr"/>
                </a:tc>
                <a:tc>
                  <a:txBody>
                    <a:bodyPr/>
                    <a:lstStyle/>
                    <a:p>
                      <a:pPr algn="l" eaLnBrk="0" hangingPunct="0">
                        <a:lnSpc>
                          <a:spcPct val="107000"/>
                        </a:lnSpc>
                        <a:spcBef>
                          <a:spcPts val="50"/>
                        </a:spcBef>
                        <a:spcAft>
                          <a:spcPts val="0"/>
                        </a:spcAft>
                      </a:pPr>
                      <a:r>
                        <a:rPr lang="en-IE" sz="1400" b="1" noProof="0" dirty="0">
                          <a:effectLst/>
                          <a:latin typeface="+mn-lt"/>
                          <a:ea typeface="+mn-ea"/>
                          <a:cs typeface="+mn-cs"/>
                        </a:rPr>
                        <a:t>Notes</a:t>
                      </a:r>
                      <a:endParaRPr lang="en-IE" sz="1400" b="1" noProof="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l" eaLnBrk="0" hangingPunct="0">
                        <a:lnSpc>
                          <a:spcPct val="107000"/>
                        </a:lnSpc>
                        <a:spcBef>
                          <a:spcPts val="50"/>
                        </a:spcBef>
                        <a:spcAft>
                          <a:spcPts val="0"/>
                        </a:spcAft>
                      </a:pPr>
                      <a:r>
                        <a:rPr lang="en-IE" sz="1400" b="1" noProof="0" dirty="0">
                          <a:effectLst/>
                          <a:latin typeface="+mn-lt"/>
                          <a:ea typeface="Calibri" panose="020F0502020204030204" pitchFamily="34" charset="0"/>
                          <a:cs typeface="Times New Roman" panose="02020603050405020304" pitchFamily="18" charset="0"/>
                        </a:rPr>
                        <a:t>Who</a:t>
                      </a:r>
                    </a:p>
                  </a:txBody>
                  <a:tcPr marL="0" marR="0" marT="0" marB="0" anchor="ctr"/>
                </a:tc>
                <a:extLst>
                  <a:ext uri="{0D108BD9-81ED-4DB2-BD59-A6C34878D82A}">
                    <a16:rowId xmlns:a16="http://schemas.microsoft.com/office/drawing/2014/main" val="3913100534"/>
                  </a:ext>
                </a:extLst>
              </a:tr>
              <a:tr h="828215">
                <a:tc>
                  <a:txBody>
                    <a:bodyPr/>
                    <a:lstStyle/>
                    <a:p>
                      <a:pPr marL="41275" algn="l" eaLnBrk="0" hangingPunct="0">
                        <a:lnSpc>
                          <a:spcPct val="107000"/>
                        </a:lnSpc>
                        <a:spcBef>
                          <a:spcPts val="805"/>
                        </a:spcBef>
                        <a:spcAft>
                          <a:spcPts val="0"/>
                        </a:spcAft>
                      </a:pPr>
                      <a:r>
                        <a:rPr lang="en-IE" sz="1400" b="0" kern="1200" noProof="0" dirty="0">
                          <a:solidFill>
                            <a:schemeClr val="tx1"/>
                          </a:solidFill>
                          <a:effectLst/>
                          <a:latin typeface="+mn-lt"/>
                          <a:ea typeface="+mn-ea"/>
                          <a:cs typeface="+mn-cs"/>
                        </a:rPr>
                        <a:t>12</a:t>
                      </a:r>
                      <a:r>
                        <a:rPr lang="en-IE" sz="1400" b="0" kern="1200" baseline="30000" noProof="0" dirty="0">
                          <a:solidFill>
                            <a:schemeClr val="tx1"/>
                          </a:solidFill>
                          <a:effectLst/>
                          <a:latin typeface="+mn-lt"/>
                          <a:ea typeface="+mn-ea"/>
                          <a:cs typeface="+mn-cs"/>
                        </a:rPr>
                        <a:t>th</a:t>
                      </a:r>
                      <a:r>
                        <a:rPr lang="en-IE" sz="1400" b="0" kern="1200" noProof="0" dirty="0">
                          <a:solidFill>
                            <a:schemeClr val="tx1"/>
                          </a:solidFill>
                          <a:effectLst/>
                          <a:latin typeface="+mn-lt"/>
                          <a:ea typeface="+mn-ea"/>
                          <a:cs typeface="+mn-cs"/>
                        </a:rPr>
                        <a:t>/13</a:t>
                      </a:r>
                      <a:r>
                        <a:rPr lang="en-IE" sz="1400" b="0" kern="1200" baseline="30000" noProof="0" dirty="0">
                          <a:solidFill>
                            <a:schemeClr val="tx1"/>
                          </a:solidFill>
                          <a:effectLst/>
                          <a:latin typeface="+mn-lt"/>
                          <a:ea typeface="+mn-ea"/>
                          <a:cs typeface="+mn-cs"/>
                        </a:rPr>
                        <a:t>th</a:t>
                      </a:r>
                      <a:r>
                        <a:rPr lang="en-IE" sz="1400" b="0" kern="1200" noProof="0" dirty="0">
                          <a:solidFill>
                            <a:schemeClr val="tx1"/>
                          </a:solidFill>
                          <a:effectLst/>
                          <a:latin typeface="+mn-lt"/>
                          <a:ea typeface="+mn-ea"/>
                          <a:cs typeface="+mn-cs"/>
                        </a:rPr>
                        <a:t> May</a:t>
                      </a:r>
                    </a:p>
                  </a:txBody>
                  <a:tcPr marL="0" marR="0" marT="0" marB="0" anchor="ctr"/>
                </a:tc>
                <a:tc>
                  <a:txBody>
                    <a:bodyPr/>
                    <a:lstStyle/>
                    <a:p>
                      <a:pPr marL="43180" marR="97790" indent="0" algn="l" defTabSz="914400" rtl="0" eaLnBrk="0" latinLnBrk="0" hangingPunct="0">
                        <a:lnSpc>
                          <a:spcPct val="103000"/>
                        </a:lnSpc>
                        <a:spcBef>
                          <a:spcPts val="195"/>
                        </a:spcBef>
                        <a:spcAft>
                          <a:spcPts val="0"/>
                        </a:spcAft>
                        <a:buFontTx/>
                        <a:buNone/>
                      </a:pPr>
                      <a:r>
                        <a:rPr lang="en-IE" sz="1400" b="0" kern="1200" noProof="0" dirty="0">
                          <a:solidFill>
                            <a:schemeClr val="tx1"/>
                          </a:solidFill>
                          <a:effectLst/>
                          <a:latin typeface="+mn-lt"/>
                          <a:ea typeface="+mn-ea"/>
                          <a:cs typeface="+mn-cs"/>
                        </a:rPr>
                        <a:t>Internal Meeting ONLINE</a:t>
                      </a:r>
                      <a:endParaRPr lang="en-IE" sz="1400" b="0" i="1" kern="1200" noProof="0" dirty="0">
                        <a:solidFill>
                          <a:schemeClr val="tx1"/>
                        </a:solidFill>
                        <a:effectLst/>
                        <a:latin typeface="+mn-lt"/>
                        <a:ea typeface="+mn-ea"/>
                        <a:cs typeface="+mn-cs"/>
                      </a:endParaRPr>
                    </a:p>
                  </a:txBody>
                  <a:tcPr marL="0" marR="0" marT="0" marB="0" anchor="ctr"/>
                </a:tc>
                <a:tc>
                  <a:txBody>
                    <a:bodyPr/>
                    <a:lstStyle/>
                    <a:p>
                      <a:pPr marL="327660" marR="0" lvl="0" indent="-285750" algn="l" defTabSz="914400" rtl="0" eaLnBrk="0" fontAlgn="auto" latinLnBrk="0" hangingPunct="0">
                        <a:lnSpc>
                          <a:spcPct val="107000"/>
                        </a:lnSpc>
                        <a:spcBef>
                          <a:spcPts val="805"/>
                        </a:spcBef>
                        <a:spcAft>
                          <a:spcPts val="0"/>
                        </a:spcAft>
                        <a:buClrTx/>
                        <a:buSzTx/>
                        <a:buFontTx/>
                        <a:buChar char="-"/>
                        <a:tabLst/>
                        <a:defRPr/>
                      </a:pPr>
                      <a:r>
                        <a:rPr lang="en-IE" sz="1400" b="0" kern="1200" baseline="0" noProof="0" dirty="0">
                          <a:solidFill>
                            <a:schemeClr val="tx1"/>
                          </a:solidFill>
                          <a:effectLst/>
                          <a:latin typeface="+mn-lt"/>
                          <a:ea typeface="+mn-ea"/>
                          <a:cs typeface="+mn-cs"/>
                          <a:sym typeface="Wingdings" panose="05000000000000000000" pitchFamily="2" charset="2"/>
                        </a:rPr>
                        <a:t>Collection of feedback on scenario runs, preliminary results</a:t>
                      </a:r>
                      <a:endParaRPr lang="en-IE" sz="1400" b="0" kern="1200" baseline="0" noProof="0" dirty="0">
                        <a:solidFill>
                          <a:schemeClr val="tx1"/>
                        </a:solidFill>
                        <a:effectLst/>
                        <a:latin typeface="+mn-lt"/>
                        <a:ea typeface="+mn-ea"/>
                        <a:cs typeface="+mn-cs"/>
                      </a:endParaRPr>
                    </a:p>
                  </a:txBody>
                  <a:tcPr marL="0" marR="0" marT="0" marB="0" anchor="ctr"/>
                </a:tc>
                <a:tc>
                  <a:txBody>
                    <a:bodyPr/>
                    <a:lstStyle/>
                    <a:p>
                      <a:pPr marL="41910" algn="l" eaLnBrk="0" hangingPunct="0">
                        <a:lnSpc>
                          <a:spcPct val="107000"/>
                        </a:lnSpc>
                        <a:spcBef>
                          <a:spcPts val="805"/>
                        </a:spcBef>
                        <a:spcAft>
                          <a:spcPts val="0"/>
                        </a:spcAft>
                      </a:pPr>
                      <a:r>
                        <a:rPr lang="en-IE" sz="1400" b="0" kern="1200" noProof="0" dirty="0">
                          <a:solidFill>
                            <a:schemeClr val="tx1"/>
                          </a:solidFill>
                          <a:effectLst/>
                          <a:latin typeface="+mn-lt"/>
                          <a:ea typeface="+mn-ea"/>
                          <a:cs typeface="+mn-cs"/>
                        </a:rPr>
                        <a:t>TUW </a:t>
                      </a:r>
                    </a:p>
                  </a:txBody>
                  <a:tcPr marL="0" marR="0" marT="0" marB="0" anchor="ctr"/>
                </a:tc>
                <a:extLst>
                  <a:ext uri="{0D108BD9-81ED-4DB2-BD59-A6C34878D82A}">
                    <a16:rowId xmlns:a16="http://schemas.microsoft.com/office/drawing/2014/main" val="173528691"/>
                  </a:ext>
                </a:extLst>
              </a:tr>
              <a:tr h="828215">
                <a:tc>
                  <a:txBody>
                    <a:bodyPr/>
                    <a:lstStyle/>
                    <a:p>
                      <a:pPr marL="41275" algn="l" eaLnBrk="0" hangingPunct="0">
                        <a:lnSpc>
                          <a:spcPct val="107000"/>
                        </a:lnSpc>
                        <a:spcBef>
                          <a:spcPts val="805"/>
                        </a:spcBef>
                        <a:spcAft>
                          <a:spcPts val="0"/>
                        </a:spcAft>
                      </a:pPr>
                      <a:r>
                        <a:rPr lang="en-IE" sz="1400" b="0" kern="1200" noProof="0" dirty="0">
                          <a:solidFill>
                            <a:schemeClr val="tx1"/>
                          </a:solidFill>
                          <a:effectLst/>
                          <a:latin typeface="+mn-lt"/>
                          <a:ea typeface="+mn-ea"/>
                          <a:cs typeface="+mn-cs"/>
                        </a:rPr>
                        <a:t>Rest of</a:t>
                      </a:r>
                      <a:r>
                        <a:rPr lang="en-IE" sz="1400" b="0" kern="1200" baseline="0" noProof="0" dirty="0">
                          <a:solidFill>
                            <a:schemeClr val="tx1"/>
                          </a:solidFill>
                          <a:effectLst/>
                          <a:latin typeface="+mn-lt"/>
                          <a:ea typeface="+mn-ea"/>
                          <a:cs typeface="+mn-cs"/>
                        </a:rPr>
                        <a:t> May</a:t>
                      </a:r>
                      <a:endParaRPr lang="en-IE" sz="1400" b="0" kern="1200" noProof="0" dirty="0">
                        <a:solidFill>
                          <a:schemeClr val="tx1"/>
                        </a:solidFill>
                        <a:effectLst/>
                        <a:latin typeface="+mn-lt"/>
                        <a:ea typeface="+mn-ea"/>
                        <a:cs typeface="+mn-cs"/>
                      </a:endParaRPr>
                    </a:p>
                  </a:txBody>
                  <a:tcPr marL="0" marR="0" marT="0" marB="0" anchor="ctr"/>
                </a:tc>
                <a:tc gridSpan="2">
                  <a:txBody>
                    <a:bodyPr/>
                    <a:lstStyle/>
                    <a:p>
                      <a:pPr marL="43180" marR="97790" lvl="0" indent="0" algn="ctr" defTabSz="914400" rtl="0" eaLnBrk="0" fontAlgn="auto" latinLnBrk="0" hangingPunct="0">
                        <a:lnSpc>
                          <a:spcPct val="103000"/>
                        </a:lnSpc>
                        <a:spcBef>
                          <a:spcPts val="195"/>
                        </a:spcBef>
                        <a:spcAft>
                          <a:spcPts val="0"/>
                        </a:spcAft>
                        <a:buClrTx/>
                        <a:buSzTx/>
                        <a:buFontTx/>
                        <a:buNone/>
                        <a:tabLst/>
                        <a:defRPr/>
                      </a:pPr>
                      <a:r>
                        <a:rPr lang="en-IE" sz="1400" b="0" kern="1200" noProof="0" dirty="0">
                          <a:solidFill>
                            <a:schemeClr val="tx1"/>
                          </a:solidFill>
                          <a:effectLst/>
                          <a:latin typeface="+mn-lt"/>
                          <a:ea typeface="+mn-ea"/>
                          <a:cs typeface="+mn-cs"/>
                        </a:rPr>
                        <a:t>Incorporation</a:t>
                      </a:r>
                      <a:r>
                        <a:rPr lang="en-IE" sz="1400" b="0" kern="1200" baseline="0" noProof="0" dirty="0">
                          <a:solidFill>
                            <a:schemeClr val="tx1"/>
                          </a:solidFill>
                          <a:effectLst/>
                          <a:latin typeface="+mn-lt"/>
                          <a:ea typeface="+mn-ea"/>
                          <a:cs typeface="+mn-cs"/>
                        </a:rPr>
                        <a:t> of </a:t>
                      </a:r>
                      <a:r>
                        <a:rPr lang="en-IE" sz="1400" b="1" kern="1200" baseline="0" noProof="0" dirty="0">
                          <a:solidFill>
                            <a:schemeClr val="tx1"/>
                          </a:solidFill>
                          <a:effectLst/>
                          <a:latin typeface="+mn-lt"/>
                          <a:ea typeface="+mn-ea"/>
                          <a:cs typeface="+mn-cs"/>
                        </a:rPr>
                        <a:t>feedback</a:t>
                      </a:r>
                      <a:endParaRPr lang="en-IE" sz="1400" b="1" kern="1200" noProof="0" dirty="0">
                        <a:solidFill>
                          <a:schemeClr val="tx1"/>
                        </a:solidFill>
                        <a:effectLst/>
                        <a:latin typeface="+mn-lt"/>
                        <a:ea typeface="+mn-ea"/>
                        <a:cs typeface="+mn-cs"/>
                      </a:endParaRPr>
                    </a:p>
                  </a:txBody>
                  <a:tcPr marL="0" marR="0" marT="0" marB="0" anchor="ctr"/>
                </a:tc>
                <a:tc hMerge="1">
                  <a:txBody>
                    <a:bodyPr/>
                    <a:lstStyle/>
                    <a:p>
                      <a:pPr marL="327660" marR="0" lvl="0" indent="-285750" algn="l" defTabSz="914400" rtl="0" eaLnBrk="0" fontAlgn="auto" latinLnBrk="0" hangingPunct="0">
                        <a:lnSpc>
                          <a:spcPct val="107000"/>
                        </a:lnSpc>
                        <a:spcBef>
                          <a:spcPts val="805"/>
                        </a:spcBef>
                        <a:spcAft>
                          <a:spcPts val="0"/>
                        </a:spcAft>
                        <a:buClrTx/>
                        <a:buSzTx/>
                        <a:buFontTx/>
                        <a:buChar char="-"/>
                        <a:tabLst/>
                        <a:defRPr/>
                      </a:pPr>
                      <a:endParaRPr lang="en-IE" sz="1400" b="0" kern="1200" baseline="0" noProof="0" dirty="0">
                        <a:solidFill>
                          <a:schemeClr val="tx1"/>
                        </a:solidFill>
                        <a:effectLst/>
                        <a:latin typeface="+mn-lt"/>
                        <a:ea typeface="+mn-ea"/>
                        <a:cs typeface="+mn-cs"/>
                      </a:endParaRPr>
                    </a:p>
                  </a:txBody>
                  <a:tcPr marL="0" marR="0" marT="0" marB="0" anchor="ctr"/>
                </a:tc>
                <a:tc>
                  <a:txBody>
                    <a:bodyPr/>
                    <a:lstStyle/>
                    <a:p>
                      <a:pPr marL="41910" algn="l" eaLnBrk="0" hangingPunct="0">
                        <a:lnSpc>
                          <a:spcPct val="107000"/>
                        </a:lnSpc>
                        <a:spcBef>
                          <a:spcPts val="805"/>
                        </a:spcBef>
                        <a:spcAft>
                          <a:spcPts val="0"/>
                        </a:spcAft>
                      </a:pPr>
                      <a:r>
                        <a:rPr lang="en-IE" sz="1400" b="0" kern="1200" noProof="0" dirty="0">
                          <a:solidFill>
                            <a:schemeClr val="tx1"/>
                          </a:solidFill>
                          <a:effectLst/>
                          <a:latin typeface="+mn-lt"/>
                          <a:ea typeface="+mn-ea"/>
                          <a:cs typeface="+mn-cs"/>
                        </a:rPr>
                        <a:t>TUW, ISI</a:t>
                      </a:r>
                    </a:p>
                  </a:txBody>
                  <a:tcPr marL="0" marR="0" marT="0" marB="0" anchor="ctr"/>
                </a:tc>
                <a:extLst>
                  <a:ext uri="{0D108BD9-81ED-4DB2-BD59-A6C34878D82A}">
                    <a16:rowId xmlns:a16="http://schemas.microsoft.com/office/drawing/2014/main" val="432147694"/>
                  </a:ext>
                </a:extLst>
              </a:tr>
              <a:tr h="828215">
                <a:tc>
                  <a:txBody>
                    <a:bodyPr/>
                    <a:lstStyle/>
                    <a:p>
                      <a:pPr marL="41275" algn="l" eaLnBrk="0" hangingPunct="0">
                        <a:lnSpc>
                          <a:spcPct val="107000"/>
                        </a:lnSpc>
                        <a:spcBef>
                          <a:spcPts val="805"/>
                        </a:spcBef>
                        <a:spcAft>
                          <a:spcPts val="0"/>
                        </a:spcAft>
                      </a:pPr>
                      <a:r>
                        <a:rPr lang="en-IE" sz="1400" b="0" kern="1200" noProof="0" dirty="0">
                          <a:solidFill>
                            <a:schemeClr val="tx1"/>
                          </a:solidFill>
                          <a:effectLst/>
                          <a:latin typeface="+mn-lt"/>
                          <a:ea typeface="+mn-ea"/>
                          <a:cs typeface="+mn-cs"/>
                        </a:rPr>
                        <a:t>M32 (May 2020)</a:t>
                      </a:r>
                    </a:p>
                  </a:txBody>
                  <a:tcPr marL="0" marR="0" marT="0" marB="0" anchor="ctr"/>
                </a:tc>
                <a:tc>
                  <a:txBody>
                    <a:bodyPr/>
                    <a:lstStyle/>
                    <a:p>
                      <a:pPr marL="43180" marR="97790" indent="0" algn="l" defTabSz="914400" rtl="0" eaLnBrk="0" latinLnBrk="0" hangingPunct="0">
                        <a:lnSpc>
                          <a:spcPct val="103000"/>
                        </a:lnSpc>
                        <a:spcBef>
                          <a:spcPts val="195"/>
                        </a:spcBef>
                        <a:spcAft>
                          <a:spcPts val="0"/>
                        </a:spcAft>
                        <a:buFontTx/>
                        <a:buNone/>
                      </a:pPr>
                      <a:r>
                        <a:rPr lang="en-IE" sz="1400" b="0" kern="1200" noProof="0" dirty="0">
                          <a:solidFill>
                            <a:schemeClr val="tx1"/>
                          </a:solidFill>
                          <a:effectLst/>
                          <a:latin typeface="+mn-lt"/>
                          <a:ea typeface="+mn-ea"/>
                          <a:cs typeface="+mn-cs"/>
                        </a:rPr>
                        <a:t>D7.4 Pivotal decisions. Robust CSP strategies (M32) – TU WIEN</a:t>
                      </a:r>
                    </a:p>
                  </a:txBody>
                  <a:tcPr marL="0" marR="0" marT="0" marB="0" anchor="ctr"/>
                </a:tc>
                <a:tc>
                  <a:txBody>
                    <a:bodyPr/>
                    <a:lstStyle/>
                    <a:p>
                      <a:pPr marL="327660" marR="0" lvl="0" indent="-285750" algn="l" defTabSz="914400" rtl="0" eaLnBrk="0" fontAlgn="auto" latinLnBrk="0" hangingPunct="0">
                        <a:lnSpc>
                          <a:spcPct val="107000"/>
                        </a:lnSpc>
                        <a:spcBef>
                          <a:spcPts val="805"/>
                        </a:spcBef>
                        <a:spcAft>
                          <a:spcPts val="0"/>
                        </a:spcAft>
                        <a:buClrTx/>
                        <a:buSzTx/>
                        <a:buFontTx/>
                        <a:buChar char="-"/>
                        <a:tabLst/>
                        <a:defRPr/>
                      </a:pPr>
                      <a:r>
                        <a:rPr lang="en-IE" sz="1400" b="0" kern="1200" baseline="0" noProof="0" dirty="0">
                          <a:solidFill>
                            <a:schemeClr val="tx1"/>
                          </a:solidFill>
                          <a:effectLst/>
                          <a:latin typeface="+mn-lt"/>
                          <a:ea typeface="+mn-ea"/>
                          <a:cs typeface="+mn-cs"/>
                        </a:rPr>
                        <a:t>Includes the most important results from </a:t>
                      </a:r>
                      <a:br>
                        <a:rPr lang="en-IE" sz="1400" b="0" kern="1200" baseline="0" noProof="0" dirty="0">
                          <a:solidFill>
                            <a:schemeClr val="tx1"/>
                          </a:solidFill>
                          <a:effectLst/>
                          <a:latin typeface="+mn-lt"/>
                          <a:ea typeface="+mn-ea"/>
                          <a:cs typeface="+mn-cs"/>
                        </a:rPr>
                      </a:br>
                      <a:r>
                        <a:rPr lang="en-IE" sz="1400" b="0" kern="1200" baseline="0" noProof="0" dirty="0">
                          <a:solidFill>
                            <a:schemeClr val="tx1"/>
                          </a:solidFill>
                          <a:effectLst/>
                          <a:latin typeface="+mn-lt"/>
                          <a:ea typeface="+mn-ea"/>
                          <a:cs typeface="+mn-cs"/>
                        </a:rPr>
                        <a:t>modelling with regard to the policy pathways</a:t>
                      </a:r>
                    </a:p>
                  </a:txBody>
                  <a:tcPr marL="0" marR="0" marT="0" marB="0" anchor="ctr"/>
                </a:tc>
                <a:tc>
                  <a:txBody>
                    <a:bodyPr/>
                    <a:lstStyle/>
                    <a:p>
                      <a:pPr marL="41910" algn="l" eaLnBrk="0" hangingPunct="0">
                        <a:lnSpc>
                          <a:spcPct val="107000"/>
                        </a:lnSpc>
                        <a:spcBef>
                          <a:spcPts val="805"/>
                        </a:spcBef>
                        <a:spcAft>
                          <a:spcPts val="0"/>
                        </a:spcAft>
                      </a:pPr>
                      <a:r>
                        <a:rPr lang="en-IE" sz="1400" b="0" kern="1200" noProof="0" dirty="0">
                          <a:solidFill>
                            <a:schemeClr val="tx1"/>
                          </a:solidFill>
                          <a:effectLst/>
                          <a:latin typeface="+mn-lt"/>
                          <a:ea typeface="+mn-ea"/>
                          <a:cs typeface="+mn-cs"/>
                        </a:rPr>
                        <a:t>TUW,</a:t>
                      </a:r>
                      <a:r>
                        <a:rPr lang="en-IE" sz="1400" b="0" kern="1200" baseline="0" noProof="0" dirty="0">
                          <a:solidFill>
                            <a:schemeClr val="tx1"/>
                          </a:solidFill>
                          <a:effectLst/>
                          <a:latin typeface="+mn-lt"/>
                          <a:ea typeface="+mn-ea"/>
                          <a:cs typeface="+mn-cs"/>
                        </a:rPr>
                        <a:t> IASS</a:t>
                      </a:r>
                      <a:endParaRPr lang="en-IE" sz="1400" b="0" kern="1200" noProof="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038929288"/>
                  </a:ext>
                </a:extLst>
              </a:tr>
              <a:tr h="1200822">
                <a:tc>
                  <a:txBody>
                    <a:bodyPr/>
                    <a:lstStyle/>
                    <a:p>
                      <a:pPr marL="41275" algn="l" eaLnBrk="0" hangingPunct="0">
                        <a:lnSpc>
                          <a:spcPct val="107000"/>
                        </a:lnSpc>
                        <a:spcBef>
                          <a:spcPts val="805"/>
                        </a:spcBef>
                        <a:spcAft>
                          <a:spcPts val="0"/>
                        </a:spcAft>
                      </a:pPr>
                      <a:r>
                        <a:rPr lang="en-IE" sz="1400" b="0" kern="1200" noProof="0" dirty="0">
                          <a:solidFill>
                            <a:schemeClr val="tx1"/>
                          </a:solidFill>
                          <a:effectLst/>
                          <a:latin typeface="+mn-lt"/>
                          <a:ea typeface="+mn-ea"/>
                          <a:cs typeface="+mn-cs"/>
                        </a:rPr>
                        <a:t>M33</a:t>
                      </a:r>
                      <a:r>
                        <a:rPr lang="en-IE" sz="1400" b="0" kern="1200" baseline="0" noProof="0" dirty="0">
                          <a:solidFill>
                            <a:schemeClr val="tx1"/>
                          </a:solidFill>
                          <a:effectLst/>
                          <a:latin typeface="+mn-lt"/>
                          <a:ea typeface="+mn-ea"/>
                          <a:cs typeface="+mn-cs"/>
                        </a:rPr>
                        <a:t> (June 2020)</a:t>
                      </a:r>
                      <a:endParaRPr lang="en-IE" sz="1400" b="0" kern="1200" noProof="0" dirty="0">
                        <a:solidFill>
                          <a:schemeClr val="tx1"/>
                        </a:solidFill>
                        <a:effectLst/>
                        <a:latin typeface="+mn-lt"/>
                        <a:ea typeface="+mn-ea"/>
                        <a:cs typeface="+mn-cs"/>
                      </a:endParaRPr>
                    </a:p>
                  </a:txBody>
                  <a:tcPr marL="0" marR="0" marT="0" marB="0" anchor="ctr"/>
                </a:tc>
                <a:tc>
                  <a:txBody>
                    <a:bodyPr/>
                    <a:lstStyle/>
                    <a:p>
                      <a:pPr marL="43180" marR="97790" indent="0" algn="l" defTabSz="914400" rtl="0" eaLnBrk="0" latinLnBrk="0" hangingPunct="0">
                        <a:lnSpc>
                          <a:spcPct val="103000"/>
                        </a:lnSpc>
                        <a:spcBef>
                          <a:spcPts val="195"/>
                        </a:spcBef>
                        <a:spcAft>
                          <a:spcPts val="0"/>
                        </a:spcAft>
                        <a:buFontTx/>
                        <a:buNone/>
                      </a:pPr>
                      <a:r>
                        <a:rPr lang="en-IE" sz="1400" b="0" kern="1200" noProof="0" dirty="0">
                          <a:solidFill>
                            <a:schemeClr val="tx1"/>
                          </a:solidFill>
                          <a:effectLst/>
                          <a:latin typeface="+mn-lt"/>
                          <a:ea typeface="+mn-ea"/>
                          <a:cs typeface="+mn-cs"/>
                        </a:rPr>
                        <a:t>Review &amp; submit:</a:t>
                      </a:r>
                    </a:p>
                    <a:p>
                      <a:pPr marL="43180" marR="97790" indent="0" algn="l" defTabSz="914400" rtl="0" eaLnBrk="0" latinLnBrk="0" hangingPunct="0">
                        <a:lnSpc>
                          <a:spcPct val="103000"/>
                        </a:lnSpc>
                        <a:spcBef>
                          <a:spcPts val="195"/>
                        </a:spcBef>
                        <a:spcAft>
                          <a:spcPts val="0"/>
                        </a:spcAft>
                        <a:buFontTx/>
                        <a:buNone/>
                      </a:pPr>
                      <a:r>
                        <a:rPr lang="en-IE" sz="1400" b="0" kern="1200" noProof="0" dirty="0">
                          <a:solidFill>
                            <a:schemeClr val="tx1"/>
                          </a:solidFill>
                          <a:effectLst/>
                          <a:latin typeface="+mn-lt"/>
                          <a:ea typeface="+mn-ea"/>
                          <a:cs typeface="+mn-cs"/>
                        </a:rPr>
                        <a:t>D8.2 Final Report: Integrative model-based analysis (M33) – TU WIEN</a:t>
                      </a:r>
                    </a:p>
                    <a:p>
                      <a:pPr marL="43180" marR="97790" indent="0" algn="l" defTabSz="914400" rtl="0" eaLnBrk="0" latinLnBrk="0" hangingPunct="0">
                        <a:lnSpc>
                          <a:spcPct val="103000"/>
                        </a:lnSpc>
                        <a:spcBef>
                          <a:spcPts val="195"/>
                        </a:spcBef>
                        <a:spcAft>
                          <a:spcPts val="0"/>
                        </a:spcAft>
                        <a:buFontTx/>
                        <a:buNone/>
                      </a:pPr>
                      <a:r>
                        <a:rPr lang="en-IE" sz="1400" b="0" kern="1200" noProof="0" dirty="0">
                          <a:solidFill>
                            <a:schemeClr val="tx1"/>
                          </a:solidFill>
                          <a:effectLst/>
                          <a:latin typeface="+mn-lt"/>
                          <a:ea typeface="+mn-ea"/>
                          <a:cs typeface="+mn-cs"/>
                        </a:rPr>
                        <a:t>D8.3 Database on Integrative model-based analysis (M33) – TU WIEN</a:t>
                      </a:r>
                    </a:p>
                  </a:txBody>
                  <a:tcPr marL="0" marR="0" marT="0" marB="0" anchor="ctr"/>
                </a:tc>
                <a:tc>
                  <a:txBody>
                    <a:bodyPr/>
                    <a:lstStyle/>
                    <a:p>
                      <a:endParaRPr lang="en-IE" sz="1600" b="0" noProof="0" dirty="0">
                        <a:solidFill>
                          <a:schemeClr val="tx1"/>
                        </a:solidFill>
                        <a:latin typeface="+mn-lt"/>
                      </a:endParaRPr>
                    </a:p>
                  </a:txBody>
                  <a:tcPr marL="0" marR="0" marT="0" marB="0" anchor="ctr"/>
                </a:tc>
                <a:tc>
                  <a:txBody>
                    <a:bodyPr/>
                    <a:lstStyle/>
                    <a:p>
                      <a:pPr marL="41910" algn="l" eaLnBrk="0" hangingPunct="0">
                        <a:lnSpc>
                          <a:spcPct val="107000"/>
                        </a:lnSpc>
                        <a:spcBef>
                          <a:spcPts val="805"/>
                        </a:spcBef>
                        <a:spcAft>
                          <a:spcPts val="0"/>
                        </a:spcAft>
                      </a:pPr>
                      <a:r>
                        <a:rPr lang="en-IE" sz="1400" b="0" kern="1200" noProof="0" dirty="0">
                          <a:solidFill>
                            <a:schemeClr val="tx1"/>
                          </a:solidFill>
                          <a:effectLst/>
                          <a:latin typeface="+mn-lt"/>
                          <a:ea typeface="+mn-ea"/>
                          <a:cs typeface="+mn-cs"/>
                        </a:rPr>
                        <a:t>TUW, ISI</a:t>
                      </a:r>
                    </a:p>
                  </a:txBody>
                  <a:tcPr marL="0" marR="0" marT="0" marB="0" anchor="ctr"/>
                </a:tc>
                <a:extLst>
                  <a:ext uri="{0D108BD9-81ED-4DB2-BD59-A6C34878D82A}">
                    <a16:rowId xmlns:a16="http://schemas.microsoft.com/office/drawing/2014/main" val="1723136676"/>
                  </a:ext>
                </a:extLst>
              </a:tr>
              <a:tr h="264594">
                <a:tc>
                  <a:txBody>
                    <a:bodyPr/>
                    <a:lstStyle/>
                    <a:p>
                      <a:pPr marL="41275" algn="l" eaLnBrk="0" hangingPunct="0">
                        <a:lnSpc>
                          <a:spcPct val="107000"/>
                        </a:lnSpc>
                        <a:spcBef>
                          <a:spcPts val="805"/>
                        </a:spcBef>
                        <a:spcAft>
                          <a:spcPts val="0"/>
                        </a:spcAft>
                      </a:pPr>
                      <a:r>
                        <a:rPr lang="en-IE" sz="1400" b="0" kern="1200" noProof="0" dirty="0">
                          <a:solidFill>
                            <a:schemeClr val="tx1"/>
                          </a:solidFill>
                          <a:effectLst/>
                          <a:latin typeface="+mn-lt"/>
                          <a:ea typeface="+mn-ea"/>
                          <a:cs typeface="+mn-cs"/>
                        </a:rPr>
                        <a:t>Afterwards</a:t>
                      </a:r>
                    </a:p>
                  </a:txBody>
                  <a:tcPr marL="0" marR="0" marT="0" marB="0" anchor="ctr"/>
                </a:tc>
                <a:tc>
                  <a:txBody>
                    <a:bodyPr/>
                    <a:lstStyle/>
                    <a:p>
                      <a:pPr marL="43180" marR="97790" indent="0" algn="l" defTabSz="914400" rtl="0" eaLnBrk="0" latinLnBrk="0" hangingPunct="0">
                        <a:lnSpc>
                          <a:spcPct val="103000"/>
                        </a:lnSpc>
                        <a:spcBef>
                          <a:spcPts val="195"/>
                        </a:spcBef>
                        <a:spcAft>
                          <a:spcPts val="0"/>
                        </a:spcAft>
                        <a:buFontTx/>
                        <a:buNone/>
                      </a:pPr>
                      <a:r>
                        <a:rPr lang="en-IE" sz="1400" b="0" kern="1200" noProof="0" dirty="0">
                          <a:solidFill>
                            <a:schemeClr val="tx1"/>
                          </a:solidFill>
                          <a:effectLst/>
                          <a:latin typeface="+mn-lt"/>
                          <a:ea typeface="+mn-ea"/>
                          <a:cs typeface="+mn-cs"/>
                        </a:rPr>
                        <a:t>Supporting</a:t>
                      </a:r>
                      <a:r>
                        <a:rPr lang="en-IE" sz="1400" b="0" kern="1200" baseline="0" noProof="0" dirty="0">
                          <a:solidFill>
                            <a:schemeClr val="tx1"/>
                          </a:solidFill>
                          <a:effectLst/>
                          <a:latin typeface="+mn-lt"/>
                          <a:ea typeface="+mn-ea"/>
                          <a:cs typeface="+mn-cs"/>
                        </a:rPr>
                        <a:t> s</a:t>
                      </a:r>
                      <a:r>
                        <a:rPr lang="en-IE" sz="1400" b="0" kern="1200" noProof="0" dirty="0">
                          <a:solidFill>
                            <a:schemeClr val="tx1"/>
                          </a:solidFill>
                          <a:effectLst/>
                          <a:latin typeface="+mn-lt"/>
                          <a:ea typeface="+mn-ea"/>
                          <a:cs typeface="+mn-cs"/>
                        </a:rPr>
                        <a:t>ynthesis of results for WP10 – Synthesis, roadmap</a:t>
                      </a:r>
                      <a:r>
                        <a:rPr lang="en-IE" sz="1400" b="0" kern="1200" baseline="0" noProof="0" dirty="0">
                          <a:solidFill>
                            <a:schemeClr val="tx1"/>
                          </a:solidFill>
                          <a:effectLst/>
                          <a:latin typeface="+mn-lt"/>
                          <a:ea typeface="+mn-ea"/>
                          <a:cs typeface="+mn-cs"/>
                        </a:rPr>
                        <a:t> &amp; action plan</a:t>
                      </a:r>
                      <a:endParaRPr lang="en-IE" sz="1400" b="0" kern="1200" noProof="0" dirty="0">
                        <a:solidFill>
                          <a:schemeClr val="tx1"/>
                        </a:solidFill>
                        <a:effectLst/>
                        <a:latin typeface="+mn-lt"/>
                        <a:ea typeface="+mn-ea"/>
                        <a:cs typeface="+mn-cs"/>
                      </a:endParaRPr>
                    </a:p>
                  </a:txBody>
                  <a:tcPr marL="0" marR="0" marT="0" marB="0" anchor="ctr"/>
                </a:tc>
                <a:tc>
                  <a:txBody>
                    <a:bodyPr/>
                    <a:lstStyle/>
                    <a:p>
                      <a:endParaRPr lang="en-IE" sz="1600" b="0" noProof="0" dirty="0">
                        <a:solidFill>
                          <a:schemeClr val="tx1"/>
                        </a:solidFill>
                        <a:latin typeface="+mn-lt"/>
                      </a:endParaRPr>
                    </a:p>
                  </a:txBody>
                  <a:tcPr marL="0" marR="0" marT="0" marB="0" anchor="ctr"/>
                </a:tc>
                <a:tc>
                  <a:txBody>
                    <a:bodyPr/>
                    <a:lstStyle/>
                    <a:p>
                      <a:pPr marL="41910" algn="l" eaLnBrk="0" hangingPunct="0">
                        <a:lnSpc>
                          <a:spcPct val="107000"/>
                        </a:lnSpc>
                        <a:spcBef>
                          <a:spcPts val="805"/>
                        </a:spcBef>
                        <a:spcAft>
                          <a:spcPts val="0"/>
                        </a:spcAft>
                      </a:pPr>
                      <a:endParaRPr lang="en-IE" sz="1400" b="0" kern="1200" noProof="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125767385"/>
                  </a:ext>
                </a:extLst>
              </a:tr>
            </a:tbl>
          </a:graphicData>
        </a:graphic>
      </p:graphicFrame>
    </p:spTree>
    <p:extLst>
      <p:ext uri="{BB962C8B-B14F-4D97-AF65-F5344CB8AC3E}">
        <p14:creationId xmlns:p14="http://schemas.microsoft.com/office/powerpoint/2010/main" val="4153549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spcBef>
                <a:spcPts val="1200"/>
              </a:spcBef>
              <a:buClr>
                <a:schemeClr val="accent1">
                  <a:lumMod val="40000"/>
                  <a:lumOff val="60000"/>
                </a:schemeClr>
              </a:buClr>
            </a:pPr>
            <a:r>
              <a:rPr lang="en-IE" dirty="0"/>
              <a:t>Discussion</a:t>
            </a:r>
          </a:p>
        </p:txBody>
      </p:sp>
      <p:sp>
        <p:nvSpPr>
          <p:cNvPr id="3" name="Untertitel 2"/>
          <p:cNvSpPr>
            <a:spLocks noGrp="1"/>
          </p:cNvSpPr>
          <p:nvPr>
            <p:ph type="subTitle" idx="1"/>
          </p:nvPr>
        </p:nvSpPr>
        <p:spPr/>
        <p:txBody>
          <a:bodyPr/>
          <a:lstStyle/>
          <a:p>
            <a:endParaRPr lang="en-US" dirty="0"/>
          </a:p>
        </p:txBody>
      </p:sp>
      <p:sp>
        <p:nvSpPr>
          <p:cNvPr id="4" name="Textplatzhalt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249618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err="1"/>
              <a:t>Literature</a:t>
            </a:r>
            <a:endParaRPr lang="de-DE" dirty="0"/>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FB749-A2C7-431C-99C3-1BBC5D0DA19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Inhaltsplatzhalter 1"/>
          <p:cNvSpPr>
            <a:spLocks noGrp="1"/>
          </p:cNvSpPr>
          <p:nvPr>
            <p:ph idx="1"/>
          </p:nvPr>
        </p:nvSpPr>
        <p:spPr/>
        <p:txBody>
          <a:bodyPr/>
          <a:lstStyle/>
          <a:p>
            <a:pPr marL="304800" indent="-304800">
              <a:lnSpc>
                <a:spcPct val="107000"/>
              </a:lnSpc>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Denholm, P., Margolis, R., &amp; Milford, J. (2008). Production Cost Modeling for High Levels of Photovoltaics Penetration. In </a:t>
            </a:r>
            <a:r>
              <a:rPr lang="en-US" sz="1400" i="1" dirty="0">
                <a:latin typeface="Calibri" panose="020F0502020204030204" pitchFamily="34" charset="0"/>
                <a:ea typeface="Calibri" panose="020F0502020204030204" pitchFamily="34" charset="0"/>
                <a:cs typeface="Calibri" panose="020F0502020204030204" pitchFamily="34" charset="0"/>
              </a:rPr>
              <a:t>Technical Report NREL/TP-581-42305</a:t>
            </a:r>
            <a:r>
              <a:rPr lang="en-US" sz="1400"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07000"/>
              </a:lnSpc>
              <a:spcAft>
                <a:spcPts val="800"/>
              </a:spcAft>
            </a:pPr>
            <a:r>
              <a:rPr lang="en-US" sz="1400" dirty="0" err="1">
                <a:latin typeface="Calibri" panose="020F0502020204030204" pitchFamily="34" charset="0"/>
                <a:ea typeface="Calibri" panose="020F0502020204030204" pitchFamily="34" charset="0"/>
                <a:cs typeface="Calibri" panose="020F0502020204030204" pitchFamily="34" charset="0"/>
              </a:rPr>
              <a:t>Lovegrove</a:t>
            </a:r>
            <a:r>
              <a:rPr lang="en-US" sz="1400" dirty="0">
                <a:latin typeface="Calibri" panose="020F0502020204030204" pitchFamily="34" charset="0"/>
                <a:ea typeface="Calibri" panose="020F0502020204030204" pitchFamily="34" charset="0"/>
                <a:cs typeface="Calibri" panose="020F0502020204030204" pitchFamily="34" charset="0"/>
              </a:rPr>
              <a:t>, K., James, G., Leitch, D., Ngo, M. A., </a:t>
            </a:r>
            <a:r>
              <a:rPr lang="en-US" sz="1400" dirty="0" err="1">
                <a:latin typeface="Calibri" panose="020F0502020204030204" pitchFamily="34" charset="0"/>
                <a:ea typeface="Calibri" panose="020F0502020204030204" pitchFamily="34" charset="0"/>
                <a:cs typeface="Calibri" panose="020F0502020204030204" pitchFamily="34" charset="0"/>
              </a:rPr>
              <a:t>Rutovitz</a:t>
            </a:r>
            <a:r>
              <a:rPr lang="en-US" sz="1400" dirty="0">
                <a:latin typeface="Calibri" panose="020F0502020204030204" pitchFamily="34" charset="0"/>
                <a:ea typeface="Calibri" panose="020F0502020204030204" pitchFamily="34" charset="0"/>
                <a:cs typeface="Calibri" panose="020F0502020204030204" pitchFamily="34" charset="0"/>
              </a:rPr>
              <a:t>, J., Watt, M., &amp; </a:t>
            </a:r>
            <a:r>
              <a:rPr lang="en-US" sz="1400" dirty="0" err="1">
                <a:latin typeface="Calibri" panose="020F0502020204030204" pitchFamily="34" charset="0"/>
                <a:ea typeface="Calibri" panose="020F0502020204030204" pitchFamily="34" charset="0"/>
                <a:cs typeface="Calibri" panose="020F0502020204030204" pitchFamily="34" charset="0"/>
              </a:rPr>
              <a:t>Wyder</a:t>
            </a:r>
            <a:r>
              <a:rPr lang="en-US" sz="1400" dirty="0">
                <a:latin typeface="Calibri" panose="020F0502020204030204" pitchFamily="34" charset="0"/>
                <a:ea typeface="Calibri" panose="020F0502020204030204" pitchFamily="34" charset="0"/>
                <a:cs typeface="Calibri" panose="020F0502020204030204" pitchFamily="34" charset="0"/>
              </a:rPr>
              <a:t>, J. (2018). Comparison of </a:t>
            </a:r>
            <a:r>
              <a:rPr lang="en-US" sz="1400" dirty="0" err="1">
                <a:latin typeface="Calibri" panose="020F0502020204030204" pitchFamily="34" charset="0"/>
                <a:ea typeface="Calibri" panose="020F0502020204030204" pitchFamily="34" charset="0"/>
                <a:cs typeface="Calibri" panose="020F0502020204030204" pitchFamily="34" charset="0"/>
              </a:rPr>
              <a:t>dispatchable</a:t>
            </a:r>
            <a:r>
              <a:rPr lang="en-US" sz="1400" dirty="0">
                <a:latin typeface="Calibri" panose="020F0502020204030204" pitchFamily="34" charset="0"/>
                <a:ea typeface="Calibri" panose="020F0502020204030204" pitchFamily="34" charset="0"/>
                <a:cs typeface="Calibri" panose="020F0502020204030204" pitchFamily="34" charset="0"/>
              </a:rPr>
              <a:t> renewable electricity options. In </a:t>
            </a:r>
            <a:r>
              <a:rPr lang="en-US" sz="1400" i="1" dirty="0">
                <a:latin typeface="Calibri" panose="020F0502020204030204" pitchFamily="34" charset="0"/>
                <a:ea typeface="Calibri" panose="020F0502020204030204" pitchFamily="34" charset="0"/>
                <a:cs typeface="Calibri" panose="020F0502020204030204" pitchFamily="34" charset="0"/>
              </a:rPr>
              <a:t>Technologies for an Orderly Transition</a:t>
            </a:r>
            <a:r>
              <a:rPr lang="en-US" sz="1400" dirty="0">
                <a:latin typeface="Calibri" panose="020F0502020204030204" pitchFamily="34" charset="0"/>
                <a:ea typeface="Calibri" panose="020F0502020204030204" pitchFamily="34" charset="0"/>
                <a:cs typeface="Calibri" panose="020F0502020204030204" pitchFamily="34" charset="0"/>
              </a:rPr>
              <a:t>. Retrieved from https://arena.gov.au/assets/2018/10/Comparison-Of-Dispatchable-Renewable-Electricity-Options-ITP-et-al-for-ARENA-2018.pdf</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07000"/>
              </a:lnSpc>
              <a:spcAft>
                <a:spcPts val="800"/>
              </a:spcAft>
            </a:pPr>
            <a:r>
              <a:rPr lang="en-US" sz="1400" dirty="0" err="1">
                <a:latin typeface="Calibri" panose="020F0502020204030204" pitchFamily="34" charset="0"/>
                <a:ea typeface="Calibri" panose="020F0502020204030204" pitchFamily="34" charset="0"/>
                <a:cs typeface="Calibri" panose="020F0502020204030204" pitchFamily="34" charset="0"/>
              </a:rPr>
              <a:t>Schöniger</a:t>
            </a:r>
            <a:r>
              <a:rPr lang="en-US" sz="1400" dirty="0">
                <a:latin typeface="Calibri" panose="020F0502020204030204" pitchFamily="34" charset="0"/>
                <a:ea typeface="Calibri" panose="020F0502020204030204" pitchFamily="34" charset="0"/>
                <a:cs typeface="Calibri" panose="020F0502020204030204" pitchFamily="34" charset="0"/>
              </a:rPr>
              <a:t>, F., </a:t>
            </a:r>
            <a:r>
              <a:rPr lang="en-US" sz="1400" dirty="0" err="1">
                <a:latin typeface="Calibri" panose="020F0502020204030204" pitchFamily="34" charset="0"/>
                <a:ea typeface="Calibri" panose="020F0502020204030204" pitchFamily="34" charset="0"/>
                <a:cs typeface="Calibri" panose="020F0502020204030204" pitchFamily="34" charset="0"/>
              </a:rPr>
              <a:t>Thonig</a:t>
            </a:r>
            <a:r>
              <a:rPr lang="en-US" sz="1400" dirty="0">
                <a:latin typeface="Calibri" panose="020F0502020204030204" pitchFamily="34" charset="0"/>
                <a:ea typeface="Calibri" panose="020F0502020204030204" pitchFamily="34" charset="0"/>
                <a:cs typeface="Calibri" panose="020F0502020204030204" pitchFamily="34" charset="0"/>
              </a:rPr>
              <a:t>, R., Resch, G., &amp; </a:t>
            </a:r>
            <a:r>
              <a:rPr lang="en-US" sz="1400" dirty="0" err="1">
                <a:latin typeface="Calibri" panose="020F0502020204030204" pitchFamily="34" charset="0"/>
                <a:ea typeface="Calibri" panose="020F0502020204030204" pitchFamily="34" charset="0"/>
                <a:cs typeface="Calibri" panose="020F0502020204030204" pitchFamily="34" charset="0"/>
              </a:rPr>
              <a:t>Lilliestam</a:t>
            </a:r>
            <a:r>
              <a:rPr lang="en-US" sz="1400" dirty="0">
                <a:latin typeface="Calibri" panose="020F0502020204030204" pitchFamily="34" charset="0"/>
                <a:ea typeface="Calibri" panose="020F0502020204030204" pitchFamily="34" charset="0"/>
                <a:cs typeface="Calibri" panose="020F0502020204030204" pitchFamily="34" charset="0"/>
              </a:rPr>
              <a:t>, J. (2019). Making the sun shine at night: comparing concentrating solar power and photovoltaics with storage. </a:t>
            </a:r>
            <a:r>
              <a:rPr lang="en-US" sz="1400" i="1" dirty="0">
                <a:latin typeface="Calibri" panose="020F0502020204030204" pitchFamily="34" charset="0"/>
                <a:ea typeface="Calibri" panose="020F0502020204030204" pitchFamily="34" charset="0"/>
                <a:cs typeface="Calibri" panose="020F0502020204030204" pitchFamily="34" charset="0"/>
              </a:rPr>
              <a:t>Energy Sources, Part B: Economics, Planning, and Policy</a:t>
            </a:r>
            <a:r>
              <a:rPr lang="en-US" sz="1400" dirty="0">
                <a:latin typeface="Calibri" panose="020F0502020204030204" pitchFamily="34" charset="0"/>
                <a:ea typeface="Calibri" panose="020F0502020204030204" pitchFamily="34" charset="0"/>
                <a:cs typeface="Calibri" panose="020F0502020204030204" pitchFamily="34" charset="0"/>
              </a:rPr>
              <a:t>, (Special Issue: </a:t>
            </a:r>
            <a:r>
              <a:rPr lang="en-US" sz="1400" dirty="0" err="1">
                <a:latin typeface="Calibri" panose="020F0502020204030204" pitchFamily="34" charset="0"/>
                <a:ea typeface="Calibri" panose="020F0502020204030204" pitchFamily="34" charset="0"/>
                <a:cs typeface="Calibri" panose="020F0502020204030204" pitchFamily="34" charset="0"/>
              </a:rPr>
              <a:t>Dispatchable</a:t>
            </a:r>
            <a:r>
              <a:rPr lang="en-US" sz="1400" dirty="0">
                <a:latin typeface="Calibri" panose="020F0502020204030204" pitchFamily="34" charset="0"/>
                <a:ea typeface="Calibri" panose="020F0502020204030204" pitchFamily="34" charset="0"/>
                <a:cs typeface="Calibri" panose="020F0502020204030204" pitchFamily="34" charset="0"/>
              </a:rPr>
              <a:t> RES and Flexibility in High RES Penetration Scenarios: Solutions for Further Deployment).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04800" indent="-304800">
              <a:lnSpc>
                <a:spcPct val="107000"/>
              </a:lnSpc>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Souza, A. (2018). </a:t>
            </a:r>
            <a:r>
              <a:rPr lang="en-US" sz="1400" i="1" dirty="0">
                <a:latin typeface="Calibri" panose="020F0502020204030204" pitchFamily="34" charset="0"/>
                <a:ea typeface="Calibri" panose="020F0502020204030204" pitchFamily="34" charset="0"/>
                <a:cs typeface="Calibri" panose="020F0502020204030204" pitchFamily="34" charset="0"/>
              </a:rPr>
              <a:t>Selection of representative and strategic STE projects potentially suitable for cooperation. Deliverable 5.1, MUSTEC project, ESTELA, Brussels</a:t>
            </a:r>
            <a:r>
              <a:rPr lang="en-US" sz="1400"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2803627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6"/>
          </p:nvPr>
        </p:nvSpPr>
        <p:spPr>
          <a:xfrm>
            <a:off x="334935" y="3951138"/>
            <a:ext cx="4572000" cy="854075"/>
          </a:xfrm>
        </p:spPr>
        <p:txBody>
          <a:bodyPr/>
          <a:lstStyle/>
          <a:p>
            <a:r>
              <a:rPr lang="es-ES" sz="2000" dirty="0"/>
              <a:t>Gustav Resch, Franziska Schöniger, TU Wien / EEG</a:t>
            </a:r>
          </a:p>
          <a:p>
            <a:r>
              <a:rPr lang="es-ES" sz="1800" dirty="0"/>
              <a:t>e-mail: {resch|schoeniger}@eeg.tuwien.ac.at </a:t>
            </a:r>
          </a:p>
          <a:p>
            <a:r>
              <a:rPr lang="es-ES" sz="1800" dirty="0"/>
              <a:t>Phone: +43-1-58801-370354</a:t>
            </a:r>
          </a:p>
        </p:txBody>
      </p:sp>
      <p:sp>
        <p:nvSpPr>
          <p:cNvPr id="4" name="2 Marcador de texto"/>
          <p:cNvSpPr txBox="1">
            <a:spLocks/>
          </p:cNvSpPr>
          <p:nvPr/>
        </p:nvSpPr>
        <p:spPr>
          <a:xfrm>
            <a:off x="4733871" y="3951138"/>
            <a:ext cx="4572000" cy="8540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accent1"/>
                </a:solidFill>
                <a:latin typeface="Arial" pitchFamily="34" charset="0"/>
                <a:ea typeface="+mn-ea"/>
                <a:cs typeface="Arial"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t>Christoph Kleinschmitt, Katja Franke, Frank Sensfuß. FH ISI</a:t>
            </a:r>
          </a:p>
          <a:p>
            <a:r>
              <a:rPr lang="es-ES" sz="1800" dirty="0"/>
              <a:t>e-mail: {katja.franke|christoph.kleinschmitt|frank.sensfuss}@isi.fraunhofer.de</a:t>
            </a:r>
          </a:p>
          <a:p>
            <a:r>
              <a:rPr lang="es-ES" sz="2000" dirty="0"/>
              <a:t> </a:t>
            </a:r>
          </a:p>
        </p:txBody>
      </p:sp>
    </p:spTree>
    <p:extLst>
      <p:ext uri="{BB962C8B-B14F-4D97-AF65-F5344CB8AC3E}">
        <p14:creationId xmlns:p14="http://schemas.microsoft.com/office/powerpoint/2010/main" val="3905084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r>
              <a:rPr lang="en-US" dirty="0"/>
              <a:t>WP 8 objectives</a:t>
            </a:r>
            <a:endParaRPr lang="en-GB" dirty="0"/>
          </a:p>
        </p:txBody>
      </p:sp>
      <p:sp>
        <p:nvSpPr>
          <p:cNvPr id="11" name="Slide Number Placeholder 10"/>
          <p:cNvSpPr>
            <a:spLocks noGrp="1"/>
          </p:cNvSpPr>
          <p:nvPr>
            <p:ph type="sldNum" sz="quarter" idx="12"/>
          </p:nvPr>
        </p:nvSpPr>
        <p:spPr/>
        <p:txBody>
          <a:bodyPr/>
          <a:lstStyle/>
          <a:p>
            <a:fld id="{D58FB749-A2C7-431C-99C3-1BBC5D0DA192}" type="slidenum">
              <a:rPr lang="en-GB" smtClean="0"/>
              <a:t>5</a:t>
            </a:fld>
            <a:endParaRPr lang="en-GB" dirty="0"/>
          </a:p>
        </p:txBody>
      </p:sp>
      <p:sp>
        <p:nvSpPr>
          <p:cNvPr id="18" name="Content Placeholder 17"/>
          <p:cNvSpPr>
            <a:spLocks noGrp="1"/>
          </p:cNvSpPr>
          <p:nvPr>
            <p:ph idx="1"/>
          </p:nvPr>
        </p:nvSpPr>
        <p:spPr>
          <a:xfrm>
            <a:off x="154381" y="1649386"/>
            <a:ext cx="8774598" cy="3212073"/>
          </a:xfrm>
        </p:spPr>
        <p:txBody>
          <a:bodyPr/>
          <a:lstStyle/>
          <a:p>
            <a:pPr marL="457200" indent="-457200">
              <a:spcBef>
                <a:spcPts val="1200"/>
              </a:spcBef>
              <a:buClr>
                <a:schemeClr val="accent1">
                  <a:lumMod val="40000"/>
                  <a:lumOff val="60000"/>
                </a:schemeClr>
              </a:buClr>
              <a:buFont typeface="Wingdings" panose="05000000000000000000" pitchFamily="2" charset="2"/>
              <a:buChar char="v"/>
            </a:pPr>
            <a:r>
              <a:rPr lang="en-IE" sz="2000" b="1" dirty="0"/>
              <a:t>Assess</a:t>
            </a:r>
            <a:r>
              <a:rPr lang="en-IE" sz="2000" dirty="0"/>
              <a:t>, in an integrative manner through quantitative forward-looking analysis </a:t>
            </a:r>
            <a:r>
              <a:rPr lang="en-IE" sz="2000" b="1" dirty="0"/>
              <a:t>the possibilities  for an enhanced take up</a:t>
            </a:r>
            <a:r>
              <a:rPr lang="en-IE" sz="2000" dirty="0"/>
              <a:t> of electricity generation from </a:t>
            </a:r>
            <a:r>
              <a:rPr lang="en-IE" sz="2000" b="1" dirty="0"/>
              <a:t>CSP</a:t>
            </a:r>
            <a:r>
              <a:rPr lang="en-IE" sz="2000" dirty="0"/>
              <a:t> within the European Union</a:t>
            </a:r>
          </a:p>
          <a:p>
            <a:pPr marL="457200" indent="-457200">
              <a:spcBef>
                <a:spcPts val="1200"/>
              </a:spcBef>
              <a:buClr>
                <a:schemeClr val="accent1">
                  <a:lumMod val="40000"/>
                  <a:lumOff val="60000"/>
                </a:schemeClr>
              </a:buClr>
              <a:buFont typeface="Wingdings" panose="05000000000000000000" pitchFamily="2" charset="2"/>
              <a:buChar char="v"/>
            </a:pPr>
            <a:r>
              <a:rPr lang="en-IE" sz="2000" b="1" dirty="0"/>
              <a:t>Conduct an in-depth modelling </a:t>
            </a:r>
            <a:r>
              <a:rPr lang="en-IE" sz="2000" dirty="0"/>
              <a:t>to provide answers on the questions </a:t>
            </a:r>
            <a:r>
              <a:rPr lang="en-IE" sz="2000" b="1" dirty="0"/>
              <a:t>how CSP could be taken up </a:t>
            </a:r>
            <a:r>
              <a:rPr lang="en-IE" sz="2000" dirty="0"/>
              <a:t>at the electricity system level.</a:t>
            </a:r>
          </a:p>
          <a:p>
            <a:pPr marL="457200" indent="-457200">
              <a:spcBef>
                <a:spcPts val="1200"/>
              </a:spcBef>
              <a:buClr>
                <a:schemeClr val="accent1">
                  <a:lumMod val="40000"/>
                  <a:lumOff val="60000"/>
                </a:schemeClr>
              </a:buClr>
              <a:buFont typeface="Wingdings" panose="05000000000000000000" pitchFamily="2" charset="2"/>
              <a:buChar char="v"/>
            </a:pPr>
            <a:r>
              <a:rPr lang="en-IE" sz="2000" b="1" dirty="0"/>
              <a:t>Shed light on expected impacts </a:t>
            </a:r>
            <a:r>
              <a:rPr lang="en-IE" sz="2000" dirty="0"/>
              <a:t>arising from related </a:t>
            </a:r>
            <a:r>
              <a:rPr lang="en-IE" sz="2000" b="1" dirty="0"/>
              <a:t>RES cooperation</a:t>
            </a:r>
            <a:r>
              <a:rPr lang="en-IE" sz="2000" dirty="0"/>
              <a:t> on Member States’ energy systems as well as on resulting costs and benefits.</a:t>
            </a:r>
          </a:p>
        </p:txBody>
      </p:sp>
    </p:spTree>
    <p:extLst>
      <p:ext uri="{BB962C8B-B14F-4D97-AF65-F5344CB8AC3E}">
        <p14:creationId xmlns:p14="http://schemas.microsoft.com/office/powerpoint/2010/main" val="297979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a:t>Backup </a:t>
            </a:r>
            <a:r>
              <a:rPr lang="de-DE" dirty="0" err="1"/>
              <a:t>Slides</a:t>
            </a:r>
            <a:endParaRPr lang="de-DE" dirty="0"/>
          </a:p>
        </p:txBody>
      </p:sp>
      <p:sp>
        <p:nvSpPr>
          <p:cNvPr id="3" name="Foliennummernplatzhalter 2"/>
          <p:cNvSpPr>
            <a:spLocks noGrp="1"/>
          </p:cNvSpPr>
          <p:nvPr>
            <p:ph type="sldNum" sz="quarter" idx="4294967295"/>
          </p:nvPr>
        </p:nvSpPr>
        <p:spPr>
          <a:xfrm>
            <a:off x="9347200" y="635635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FB749-A2C7-431C-99C3-1BBC5D0DA19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 name="Picture 3" descr="isi_60mm_p3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502" y="6130925"/>
            <a:ext cx="2162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755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sz="2800" dirty="0" err="1"/>
              <a:t>Lessons</a:t>
            </a:r>
            <a:r>
              <a:rPr lang="de-AT" sz="2800" dirty="0"/>
              <a:t> </a:t>
            </a:r>
            <a:r>
              <a:rPr lang="de-AT" sz="2800" dirty="0" err="1"/>
              <a:t>learned</a:t>
            </a:r>
            <a:r>
              <a:rPr lang="de-AT" sz="2800" dirty="0"/>
              <a:t> </a:t>
            </a:r>
            <a:r>
              <a:rPr lang="de-AT" sz="2800" dirty="0" err="1"/>
              <a:t>from</a:t>
            </a:r>
            <a:r>
              <a:rPr lang="de-AT" sz="2800" dirty="0"/>
              <a:t> </a:t>
            </a:r>
            <a:r>
              <a:rPr lang="de-AT" sz="2800" dirty="0" err="1"/>
              <a:t>previous</a:t>
            </a:r>
            <a:r>
              <a:rPr lang="de-AT" sz="2800" dirty="0"/>
              <a:t> </a:t>
            </a:r>
            <a:r>
              <a:rPr lang="de-AT" sz="2800" dirty="0" err="1"/>
              <a:t>scenarios</a:t>
            </a:r>
            <a:endParaRPr lang="en-US" sz="2800" dirty="0"/>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FB749-A2C7-431C-99C3-1BBC5D0DA19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platzhalter 3"/>
          <p:cNvSpPr txBox="1">
            <a:spLocks/>
          </p:cNvSpPr>
          <p:nvPr/>
        </p:nvSpPr>
        <p:spPr>
          <a:xfrm>
            <a:off x="7034783" y="1584325"/>
            <a:ext cx="4381361" cy="4535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457200" algn="l" defTabSz="914400" rtl="0" eaLnBrk="1" fontAlgn="auto" latinLnBrk="0" hangingPunct="1">
              <a:lnSpc>
                <a:spcPct val="100000"/>
              </a:lnSpc>
              <a:spcBef>
                <a:spcPct val="20000"/>
              </a:spcBef>
              <a:spcAft>
                <a:spcPts val="0"/>
              </a:spcAft>
              <a:buClr>
                <a:srgbClr val="022169">
                  <a:lumMod val="40000"/>
                  <a:lumOff val="60000"/>
                </a:srgbClr>
              </a:buClr>
              <a:buSzTx/>
              <a:buFont typeface="Wingdings" panose="05000000000000000000" pitchFamily="2" charset="2"/>
              <a:buChar char="v"/>
              <a:tabLst/>
              <a:defRPr/>
            </a:pPr>
            <a:endParaRPr kumimoji="0" lang="de-AT"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Inhaltsplatzhalter 3"/>
          <p:cNvSpPr>
            <a:spLocks noGrp="1"/>
          </p:cNvSpPr>
          <p:nvPr>
            <p:ph idx="1"/>
          </p:nvPr>
        </p:nvSpPr>
        <p:spPr>
          <a:xfrm>
            <a:off x="512063" y="1588008"/>
            <a:ext cx="11437130" cy="4525963"/>
          </a:xfrm>
        </p:spPr>
        <p:txBody>
          <a:bodyPr/>
          <a:lstStyle/>
          <a:p>
            <a:pPr marL="0" indent="0">
              <a:buNone/>
            </a:pPr>
            <a:r>
              <a:rPr lang="en-US" sz="2000" dirty="0"/>
              <a:t>Factors which enable relevant use of CSP:</a:t>
            </a:r>
          </a:p>
          <a:p>
            <a:r>
              <a:rPr lang="en-US" sz="2000" dirty="0"/>
              <a:t>ambitious GHG mitigation targets → high CO2 price</a:t>
            </a:r>
          </a:p>
          <a:p>
            <a:r>
              <a:rPr lang="en-US" sz="2000" dirty="0"/>
              <a:t>high electricity demand</a:t>
            </a:r>
          </a:p>
          <a:p>
            <a:r>
              <a:rPr lang="en-US" sz="2000" dirty="0"/>
              <a:t>high usage of (other) RES potentials</a:t>
            </a:r>
          </a:p>
          <a:p>
            <a:r>
              <a:rPr lang="en-US" sz="2000" dirty="0"/>
              <a:t>low capacity of nuclear, fossil CCS, or other </a:t>
            </a:r>
            <a:r>
              <a:rPr lang="en-US" sz="2000" dirty="0" err="1"/>
              <a:t>dispatchable</a:t>
            </a:r>
            <a:r>
              <a:rPr lang="en-US" sz="2000" dirty="0"/>
              <a:t> power plants</a:t>
            </a:r>
          </a:p>
          <a:p>
            <a:r>
              <a:rPr lang="en-US" sz="2000" dirty="0"/>
              <a:t>competitive CSP costs</a:t>
            </a:r>
          </a:p>
          <a:p>
            <a:pPr marL="0" indent="0">
              <a:buNone/>
            </a:pPr>
            <a:endParaRPr lang="en-US" sz="2000" dirty="0"/>
          </a:p>
          <a:p>
            <a:pPr marL="0" indent="0">
              <a:buNone/>
            </a:pPr>
            <a:r>
              <a:rPr lang="en-US" sz="2000" dirty="0"/>
              <a:t>Ambivalent factor:</a:t>
            </a:r>
          </a:p>
          <a:p>
            <a:r>
              <a:rPr lang="en-US" sz="2000" dirty="0"/>
              <a:t>electricity grid extensions</a:t>
            </a:r>
          </a:p>
          <a:p>
            <a:pPr marL="0" indent="0">
              <a:buNone/>
            </a:pPr>
            <a:r>
              <a:rPr lang="en-US" sz="2000" dirty="0"/>
              <a:t>Knockout factor for CSP:</a:t>
            </a:r>
          </a:p>
          <a:p>
            <a:r>
              <a:rPr lang="en-US" sz="2000" dirty="0"/>
              <a:t>cheap electricity storage combined with PV </a:t>
            </a:r>
            <a:r>
              <a:rPr lang="en-US" sz="2000" dirty="0">
                <a:sym typeface="Wingdings" panose="05000000000000000000" pitchFamily="2" charset="2"/>
              </a:rPr>
              <a:t> BUT: thermal storage competitive for longer storage durations!</a:t>
            </a:r>
            <a:endParaRPr lang="en-US" sz="2000" dirty="0"/>
          </a:p>
          <a:p>
            <a:endParaRPr lang="en-US" sz="1800" dirty="0"/>
          </a:p>
        </p:txBody>
      </p:sp>
    </p:spTree>
    <p:extLst>
      <p:ext uri="{BB962C8B-B14F-4D97-AF65-F5344CB8AC3E}">
        <p14:creationId xmlns:p14="http://schemas.microsoft.com/office/powerpoint/2010/main" val="250115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r>
              <a:rPr lang="en-US" dirty="0"/>
              <a:t>WP8 approach &amp; linkages</a:t>
            </a:r>
            <a:endParaRPr lang="en-GB" dirty="0"/>
          </a:p>
        </p:txBody>
      </p:sp>
      <p:sp>
        <p:nvSpPr>
          <p:cNvPr id="11" name="Slide Number Placeholder 10"/>
          <p:cNvSpPr>
            <a:spLocks noGrp="1"/>
          </p:cNvSpPr>
          <p:nvPr>
            <p:ph type="sldNum" sz="quarter" idx="12"/>
          </p:nvPr>
        </p:nvSpPr>
        <p:spPr/>
        <p:txBody>
          <a:bodyPr/>
          <a:lstStyle/>
          <a:p>
            <a:fld id="{D58FB749-A2C7-431C-99C3-1BBC5D0DA192}" type="slidenum">
              <a:rPr lang="en-GB" smtClean="0"/>
              <a:t>6</a:t>
            </a:fld>
            <a:endParaRPr lang="en-GB" dirty="0"/>
          </a:p>
        </p:txBody>
      </p:sp>
      <p:sp>
        <p:nvSpPr>
          <p:cNvPr id="18" name="Content Placeholder 17"/>
          <p:cNvSpPr>
            <a:spLocks noGrp="1"/>
          </p:cNvSpPr>
          <p:nvPr>
            <p:ph idx="1"/>
          </p:nvPr>
        </p:nvSpPr>
        <p:spPr>
          <a:xfrm>
            <a:off x="154380" y="1601886"/>
            <a:ext cx="11008425" cy="3212073"/>
          </a:xfrm>
        </p:spPr>
        <p:txBody>
          <a:bodyPr/>
          <a:lstStyle/>
          <a:p>
            <a:pPr marL="457200" indent="-457200">
              <a:spcBef>
                <a:spcPts val="1200"/>
              </a:spcBef>
              <a:buClr>
                <a:schemeClr val="accent1">
                  <a:lumMod val="40000"/>
                  <a:lumOff val="60000"/>
                </a:schemeClr>
              </a:buClr>
              <a:buFont typeface="Wingdings" panose="05000000000000000000" pitchFamily="2" charset="2"/>
              <a:buChar char="v"/>
            </a:pPr>
            <a:r>
              <a:rPr lang="en-IE" sz="2000" dirty="0"/>
              <a:t>These issues will be tackled by a closely coordinated </a:t>
            </a:r>
            <a:r>
              <a:rPr lang="en-IE" sz="2000" b="1" dirty="0"/>
              <a:t>interplay of three energy models </a:t>
            </a:r>
            <a:r>
              <a:rPr lang="en-IE" sz="1800" b="1" dirty="0"/>
              <a:t>(with complementary strengths)</a:t>
            </a:r>
            <a:endParaRPr lang="en-IE" sz="2000" b="1" dirty="0"/>
          </a:p>
          <a:p>
            <a:pPr marL="457200" indent="-457200">
              <a:spcBef>
                <a:spcPts val="1200"/>
              </a:spcBef>
              <a:buClr>
                <a:schemeClr val="accent1">
                  <a:lumMod val="40000"/>
                  <a:lumOff val="60000"/>
                </a:schemeClr>
              </a:buClr>
              <a:buFont typeface="Wingdings" panose="05000000000000000000" pitchFamily="2" charset="2"/>
              <a:buChar char="v"/>
            </a:pPr>
            <a:r>
              <a:rPr lang="en-IE" sz="2000" dirty="0"/>
              <a:t>We will </a:t>
            </a:r>
            <a:r>
              <a:rPr lang="en-IE" sz="2000" b="1" dirty="0"/>
              <a:t>build on the conceptualisation of </a:t>
            </a:r>
            <a:r>
              <a:rPr lang="en-IE" sz="2000" b="1" u="sng" dirty="0"/>
              <a:t>distinct policy pathways </a:t>
            </a:r>
            <a:r>
              <a:rPr lang="en-IE" sz="2000" u="sng" dirty="0">
                <a:solidFill>
                  <a:schemeClr val="accent2"/>
                </a:solidFill>
              </a:rPr>
              <a:t>(WP7)</a:t>
            </a:r>
            <a:r>
              <a:rPr lang="en-IE" sz="2000" b="1" dirty="0"/>
              <a:t> </a:t>
            </a:r>
            <a:r>
              <a:rPr lang="en-IE" sz="2000" dirty="0"/>
              <a:t>and </a:t>
            </a:r>
            <a:r>
              <a:rPr lang="en-IE" sz="2000" b="1" dirty="0"/>
              <a:t>incorporate findings on past experiences related to RES cooperation </a:t>
            </a:r>
            <a:r>
              <a:rPr lang="en-IE" sz="2000" dirty="0">
                <a:solidFill>
                  <a:schemeClr val="accent2"/>
                </a:solidFill>
              </a:rPr>
              <a:t>(WP4)</a:t>
            </a:r>
            <a:r>
              <a:rPr lang="en-IE" sz="2000" dirty="0"/>
              <a:t>. </a:t>
            </a:r>
          </a:p>
          <a:p>
            <a:pPr marL="457200" indent="-457200">
              <a:spcBef>
                <a:spcPts val="1200"/>
              </a:spcBef>
              <a:buClr>
                <a:schemeClr val="accent1">
                  <a:lumMod val="40000"/>
                  <a:lumOff val="60000"/>
                </a:schemeClr>
              </a:buClr>
              <a:buFont typeface="Wingdings" panose="05000000000000000000" pitchFamily="2" charset="2"/>
              <a:buChar char="v"/>
            </a:pPr>
            <a:r>
              <a:rPr lang="en-IE" sz="2000" b="1" u="sng" dirty="0"/>
              <a:t>Case studies </a:t>
            </a:r>
            <a:r>
              <a:rPr lang="en-IE" sz="2000" u="sng" dirty="0"/>
              <a:t>(bottom-up assessment </a:t>
            </a:r>
            <a:r>
              <a:rPr lang="en-IE" sz="2000" u="sng" dirty="0">
                <a:solidFill>
                  <a:schemeClr val="accent2"/>
                </a:solidFill>
              </a:rPr>
              <a:t>(WP5)</a:t>
            </a:r>
            <a:r>
              <a:rPr lang="en-IE" sz="2000" u="sng" dirty="0"/>
              <a:t>)</a:t>
            </a:r>
            <a:r>
              <a:rPr lang="en-IE" sz="2000" dirty="0"/>
              <a:t> will </a:t>
            </a:r>
            <a:r>
              <a:rPr lang="en-IE" sz="2000" b="1" dirty="0"/>
              <a:t>shed light on </a:t>
            </a:r>
            <a:br>
              <a:rPr lang="en-IE" sz="2000" b="1" dirty="0"/>
            </a:br>
            <a:r>
              <a:rPr lang="en-IE" sz="2000" b="1" dirty="0"/>
              <a:t>the opportunities of particular CSP technology concepts </a:t>
            </a:r>
            <a:r>
              <a:rPr lang="en-IE" sz="2000" dirty="0"/>
              <a:t>…</a:t>
            </a:r>
          </a:p>
          <a:p>
            <a:pPr marL="457200" indent="-457200">
              <a:spcBef>
                <a:spcPts val="1200"/>
              </a:spcBef>
              <a:buClr>
                <a:schemeClr val="accent1">
                  <a:lumMod val="40000"/>
                  <a:lumOff val="60000"/>
                </a:schemeClr>
              </a:buClr>
              <a:buFont typeface="Wingdings" panose="05000000000000000000" pitchFamily="2" charset="2"/>
              <a:buChar char="v"/>
            </a:pPr>
            <a:r>
              <a:rPr lang="en-IE" sz="2000" dirty="0"/>
              <a:t>… whereas the overarching </a:t>
            </a:r>
            <a:r>
              <a:rPr lang="en-IE" sz="2000" b="1" dirty="0"/>
              <a:t>model-based integrated assessment aims </a:t>
            </a:r>
            <a:br>
              <a:rPr lang="en-IE" sz="2000" b="1" dirty="0"/>
            </a:br>
            <a:r>
              <a:rPr lang="en-IE" sz="2000" b="1" dirty="0"/>
              <a:t>to establish a sound basis for the subsequent policy evaluation </a:t>
            </a:r>
            <a:r>
              <a:rPr lang="en-IE" sz="2000" dirty="0"/>
              <a:t>and </a:t>
            </a:r>
            <a:br>
              <a:rPr lang="en-IE" sz="2000" dirty="0"/>
            </a:br>
            <a:r>
              <a:rPr lang="en-IE" sz="2000" dirty="0"/>
              <a:t>derivation of action plans on the way forward </a:t>
            </a:r>
            <a:r>
              <a:rPr lang="en-IE" sz="2000" dirty="0">
                <a:solidFill>
                  <a:schemeClr val="accent2"/>
                </a:solidFill>
              </a:rPr>
              <a:t>(WP9 and WP10)</a:t>
            </a:r>
          </a:p>
        </p:txBody>
      </p:sp>
    </p:spTree>
    <p:extLst>
      <p:ext uri="{BB962C8B-B14F-4D97-AF65-F5344CB8AC3E}">
        <p14:creationId xmlns:p14="http://schemas.microsoft.com/office/powerpoint/2010/main" val="261364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Tasks and Subtasks</a:t>
            </a:r>
          </a:p>
        </p:txBody>
      </p:sp>
      <p:sp>
        <p:nvSpPr>
          <p:cNvPr id="3" name="Slide Number Placeholder 2"/>
          <p:cNvSpPr>
            <a:spLocks noGrp="1"/>
          </p:cNvSpPr>
          <p:nvPr>
            <p:ph type="sldNum" sz="quarter" idx="12"/>
          </p:nvPr>
        </p:nvSpPr>
        <p:spPr/>
        <p:txBody>
          <a:bodyPr/>
          <a:lstStyle/>
          <a:p>
            <a:fld id="{D58FB749-A2C7-431C-99C3-1BBC5D0DA192}" type="slidenum">
              <a:rPr lang="en-GB" smtClean="0"/>
              <a:t>7</a:t>
            </a:fld>
            <a:endParaRPr lang="en-GB" dirty="0"/>
          </a:p>
        </p:txBody>
      </p:sp>
      <p:sp>
        <p:nvSpPr>
          <p:cNvPr id="10" name="Subtitle 9"/>
          <p:cNvSpPr>
            <a:spLocks noGrp="1"/>
          </p:cNvSpPr>
          <p:nvPr>
            <p:ph type="subTitle" idx="15"/>
          </p:nvPr>
        </p:nvSpPr>
        <p:spPr/>
        <p:txBody>
          <a:bodyPr/>
          <a:lstStyle/>
          <a:p>
            <a:r>
              <a:rPr lang="en-GB" dirty="0"/>
              <a:t>Tasks and subtasks</a:t>
            </a:r>
          </a:p>
        </p:txBody>
      </p:sp>
      <p:sp>
        <p:nvSpPr>
          <p:cNvPr id="8" name="Content Placeholder 17"/>
          <p:cNvSpPr>
            <a:spLocks noGrp="1"/>
          </p:cNvSpPr>
          <p:nvPr>
            <p:ph idx="1"/>
          </p:nvPr>
        </p:nvSpPr>
        <p:spPr>
          <a:xfrm>
            <a:off x="1045028" y="1457164"/>
            <a:ext cx="10906145" cy="3848965"/>
          </a:xfrm>
        </p:spPr>
        <p:txBody>
          <a:bodyPr/>
          <a:lstStyle/>
          <a:p>
            <a:pPr marL="457200" indent="-457200">
              <a:buClr>
                <a:schemeClr val="accent1">
                  <a:lumMod val="40000"/>
                  <a:lumOff val="60000"/>
                </a:schemeClr>
              </a:buClr>
              <a:buFont typeface="Wingdings" panose="05000000000000000000" pitchFamily="2" charset="2"/>
              <a:buChar char="v"/>
            </a:pPr>
            <a:r>
              <a:rPr lang="en-IE" sz="2400" b="1" dirty="0">
                <a:solidFill>
                  <a:schemeClr val="bg1">
                    <a:lumMod val="65000"/>
                  </a:schemeClr>
                </a:solidFill>
              </a:rPr>
              <a:t>Task 8.1 Model and database preparation</a:t>
            </a:r>
            <a:r>
              <a:rPr lang="en-IE" sz="2000" b="1" dirty="0">
                <a:solidFill>
                  <a:schemeClr val="bg1">
                    <a:lumMod val="65000"/>
                  </a:schemeClr>
                </a:solidFill>
              </a:rPr>
              <a:t>. </a:t>
            </a:r>
            <a:r>
              <a:rPr lang="en-IE" sz="1800" b="1" dirty="0">
                <a:solidFill>
                  <a:schemeClr val="bg1">
                    <a:lumMod val="65000"/>
                  </a:schemeClr>
                </a:solidFill>
              </a:rPr>
              <a:t>Month 6-18</a:t>
            </a:r>
            <a:r>
              <a:rPr lang="en-IE" sz="2000" b="1" dirty="0">
                <a:solidFill>
                  <a:schemeClr val="bg1">
                    <a:lumMod val="65000"/>
                  </a:schemeClr>
                </a:solidFill>
              </a:rPr>
              <a:t>. </a:t>
            </a:r>
            <a:br>
              <a:rPr lang="en-IE" sz="2000" b="1" dirty="0">
                <a:solidFill>
                  <a:schemeClr val="bg1">
                    <a:lumMod val="65000"/>
                  </a:schemeClr>
                </a:solidFill>
              </a:rPr>
            </a:br>
            <a:r>
              <a:rPr lang="en-IE" sz="1800" b="1" dirty="0">
                <a:solidFill>
                  <a:schemeClr val="bg1">
                    <a:lumMod val="65000"/>
                  </a:schemeClr>
                </a:solidFill>
              </a:rPr>
              <a:t>(Lead: TU Wien, Contribution: FH ISI, ETHZ)</a:t>
            </a:r>
            <a:r>
              <a:rPr lang="en-US" sz="2000" dirty="0">
                <a:solidFill>
                  <a:schemeClr val="bg1">
                    <a:lumMod val="65000"/>
                  </a:schemeClr>
                </a:solidFill>
              </a:rPr>
              <a:t> </a:t>
            </a:r>
          </a:p>
          <a:p>
            <a:pPr marL="457200" indent="-457200">
              <a:buClr>
                <a:schemeClr val="accent1">
                  <a:lumMod val="40000"/>
                  <a:lumOff val="60000"/>
                </a:schemeClr>
              </a:buClr>
              <a:buFont typeface="Wingdings" panose="05000000000000000000" pitchFamily="2" charset="2"/>
              <a:buChar char="v"/>
            </a:pPr>
            <a:r>
              <a:rPr lang="en-IE" sz="1800" dirty="0">
                <a:solidFill>
                  <a:schemeClr val="bg1">
                    <a:lumMod val="65000"/>
                  </a:schemeClr>
                </a:solidFill>
              </a:rPr>
              <a:t>Undertake all preparatory works necessary for the execution of the distinct different model-based assessments to be conducted subsequently, incl. … </a:t>
            </a:r>
          </a:p>
          <a:p>
            <a:pPr marL="1200150" lvl="1" indent="-457200">
              <a:buClr>
                <a:schemeClr val="accent1">
                  <a:lumMod val="40000"/>
                  <a:lumOff val="60000"/>
                </a:schemeClr>
              </a:buClr>
              <a:buFont typeface="Wingdings" panose="05000000000000000000" pitchFamily="2" charset="2"/>
              <a:buChar char="v"/>
            </a:pPr>
            <a:r>
              <a:rPr lang="en-IE" sz="1800" b="1" dirty="0">
                <a:solidFill>
                  <a:schemeClr val="bg1">
                    <a:lumMod val="65000"/>
                  </a:schemeClr>
                </a:solidFill>
              </a:rPr>
              <a:t>incorporate into the modelling system all specifics of assessed CSP technology concepts </a:t>
            </a:r>
            <a:r>
              <a:rPr lang="en-IE" sz="1800" dirty="0">
                <a:solidFill>
                  <a:schemeClr val="bg1">
                    <a:lumMod val="65000"/>
                  </a:schemeClr>
                </a:solidFill>
              </a:rPr>
              <a:t>in adequate manner, including techno-economic parameter of the CSP technology power system concepts including the complementary storage facilities. (WP5) </a:t>
            </a:r>
          </a:p>
          <a:p>
            <a:pPr marL="1200150" lvl="1" indent="-457200">
              <a:buClr>
                <a:schemeClr val="accent1">
                  <a:lumMod val="40000"/>
                  <a:lumOff val="60000"/>
                </a:schemeClr>
              </a:buClr>
              <a:buFont typeface="Wingdings" panose="05000000000000000000" pitchFamily="2" charset="2"/>
              <a:buChar char="v"/>
            </a:pPr>
            <a:r>
              <a:rPr lang="en-IE" sz="1800" b="1" dirty="0">
                <a:solidFill>
                  <a:schemeClr val="bg1">
                    <a:lumMod val="65000"/>
                  </a:schemeClr>
                </a:solidFill>
              </a:rPr>
              <a:t>incorporate the set of general assumptions necessary for the execution of scenarios </a:t>
            </a:r>
            <a:r>
              <a:rPr lang="en-IE" sz="1800" dirty="0">
                <a:solidFill>
                  <a:schemeClr val="bg1">
                    <a:lumMod val="65000"/>
                  </a:schemeClr>
                </a:solidFill>
              </a:rPr>
              <a:t>(WP7 … definition of the pathway and scenario scope done within Task 7.1 where common normative aims of the scenarios, boundaries, exogenous developments shared by all scenarios are defined)</a:t>
            </a:r>
            <a:endParaRPr lang="en-US" sz="1800" dirty="0">
              <a:solidFill>
                <a:schemeClr val="bg1">
                  <a:lumMod val="65000"/>
                </a:schemeClr>
              </a:solidFill>
            </a:endParaRPr>
          </a:p>
          <a:p>
            <a:pPr lvl="1" indent="0">
              <a:buClr>
                <a:schemeClr val="accent1">
                  <a:lumMod val="40000"/>
                  <a:lumOff val="60000"/>
                </a:schemeClr>
              </a:buClr>
              <a:buNone/>
            </a:pPr>
            <a:endParaRPr lang="en-US" sz="2000" dirty="0">
              <a:solidFill>
                <a:schemeClr val="bg1">
                  <a:lumMod val="65000"/>
                </a:schemeClr>
              </a:solidFill>
            </a:endParaRPr>
          </a:p>
        </p:txBody>
      </p:sp>
      <p:sp>
        <p:nvSpPr>
          <p:cNvPr id="9" name="Textfeld 8"/>
          <p:cNvSpPr txBox="1"/>
          <p:nvPr/>
        </p:nvSpPr>
        <p:spPr>
          <a:xfrm rot="2169039">
            <a:off x="3057526" y="3280634"/>
            <a:ext cx="4921219" cy="1200329"/>
          </a:xfrm>
          <a:prstGeom prst="rect">
            <a:avLst/>
          </a:prstGeom>
          <a:noFill/>
        </p:spPr>
        <p:txBody>
          <a:bodyPr wrap="none" rtlCol="0">
            <a:spAutoFit/>
          </a:bodyPr>
          <a:lstStyle/>
          <a:p>
            <a:r>
              <a:rPr lang="de-AT" sz="7200" b="1" dirty="0">
                <a:solidFill>
                  <a:srgbClr val="C00000"/>
                </a:solidFill>
              </a:rPr>
              <a:t>COMPLETED</a:t>
            </a:r>
          </a:p>
        </p:txBody>
      </p:sp>
    </p:spTree>
    <p:extLst>
      <p:ext uri="{BB962C8B-B14F-4D97-AF65-F5344CB8AC3E}">
        <p14:creationId xmlns:p14="http://schemas.microsoft.com/office/powerpoint/2010/main" val="66505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Tasks and Subtasks</a:t>
            </a:r>
          </a:p>
        </p:txBody>
      </p:sp>
      <p:sp>
        <p:nvSpPr>
          <p:cNvPr id="3" name="Slide Number Placeholder 2"/>
          <p:cNvSpPr>
            <a:spLocks noGrp="1"/>
          </p:cNvSpPr>
          <p:nvPr>
            <p:ph type="sldNum" sz="quarter" idx="12"/>
          </p:nvPr>
        </p:nvSpPr>
        <p:spPr/>
        <p:txBody>
          <a:bodyPr/>
          <a:lstStyle/>
          <a:p>
            <a:fld id="{D58FB749-A2C7-431C-99C3-1BBC5D0DA192}" type="slidenum">
              <a:rPr lang="en-GB" smtClean="0"/>
              <a:t>8</a:t>
            </a:fld>
            <a:endParaRPr lang="en-GB" dirty="0"/>
          </a:p>
        </p:txBody>
      </p:sp>
      <p:sp>
        <p:nvSpPr>
          <p:cNvPr id="10" name="Subtitle 9"/>
          <p:cNvSpPr>
            <a:spLocks noGrp="1"/>
          </p:cNvSpPr>
          <p:nvPr>
            <p:ph type="subTitle" idx="15"/>
          </p:nvPr>
        </p:nvSpPr>
        <p:spPr/>
        <p:txBody>
          <a:bodyPr/>
          <a:lstStyle/>
          <a:p>
            <a:r>
              <a:rPr lang="en-GB" dirty="0"/>
              <a:t>Tasks and subtasks</a:t>
            </a:r>
          </a:p>
        </p:txBody>
      </p:sp>
      <p:sp>
        <p:nvSpPr>
          <p:cNvPr id="8" name="Content Placeholder 17"/>
          <p:cNvSpPr>
            <a:spLocks noGrp="1"/>
          </p:cNvSpPr>
          <p:nvPr>
            <p:ph idx="1"/>
          </p:nvPr>
        </p:nvSpPr>
        <p:spPr>
          <a:xfrm>
            <a:off x="1045028" y="1428589"/>
            <a:ext cx="10906145" cy="3848965"/>
          </a:xfrm>
        </p:spPr>
        <p:txBody>
          <a:bodyPr/>
          <a:lstStyle/>
          <a:p>
            <a:pPr marL="457200" indent="-457200">
              <a:buClr>
                <a:schemeClr val="accent1">
                  <a:lumMod val="40000"/>
                  <a:lumOff val="60000"/>
                </a:schemeClr>
              </a:buClr>
              <a:buFont typeface="Wingdings" panose="05000000000000000000" pitchFamily="2" charset="2"/>
              <a:buChar char="v"/>
            </a:pPr>
            <a:r>
              <a:rPr lang="en-IE" sz="2400" b="1" dirty="0">
                <a:solidFill>
                  <a:schemeClr val="bg1">
                    <a:lumMod val="65000"/>
                  </a:schemeClr>
                </a:solidFill>
              </a:rPr>
              <a:t>Task 8.2 Exploratory case study analysis of different CSP technology concepts </a:t>
            </a:r>
            <a:r>
              <a:rPr lang="en-IE" sz="1800" b="1" dirty="0">
                <a:solidFill>
                  <a:schemeClr val="bg1">
                    <a:lumMod val="65000"/>
                  </a:schemeClr>
                </a:solidFill>
              </a:rPr>
              <a:t>(</a:t>
            </a:r>
            <a:r>
              <a:rPr lang="en-IE" sz="1800" b="1" dirty="0">
                <a:solidFill>
                  <a:schemeClr val="bg1">
                    <a:lumMod val="65000"/>
                  </a:schemeClr>
                </a:solidFill>
                <a:sym typeface="Wingdings" panose="05000000000000000000" pitchFamily="2" charset="2"/>
              </a:rPr>
              <a:t> </a:t>
            </a:r>
            <a:r>
              <a:rPr lang="en-IE" sz="1800" b="1" dirty="0">
                <a:solidFill>
                  <a:schemeClr val="bg1">
                    <a:lumMod val="65000"/>
                  </a:schemeClr>
                </a:solidFill>
              </a:rPr>
              <a:t>CASE STUDIES … WP5)</a:t>
            </a:r>
            <a:r>
              <a:rPr lang="en-IE" sz="2000" b="1" dirty="0">
                <a:solidFill>
                  <a:schemeClr val="bg1">
                    <a:lumMod val="65000"/>
                  </a:schemeClr>
                </a:solidFill>
              </a:rPr>
              <a:t>. </a:t>
            </a:r>
            <a:r>
              <a:rPr lang="en-IE" sz="1800" b="1" dirty="0">
                <a:solidFill>
                  <a:schemeClr val="bg1">
                    <a:lumMod val="65000"/>
                  </a:schemeClr>
                </a:solidFill>
              </a:rPr>
              <a:t>Month 12-20</a:t>
            </a:r>
            <a:r>
              <a:rPr lang="en-IE" sz="2000" b="1" dirty="0">
                <a:solidFill>
                  <a:schemeClr val="bg1">
                    <a:lumMod val="65000"/>
                  </a:schemeClr>
                </a:solidFill>
              </a:rPr>
              <a:t>. </a:t>
            </a:r>
            <a:br>
              <a:rPr lang="en-IE" sz="2000" b="1" dirty="0">
                <a:solidFill>
                  <a:schemeClr val="bg1">
                    <a:lumMod val="65000"/>
                  </a:schemeClr>
                </a:solidFill>
              </a:rPr>
            </a:br>
            <a:r>
              <a:rPr lang="en-IE" sz="1800" b="1" dirty="0">
                <a:solidFill>
                  <a:schemeClr val="bg1">
                    <a:lumMod val="65000"/>
                  </a:schemeClr>
                </a:solidFill>
              </a:rPr>
              <a:t>(Lead: TU Wien, Contribution: FH ISI, CSIC, CIEMAT-UASE). </a:t>
            </a:r>
          </a:p>
          <a:p>
            <a:pPr marL="457200" indent="-457200">
              <a:buClr>
                <a:schemeClr val="accent1">
                  <a:lumMod val="40000"/>
                  <a:lumOff val="60000"/>
                </a:schemeClr>
              </a:buClr>
              <a:buFont typeface="Wingdings" panose="05000000000000000000" pitchFamily="2" charset="2"/>
              <a:buChar char="v"/>
            </a:pPr>
            <a:r>
              <a:rPr lang="en-IE" sz="1800" dirty="0">
                <a:solidFill>
                  <a:schemeClr val="bg1">
                    <a:lumMod val="65000"/>
                  </a:schemeClr>
                </a:solidFill>
              </a:rPr>
              <a:t>Look into specific Southern European countries where CSP could be used, assessing the techno-economic performance of different CSP technology concepts, incl. complementary technologies etc. by means of case studies. </a:t>
            </a:r>
            <a:r>
              <a:rPr lang="en-IE" sz="1800" i="1" dirty="0">
                <a:solidFill>
                  <a:schemeClr val="bg1">
                    <a:lumMod val="65000"/>
                  </a:schemeClr>
                </a:solidFill>
                <a:sym typeface="Wingdings" panose="05000000000000000000" pitchFamily="2" charset="2"/>
              </a:rPr>
              <a:t> </a:t>
            </a:r>
            <a:r>
              <a:rPr lang="en-IE" sz="1800" i="1" dirty="0">
                <a:solidFill>
                  <a:schemeClr val="bg1">
                    <a:lumMod val="65000"/>
                  </a:schemeClr>
                </a:solidFill>
              </a:rPr>
              <a:t>sensitivity analysis related to the evaluation of the pros and cons of different alternatives for CSP projects </a:t>
            </a:r>
            <a:r>
              <a:rPr lang="en-IE" sz="1800" dirty="0">
                <a:solidFill>
                  <a:schemeClr val="bg1">
                    <a:lumMod val="65000"/>
                  </a:schemeClr>
                </a:solidFill>
              </a:rPr>
              <a:t>(WP5 (Task 5.3))</a:t>
            </a:r>
          </a:p>
          <a:p>
            <a:pPr marL="1200150" lvl="1" indent="-457200">
              <a:buClr>
                <a:schemeClr val="accent1">
                  <a:lumMod val="40000"/>
                  <a:lumOff val="60000"/>
                </a:schemeClr>
              </a:buClr>
              <a:buFont typeface="Wingdings" panose="05000000000000000000" pitchFamily="2" charset="2"/>
              <a:buChar char="v"/>
            </a:pPr>
            <a:r>
              <a:rPr lang="en-IE" sz="1800" b="1" dirty="0">
                <a:solidFill>
                  <a:schemeClr val="bg1">
                    <a:lumMod val="65000"/>
                  </a:schemeClr>
                </a:solidFill>
              </a:rPr>
              <a:t>A conceptualisation of the case study specifics</a:t>
            </a:r>
            <a:r>
              <a:rPr lang="en-IE" sz="1800" dirty="0">
                <a:solidFill>
                  <a:schemeClr val="bg1">
                    <a:lumMod val="65000"/>
                  </a:schemeClr>
                </a:solidFill>
              </a:rPr>
              <a:t>, incl. assumptions </a:t>
            </a:r>
            <a:br>
              <a:rPr lang="en-IE" sz="1800" dirty="0">
                <a:solidFill>
                  <a:schemeClr val="bg1">
                    <a:lumMod val="65000"/>
                  </a:schemeClr>
                </a:solidFill>
              </a:rPr>
            </a:br>
            <a:r>
              <a:rPr lang="en-IE" sz="1800" dirty="0">
                <a:solidFill>
                  <a:schemeClr val="bg1">
                    <a:lumMod val="65000"/>
                  </a:schemeClr>
                </a:solidFill>
              </a:rPr>
              <a:t>and framework conditions; </a:t>
            </a:r>
          </a:p>
          <a:p>
            <a:pPr marL="1200150" lvl="1" indent="-457200">
              <a:buClr>
                <a:schemeClr val="accent1">
                  <a:lumMod val="40000"/>
                  <a:lumOff val="60000"/>
                </a:schemeClr>
              </a:buClr>
              <a:buFont typeface="Wingdings" panose="05000000000000000000" pitchFamily="2" charset="2"/>
              <a:buChar char="v"/>
            </a:pPr>
            <a:r>
              <a:rPr lang="en-IE" sz="1800" b="1" dirty="0">
                <a:solidFill>
                  <a:schemeClr val="bg1">
                    <a:lumMod val="65000"/>
                  </a:schemeClr>
                </a:solidFill>
              </a:rPr>
              <a:t>Modelling done mainly by use of TU Wien’s </a:t>
            </a:r>
            <a:r>
              <a:rPr lang="en-IE" sz="1600" b="1" dirty="0">
                <a:solidFill>
                  <a:schemeClr val="bg1">
                    <a:lumMod val="65000"/>
                  </a:schemeClr>
                </a:solidFill>
              </a:rPr>
              <a:t>(newly adapted &amp; applied) </a:t>
            </a:r>
            <a:r>
              <a:rPr lang="en-IE" sz="1800" b="1" dirty="0">
                <a:solidFill>
                  <a:schemeClr val="bg1">
                    <a:lumMod val="65000"/>
                  </a:schemeClr>
                </a:solidFill>
              </a:rPr>
              <a:t>power system model </a:t>
            </a:r>
            <a:r>
              <a:rPr lang="en-IE" sz="1800" b="1" dirty="0" err="1">
                <a:solidFill>
                  <a:schemeClr val="bg1">
                    <a:lumMod val="65000"/>
                  </a:schemeClr>
                </a:solidFill>
              </a:rPr>
              <a:t>Balmorel</a:t>
            </a:r>
            <a:r>
              <a:rPr lang="en-IE" sz="1800" b="1" dirty="0">
                <a:solidFill>
                  <a:schemeClr val="bg1">
                    <a:lumMod val="65000"/>
                  </a:schemeClr>
                </a:solidFill>
              </a:rPr>
              <a:t> </a:t>
            </a:r>
            <a:r>
              <a:rPr lang="en-IE" sz="1600" b="1" dirty="0">
                <a:solidFill>
                  <a:schemeClr val="bg1">
                    <a:lumMod val="65000"/>
                  </a:schemeClr>
                </a:solidFill>
              </a:rPr>
              <a:t>(i.e. an open-source model originally developed &amp; provided by DTU) </a:t>
            </a:r>
            <a:br>
              <a:rPr lang="en-IE" sz="1600" b="1" dirty="0">
                <a:solidFill>
                  <a:schemeClr val="bg1">
                    <a:lumMod val="65000"/>
                  </a:schemeClr>
                </a:solidFill>
              </a:rPr>
            </a:br>
            <a:r>
              <a:rPr lang="en-IE" sz="1800" dirty="0">
                <a:solidFill>
                  <a:schemeClr val="bg1">
                    <a:lumMod val="65000"/>
                  </a:schemeClr>
                </a:solidFill>
                <a:sym typeface="Wingdings" panose="05000000000000000000" pitchFamily="2" charset="2"/>
              </a:rPr>
              <a:t> </a:t>
            </a:r>
            <a:r>
              <a:rPr lang="en-IE" sz="1800" dirty="0">
                <a:solidFill>
                  <a:schemeClr val="bg1">
                    <a:lumMod val="65000"/>
                  </a:schemeClr>
                </a:solidFill>
              </a:rPr>
              <a:t>identify how the market value &amp; the overall economic viability </a:t>
            </a:r>
            <a:br>
              <a:rPr lang="en-IE" sz="1800" dirty="0">
                <a:solidFill>
                  <a:schemeClr val="bg1">
                    <a:lumMod val="65000"/>
                  </a:schemeClr>
                </a:solidFill>
              </a:rPr>
            </a:br>
            <a:r>
              <a:rPr lang="en-IE" sz="1800" dirty="0">
                <a:solidFill>
                  <a:schemeClr val="bg1">
                    <a:lumMod val="65000"/>
                  </a:schemeClr>
                </a:solidFill>
              </a:rPr>
              <a:t>may change by the underlying technology concept (incl. also size of storage unit); </a:t>
            </a:r>
          </a:p>
          <a:p>
            <a:pPr marL="1200150" lvl="1" indent="-457200">
              <a:buClr>
                <a:schemeClr val="accent1">
                  <a:lumMod val="40000"/>
                  <a:lumOff val="60000"/>
                </a:schemeClr>
              </a:buClr>
              <a:buFont typeface="Wingdings" panose="05000000000000000000" pitchFamily="2" charset="2"/>
              <a:buChar char="v"/>
            </a:pPr>
            <a:r>
              <a:rPr lang="en-IE" sz="1800" b="1" dirty="0">
                <a:solidFill>
                  <a:schemeClr val="bg1">
                    <a:lumMod val="65000"/>
                  </a:schemeClr>
                </a:solidFill>
              </a:rPr>
              <a:t>A complementary assessment of the outcomes of the modelling </a:t>
            </a:r>
            <a:br>
              <a:rPr lang="en-IE" sz="1800" b="1" dirty="0">
                <a:solidFill>
                  <a:schemeClr val="bg1">
                    <a:lumMod val="65000"/>
                  </a:schemeClr>
                </a:solidFill>
              </a:rPr>
            </a:br>
            <a:r>
              <a:rPr lang="en-IE" sz="1800" b="1" dirty="0">
                <a:solidFill>
                  <a:schemeClr val="bg1">
                    <a:lumMod val="65000"/>
                  </a:schemeClr>
                </a:solidFill>
              </a:rPr>
              <a:t>exercise done at case study level</a:t>
            </a:r>
            <a:endParaRPr lang="en-US" sz="1800" dirty="0">
              <a:solidFill>
                <a:schemeClr val="bg1">
                  <a:lumMod val="65000"/>
                </a:schemeClr>
              </a:solidFill>
            </a:endParaRPr>
          </a:p>
        </p:txBody>
      </p:sp>
      <p:sp>
        <p:nvSpPr>
          <p:cNvPr id="6" name="Textfeld 5"/>
          <p:cNvSpPr txBox="1"/>
          <p:nvPr/>
        </p:nvSpPr>
        <p:spPr>
          <a:xfrm rot="2169039">
            <a:off x="3057526" y="3280634"/>
            <a:ext cx="4921219" cy="1200329"/>
          </a:xfrm>
          <a:prstGeom prst="rect">
            <a:avLst/>
          </a:prstGeom>
          <a:noFill/>
        </p:spPr>
        <p:txBody>
          <a:bodyPr wrap="none" rtlCol="0">
            <a:spAutoFit/>
          </a:bodyPr>
          <a:lstStyle/>
          <a:p>
            <a:r>
              <a:rPr lang="de-AT" sz="7200" b="1" dirty="0">
                <a:solidFill>
                  <a:srgbClr val="C00000"/>
                </a:solidFill>
              </a:rPr>
              <a:t>COMPLETED</a:t>
            </a:r>
          </a:p>
        </p:txBody>
      </p:sp>
    </p:spTree>
    <p:extLst>
      <p:ext uri="{BB962C8B-B14F-4D97-AF65-F5344CB8AC3E}">
        <p14:creationId xmlns:p14="http://schemas.microsoft.com/office/powerpoint/2010/main" val="60464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Tasks and Subtasks</a:t>
            </a:r>
          </a:p>
        </p:txBody>
      </p:sp>
      <p:sp>
        <p:nvSpPr>
          <p:cNvPr id="3" name="Slide Number Placeholder 2"/>
          <p:cNvSpPr>
            <a:spLocks noGrp="1"/>
          </p:cNvSpPr>
          <p:nvPr>
            <p:ph type="sldNum" sz="quarter" idx="12"/>
          </p:nvPr>
        </p:nvSpPr>
        <p:spPr/>
        <p:txBody>
          <a:bodyPr/>
          <a:lstStyle/>
          <a:p>
            <a:fld id="{D58FB749-A2C7-431C-99C3-1BBC5D0DA192}" type="slidenum">
              <a:rPr lang="en-GB" smtClean="0"/>
              <a:t>9</a:t>
            </a:fld>
            <a:endParaRPr lang="en-GB" dirty="0"/>
          </a:p>
        </p:txBody>
      </p:sp>
      <p:sp>
        <p:nvSpPr>
          <p:cNvPr id="10" name="Subtitle 9"/>
          <p:cNvSpPr>
            <a:spLocks noGrp="1"/>
          </p:cNvSpPr>
          <p:nvPr>
            <p:ph type="subTitle" idx="15"/>
          </p:nvPr>
        </p:nvSpPr>
        <p:spPr/>
        <p:txBody>
          <a:bodyPr/>
          <a:lstStyle/>
          <a:p>
            <a:r>
              <a:rPr lang="en-GB" dirty="0"/>
              <a:t>Tasks and subtasks</a:t>
            </a:r>
          </a:p>
        </p:txBody>
      </p:sp>
      <p:sp>
        <p:nvSpPr>
          <p:cNvPr id="8" name="Content Placeholder 17"/>
          <p:cNvSpPr>
            <a:spLocks noGrp="1"/>
          </p:cNvSpPr>
          <p:nvPr>
            <p:ph idx="1"/>
          </p:nvPr>
        </p:nvSpPr>
        <p:spPr>
          <a:xfrm>
            <a:off x="1045029" y="1447639"/>
            <a:ext cx="10842172" cy="3848965"/>
          </a:xfrm>
        </p:spPr>
        <p:txBody>
          <a:bodyPr/>
          <a:lstStyle/>
          <a:p>
            <a:pPr marL="457200" indent="-457200">
              <a:buClr>
                <a:schemeClr val="accent1">
                  <a:lumMod val="40000"/>
                  <a:lumOff val="60000"/>
                </a:schemeClr>
              </a:buClr>
              <a:buFont typeface="Wingdings" panose="05000000000000000000" pitchFamily="2" charset="2"/>
              <a:buChar char="v"/>
            </a:pPr>
            <a:r>
              <a:rPr lang="en-IE" sz="2400" b="1" dirty="0"/>
              <a:t>Task 8.3 Comprehensive scenario-based pathway assessment of RES cooperation. </a:t>
            </a:r>
            <a:r>
              <a:rPr lang="en-IE" sz="1800" b="1" dirty="0">
                <a:solidFill>
                  <a:schemeClr val="accent2"/>
                </a:solidFill>
              </a:rPr>
              <a:t>Month 15-28. </a:t>
            </a:r>
            <a:r>
              <a:rPr lang="en-IE" sz="1800" b="1" dirty="0">
                <a:solidFill>
                  <a:schemeClr val="accent2">
                    <a:lumMod val="40000"/>
                    <a:lumOff val="60000"/>
                  </a:schemeClr>
                </a:solidFill>
              </a:rPr>
              <a:t>(Lead: TU Wien, Contribution: FH ISI, IASS)</a:t>
            </a:r>
          </a:p>
          <a:p>
            <a:pPr marL="457200" indent="-457200">
              <a:buClr>
                <a:schemeClr val="accent1">
                  <a:lumMod val="40000"/>
                  <a:lumOff val="60000"/>
                </a:schemeClr>
              </a:buClr>
              <a:buFont typeface="Wingdings" panose="05000000000000000000" pitchFamily="2" charset="2"/>
              <a:buChar char="v"/>
            </a:pPr>
            <a:r>
              <a:rPr lang="en-IE" sz="1800" dirty="0"/>
              <a:t>Distinct scenarios will be analysed concerning </a:t>
            </a:r>
            <a:r>
              <a:rPr lang="en-IE" sz="1800" b="1" dirty="0"/>
              <a:t>overall ambition level</a:t>
            </a:r>
            <a:r>
              <a:rPr lang="en-IE" sz="1800" dirty="0"/>
              <a:t>, underlying </a:t>
            </a:r>
            <a:r>
              <a:rPr lang="en-IE" sz="1800" b="1" dirty="0"/>
              <a:t>RES policy concepts and pathways</a:t>
            </a:r>
            <a:r>
              <a:rPr lang="en-IE" sz="1800" dirty="0"/>
              <a:t>, </a:t>
            </a:r>
            <a:r>
              <a:rPr lang="en-IE" sz="1800" b="1" dirty="0"/>
              <a:t>infrastructural prerequisites </a:t>
            </a:r>
            <a:r>
              <a:rPr lang="en-IE" sz="1800" dirty="0"/>
              <a:t>as well as </a:t>
            </a:r>
            <a:r>
              <a:rPr lang="en-IE" sz="1800" b="1" dirty="0"/>
              <a:t>technological development </a:t>
            </a:r>
            <a:r>
              <a:rPr lang="en-IE" sz="1800" dirty="0"/>
              <a:t>and </a:t>
            </a:r>
            <a:r>
              <a:rPr lang="en-IE" sz="1800" b="1" dirty="0"/>
              <a:t>policy pathways related to CSP (and other RES technologies)</a:t>
            </a:r>
            <a:r>
              <a:rPr lang="en-IE" sz="1800" dirty="0"/>
              <a:t>. </a:t>
            </a:r>
          </a:p>
          <a:p>
            <a:pPr marL="457200" indent="-457200">
              <a:buClr>
                <a:schemeClr val="accent1">
                  <a:lumMod val="40000"/>
                  <a:lumOff val="60000"/>
                </a:schemeClr>
              </a:buClr>
              <a:buFont typeface="Wingdings" panose="05000000000000000000" pitchFamily="2" charset="2"/>
              <a:buChar char="v"/>
            </a:pPr>
            <a:r>
              <a:rPr lang="en-IE" sz="1800" dirty="0"/>
              <a:t>The work will build on the conceptualisation undertaken within (</a:t>
            </a:r>
            <a:r>
              <a:rPr lang="en-IE" sz="1800" b="1" dirty="0">
                <a:solidFill>
                  <a:schemeClr val="accent2">
                    <a:lumMod val="40000"/>
                    <a:lumOff val="60000"/>
                  </a:schemeClr>
                </a:solidFill>
              </a:rPr>
              <a:t>WP7</a:t>
            </a:r>
            <a:r>
              <a:rPr lang="en-IE" sz="1800" dirty="0">
                <a:solidFill>
                  <a:schemeClr val="bg1">
                    <a:lumMod val="65000"/>
                  </a:schemeClr>
                </a:solidFill>
              </a:rPr>
              <a:t> </a:t>
            </a:r>
            <a:r>
              <a:rPr lang="en-IE" sz="1800" dirty="0"/>
              <a:t>– subtasks 7.2 &amp; 7.4)</a:t>
            </a:r>
          </a:p>
          <a:p>
            <a:pPr marL="1200150" lvl="1" indent="-457200">
              <a:buClr>
                <a:schemeClr val="accent1">
                  <a:lumMod val="40000"/>
                  <a:lumOff val="60000"/>
                </a:schemeClr>
              </a:buClr>
              <a:buFont typeface="Wingdings" panose="05000000000000000000" pitchFamily="2" charset="2"/>
              <a:buChar char="v"/>
            </a:pPr>
            <a:r>
              <a:rPr lang="en-IE" sz="1800" b="1" dirty="0"/>
              <a:t>Subtask 8.3.1 Techno-economic (RES) policy assessment </a:t>
            </a:r>
            <a:r>
              <a:rPr lang="en-IE" sz="1800" dirty="0"/>
              <a:t>… </a:t>
            </a:r>
            <a:br>
              <a:rPr lang="en-IE" sz="1800" dirty="0"/>
            </a:br>
            <a:r>
              <a:rPr lang="en-IE" sz="1800" i="1" dirty="0"/>
              <a:t>Green-X modelling</a:t>
            </a:r>
            <a:r>
              <a:rPr lang="en-IE" sz="1800" b="1" dirty="0"/>
              <a:t>  </a:t>
            </a:r>
            <a:r>
              <a:rPr lang="en-IE" sz="1600" b="1" dirty="0">
                <a:solidFill>
                  <a:schemeClr val="accent2">
                    <a:lumMod val="40000"/>
                    <a:lumOff val="60000"/>
                  </a:schemeClr>
                </a:solidFill>
              </a:rPr>
              <a:t>(Lead: TU Wien, Contribution: FH ISI, IASS)</a:t>
            </a:r>
            <a:endParaRPr lang="en-IE" sz="1800" b="1" dirty="0">
              <a:solidFill>
                <a:schemeClr val="accent2">
                  <a:lumMod val="40000"/>
                  <a:lumOff val="60000"/>
                </a:schemeClr>
              </a:solidFill>
            </a:endParaRPr>
          </a:p>
          <a:p>
            <a:pPr marL="1200150" lvl="1" indent="-457200">
              <a:buClr>
                <a:schemeClr val="accent1">
                  <a:lumMod val="40000"/>
                  <a:lumOff val="60000"/>
                </a:schemeClr>
              </a:buClr>
              <a:buFont typeface="Wingdings" panose="05000000000000000000" pitchFamily="2" charset="2"/>
              <a:buChar char="v"/>
            </a:pPr>
            <a:r>
              <a:rPr lang="en-IE" sz="1800" b="1" dirty="0"/>
              <a:t>Subtask 8.3.2 Power system analysis </a:t>
            </a:r>
            <a:r>
              <a:rPr lang="en-IE" sz="1800" i="1" dirty="0"/>
              <a:t>… 					 Power system modelling done in </a:t>
            </a:r>
            <a:r>
              <a:rPr lang="en-IE" sz="1800" i="1" dirty="0" err="1"/>
              <a:t>Enertile</a:t>
            </a:r>
            <a:r>
              <a:rPr lang="en-IE" sz="1800" b="1" dirty="0"/>
              <a:t> </a:t>
            </a:r>
            <a:r>
              <a:rPr lang="en-IE" sz="1600" b="1" dirty="0">
                <a:solidFill>
                  <a:schemeClr val="accent2">
                    <a:lumMod val="40000"/>
                    <a:lumOff val="60000"/>
                  </a:schemeClr>
                </a:solidFill>
              </a:rPr>
              <a:t>(Lead: FH ISI, Contribution: TU Wien)</a:t>
            </a:r>
          </a:p>
          <a:p>
            <a:pPr lvl="1" indent="0">
              <a:buClr>
                <a:schemeClr val="accent1">
                  <a:lumMod val="40000"/>
                  <a:lumOff val="60000"/>
                </a:schemeClr>
              </a:buClr>
              <a:buNone/>
            </a:pPr>
            <a:endParaRPr lang="en-IE" sz="800" b="1" dirty="0">
              <a:solidFill>
                <a:schemeClr val="accent2">
                  <a:lumMod val="40000"/>
                  <a:lumOff val="60000"/>
                </a:schemeClr>
              </a:solidFill>
            </a:endParaRPr>
          </a:p>
          <a:p>
            <a:pPr marL="457200" lvl="0" indent="-457200">
              <a:buClr>
                <a:srgbClr val="022169">
                  <a:lumMod val="40000"/>
                  <a:lumOff val="60000"/>
                </a:srgbClr>
              </a:buClr>
              <a:buFont typeface="Wingdings" panose="05000000000000000000" pitchFamily="2" charset="2"/>
              <a:buChar char="v"/>
            </a:pPr>
            <a:r>
              <a:rPr lang="en-IE" sz="2400" b="1" dirty="0"/>
              <a:t>Task 8.4 Consolidation of outcomes and reporting. </a:t>
            </a:r>
            <a:br>
              <a:rPr lang="en-IE" sz="2400" b="1" dirty="0"/>
            </a:br>
            <a:r>
              <a:rPr lang="en-IE" sz="1800" b="1" dirty="0">
                <a:solidFill>
                  <a:schemeClr val="accent2"/>
                </a:solidFill>
              </a:rPr>
              <a:t>Month 15-33</a:t>
            </a:r>
            <a:r>
              <a:rPr lang="en-IE" sz="2000" b="1" dirty="0">
                <a:solidFill>
                  <a:schemeClr val="accent2"/>
                </a:solidFill>
              </a:rPr>
              <a:t>.</a:t>
            </a:r>
            <a:r>
              <a:rPr lang="en-IE" sz="2000" b="1" dirty="0">
                <a:solidFill>
                  <a:prstClr val="black"/>
                </a:solidFill>
              </a:rPr>
              <a:t> </a:t>
            </a:r>
            <a:r>
              <a:rPr lang="en-IE" sz="1800" b="1" dirty="0">
                <a:solidFill>
                  <a:schemeClr val="accent2">
                    <a:lumMod val="40000"/>
                    <a:lumOff val="60000"/>
                  </a:schemeClr>
                </a:solidFill>
              </a:rPr>
              <a:t>(Lead: TU Wien, Contribution: FH ISI, ETHZ, CIEMAT-UASE)</a:t>
            </a:r>
            <a:r>
              <a:rPr lang="en-IE" sz="1600" dirty="0">
                <a:solidFill>
                  <a:schemeClr val="accent2">
                    <a:lumMod val="40000"/>
                    <a:lumOff val="60000"/>
                  </a:schemeClr>
                </a:solidFill>
              </a:rPr>
              <a:t> </a:t>
            </a:r>
          </a:p>
          <a:p>
            <a:pPr marL="457200" indent="-457200">
              <a:buClr>
                <a:schemeClr val="accent1">
                  <a:lumMod val="40000"/>
                  <a:lumOff val="60000"/>
                </a:schemeClr>
              </a:buClr>
              <a:buFont typeface="Wingdings" panose="05000000000000000000" pitchFamily="2" charset="2"/>
              <a:buChar char="v"/>
            </a:pPr>
            <a:endParaRPr lang="en-IE" sz="1800" b="1" dirty="0">
              <a:solidFill>
                <a:schemeClr val="accent2">
                  <a:lumMod val="40000"/>
                  <a:lumOff val="60000"/>
                </a:schemeClr>
              </a:solidFill>
            </a:endParaRPr>
          </a:p>
          <a:p>
            <a:pPr lvl="1" indent="0">
              <a:buClr>
                <a:schemeClr val="accent1">
                  <a:lumMod val="40000"/>
                  <a:lumOff val="60000"/>
                </a:schemeClr>
              </a:buClr>
              <a:buNone/>
            </a:pPr>
            <a:endParaRPr lang="en-US" sz="2000" dirty="0"/>
          </a:p>
        </p:txBody>
      </p:sp>
    </p:spTree>
    <p:extLst>
      <p:ext uri="{BB962C8B-B14F-4D97-AF65-F5344CB8AC3E}">
        <p14:creationId xmlns:p14="http://schemas.microsoft.com/office/powerpoint/2010/main" val="1441616842"/>
      </p:ext>
    </p:extLst>
  </p:cSld>
  <p:clrMapOvr>
    <a:masterClrMapping/>
  </p:clrMapOvr>
</p:sld>
</file>

<file path=ppt/theme/theme1.xml><?xml version="1.0" encoding="utf-8"?>
<a:theme xmlns:a="http://schemas.openxmlformats.org/drawingml/2006/main" name="Office Theme">
  <a:themeElements>
    <a:clrScheme name="MUSTEC">
      <a:dk1>
        <a:sysClr val="windowText" lastClr="000000"/>
      </a:dk1>
      <a:lt1>
        <a:sysClr val="window" lastClr="FFFFFF"/>
      </a:lt1>
      <a:dk2>
        <a:srgbClr val="44546A"/>
      </a:dk2>
      <a:lt2>
        <a:srgbClr val="E7E6E6"/>
      </a:lt2>
      <a:accent1>
        <a:srgbClr val="022169"/>
      </a:accent1>
      <a:accent2>
        <a:srgbClr val="0071CE"/>
      </a:accent2>
      <a:accent3>
        <a:srgbClr val="FFD700"/>
      </a:accent3>
      <a:accent4>
        <a:srgbClr val="5D5D5D"/>
      </a:accent4>
      <a:accent5>
        <a:srgbClr val="000000"/>
      </a:accent5>
      <a:accent6>
        <a:srgbClr val="FFFFFF"/>
      </a:accent6>
      <a:hlink>
        <a:srgbClr val="022169"/>
      </a:hlink>
      <a:folHlink>
        <a:srgbClr val="0071CE"/>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USTEC">
      <a:dk1>
        <a:sysClr val="windowText" lastClr="000000"/>
      </a:dk1>
      <a:lt1>
        <a:sysClr val="window" lastClr="FFFFFF"/>
      </a:lt1>
      <a:dk2>
        <a:srgbClr val="44546A"/>
      </a:dk2>
      <a:lt2>
        <a:srgbClr val="E7E6E6"/>
      </a:lt2>
      <a:accent1>
        <a:srgbClr val="022169"/>
      </a:accent1>
      <a:accent2>
        <a:srgbClr val="0071CE"/>
      </a:accent2>
      <a:accent3>
        <a:srgbClr val="FFD700"/>
      </a:accent3>
      <a:accent4>
        <a:srgbClr val="5D5D5D"/>
      </a:accent4>
      <a:accent5>
        <a:srgbClr val="000000"/>
      </a:accent5>
      <a:accent6>
        <a:srgbClr val="FFFFFF"/>
      </a:accent6>
      <a:hlink>
        <a:srgbClr val="022169"/>
      </a:hlink>
      <a:folHlink>
        <a:srgbClr val="0071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MUSTEC">
      <a:dk1>
        <a:sysClr val="windowText" lastClr="000000"/>
      </a:dk1>
      <a:lt1>
        <a:sysClr val="window" lastClr="FFFFFF"/>
      </a:lt1>
      <a:dk2>
        <a:srgbClr val="44546A"/>
      </a:dk2>
      <a:lt2>
        <a:srgbClr val="E7E6E6"/>
      </a:lt2>
      <a:accent1>
        <a:srgbClr val="022169"/>
      </a:accent1>
      <a:accent2>
        <a:srgbClr val="0071CE"/>
      </a:accent2>
      <a:accent3>
        <a:srgbClr val="FFD700"/>
      </a:accent3>
      <a:accent4>
        <a:srgbClr val="5D5D5D"/>
      </a:accent4>
      <a:accent5>
        <a:srgbClr val="000000"/>
      </a:accent5>
      <a:accent6>
        <a:srgbClr val="FFFFFF"/>
      </a:accent6>
      <a:hlink>
        <a:srgbClr val="022169"/>
      </a:hlink>
      <a:folHlink>
        <a:srgbClr val="0071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IP1_Jun2011">
    <a:dk1>
      <a:srgbClr val="000000"/>
    </a:dk1>
    <a:lt1>
      <a:srgbClr val="FFFFFF"/>
    </a:lt1>
    <a:dk2>
      <a:srgbClr val="1F317F"/>
    </a:dk2>
    <a:lt2>
      <a:srgbClr val="800000"/>
    </a:lt2>
    <a:accent1>
      <a:srgbClr val="C41300"/>
    </a:accent1>
    <a:accent2>
      <a:srgbClr val="06C245"/>
    </a:accent2>
    <a:accent3>
      <a:srgbClr val="FEEC00"/>
    </a:accent3>
    <a:accent4>
      <a:srgbClr val="DC6E00"/>
    </a:accent4>
    <a:accent5>
      <a:srgbClr val="79A2B3"/>
    </a:accent5>
    <a:accent6>
      <a:srgbClr val="D2E0E6"/>
    </a:accent6>
    <a:hlink>
      <a:srgbClr val="4D4D4D"/>
    </a:hlink>
    <a:folHlink>
      <a:srgbClr val="808080"/>
    </a:folHlink>
  </a:clrScheme>
  <a:fontScheme name="aic-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5128</Words>
  <Application>Microsoft Office PowerPoint</Application>
  <PresentationFormat>Breitbild</PresentationFormat>
  <Paragraphs>851</Paragraphs>
  <Slides>51</Slides>
  <Notes>6</Notes>
  <HiddenSlides>0</HiddenSlides>
  <MMClips>0</MMClips>
  <ScaleCrop>false</ScaleCrop>
  <HeadingPairs>
    <vt:vector size="6" baseType="variant">
      <vt:variant>
        <vt:lpstr>Verwendete Schriftarten</vt:lpstr>
      </vt:variant>
      <vt:variant>
        <vt:i4>11</vt:i4>
      </vt:variant>
      <vt:variant>
        <vt:lpstr>Design</vt:lpstr>
      </vt:variant>
      <vt:variant>
        <vt:i4>3</vt:i4>
      </vt:variant>
      <vt:variant>
        <vt:lpstr>Folientitel</vt:lpstr>
      </vt:variant>
      <vt:variant>
        <vt:i4>51</vt:i4>
      </vt:variant>
    </vt:vector>
  </HeadingPairs>
  <TitlesOfParts>
    <vt:vector size="65" baseType="lpstr">
      <vt:lpstr>Aharoni</vt:lpstr>
      <vt:lpstr>Arial</vt:lpstr>
      <vt:lpstr>Bradley Hand ITC</vt:lpstr>
      <vt:lpstr>Calibri</vt:lpstr>
      <vt:lpstr>Calibri Light</vt:lpstr>
      <vt:lpstr>Cambria</vt:lpstr>
      <vt:lpstr>Courier New</vt:lpstr>
      <vt:lpstr>Gabriola</vt:lpstr>
      <vt:lpstr>Myriad Pro</vt:lpstr>
      <vt:lpstr>Times New Roman</vt:lpstr>
      <vt:lpstr>Wingdings</vt:lpstr>
      <vt:lpstr>Office Theme</vt:lpstr>
      <vt:lpstr>Custom Design</vt:lpstr>
      <vt:lpstr>1_Custom Design</vt:lpstr>
      <vt:lpstr>PowerPoint-Präsentation</vt:lpstr>
      <vt:lpstr>Agenda</vt:lpstr>
      <vt:lpstr>WP 8 – CSP integrated assessment Status quo</vt:lpstr>
      <vt:lpstr>… there is a need for CSP …</vt:lpstr>
      <vt:lpstr>WP 8 objectives</vt:lpstr>
      <vt:lpstr>WP8 approach &amp; linkages</vt:lpstr>
      <vt:lpstr>Tasks and Subtasks</vt:lpstr>
      <vt:lpstr>Tasks and Subtasks</vt:lpstr>
      <vt:lpstr>Tasks and Subtasks</vt:lpstr>
      <vt:lpstr>Deliverables</vt:lpstr>
      <vt:lpstr>WP 8 – Modelling framework</vt:lpstr>
      <vt:lpstr>WP8</vt:lpstr>
      <vt:lpstr>Interplay &amp; Iterations: Green-X &amp; Enertile</vt:lpstr>
      <vt:lpstr>CSP in the Enertile model</vt:lpstr>
      <vt:lpstr>Key assumptions (I)</vt:lpstr>
      <vt:lpstr>Key assumptions (II)</vt:lpstr>
      <vt:lpstr>Scenario design</vt:lpstr>
      <vt:lpstr>PowerPoint-Präsentation</vt:lpstr>
      <vt:lpstr>PowerPoint-Präsentation</vt:lpstr>
      <vt:lpstr>Modelling results</vt:lpstr>
      <vt:lpstr>Generation (2030 – 2050)</vt:lpstr>
      <vt:lpstr>Capacity (2030 – 2050)</vt:lpstr>
      <vt:lpstr>Generation 2050</vt:lpstr>
      <vt:lpstr>Generation 2050 (TWh/year)</vt:lpstr>
      <vt:lpstr>Capacity (2050)</vt:lpstr>
      <vt:lpstr>Capacity 2050 (GW)</vt:lpstr>
      <vt:lpstr>Generation-Gap in Enertile</vt:lpstr>
      <vt:lpstr>CSP-Generation per Country           (2050))</vt:lpstr>
      <vt:lpstr>CSP-Capacity per Country (2050)</vt:lpstr>
      <vt:lpstr>Interconnector capacities</vt:lpstr>
      <vt:lpstr>Electricity Trade (yearly balance)</vt:lpstr>
      <vt:lpstr>CO2-Emissions</vt:lpstr>
      <vt:lpstr>Potential usage</vt:lpstr>
      <vt:lpstr>Hourly dispatch 2050 (summer)</vt:lpstr>
      <vt:lpstr>Hourly dispatch 2050 (summer)</vt:lpstr>
      <vt:lpstr>Hourly dispatch 2050 (winter)</vt:lpstr>
      <vt:lpstr>Hourly dispatch 2050 (winter)</vt:lpstr>
      <vt:lpstr>Summary &amp; Conclusions (I)</vt:lpstr>
      <vt:lpstr>Summary &amp; Conclusions (II)</vt:lpstr>
      <vt:lpstr>Pivotal decisions and key factors for robust CSP strategies – D7.4 </vt:lpstr>
      <vt:lpstr>Decarbonization &amp; CSP cost reduction: High carbon price levels as precondition but not guarantee for increased CSP deployment</vt:lpstr>
      <vt:lpstr>Decisions on technology phase-in/phase-out: Systems with a high share of variable renewables (especially solar PV) will need a complementary technology option</vt:lpstr>
      <vt:lpstr>Different niches for CSP and PV + storage: Storage duration as important factor for distinction</vt:lpstr>
      <vt:lpstr>Pivotal factors for CSP deployment and related policy decisions</vt:lpstr>
      <vt:lpstr>Outlook</vt:lpstr>
      <vt:lpstr>Tasks &amp; time plan</vt:lpstr>
      <vt:lpstr>Discussion</vt:lpstr>
      <vt:lpstr>Literature</vt:lpstr>
      <vt:lpstr>PowerPoint-Präsentation</vt:lpstr>
      <vt:lpstr>Backup Slides</vt:lpstr>
      <vt:lpstr>Lessons learned from previous scenarios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Papadopoulou</dc:creator>
  <cp:lastModifiedBy>Franke, Katja</cp:lastModifiedBy>
  <cp:revision>247</cp:revision>
  <dcterms:created xsi:type="dcterms:W3CDTF">2017-10-06T14:06:01Z</dcterms:created>
  <dcterms:modified xsi:type="dcterms:W3CDTF">2020-05-13T10:22:46Z</dcterms:modified>
</cp:coreProperties>
</file>