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64" r:id="rId5"/>
    <p:sldId id="265" r:id="rId6"/>
    <p:sldId id="268" r:id="rId7"/>
    <p:sldId id="267" r:id="rId8"/>
    <p:sldId id="266"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0" d="100"/>
          <a:sy n="60" d="100"/>
        </p:scale>
        <p:origin x="-72" y="-2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GB"/>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GB"/>
          </a:p>
        </p:txBody>
      </p:sp>
      <p:sp>
        <p:nvSpPr>
          <p:cNvPr id="4" name="Marcador de fecha 3"/>
          <p:cNvSpPr>
            <a:spLocks noGrp="1"/>
          </p:cNvSpPr>
          <p:nvPr>
            <p:ph type="dt" sz="half" idx="10"/>
          </p:nvPr>
        </p:nvSpPr>
        <p:spPr/>
        <p:txBody>
          <a:bodyPr/>
          <a:lstStyle/>
          <a:p>
            <a:fld id="{3BBBAD21-85C1-46F6-9140-E348D604F03E}" type="datetimeFigureOut">
              <a:rPr lang="en-GB" smtClean="0"/>
              <a:t>22/10/2020</a:t>
            </a:fld>
            <a:endParaRPr lang="en-GB"/>
          </a:p>
        </p:txBody>
      </p:sp>
      <p:sp>
        <p:nvSpPr>
          <p:cNvPr id="5" name="Marcador de pie de página 4"/>
          <p:cNvSpPr>
            <a:spLocks noGrp="1"/>
          </p:cNvSpPr>
          <p:nvPr>
            <p:ph type="ftr" sz="quarter" idx="11"/>
          </p:nvPr>
        </p:nvSpPr>
        <p:spPr/>
        <p:txBody>
          <a:bodyPr/>
          <a:lstStyle/>
          <a:p>
            <a:endParaRPr lang="en-GB"/>
          </a:p>
        </p:txBody>
      </p:sp>
      <p:sp>
        <p:nvSpPr>
          <p:cNvPr id="6" name="Marcador de número de diapositiva 5"/>
          <p:cNvSpPr>
            <a:spLocks noGrp="1"/>
          </p:cNvSpPr>
          <p:nvPr>
            <p:ph type="sldNum" sz="quarter" idx="12"/>
          </p:nvPr>
        </p:nvSpPr>
        <p:spPr/>
        <p:txBody>
          <a:bodyPr/>
          <a:lstStyle/>
          <a:p>
            <a:fld id="{00FDD8DC-2383-4E9B-AC55-1CADADCC1F7D}" type="slidenum">
              <a:rPr lang="en-GB" smtClean="0"/>
              <a:t>‹Nº›</a:t>
            </a:fld>
            <a:endParaRPr lang="en-GB"/>
          </a:p>
        </p:txBody>
      </p:sp>
    </p:spTree>
    <p:extLst>
      <p:ext uri="{BB962C8B-B14F-4D97-AF65-F5344CB8AC3E}">
        <p14:creationId xmlns:p14="http://schemas.microsoft.com/office/powerpoint/2010/main" val="104451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GB"/>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Marcador de fecha 3"/>
          <p:cNvSpPr>
            <a:spLocks noGrp="1"/>
          </p:cNvSpPr>
          <p:nvPr>
            <p:ph type="dt" sz="half" idx="10"/>
          </p:nvPr>
        </p:nvSpPr>
        <p:spPr/>
        <p:txBody>
          <a:bodyPr/>
          <a:lstStyle/>
          <a:p>
            <a:fld id="{3BBBAD21-85C1-46F6-9140-E348D604F03E}" type="datetimeFigureOut">
              <a:rPr lang="en-GB" smtClean="0"/>
              <a:t>22/10/2020</a:t>
            </a:fld>
            <a:endParaRPr lang="en-GB"/>
          </a:p>
        </p:txBody>
      </p:sp>
      <p:sp>
        <p:nvSpPr>
          <p:cNvPr id="5" name="Marcador de pie de página 4"/>
          <p:cNvSpPr>
            <a:spLocks noGrp="1"/>
          </p:cNvSpPr>
          <p:nvPr>
            <p:ph type="ftr" sz="quarter" idx="11"/>
          </p:nvPr>
        </p:nvSpPr>
        <p:spPr/>
        <p:txBody>
          <a:bodyPr/>
          <a:lstStyle/>
          <a:p>
            <a:endParaRPr lang="en-GB"/>
          </a:p>
        </p:txBody>
      </p:sp>
      <p:sp>
        <p:nvSpPr>
          <p:cNvPr id="6" name="Marcador de número de diapositiva 5"/>
          <p:cNvSpPr>
            <a:spLocks noGrp="1"/>
          </p:cNvSpPr>
          <p:nvPr>
            <p:ph type="sldNum" sz="quarter" idx="12"/>
          </p:nvPr>
        </p:nvSpPr>
        <p:spPr/>
        <p:txBody>
          <a:bodyPr/>
          <a:lstStyle/>
          <a:p>
            <a:fld id="{00FDD8DC-2383-4E9B-AC55-1CADADCC1F7D}" type="slidenum">
              <a:rPr lang="en-GB" smtClean="0"/>
              <a:t>‹Nº›</a:t>
            </a:fld>
            <a:endParaRPr lang="en-GB"/>
          </a:p>
        </p:txBody>
      </p:sp>
    </p:spTree>
    <p:extLst>
      <p:ext uri="{BB962C8B-B14F-4D97-AF65-F5344CB8AC3E}">
        <p14:creationId xmlns:p14="http://schemas.microsoft.com/office/powerpoint/2010/main" val="3645866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GB"/>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Marcador de fecha 3"/>
          <p:cNvSpPr>
            <a:spLocks noGrp="1"/>
          </p:cNvSpPr>
          <p:nvPr>
            <p:ph type="dt" sz="half" idx="10"/>
          </p:nvPr>
        </p:nvSpPr>
        <p:spPr/>
        <p:txBody>
          <a:bodyPr/>
          <a:lstStyle/>
          <a:p>
            <a:fld id="{3BBBAD21-85C1-46F6-9140-E348D604F03E}" type="datetimeFigureOut">
              <a:rPr lang="en-GB" smtClean="0"/>
              <a:t>22/10/2020</a:t>
            </a:fld>
            <a:endParaRPr lang="en-GB"/>
          </a:p>
        </p:txBody>
      </p:sp>
      <p:sp>
        <p:nvSpPr>
          <p:cNvPr id="5" name="Marcador de pie de página 4"/>
          <p:cNvSpPr>
            <a:spLocks noGrp="1"/>
          </p:cNvSpPr>
          <p:nvPr>
            <p:ph type="ftr" sz="quarter" idx="11"/>
          </p:nvPr>
        </p:nvSpPr>
        <p:spPr/>
        <p:txBody>
          <a:bodyPr/>
          <a:lstStyle/>
          <a:p>
            <a:endParaRPr lang="en-GB"/>
          </a:p>
        </p:txBody>
      </p:sp>
      <p:sp>
        <p:nvSpPr>
          <p:cNvPr id="6" name="Marcador de número de diapositiva 5"/>
          <p:cNvSpPr>
            <a:spLocks noGrp="1"/>
          </p:cNvSpPr>
          <p:nvPr>
            <p:ph type="sldNum" sz="quarter" idx="12"/>
          </p:nvPr>
        </p:nvSpPr>
        <p:spPr/>
        <p:txBody>
          <a:bodyPr/>
          <a:lstStyle/>
          <a:p>
            <a:fld id="{00FDD8DC-2383-4E9B-AC55-1CADADCC1F7D}" type="slidenum">
              <a:rPr lang="en-GB" smtClean="0"/>
              <a:t>‹Nº›</a:t>
            </a:fld>
            <a:endParaRPr lang="en-GB"/>
          </a:p>
        </p:txBody>
      </p:sp>
    </p:spTree>
    <p:extLst>
      <p:ext uri="{BB962C8B-B14F-4D97-AF65-F5344CB8AC3E}">
        <p14:creationId xmlns:p14="http://schemas.microsoft.com/office/powerpoint/2010/main" val="1143268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GB"/>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Marcador de fecha 3"/>
          <p:cNvSpPr>
            <a:spLocks noGrp="1"/>
          </p:cNvSpPr>
          <p:nvPr>
            <p:ph type="dt" sz="half" idx="10"/>
          </p:nvPr>
        </p:nvSpPr>
        <p:spPr/>
        <p:txBody>
          <a:bodyPr/>
          <a:lstStyle/>
          <a:p>
            <a:fld id="{3BBBAD21-85C1-46F6-9140-E348D604F03E}" type="datetimeFigureOut">
              <a:rPr lang="en-GB" smtClean="0"/>
              <a:t>22/10/2020</a:t>
            </a:fld>
            <a:endParaRPr lang="en-GB"/>
          </a:p>
        </p:txBody>
      </p:sp>
      <p:sp>
        <p:nvSpPr>
          <p:cNvPr id="5" name="Marcador de pie de página 4"/>
          <p:cNvSpPr>
            <a:spLocks noGrp="1"/>
          </p:cNvSpPr>
          <p:nvPr>
            <p:ph type="ftr" sz="quarter" idx="11"/>
          </p:nvPr>
        </p:nvSpPr>
        <p:spPr/>
        <p:txBody>
          <a:bodyPr/>
          <a:lstStyle/>
          <a:p>
            <a:endParaRPr lang="en-GB"/>
          </a:p>
        </p:txBody>
      </p:sp>
      <p:sp>
        <p:nvSpPr>
          <p:cNvPr id="6" name="Marcador de número de diapositiva 5"/>
          <p:cNvSpPr>
            <a:spLocks noGrp="1"/>
          </p:cNvSpPr>
          <p:nvPr>
            <p:ph type="sldNum" sz="quarter" idx="12"/>
          </p:nvPr>
        </p:nvSpPr>
        <p:spPr/>
        <p:txBody>
          <a:bodyPr/>
          <a:lstStyle/>
          <a:p>
            <a:fld id="{00FDD8DC-2383-4E9B-AC55-1CADADCC1F7D}" type="slidenum">
              <a:rPr lang="en-GB" smtClean="0"/>
              <a:t>‹Nº›</a:t>
            </a:fld>
            <a:endParaRPr lang="en-GB"/>
          </a:p>
        </p:txBody>
      </p:sp>
    </p:spTree>
    <p:extLst>
      <p:ext uri="{BB962C8B-B14F-4D97-AF65-F5344CB8AC3E}">
        <p14:creationId xmlns:p14="http://schemas.microsoft.com/office/powerpoint/2010/main" val="1108872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GB"/>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BBBAD21-85C1-46F6-9140-E348D604F03E}" type="datetimeFigureOut">
              <a:rPr lang="en-GB" smtClean="0"/>
              <a:t>22/10/2020</a:t>
            </a:fld>
            <a:endParaRPr lang="en-GB"/>
          </a:p>
        </p:txBody>
      </p:sp>
      <p:sp>
        <p:nvSpPr>
          <p:cNvPr id="5" name="Marcador de pie de página 4"/>
          <p:cNvSpPr>
            <a:spLocks noGrp="1"/>
          </p:cNvSpPr>
          <p:nvPr>
            <p:ph type="ftr" sz="quarter" idx="11"/>
          </p:nvPr>
        </p:nvSpPr>
        <p:spPr/>
        <p:txBody>
          <a:bodyPr/>
          <a:lstStyle/>
          <a:p>
            <a:endParaRPr lang="en-GB"/>
          </a:p>
        </p:txBody>
      </p:sp>
      <p:sp>
        <p:nvSpPr>
          <p:cNvPr id="6" name="Marcador de número de diapositiva 5"/>
          <p:cNvSpPr>
            <a:spLocks noGrp="1"/>
          </p:cNvSpPr>
          <p:nvPr>
            <p:ph type="sldNum" sz="quarter" idx="12"/>
          </p:nvPr>
        </p:nvSpPr>
        <p:spPr/>
        <p:txBody>
          <a:bodyPr/>
          <a:lstStyle/>
          <a:p>
            <a:fld id="{00FDD8DC-2383-4E9B-AC55-1CADADCC1F7D}" type="slidenum">
              <a:rPr lang="en-GB" smtClean="0"/>
              <a:t>‹Nº›</a:t>
            </a:fld>
            <a:endParaRPr lang="en-GB"/>
          </a:p>
        </p:txBody>
      </p:sp>
    </p:spTree>
    <p:extLst>
      <p:ext uri="{BB962C8B-B14F-4D97-AF65-F5344CB8AC3E}">
        <p14:creationId xmlns:p14="http://schemas.microsoft.com/office/powerpoint/2010/main" val="272635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GB"/>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5" name="Marcador de fecha 4"/>
          <p:cNvSpPr>
            <a:spLocks noGrp="1"/>
          </p:cNvSpPr>
          <p:nvPr>
            <p:ph type="dt" sz="half" idx="10"/>
          </p:nvPr>
        </p:nvSpPr>
        <p:spPr/>
        <p:txBody>
          <a:bodyPr/>
          <a:lstStyle/>
          <a:p>
            <a:fld id="{3BBBAD21-85C1-46F6-9140-E348D604F03E}" type="datetimeFigureOut">
              <a:rPr lang="en-GB" smtClean="0"/>
              <a:t>22/10/2020</a:t>
            </a:fld>
            <a:endParaRPr lang="en-GB"/>
          </a:p>
        </p:txBody>
      </p:sp>
      <p:sp>
        <p:nvSpPr>
          <p:cNvPr id="6" name="Marcador de pie de página 5"/>
          <p:cNvSpPr>
            <a:spLocks noGrp="1"/>
          </p:cNvSpPr>
          <p:nvPr>
            <p:ph type="ftr" sz="quarter" idx="11"/>
          </p:nvPr>
        </p:nvSpPr>
        <p:spPr/>
        <p:txBody>
          <a:bodyPr/>
          <a:lstStyle/>
          <a:p>
            <a:endParaRPr lang="en-GB"/>
          </a:p>
        </p:txBody>
      </p:sp>
      <p:sp>
        <p:nvSpPr>
          <p:cNvPr id="7" name="Marcador de número de diapositiva 6"/>
          <p:cNvSpPr>
            <a:spLocks noGrp="1"/>
          </p:cNvSpPr>
          <p:nvPr>
            <p:ph type="sldNum" sz="quarter" idx="12"/>
          </p:nvPr>
        </p:nvSpPr>
        <p:spPr/>
        <p:txBody>
          <a:bodyPr/>
          <a:lstStyle/>
          <a:p>
            <a:fld id="{00FDD8DC-2383-4E9B-AC55-1CADADCC1F7D}" type="slidenum">
              <a:rPr lang="en-GB" smtClean="0"/>
              <a:t>‹Nº›</a:t>
            </a:fld>
            <a:endParaRPr lang="en-GB"/>
          </a:p>
        </p:txBody>
      </p:sp>
    </p:spTree>
    <p:extLst>
      <p:ext uri="{BB962C8B-B14F-4D97-AF65-F5344CB8AC3E}">
        <p14:creationId xmlns:p14="http://schemas.microsoft.com/office/powerpoint/2010/main" val="4268080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GB"/>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7" name="Marcador de fecha 6"/>
          <p:cNvSpPr>
            <a:spLocks noGrp="1"/>
          </p:cNvSpPr>
          <p:nvPr>
            <p:ph type="dt" sz="half" idx="10"/>
          </p:nvPr>
        </p:nvSpPr>
        <p:spPr/>
        <p:txBody>
          <a:bodyPr/>
          <a:lstStyle/>
          <a:p>
            <a:fld id="{3BBBAD21-85C1-46F6-9140-E348D604F03E}" type="datetimeFigureOut">
              <a:rPr lang="en-GB" smtClean="0"/>
              <a:t>22/10/2020</a:t>
            </a:fld>
            <a:endParaRPr lang="en-GB"/>
          </a:p>
        </p:txBody>
      </p:sp>
      <p:sp>
        <p:nvSpPr>
          <p:cNvPr id="8" name="Marcador de pie de página 7"/>
          <p:cNvSpPr>
            <a:spLocks noGrp="1"/>
          </p:cNvSpPr>
          <p:nvPr>
            <p:ph type="ftr" sz="quarter" idx="11"/>
          </p:nvPr>
        </p:nvSpPr>
        <p:spPr/>
        <p:txBody>
          <a:bodyPr/>
          <a:lstStyle/>
          <a:p>
            <a:endParaRPr lang="en-GB"/>
          </a:p>
        </p:txBody>
      </p:sp>
      <p:sp>
        <p:nvSpPr>
          <p:cNvPr id="9" name="Marcador de número de diapositiva 8"/>
          <p:cNvSpPr>
            <a:spLocks noGrp="1"/>
          </p:cNvSpPr>
          <p:nvPr>
            <p:ph type="sldNum" sz="quarter" idx="12"/>
          </p:nvPr>
        </p:nvSpPr>
        <p:spPr/>
        <p:txBody>
          <a:bodyPr/>
          <a:lstStyle/>
          <a:p>
            <a:fld id="{00FDD8DC-2383-4E9B-AC55-1CADADCC1F7D}" type="slidenum">
              <a:rPr lang="en-GB" smtClean="0"/>
              <a:t>‹Nº›</a:t>
            </a:fld>
            <a:endParaRPr lang="en-GB"/>
          </a:p>
        </p:txBody>
      </p:sp>
    </p:spTree>
    <p:extLst>
      <p:ext uri="{BB962C8B-B14F-4D97-AF65-F5344CB8AC3E}">
        <p14:creationId xmlns:p14="http://schemas.microsoft.com/office/powerpoint/2010/main" val="3007968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GB"/>
          </a:p>
        </p:txBody>
      </p:sp>
      <p:sp>
        <p:nvSpPr>
          <p:cNvPr id="3" name="Marcador de fecha 2"/>
          <p:cNvSpPr>
            <a:spLocks noGrp="1"/>
          </p:cNvSpPr>
          <p:nvPr>
            <p:ph type="dt" sz="half" idx="10"/>
          </p:nvPr>
        </p:nvSpPr>
        <p:spPr/>
        <p:txBody>
          <a:bodyPr/>
          <a:lstStyle/>
          <a:p>
            <a:fld id="{3BBBAD21-85C1-46F6-9140-E348D604F03E}" type="datetimeFigureOut">
              <a:rPr lang="en-GB" smtClean="0"/>
              <a:t>22/10/2020</a:t>
            </a:fld>
            <a:endParaRPr lang="en-GB"/>
          </a:p>
        </p:txBody>
      </p:sp>
      <p:sp>
        <p:nvSpPr>
          <p:cNvPr id="4" name="Marcador de pie de página 3"/>
          <p:cNvSpPr>
            <a:spLocks noGrp="1"/>
          </p:cNvSpPr>
          <p:nvPr>
            <p:ph type="ftr" sz="quarter" idx="11"/>
          </p:nvPr>
        </p:nvSpPr>
        <p:spPr/>
        <p:txBody>
          <a:bodyPr/>
          <a:lstStyle/>
          <a:p>
            <a:endParaRPr lang="en-GB"/>
          </a:p>
        </p:txBody>
      </p:sp>
      <p:sp>
        <p:nvSpPr>
          <p:cNvPr id="5" name="Marcador de número de diapositiva 4"/>
          <p:cNvSpPr>
            <a:spLocks noGrp="1"/>
          </p:cNvSpPr>
          <p:nvPr>
            <p:ph type="sldNum" sz="quarter" idx="12"/>
          </p:nvPr>
        </p:nvSpPr>
        <p:spPr/>
        <p:txBody>
          <a:bodyPr/>
          <a:lstStyle/>
          <a:p>
            <a:fld id="{00FDD8DC-2383-4E9B-AC55-1CADADCC1F7D}" type="slidenum">
              <a:rPr lang="en-GB" smtClean="0"/>
              <a:t>‹Nº›</a:t>
            </a:fld>
            <a:endParaRPr lang="en-GB"/>
          </a:p>
        </p:txBody>
      </p:sp>
    </p:spTree>
    <p:extLst>
      <p:ext uri="{BB962C8B-B14F-4D97-AF65-F5344CB8AC3E}">
        <p14:creationId xmlns:p14="http://schemas.microsoft.com/office/powerpoint/2010/main" val="1635406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BBBAD21-85C1-46F6-9140-E348D604F03E}" type="datetimeFigureOut">
              <a:rPr lang="en-GB" smtClean="0"/>
              <a:t>22/10/2020</a:t>
            </a:fld>
            <a:endParaRPr lang="en-GB"/>
          </a:p>
        </p:txBody>
      </p:sp>
      <p:sp>
        <p:nvSpPr>
          <p:cNvPr id="3" name="Marcador de pie de página 2"/>
          <p:cNvSpPr>
            <a:spLocks noGrp="1"/>
          </p:cNvSpPr>
          <p:nvPr>
            <p:ph type="ftr" sz="quarter" idx="11"/>
          </p:nvPr>
        </p:nvSpPr>
        <p:spPr/>
        <p:txBody>
          <a:bodyPr/>
          <a:lstStyle/>
          <a:p>
            <a:endParaRPr lang="en-GB"/>
          </a:p>
        </p:txBody>
      </p:sp>
      <p:sp>
        <p:nvSpPr>
          <p:cNvPr id="4" name="Marcador de número de diapositiva 3"/>
          <p:cNvSpPr>
            <a:spLocks noGrp="1"/>
          </p:cNvSpPr>
          <p:nvPr>
            <p:ph type="sldNum" sz="quarter" idx="12"/>
          </p:nvPr>
        </p:nvSpPr>
        <p:spPr/>
        <p:txBody>
          <a:bodyPr/>
          <a:lstStyle/>
          <a:p>
            <a:fld id="{00FDD8DC-2383-4E9B-AC55-1CADADCC1F7D}" type="slidenum">
              <a:rPr lang="en-GB" smtClean="0"/>
              <a:t>‹Nº›</a:t>
            </a:fld>
            <a:endParaRPr lang="en-GB"/>
          </a:p>
        </p:txBody>
      </p:sp>
    </p:spTree>
    <p:extLst>
      <p:ext uri="{BB962C8B-B14F-4D97-AF65-F5344CB8AC3E}">
        <p14:creationId xmlns:p14="http://schemas.microsoft.com/office/powerpoint/2010/main" val="2694993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GB"/>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BBBAD21-85C1-46F6-9140-E348D604F03E}" type="datetimeFigureOut">
              <a:rPr lang="en-GB" smtClean="0"/>
              <a:t>22/10/2020</a:t>
            </a:fld>
            <a:endParaRPr lang="en-GB"/>
          </a:p>
        </p:txBody>
      </p:sp>
      <p:sp>
        <p:nvSpPr>
          <p:cNvPr id="6" name="Marcador de pie de página 5"/>
          <p:cNvSpPr>
            <a:spLocks noGrp="1"/>
          </p:cNvSpPr>
          <p:nvPr>
            <p:ph type="ftr" sz="quarter" idx="11"/>
          </p:nvPr>
        </p:nvSpPr>
        <p:spPr/>
        <p:txBody>
          <a:bodyPr/>
          <a:lstStyle/>
          <a:p>
            <a:endParaRPr lang="en-GB"/>
          </a:p>
        </p:txBody>
      </p:sp>
      <p:sp>
        <p:nvSpPr>
          <p:cNvPr id="7" name="Marcador de número de diapositiva 6"/>
          <p:cNvSpPr>
            <a:spLocks noGrp="1"/>
          </p:cNvSpPr>
          <p:nvPr>
            <p:ph type="sldNum" sz="quarter" idx="12"/>
          </p:nvPr>
        </p:nvSpPr>
        <p:spPr/>
        <p:txBody>
          <a:bodyPr/>
          <a:lstStyle/>
          <a:p>
            <a:fld id="{00FDD8DC-2383-4E9B-AC55-1CADADCC1F7D}" type="slidenum">
              <a:rPr lang="en-GB" smtClean="0"/>
              <a:t>‹Nº›</a:t>
            </a:fld>
            <a:endParaRPr lang="en-GB"/>
          </a:p>
        </p:txBody>
      </p:sp>
    </p:spTree>
    <p:extLst>
      <p:ext uri="{BB962C8B-B14F-4D97-AF65-F5344CB8AC3E}">
        <p14:creationId xmlns:p14="http://schemas.microsoft.com/office/powerpoint/2010/main" val="967744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GB"/>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BBBAD21-85C1-46F6-9140-E348D604F03E}" type="datetimeFigureOut">
              <a:rPr lang="en-GB" smtClean="0"/>
              <a:t>22/10/2020</a:t>
            </a:fld>
            <a:endParaRPr lang="en-GB"/>
          </a:p>
        </p:txBody>
      </p:sp>
      <p:sp>
        <p:nvSpPr>
          <p:cNvPr id="6" name="Marcador de pie de página 5"/>
          <p:cNvSpPr>
            <a:spLocks noGrp="1"/>
          </p:cNvSpPr>
          <p:nvPr>
            <p:ph type="ftr" sz="quarter" idx="11"/>
          </p:nvPr>
        </p:nvSpPr>
        <p:spPr/>
        <p:txBody>
          <a:bodyPr/>
          <a:lstStyle/>
          <a:p>
            <a:endParaRPr lang="en-GB"/>
          </a:p>
        </p:txBody>
      </p:sp>
      <p:sp>
        <p:nvSpPr>
          <p:cNvPr id="7" name="Marcador de número de diapositiva 6"/>
          <p:cNvSpPr>
            <a:spLocks noGrp="1"/>
          </p:cNvSpPr>
          <p:nvPr>
            <p:ph type="sldNum" sz="quarter" idx="12"/>
          </p:nvPr>
        </p:nvSpPr>
        <p:spPr/>
        <p:txBody>
          <a:bodyPr/>
          <a:lstStyle/>
          <a:p>
            <a:fld id="{00FDD8DC-2383-4E9B-AC55-1CADADCC1F7D}" type="slidenum">
              <a:rPr lang="en-GB" smtClean="0"/>
              <a:t>‹Nº›</a:t>
            </a:fld>
            <a:endParaRPr lang="en-GB"/>
          </a:p>
        </p:txBody>
      </p:sp>
    </p:spTree>
    <p:extLst>
      <p:ext uri="{BB962C8B-B14F-4D97-AF65-F5344CB8AC3E}">
        <p14:creationId xmlns:p14="http://schemas.microsoft.com/office/powerpoint/2010/main" val="1612569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GB"/>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GB"/>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BBAD21-85C1-46F6-9140-E348D604F03E}" type="datetimeFigureOut">
              <a:rPr lang="en-GB" smtClean="0"/>
              <a:t>22/10/2020</a:t>
            </a:fld>
            <a:endParaRPr lang="en-GB"/>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DD8DC-2383-4E9B-AC55-1CADADCC1F7D}" type="slidenum">
              <a:rPr lang="en-GB" smtClean="0"/>
              <a:t>‹Nº›</a:t>
            </a:fld>
            <a:endParaRPr lang="en-GB"/>
          </a:p>
        </p:txBody>
      </p:sp>
    </p:spTree>
    <p:extLst>
      <p:ext uri="{BB962C8B-B14F-4D97-AF65-F5344CB8AC3E}">
        <p14:creationId xmlns:p14="http://schemas.microsoft.com/office/powerpoint/2010/main" val="2416601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13677" y="1300770"/>
            <a:ext cx="3805561" cy="1926233"/>
          </a:xfrm>
          <a:prstGeom prst="rect">
            <a:avLst/>
          </a:prstGeom>
          <a:solidFill>
            <a:schemeClr val="accent1">
              <a:lumMod val="20000"/>
              <a:lumOff val="80000"/>
            </a:schemeClr>
          </a:solidFill>
        </p:spPr>
        <p:txBody>
          <a:bodyPr wrap="square">
            <a:spAutoFit/>
          </a:bodyPr>
          <a:lstStyle/>
          <a:p>
            <a:pPr marL="342900" lvl="0" indent="-342900">
              <a:lnSpc>
                <a:spcPct val="107000"/>
              </a:lnSpc>
              <a:spcAft>
                <a:spcPts val="0"/>
              </a:spcAft>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Citizens &amp; consumers</a:t>
            </a:r>
            <a:endParaRPr lang="es-E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Education</a:t>
            </a:r>
            <a:endParaRPr lang="es-E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Awareness raising</a:t>
            </a:r>
            <a:endParaRPr lang="es-E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Citizen Science</a:t>
            </a:r>
            <a:endParaRPr lang="es-E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Observation and monitoring </a:t>
            </a:r>
            <a:r>
              <a:rPr lang="en-US" sz="1400" dirty="0">
                <a:latin typeface="Calibri" panose="020F0502020204030204" pitchFamily="34" charset="0"/>
                <a:ea typeface="Calibri" panose="020F0502020204030204" pitchFamily="34" charset="0"/>
                <a:cs typeface="Times New Roman" panose="02020603050405020304" pitchFamily="18" charset="0"/>
              </a:rPr>
              <a:t>environmental impact</a:t>
            </a:r>
            <a:endParaRPr lang="es-ES" sz="1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Calibri" panose="020F050202020403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Civic engagement </a:t>
            </a:r>
          </a:p>
          <a:p>
            <a:pPr marL="342900" indent="-342900">
              <a:lnSpc>
                <a:spcPct val="107000"/>
              </a:lnSpc>
              <a:buFont typeface="Calibri" panose="020F050202020403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Social innovation</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4222326" y="1300770"/>
            <a:ext cx="3302494" cy="1695721"/>
          </a:xfrm>
          <a:prstGeom prst="rect">
            <a:avLst/>
          </a:prstGeom>
          <a:solidFill>
            <a:schemeClr val="accent1">
              <a:lumMod val="20000"/>
              <a:lumOff val="80000"/>
            </a:schemeClr>
          </a:solidFill>
        </p:spPr>
        <p:txBody>
          <a:bodyPr wrap="square">
            <a:spAutoFit/>
          </a:bodyPr>
          <a:lstStyle/>
          <a:p>
            <a:pPr marL="342900" indent="-342900">
              <a:lnSpc>
                <a:spcPct val="107000"/>
              </a:lnSpc>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directly involve citizens and </a:t>
            </a:r>
            <a:r>
              <a:rPr lang="en-US" sz="1400" dirty="0">
                <a:latin typeface="Calibri" panose="020F0502020204030204" pitchFamily="34" charset="0"/>
                <a:ea typeface="Calibri" panose="020F0502020204030204" pitchFamily="34" charset="0"/>
                <a:cs typeface="Times New Roman" panose="02020603050405020304" pitchFamily="18" charset="0"/>
              </a:rPr>
              <a:t>communities</a:t>
            </a:r>
            <a:endParaRPr lang="es-ES" sz="1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Calibri" panose="020F050202020403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to change their personal behavior</a:t>
            </a:r>
            <a:endParaRPr lang="es-ES" sz="1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Calibri" panose="020F050202020403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reducing their carbon and environmental footprint</a:t>
            </a:r>
          </a:p>
          <a:p>
            <a:pPr marL="342900" indent="-342900">
              <a:lnSpc>
                <a:spcPct val="107000"/>
              </a:lnSpc>
              <a:buFont typeface="Calibri" panose="020F050202020403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taking action at the individual and collective level</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p:cNvSpPr txBox="1"/>
          <p:nvPr/>
        </p:nvSpPr>
        <p:spPr>
          <a:xfrm>
            <a:off x="1450210" y="948477"/>
            <a:ext cx="447558" cy="369332"/>
          </a:xfrm>
          <a:prstGeom prst="rect">
            <a:avLst/>
          </a:prstGeom>
          <a:solidFill>
            <a:schemeClr val="accent1">
              <a:lumMod val="20000"/>
              <a:lumOff val="80000"/>
            </a:schemeClr>
          </a:solidFill>
        </p:spPr>
        <p:txBody>
          <a:bodyPr wrap="none" rtlCol="0">
            <a:spAutoFit/>
          </a:bodyPr>
          <a:lstStyle/>
          <a:p>
            <a:r>
              <a:rPr lang="en-GB" dirty="0" smtClean="0"/>
              <a:t>G1</a:t>
            </a:r>
            <a:endParaRPr lang="en-GB" dirty="0"/>
          </a:p>
        </p:txBody>
      </p:sp>
      <p:sp>
        <p:nvSpPr>
          <p:cNvPr id="7" name="Rectángulo 6"/>
          <p:cNvSpPr/>
          <p:nvPr/>
        </p:nvSpPr>
        <p:spPr>
          <a:xfrm>
            <a:off x="2852185" y="128272"/>
            <a:ext cx="5575180" cy="707886"/>
          </a:xfrm>
          <a:prstGeom prst="rect">
            <a:avLst/>
          </a:prstGeom>
        </p:spPr>
        <p:txBody>
          <a:bodyPr wrap="none">
            <a:spAutoFit/>
          </a:bodyPr>
          <a:lstStyle/>
          <a:p>
            <a:pPr algn="ctr"/>
            <a:r>
              <a:rPr lang="en-GB" sz="2000" dirty="0" smtClean="0"/>
              <a:t>Requirements of the proposal structured in groups. </a:t>
            </a:r>
          </a:p>
          <a:p>
            <a:pPr algn="ctr"/>
            <a:r>
              <a:rPr lang="en-GB" sz="2000" dirty="0" smtClean="0"/>
              <a:t>Labelled to identify them in following slides</a:t>
            </a:r>
            <a:endParaRPr lang="en-GB" sz="2000" dirty="0"/>
          </a:p>
        </p:txBody>
      </p:sp>
      <p:sp>
        <p:nvSpPr>
          <p:cNvPr id="8" name="CuadroTexto 7"/>
          <p:cNvSpPr txBox="1"/>
          <p:nvPr/>
        </p:nvSpPr>
        <p:spPr>
          <a:xfrm>
            <a:off x="5548989" y="948477"/>
            <a:ext cx="447558" cy="369332"/>
          </a:xfrm>
          <a:prstGeom prst="rect">
            <a:avLst/>
          </a:prstGeom>
          <a:solidFill>
            <a:schemeClr val="accent1">
              <a:lumMod val="20000"/>
              <a:lumOff val="80000"/>
            </a:schemeClr>
          </a:solidFill>
        </p:spPr>
        <p:txBody>
          <a:bodyPr wrap="none" rtlCol="0">
            <a:spAutoFit/>
          </a:bodyPr>
          <a:lstStyle/>
          <a:p>
            <a:r>
              <a:rPr lang="en-GB" dirty="0" smtClean="0"/>
              <a:t>G2</a:t>
            </a:r>
            <a:endParaRPr lang="en-GB" dirty="0"/>
          </a:p>
        </p:txBody>
      </p:sp>
      <p:sp>
        <p:nvSpPr>
          <p:cNvPr id="9" name="Rectángulo 8"/>
          <p:cNvSpPr/>
          <p:nvPr/>
        </p:nvSpPr>
        <p:spPr>
          <a:xfrm>
            <a:off x="7862523" y="1307069"/>
            <a:ext cx="4075681" cy="1926233"/>
          </a:xfrm>
          <a:prstGeom prst="rect">
            <a:avLst/>
          </a:prstGeom>
          <a:solidFill>
            <a:schemeClr val="accent1">
              <a:lumMod val="20000"/>
              <a:lumOff val="80000"/>
            </a:schemeClr>
          </a:solidFill>
        </p:spPr>
        <p:txBody>
          <a:bodyPr wrap="square">
            <a:spAutoFit/>
          </a:bodyPr>
          <a:lstStyle/>
          <a:p>
            <a:pPr marL="342900" indent="-342900">
              <a:lnSpc>
                <a:spcPct val="107000"/>
              </a:lnSpc>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strengthening environmental awareness</a:t>
            </a:r>
          </a:p>
          <a:p>
            <a:pPr marL="342900" indent="-342900">
              <a:lnSpc>
                <a:spcPct val="107000"/>
              </a:lnSpc>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the young generation through education and other forms of youth engagement</a:t>
            </a:r>
          </a:p>
          <a:p>
            <a:pPr marL="342900" indent="-342900">
              <a:lnSpc>
                <a:spcPct val="107000"/>
              </a:lnSpc>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sharing their knowledge, experience and engagement with their families, local communities, public and private decision makers, as well as through communication and the use of social media</a:t>
            </a:r>
          </a:p>
        </p:txBody>
      </p:sp>
      <p:sp>
        <p:nvSpPr>
          <p:cNvPr id="10" name="CuadroTexto 9"/>
          <p:cNvSpPr txBox="1"/>
          <p:nvPr/>
        </p:nvSpPr>
        <p:spPr>
          <a:xfrm>
            <a:off x="9452805" y="931438"/>
            <a:ext cx="447558" cy="369332"/>
          </a:xfrm>
          <a:prstGeom prst="rect">
            <a:avLst/>
          </a:prstGeom>
          <a:solidFill>
            <a:schemeClr val="accent1">
              <a:lumMod val="20000"/>
              <a:lumOff val="80000"/>
            </a:schemeClr>
          </a:solidFill>
        </p:spPr>
        <p:txBody>
          <a:bodyPr wrap="none" rtlCol="0">
            <a:spAutoFit/>
          </a:bodyPr>
          <a:lstStyle/>
          <a:p>
            <a:r>
              <a:rPr lang="en-GB" dirty="0" smtClean="0"/>
              <a:t>G3</a:t>
            </a:r>
            <a:endParaRPr lang="en-GB" dirty="0"/>
          </a:p>
        </p:txBody>
      </p:sp>
      <p:sp>
        <p:nvSpPr>
          <p:cNvPr id="11" name="Rectángulo 10"/>
          <p:cNvSpPr/>
          <p:nvPr/>
        </p:nvSpPr>
        <p:spPr>
          <a:xfrm>
            <a:off x="403682" y="3802568"/>
            <a:ext cx="3805561" cy="2617768"/>
          </a:xfrm>
          <a:prstGeom prst="rect">
            <a:avLst/>
          </a:prstGeom>
          <a:solidFill>
            <a:schemeClr val="accent1">
              <a:lumMod val="20000"/>
              <a:lumOff val="80000"/>
            </a:schemeClr>
          </a:solidFill>
        </p:spPr>
        <p:txBody>
          <a:bodyPr wrap="square">
            <a:spAutoFit/>
          </a:bodyPr>
          <a:lstStyle/>
          <a:p>
            <a:pPr marL="342900" lvl="0" indent="-342900">
              <a:lnSpc>
                <a:spcPct val="107000"/>
              </a:lnSpc>
              <a:spcAft>
                <a:spcPts val="0"/>
              </a:spcAft>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schools, training institutions and universities</a:t>
            </a:r>
          </a:p>
          <a:p>
            <a:pPr marL="342900" lvl="0" indent="-342900">
              <a:lnSpc>
                <a:spcPct val="107000"/>
              </a:lnSpc>
              <a:spcAft>
                <a:spcPts val="0"/>
              </a:spcAft>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European competence framework is needed to help develop and assess knowledge, skills and attitudes on climate change and sustainable development</a:t>
            </a:r>
          </a:p>
          <a:p>
            <a:pPr marL="342900" lvl="0" indent="-342900">
              <a:lnSpc>
                <a:spcPct val="107000"/>
              </a:lnSpc>
              <a:spcAft>
                <a:spcPts val="0"/>
              </a:spcAft>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demonstration activities on for example nature-based solutions, biodiversity conservation, waste management, sustainable energy production and consumption, marine science, etc. will support the testing and the implementation</a:t>
            </a:r>
          </a:p>
        </p:txBody>
      </p:sp>
      <p:sp>
        <p:nvSpPr>
          <p:cNvPr id="12" name="Rectángulo 11"/>
          <p:cNvSpPr/>
          <p:nvPr/>
        </p:nvSpPr>
        <p:spPr>
          <a:xfrm>
            <a:off x="4283156" y="3896936"/>
            <a:ext cx="3532172" cy="2166940"/>
          </a:xfrm>
          <a:prstGeom prst="rect">
            <a:avLst/>
          </a:prstGeom>
          <a:solidFill>
            <a:schemeClr val="accent1">
              <a:lumMod val="20000"/>
              <a:lumOff val="80000"/>
            </a:schemeClr>
          </a:solidFill>
        </p:spPr>
        <p:txBody>
          <a:bodyPr wrap="square">
            <a:spAutoFit/>
          </a:bodyPr>
          <a:lstStyle/>
          <a:p>
            <a:pPr marL="342900" indent="-342900">
              <a:lnSpc>
                <a:spcPct val="107000"/>
              </a:lnSpc>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Citizen science should be understood broadly, covering a range of different levels of participation</a:t>
            </a:r>
          </a:p>
          <a:p>
            <a:pPr marL="342900" indent="-342900">
              <a:lnSpc>
                <a:spcPct val="107000"/>
              </a:lnSpc>
              <a:buFont typeface="Calibri" panose="020F0502020204030204" pitchFamily="34" charset="0"/>
              <a:buChar char="-"/>
            </a:pP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Citizen science activities should be based on a robust scientific methodology ensuring the quality of the data collected and a fair representation of all stakeholders involved</a:t>
            </a:r>
          </a:p>
        </p:txBody>
      </p:sp>
      <p:sp>
        <p:nvSpPr>
          <p:cNvPr id="13" name="CuadroTexto 12"/>
          <p:cNvSpPr txBox="1"/>
          <p:nvPr/>
        </p:nvSpPr>
        <p:spPr>
          <a:xfrm>
            <a:off x="1716284" y="3446006"/>
            <a:ext cx="447558" cy="369332"/>
          </a:xfrm>
          <a:prstGeom prst="rect">
            <a:avLst/>
          </a:prstGeom>
          <a:solidFill>
            <a:schemeClr val="accent1">
              <a:lumMod val="20000"/>
              <a:lumOff val="80000"/>
            </a:schemeClr>
          </a:solidFill>
        </p:spPr>
        <p:txBody>
          <a:bodyPr wrap="none" rtlCol="0">
            <a:spAutoFit/>
          </a:bodyPr>
          <a:lstStyle/>
          <a:p>
            <a:r>
              <a:rPr lang="en-GB" dirty="0" smtClean="0"/>
              <a:t>G4</a:t>
            </a:r>
            <a:endParaRPr lang="en-GB" dirty="0"/>
          </a:p>
        </p:txBody>
      </p:sp>
      <p:sp>
        <p:nvSpPr>
          <p:cNvPr id="14" name="CuadroTexto 13"/>
          <p:cNvSpPr txBox="1"/>
          <p:nvPr/>
        </p:nvSpPr>
        <p:spPr>
          <a:xfrm>
            <a:off x="5514571" y="3590608"/>
            <a:ext cx="447558" cy="369332"/>
          </a:xfrm>
          <a:prstGeom prst="rect">
            <a:avLst/>
          </a:prstGeom>
          <a:solidFill>
            <a:schemeClr val="accent1">
              <a:lumMod val="20000"/>
              <a:lumOff val="80000"/>
            </a:schemeClr>
          </a:solidFill>
        </p:spPr>
        <p:txBody>
          <a:bodyPr wrap="none" rtlCol="0">
            <a:spAutoFit/>
          </a:bodyPr>
          <a:lstStyle/>
          <a:p>
            <a:r>
              <a:rPr lang="en-GB" dirty="0" smtClean="0"/>
              <a:t>G5</a:t>
            </a:r>
            <a:endParaRPr lang="en-GB" dirty="0"/>
          </a:p>
        </p:txBody>
      </p:sp>
      <p:sp>
        <p:nvSpPr>
          <p:cNvPr id="15" name="Rectángulo 14"/>
          <p:cNvSpPr/>
          <p:nvPr/>
        </p:nvSpPr>
        <p:spPr>
          <a:xfrm>
            <a:off x="7906909" y="4086654"/>
            <a:ext cx="4075681" cy="1465209"/>
          </a:xfrm>
          <a:prstGeom prst="rect">
            <a:avLst/>
          </a:prstGeom>
          <a:solidFill>
            <a:schemeClr val="accent1">
              <a:lumMod val="20000"/>
              <a:lumOff val="80000"/>
            </a:schemeClr>
          </a:solidFill>
        </p:spPr>
        <p:txBody>
          <a:bodyPr wrap="square">
            <a:spAutoFit/>
          </a:bodyPr>
          <a:lstStyle/>
          <a:p>
            <a:pPr marL="342900" indent="-342900">
              <a:lnSpc>
                <a:spcPct val="107000"/>
              </a:lnSpc>
              <a:buFont typeface="Calibri" panose="020F050202020403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help to raise awareness, to educate in science, to increase understanding of scientific processes and scientific literacy</a:t>
            </a:r>
          </a:p>
          <a:p>
            <a:pPr marL="342900" indent="-342900">
              <a:lnSpc>
                <a:spcPct val="107000"/>
              </a:lnSpc>
              <a:buFont typeface="Calibri" panose="020F050202020403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new tools and data for environmental monitoring</a:t>
            </a:r>
          </a:p>
          <a:p>
            <a:pPr marL="342900" indent="-342900">
              <a:lnSpc>
                <a:spcPct val="107000"/>
              </a:lnSpc>
              <a:buFont typeface="Calibri" panose="020F0502020204030204" pitchFamily="34" charset="0"/>
              <a:buChar char="-"/>
            </a:pPr>
            <a:r>
              <a:rPr lang="en-US" sz="1400" dirty="0">
                <a:latin typeface="Calibri" panose="020F0502020204030204" pitchFamily="34" charset="0"/>
                <a:ea typeface="Calibri" panose="020F0502020204030204" pitchFamily="34" charset="0"/>
                <a:cs typeface="Times New Roman" panose="02020603050405020304" pitchFamily="18" charset="0"/>
              </a:rPr>
              <a:t>covering a broad European geography</a:t>
            </a:r>
          </a:p>
        </p:txBody>
      </p:sp>
      <p:sp>
        <p:nvSpPr>
          <p:cNvPr id="16" name="CuadroTexto 15"/>
          <p:cNvSpPr txBox="1"/>
          <p:nvPr/>
        </p:nvSpPr>
        <p:spPr>
          <a:xfrm>
            <a:off x="9568214" y="3712270"/>
            <a:ext cx="447558" cy="369332"/>
          </a:xfrm>
          <a:prstGeom prst="rect">
            <a:avLst/>
          </a:prstGeom>
          <a:solidFill>
            <a:schemeClr val="accent1">
              <a:lumMod val="20000"/>
              <a:lumOff val="80000"/>
            </a:schemeClr>
          </a:solidFill>
        </p:spPr>
        <p:txBody>
          <a:bodyPr wrap="none" rtlCol="0">
            <a:spAutoFit/>
          </a:bodyPr>
          <a:lstStyle/>
          <a:p>
            <a:r>
              <a:rPr lang="en-GB" dirty="0" smtClean="0"/>
              <a:t>G6</a:t>
            </a:r>
            <a:endParaRPr lang="en-GB" dirty="0"/>
          </a:p>
        </p:txBody>
      </p:sp>
    </p:spTree>
    <p:extLst>
      <p:ext uri="{BB962C8B-B14F-4D97-AF65-F5344CB8AC3E}">
        <p14:creationId xmlns:p14="http://schemas.microsoft.com/office/powerpoint/2010/main" val="614398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13677" y="1300770"/>
            <a:ext cx="3620357" cy="1475404"/>
          </a:xfrm>
          <a:prstGeom prst="rect">
            <a:avLst/>
          </a:prstGeom>
          <a:solidFill>
            <a:schemeClr val="accent1">
              <a:lumMod val="20000"/>
              <a:lumOff val="80000"/>
            </a:schemeClr>
          </a:solidFill>
        </p:spPr>
        <p:txBody>
          <a:bodyPr wrap="square">
            <a:spAutoFit/>
          </a:bodyPr>
          <a:lstStyle/>
          <a:p>
            <a:pPr marL="342900" lvl="0" indent="-342900">
              <a:lnSpc>
                <a:spcPct val="107000"/>
              </a:lnSpc>
              <a:spcAft>
                <a:spcPts val="0"/>
              </a:spcAft>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The proposed activities will build on existing initiatives and practices</a:t>
            </a:r>
          </a:p>
          <a:p>
            <a:pPr marL="342900" lvl="0" indent="-342900">
              <a:lnSpc>
                <a:spcPct val="107000"/>
              </a:lnSpc>
              <a:spcAft>
                <a:spcPts val="0"/>
              </a:spcAft>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innovation in teaching and learning methods and how to engage the wider community in the changes needed for a successful and just transition</a:t>
            </a:r>
          </a:p>
        </p:txBody>
      </p:sp>
      <p:sp>
        <p:nvSpPr>
          <p:cNvPr id="5" name="Rectángulo 4"/>
          <p:cNvSpPr/>
          <p:nvPr/>
        </p:nvSpPr>
        <p:spPr>
          <a:xfrm>
            <a:off x="4032478" y="1229660"/>
            <a:ext cx="3729059" cy="2627964"/>
          </a:xfrm>
          <a:prstGeom prst="rect">
            <a:avLst/>
          </a:prstGeom>
          <a:solidFill>
            <a:schemeClr val="accent1">
              <a:lumMod val="20000"/>
              <a:lumOff val="80000"/>
            </a:schemeClr>
          </a:solidFill>
        </p:spPr>
        <p:txBody>
          <a:bodyPr wrap="square">
            <a:spAutoFit/>
          </a:bodyPr>
          <a:lstStyle/>
          <a:p>
            <a:pPr marL="342900" indent="-342900">
              <a:lnSpc>
                <a:spcPct val="107000"/>
              </a:lnSpc>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European Ocean Literacy platform [4], the European Atlas of the Seas [5], the Plastic Pirates initiative[6], the citizen science platform[7], the Horizon 2020 project </a:t>
            </a:r>
            <a:r>
              <a:rPr lang="en-US" sz="1400" dirty="0" err="1" smtClean="0">
                <a:effectLst/>
                <a:latin typeface="Calibri" panose="020F0502020204030204" pitchFamily="34" charset="0"/>
                <a:ea typeface="Calibri" panose="020F0502020204030204" pitchFamily="34" charset="0"/>
                <a:cs typeface="Times New Roman" panose="02020603050405020304" pitchFamily="18" charset="0"/>
              </a:rPr>
              <a:t>TeRRIFICA</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[8], </a:t>
            </a:r>
            <a:r>
              <a:rPr lang="en-US" sz="1400" dirty="0" err="1" smtClean="0">
                <a:effectLst/>
                <a:latin typeface="Calibri" panose="020F0502020204030204" pitchFamily="34" charset="0"/>
                <a:ea typeface="Calibri" panose="020F0502020204030204" pitchFamily="34" charset="0"/>
                <a:cs typeface="Times New Roman" panose="02020603050405020304" pitchFamily="18" charset="0"/>
              </a:rPr>
              <a:t>Scientix</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[9], School Education Gateway[10], resources for nature-based solutions in education[11], UNESCO experience in Education for Sustainable Development[12], as well as cultural, creative and artistic activities as a tool for empowering citizens.</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p:cNvSpPr txBox="1"/>
          <p:nvPr/>
        </p:nvSpPr>
        <p:spPr>
          <a:xfrm>
            <a:off x="1450210" y="948477"/>
            <a:ext cx="447558" cy="369332"/>
          </a:xfrm>
          <a:prstGeom prst="rect">
            <a:avLst/>
          </a:prstGeom>
          <a:solidFill>
            <a:schemeClr val="accent1">
              <a:lumMod val="20000"/>
              <a:lumOff val="80000"/>
            </a:schemeClr>
          </a:solidFill>
        </p:spPr>
        <p:txBody>
          <a:bodyPr wrap="none" rtlCol="0">
            <a:spAutoFit/>
          </a:bodyPr>
          <a:lstStyle/>
          <a:p>
            <a:r>
              <a:rPr lang="en-GB" dirty="0" smtClean="0"/>
              <a:t>G7</a:t>
            </a:r>
            <a:endParaRPr lang="en-GB" dirty="0"/>
          </a:p>
        </p:txBody>
      </p:sp>
      <p:sp>
        <p:nvSpPr>
          <p:cNvPr id="7" name="Rectángulo 6"/>
          <p:cNvSpPr/>
          <p:nvPr/>
        </p:nvSpPr>
        <p:spPr>
          <a:xfrm>
            <a:off x="2852185" y="128272"/>
            <a:ext cx="5575180" cy="707886"/>
          </a:xfrm>
          <a:prstGeom prst="rect">
            <a:avLst/>
          </a:prstGeom>
        </p:spPr>
        <p:txBody>
          <a:bodyPr wrap="none">
            <a:spAutoFit/>
          </a:bodyPr>
          <a:lstStyle/>
          <a:p>
            <a:pPr algn="ctr"/>
            <a:r>
              <a:rPr lang="en-GB" sz="2000" dirty="0" smtClean="0"/>
              <a:t>Requirements of the proposal structured in groups. </a:t>
            </a:r>
          </a:p>
          <a:p>
            <a:pPr algn="ctr"/>
            <a:r>
              <a:rPr lang="en-GB" sz="2000" dirty="0" smtClean="0"/>
              <a:t>Named to identify them in following slides</a:t>
            </a:r>
            <a:endParaRPr lang="en-GB" sz="2000" dirty="0"/>
          </a:p>
        </p:txBody>
      </p:sp>
      <p:sp>
        <p:nvSpPr>
          <p:cNvPr id="8" name="CuadroTexto 7"/>
          <p:cNvSpPr txBox="1"/>
          <p:nvPr/>
        </p:nvSpPr>
        <p:spPr>
          <a:xfrm>
            <a:off x="5354215" y="884383"/>
            <a:ext cx="447558" cy="369332"/>
          </a:xfrm>
          <a:prstGeom prst="rect">
            <a:avLst/>
          </a:prstGeom>
          <a:solidFill>
            <a:schemeClr val="accent1">
              <a:lumMod val="20000"/>
              <a:lumOff val="80000"/>
            </a:schemeClr>
          </a:solidFill>
        </p:spPr>
        <p:txBody>
          <a:bodyPr wrap="none" rtlCol="0">
            <a:spAutoFit/>
          </a:bodyPr>
          <a:lstStyle/>
          <a:p>
            <a:r>
              <a:rPr lang="en-GB" dirty="0" smtClean="0"/>
              <a:t>G8</a:t>
            </a:r>
            <a:endParaRPr lang="en-GB" dirty="0"/>
          </a:p>
        </p:txBody>
      </p:sp>
      <p:sp>
        <p:nvSpPr>
          <p:cNvPr id="9" name="Rectángulo 8"/>
          <p:cNvSpPr/>
          <p:nvPr/>
        </p:nvSpPr>
        <p:spPr>
          <a:xfrm>
            <a:off x="7936637" y="1324825"/>
            <a:ext cx="3690846" cy="1936428"/>
          </a:xfrm>
          <a:prstGeom prst="rect">
            <a:avLst/>
          </a:prstGeom>
          <a:solidFill>
            <a:schemeClr val="accent6">
              <a:lumMod val="60000"/>
              <a:lumOff val="40000"/>
            </a:schemeClr>
          </a:solidFill>
        </p:spPr>
        <p:txBody>
          <a:bodyPr wrap="square">
            <a:spAutoFit/>
          </a:bodyPr>
          <a:lstStyle/>
          <a:p>
            <a:pPr marL="342900" indent="-342900">
              <a:lnSpc>
                <a:spcPct val="107000"/>
              </a:lnSpc>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actions will foster the development and implementation of a multidisciplinary European competence framework within the context of lifelong learning for the development and assessment of knowledge, skills and attitudes of citizens and in particular young people on climate change and sustainable development</a:t>
            </a:r>
          </a:p>
        </p:txBody>
      </p:sp>
      <p:sp>
        <p:nvSpPr>
          <p:cNvPr id="10" name="CuadroTexto 9"/>
          <p:cNvSpPr txBox="1"/>
          <p:nvPr/>
        </p:nvSpPr>
        <p:spPr>
          <a:xfrm>
            <a:off x="9142084" y="949194"/>
            <a:ext cx="530915" cy="369332"/>
          </a:xfrm>
          <a:prstGeom prst="rect">
            <a:avLst/>
          </a:prstGeom>
          <a:solidFill>
            <a:schemeClr val="accent6">
              <a:lumMod val="60000"/>
              <a:lumOff val="40000"/>
            </a:schemeClr>
          </a:solidFill>
        </p:spPr>
        <p:txBody>
          <a:bodyPr wrap="none" rtlCol="0">
            <a:spAutoFit/>
          </a:bodyPr>
          <a:lstStyle/>
          <a:p>
            <a:r>
              <a:rPr lang="en-GB" dirty="0" smtClean="0"/>
              <a:t>SC1</a:t>
            </a:r>
            <a:endParaRPr lang="en-GB" dirty="0"/>
          </a:p>
        </p:txBody>
      </p:sp>
      <p:sp>
        <p:nvSpPr>
          <p:cNvPr id="11" name="Rectángulo 10"/>
          <p:cNvSpPr/>
          <p:nvPr/>
        </p:nvSpPr>
        <p:spPr>
          <a:xfrm>
            <a:off x="128473" y="3802568"/>
            <a:ext cx="3805561" cy="1936428"/>
          </a:xfrm>
          <a:prstGeom prst="rect">
            <a:avLst/>
          </a:prstGeom>
          <a:solidFill>
            <a:schemeClr val="accent6">
              <a:lumMod val="60000"/>
              <a:lumOff val="40000"/>
            </a:schemeClr>
          </a:solidFill>
        </p:spPr>
        <p:txBody>
          <a:bodyPr wrap="square">
            <a:spAutoFit/>
          </a:bodyPr>
          <a:lstStyle/>
          <a:p>
            <a:pPr marL="342900" lvl="0" indent="-342900">
              <a:lnSpc>
                <a:spcPct val="107000"/>
              </a:lnSpc>
              <a:spcAft>
                <a:spcPts val="0"/>
              </a:spcAft>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shall be built on the best available research and rooted in the Council Recommendation on Key Competences for lifelong learning</a:t>
            </a:r>
          </a:p>
          <a:p>
            <a:pPr marL="342900" lvl="0" indent="-342900">
              <a:lnSpc>
                <a:spcPct val="107000"/>
              </a:lnSpc>
              <a:spcAft>
                <a:spcPts val="0"/>
              </a:spcAft>
              <a:buFont typeface="Calibri" panose="020F0502020204030204" pitchFamily="34" charset="0"/>
              <a:buChar char="-"/>
            </a:pP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contributions and practical knowledge provided by non-academic practitioners, NGOs and stakeholders, and international best practices, will be important</a:t>
            </a:r>
          </a:p>
        </p:txBody>
      </p:sp>
      <p:sp>
        <p:nvSpPr>
          <p:cNvPr id="12" name="Rectángulo 11"/>
          <p:cNvSpPr/>
          <p:nvPr/>
        </p:nvSpPr>
        <p:spPr>
          <a:xfrm>
            <a:off x="3983415" y="4225410"/>
            <a:ext cx="3532172" cy="783869"/>
          </a:xfrm>
          <a:prstGeom prst="rect">
            <a:avLst/>
          </a:prstGeom>
          <a:solidFill>
            <a:schemeClr val="accent6">
              <a:lumMod val="60000"/>
              <a:lumOff val="40000"/>
            </a:schemeClr>
          </a:solidFill>
        </p:spPr>
        <p:txBody>
          <a:bodyPr wrap="square">
            <a:spAutoFit/>
          </a:bodyPr>
          <a:lstStyle/>
          <a:p>
            <a:pPr marL="342900" indent="-342900">
              <a:lnSpc>
                <a:spcPct val="107000"/>
              </a:lnSpc>
              <a:buFont typeface="Calibri" panose="020F050202020403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clustering activities among the selected projects should be ensured through regular exchanges</a:t>
            </a:r>
          </a:p>
        </p:txBody>
      </p:sp>
      <p:sp>
        <p:nvSpPr>
          <p:cNvPr id="13" name="CuadroTexto 12"/>
          <p:cNvSpPr txBox="1"/>
          <p:nvPr/>
        </p:nvSpPr>
        <p:spPr>
          <a:xfrm>
            <a:off x="1443276" y="3433236"/>
            <a:ext cx="530915" cy="369332"/>
          </a:xfrm>
          <a:prstGeom prst="rect">
            <a:avLst/>
          </a:prstGeom>
          <a:solidFill>
            <a:schemeClr val="accent6">
              <a:lumMod val="60000"/>
              <a:lumOff val="40000"/>
            </a:schemeClr>
          </a:solidFill>
        </p:spPr>
        <p:txBody>
          <a:bodyPr wrap="none" rtlCol="0">
            <a:spAutoFit/>
          </a:bodyPr>
          <a:lstStyle/>
          <a:p>
            <a:r>
              <a:rPr lang="en-GB" dirty="0" smtClean="0"/>
              <a:t>SC2</a:t>
            </a:r>
            <a:endParaRPr lang="en-GB" dirty="0"/>
          </a:p>
        </p:txBody>
      </p:sp>
      <p:sp>
        <p:nvSpPr>
          <p:cNvPr id="14" name="CuadroTexto 13"/>
          <p:cNvSpPr txBox="1"/>
          <p:nvPr/>
        </p:nvSpPr>
        <p:spPr>
          <a:xfrm>
            <a:off x="5256551" y="3898022"/>
            <a:ext cx="530915" cy="369332"/>
          </a:xfrm>
          <a:prstGeom prst="rect">
            <a:avLst/>
          </a:prstGeom>
          <a:solidFill>
            <a:schemeClr val="accent6">
              <a:lumMod val="60000"/>
              <a:lumOff val="40000"/>
            </a:schemeClr>
          </a:solidFill>
        </p:spPr>
        <p:txBody>
          <a:bodyPr wrap="none" rtlCol="0">
            <a:spAutoFit/>
          </a:bodyPr>
          <a:lstStyle/>
          <a:p>
            <a:r>
              <a:rPr lang="en-GB" dirty="0" smtClean="0"/>
              <a:t>SC3</a:t>
            </a:r>
            <a:endParaRPr lang="en-GB" dirty="0"/>
          </a:p>
        </p:txBody>
      </p:sp>
      <p:sp>
        <p:nvSpPr>
          <p:cNvPr id="15" name="Rectángulo 14"/>
          <p:cNvSpPr/>
          <p:nvPr/>
        </p:nvSpPr>
        <p:spPr>
          <a:xfrm>
            <a:off x="7614031" y="3638743"/>
            <a:ext cx="4075681" cy="3550011"/>
          </a:xfrm>
          <a:prstGeom prst="rect">
            <a:avLst/>
          </a:prstGeom>
          <a:solidFill>
            <a:schemeClr val="accent6">
              <a:lumMod val="60000"/>
              <a:lumOff val="40000"/>
            </a:schemeClr>
          </a:solidFill>
        </p:spPr>
        <p:txBody>
          <a:bodyPr wrap="square">
            <a:spAutoFit/>
          </a:bodyPr>
          <a:lstStyle/>
          <a:p>
            <a:pPr marL="342900" indent="-342900">
              <a:lnSpc>
                <a:spcPct val="107000"/>
              </a:lnSpc>
              <a:buFont typeface="Calibri" panose="020F0502020204030204" pitchFamily="34" charset="0"/>
              <a:buChar char="-"/>
            </a:pPr>
            <a:r>
              <a:rPr lang="en-US" sz="1400" dirty="0" smtClean="0">
                <a:latin typeface="Calibri" panose="020F0502020204030204" pitchFamily="34" charset="0"/>
                <a:ea typeface="Calibri" panose="020F0502020204030204" pitchFamily="34" charset="0"/>
                <a:cs typeface="Times New Roman" panose="02020603050405020304" pitchFamily="18" charset="0"/>
              </a:rPr>
              <a:t>European competence framework will be tested and validated through demonstration activities, in particular in schools, training institutions and universities as for example through the implementation of nature-based solutions (e.g. green walls, green ponds for natural water filtering, green roofs, air quality sensors, green mobility, etc.), actions for biodiversity conservation, education on natural disasters, waste management including marine and riverside litter, sustainable energy and food production and consumption, educational activities supporting the refurbishment of school buildings, etc.</a:t>
            </a:r>
          </a:p>
          <a:p>
            <a:pPr marL="342900" indent="-342900">
              <a:lnSpc>
                <a:spcPct val="107000"/>
              </a:lnSpc>
              <a:buFont typeface="Calibri" panose="020F0502020204030204" pitchFamily="34" charset="0"/>
              <a:buChar char="-"/>
            </a:pP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CuadroTexto 15"/>
          <p:cNvSpPr txBox="1"/>
          <p:nvPr/>
        </p:nvSpPr>
        <p:spPr>
          <a:xfrm>
            <a:off x="9310687" y="3358277"/>
            <a:ext cx="530915" cy="369332"/>
          </a:xfrm>
          <a:prstGeom prst="rect">
            <a:avLst/>
          </a:prstGeom>
          <a:solidFill>
            <a:schemeClr val="accent6">
              <a:lumMod val="60000"/>
              <a:lumOff val="40000"/>
            </a:schemeClr>
          </a:solidFill>
        </p:spPr>
        <p:txBody>
          <a:bodyPr wrap="none" rtlCol="0">
            <a:spAutoFit/>
          </a:bodyPr>
          <a:lstStyle/>
          <a:p>
            <a:r>
              <a:rPr lang="en-GB" dirty="0" smtClean="0"/>
              <a:t>SC4</a:t>
            </a:r>
            <a:endParaRPr lang="en-GB" dirty="0"/>
          </a:p>
        </p:txBody>
      </p:sp>
    </p:spTree>
    <p:extLst>
      <p:ext uri="{BB962C8B-B14F-4D97-AF65-F5344CB8AC3E}">
        <p14:creationId xmlns:p14="http://schemas.microsoft.com/office/powerpoint/2010/main" val="1283033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ipse 6"/>
          <p:cNvSpPr/>
          <p:nvPr/>
        </p:nvSpPr>
        <p:spPr>
          <a:xfrm>
            <a:off x="872740" y="622211"/>
            <a:ext cx="3151573" cy="26498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Energy</a:t>
            </a:r>
          </a:p>
          <a:p>
            <a:pPr algn="ctr"/>
            <a:r>
              <a:rPr lang="en-GB" dirty="0" smtClean="0"/>
              <a:t>Water</a:t>
            </a:r>
          </a:p>
          <a:p>
            <a:pPr algn="ctr"/>
            <a:r>
              <a:rPr lang="en-GB" dirty="0" smtClean="0"/>
              <a:t>Air Quality</a:t>
            </a:r>
          </a:p>
          <a:p>
            <a:pPr algn="ctr"/>
            <a:r>
              <a:rPr lang="en-GB" dirty="0" smtClean="0"/>
              <a:t>Green Spaces</a:t>
            </a:r>
          </a:p>
          <a:p>
            <a:pPr algn="ctr"/>
            <a:r>
              <a:rPr lang="en-GB" dirty="0" smtClean="0"/>
              <a:t>Mobility</a:t>
            </a:r>
          </a:p>
          <a:p>
            <a:pPr algn="ctr"/>
            <a:r>
              <a:rPr lang="en-GB" dirty="0" smtClean="0"/>
              <a:t>Waste Management</a:t>
            </a:r>
          </a:p>
          <a:p>
            <a:pPr algn="ctr"/>
            <a:r>
              <a:rPr lang="en-GB" dirty="0" smtClean="0"/>
              <a:t>Buildings</a:t>
            </a:r>
          </a:p>
          <a:p>
            <a:pPr algn="ctr"/>
            <a:r>
              <a:rPr lang="en-GB" dirty="0" smtClean="0"/>
              <a:t>Social perception</a:t>
            </a:r>
            <a:endParaRPr lang="en-GB" dirty="0"/>
          </a:p>
        </p:txBody>
      </p:sp>
      <p:sp>
        <p:nvSpPr>
          <p:cNvPr id="11" name="Elipse 10"/>
          <p:cNvSpPr/>
          <p:nvPr/>
        </p:nvSpPr>
        <p:spPr>
          <a:xfrm>
            <a:off x="4632781" y="736884"/>
            <a:ext cx="3460812" cy="2507468"/>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Primary Schools</a:t>
            </a:r>
          </a:p>
          <a:p>
            <a:pPr algn="ctr"/>
            <a:r>
              <a:rPr lang="en-GB" dirty="0" err="1" smtClean="0"/>
              <a:t>Secundary</a:t>
            </a:r>
            <a:r>
              <a:rPr lang="en-GB" dirty="0" smtClean="0"/>
              <a:t> Schools</a:t>
            </a:r>
          </a:p>
          <a:p>
            <a:pPr algn="ctr"/>
            <a:r>
              <a:rPr lang="en-GB" dirty="0" smtClean="0"/>
              <a:t>Universities</a:t>
            </a:r>
          </a:p>
          <a:p>
            <a:pPr algn="ctr"/>
            <a:r>
              <a:rPr lang="en-GB" dirty="0" smtClean="0"/>
              <a:t>General Public</a:t>
            </a:r>
          </a:p>
          <a:p>
            <a:pPr algn="ctr"/>
            <a:r>
              <a:rPr lang="en-GB" dirty="0" smtClean="0"/>
              <a:t>Long Life Learning</a:t>
            </a:r>
            <a:endParaRPr lang="en-GB" dirty="0"/>
          </a:p>
        </p:txBody>
      </p:sp>
      <p:sp>
        <p:nvSpPr>
          <p:cNvPr id="13" name="Elipse 12"/>
          <p:cNvSpPr/>
          <p:nvPr/>
        </p:nvSpPr>
        <p:spPr>
          <a:xfrm>
            <a:off x="8319467" y="736884"/>
            <a:ext cx="3361679" cy="242046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Tools</a:t>
            </a:r>
            <a:endParaRPr lang="en-GB" dirty="0"/>
          </a:p>
          <a:p>
            <a:pPr algn="ctr"/>
            <a:r>
              <a:rPr lang="en-GB" dirty="0" smtClean="0"/>
              <a:t>Educational Content</a:t>
            </a:r>
          </a:p>
          <a:p>
            <a:pPr algn="ctr"/>
            <a:r>
              <a:rPr lang="en-GB" dirty="0" smtClean="0"/>
              <a:t>Measures</a:t>
            </a:r>
          </a:p>
          <a:p>
            <a:pPr algn="ctr"/>
            <a:r>
              <a:rPr lang="en-GB" dirty="0" smtClean="0"/>
              <a:t>Actions</a:t>
            </a:r>
          </a:p>
          <a:p>
            <a:pPr algn="ctr"/>
            <a:r>
              <a:rPr lang="en-GB" dirty="0" smtClean="0"/>
              <a:t>Community creation</a:t>
            </a:r>
          </a:p>
        </p:txBody>
      </p:sp>
      <p:sp>
        <p:nvSpPr>
          <p:cNvPr id="15" name="CuadroTexto 14"/>
          <p:cNvSpPr txBox="1"/>
          <p:nvPr/>
        </p:nvSpPr>
        <p:spPr>
          <a:xfrm>
            <a:off x="940177" y="115143"/>
            <a:ext cx="3084136" cy="369332"/>
          </a:xfrm>
          <a:prstGeom prst="rect">
            <a:avLst/>
          </a:prstGeom>
          <a:solidFill>
            <a:schemeClr val="accent1"/>
          </a:solidFill>
        </p:spPr>
        <p:txBody>
          <a:bodyPr wrap="square" rtlCol="0">
            <a:spAutoFit/>
          </a:bodyPr>
          <a:lstStyle/>
          <a:p>
            <a:pPr algn="ctr"/>
            <a:r>
              <a:rPr lang="en-GB" dirty="0" smtClean="0">
                <a:solidFill>
                  <a:schemeClr val="bg1"/>
                </a:solidFill>
              </a:rPr>
              <a:t>The project analyses SECTORS</a:t>
            </a:r>
            <a:endParaRPr lang="en-GB" dirty="0">
              <a:solidFill>
                <a:schemeClr val="bg1"/>
              </a:solidFill>
            </a:endParaRPr>
          </a:p>
        </p:txBody>
      </p:sp>
      <p:sp>
        <p:nvSpPr>
          <p:cNvPr id="17" name="CuadroTexto 16"/>
          <p:cNvSpPr txBox="1"/>
          <p:nvPr/>
        </p:nvSpPr>
        <p:spPr>
          <a:xfrm>
            <a:off x="4962085" y="115143"/>
            <a:ext cx="2802204" cy="369332"/>
          </a:xfrm>
          <a:prstGeom prst="rect">
            <a:avLst/>
          </a:prstGeom>
          <a:solidFill>
            <a:srgbClr val="00B050"/>
          </a:solidFill>
        </p:spPr>
        <p:txBody>
          <a:bodyPr wrap="square" rtlCol="0">
            <a:spAutoFit/>
          </a:bodyPr>
          <a:lstStyle/>
          <a:p>
            <a:r>
              <a:rPr lang="en-GB" dirty="0" smtClean="0">
                <a:solidFill>
                  <a:schemeClr val="bg1"/>
                </a:solidFill>
              </a:rPr>
              <a:t>The Project is ORIENTED TO</a:t>
            </a:r>
            <a:endParaRPr lang="en-GB" dirty="0">
              <a:solidFill>
                <a:schemeClr val="bg1"/>
              </a:solidFill>
            </a:endParaRPr>
          </a:p>
        </p:txBody>
      </p:sp>
      <p:sp>
        <p:nvSpPr>
          <p:cNvPr id="18" name="CuadroTexto 17"/>
          <p:cNvSpPr txBox="1"/>
          <p:nvPr/>
        </p:nvSpPr>
        <p:spPr>
          <a:xfrm>
            <a:off x="8589107" y="115143"/>
            <a:ext cx="2822397" cy="369332"/>
          </a:xfrm>
          <a:prstGeom prst="rect">
            <a:avLst/>
          </a:prstGeom>
          <a:solidFill>
            <a:srgbClr val="FFC000"/>
          </a:solidFill>
        </p:spPr>
        <p:txBody>
          <a:bodyPr wrap="square" rtlCol="0">
            <a:spAutoFit/>
          </a:bodyPr>
          <a:lstStyle/>
          <a:p>
            <a:pPr algn="ctr"/>
            <a:r>
              <a:rPr lang="en-GB" dirty="0" smtClean="0">
                <a:solidFill>
                  <a:schemeClr val="bg1"/>
                </a:solidFill>
              </a:rPr>
              <a:t>The Project GENERATES</a:t>
            </a:r>
            <a:endParaRPr lang="en-GB" dirty="0">
              <a:solidFill>
                <a:schemeClr val="bg1"/>
              </a:solidFill>
            </a:endParaRPr>
          </a:p>
        </p:txBody>
      </p:sp>
      <p:sp>
        <p:nvSpPr>
          <p:cNvPr id="19" name="CuadroTexto 18"/>
          <p:cNvSpPr txBox="1"/>
          <p:nvPr/>
        </p:nvSpPr>
        <p:spPr>
          <a:xfrm>
            <a:off x="1179874" y="3496761"/>
            <a:ext cx="2396970" cy="830997"/>
          </a:xfrm>
          <a:prstGeom prst="rect">
            <a:avLst/>
          </a:prstGeom>
          <a:solidFill>
            <a:schemeClr val="accent1"/>
          </a:solidFill>
        </p:spPr>
        <p:txBody>
          <a:bodyPr wrap="square" rtlCol="0">
            <a:spAutoFit/>
          </a:bodyPr>
          <a:lstStyle/>
          <a:p>
            <a:pPr marL="285750" indent="-285750">
              <a:buFontTx/>
              <a:buChar char="-"/>
            </a:pPr>
            <a:r>
              <a:rPr lang="en-GB" sz="1600" dirty="0" smtClean="0">
                <a:solidFill>
                  <a:schemeClr val="bg1"/>
                </a:solidFill>
              </a:rPr>
              <a:t>KPIs and indexes</a:t>
            </a:r>
          </a:p>
          <a:p>
            <a:pPr marL="285750" indent="-285750">
              <a:buFontTx/>
              <a:buChar char="-"/>
            </a:pPr>
            <a:r>
              <a:rPr lang="en-GB" sz="1600" dirty="0" smtClean="0">
                <a:solidFill>
                  <a:schemeClr val="bg1"/>
                </a:solidFill>
              </a:rPr>
              <a:t>Open Data availability (</a:t>
            </a:r>
            <a:r>
              <a:rPr lang="en-GB" sz="1600" dirty="0" err="1" smtClean="0">
                <a:solidFill>
                  <a:schemeClr val="bg1"/>
                </a:solidFill>
              </a:rPr>
              <a:t>Lifewatch</a:t>
            </a:r>
            <a:r>
              <a:rPr lang="en-GB" sz="1600" dirty="0" smtClean="0">
                <a:solidFill>
                  <a:schemeClr val="bg1"/>
                </a:solidFill>
              </a:rPr>
              <a:t> link)</a:t>
            </a:r>
          </a:p>
        </p:txBody>
      </p:sp>
      <p:sp>
        <p:nvSpPr>
          <p:cNvPr id="20" name="CuadroTexto 19"/>
          <p:cNvSpPr txBox="1"/>
          <p:nvPr/>
        </p:nvSpPr>
        <p:spPr>
          <a:xfrm>
            <a:off x="8202577" y="3434351"/>
            <a:ext cx="3808522" cy="3046988"/>
          </a:xfrm>
          <a:prstGeom prst="rect">
            <a:avLst/>
          </a:prstGeom>
          <a:solidFill>
            <a:srgbClr val="FFC000"/>
          </a:solidFill>
        </p:spPr>
        <p:txBody>
          <a:bodyPr wrap="square" rtlCol="0">
            <a:spAutoFit/>
          </a:bodyPr>
          <a:lstStyle/>
          <a:p>
            <a:pPr marL="285750" indent="-285750">
              <a:buFontTx/>
              <a:buChar char="-"/>
            </a:pPr>
            <a:r>
              <a:rPr lang="en-GB" sz="1600" dirty="0" smtClean="0">
                <a:solidFill>
                  <a:schemeClr val="bg1"/>
                </a:solidFill>
              </a:rPr>
              <a:t>Web Tools/Apps. End user applications. For schools managers, students, general public, authorities</a:t>
            </a:r>
          </a:p>
          <a:p>
            <a:pPr marL="285750" lvl="2" indent="-285750">
              <a:buFontTx/>
              <a:buChar char="-"/>
            </a:pPr>
            <a:r>
              <a:rPr lang="en-GB" sz="1600" dirty="0" smtClean="0">
                <a:solidFill>
                  <a:schemeClr val="bg1"/>
                </a:solidFill>
              </a:rPr>
              <a:t>Educational content. Definition of framework. Specific content (courses, lessons, videos, self learning material</a:t>
            </a:r>
          </a:p>
          <a:p>
            <a:pPr marL="285750" lvl="2" indent="-285750">
              <a:buFontTx/>
              <a:buChar char="-"/>
            </a:pPr>
            <a:r>
              <a:rPr lang="en-GB" sz="1600" dirty="0" smtClean="0">
                <a:solidFill>
                  <a:schemeClr val="bg1"/>
                </a:solidFill>
              </a:rPr>
              <a:t>Measurement campaigns. Citizen participation air quality monitoring</a:t>
            </a:r>
          </a:p>
          <a:p>
            <a:pPr marL="285750" lvl="2" indent="-285750">
              <a:buFontTx/>
              <a:buChar char="-"/>
            </a:pPr>
            <a:r>
              <a:rPr lang="en-GB" sz="1600" dirty="0" smtClean="0">
                <a:solidFill>
                  <a:schemeClr val="bg1"/>
                </a:solidFill>
              </a:rPr>
              <a:t>Actions. Raising Aware actions. Prizes. Gaming. Congresses . </a:t>
            </a:r>
          </a:p>
          <a:p>
            <a:pPr marL="285750" lvl="2" indent="-285750">
              <a:buFontTx/>
              <a:buChar char="-"/>
            </a:pPr>
            <a:r>
              <a:rPr lang="en-GB" sz="1600" dirty="0" smtClean="0">
                <a:solidFill>
                  <a:schemeClr val="bg1"/>
                </a:solidFill>
              </a:rPr>
              <a:t>Community creation. Eco Schools/ Eco Citizens. Clustering.</a:t>
            </a:r>
          </a:p>
        </p:txBody>
      </p:sp>
      <p:sp>
        <p:nvSpPr>
          <p:cNvPr id="21" name="CuadroTexto 20"/>
          <p:cNvSpPr txBox="1"/>
          <p:nvPr/>
        </p:nvSpPr>
        <p:spPr>
          <a:xfrm>
            <a:off x="4128118" y="3496761"/>
            <a:ext cx="3808522" cy="1077218"/>
          </a:xfrm>
          <a:prstGeom prst="rect">
            <a:avLst/>
          </a:prstGeom>
          <a:solidFill>
            <a:srgbClr val="00B050"/>
          </a:solidFill>
        </p:spPr>
        <p:txBody>
          <a:bodyPr wrap="square" rtlCol="0">
            <a:spAutoFit/>
          </a:bodyPr>
          <a:lstStyle/>
          <a:p>
            <a:pPr marL="285750" indent="-285750">
              <a:buFontTx/>
              <a:buChar char="-"/>
            </a:pPr>
            <a:r>
              <a:rPr lang="en-GB" sz="1600" dirty="0" smtClean="0">
                <a:solidFill>
                  <a:schemeClr val="bg1"/>
                </a:solidFill>
              </a:rPr>
              <a:t>Representative at European level</a:t>
            </a:r>
          </a:p>
          <a:p>
            <a:pPr marL="285750" indent="-285750">
              <a:buFontTx/>
              <a:buChar char="-"/>
            </a:pPr>
            <a:r>
              <a:rPr lang="en-GB" sz="1600" dirty="0" smtClean="0">
                <a:solidFill>
                  <a:schemeClr val="bg1"/>
                </a:solidFill>
              </a:rPr>
              <a:t>Climate diversity</a:t>
            </a:r>
          </a:p>
          <a:p>
            <a:pPr marL="285750" indent="-285750">
              <a:buFontTx/>
              <a:buChar char="-"/>
            </a:pPr>
            <a:r>
              <a:rPr lang="en-GB" sz="1600" dirty="0" smtClean="0">
                <a:solidFill>
                  <a:schemeClr val="bg1"/>
                </a:solidFill>
              </a:rPr>
              <a:t>Socio Cultural diversity</a:t>
            </a:r>
          </a:p>
          <a:p>
            <a:pPr marL="285750" indent="-285750">
              <a:buFontTx/>
              <a:buChar char="-"/>
            </a:pPr>
            <a:r>
              <a:rPr lang="en-GB" sz="1600" dirty="0" smtClean="0">
                <a:solidFill>
                  <a:schemeClr val="bg1"/>
                </a:solidFill>
              </a:rPr>
              <a:t>Age diversity</a:t>
            </a:r>
          </a:p>
        </p:txBody>
      </p:sp>
      <p:sp>
        <p:nvSpPr>
          <p:cNvPr id="22" name="CuadroTexto 21"/>
          <p:cNvSpPr txBox="1"/>
          <p:nvPr/>
        </p:nvSpPr>
        <p:spPr>
          <a:xfrm>
            <a:off x="1401816" y="4957845"/>
            <a:ext cx="5922262" cy="830997"/>
          </a:xfrm>
          <a:prstGeom prst="rect">
            <a:avLst/>
          </a:prstGeom>
          <a:solidFill>
            <a:srgbClr val="FF0000"/>
          </a:solidFill>
        </p:spPr>
        <p:txBody>
          <a:bodyPr wrap="square" rtlCol="0">
            <a:spAutoFit/>
          </a:bodyPr>
          <a:lstStyle/>
          <a:p>
            <a:pPr algn="ctr"/>
            <a:r>
              <a:rPr lang="en-GB" sz="2400" dirty="0" smtClean="0">
                <a:solidFill>
                  <a:schemeClr val="bg1"/>
                </a:solidFill>
              </a:rPr>
              <a:t>European Competence Framework Climate Change and Sustainability</a:t>
            </a:r>
            <a:endParaRPr lang="en-GB" sz="2400" dirty="0">
              <a:solidFill>
                <a:schemeClr val="bg1"/>
              </a:solidFill>
            </a:endParaRPr>
          </a:p>
        </p:txBody>
      </p:sp>
    </p:spTree>
    <p:extLst>
      <p:ext uri="{BB962C8B-B14F-4D97-AF65-F5344CB8AC3E}">
        <p14:creationId xmlns:p14="http://schemas.microsoft.com/office/powerpoint/2010/main" val="1934088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ipse 6"/>
          <p:cNvSpPr/>
          <p:nvPr/>
        </p:nvSpPr>
        <p:spPr>
          <a:xfrm>
            <a:off x="160327" y="939294"/>
            <a:ext cx="3151573" cy="22655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Energy</a:t>
            </a:r>
          </a:p>
          <a:p>
            <a:pPr algn="ctr"/>
            <a:r>
              <a:rPr lang="en-GB" sz="1600" dirty="0" smtClean="0"/>
              <a:t>Water</a:t>
            </a:r>
          </a:p>
          <a:p>
            <a:pPr algn="ctr"/>
            <a:r>
              <a:rPr lang="en-GB" sz="1600" dirty="0" smtClean="0"/>
              <a:t>Air Quality</a:t>
            </a:r>
          </a:p>
          <a:p>
            <a:pPr algn="ctr"/>
            <a:r>
              <a:rPr lang="en-GB" sz="1600" dirty="0" smtClean="0"/>
              <a:t>Green Spaces</a:t>
            </a:r>
          </a:p>
          <a:p>
            <a:pPr algn="ctr"/>
            <a:r>
              <a:rPr lang="en-GB" sz="1600" dirty="0" smtClean="0"/>
              <a:t>Mobility</a:t>
            </a:r>
          </a:p>
          <a:p>
            <a:pPr algn="ctr"/>
            <a:r>
              <a:rPr lang="en-GB" sz="1600" dirty="0" smtClean="0"/>
              <a:t>Waste Management</a:t>
            </a:r>
          </a:p>
          <a:p>
            <a:pPr algn="ctr"/>
            <a:r>
              <a:rPr lang="en-GB" sz="1600" dirty="0" smtClean="0"/>
              <a:t>Buildings</a:t>
            </a:r>
          </a:p>
          <a:p>
            <a:pPr algn="ctr"/>
            <a:r>
              <a:rPr lang="en-GB" sz="1600" dirty="0" smtClean="0"/>
              <a:t>Social Perception</a:t>
            </a:r>
            <a:endParaRPr lang="en-GB" sz="1600" dirty="0"/>
          </a:p>
        </p:txBody>
      </p:sp>
      <p:sp>
        <p:nvSpPr>
          <p:cNvPr id="11" name="Elipse 10"/>
          <p:cNvSpPr/>
          <p:nvPr/>
        </p:nvSpPr>
        <p:spPr>
          <a:xfrm>
            <a:off x="8120921" y="1481254"/>
            <a:ext cx="3460812" cy="2107854"/>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Primary Schools</a:t>
            </a:r>
          </a:p>
          <a:p>
            <a:pPr algn="ctr"/>
            <a:r>
              <a:rPr lang="en-GB" dirty="0" err="1" smtClean="0"/>
              <a:t>Secundary</a:t>
            </a:r>
            <a:r>
              <a:rPr lang="en-GB" dirty="0" smtClean="0"/>
              <a:t> Schools</a:t>
            </a:r>
          </a:p>
          <a:p>
            <a:pPr algn="ctr"/>
            <a:r>
              <a:rPr lang="en-GB" dirty="0" smtClean="0"/>
              <a:t>Universities</a:t>
            </a:r>
          </a:p>
          <a:p>
            <a:pPr algn="ctr"/>
            <a:r>
              <a:rPr lang="en-GB" dirty="0" smtClean="0"/>
              <a:t>General Public</a:t>
            </a:r>
          </a:p>
          <a:p>
            <a:pPr algn="ctr"/>
            <a:r>
              <a:rPr lang="en-GB" dirty="0" smtClean="0"/>
              <a:t>Long Life Learning</a:t>
            </a:r>
            <a:endParaRPr lang="en-GB" dirty="0"/>
          </a:p>
        </p:txBody>
      </p:sp>
      <p:sp>
        <p:nvSpPr>
          <p:cNvPr id="13" name="Elipse 12"/>
          <p:cNvSpPr/>
          <p:nvPr/>
        </p:nvSpPr>
        <p:spPr>
          <a:xfrm>
            <a:off x="160327" y="3303748"/>
            <a:ext cx="3256237" cy="71550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Tools</a:t>
            </a:r>
            <a:endParaRPr lang="en-GB" dirty="0"/>
          </a:p>
        </p:txBody>
      </p:sp>
      <p:sp>
        <p:nvSpPr>
          <p:cNvPr id="15" name="CuadroTexto 14"/>
          <p:cNvSpPr txBox="1"/>
          <p:nvPr/>
        </p:nvSpPr>
        <p:spPr>
          <a:xfrm>
            <a:off x="1357841" y="256383"/>
            <a:ext cx="3940786" cy="707886"/>
          </a:xfrm>
          <a:prstGeom prst="rect">
            <a:avLst/>
          </a:prstGeom>
          <a:solidFill>
            <a:srgbClr val="FF0000"/>
          </a:solidFill>
        </p:spPr>
        <p:txBody>
          <a:bodyPr wrap="square" rtlCol="0">
            <a:spAutoFit/>
          </a:bodyPr>
          <a:lstStyle/>
          <a:p>
            <a:pPr algn="ctr"/>
            <a:r>
              <a:rPr lang="en-GB" sz="2000" dirty="0" smtClean="0">
                <a:solidFill>
                  <a:schemeClr val="bg1"/>
                </a:solidFill>
              </a:rPr>
              <a:t>European Competence Framework development</a:t>
            </a:r>
            <a:endParaRPr lang="en-GB" sz="2000" dirty="0">
              <a:solidFill>
                <a:schemeClr val="bg1"/>
              </a:solidFill>
            </a:endParaRPr>
          </a:p>
        </p:txBody>
      </p:sp>
      <p:sp>
        <p:nvSpPr>
          <p:cNvPr id="17" name="CuadroTexto 16"/>
          <p:cNvSpPr txBox="1"/>
          <p:nvPr/>
        </p:nvSpPr>
        <p:spPr>
          <a:xfrm>
            <a:off x="7963271" y="211597"/>
            <a:ext cx="3776113" cy="707886"/>
          </a:xfrm>
          <a:prstGeom prst="rect">
            <a:avLst/>
          </a:prstGeom>
          <a:solidFill>
            <a:srgbClr val="FF0000"/>
          </a:solidFill>
        </p:spPr>
        <p:txBody>
          <a:bodyPr wrap="square" rtlCol="0">
            <a:spAutoFit/>
          </a:bodyPr>
          <a:lstStyle>
            <a:defPPr>
              <a:defRPr lang="es-ES"/>
            </a:defPPr>
            <a:lvl1pPr algn="ctr">
              <a:defRPr sz="2400">
                <a:solidFill>
                  <a:schemeClr val="bg1"/>
                </a:solidFill>
              </a:defRPr>
            </a:lvl1pPr>
          </a:lstStyle>
          <a:p>
            <a:r>
              <a:rPr lang="en-GB" sz="2000" dirty="0"/>
              <a:t>European Competence Framework Implementation testing</a:t>
            </a:r>
          </a:p>
        </p:txBody>
      </p:sp>
      <p:sp>
        <p:nvSpPr>
          <p:cNvPr id="19" name="CuadroTexto 18"/>
          <p:cNvSpPr txBox="1"/>
          <p:nvPr/>
        </p:nvSpPr>
        <p:spPr>
          <a:xfrm>
            <a:off x="4703380" y="1443291"/>
            <a:ext cx="2396970" cy="584775"/>
          </a:xfrm>
          <a:prstGeom prst="rect">
            <a:avLst/>
          </a:prstGeom>
          <a:solidFill>
            <a:schemeClr val="accent1"/>
          </a:solidFill>
        </p:spPr>
        <p:txBody>
          <a:bodyPr wrap="square" rtlCol="0">
            <a:spAutoFit/>
          </a:bodyPr>
          <a:lstStyle/>
          <a:p>
            <a:pPr marL="285750" indent="-285750">
              <a:buFontTx/>
              <a:buChar char="-"/>
            </a:pPr>
            <a:r>
              <a:rPr lang="en-GB" sz="1600" dirty="0" smtClean="0">
                <a:solidFill>
                  <a:schemeClr val="bg1"/>
                </a:solidFill>
              </a:rPr>
              <a:t>KPIs and indexes</a:t>
            </a:r>
          </a:p>
          <a:p>
            <a:pPr marL="285750" indent="-285750">
              <a:buFontTx/>
              <a:buChar char="-"/>
            </a:pPr>
            <a:r>
              <a:rPr lang="en-GB" sz="1600" dirty="0" smtClean="0">
                <a:solidFill>
                  <a:schemeClr val="bg1"/>
                </a:solidFill>
              </a:rPr>
              <a:t>Open Data</a:t>
            </a:r>
          </a:p>
        </p:txBody>
      </p:sp>
      <p:sp>
        <p:nvSpPr>
          <p:cNvPr id="20" name="CuadroTexto 19"/>
          <p:cNvSpPr txBox="1"/>
          <p:nvPr/>
        </p:nvSpPr>
        <p:spPr>
          <a:xfrm>
            <a:off x="3630053" y="5091526"/>
            <a:ext cx="3808522" cy="1569660"/>
          </a:xfrm>
          <a:prstGeom prst="rect">
            <a:avLst/>
          </a:prstGeom>
          <a:solidFill>
            <a:srgbClr val="FFC000"/>
          </a:solidFill>
        </p:spPr>
        <p:txBody>
          <a:bodyPr wrap="square" rtlCol="0">
            <a:spAutoFit/>
          </a:bodyPr>
          <a:lstStyle/>
          <a:p>
            <a:pPr marL="285750" lvl="2" indent="-285750">
              <a:buFontTx/>
              <a:buChar char="-"/>
            </a:pPr>
            <a:r>
              <a:rPr lang="en-GB" sz="1600" dirty="0" smtClean="0">
                <a:solidFill>
                  <a:schemeClr val="bg1"/>
                </a:solidFill>
              </a:rPr>
              <a:t>Measurement campaigns. Citizen participation air quality monitoring</a:t>
            </a:r>
          </a:p>
          <a:p>
            <a:pPr marL="285750" lvl="2" indent="-285750">
              <a:buFontTx/>
              <a:buChar char="-"/>
            </a:pPr>
            <a:r>
              <a:rPr lang="en-GB" sz="1600" dirty="0" smtClean="0">
                <a:solidFill>
                  <a:schemeClr val="bg1"/>
                </a:solidFill>
              </a:rPr>
              <a:t>Actions. Raising Aware actions. Prizes. Gaming. Congresses . </a:t>
            </a:r>
          </a:p>
          <a:p>
            <a:pPr marL="285750" lvl="2" indent="-285750">
              <a:buFontTx/>
              <a:buChar char="-"/>
            </a:pPr>
            <a:r>
              <a:rPr lang="en-GB" sz="1600" dirty="0" smtClean="0">
                <a:solidFill>
                  <a:schemeClr val="bg1"/>
                </a:solidFill>
              </a:rPr>
              <a:t>Community creation. Eco Schools/ Eco Citizens. Clustering. NGOs</a:t>
            </a:r>
          </a:p>
        </p:txBody>
      </p:sp>
      <p:sp>
        <p:nvSpPr>
          <p:cNvPr id="21" name="CuadroTexto 20"/>
          <p:cNvSpPr txBox="1"/>
          <p:nvPr/>
        </p:nvSpPr>
        <p:spPr>
          <a:xfrm>
            <a:off x="7963271" y="3845252"/>
            <a:ext cx="3808522" cy="1200329"/>
          </a:xfrm>
          <a:prstGeom prst="rect">
            <a:avLst/>
          </a:prstGeom>
          <a:solidFill>
            <a:srgbClr val="00B050"/>
          </a:solidFill>
        </p:spPr>
        <p:txBody>
          <a:bodyPr wrap="square" rtlCol="0">
            <a:spAutoFit/>
          </a:bodyPr>
          <a:lstStyle/>
          <a:p>
            <a:pPr marL="285750" indent="-285750">
              <a:buFontTx/>
              <a:buChar char="-"/>
            </a:pPr>
            <a:r>
              <a:rPr lang="en-GB" dirty="0" smtClean="0">
                <a:solidFill>
                  <a:schemeClr val="bg1"/>
                </a:solidFill>
              </a:rPr>
              <a:t>Representative at European level</a:t>
            </a:r>
          </a:p>
          <a:p>
            <a:pPr marL="285750" indent="-285750">
              <a:buFontTx/>
              <a:buChar char="-"/>
            </a:pPr>
            <a:r>
              <a:rPr lang="en-GB" dirty="0" smtClean="0">
                <a:solidFill>
                  <a:schemeClr val="bg1"/>
                </a:solidFill>
              </a:rPr>
              <a:t>Climate diversity</a:t>
            </a:r>
          </a:p>
          <a:p>
            <a:pPr marL="285750" indent="-285750">
              <a:buFontTx/>
              <a:buChar char="-"/>
            </a:pPr>
            <a:r>
              <a:rPr lang="en-GB" dirty="0" smtClean="0">
                <a:solidFill>
                  <a:schemeClr val="bg1"/>
                </a:solidFill>
              </a:rPr>
              <a:t>Socio Cultural diversity</a:t>
            </a:r>
          </a:p>
          <a:p>
            <a:pPr marL="285750" indent="-285750">
              <a:buFontTx/>
              <a:buChar char="-"/>
            </a:pPr>
            <a:r>
              <a:rPr lang="en-GB" dirty="0" smtClean="0">
                <a:solidFill>
                  <a:schemeClr val="bg1"/>
                </a:solidFill>
              </a:rPr>
              <a:t>Age diversity</a:t>
            </a:r>
          </a:p>
        </p:txBody>
      </p:sp>
      <p:sp>
        <p:nvSpPr>
          <p:cNvPr id="3" name="Rectángulo 2"/>
          <p:cNvSpPr/>
          <p:nvPr/>
        </p:nvSpPr>
        <p:spPr>
          <a:xfrm>
            <a:off x="0" y="938308"/>
            <a:ext cx="7688062" cy="581759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CuadroTexto 13"/>
          <p:cNvSpPr txBox="1"/>
          <p:nvPr/>
        </p:nvSpPr>
        <p:spPr>
          <a:xfrm>
            <a:off x="9683435" y="5179848"/>
            <a:ext cx="530915" cy="369332"/>
          </a:xfrm>
          <a:prstGeom prst="rect">
            <a:avLst/>
          </a:prstGeom>
          <a:solidFill>
            <a:schemeClr val="accent6">
              <a:lumMod val="60000"/>
              <a:lumOff val="40000"/>
            </a:schemeClr>
          </a:solidFill>
        </p:spPr>
        <p:txBody>
          <a:bodyPr wrap="none" rtlCol="0">
            <a:spAutoFit/>
          </a:bodyPr>
          <a:lstStyle/>
          <a:p>
            <a:r>
              <a:rPr lang="en-GB" dirty="0" smtClean="0"/>
              <a:t>SC4</a:t>
            </a:r>
            <a:endParaRPr lang="en-GB" dirty="0"/>
          </a:p>
        </p:txBody>
      </p:sp>
      <p:sp>
        <p:nvSpPr>
          <p:cNvPr id="16" name="CuadroTexto 15"/>
          <p:cNvSpPr txBox="1"/>
          <p:nvPr/>
        </p:nvSpPr>
        <p:spPr>
          <a:xfrm>
            <a:off x="3395746" y="6301304"/>
            <a:ext cx="530915" cy="369332"/>
          </a:xfrm>
          <a:prstGeom prst="rect">
            <a:avLst/>
          </a:prstGeom>
          <a:solidFill>
            <a:schemeClr val="accent6">
              <a:lumMod val="60000"/>
              <a:lumOff val="40000"/>
            </a:schemeClr>
          </a:solidFill>
        </p:spPr>
        <p:txBody>
          <a:bodyPr wrap="none" rtlCol="0">
            <a:spAutoFit/>
          </a:bodyPr>
          <a:lstStyle/>
          <a:p>
            <a:r>
              <a:rPr lang="en-GB" dirty="0" smtClean="0"/>
              <a:t>SC3</a:t>
            </a:r>
            <a:endParaRPr lang="en-GB" dirty="0"/>
          </a:p>
        </p:txBody>
      </p:sp>
      <p:sp>
        <p:nvSpPr>
          <p:cNvPr id="23" name="Elipse 22"/>
          <p:cNvSpPr/>
          <p:nvPr/>
        </p:nvSpPr>
        <p:spPr>
          <a:xfrm>
            <a:off x="146605" y="5364514"/>
            <a:ext cx="3256237" cy="9273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Actions</a:t>
            </a:r>
          </a:p>
          <a:p>
            <a:pPr algn="ctr"/>
            <a:r>
              <a:rPr lang="en-GB" dirty="0" smtClean="0"/>
              <a:t>Community creation</a:t>
            </a:r>
          </a:p>
        </p:txBody>
      </p:sp>
      <p:sp>
        <p:nvSpPr>
          <p:cNvPr id="24" name="Elipse 23"/>
          <p:cNvSpPr/>
          <p:nvPr/>
        </p:nvSpPr>
        <p:spPr>
          <a:xfrm>
            <a:off x="160327" y="4243349"/>
            <a:ext cx="3256237" cy="804323"/>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Educational Content</a:t>
            </a:r>
          </a:p>
        </p:txBody>
      </p:sp>
      <p:sp>
        <p:nvSpPr>
          <p:cNvPr id="25" name="CuadroTexto 24"/>
          <p:cNvSpPr txBox="1"/>
          <p:nvPr/>
        </p:nvSpPr>
        <p:spPr>
          <a:xfrm>
            <a:off x="3661135" y="4165808"/>
            <a:ext cx="3808522" cy="830997"/>
          </a:xfrm>
          <a:prstGeom prst="rect">
            <a:avLst/>
          </a:prstGeom>
          <a:solidFill>
            <a:srgbClr val="FFC000"/>
          </a:solidFill>
        </p:spPr>
        <p:txBody>
          <a:bodyPr wrap="square" rtlCol="0">
            <a:spAutoFit/>
          </a:bodyPr>
          <a:lstStyle/>
          <a:p>
            <a:pPr marL="285750" lvl="2" indent="-285750">
              <a:buFontTx/>
              <a:buChar char="-"/>
            </a:pPr>
            <a:r>
              <a:rPr lang="en-GB" sz="1600" dirty="0" smtClean="0">
                <a:solidFill>
                  <a:schemeClr val="bg1"/>
                </a:solidFill>
              </a:rPr>
              <a:t>Educational content. Definition of framework. Specific content (courses, lessons, videos, self learning material</a:t>
            </a:r>
          </a:p>
        </p:txBody>
      </p:sp>
      <p:sp>
        <p:nvSpPr>
          <p:cNvPr id="26" name="CuadroTexto 25"/>
          <p:cNvSpPr txBox="1"/>
          <p:nvPr/>
        </p:nvSpPr>
        <p:spPr>
          <a:xfrm>
            <a:off x="3630053" y="3136021"/>
            <a:ext cx="3808522" cy="830997"/>
          </a:xfrm>
          <a:prstGeom prst="rect">
            <a:avLst/>
          </a:prstGeom>
          <a:solidFill>
            <a:srgbClr val="FFC000"/>
          </a:solidFill>
        </p:spPr>
        <p:txBody>
          <a:bodyPr wrap="square" rtlCol="0">
            <a:spAutoFit/>
          </a:bodyPr>
          <a:lstStyle/>
          <a:p>
            <a:pPr marL="285750" indent="-285750">
              <a:buFontTx/>
              <a:buChar char="-"/>
            </a:pPr>
            <a:r>
              <a:rPr lang="en-GB" sz="1600" dirty="0" smtClean="0">
                <a:solidFill>
                  <a:schemeClr val="bg1"/>
                </a:solidFill>
              </a:rPr>
              <a:t>Web Tools/Apps. End user applications. For schools managers, students, general public, authorities</a:t>
            </a:r>
          </a:p>
        </p:txBody>
      </p:sp>
      <p:sp>
        <p:nvSpPr>
          <p:cNvPr id="27" name="CuadroTexto 26"/>
          <p:cNvSpPr txBox="1"/>
          <p:nvPr/>
        </p:nvSpPr>
        <p:spPr>
          <a:xfrm>
            <a:off x="2744074" y="6291854"/>
            <a:ext cx="530915" cy="369332"/>
          </a:xfrm>
          <a:prstGeom prst="rect">
            <a:avLst/>
          </a:prstGeom>
          <a:solidFill>
            <a:schemeClr val="accent6">
              <a:lumMod val="60000"/>
              <a:lumOff val="40000"/>
            </a:schemeClr>
          </a:solidFill>
        </p:spPr>
        <p:txBody>
          <a:bodyPr wrap="none" rtlCol="0">
            <a:spAutoFit/>
          </a:bodyPr>
          <a:lstStyle/>
          <a:p>
            <a:r>
              <a:rPr lang="en-GB" dirty="0" smtClean="0"/>
              <a:t>SC2</a:t>
            </a:r>
            <a:endParaRPr lang="en-GB" dirty="0"/>
          </a:p>
        </p:txBody>
      </p:sp>
      <p:sp>
        <p:nvSpPr>
          <p:cNvPr id="28" name="CuadroTexto 27"/>
          <p:cNvSpPr txBox="1"/>
          <p:nvPr/>
        </p:nvSpPr>
        <p:spPr>
          <a:xfrm>
            <a:off x="3115108" y="3895871"/>
            <a:ext cx="530915" cy="369332"/>
          </a:xfrm>
          <a:prstGeom prst="rect">
            <a:avLst/>
          </a:prstGeom>
          <a:solidFill>
            <a:schemeClr val="accent6">
              <a:lumMod val="60000"/>
              <a:lumOff val="40000"/>
            </a:schemeClr>
          </a:solidFill>
        </p:spPr>
        <p:txBody>
          <a:bodyPr wrap="none" rtlCol="0">
            <a:spAutoFit/>
          </a:bodyPr>
          <a:lstStyle/>
          <a:p>
            <a:r>
              <a:rPr lang="en-GB" dirty="0" smtClean="0"/>
              <a:t>SC1</a:t>
            </a:r>
            <a:endParaRPr lang="en-GB" dirty="0"/>
          </a:p>
        </p:txBody>
      </p:sp>
    </p:spTree>
    <p:extLst>
      <p:ext uri="{BB962C8B-B14F-4D97-AF65-F5344CB8AC3E}">
        <p14:creationId xmlns:p14="http://schemas.microsoft.com/office/powerpoint/2010/main" val="1544673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lipse 12"/>
          <p:cNvSpPr/>
          <p:nvPr/>
        </p:nvSpPr>
        <p:spPr>
          <a:xfrm>
            <a:off x="71997" y="1875321"/>
            <a:ext cx="3256237" cy="71550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dirty="0" smtClean="0"/>
              <a:t>Tools</a:t>
            </a:r>
            <a:endParaRPr lang="en-GB" sz="4800" dirty="0"/>
          </a:p>
        </p:txBody>
      </p:sp>
      <p:sp>
        <p:nvSpPr>
          <p:cNvPr id="15" name="CuadroTexto 14"/>
          <p:cNvSpPr txBox="1"/>
          <p:nvPr/>
        </p:nvSpPr>
        <p:spPr>
          <a:xfrm>
            <a:off x="1357841" y="256383"/>
            <a:ext cx="3940786" cy="707886"/>
          </a:xfrm>
          <a:prstGeom prst="rect">
            <a:avLst/>
          </a:prstGeom>
          <a:solidFill>
            <a:srgbClr val="FF0000"/>
          </a:solidFill>
        </p:spPr>
        <p:txBody>
          <a:bodyPr wrap="square" rtlCol="0">
            <a:spAutoFit/>
          </a:bodyPr>
          <a:lstStyle/>
          <a:p>
            <a:pPr algn="ctr"/>
            <a:r>
              <a:rPr lang="en-GB" sz="2000" dirty="0" smtClean="0">
                <a:solidFill>
                  <a:schemeClr val="bg1"/>
                </a:solidFill>
              </a:rPr>
              <a:t>European Competence Framework development</a:t>
            </a:r>
            <a:endParaRPr lang="en-GB" sz="2000" dirty="0">
              <a:solidFill>
                <a:schemeClr val="bg1"/>
              </a:solidFill>
            </a:endParaRPr>
          </a:p>
        </p:txBody>
      </p:sp>
      <p:sp>
        <p:nvSpPr>
          <p:cNvPr id="19" name="CuadroTexto 18"/>
          <p:cNvSpPr txBox="1"/>
          <p:nvPr/>
        </p:nvSpPr>
        <p:spPr>
          <a:xfrm>
            <a:off x="3688036" y="1477461"/>
            <a:ext cx="2396970" cy="584775"/>
          </a:xfrm>
          <a:prstGeom prst="rect">
            <a:avLst/>
          </a:prstGeom>
          <a:solidFill>
            <a:schemeClr val="accent1"/>
          </a:solidFill>
        </p:spPr>
        <p:txBody>
          <a:bodyPr wrap="square" rtlCol="0">
            <a:spAutoFit/>
          </a:bodyPr>
          <a:lstStyle/>
          <a:p>
            <a:pPr marL="285750" indent="-285750">
              <a:buFontTx/>
              <a:buChar char="-"/>
            </a:pPr>
            <a:r>
              <a:rPr lang="en-GB" sz="1600" dirty="0" smtClean="0">
                <a:solidFill>
                  <a:schemeClr val="bg1"/>
                </a:solidFill>
              </a:rPr>
              <a:t>KPIs and indexes</a:t>
            </a:r>
          </a:p>
          <a:p>
            <a:pPr marL="285750" indent="-285750">
              <a:buFontTx/>
              <a:buChar char="-"/>
            </a:pPr>
            <a:r>
              <a:rPr lang="en-GB" sz="1600" dirty="0" smtClean="0">
                <a:solidFill>
                  <a:schemeClr val="bg1"/>
                </a:solidFill>
              </a:rPr>
              <a:t>Open Data</a:t>
            </a:r>
          </a:p>
        </p:txBody>
      </p:sp>
      <p:sp>
        <p:nvSpPr>
          <p:cNvPr id="26" name="CuadroTexto 25"/>
          <p:cNvSpPr txBox="1"/>
          <p:nvPr/>
        </p:nvSpPr>
        <p:spPr>
          <a:xfrm>
            <a:off x="3592817" y="2340673"/>
            <a:ext cx="3808522" cy="830997"/>
          </a:xfrm>
          <a:prstGeom prst="rect">
            <a:avLst/>
          </a:prstGeom>
          <a:solidFill>
            <a:srgbClr val="FFC000"/>
          </a:solidFill>
        </p:spPr>
        <p:txBody>
          <a:bodyPr wrap="square" rtlCol="0">
            <a:spAutoFit/>
          </a:bodyPr>
          <a:lstStyle/>
          <a:p>
            <a:pPr marL="285750" indent="-285750">
              <a:buFontTx/>
              <a:buChar char="-"/>
            </a:pPr>
            <a:r>
              <a:rPr lang="en-GB" sz="1600" dirty="0" smtClean="0">
                <a:solidFill>
                  <a:schemeClr val="bg1"/>
                </a:solidFill>
              </a:rPr>
              <a:t>Web Tools/Apps. End user applications. For schools managers, students, general public, authorities</a:t>
            </a:r>
          </a:p>
        </p:txBody>
      </p:sp>
      <p:sp>
        <p:nvSpPr>
          <p:cNvPr id="28" name="CuadroTexto 27"/>
          <p:cNvSpPr txBox="1"/>
          <p:nvPr/>
        </p:nvSpPr>
        <p:spPr>
          <a:xfrm>
            <a:off x="3062776" y="3338832"/>
            <a:ext cx="530915" cy="369332"/>
          </a:xfrm>
          <a:prstGeom prst="rect">
            <a:avLst/>
          </a:prstGeom>
          <a:solidFill>
            <a:schemeClr val="accent6">
              <a:lumMod val="60000"/>
              <a:lumOff val="40000"/>
            </a:schemeClr>
          </a:solidFill>
        </p:spPr>
        <p:txBody>
          <a:bodyPr wrap="none" rtlCol="0">
            <a:spAutoFit/>
          </a:bodyPr>
          <a:lstStyle/>
          <a:p>
            <a:r>
              <a:rPr lang="en-GB" dirty="0" smtClean="0"/>
              <a:t>SC1</a:t>
            </a:r>
            <a:endParaRPr lang="en-GB" dirty="0"/>
          </a:p>
        </p:txBody>
      </p:sp>
      <p:sp>
        <p:nvSpPr>
          <p:cNvPr id="22" name="Rectángulo 21"/>
          <p:cNvSpPr/>
          <p:nvPr/>
        </p:nvSpPr>
        <p:spPr>
          <a:xfrm>
            <a:off x="7666796" y="373342"/>
            <a:ext cx="4313896" cy="3539430"/>
          </a:xfrm>
          <a:prstGeom prst="rect">
            <a:avLst/>
          </a:prstGeom>
          <a:solidFill>
            <a:schemeClr val="accent2"/>
          </a:solidFill>
        </p:spPr>
        <p:txBody>
          <a:bodyPr wrap="square">
            <a:spAutoFit/>
          </a:bodyPr>
          <a:lstStyle/>
          <a:p>
            <a:pPr marL="342900" indent="-342900">
              <a:buAutoNum type="arabicParenR"/>
            </a:pPr>
            <a:r>
              <a:rPr lang="es-ES" sz="1600" dirty="0" err="1" smtClean="0">
                <a:solidFill>
                  <a:schemeClr val="bg1"/>
                </a:solidFill>
              </a:rPr>
              <a:t>for</a:t>
            </a:r>
            <a:r>
              <a:rPr lang="es-ES" sz="1600" dirty="0" smtClean="0">
                <a:solidFill>
                  <a:schemeClr val="bg1"/>
                </a:solidFill>
              </a:rPr>
              <a:t> </a:t>
            </a:r>
            <a:r>
              <a:rPr lang="es-ES" sz="1600" dirty="0" err="1" smtClean="0">
                <a:solidFill>
                  <a:schemeClr val="bg1"/>
                </a:solidFill>
              </a:rPr>
              <a:t>citizen’s</a:t>
            </a:r>
            <a:r>
              <a:rPr lang="es-ES" sz="1600" dirty="0" smtClean="0">
                <a:solidFill>
                  <a:schemeClr val="bg1"/>
                </a:solidFill>
              </a:rPr>
              <a:t> </a:t>
            </a:r>
            <a:r>
              <a:rPr lang="es-ES" sz="1600" dirty="0" err="1" smtClean="0">
                <a:solidFill>
                  <a:schemeClr val="bg1"/>
                </a:solidFill>
              </a:rPr>
              <a:t>contribution</a:t>
            </a:r>
            <a:r>
              <a:rPr lang="es-ES" sz="1600" dirty="0" smtClean="0">
                <a:solidFill>
                  <a:schemeClr val="bg1"/>
                </a:solidFill>
              </a:rPr>
              <a:t> </a:t>
            </a:r>
            <a:r>
              <a:rPr lang="es-ES" sz="1600" dirty="0" err="1" smtClean="0">
                <a:solidFill>
                  <a:schemeClr val="bg1"/>
                </a:solidFill>
              </a:rPr>
              <a:t>on</a:t>
            </a:r>
            <a:r>
              <a:rPr lang="es-ES" sz="1600" dirty="0" smtClean="0">
                <a:solidFill>
                  <a:schemeClr val="bg1"/>
                </a:solidFill>
              </a:rPr>
              <a:t> (air </a:t>
            </a:r>
            <a:r>
              <a:rPr lang="es-ES" sz="1600" dirty="0" err="1" smtClean="0">
                <a:solidFill>
                  <a:schemeClr val="bg1"/>
                </a:solidFill>
              </a:rPr>
              <a:t>quality</a:t>
            </a:r>
            <a:r>
              <a:rPr lang="es-ES" sz="1600" dirty="0" smtClean="0">
                <a:solidFill>
                  <a:schemeClr val="bg1"/>
                </a:solidFill>
              </a:rPr>
              <a:t>, </a:t>
            </a:r>
            <a:r>
              <a:rPr lang="es-ES" sz="1600" dirty="0" err="1" smtClean="0">
                <a:solidFill>
                  <a:schemeClr val="bg1"/>
                </a:solidFill>
              </a:rPr>
              <a:t>noise</a:t>
            </a:r>
            <a:r>
              <a:rPr lang="es-ES" sz="1600" dirty="0" smtClean="0">
                <a:solidFill>
                  <a:schemeClr val="bg1"/>
                </a:solidFill>
              </a:rPr>
              <a:t>, </a:t>
            </a:r>
            <a:r>
              <a:rPr lang="es-ES" sz="1600" dirty="0" err="1" smtClean="0">
                <a:solidFill>
                  <a:schemeClr val="bg1"/>
                </a:solidFill>
              </a:rPr>
              <a:t>mobility</a:t>
            </a:r>
            <a:r>
              <a:rPr lang="es-ES" sz="1600" dirty="0" smtClean="0">
                <a:solidFill>
                  <a:schemeClr val="bg1"/>
                </a:solidFill>
              </a:rPr>
              <a:t>, </a:t>
            </a:r>
            <a:r>
              <a:rPr lang="es-ES" sz="1600" dirty="0" err="1" smtClean="0">
                <a:solidFill>
                  <a:schemeClr val="bg1"/>
                </a:solidFill>
              </a:rPr>
              <a:t>green</a:t>
            </a:r>
            <a:r>
              <a:rPr lang="es-ES" sz="1600" dirty="0" smtClean="0">
                <a:solidFill>
                  <a:schemeClr val="bg1"/>
                </a:solidFill>
              </a:rPr>
              <a:t> </a:t>
            </a:r>
            <a:r>
              <a:rPr lang="es-ES" sz="1600" dirty="0" err="1" smtClean="0">
                <a:solidFill>
                  <a:schemeClr val="bg1"/>
                </a:solidFill>
              </a:rPr>
              <a:t>spaces</a:t>
            </a:r>
            <a:r>
              <a:rPr lang="es-ES" sz="1600" dirty="0" smtClean="0">
                <a:solidFill>
                  <a:schemeClr val="bg1"/>
                </a:solidFill>
              </a:rPr>
              <a:t>, …). Individual </a:t>
            </a:r>
            <a:r>
              <a:rPr lang="es-ES" sz="1600" dirty="0" err="1" smtClean="0">
                <a:solidFill>
                  <a:schemeClr val="bg1"/>
                </a:solidFill>
              </a:rPr>
              <a:t>perception</a:t>
            </a:r>
            <a:r>
              <a:rPr lang="es-ES" sz="1600" dirty="0" smtClean="0">
                <a:solidFill>
                  <a:schemeClr val="bg1"/>
                </a:solidFill>
              </a:rPr>
              <a:t>. Data </a:t>
            </a:r>
            <a:r>
              <a:rPr lang="es-ES" sz="1600" dirty="0" err="1" smtClean="0">
                <a:solidFill>
                  <a:schemeClr val="bg1"/>
                </a:solidFill>
              </a:rPr>
              <a:t>collection</a:t>
            </a:r>
            <a:r>
              <a:rPr lang="es-ES" sz="1600" dirty="0" smtClean="0">
                <a:solidFill>
                  <a:schemeClr val="bg1"/>
                </a:solidFill>
              </a:rPr>
              <a:t> </a:t>
            </a:r>
            <a:r>
              <a:rPr lang="es-ES" sz="1600" dirty="0" err="1" smtClean="0">
                <a:solidFill>
                  <a:schemeClr val="bg1"/>
                </a:solidFill>
              </a:rPr>
              <a:t>with</a:t>
            </a:r>
            <a:r>
              <a:rPr lang="es-ES" sz="1600" dirty="0" smtClean="0">
                <a:solidFill>
                  <a:schemeClr val="bg1"/>
                </a:solidFill>
              </a:rPr>
              <a:t> apps. </a:t>
            </a:r>
            <a:r>
              <a:rPr lang="es-ES" sz="1600" dirty="0" err="1" smtClean="0">
                <a:solidFill>
                  <a:schemeClr val="bg1"/>
                </a:solidFill>
              </a:rPr>
              <a:t>Oriented</a:t>
            </a:r>
            <a:r>
              <a:rPr lang="es-ES" sz="1600" dirty="0" smtClean="0">
                <a:solidFill>
                  <a:schemeClr val="bg1"/>
                </a:solidFill>
              </a:rPr>
              <a:t> to </a:t>
            </a:r>
            <a:r>
              <a:rPr lang="es-ES" sz="1600" dirty="0" err="1" smtClean="0">
                <a:solidFill>
                  <a:schemeClr val="bg1"/>
                </a:solidFill>
              </a:rPr>
              <a:t>awareness</a:t>
            </a:r>
            <a:r>
              <a:rPr lang="es-ES" sz="1600" dirty="0" smtClean="0">
                <a:solidFill>
                  <a:schemeClr val="bg1"/>
                </a:solidFill>
              </a:rPr>
              <a:t> </a:t>
            </a:r>
            <a:r>
              <a:rPr lang="es-ES" sz="1600" dirty="0" err="1" smtClean="0">
                <a:solidFill>
                  <a:schemeClr val="bg1"/>
                </a:solidFill>
              </a:rPr>
              <a:t>raising</a:t>
            </a:r>
            <a:r>
              <a:rPr lang="es-ES" sz="1600" dirty="0" smtClean="0">
                <a:solidFill>
                  <a:schemeClr val="bg1"/>
                </a:solidFill>
              </a:rPr>
              <a:t> and </a:t>
            </a:r>
            <a:r>
              <a:rPr lang="es-ES" sz="1600" dirty="0" err="1" smtClean="0">
                <a:solidFill>
                  <a:schemeClr val="bg1"/>
                </a:solidFill>
              </a:rPr>
              <a:t>and</a:t>
            </a:r>
            <a:r>
              <a:rPr lang="es-ES" sz="1600" dirty="0" smtClean="0">
                <a:solidFill>
                  <a:schemeClr val="bg1"/>
                </a:solidFill>
              </a:rPr>
              <a:t> </a:t>
            </a:r>
            <a:r>
              <a:rPr lang="es-ES" sz="1600" dirty="0" err="1" smtClean="0">
                <a:solidFill>
                  <a:schemeClr val="bg1"/>
                </a:solidFill>
              </a:rPr>
              <a:t>skills</a:t>
            </a:r>
            <a:r>
              <a:rPr lang="es-ES" sz="1600" dirty="0" smtClean="0">
                <a:solidFill>
                  <a:schemeClr val="bg1"/>
                </a:solidFill>
              </a:rPr>
              <a:t> </a:t>
            </a:r>
            <a:r>
              <a:rPr lang="es-ES" sz="1600" dirty="0" err="1" smtClean="0">
                <a:solidFill>
                  <a:schemeClr val="bg1"/>
                </a:solidFill>
              </a:rPr>
              <a:t>development</a:t>
            </a:r>
            <a:r>
              <a:rPr lang="es-ES" sz="1600" dirty="0" smtClean="0">
                <a:solidFill>
                  <a:schemeClr val="bg1"/>
                </a:solidFill>
              </a:rPr>
              <a:t>. </a:t>
            </a:r>
            <a:r>
              <a:rPr lang="es-ES" sz="1600" dirty="0" err="1" smtClean="0">
                <a:solidFill>
                  <a:schemeClr val="bg1"/>
                </a:solidFill>
              </a:rPr>
              <a:t>Adaptation</a:t>
            </a:r>
            <a:r>
              <a:rPr lang="es-ES" sz="1600" dirty="0" smtClean="0">
                <a:solidFill>
                  <a:schemeClr val="bg1"/>
                </a:solidFill>
              </a:rPr>
              <a:t> f of </a:t>
            </a:r>
            <a:r>
              <a:rPr lang="es-ES" sz="1600" dirty="0" err="1" smtClean="0">
                <a:solidFill>
                  <a:schemeClr val="bg1"/>
                </a:solidFill>
              </a:rPr>
              <a:t>webtools</a:t>
            </a:r>
            <a:r>
              <a:rPr lang="es-ES" sz="1600" dirty="0" smtClean="0">
                <a:solidFill>
                  <a:schemeClr val="bg1"/>
                </a:solidFill>
              </a:rPr>
              <a:t> /apps. </a:t>
            </a:r>
            <a:r>
              <a:rPr lang="es-ES" sz="1600" dirty="0" err="1" smtClean="0">
                <a:solidFill>
                  <a:schemeClr val="bg1"/>
                </a:solidFill>
              </a:rPr>
              <a:t>Gaming</a:t>
            </a:r>
            <a:r>
              <a:rPr lang="es-ES" sz="1600" dirty="0" smtClean="0">
                <a:solidFill>
                  <a:schemeClr val="bg1"/>
                </a:solidFill>
              </a:rPr>
              <a:t> </a:t>
            </a:r>
          </a:p>
          <a:p>
            <a:pPr marL="342900" indent="-342900">
              <a:buAutoNum type="arabicParenR"/>
            </a:pPr>
            <a:endParaRPr lang="es-ES" sz="1600" dirty="0" smtClean="0">
              <a:solidFill>
                <a:schemeClr val="bg1"/>
              </a:solidFill>
            </a:endParaRPr>
          </a:p>
          <a:p>
            <a:pPr marL="342900" indent="-342900">
              <a:buAutoNum type="arabicParenR"/>
            </a:pPr>
            <a:r>
              <a:rPr lang="es-ES" sz="1600" dirty="0" err="1" smtClean="0">
                <a:solidFill>
                  <a:schemeClr val="bg1"/>
                </a:solidFill>
              </a:rPr>
              <a:t>For</a:t>
            </a:r>
            <a:r>
              <a:rPr lang="es-ES" sz="1600" dirty="0" smtClean="0">
                <a:solidFill>
                  <a:schemeClr val="bg1"/>
                </a:solidFill>
              </a:rPr>
              <a:t> managers. Data </a:t>
            </a:r>
            <a:r>
              <a:rPr lang="es-ES" sz="1600" dirty="0" err="1" smtClean="0">
                <a:solidFill>
                  <a:schemeClr val="bg1"/>
                </a:solidFill>
              </a:rPr>
              <a:t>availability</a:t>
            </a:r>
            <a:r>
              <a:rPr lang="es-ES" sz="1600" dirty="0" smtClean="0">
                <a:solidFill>
                  <a:schemeClr val="bg1"/>
                </a:solidFill>
              </a:rPr>
              <a:t>  and </a:t>
            </a:r>
            <a:r>
              <a:rPr lang="es-ES" sz="1600" dirty="0" err="1" smtClean="0">
                <a:solidFill>
                  <a:schemeClr val="bg1"/>
                </a:solidFill>
              </a:rPr>
              <a:t>comparisson</a:t>
            </a:r>
            <a:r>
              <a:rPr lang="es-ES" sz="1600" dirty="0" smtClean="0">
                <a:solidFill>
                  <a:schemeClr val="bg1"/>
                </a:solidFill>
              </a:rPr>
              <a:t> </a:t>
            </a:r>
            <a:r>
              <a:rPr lang="es-ES" sz="1600" dirty="0" err="1" smtClean="0">
                <a:solidFill>
                  <a:schemeClr val="bg1"/>
                </a:solidFill>
              </a:rPr>
              <a:t>development</a:t>
            </a:r>
            <a:r>
              <a:rPr lang="es-ES" sz="1600" dirty="0" smtClean="0">
                <a:solidFill>
                  <a:schemeClr val="bg1"/>
                </a:solidFill>
              </a:rPr>
              <a:t>. </a:t>
            </a:r>
            <a:r>
              <a:rPr lang="es-ES" sz="1600" dirty="0" err="1" smtClean="0">
                <a:solidFill>
                  <a:schemeClr val="bg1"/>
                </a:solidFill>
              </a:rPr>
              <a:t>Sustainability</a:t>
            </a:r>
            <a:r>
              <a:rPr lang="es-ES" sz="1600" dirty="0" smtClean="0">
                <a:solidFill>
                  <a:schemeClr val="bg1"/>
                </a:solidFill>
              </a:rPr>
              <a:t> performance indexes al local </a:t>
            </a:r>
            <a:r>
              <a:rPr lang="es-ES" sz="1600" dirty="0" err="1" smtClean="0">
                <a:solidFill>
                  <a:schemeClr val="bg1"/>
                </a:solidFill>
              </a:rPr>
              <a:t>level</a:t>
            </a:r>
            <a:r>
              <a:rPr lang="es-ES" sz="1600" dirty="0" smtClean="0">
                <a:solidFill>
                  <a:schemeClr val="bg1"/>
                </a:solidFill>
              </a:rPr>
              <a:t>.</a:t>
            </a:r>
          </a:p>
          <a:p>
            <a:pPr marL="342900" indent="-342900">
              <a:buAutoNum type="arabicParenR"/>
            </a:pPr>
            <a:endParaRPr lang="es-ES" sz="1600" dirty="0" smtClean="0">
              <a:solidFill>
                <a:schemeClr val="bg1"/>
              </a:solidFill>
            </a:endParaRPr>
          </a:p>
          <a:p>
            <a:pPr marL="342900" indent="-342900">
              <a:buAutoNum type="arabicParenR"/>
            </a:pPr>
            <a:r>
              <a:rPr lang="es-ES" sz="1600" dirty="0" err="1" smtClean="0">
                <a:solidFill>
                  <a:schemeClr val="bg1"/>
                </a:solidFill>
              </a:rPr>
              <a:t>For</a:t>
            </a:r>
            <a:r>
              <a:rPr lang="es-ES" sz="1600" dirty="0" smtClean="0">
                <a:solidFill>
                  <a:schemeClr val="bg1"/>
                </a:solidFill>
              </a:rPr>
              <a:t> </a:t>
            </a:r>
            <a:r>
              <a:rPr lang="es-ES" sz="1600" dirty="0" err="1" smtClean="0">
                <a:solidFill>
                  <a:schemeClr val="bg1"/>
                </a:solidFill>
              </a:rPr>
              <a:t>policy</a:t>
            </a:r>
            <a:r>
              <a:rPr lang="es-ES" sz="1600" dirty="0" smtClean="0">
                <a:solidFill>
                  <a:schemeClr val="bg1"/>
                </a:solidFill>
              </a:rPr>
              <a:t> </a:t>
            </a:r>
            <a:r>
              <a:rPr lang="es-ES" sz="1600" dirty="0" err="1" smtClean="0">
                <a:solidFill>
                  <a:schemeClr val="bg1"/>
                </a:solidFill>
              </a:rPr>
              <a:t>makers</a:t>
            </a:r>
            <a:r>
              <a:rPr lang="es-ES" sz="1600" dirty="0" smtClean="0">
                <a:solidFill>
                  <a:schemeClr val="bg1"/>
                </a:solidFill>
              </a:rPr>
              <a:t> . Data </a:t>
            </a:r>
            <a:r>
              <a:rPr lang="es-ES" sz="1600" dirty="0" err="1" smtClean="0">
                <a:solidFill>
                  <a:schemeClr val="bg1"/>
                </a:solidFill>
              </a:rPr>
              <a:t>availability</a:t>
            </a:r>
            <a:r>
              <a:rPr lang="es-ES" sz="1600" dirty="0" smtClean="0">
                <a:solidFill>
                  <a:schemeClr val="bg1"/>
                </a:solidFill>
              </a:rPr>
              <a:t>  and </a:t>
            </a:r>
            <a:r>
              <a:rPr lang="es-ES" sz="1600" dirty="0" err="1" smtClean="0">
                <a:solidFill>
                  <a:schemeClr val="bg1"/>
                </a:solidFill>
              </a:rPr>
              <a:t>comparisson</a:t>
            </a:r>
            <a:r>
              <a:rPr lang="es-ES" sz="1600" dirty="0" smtClean="0">
                <a:solidFill>
                  <a:schemeClr val="bg1"/>
                </a:solidFill>
              </a:rPr>
              <a:t> </a:t>
            </a:r>
            <a:r>
              <a:rPr lang="es-ES" sz="1600" dirty="0" err="1" smtClean="0">
                <a:solidFill>
                  <a:schemeClr val="bg1"/>
                </a:solidFill>
              </a:rPr>
              <a:t>development</a:t>
            </a:r>
            <a:r>
              <a:rPr lang="es-ES" sz="1600" dirty="0" smtClean="0">
                <a:solidFill>
                  <a:schemeClr val="bg1"/>
                </a:solidFill>
              </a:rPr>
              <a:t>. </a:t>
            </a:r>
            <a:r>
              <a:rPr lang="es-ES" sz="1600" dirty="0" err="1" smtClean="0">
                <a:solidFill>
                  <a:schemeClr val="bg1"/>
                </a:solidFill>
              </a:rPr>
              <a:t>Sustainability</a:t>
            </a:r>
            <a:r>
              <a:rPr lang="es-ES" sz="1600" dirty="0" smtClean="0">
                <a:solidFill>
                  <a:schemeClr val="bg1"/>
                </a:solidFill>
              </a:rPr>
              <a:t> performance indexes al global </a:t>
            </a:r>
            <a:r>
              <a:rPr lang="es-ES" sz="1600" dirty="0" err="1" smtClean="0">
                <a:solidFill>
                  <a:schemeClr val="bg1"/>
                </a:solidFill>
              </a:rPr>
              <a:t>level</a:t>
            </a:r>
            <a:endParaRPr lang="es-ES" sz="1600" dirty="0">
              <a:solidFill>
                <a:schemeClr val="bg1"/>
              </a:solidFill>
            </a:endParaRPr>
          </a:p>
        </p:txBody>
      </p:sp>
      <p:sp>
        <p:nvSpPr>
          <p:cNvPr id="29" name="Rectángulo 28"/>
          <p:cNvSpPr/>
          <p:nvPr/>
        </p:nvSpPr>
        <p:spPr>
          <a:xfrm>
            <a:off x="1203770" y="4616277"/>
            <a:ext cx="7663783" cy="1323439"/>
          </a:xfrm>
          <a:prstGeom prst="rect">
            <a:avLst/>
          </a:prstGeom>
          <a:solidFill>
            <a:schemeClr val="accent2"/>
          </a:solidFill>
        </p:spPr>
        <p:txBody>
          <a:bodyPr wrap="square">
            <a:spAutoFit/>
          </a:bodyPr>
          <a:lstStyle/>
          <a:p>
            <a:r>
              <a:rPr lang="es-ES" sz="1600" dirty="0" err="1" smtClean="0">
                <a:solidFill>
                  <a:schemeClr val="bg1"/>
                </a:solidFill>
              </a:rPr>
              <a:t>Partners</a:t>
            </a:r>
            <a:r>
              <a:rPr lang="es-ES" sz="1600" dirty="0" smtClean="0">
                <a:solidFill>
                  <a:schemeClr val="bg1"/>
                </a:solidFill>
              </a:rPr>
              <a:t>  </a:t>
            </a:r>
            <a:r>
              <a:rPr lang="es-ES" sz="1600" dirty="0" err="1" smtClean="0">
                <a:solidFill>
                  <a:schemeClr val="bg1"/>
                </a:solidFill>
              </a:rPr>
              <a:t>identified</a:t>
            </a:r>
            <a:r>
              <a:rPr lang="es-ES" sz="1600" dirty="0" smtClean="0">
                <a:solidFill>
                  <a:schemeClr val="bg1"/>
                </a:solidFill>
              </a:rPr>
              <a:t> </a:t>
            </a:r>
            <a:r>
              <a:rPr lang="es-ES" sz="1600" dirty="0" err="1" smtClean="0">
                <a:solidFill>
                  <a:schemeClr val="bg1"/>
                </a:solidFill>
              </a:rPr>
              <a:t>activities</a:t>
            </a:r>
            <a:r>
              <a:rPr lang="es-ES" sz="1600" dirty="0" smtClean="0">
                <a:solidFill>
                  <a:schemeClr val="bg1"/>
                </a:solidFill>
              </a:rPr>
              <a:t>:</a:t>
            </a:r>
          </a:p>
          <a:p>
            <a:r>
              <a:rPr lang="es-ES" sz="1600" dirty="0">
                <a:solidFill>
                  <a:schemeClr val="bg1"/>
                </a:solidFill>
              </a:rPr>
              <a:t>	</a:t>
            </a:r>
            <a:r>
              <a:rPr lang="es-ES" sz="1600" dirty="0" smtClean="0">
                <a:solidFill>
                  <a:schemeClr val="bg1"/>
                </a:solidFill>
              </a:rPr>
              <a:t>- </a:t>
            </a:r>
            <a:r>
              <a:rPr lang="es-ES" sz="1600" dirty="0" err="1" smtClean="0">
                <a:solidFill>
                  <a:schemeClr val="bg1"/>
                </a:solidFill>
              </a:rPr>
              <a:t>definition</a:t>
            </a:r>
            <a:r>
              <a:rPr lang="es-ES" sz="1600" dirty="0" smtClean="0">
                <a:solidFill>
                  <a:schemeClr val="bg1"/>
                </a:solidFill>
              </a:rPr>
              <a:t> and </a:t>
            </a:r>
            <a:r>
              <a:rPr lang="es-ES" sz="1600" dirty="0" err="1" smtClean="0">
                <a:solidFill>
                  <a:schemeClr val="bg1"/>
                </a:solidFill>
              </a:rPr>
              <a:t>development</a:t>
            </a:r>
            <a:r>
              <a:rPr lang="es-ES" sz="1600" dirty="0" smtClean="0">
                <a:solidFill>
                  <a:schemeClr val="bg1"/>
                </a:solidFill>
              </a:rPr>
              <a:t> of  </a:t>
            </a:r>
            <a:r>
              <a:rPr lang="es-ES" sz="1600" dirty="0" err="1" smtClean="0">
                <a:solidFill>
                  <a:schemeClr val="bg1"/>
                </a:solidFill>
              </a:rPr>
              <a:t>models</a:t>
            </a:r>
            <a:r>
              <a:rPr lang="es-ES" sz="1600" dirty="0" smtClean="0">
                <a:solidFill>
                  <a:schemeClr val="bg1"/>
                </a:solidFill>
              </a:rPr>
              <a:t> and data </a:t>
            </a:r>
            <a:r>
              <a:rPr lang="es-ES" sz="1600" dirty="0" err="1" smtClean="0">
                <a:solidFill>
                  <a:schemeClr val="bg1"/>
                </a:solidFill>
              </a:rPr>
              <a:t>integration</a:t>
            </a:r>
            <a:endParaRPr lang="es-ES" sz="1600" dirty="0" smtClean="0">
              <a:solidFill>
                <a:schemeClr val="bg1"/>
              </a:solidFill>
            </a:endParaRPr>
          </a:p>
          <a:p>
            <a:r>
              <a:rPr lang="es-ES" sz="1600" dirty="0">
                <a:solidFill>
                  <a:schemeClr val="bg1"/>
                </a:solidFill>
              </a:rPr>
              <a:t>	</a:t>
            </a:r>
            <a:r>
              <a:rPr lang="es-ES" sz="1600" dirty="0" smtClean="0">
                <a:solidFill>
                  <a:schemeClr val="bg1"/>
                </a:solidFill>
              </a:rPr>
              <a:t>- data </a:t>
            </a:r>
            <a:r>
              <a:rPr lang="es-ES" sz="1600" dirty="0" err="1" smtClean="0">
                <a:solidFill>
                  <a:schemeClr val="bg1"/>
                </a:solidFill>
              </a:rPr>
              <a:t>definition</a:t>
            </a:r>
            <a:r>
              <a:rPr lang="es-ES" sz="1600" dirty="0" smtClean="0">
                <a:solidFill>
                  <a:schemeClr val="bg1"/>
                </a:solidFill>
              </a:rPr>
              <a:t> </a:t>
            </a:r>
            <a:r>
              <a:rPr lang="es-ES" sz="1600" dirty="0" err="1" smtClean="0">
                <a:solidFill>
                  <a:schemeClr val="bg1"/>
                </a:solidFill>
              </a:rPr>
              <a:t>for</a:t>
            </a:r>
            <a:r>
              <a:rPr lang="es-ES" sz="1600" dirty="0" smtClean="0">
                <a:solidFill>
                  <a:schemeClr val="bg1"/>
                </a:solidFill>
              </a:rPr>
              <a:t> </a:t>
            </a:r>
            <a:r>
              <a:rPr lang="es-ES" sz="1600" dirty="0" err="1" smtClean="0">
                <a:solidFill>
                  <a:schemeClr val="bg1"/>
                </a:solidFill>
              </a:rPr>
              <a:t>the</a:t>
            </a:r>
            <a:r>
              <a:rPr lang="es-ES" sz="1600" dirty="0" smtClean="0">
                <a:solidFill>
                  <a:schemeClr val="bg1"/>
                </a:solidFill>
              </a:rPr>
              <a:t> </a:t>
            </a:r>
            <a:r>
              <a:rPr lang="es-ES" sz="1600" dirty="0" err="1" smtClean="0">
                <a:solidFill>
                  <a:schemeClr val="bg1"/>
                </a:solidFill>
              </a:rPr>
              <a:t>acquisition</a:t>
            </a:r>
            <a:r>
              <a:rPr lang="es-ES" sz="1600" dirty="0" smtClean="0">
                <a:solidFill>
                  <a:schemeClr val="bg1"/>
                </a:solidFill>
              </a:rPr>
              <a:t> </a:t>
            </a:r>
            <a:r>
              <a:rPr lang="es-ES" sz="1600" dirty="0" err="1" smtClean="0">
                <a:solidFill>
                  <a:schemeClr val="bg1"/>
                </a:solidFill>
              </a:rPr>
              <a:t>tools</a:t>
            </a:r>
            <a:endParaRPr lang="es-ES" sz="1600" dirty="0" smtClean="0">
              <a:solidFill>
                <a:schemeClr val="bg1"/>
              </a:solidFill>
            </a:endParaRPr>
          </a:p>
          <a:p>
            <a:r>
              <a:rPr lang="es-ES" sz="1600" dirty="0">
                <a:solidFill>
                  <a:schemeClr val="bg1"/>
                </a:solidFill>
              </a:rPr>
              <a:t>	</a:t>
            </a:r>
            <a:r>
              <a:rPr lang="es-ES" sz="1600" dirty="0" smtClean="0">
                <a:solidFill>
                  <a:schemeClr val="bg1"/>
                </a:solidFill>
              </a:rPr>
              <a:t>- apps and</a:t>
            </a:r>
            <a:r>
              <a:rPr lang="es-ES" sz="1600" dirty="0">
                <a:solidFill>
                  <a:schemeClr val="bg1"/>
                </a:solidFill>
              </a:rPr>
              <a:t>	</a:t>
            </a:r>
            <a:r>
              <a:rPr lang="es-ES" sz="1600" dirty="0" smtClean="0">
                <a:solidFill>
                  <a:schemeClr val="bg1"/>
                </a:solidFill>
              </a:rPr>
              <a:t> </a:t>
            </a:r>
            <a:r>
              <a:rPr lang="es-ES" sz="1600" dirty="0" err="1" smtClean="0">
                <a:solidFill>
                  <a:schemeClr val="bg1"/>
                </a:solidFill>
              </a:rPr>
              <a:t>gaming</a:t>
            </a:r>
            <a:r>
              <a:rPr lang="es-ES" sz="1600" dirty="0" smtClean="0">
                <a:solidFill>
                  <a:schemeClr val="bg1"/>
                </a:solidFill>
              </a:rPr>
              <a:t> </a:t>
            </a:r>
            <a:r>
              <a:rPr lang="es-ES" sz="1600" dirty="0" err="1" smtClean="0">
                <a:solidFill>
                  <a:schemeClr val="bg1"/>
                </a:solidFill>
              </a:rPr>
              <a:t>design</a:t>
            </a:r>
            <a:r>
              <a:rPr lang="es-ES" sz="1600" dirty="0" smtClean="0">
                <a:solidFill>
                  <a:schemeClr val="bg1"/>
                </a:solidFill>
              </a:rPr>
              <a:t> </a:t>
            </a:r>
            <a:r>
              <a:rPr lang="es-ES" sz="1600" dirty="0" err="1" smtClean="0">
                <a:solidFill>
                  <a:schemeClr val="bg1"/>
                </a:solidFill>
              </a:rPr>
              <a:t>for</a:t>
            </a:r>
            <a:r>
              <a:rPr lang="es-ES" sz="1600" dirty="0" smtClean="0">
                <a:solidFill>
                  <a:schemeClr val="bg1"/>
                </a:solidFill>
              </a:rPr>
              <a:t> </a:t>
            </a:r>
            <a:r>
              <a:rPr lang="es-ES" sz="1600" dirty="0" err="1" smtClean="0">
                <a:solidFill>
                  <a:schemeClr val="bg1"/>
                </a:solidFill>
              </a:rPr>
              <a:t>integration</a:t>
            </a:r>
            <a:r>
              <a:rPr lang="es-ES" sz="1600" dirty="0" smtClean="0">
                <a:solidFill>
                  <a:schemeClr val="bg1"/>
                </a:solidFill>
              </a:rPr>
              <a:t> </a:t>
            </a:r>
            <a:r>
              <a:rPr lang="es-ES" sz="1600" dirty="0" err="1" smtClean="0">
                <a:solidFill>
                  <a:schemeClr val="bg1"/>
                </a:solidFill>
              </a:rPr>
              <a:t>with</a:t>
            </a:r>
            <a:r>
              <a:rPr lang="es-ES" sz="1600" dirty="0" smtClean="0">
                <a:solidFill>
                  <a:schemeClr val="bg1"/>
                </a:solidFill>
              </a:rPr>
              <a:t> </a:t>
            </a:r>
            <a:r>
              <a:rPr lang="es-ES" sz="1600" dirty="0" err="1" smtClean="0">
                <a:solidFill>
                  <a:schemeClr val="bg1"/>
                </a:solidFill>
              </a:rPr>
              <a:t>the</a:t>
            </a:r>
            <a:r>
              <a:rPr lang="es-ES" sz="1600" dirty="0" smtClean="0">
                <a:solidFill>
                  <a:schemeClr val="bg1"/>
                </a:solidFill>
              </a:rPr>
              <a:t> </a:t>
            </a:r>
            <a:r>
              <a:rPr lang="es-ES" sz="1600" dirty="0" err="1" smtClean="0">
                <a:solidFill>
                  <a:schemeClr val="bg1"/>
                </a:solidFill>
              </a:rPr>
              <a:t>models</a:t>
            </a:r>
            <a:endParaRPr lang="es-ES" sz="1600" dirty="0" smtClean="0">
              <a:solidFill>
                <a:schemeClr val="bg1"/>
              </a:solidFill>
            </a:endParaRPr>
          </a:p>
          <a:p>
            <a:r>
              <a:rPr lang="es-ES" sz="1600" dirty="0" smtClean="0">
                <a:solidFill>
                  <a:schemeClr val="bg1"/>
                </a:solidFill>
              </a:rPr>
              <a:t>	- </a:t>
            </a:r>
            <a:r>
              <a:rPr lang="es-ES" sz="1600" dirty="0" err="1" smtClean="0">
                <a:solidFill>
                  <a:schemeClr val="bg1"/>
                </a:solidFill>
              </a:rPr>
              <a:t>database</a:t>
            </a:r>
            <a:r>
              <a:rPr lang="es-ES" sz="1600" dirty="0" smtClean="0">
                <a:solidFill>
                  <a:schemeClr val="bg1"/>
                </a:solidFill>
              </a:rPr>
              <a:t> </a:t>
            </a:r>
            <a:r>
              <a:rPr lang="es-ES" sz="1600" dirty="0" err="1" smtClean="0">
                <a:solidFill>
                  <a:schemeClr val="bg1"/>
                </a:solidFill>
              </a:rPr>
              <a:t>management</a:t>
            </a:r>
            <a:r>
              <a:rPr lang="es-ES" sz="1600" dirty="0" smtClean="0">
                <a:solidFill>
                  <a:schemeClr val="bg1"/>
                </a:solidFill>
              </a:rPr>
              <a:t> and </a:t>
            </a:r>
            <a:r>
              <a:rPr lang="es-ES" sz="1600" dirty="0" err="1" smtClean="0">
                <a:solidFill>
                  <a:schemeClr val="bg1"/>
                </a:solidFill>
              </a:rPr>
              <a:t>integration</a:t>
            </a:r>
            <a:r>
              <a:rPr lang="es-ES" sz="1600" dirty="0" smtClean="0">
                <a:solidFill>
                  <a:schemeClr val="bg1"/>
                </a:solidFill>
              </a:rPr>
              <a:t> </a:t>
            </a:r>
            <a:r>
              <a:rPr lang="es-ES" sz="1600" dirty="0" err="1" smtClean="0">
                <a:solidFill>
                  <a:schemeClr val="bg1"/>
                </a:solidFill>
              </a:rPr>
              <a:t>tools</a:t>
            </a:r>
            <a:endParaRPr lang="es-ES" sz="1600" dirty="0" smtClean="0">
              <a:solidFill>
                <a:schemeClr val="bg1"/>
              </a:solidFill>
            </a:endParaRPr>
          </a:p>
        </p:txBody>
      </p:sp>
    </p:spTree>
    <p:extLst>
      <p:ext uri="{BB962C8B-B14F-4D97-AF65-F5344CB8AC3E}">
        <p14:creationId xmlns:p14="http://schemas.microsoft.com/office/powerpoint/2010/main" val="3881190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uadroTexto 14"/>
          <p:cNvSpPr txBox="1"/>
          <p:nvPr/>
        </p:nvSpPr>
        <p:spPr>
          <a:xfrm>
            <a:off x="1357841" y="256383"/>
            <a:ext cx="3940786" cy="707886"/>
          </a:xfrm>
          <a:prstGeom prst="rect">
            <a:avLst/>
          </a:prstGeom>
          <a:solidFill>
            <a:srgbClr val="FF0000"/>
          </a:solidFill>
        </p:spPr>
        <p:txBody>
          <a:bodyPr wrap="square" rtlCol="0">
            <a:spAutoFit/>
          </a:bodyPr>
          <a:lstStyle/>
          <a:p>
            <a:pPr algn="ctr"/>
            <a:r>
              <a:rPr lang="en-GB" sz="2000" dirty="0" smtClean="0">
                <a:solidFill>
                  <a:schemeClr val="bg1"/>
                </a:solidFill>
              </a:rPr>
              <a:t>European Competence Framework development</a:t>
            </a:r>
            <a:endParaRPr lang="en-GB" sz="2000" dirty="0">
              <a:solidFill>
                <a:schemeClr val="bg1"/>
              </a:solidFill>
            </a:endParaRPr>
          </a:p>
        </p:txBody>
      </p:sp>
      <p:sp>
        <p:nvSpPr>
          <p:cNvPr id="28" name="CuadroTexto 27"/>
          <p:cNvSpPr txBox="1"/>
          <p:nvPr/>
        </p:nvSpPr>
        <p:spPr>
          <a:xfrm>
            <a:off x="3062776" y="3338832"/>
            <a:ext cx="530915" cy="369332"/>
          </a:xfrm>
          <a:prstGeom prst="rect">
            <a:avLst/>
          </a:prstGeom>
          <a:solidFill>
            <a:schemeClr val="accent6">
              <a:lumMod val="60000"/>
              <a:lumOff val="40000"/>
            </a:schemeClr>
          </a:solidFill>
        </p:spPr>
        <p:txBody>
          <a:bodyPr wrap="none" rtlCol="0">
            <a:spAutoFit/>
          </a:bodyPr>
          <a:lstStyle/>
          <a:p>
            <a:r>
              <a:rPr lang="en-GB" dirty="0" smtClean="0"/>
              <a:t>SC1</a:t>
            </a:r>
            <a:endParaRPr lang="en-GB" dirty="0"/>
          </a:p>
        </p:txBody>
      </p:sp>
      <p:sp>
        <p:nvSpPr>
          <p:cNvPr id="22" name="Rectángulo 21"/>
          <p:cNvSpPr/>
          <p:nvPr/>
        </p:nvSpPr>
        <p:spPr>
          <a:xfrm>
            <a:off x="7462453" y="1162066"/>
            <a:ext cx="4313896" cy="2800767"/>
          </a:xfrm>
          <a:prstGeom prst="rect">
            <a:avLst/>
          </a:prstGeom>
          <a:solidFill>
            <a:schemeClr val="accent2"/>
          </a:solidFill>
        </p:spPr>
        <p:txBody>
          <a:bodyPr wrap="square">
            <a:spAutoFit/>
          </a:bodyPr>
          <a:lstStyle/>
          <a:p>
            <a:pPr marL="342900" indent="-342900">
              <a:buAutoNum type="arabicParenR"/>
            </a:pPr>
            <a:r>
              <a:rPr lang="es-ES" sz="1600" dirty="0" err="1" smtClean="0">
                <a:solidFill>
                  <a:schemeClr val="bg1"/>
                </a:solidFill>
              </a:rPr>
              <a:t>Courses</a:t>
            </a:r>
            <a:endParaRPr lang="es-ES" sz="1600" dirty="0" smtClean="0">
              <a:solidFill>
                <a:schemeClr val="bg1"/>
              </a:solidFill>
            </a:endParaRPr>
          </a:p>
          <a:p>
            <a:pPr marL="342900" indent="-342900">
              <a:buAutoNum type="arabicParenR"/>
            </a:pPr>
            <a:r>
              <a:rPr lang="es-ES" sz="1600" dirty="0" err="1" smtClean="0">
                <a:solidFill>
                  <a:schemeClr val="bg1"/>
                </a:solidFill>
              </a:rPr>
              <a:t>On</a:t>
            </a:r>
            <a:r>
              <a:rPr lang="es-ES" sz="1600" dirty="0" smtClean="0">
                <a:solidFill>
                  <a:schemeClr val="bg1"/>
                </a:solidFill>
              </a:rPr>
              <a:t> line </a:t>
            </a:r>
            <a:r>
              <a:rPr lang="es-ES" sz="1600" dirty="0" err="1" smtClean="0">
                <a:solidFill>
                  <a:schemeClr val="bg1"/>
                </a:solidFill>
              </a:rPr>
              <a:t>resources</a:t>
            </a:r>
            <a:endParaRPr lang="es-ES" sz="1600" dirty="0" smtClean="0">
              <a:solidFill>
                <a:schemeClr val="bg1"/>
              </a:solidFill>
            </a:endParaRPr>
          </a:p>
          <a:p>
            <a:pPr marL="342900" indent="-342900">
              <a:buAutoNum type="arabicParenR"/>
            </a:pPr>
            <a:r>
              <a:rPr lang="es-ES" sz="1600" dirty="0" err="1" smtClean="0">
                <a:solidFill>
                  <a:schemeClr val="bg1"/>
                </a:solidFill>
              </a:rPr>
              <a:t>Prizes</a:t>
            </a:r>
            <a:endParaRPr lang="es-ES" sz="1600" dirty="0" smtClean="0">
              <a:solidFill>
                <a:schemeClr val="bg1"/>
              </a:solidFill>
            </a:endParaRPr>
          </a:p>
          <a:p>
            <a:pPr marL="342900" indent="-342900">
              <a:buAutoNum type="arabicParenR"/>
            </a:pPr>
            <a:r>
              <a:rPr lang="es-ES" sz="1600" dirty="0" err="1" smtClean="0">
                <a:solidFill>
                  <a:schemeClr val="bg1"/>
                </a:solidFill>
              </a:rPr>
              <a:t>Congresses</a:t>
            </a:r>
            <a:endParaRPr lang="es-ES" sz="1600" dirty="0" smtClean="0">
              <a:solidFill>
                <a:schemeClr val="bg1"/>
              </a:solidFill>
            </a:endParaRPr>
          </a:p>
          <a:p>
            <a:pPr marL="342900" indent="-342900">
              <a:buAutoNum type="arabicParenR"/>
            </a:pPr>
            <a:r>
              <a:rPr lang="es-ES" sz="1600" dirty="0" smtClean="0">
                <a:solidFill>
                  <a:schemeClr val="bg1"/>
                </a:solidFill>
              </a:rPr>
              <a:t>Eco </a:t>
            </a:r>
            <a:r>
              <a:rPr lang="es-ES" sz="1600" dirty="0" err="1" smtClean="0">
                <a:solidFill>
                  <a:schemeClr val="bg1"/>
                </a:solidFill>
              </a:rPr>
              <a:t>Schools</a:t>
            </a:r>
            <a:r>
              <a:rPr lang="es-ES" sz="1600" dirty="0" smtClean="0">
                <a:solidFill>
                  <a:schemeClr val="bg1"/>
                </a:solidFill>
              </a:rPr>
              <a:t> concept extended to Eco </a:t>
            </a:r>
            <a:r>
              <a:rPr lang="es-ES" sz="1600" dirty="0" err="1" smtClean="0">
                <a:solidFill>
                  <a:schemeClr val="bg1"/>
                </a:solidFill>
              </a:rPr>
              <a:t>citizens</a:t>
            </a:r>
            <a:endParaRPr lang="es-ES" sz="1600" dirty="0" smtClean="0">
              <a:solidFill>
                <a:schemeClr val="bg1"/>
              </a:solidFill>
            </a:endParaRPr>
          </a:p>
          <a:p>
            <a:pPr marL="342900" indent="-342900">
              <a:buAutoNum type="arabicParenR"/>
            </a:pPr>
            <a:endParaRPr lang="es-ES" sz="1600" dirty="0" smtClean="0">
              <a:solidFill>
                <a:schemeClr val="bg1"/>
              </a:solidFill>
            </a:endParaRPr>
          </a:p>
          <a:p>
            <a:pPr marL="342900" indent="-342900">
              <a:buAutoNum type="arabicParenR"/>
            </a:pPr>
            <a:r>
              <a:rPr lang="es-ES" sz="1600" dirty="0" err="1" smtClean="0">
                <a:solidFill>
                  <a:schemeClr val="bg1"/>
                </a:solidFill>
              </a:rPr>
              <a:t>For</a:t>
            </a:r>
            <a:r>
              <a:rPr lang="es-ES" sz="1600" dirty="0" smtClean="0">
                <a:solidFill>
                  <a:schemeClr val="bg1"/>
                </a:solidFill>
              </a:rPr>
              <a:t> </a:t>
            </a:r>
            <a:r>
              <a:rPr lang="es-ES" sz="1600" dirty="0" err="1" smtClean="0">
                <a:solidFill>
                  <a:schemeClr val="bg1"/>
                </a:solidFill>
              </a:rPr>
              <a:t>different</a:t>
            </a:r>
            <a:r>
              <a:rPr lang="es-ES" sz="1600" dirty="0" smtClean="0">
                <a:solidFill>
                  <a:schemeClr val="bg1"/>
                </a:solidFill>
              </a:rPr>
              <a:t> </a:t>
            </a:r>
            <a:r>
              <a:rPr lang="es-ES" sz="1600" dirty="0" err="1" smtClean="0">
                <a:solidFill>
                  <a:schemeClr val="bg1"/>
                </a:solidFill>
              </a:rPr>
              <a:t>levels</a:t>
            </a:r>
            <a:r>
              <a:rPr lang="es-ES" sz="1600" dirty="0" smtClean="0">
                <a:solidFill>
                  <a:schemeClr val="bg1"/>
                </a:solidFill>
              </a:rPr>
              <a:t>.</a:t>
            </a:r>
          </a:p>
          <a:p>
            <a:pPr marL="800100" lvl="1" indent="-342900">
              <a:buAutoNum type="arabicParenR"/>
            </a:pPr>
            <a:r>
              <a:rPr lang="es-ES" sz="1600" dirty="0" err="1" smtClean="0">
                <a:solidFill>
                  <a:schemeClr val="bg1"/>
                </a:solidFill>
              </a:rPr>
              <a:t>Secundary</a:t>
            </a:r>
            <a:endParaRPr lang="es-ES" sz="1600" dirty="0" smtClean="0">
              <a:solidFill>
                <a:schemeClr val="bg1"/>
              </a:solidFill>
            </a:endParaRPr>
          </a:p>
          <a:p>
            <a:pPr marL="800100" lvl="1" indent="-342900">
              <a:buAutoNum type="arabicParenR"/>
            </a:pPr>
            <a:r>
              <a:rPr lang="es-ES" sz="1600" dirty="0" err="1" smtClean="0">
                <a:solidFill>
                  <a:schemeClr val="bg1"/>
                </a:solidFill>
              </a:rPr>
              <a:t>University</a:t>
            </a:r>
            <a:endParaRPr lang="es-ES" sz="1600" dirty="0" smtClean="0">
              <a:solidFill>
                <a:schemeClr val="bg1"/>
              </a:solidFill>
            </a:endParaRPr>
          </a:p>
          <a:p>
            <a:pPr marL="800100" lvl="1" indent="-342900">
              <a:buAutoNum type="arabicParenR"/>
            </a:pPr>
            <a:r>
              <a:rPr lang="es-ES" sz="1600" dirty="0" smtClean="0">
                <a:solidFill>
                  <a:schemeClr val="bg1"/>
                </a:solidFill>
              </a:rPr>
              <a:t>Managers.</a:t>
            </a:r>
          </a:p>
          <a:p>
            <a:pPr marL="800100" lvl="1" indent="-342900">
              <a:buAutoNum type="arabicParenR"/>
            </a:pPr>
            <a:r>
              <a:rPr lang="es-ES" sz="1600" dirty="0" err="1" smtClean="0">
                <a:solidFill>
                  <a:schemeClr val="bg1"/>
                </a:solidFill>
              </a:rPr>
              <a:t>Policy</a:t>
            </a:r>
            <a:r>
              <a:rPr lang="es-ES" sz="1600" dirty="0" smtClean="0">
                <a:solidFill>
                  <a:schemeClr val="bg1"/>
                </a:solidFill>
              </a:rPr>
              <a:t> </a:t>
            </a:r>
            <a:r>
              <a:rPr lang="es-ES" sz="1600" dirty="0" err="1" smtClean="0">
                <a:solidFill>
                  <a:schemeClr val="bg1"/>
                </a:solidFill>
              </a:rPr>
              <a:t>makers</a:t>
            </a:r>
            <a:r>
              <a:rPr lang="es-ES" sz="1600" dirty="0" smtClean="0">
                <a:solidFill>
                  <a:schemeClr val="bg1"/>
                </a:solidFill>
              </a:rPr>
              <a:t> . </a:t>
            </a:r>
            <a:endParaRPr lang="es-ES" sz="1600" dirty="0">
              <a:solidFill>
                <a:schemeClr val="bg1"/>
              </a:solidFill>
            </a:endParaRPr>
          </a:p>
        </p:txBody>
      </p:sp>
      <p:sp>
        <p:nvSpPr>
          <p:cNvPr id="29" name="Rectángulo 28"/>
          <p:cNvSpPr/>
          <p:nvPr/>
        </p:nvSpPr>
        <p:spPr>
          <a:xfrm>
            <a:off x="1203770" y="4616277"/>
            <a:ext cx="7663783" cy="1077218"/>
          </a:xfrm>
          <a:prstGeom prst="rect">
            <a:avLst/>
          </a:prstGeom>
          <a:solidFill>
            <a:schemeClr val="accent2"/>
          </a:solidFill>
        </p:spPr>
        <p:txBody>
          <a:bodyPr wrap="square">
            <a:spAutoFit/>
          </a:bodyPr>
          <a:lstStyle/>
          <a:p>
            <a:r>
              <a:rPr lang="es-ES" sz="1600" dirty="0" err="1" smtClean="0">
                <a:solidFill>
                  <a:schemeClr val="bg1"/>
                </a:solidFill>
              </a:rPr>
              <a:t>Partners</a:t>
            </a:r>
            <a:r>
              <a:rPr lang="es-ES" sz="1600" dirty="0" smtClean="0">
                <a:solidFill>
                  <a:schemeClr val="bg1"/>
                </a:solidFill>
              </a:rPr>
              <a:t>  </a:t>
            </a:r>
            <a:r>
              <a:rPr lang="es-ES" sz="1600" dirty="0" err="1" smtClean="0">
                <a:solidFill>
                  <a:schemeClr val="bg1"/>
                </a:solidFill>
              </a:rPr>
              <a:t>identified</a:t>
            </a:r>
            <a:r>
              <a:rPr lang="es-ES" sz="1600" dirty="0" smtClean="0">
                <a:solidFill>
                  <a:schemeClr val="bg1"/>
                </a:solidFill>
              </a:rPr>
              <a:t> </a:t>
            </a:r>
            <a:r>
              <a:rPr lang="es-ES" sz="1600" dirty="0" err="1" smtClean="0">
                <a:solidFill>
                  <a:schemeClr val="bg1"/>
                </a:solidFill>
              </a:rPr>
              <a:t>activities</a:t>
            </a:r>
            <a:r>
              <a:rPr lang="es-ES" sz="1600" dirty="0" smtClean="0">
                <a:solidFill>
                  <a:schemeClr val="bg1"/>
                </a:solidFill>
              </a:rPr>
              <a:t>:</a:t>
            </a:r>
          </a:p>
          <a:p>
            <a:r>
              <a:rPr lang="es-ES" sz="1600" dirty="0">
                <a:solidFill>
                  <a:schemeClr val="bg1"/>
                </a:solidFill>
              </a:rPr>
              <a:t>	</a:t>
            </a:r>
            <a:r>
              <a:rPr lang="es-ES" sz="1600" dirty="0" smtClean="0">
                <a:solidFill>
                  <a:schemeClr val="bg1"/>
                </a:solidFill>
              </a:rPr>
              <a:t>- </a:t>
            </a:r>
            <a:r>
              <a:rPr lang="es-ES" sz="1600" dirty="0" err="1" smtClean="0">
                <a:solidFill>
                  <a:schemeClr val="bg1"/>
                </a:solidFill>
              </a:rPr>
              <a:t>definition</a:t>
            </a:r>
            <a:r>
              <a:rPr lang="es-ES" sz="1600" dirty="0" smtClean="0">
                <a:solidFill>
                  <a:schemeClr val="bg1"/>
                </a:solidFill>
              </a:rPr>
              <a:t> and </a:t>
            </a:r>
            <a:r>
              <a:rPr lang="es-ES" sz="1600" dirty="0" err="1" smtClean="0">
                <a:solidFill>
                  <a:schemeClr val="bg1"/>
                </a:solidFill>
              </a:rPr>
              <a:t>development</a:t>
            </a:r>
            <a:r>
              <a:rPr lang="es-ES" sz="1600" dirty="0" smtClean="0">
                <a:solidFill>
                  <a:schemeClr val="bg1"/>
                </a:solidFill>
              </a:rPr>
              <a:t> of  </a:t>
            </a:r>
            <a:r>
              <a:rPr lang="es-ES" sz="1600" dirty="0" err="1" smtClean="0">
                <a:solidFill>
                  <a:schemeClr val="bg1"/>
                </a:solidFill>
              </a:rPr>
              <a:t>framework</a:t>
            </a:r>
            <a:r>
              <a:rPr lang="es-ES" sz="1600" dirty="0" smtClean="0">
                <a:solidFill>
                  <a:schemeClr val="bg1"/>
                </a:solidFill>
              </a:rPr>
              <a:t> </a:t>
            </a:r>
            <a:r>
              <a:rPr lang="es-ES" sz="1600" dirty="0" err="1" smtClean="0">
                <a:solidFill>
                  <a:schemeClr val="bg1"/>
                </a:solidFill>
              </a:rPr>
              <a:t>structure</a:t>
            </a:r>
            <a:r>
              <a:rPr lang="es-ES" sz="1600" dirty="0" smtClean="0">
                <a:solidFill>
                  <a:schemeClr val="bg1"/>
                </a:solidFill>
              </a:rPr>
              <a:t> and </a:t>
            </a:r>
            <a:r>
              <a:rPr lang="es-ES" sz="1600" dirty="0" err="1" smtClean="0">
                <a:solidFill>
                  <a:schemeClr val="bg1"/>
                </a:solidFill>
              </a:rPr>
              <a:t>content</a:t>
            </a:r>
            <a:endParaRPr lang="es-ES" sz="1600" dirty="0" smtClean="0">
              <a:solidFill>
                <a:schemeClr val="bg1"/>
              </a:solidFill>
            </a:endParaRPr>
          </a:p>
          <a:p>
            <a:r>
              <a:rPr lang="es-ES" sz="1600" dirty="0">
                <a:solidFill>
                  <a:schemeClr val="bg1"/>
                </a:solidFill>
              </a:rPr>
              <a:t>	</a:t>
            </a:r>
            <a:r>
              <a:rPr lang="es-ES" sz="1600" dirty="0" smtClean="0">
                <a:solidFill>
                  <a:schemeClr val="bg1"/>
                </a:solidFill>
              </a:rPr>
              <a:t>- </a:t>
            </a:r>
            <a:r>
              <a:rPr lang="es-ES" sz="1600" dirty="0" err="1" smtClean="0">
                <a:solidFill>
                  <a:schemeClr val="bg1"/>
                </a:solidFill>
              </a:rPr>
              <a:t>interaction</a:t>
            </a:r>
            <a:r>
              <a:rPr lang="es-ES" sz="1600" dirty="0" smtClean="0">
                <a:solidFill>
                  <a:schemeClr val="bg1"/>
                </a:solidFill>
              </a:rPr>
              <a:t> and </a:t>
            </a:r>
            <a:r>
              <a:rPr lang="es-ES" sz="1600" dirty="0" err="1" smtClean="0">
                <a:solidFill>
                  <a:schemeClr val="bg1"/>
                </a:solidFill>
              </a:rPr>
              <a:t>feedback</a:t>
            </a:r>
            <a:r>
              <a:rPr lang="es-ES" sz="1600" dirty="0" smtClean="0">
                <a:solidFill>
                  <a:schemeClr val="bg1"/>
                </a:solidFill>
              </a:rPr>
              <a:t> </a:t>
            </a:r>
            <a:r>
              <a:rPr lang="es-ES" sz="1600" dirty="0" err="1" smtClean="0">
                <a:solidFill>
                  <a:schemeClr val="bg1"/>
                </a:solidFill>
              </a:rPr>
              <a:t>with</a:t>
            </a:r>
            <a:r>
              <a:rPr lang="es-ES" sz="1600" dirty="0" smtClean="0">
                <a:solidFill>
                  <a:schemeClr val="bg1"/>
                </a:solidFill>
              </a:rPr>
              <a:t> </a:t>
            </a:r>
            <a:r>
              <a:rPr lang="es-ES" sz="1600" dirty="0" err="1" smtClean="0">
                <a:solidFill>
                  <a:schemeClr val="bg1"/>
                </a:solidFill>
              </a:rPr>
              <a:t>stakeholders</a:t>
            </a:r>
            <a:endParaRPr lang="es-ES" sz="1600" dirty="0" smtClean="0">
              <a:solidFill>
                <a:schemeClr val="bg1"/>
              </a:solidFill>
            </a:endParaRPr>
          </a:p>
          <a:p>
            <a:r>
              <a:rPr lang="es-ES" sz="1600" dirty="0">
                <a:solidFill>
                  <a:schemeClr val="bg1"/>
                </a:solidFill>
              </a:rPr>
              <a:t>	</a:t>
            </a:r>
            <a:r>
              <a:rPr lang="es-ES" sz="1600" dirty="0" smtClean="0">
                <a:solidFill>
                  <a:schemeClr val="bg1"/>
                </a:solidFill>
              </a:rPr>
              <a:t>- </a:t>
            </a:r>
            <a:r>
              <a:rPr lang="es-ES" sz="1600" dirty="0" err="1" smtClean="0">
                <a:solidFill>
                  <a:schemeClr val="bg1"/>
                </a:solidFill>
              </a:rPr>
              <a:t>development</a:t>
            </a:r>
            <a:r>
              <a:rPr lang="es-ES" sz="1600" dirty="0" smtClean="0">
                <a:solidFill>
                  <a:schemeClr val="bg1"/>
                </a:solidFill>
              </a:rPr>
              <a:t> of </a:t>
            </a:r>
            <a:r>
              <a:rPr lang="es-ES" sz="1600" dirty="0" err="1" smtClean="0">
                <a:solidFill>
                  <a:schemeClr val="bg1"/>
                </a:solidFill>
              </a:rPr>
              <a:t>the</a:t>
            </a:r>
            <a:r>
              <a:rPr lang="es-ES" sz="1600" dirty="0" smtClean="0">
                <a:solidFill>
                  <a:schemeClr val="bg1"/>
                </a:solidFill>
              </a:rPr>
              <a:t> </a:t>
            </a:r>
            <a:r>
              <a:rPr lang="es-ES" sz="1600" dirty="0" err="1" smtClean="0">
                <a:solidFill>
                  <a:schemeClr val="bg1"/>
                </a:solidFill>
              </a:rPr>
              <a:t>content</a:t>
            </a:r>
            <a:endParaRPr lang="es-ES" sz="1600" dirty="0" smtClean="0">
              <a:solidFill>
                <a:schemeClr val="bg1"/>
              </a:solidFill>
            </a:endParaRPr>
          </a:p>
        </p:txBody>
      </p:sp>
      <p:sp>
        <p:nvSpPr>
          <p:cNvPr id="9" name="Elipse 8"/>
          <p:cNvSpPr/>
          <p:nvPr/>
        </p:nvSpPr>
        <p:spPr>
          <a:xfrm>
            <a:off x="71996" y="1583788"/>
            <a:ext cx="3256237" cy="804323"/>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Educational Content</a:t>
            </a:r>
          </a:p>
        </p:txBody>
      </p:sp>
      <p:sp>
        <p:nvSpPr>
          <p:cNvPr id="11" name="CuadroTexto 10"/>
          <p:cNvSpPr txBox="1"/>
          <p:nvPr/>
        </p:nvSpPr>
        <p:spPr>
          <a:xfrm>
            <a:off x="3491082" y="1985949"/>
            <a:ext cx="3808522" cy="830997"/>
          </a:xfrm>
          <a:prstGeom prst="rect">
            <a:avLst/>
          </a:prstGeom>
          <a:solidFill>
            <a:srgbClr val="FFC000"/>
          </a:solidFill>
        </p:spPr>
        <p:txBody>
          <a:bodyPr wrap="square" rtlCol="0">
            <a:spAutoFit/>
          </a:bodyPr>
          <a:lstStyle/>
          <a:p>
            <a:pPr marL="285750" lvl="2" indent="-285750">
              <a:buFontTx/>
              <a:buChar char="-"/>
            </a:pPr>
            <a:r>
              <a:rPr lang="en-GB" sz="1600" dirty="0" smtClean="0">
                <a:solidFill>
                  <a:schemeClr val="bg1"/>
                </a:solidFill>
              </a:rPr>
              <a:t>Educational content. Definition of framework. Specific content (courses, lessons, videos, self learning material</a:t>
            </a:r>
          </a:p>
        </p:txBody>
      </p:sp>
    </p:spTree>
    <p:extLst>
      <p:ext uri="{BB962C8B-B14F-4D97-AF65-F5344CB8AC3E}">
        <p14:creationId xmlns:p14="http://schemas.microsoft.com/office/powerpoint/2010/main" val="3338794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uadroTexto 14"/>
          <p:cNvSpPr txBox="1"/>
          <p:nvPr/>
        </p:nvSpPr>
        <p:spPr>
          <a:xfrm>
            <a:off x="1357841" y="256383"/>
            <a:ext cx="3940786" cy="707886"/>
          </a:xfrm>
          <a:prstGeom prst="rect">
            <a:avLst/>
          </a:prstGeom>
          <a:solidFill>
            <a:srgbClr val="FF0000"/>
          </a:solidFill>
        </p:spPr>
        <p:txBody>
          <a:bodyPr wrap="square" rtlCol="0">
            <a:spAutoFit/>
          </a:bodyPr>
          <a:lstStyle/>
          <a:p>
            <a:pPr algn="ctr"/>
            <a:r>
              <a:rPr lang="en-GB" sz="2000" dirty="0" smtClean="0">
                <a:solidFill>
                  <a:schemeClr val="bg1"/>
                </a:solidFill>
              </a:rPr>
              <a:t>European Competence Framework development</a:t>
            </a:r>
            <a:endParaRPr lang="en-GB" sz="2000" dirty="0">
              <a:solidFill>
                <a:schemeClr val="bg1"/>
              </a:solidFill>
            </a:endParaRPr>
          </a:p>
        </p:txBody>
      </p:sp>
      <p:sp>
        <p:nvSpPr>
          <p:cNvPr id="20" name="CuadroTexto 19"/>
          <p:cNvSpPr txBox="1"/>
          <p:nvPr/>
        </p:nvSpPr>
        <p:spPr>
          <a:xfrm>
            <a:off x="3671836" y="2912757"/>
            <a:ext cx="3808522" cy="1569660"/>
          </a:xfrm>
          <a:prstGeom prst="rect">
            <a:avLst/>
          </a:prstGeom>
          <a:solidFill>
            <a:srgbClr val="FFC000"/>
          </a:solidFill>
        </p:spPr>
        <p:txBody>
          <a:bodyPr wrap="square" rtlCol="0">
            <a:spAutoFit/>
          </a:bodyPr>
          <a:lstStyle/>
          <a:p>
            <a:pPr marL="285750" lvl="2" indent="-285750">
              <a:buFontTx/>
              <a:buChar char="-"/>
            </a:pPr>
            <a:r>
              <a:rPr lang="en-GB" sz="1600" dirty="0" smtClean="0">
                <a:solidFill>
                  <a:schemeClr val="bg1"/>
                </a:solidFill>
              </a:rPr>
              <a:t>Measurement campaigns. Citizen participation air quality monitoring</a:t>
            </a:r>
          </a:p>
          <a:p>
            <a:pPr marL="285750" lvl="2" indent="-285750">
              <a:buFontTx/>
              <a:buChar char="-"/>
            </a:pPr>
            <a:r>
              <a:rPr lang="en-GB" sz="1600" dirty="0" smtClean="0">
                <a:solidFill>
                  <a:schemeClr val="bg1"/>
                </a:solidFill>
              </a:rPr>
              <a:t>Actions. Raising Aware actions. Prizes. Gaming. Congresses . </a:t>
            </a:r>
          </a:p>
          <a:p>
            <a:pPr marL="285750" lvl="2" indent="-285750">
              <a:buFontTx/>
              <a:buChar char="-"/>
            </a:pPr>
            <a:r>
              <a:rPr lang="en-GB" sz="1600" dirty="0" smtClean="0">
                <a:solidFill>
                  <a:schemeClr val="bg1"/>
                </a:solidFill>
              </a:rPr>
              <a:t>Community creation. Eco Schools/ Eco Citizens. Clustering. NGOs</a:t>
            </a:r>
          </a:p>
        </p:txBody>
      </p:sp>
      <p:sp>
        <p:nvSpPr>
          <p:cNvPr id="16" name="CuadroTexto 15"/>
          <p:cNvSpPr txBox="1"/>
          <p:nvPr/>
        </p:nvSpPr>
        <p:spPr>
          <a:xfrm>
            <a:off x="3140921" y="4269992"/>
            <a:ext cx="530915" cy="369332"/>
          </a:xfrm>
          <a:prstGeom prst="rect">
            <a:avLst/>
          </a:prstGeom>
          <a:solidFill>
            <a:schemeClr val="accent6">
              <a:lumMod val="60000"/>
              <a:lumOff val="40000"/>
            </a:schemeClr>
          </a:solidFill>
        </p:spPr>
        <p:txBody>
          <a:bodyPr wrap="none" rtlCol="0">
            <a:spAutoFit/>
          </a:bodyPr>
          <a:lstStyle/>
          <a:p>
            <a:r>
              <a:rPr lang="en-GB" dirty="0" smtClean="0"/>
              <a:t>SC3</a:t>
            </a:r>
            <a:endParaRPr lang="en-GB" dirty="0"/>
          </a:p>
        </p:txBody>
      </p:sp>
      <p:sp>
        <p:nvSpPr>
          <p:cNvPr id="23" name="Elipse 22"/>
          <p:cNvSpPr/>
          <p:nvPr/>
        </p:nvSpPr>
        <p:spPr>
          <a:xfrm>
            <a:off x="150142" y="3179020"/>
            <a:ext cx="3256237" cy="9273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t>Actions</a:t>
            </a:r>
          </a:p>
          <a:p>
            <a:pPr algn="ctr"/>
            <a:r>
              <a:rPr lang="en-GB" sz="2800" dirty="0" smtClean="0"/>
              <a:t>Community</a:t>
            </a:r>
          </a:p>
        </p:txBody>
      </p:sp>
      <p:sp>
        <p:nvSpPr>
          <p:cNvPr id="27" name="CuadroTexto 26"/>
          <p:cNvSpPr txBox="1"/>
          <p:nvPr/>
        </p:nvSpPr>
        <p:spPr>
          <a:xfrm>
            <a:off x="2419945" y="4252237"/>
            <a:ext cx="530915" cy="369332"/>
          </a:xfrm>
          <a:prstGeom prst="rect">
            <a:avLst/>
          </a:prstGeom>
          <a:solidFill>
            <a:schemeClr val="accent6">
              <a:lumMod val="60000"/>
              <a:lumOff val="40000"/>
            </a:schemeClr>
          </a:solidFill>
        </p:spPr>
        <p:txBody>
          <a:bodyPr wrap="none" rtlCol="0">
            <a:spAutoFit/>
          </a:bodyPr>
          <a:lstStyle/>
          <a:p>
            <a:r>
              <a:rPr lang="en-GB" dirty="0" smtClean="0"/>
              <a:t>SC2</a:t>
            </a:r>
            <a:endParaRPr lang="en-GB" dirty="0"/>
          </a:p>
        </p:txBody>
      </p:sp>
      <p:sp>
        <p:nvSpPr>
          <p:cNvPr id="22" name="Rectángulo 21"/>
          <p:cNvSpPr/>
          <p:nvPr/>
        </p:nvSpPr>
        <p:spPr>
          <a:xfrm>
            <a:off x="7688062" y="256383"/>
            <a:ext cx="4313896" cy="1754326"/>
          </a:xfrm>
          <a:prstGeom prst="rect">
            <a:avLst/>
          </a:prstGeom>
          <a:solidFill>
            <a:schemeClr val="accent2"/>
          </a:solidFill>
        </p:spPr>
        <p:txBody>
          <a:bodyPr wrap="square">
            <a:spAutoFit/>
          </a:bodyPr>
          <a:lstStyle/>
          <a:p>
            <a:pPr marL="342900" indent="-342900">
              <a:buAutoNum type="arabicParenR"/>
            </a:pPr>
            <a:r>
              <a:rPr lang="es-ES" dirty="0" err="1" smtClean="0">
                <a:solidFill>
                  <a:schemeClr val="bg1"/>
                </a:solidFill>
              </a:rPr>
              <a:t>Integration</a:t>
            </a:r>
            <a:r>
              <a:rPr lang="es-ES" dirty="0" smtClean="0">
                <a:solidFill>
                  <a:schemeClr val="bg1"/>
                </a:solidFill>
              </a:rPr>
              <a:t> </a:t>
            </a:r>
            <a:r>
              <a:rPr lang="es-ES" dirty="0" err="1" smtClean="0">
                <a:solidFill>
                  <a:schemeClr val="bg1"/>
                </a:solidFill>
              </a:rPr>
              <a:t>within</a:t>
            </a:r>
            <a:r>
              <a:rPr lang="es-ES" dirty="0" smtClean="0">
                <a:solidFill>
                  <a:schemeClr val="bg1"/>
                </a:solidFill>
              </a:rPr>
              <a:t> </a:t>
            </a:r>
            <a:r>
              <a:rPr lang="es-ES" dirty="0" err="1" smtClean="0">
                <a:solidFill>
                  <a:schemeClr val="bg1"/>
                </a:solidFill>
              </a:rPr>
              <a:t>existing</a:t>
            </a:r>
            <a:r>
              <a:rPr lang="es-ES" dirty="0" smtClean="0">
                <a:solidFill>
                  <a:schemeClr val="bg1"/>
                </a:solidFill>
              </a:rPr>
              <a:t> </a:t>
            </a:r>
            <a:r>
              <a:rPr lang="es-ES" dirty="0" err="1" smtClean="0">
                <a:solidFill>
                  <a:schemeClr val="bg1"/>
                </a:solidFill>
              </a:rPr>
              <a:t>networks</a:t>
            </a:r>
            <a:r>
              <a:rPr lang="es-ES" dirty="0" smtClean="0">
                <a:solidFill>
                  <a:schemeClr val="bg1"/>
                </a:solidFill>
              </a:rPr>
              <a:t> and </a:t>
            </a:r>
            <a:r>
              <a:rPr lang="es-ES" dirty="0" err="1" smtClean="0">
                <a:solidFill>
                  <a:schemeClr val="bg1"/>
                </a:solidFill>
              </a:rPr>
              <a:t>creation</a:t>
            </a:r>
            <a:r>
              <a:rPr lang="es-ES" dirty="0" smtClean="0">
                <a:solidFill>
                  <a:schemeClr val="bg1"/>
                </a:solidFill>
              </a:rPr>
              <a:t> of new </a:t>
            </a:r>
            <a:r>
              <a:rPr lang="es-ES" dirty="0" err="1" smtClean="0">
                <a:solidFill>
                  <a:schemeClr val="bg1"/>
                </a:solidFill>
              </a:rPr>
              <a:t>ones</a:t>
            </a:r>
            <a:r>
              <a:rPr lang="es-ES" dirty="0" smtClean="0">
                <a:solidFill>
                  <a:schemeClr val="bg1"/>
                </a:solidFill>
              </a:rPr>
              <a:t> </a:t>
            </a:r>
          </a:p>
          <a:p>
            <a:pPr marL="342900" indent="-342900">
              <a:buAutoNum type="arabicParenR"/>
            </a:pPr>
            <a:r>
              <a:rPr lang="es-ES" dirty="0" err="1" smtClean="0">
                <a:solidFill>
                  <a:schemeClr val="bg1"/>
                </a:solidFill>
              </a:rPr>
              <a:t>Feedback</a:t>
            </a:r>
            <a:r>
              <a:rPr lang="es-ES" dirty="0" smtClean="0">
                <a:solidFill>
                  <a:schemeClr val="bg1"/>
                </a:solidFill>
              </a:rPr>
              <a:t> </a:t>
            </a:r>
            <a:r>
              <a:rPr lang="es-ES" dirty="0" err="1" smtClean="0">
                <a:solidFill>
                  <a:schemeClr val="bg1"/>
                </a:solidFill>
              </a:rPr>
              <a:t>from</a:t>
            </a:r>
            <a:r>
              <a:rPr lang="es-ES" dirty="0" smtClean="0">
                <a:solidFill>
                  <a:schemeClr val="bg1"/>
                </a:solidFill>
              </a:rPr>
              <a:t> </a:t>
            </a:r>
            <a:r>
              <a:rPr lang="es-ES" dirty="0" err="1" smtClean="0">
                <a:solidFill>
                  <a:schemeClr val="bg1"/>
                </a:solidFill>
              </a:rPr>
              <a:t>stakeholders</a:t>
            </a:r>
            <a:endParaRPr lang="es-ES" dirty="0" smtClean="0">
              <a:solidFill>
                <a:schemeClr val="bg1"/>
              </a:solidFill>
            </a:endParaRPr>
          </a:p>
          <a:p>
            <a:pPr marL="342900" indent="-342900">
              <a:buAutoNum type="arabicParenR"/>
            </a:pPr>
            <a:r>
              <a:rPr lang="es-ES" dirty="0" err="1" smtClean="0">
                <a:solidFill>
                  <a:schemeClr val="bg1"/>
                </a:solidFill>
              </a:rPr>
              <a:t>Clustering</a:t>
            </a:r>
            <a:endParaRPr lang="es-ES" dirty="0" smtClean="0">
              <a:solidFill>
                <a:schemeClr val="bg1"/>
              </a:solidFill>
            </a:endParaRPr>
          </a:p>
          <a:p>
            <a:pPr marL="342900" indent="-342900">
              <a:buAutoNum type="arabicParenR"/>
            </a:pPr>
            <a:r>
              <a:rPr lang="es-ES" dirty="0" err="1" smtClean="0">
                <a:solidFill>
                  <a:schemeClr val="bg1"/>
                </a:solidFill>
              </a:rPr>
              <a:t>Generation</a:t>
            </a:r>
            <a:r>
              <a:rPr lang="es-ES" dirty="0" smtClean="0">
                <a:solidFill>
                  <a:schemeClr val="bg1"/>
                </a:solidFill>
              </a:rPr>
              <a:t> of </a:t>
            </a:r>
            <a:r>
              <a:rPr lang="es-ES" dirty="0" err="1" smtClean="0">
                <a:solidFill>
                  <a:schemeClr val="bg1"/>
                </a:solidFill>
              </a:rPr>
              <a:t>activities</a:t>
            </a:r>
            <a:r>
              <a:rPr lang="es-ES" dirty="0" smtClean="0">
                <a:solidFill>
                  <a:schemeClr val="bg1"/>
                </a:solidFill>
              </a:rPr>
              <a:t> and </a:t>
            </a:r>
            <a:r>
              <a:rPr lang="es-ES" dirty="0" err="1" smtClean="0">
                <a:solidFill>
                  <a:schemeClr val="bg1"/>
                </a:solidFill>
              </a:rPr>
              <a:t>content</a:t>
            </a:r>
            <a:endParaRPr lang="es-ES" dirty="0" smtClean="0">
              <a:solidFill>
                <a:schemeClr val="bg1"/>
              </a:solidFill>
            </a:endParaRPr>
          </a:p>
          <a:p>
            <a:pPr marL="342900" indent="-342900">
              <a:buAutoNum type="arabicParenR"/>
            </a:pPr>
            <a:r>
              <a:rPr lang="es-ES" dirty="0" err="1" smtClean="0">
                <a:solidFill>
                  <a:schemeClr val="bg1"/>
                </a:solidFill>
              </a:rPr>
              <a:t>Dinamization</a:t>
            </a:r>
            <a:r>
              <a:rPr lang="es-ES" dirty="0" smtClean="0">
                <a:solidFill>
                  <a:schemeClr val="bg1"/>
                </a:solidFill>
              </a:rPr>
              <a:t> of </a:t>
            </a:r>
            <a:r>
              <a:rPr lang="es-ES" dirty="0" err="1" smtClean="0">
                <a:solidFill>
                  <a:schemeClr val="bg1"/>
                </a:solidFill>
              </a:rPr>
              <a:t>stakeholders</a:t>
            </a:r>
            <a:endParaRPr lang="es-ES" dirty="0">
              <a:solidFill>
                <a:schemeClr val="bg1"/>
              </a:solidFill>
            </a:endParaRPr>
          </a:p>
        </p:txBody>
      </p:sp>
      <p:sp>
        <p:nvSpPr>
          <p:cNvPr id="17" name="Rectángulo 16"/>
          <p:cNvSpPr/>
          <p:nvPr/>
        </p:nvSpPr>
        <p:spPr>
          <a:xfrm>
            <a:off x="2862449" y="5243893"/>
            <a:ext cx="7663783" cy="1323439"/>
          </a:xfrm>
          <a:prstGeom prst="rect">
            <a:avLst/>
          </a:prstGeom>
          <a:solidFill>
            <a:schemeClr val="accent2"/>
          </a:solidFill>
        </p:spPr>
        <p:txBody>
          <a:bodyPr wrap="square">
            <a:spAutoFit/>
          </a:bodyPr>
          <a:lstStyle/>
          <a:p>
            <a:r>
              <a:rPr lang="es-ES" sz="1600" dirty="0" err="1" smtClean="0">
                <a:solidFill>
                  <a:schemeClr val="bg1"/>
                </a:solidFill>
              </a:rPr>
              <a:t>Partners</a:t>
            </a:r>
            <a:r>
              <a:rPr lang="es-ES" sz="1600" dirty="0" smtClean="0">
                <a:solidFill>
                  <a:schemeClr val="bg1"/>
                </a:solidFill>
              </a:rPr>
              <a:t>  </a:t>
            </a:r>
            <a:r>
              <a:rPr lang="es-ES" sz="1600" dirty="0" err="1" smtClean="0">
                <a:solidFill>
                  <a:schemeClr val="bg1"/>
                </a:solidFill>
              </a:rPr>
              <a:t>identified</a:t>
            </a:r>
            <a:r>
              <a:rPr lang="es-ES" sz="1600" dirty="0" smtClean="0">
                <a:solidFill>
                  <a:schemeClr val="bg1"/>
                </a:solidFill>
              </a:rPr>
              <a:t> </a:t>
            </a:r>
            <a:r>
              <a:rPr lang="es-ES" sz="1600" dirty="0" err="1" smtClean="0">
                <a:solidFill>
                  <a:schemeClr val="bg1"/>
                </a:solidFill>
              </a:rPr>
              <a:t>activities</a:t>
            </a:r>
            <a:r>
              <a:rPr lang="es-ES" sz="1600" dirty="0" smtClean="0">
                <a:solidFill>
                  <a:schemeClr val="bg1"/>
                </a:solidFill>
              </a:rPr>
              <a:t>:</a:t>
            </a:r>
          </a:p>
          <a:p>
            <a:r>
              <a:rPr lang="es-ES" sz="1600" dirty="0">
                <a:solidFill>
                  <a:schemeClr val="bg1"/>
                </a:solidFill>
              </a:rPr>
              <a:t>	</a:t>
            </a:r>
            <a:r>
              <a:rPr lang="es-ES" sz="1600" dirty="0" smtClean="0">
                <a:solidFill>
                  <a:schemeClr val="bg1"/>
                </a:solidFill>
              </a:rPr>
              <a:t>- </a:t>
            </a:r>
            <a:r>
              <a:rPr lang="es-ES" sz="1600" dirty="0" err="1" smtClean="0">
                <a:solidFill>
                  <a:schemeClr val="bg1"/>
                </a:solidFill>
              </a:rPr>
              <a:t>clustering</a:t>
            </a:r>
            <a:r>
              <a:rPr lang="es-ES" sz="1600" dirty="0" smtClean="0">
                <a:solidFill>
                  <a:schemeClr val="bg1"/>
                </a:solidFill>
              </a:rPr>
              <a:t> and meetings </a:t>
            </a:r>
            <a:r>
              <a:rPr lang="es-ES" sz="1600" dirty="0" err="1" smtClean="0">
                <a:solidFill>
                  <a:schemeClr val="bg1"/>
                </a:solidFill>
              </a:rPr>
              <a:t>with</a:t>
            </a:r>
            <a:r>
              <a:rPr lang="es-ES" sz="1600" dirty="0" smtClean="0">
                <a:solidFill>
                  <a:schemeClr val="bg1"/>
                </a:solidFill>
              </a:rPr>
              <a:t> </a:t>
            </a:r>
            <a:r>
              <a:rPr lang="es-ES" sz="1600" dirty="0" err="1" smtClean="0">
                <a:solidFill>
                  <a:schemeClr val="bg1"/>
                </a:solidFill>
              </a:rPr>
              <a:t>stakeholders</a:t>
            </a:r>
            <a:endParaRPr lang="es-ES" sz="1600" dirty="0" smtClean="0">
              <a:solidFill>
                <a:schemeClr val="bg1"/>
              </a:solidFill>
            </a:endParaRPr>
          </a:p>
          <a:p>
            <a:r>
              <a:rPr lang="es-ES" sz="1600" dirty="0">
                <a:solidFill>
                  <a:schemeClr val="bg1"/>
                </a:solidFill>
              </a:rPr>
              <a:t>	</a:t>
            </a:r>
            <a:r>
              <a:rPr lang="es-ES" sz="1600" dirty="0" smtClean="0">
                <a:solidFill>
                  <a:schemeClr val="bg1"/>
                </a:solidFill>
              </a:rPr>
              <a:t>- </a:t>
            </a:r>
            <a:r>
              <a:rPr lang="es-ES" sz="1600" dirty="0" err="1" smtClean="0">
                <a:solidFill>
                  <a:schemeClr val="bg1"/>
                </a:solidFill>
              </a:rPr>
              <a:t>develpment</a:t>
            </a:r>
            <a:r>
              <a:rPr lang="es-ES" sz="1600" dirty="0" smtClean="0">
                <a:solidFill>
                  <a:schemeClr val="bg1"/>
                </a:solidFill>
              </a:rPr>
              <a:t> of </a:t>
            </a:r>
            <a:r>
              <a:rPr lang="es-ES" sz="1600" dirty="0" err="1" smtClean="0">
                <a:solidFill>
                  <a:schemeClr val="bg1"/>
                </a:solidFill>
              </a:rPr>
              <a:t>services</a:t>
            </a:r>
            <a:r>
              <a:rPr lang="es-ES" sz="1600" dirty="0" smtClean="0">
                <a:solidFill>
                  <a:schemeClr val="bg1"/>
                </a:solidFill>
              </a:rPr>
              <a:t> and </a:t>
            </a:r>
            <a:r>
              <a:rPr lang="es-ES" sz="1600" dirty="0" err="1" smtClean="0">
                <a:solidFill>
                  <a:schemeClr val="bg1"/>
                </a:solidFill>
              </a:rPr>
              <a:t>resources</a:t>
            </a:r>
            <a:r>
              <a:rPr lang="es-ES" sz="1600" dirty="0" smtClean="0">
                <a:solidFill>
                  <a:schemeClr val="bg1"/>
                </a:solidFill>
              </a:rPr>
              <a:t> </a:t>
            </a:r>
            <a:r>
              <a:rPr lang="es-ES" sz="1600" dirty="0" err="1" smtClean="0">
                <a:solidFill>
                  <a:schemeClr val="bg1"/>
                </a:solidFill>
              </a:rPr>
              <a:t>for</a:t>
            </a:r>
            <a:r>
              <a:rPr lang="es-ES" sz="1600" dirty="0" smtClean="0">
                <a:solidFill>
                  <a:schemeClr val="bg1"/>
                </a:solidFill>
              </a:rPr>
              <a:t> </a:t>
            </a:r>
            <a:r>
              <a:rPr lang="es-ES" sz="1600" dirty="0" err="1" smtClean="0">
                <a:solidFill>
                  <a:schemeClr val="bg1"/>
                </a:solidFill>
              </a:rPr>
              <a:t>stakeholders</a:t>
            </a:r>
            <a:endParaRPr lang="es-ES" sz="1600" dirty="0" smtClean="0">
              <a:solidFill>
                <a:schemeClr val="bg1"/>
              </a:solidFill>
            </a:endParaRPr>
          </a:p>
          <a:p>
            <a:r>
              <a:rPr lang="es-ES" sz="1600" dirty="0">
                <a:solidFill>
                  <a:schemeClr val="bg1"/>
                </a:solidFill>
              </a:rPr>
              <a:t>	</a:t>
            </a:r>
            <a:r>
              <a:rPr lang="es-ES" sz="1600" dirty="0" smtClean="0">
                <a:solidFill>
                  <a:schemeClr val="bg1"/>
                </a:solidFill>
              </a:rPr>
              <a:t>- </a:t>
            </a:r>
            <a:r>
              <a:rPr lang="es-ES" sz="1600" dirty="0" err="1" smtClean="0">
                <a:solidFill>
                  <a:schemeClr val="bg1"/>
                </a:solidFill>
              </a:rPr>
              <a:t>creation</a:t>
            </a:r>
            <a:r>
              <a:rPr lang="es-ES" sz="1600" dirty="0" smtClean="0">
                <a:solidFill>
                  <a:schemeClr val="bg1"/>
                </a:solidFill>
              </a:rPr>
              <a:t> of </a:t>
            </a:r>
            <a:r>
              <a:rPr lang="es-ES" sz="1600" dirty="0" err="1" smtClean="0">
                <a:solidFill>
                  <a:schemeClr val="bg1"/>
                </a:solidFill>
              </a:rPr>
              <a:t>the</a:t>
            </a:r>
            <a:r>
              <a:rPr lang="es-ES" sz="1600" dirty="0" smtClean="0">
                <a:solidFill>
                  <a:schemeClr val="bg1"/>
                </a:solidFill>
              </a:rPr>
              <a:t> </a:t>
            </a:r>
            <a:r>
              <a:rPr lang="es-ES" sz="1600" dirty="0" err="1" smtClean="0">
                <a:solidFill>
                  <a:schemeClr val="bg1"/>
                </a:solidFill>
              </a:rPr>
              <a:t>framework</a:t>
            </a:r>
            <a:r>
              <a:rPr lang="es-ES" sz="1600" dirty="0" smtClean="0">
                <a:solidFill>
                  <a:schemeClr val="bg1"/>
                </a:solidFill>
              </a:rPr>
              <a:t> </a:t>
            </a:r>
            <a:r>
              <a:rPr lang="es-ES" sz="1600" dirty="0" err="1" smtClean="0">
                <a:solidFill>
                  <a:schemeClr val="bg1"/>
                </a:solidFill>
              </a:rPr>
              <a:t>for</a:t>
            </a:r>
            <a:r>
              <a:rPr lang="es-ES" sz="1600" dirty="0" smtClean="0">
                <a:solidFill>
                  <a:schemeClr val="bg1"/>
                </a:solidFill>
              </a:rPr>
              <a:t> </a:t>
            </a:r>
            <a:r>
              <a:rPr lang="es-ES" sz="1600" dirty="0" err="1" smtClean="0">
                <a:solidFill>
                  <a:schemeClr val="bg1"/>
                </a:solidFill>
              </a:rPr>
              <a:t>development</a:t>
            </a:r>
            <a:r>
              <a:rPr lang="es-ES" sz="1600" dirty="0" smtClean="0">
                <a:solidFill>
                  <a:schemeClr val="bg1"/>
                </a:solidFill>
              </a:rPr>
              <a:t> and </a:t>
            </a:r>
            <a:r>
              <a:rPr lang="es-ES" sz="1600" dirty="0" err="1" smtClean="0">
                <a:solidFill>
                  <a:schemeClr val="bg1"/>
                </a:solidFill>
              </a:rPr>
              <a:t>testing</a:t>
            </a:r>
            <a:endParaRPr lang="es-ES" sz="1600" dirty="0" smtClean="0">
              <a:solidFill>
                <a:schemeClr val="bg1"/>
              </a:solidFill>
            </a:endParaRPr>
          </a:p>
          <a:p>
            <a:r>
              <a:rPr lang="es-ES" sz="1600" dirty="0">
                <a:solidFill>
                  <a:schemeClr val="bg1"/>
                </a:solidFill>
              </a:rPr>
              <a:t>	</a:t>
            </a:r>
            <a:r>
              <a:rPr lang="es-ES" sz="1600" dirty="0" smtClean="0">
                <a:solidFill>
                  <a:schemeClr val="bg1"/>
                </a:solidFill>
              </a:rPr>
              <a:t>- </a:t>
            </a:r>
            <a:r>
              <a:rPr lang="es-ES" sz="1600" dirty="0" err="1" smtClean="0">
                <a:solidFill>
                  <a:schemeClr val="bg1"/>
                </a:solidFill>
              </a:rPr>
              <a:t>execution</a:t>
            </a:r>
            <a:r>
              <a:rPr lang="es-ES" sz="1600" dirty="0" smtClean="0">
                <a:solidFill>
                  <a:schemeClr val="bg1"/>
                </a:solidFill>
              </a:rPr>
              <a:t> of </a:t>
            </a:r>
            <a:r>
              <a:rPr lang="es-ES" sz="1600" dirty="0" err="1" smtClean="0">
                <a:solidFill>
                  <a:schemeClr val="bg1"/>
                </a:solidFill>
              </a:rPr>
              <a:t>actions</a:t>
            </a:r>
            <a:endParaRPr lang="es-ES" sz="1600" dirty="0" smtClean="0">
              <a:solidFill>
                <a:schemeClr val="bg1"/>
              </a:solidFill>
            </a:endParaRPr>
          </a:p>
        </p:txBody>
      </p:sp>
    </p:spTree>
    <p:extLst>
      <p:ext uri="{BB962C8B-B14F-4D97-AF65-F5344CB8AC3E}">
        <p14:creationId xmlns:p14="http://schemas.microsoft.com/office/powerpoint/2010/main" val="547272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lipse 10"/>
          <p:cNvSpPr/>
          <p:nvPr/>
        </p:nvSpPr>
        <p:spPr>
          <a:xfrm>
            <a:off x="1361689" y="1139088"/>
            <a:ext cx="3460812" cy="2107854"/>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Primary Schools</a:t>
            </a:r>
          </a:p>
          <a:p>
            <a:pPr algn="ctr"/>
            <a:r>
              <a:rPr lang="en-GB" dirty="0" err="1" smtClean="0"/>
              <a:t>Secundary</a:t>
            </a:r>
            <a:r>
              <a:rPr lang="en-GB" dirty="0" smtClean="0"/>
              <a:t> Schools</a:t>
            </a:r>
          </a:p>
          <a:p>
            <a:pPr algn="ctr"/>
            <a:r>
              <a:rPr lang="en-GB" dirty="0" smtClean="0"/>
              <a:t>Universities</a:t>
            </a:r>
          </a:p>
          <a:p>
            <a:pPr algn="ctr"/>
            <a:r>
              <a:rPr lang="en-GB" dirty="0" smtClean="0"/>
              <a:t>General Public</a:t>
            </a:r>
          </a:p>
          <a:p>
            <a:pPr algn="ctr"/>
            <a:r>
              <a:rPr lang="en-GB" dirty="0" smtClean="0"/>
              <a:t>Long Life Learning</a:t>
            </a:r>
            <a:endParaRPr lang="en-GB" dirty="0"/>
          </a:p>
        </p:txBody>
      </p:sp>
      <p:sp>
        <p:nvSpPr>
          <p:cNvPr id="17" name="CuadroTexto 16"/>
          <p:cNvSpPr txBox="1"/>
          <p:nvPr/>
        </p:nvSpPr>
        <p:spPr>
          <a:xfrm>
            <a:off x="1361689" y="242442"/>
            <a:ext cx="3776113" cy="707886"/>
          </a:xfrm>
          <a:prstGeom prst="rect">
            <a:avLst/>
          </a:prstGeom>
          <a:solidFill>
            <a:srgbClr val="FF0000"/>
          </a:solidFill>
        </p:spPr>
        <p:txBody>
          <a:bodyPr wrap="square" rtlCol="0">
            <a:spAutoFit/>
          </a:bodyPr>
          <a:lstStyle>
            <a:defPPr>
              <a:defRPr lang="es-ES"/>
            </a:defPPr>
            <a:lvl1pPr algn="ctr">
              <a:defRPr sz="2400">
                <a:solidFill>
                  <a:schemeClr val="bg1"/>
                </a:solidFill>
              </a:defRPr>
            </a:lvl1pPr>
          </a:lstStyle>
          <a:p>
            <a:r>
              <a:rPr lang="en-GB" sz="2000" dirty="0"/>
              <a:t>European Competence Framework Implementation testing</a:t>
            </a:r>
          </a:p>
        </p:txBody>
      </p:sp>
      <p:sp>
        <p:nvSpPr>
          <p:cNvPr id="21" name="CuadroTexto 20"/>
          <p:cNvSpPr txBox="1"/>
          <p:nvPr/>
        </p:nvSpPr>
        <p:spPr>
          <a:xfrm>
            <a:off x="1473711" y="3516630"/>
            <a:ext cx="3808522" cy="1200329"/>
          </a:xfrm>
          <a:prstGeom prst="rect">
            <a:avLst/>
          </a:prstGeom>
          <a:solidFill>
            <a:srgbClr val="00B050"/>
          </a:solidFill>
        </p:spPr>
        <p:txBody>
          <a:bodyPr wrap="square" rtlCol="0">
            <a:spAutoFit/>
          </a:bodyPr>
          <a:lstStyle/>
          <a:p>
            <a:pPr marL="285750" indent="-285750">
              <a:buFontTx/>
              <a:buChar char="-"/>
            </a:pPr>
            <a:r>
              <a:rPr lang="en-GB" dirty="0" smtClean="0">
                <a:solidFill>
                  <a:schemeClr val="bg1"/>
                </a:solidFill>
              </a:rPr>
              <a:t>Representative at European level</a:t>
            </a:r>
          </a:p>
          <a:p>
            <a:pPr marL="285750" indent="-285750">
              <a:buFontTx/>
              <a:buChar char="-"/>
            </a:pPr>
            <a:r>
              <a:rPr lang="en-GB" dirty="0" smtClean="0">
                <a:solidFill>
                  <a:schemeClr val="bg1"/>
                </a:solidFill>
              </a:rPr>
              <a:t>Climate diversity</a:t>
            </a:r>
          </a:p>
          <a:p>
            <a:pPr marL="285750" indent="-285750">
              <a:buFontTx/>
              <a:buChar char="-"/>
            </a:pPr>
            <a:r>
              <a:rPr lang="en-GB" dirty="0" smtClean="0">
                <a:solidFill>
                  <a:schemeClr val="bg1"/>
                </a:solidFill>
              </a:rPr>
              <a:t>Socio Cultural diversity</a:t>
            </a:r>
          </a:p>
          <a:p>
            <a:pPr marL="285750" indent="-285750">
              <a:buFontTx/>
              <a:buChar char="-"/>
            </a:pPr>
            <a:r>
              <a:rPr lang="en-GB" dirty="0" smtClean="0">
                <a:solidFill>
                  <a:schemeClr val="bg1"/>
                </a:solidFill>
              </a:rPr>
              <a:t>Age diversity</a:t>
            </a:r>
          </a:p>
        </p:txBody>
      </p:sp>
      <p:sp>
        <p:nvSpPr>
          <p:cNvPr id="18" name="Rectángulo 17"/>
          <p:cNvSpPr/>
          <p:nvPr/>
        </p:nvSpPr>
        <p:spPr>
          <a:xfrm>
            <a:off x="7037997" y="1181715"/>
            <a:ext cx="4313896" cy="2554545"/>
          </a:xfrm>
          <a:prstGeom prst="rect">
            <a:avLst/>
          </a:prstGeom>
          <a:solidFill>
            <a:schemeClr val="accent2"/>
          </a:solidFill>
        </p:spPr>
        <p:txBody>
          <a:bodyPr wrap="square">
            <a:spAutoFit/>
          </a:bodyPr>
          <a:lstStyle/>
          <a:p>
            <a:r>
              <a:rPr lang="en-US" sz="1600" dirty="0" smtClean="0">
                <a:solidFill>
                  <a:schemeClr val="bg1"/>
                </a:solidFill>
              </a:rPr>
              <a:t>implementation of nature-based solutions (e.g. green walls, green ponds for natural water filtering, green roofs, air quality sensors, green mobility, etc.), actions for biodiversity conservation, education on natural disasters, waste management including marine and riverside litter, sustainable energy and food production and consumption, educational activities supporting the refurbishment of school buildings, etc.</a:t>
            </a:r>
            <a:endParaRPr lang="es-ES" sz="1600" dirty="0">
              <a:solidFill>
                <a:schemeClr val="bg1"/>
              </a:solidFill>
            </a:endParaRPr>
          </a:p>
        </p:txBody>
      </p:sp>
      <p:sp>
        <p:nvSpPr>
          <p:cNvPr id="22" name="Rectángulo 21"/>
          <p:cNvSpPr/>
          <p:nvPr/>
        </p:nvSpPr>
        <p:spPr>
          <a:xfrm>
            <a:off x="1361689" y="5047672"/>
            <a:ext cx="6218270" cy="1077218"/>
          </a:xfrm>
          <a:prstGeom prst="rect">
            <a:avLst/>
          </a:prstGeom>
          <a:solidFill>
            <a:schemeClr val="accent2"/>
          </a:solidFill>
        </p:spPr>
        <p:txBody>
          <a:bodyPr wrap="square">
            <a:spAutoFit/>
          </a:bodyPr>
          <a:lstStyle/>
          <a:p>
            <a:r>
              <a:rPr lang="es-ES" sz="1600" dirty="0" err="1" smtClean="0">
                <a:solidFill>
                  <a:schemeClr val="bg1"/>
                </a:solidFill>
              </a:rPr>
              <a:t>Partners</a:t>
            </a:r>
            <a:r>
              <a:rPr lang="es-ES" sz="1600" dirty="0" smtClean="0">
                <a:solidFill>
                  <a:schemeClr val="bg1"/>
                </a:solidFill>
              </a:rPr>
              <a:t>  </a:t>
            </a:r>
            <a:r>
              <a:rPr lang="es-ES" sz="1600" dirty="0" err="1" smtClean="0">
                <a:solidFill>
                  <a:schemeClr val="bg1"/>
                </a:solidFill>
              </a:rPr>
              <a:t>identified</a:t>
            </a:r>
            <a:r>
              <a:rPr lang="es-ES" sz="1600" dirty="0" smtClean="0">
                <a:solidFill>
                  <a:schemeClr val="bg1"/>
                </a:solidFill>
              </a:rPr>
              <a:t> </a:t>
            </a:r>
            <a:r>
              <a:rPr lang="es-ES" sz="1600" dirty="0" err="1" smtClean="0">
                <a:solidFill>
                  <a:schemeClr val="bg1"/>
                </a:solidFill>
              </a:rPr>
              <a:t>activities</a:t>
            </a:r>
            <a:r>
              <a:rPr lang="es-ES" sz="1600" dirty="0" smtClean="0">
                <a:solidFill>
                  <a:schemeClr val="bg1"/>
                </a:solidFill>
              </a:rPr>
              <a:t>:</a:t>
            </a:r>
          </a:p>
          <a:p>
            <a:r>
              <a:rPr lang="es-ES" sz="1600" dirty="0">
                <a:solidFill>
                  <a:schemeClr val="bg1"/>
                </a:solidFill>
              </a:rPr>
              <a:t>	</a:t>
            </a:r>
            <a:r>
              <a:rPr lang="es-ES" sz="1600" dirty="0" smtClean="0">
                <a:solidFill>
                  <a:schemeClr val="bg1"/>
                </a:solidFill>
              </a:rPr>
              <a:t>- </a:t>
            </a:r>
            <a:r>
              <a:rPr lang="es-ES" sz="1600" dirty="0" err="1" smtClean="0">
                <a:solidFill>
                  <a:schemeClr val="bg1"/>
                </a:solidFill>
              </a:rPr>
              <a:t>definition</a:t>
            </a:r>
            <a:r>
              <a:rPr lang="es-ES" sz="1600" dirty="0" smtClean="0">
                <a:solidFill>
                  <a:schemeClr val="bg1"/>
                </a:solidFill>
              </a:rPr>
              <a:t> of a </a:t>
            </a:r>
            <a:r>
              <a:rPr lang="es-ES" sz="1600" dirty="0" err="1" smtClean="0">
                <a:solidFill>
                  <a:schemeClr val="bg1"/>
                </a:solidFill>
              </a:rPr>
              <a:t>the</a:t>
            </a:r>
            <a:r>
              <a:rPr lang="es-ES" sz="1600" dirty="0" smtClean="0">
                <a:solidFill>
                  <a:schemeClr val="bg1"/>
                </a:solidFill>
              </a:rPr>
              <a:t> </a:t>
            </a:r>
            <a:r>
              <a:rPr lang="es-ES" sz="1600" dirty="0" err="1" smtClean="0">
                <a:solidFill>
                  <a:schemeClr val="bg1"/>
                </a:solidFill>
              </a:rPr>
              <a:t>implementation</a:t>
            </a:r>
            <a:r>
              <a:rPr lang="es-ES" sz="1600" dirty="0" smtClean="0">
                <a:solidFill>
                  <a:schemeClr val="bg1"/>
                </a:solidFill>
              </a:rPr>
              <a:t> </a:t>
            </a:r>
            <a:r>
              <a:rPr lang="es-ES" sz="1600" dirty="0" err="1" smtClean="0">
                <a:solidFill>
                  <a:schemeClr val="bg1"/>
                </a:solidFill>
              </a:rPr>
              <a:t>activities</a:t>
            </a:r>
            <a:endParaRPr lang="es-ES" sz="1600" dirty="0" smtClean="0">
              <a:solidFill>
                <a:schemeClr val="bg1"/>
              </a:solidFill>
            </a:endParaRPr>
          </a:p>
          <a:p>
            <a:r>
              <a:rPr lang="es-ES" sz="1600" dirty="0">
                <a:solidFill>
                  <a:schemeClr val="bg1"/>
                </a:solidFill>
              </a:rPr>
              <a:t>	</a:t>
            </a:r>
            <a:r>
              <a:rPr lang="es-ES" sz="1600" dirty="0" smtClean="0">
                <a:solidFill>
                  <a:schemeClr val="bg1"/>
                </a:solidFill>
              </a:rPr>
              <a:t>- </a:t>
            </a:r>
            <a:r>
              <a:rPr lang="es-ES" sz="1600" dirty="0" err="1" smtClean="0">
                <a:solidFill>
                  <a:schemeClr val="bg1"/>
                </a:solidFill>
              </a:rPr>
              <a:t>execution</a:t>
            </a:r>
            <a:r>
              <a:rPr lang="es-ES" sz="1600" dirty="0" smtClean="0">
                <a:solidFill>
                  <a:schemeClr val="bg1"/>
                </a:solidFill>
              </a:rPr>
              <a:t> of </a:t>
            </a:r>
            <a:r>
              <a:rPr lang="es-ES" sz="1600" dirty="0" err="1" smtClean="0">
                <a:solidFill>
                  <a:schemeClr val="bg1"/>
                </a:solidFill>
              </a:rPr>
              <a:t>actions</a:t>
            </a:r>
            <a:endParaRPr lang="es-ES" sz="1600" dirty="0" smtClean="0">
              <a:solidFill>
                <a:schemeClr val="bg1"/>
              </a:solidFill>
            </a:endParaRPr>
          </a:p>
          <a:p>
            <a:r>
              <a:rPr lang="es-ES" sz="1600" dirty="0">
                <a:solidFill>
                  <a:schemeClr val="bg1"/>
                </a:solidFill>
              </a:rPr>
              <a:t>	</a:t>
            </a:r>
            <a:r>
              <a:rPr lang="es-ES" sz="1600" dirty="0" smtClean="0">
                <a:solidFill>
                  <a:schemeClr val="bg1"/>
                </a:solidFill>
              </a:rPr>
              <a:t>- </a:t>
            </a:r>
            <a:r>
              <a:rPr lang="es-ES" sz="1600" dirty="0" err="1" smtClean="0">
                <a:solidFill>
                  <a:schemeClr val="bg1"/>
                </a:solidFill>
              </a:rPr>
              <a:t>integrration</a:t>
            </a:r>
            <a:r>
              <a:rPr lang="es-ES" sz="1600" dirty="0" smtClean="0">
                <a:solidFill>
                  <a:schemeClr val="bg1"/>
                </a:solidFill>
              </a:rPr>
              <a:t> </a:t>
            </a:r>
            <a:r>
              <a:rPr lang="es-ES" sz="1600" dirty="0" err="1" smtClean="0">
                <a:solidFill>
                  <a:schemeClr val="bg1"/>
                </a:solidFill>
              </a:rPr>
              <a:t>with</a:t>
            </a:r>
            <a:r>
              <a:rPr lang="es-ES" sz="1600" dirty="0" smtClean="0">
                <a:solidFill>
                  <a:schemeClr val="bg1"/>
                </a:solidFill>
              </a:rPr>
              <a:t> </a:t>
            </a:r>
            <a:r>
              <a:rPr lang="es-ES" sz="1600" dirty="0" err="1" smtClean="0">
                <a:solidFill>
                  <a:schemeClr val="bg1"/>
                </a:solidFill>
              </a:rPr>
              <a:t>the</a:t>
            </a:r>
            <a:r>
              <a:rPr lang="es-ES" sz="1600" dirty="0" smtClean="0">
                <a:solidFill>
                  <a:schemeClr val="bg1"/>
                </a:solidFill>
              </a:rPr>
              <a:t> </a:t>
            </a:r>
            <a:r>
              <a:rPr lang="es-ES" sz="1600" dirty="0" err="1" smtClean="0">
                <a:solidFill>
                  <a:schemeClr val="bg1"/>
                </a:solidFill>
              </a:rPr>
              <a:t>models</a:t>
            </a:r>
            <a:r>
              <a:rPr lang="es-ES" sz="1600" dirty="0" smtClean="0">
                <a:solidFill>
                  <a:schemeClr val="bg1"/>
                </a:solidFill>
              </a:rPr>
              <a:t> and </a:t>
            </a:r>
            <a:r>
              <a:rPr lang="es-ES" sz="1600" dirty="0" err="1" smtClean="0">
                <a:solidFill>
                  <a:schemeClr val="bg1"/>
                </a:solidFill>
              </a:rPr>
              <a:t>tools</a:t>
            </a:r>
            <a:endParaRPr lang="es-ES" sz="1600" dirty="0" smtClean="0">
              <a:solidFill>
                <a:schemeClr val="bg1"/>
              </a:solidFill>
            </a:endParaRPr>
          </a:p>
        </p:txBody>
      </p:sp>
    </p:spTree>
    <p:extLst>
      <p:ext uri="{BB962C8B-B14F-4D97-AF65-F5344CB8AC3E}">
        <p14:creationId xmlns:p14="http://schemas.microsoft.com/office/powerpoint/2010/main" val="400199283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1130</Words>
  <Application>Microsoft Office PowerPoint</Application>
  <PresentationFormat>Personalizado</PresentationFormat>
  <Paragraphs>183</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Ricardo</dc:creator>
  <cp:lastModifiedBy>Lechon Perez, Yolanda</cp:lastModifiedBy>
  <cp:revision>21</cp:revision>
  <dcterms:created xsi:type="dcterms:W3CDTF">2020-10-18T08:01:09Z</dcterms:created>
  <dcterms:modified xsi:type="dcterms:W3CDTF">2020-10-22T08:19:55Z</dcterms:modified>
</cp:coreProperties>
</file>