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FC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122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791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97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58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05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77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55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04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6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696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C66F-60E8-4FAD-BC73-E83F3164AB4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337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4C66F-60E8-4FAD-BC73-E83F3164AB4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0C157-AA32-441A-9F70-97CF8F8F516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15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 redondeado"/>
          <p:cNvSpPr/>
          <p:nvPr/>
        </p:nvSpPr>
        <p:spPr>
          <a:xfrm>
            <a:off x="395536" y="620688"/>
            <a:ext cx="1847144" cy="5112568"/>
          </a:xfrm>
          <a:prstGeom prst="roundRect">
            <a:avLst>
              <a:gd name="adj" fmla="val 11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100" dirty="0"/>
          </a:p>
        </p:txBody>
      </p:sp>
      <p:sp>
        <p:nvSpPr>
          <p:cNvPr id="9" name="8 Rectángulo redondeado"/>
          <p:cNvSpPr/>
          <p:nvPr/>
        </p:nvSpPr>
        <p:spPr>
          <a:xfrm>
            <a:off x="3203848" y="620688"/>
            <a:ext cx="5400600" cy="5112568"/>
          </a:xfrm>
          <a:prstGeom prst="roundRect">
            <a:avLst>
              <a:gd name="adj" fmla="val 3706"/>
            </a:avLst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9 CuadroTexto"/>
          <p:cNvSpPr txBox="1"/>
          <p:nvPr/>
        </p:nvSpPr>
        <p:spPr>
          <a:xfrm>
            <a:off x="4331208" y="764704"/>
            <a:ext cx="3018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 smtClean="0"/>
              <a:t>TESTING AND VALIDATION OF THE ECF</a:t>
            </a:r>
            <a:endParaRPr lang="en-GB" sz="14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67544" y="764704"/>
            <a:ext cx="1800200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b="1" dirty="0" smtClean="0"/>
              <a:t>WP2. DEVELOPMENT </a:t>
            </a:r>
            <a:r>
              <a:rPr lang="es-ES" sz="1400" b="1" dirty="0"/>
              <a:t>OF </a:t>
            </a:r>
            <a:r>
              <a:rPr lang="es-ES" sz="1400" b="1" dirty="0" smtClean="0"/>
              <a:t>ECF </a:t>
            </a:r>
            <a:r>
              <a:rPr lang="es-ES" sz="1400" b="1" dirty="0"/>
              <a:t>FOR CLIMATE CHANGE AND SUSTAINABILITY</a:t>
            </a:r>
            <a:endParaRPr lang="en-GB" sz="1400" b="1" dirty="0"/>
          </a:p>
        </p:txBody>
      </p:sp>
      <p:sp>
        <p:nvSpPr>
          <p:cNvPr id="13" name="12 Flecha izquierda"/>
          <p:cNvSpPr/>
          <p:nvPr/>
        </p:nvSpPr>
        <p:spPr>
          <a:xfrm>
            <a:off x="2339752" y="3717032"/>
            <a:ext cx="720080" cy="432048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13 Flecha izquierda"/>
          <p:cNvSpPr/>
          <p:nvPr/>
        </p:nvSpPr>
        <p:spPr>
          <a:xfrm rot="10800000">
            <a:off x="2359021" y="2279916"/>
            <a:ext cx="720080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14 Rectángulo redondeado"/>
          <p:cNvSpPr/>
          <p:nvPr/>
        </p:nvSpPr>
        <p:spPr>
          <a:xfrm>
            <a:off x="3563888" y="1340768"/>
            <a:ext cx="1728192" cy="23042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15 CuadroTexto"/>
          <p:cNvSpPr txBox="1"/>
          <p:nvPr/>
        </p:nvSpPr>
        <p:spPr>
          <a:xfrm>
            <a:off x="3599891" y="1472004"/>
            <a:ext cx="16201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/>
              <a:t>WP3. TESTING SCHOOL AND EDUCATIONAL COMMUNITY PERFORMANCE IN KEY AREAS </a:t>
            </a:r>
            <a:r>
              <a:rPr lang="es-ES" sz="1200" b="1" dirty="0" smtClean="0">
                <a:solidFill>
                  <a:srgbClr val="0070C0"/>
                </a:solidFill>
              </a:rPr>
              <a:t>(IST</a:t>
            </a:r>
            <a:r>
              <a:rPr lang="es-ES" sz="1200" b="1" dirty="0" smtClean="0"/>
              <a:t>): </a:t>
            </a:r>
            <a:r>
              <a:rPr lang="en-GB" sz="1200" dirty="0" smtClean="0"/>
              <a:t>energy, water, </a:t>
            </a:r>
            <a:r>
              <a:rPr lang="en-GB" sz="1200" dirty="0"/>
              <a:t>green procurement, </a:t>
            </a:r>
            <a:r>
              <a:rPr lang="en-GB" sz="1200" dirty="0" smtClean="0"/>
              <a:t>green spaces, transports, inner air quality, wastes </a:t>
            </a:r>
            <a:r>
              <a:rPr lang="en-GB" sz="1200" dirty="0"/>
              <a:t>and </a:t>
            </a:r>
            <a:r>
              <a:rPr lang="en-GB" sz="1200" dirty="0" smtClean="0"/>
              <a:t>behaviours</a:t>
            </a:r>
            <a:endParaRPr lang="es-ES" sz="1200" b="1" dirty="0" smtClean="0"/>
          </a:p>
          <a:p>
            <a:pPr algn="ctr"/>
            <a:endParaRPr lang="en-GB" sz="1200" b="1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6300192" y="1340768"/>
            <a:ext cx="1728192" cy="23042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17 CuadroTexto"/>
          <p:cNvSpPr txBox="1"/>
          <p:nvPr/>
        </p:nvSpPr>
        <p:spPr>
          <a:xfrm>
            <a:off x="6408203" y="1560626"/>
            <a:ext cx="15121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/>
              <a:t>WP4. EDUCATIONAL COMMUNITY  ENGAGEMENT. (</a:t>
            </a:r>
            <a:r>
              <a:rPr lang="es-ES" sz="1200" b="1" dirty="0" smtClean="0">
                <a:solidFill>
                  <a:srgbClr val="0070C0"/>
                </a:solidFill>
              </a:rPr>
              <a:t>CIEMAT)</a:t>
            </a:r>
            <a:endParaRPr lang="en-GB" sz="1200" b="1" dirty="0">
              <a:solidFill>
                <a:srgbClr val="0070C0"/>
              </a:solidFill>
            </a:endParaRPr>
          </a:p>
        </p:txBody>
      </p:sp>
      <p:sp>
        <p:nvSpPr>
          <p:cNvPr id="19" name="18 Flecha izquierda"/>
          <p:cNvSpPr/>
          <p:nvPr/>
        </p:nvSpPr>
        <p:spPr>
          <a:xfrm rot="10800000">
            <a:off x="5480428" y="2060849"/>
            <a:ext cx="720080" cy="432048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19 Flecha izquierda"/>
          <p:cNvSpPr/>
          <p:nvPr/>
        </p:nvSpPr>
        <p:spPr>
          <a:xfrm>
            <a:off x="5430935" y="2492897"/>
            <a:ext cx="720080" cy="432048"/>
          </a:xfrm>
          <a:prstGeom prst="leftArrow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20 Rectángulo redondeado"/>
          <p:cNvSpPr/>
          <p:nvPr/>
        </p:nvSpPr>
        <p:spPr>
          <a:xfrm>
            <a:off x="642188" y="2043411"/>
            <a:ext cx="1368152" cy="7732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/>
              <a:t>INITIAL DEFINITION OF  ECF </a:t>
            </a:r>
            <a:endParaRPr lang="en-GB" sz="1400" b="1" dirty="0"/>
          </a:p>
        </p:txBody>
      </p:sp>
      <p:sp>
        <p:nvSpPr>
          <p:cNvPr id="22" name="21 Rectángulo redondeado"/>
          <p:cNvSpPr/>
          <p:nvPr/>
        </p:nvSpPr>
        <p:spPr>
          <a:xfrm>
            <a:off x="611560" y="3529068"/>
            <a:ext cx="1368152" cy="77322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 smtClean="0"/>
              <a:t>VALIDATED ECF </a:t>
            </a:r>
            <a:endParaRPr lang="en-GB" sz="1400" b="1" dirty="0"/>
          </a:p>
        </p:txBody>
      </p:sp>
      <p:sp>
        <p:nvSpPr>
          <p:cNvPr id="24" name="23 Rectángulo redondeado"/>
          <p:cNvSpPr/>
          <p:nvPr/>
        </p:nvSpPr>
        <p:spPr>
          <a:xfrm>
            <a:off x="3608220" y="4434589"/>
            <a:ext cx="4464496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24 CuadroTexto"/>
          <p:cNvSpPr txBox="1"/>
          <p:nvPr/>
        </p:nvSpPr>
        <p:spPr>
          <a:xfrm>
            <a:off x="3829180" y="4542219"/>
            <a:ext cx="3815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 smtClean="0"/>
              <a:t>WP5. DESIGNING AND APPLYING SOLUTIONS </a:t>
            </a:r>
            <a:r>
              <a:rPr lang="es-ES" sz="1200" b="1" dirty="0" smtClean="0">
                <a:solidFill>
                  <a:srgbClr val="0070C0"/>
                </a:solidFill>
              </a:rPr>
              <a:t>(USE)</a:t>
            </a:r>
            <a:r>
              <a:rPr lang="es-ES" sz="1200" dirty="0" smtClean="0">
                <a:solidFill>
                  <a:srgbClr val="0070C0"/>
                </a:solidFill>
              </a:rPr>
              <a:t>: </a:t>
            </a:r>
            <a:r>
              <a:rPr lang="es-ES" sz="1200" dirty="0" err="1" smtClean="0"/>
              <a:t>behavioural</a:t>
            </a:r>
            <a:r>
              <a:rPr lang="es-ES" sz="1200" dirty="0" smtClean="0"/>
              <a:t>, </a:t>
            </a:r>
            <a:r>
              <a:rPr lang="es-ES" sz="1200" dirty="0" err="1" smtClean="0"/>
              <a:t>structural</a:t>
            </a:r>
            <a:r>
              <a:rPr lang="es-ES" sz="1200" dirty="0" smtClean="0"/>
              <a:t> and  </a:t>
            </a:r>
            <a:r>
              <a:rPr lang="es-ES" sz="1200" dirty="0" err="1" smtClean="0"/>
              <a:t>organizational</a:t>
            </a:r>
            <a:r>
              <a:rPr lang="es-ES" sz="1200" dirty="0" smtClean="0"/>
              <a:t> </a:t>
            </a:r>
            <a:r>
              <a:rPr lang="es-ES" sz="1200" dirty="0" err="1" smtClean="0"/>
              <a:t>interventions</a:t>
            </a:r>
            <a:r>
              <a:rPr lang="es-ES" sz="1200" dirty="0" smtClean="0"/>
              <a:t>, digital </a:t>
            </a:r>
            <a:r>
              <a:rPr lang="es-ES" sz="1200" dirty="0" err="1" smtClean="0"/>
              <a:t>platforms</a:t>
            </a:r>
            <a:r>
              <a:rPr lang="es-ES" sz="1200" dirty="0" smtClean="0"/>
              <a:t> and </a:t>
            </a:r>
            <a:r>
              <a:rPr lang="es-ES" sz="1200" dirty="0" err="1" smtClean="0"/>
              <a:t>applications</a:t>
            </a:r>
            <a:r>
              <a:rPr lang="es-ES" sz="1200" dirty="0" smtClean="0"/>
              <a:t>  </a:t>
            </a:r>
            <a:r>
              <a:rPr lang="es-ES" sz="1200" dirty="0" err="1" smtClean="0"/>
              <a:t>for</a:t>
            </a:r>
            <a:r>
              <a:rPr lang="es-ES" sz="1200" dirty="0" smtClean="0"/>
              <a:t> active </a:t>
            </a:r>
            <a:r>
              <a:rPr lang="es-ES" sz="1200" dirty="0" err="1" smtClean="0"/>
              <a:t>learning</a:t>
            </a:r>
            <a:endParaRPr lang="es-ES" sz="1200" dirty="0" smtClean="0"/>
          </a:p>
          <a:p>
            <a:pPr algn="ctr"/>
            <a:endParaRPr lang="en-GB" sz="1200" b="1" dirty="0"/>
          </a:p>
        </p:txBody>
      </p:sp>
      <p:sp>
        <p:nvSpPr>
          <p:cNvPr id="26" name="25 Flecha izquierda"/>
          <p:cNvSpPr/>
          <p:nvPr/>
        </p:nvSpPr>
        <p:spPr>
          <a:xfrm rot="16200000">
            <a:off x="3894348" y="3842614"/>
            <a:ext cx="480062" cy="420902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26 Flecha izquierda"/>
          <p:cNvSpPr/>
          <p:nvPr/>
        </p:nvSpPr>
        <p:spPr>
          <a:xfrm rot="5400000">
            <a:off x="4458787" y="3806876"/>
            <a:ext cx="491953" cy="432048"/>
          </a:xfrm>
          <a:prstGeom prst="leftArrow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27 Flecha izquierda"/>
          <p:cNvSpPr/>
          <p:nvPr/>
        </p:nvSpPr>
        <p:spPr>
          <a:xfrm rot="16200000">
            <a:off x="6617993" y="3842614"/>
            <a:ext cx="480062" cy="420902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28 Flecha izquierda"/>
          <p:cNvSpPr/>
          <p:nvPr/>
        </p:nvSpPr>
        <p:spPr>
          <a:xfrm rot="5400000">
            <a:off x="7182432" y="3806876"/>
            <a:ext cx="491953" cy="432048"/>
          </a:xfrm>
          <a:prstGeom prst="leftArrow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29 Rectángulo"/>
          <p:cNvSpPr/>
          <p:nvPr/>
        </p:nvSpPr>
        <p:spPr>
          <a:xfrm>
            <a:off x="539553" y="4653136"/>
            <a:ext cx="18001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 smtClean="0">
                <a:solidFill>
                  <a:schemeClr val="accent6">
                    <a:lumMod val="75000"/>
                  </a:schemeClr>
                </a:solidFill>
              </a:rPr>
              <a:t>With a focus on natural </a:t>
            </a:r>
            <a:r>
              <a:rPr lang="en-GB" sz="1000" b="1" dirty="0">
                <a:solidFill>
                  <a:schemeClr val="accent6">
                    <a:lumMod val="75000"/>
                  </a:schemeClr>
                </a:solidFill>
              </a:rPr>
              <a:t>science, technology, mathematics, </a:t>
            </a:r>
            <a:r>
              <a:rPr lang="en-GB" sz="1000" b="1" dirty="0" smtClean="0">
                <a:solidFill>
                  <a:schemeClr val="accent6">
                    <a:lumMod val="75000"/>
                  </a:schemeClr>
                </a:solidFill>
              </a:rPr>
              <a:t>social</a:t>
            </a:r>
            <a:r>
              <a:rPr lang="en-GB" sz="1000" b="1" dirty="0">
                <a:solidFill>
                  <a:schemeClr val="accent6">
                    <a:lumMod val="75000"/>
                  </a:schemeClr>
                </a:solidFill>
              </a:rPr>
              <a:t>, personal, entrepreneurial, citizenship and digital competences</a:t>
            </a:r>
          </a:p>
        </p:txBody>
      </p:sp>
      <p:sp>
        <p:nvSpPr>
          <p:cNvPr id="31" name="30 Rectángulo"/>
          <p:cNvSpPr/>
          <p:nvPr/>
        </p:nvSpPr>
        <p:spPr>
          <a:xfrm>
            <a:off x="6430312" y="2348880"/>
            <a:ext cx="15980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dirty="0" smtClean="0">
                <a:solidFill>
                  <a:schemeClr val="accent6">
                    <a:lumMod val="75000"/>
                  </a:schemeClr>
                </a:solidFill>
              </a:rPr>
              <a:t>Addressing natural </a:t>
            </a:r>
            <a:r>
              <a:rPr lang="en-GB" sz="900" b="1" dirty="0">
                <a:solidFill>
                  <a:schemeClr val="accent6">
                    <a:lumMod val="75000"/>
                  </a:schemeClr>
                </a:solidFill>
              </a:rPr>
              <a:t>resistance to individual behavioural changes and to collective changes in social practices, as well as the gender gap observed in attitudes towards ecology and sustainable practices</a:t>
            </a:r>
          </a:p>
        </p:txBody>
      </p:sp>
      <p:sp>
        <p:nvSpPr>
          <p:cNvPr id="32" name="31 Rectángulo redondeado"/>
          <p:cNvSpPr/>
          <p:nvPr/>
        </p:nvSpPr>
        <p:spPr>
          <a:xfrm>
            <a:off x="395537" y="5877272"/>
            <a:ext cx="8208911" cy="7200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32 CuadroTexto"/>
          <p:cNvSpPr txBox="1"/>
          <p:nvPr/>
        </p:nvSpPr>
        <p:spPr>
          <a:xfrm>
            <a:off x="665565" y="5951080"/>
            <a:ext cx="7488832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b="1" dirty="0" smtClean="0"/>
              <a:t>WP6. CLUSTERING, OUTREACH AND DISSEMINATION ACTIVITIES </a:t>
            </a:r>
            <a:endParaRPr lang="en-GB" sz="1400" b="1" dirty="0"/>
          </a:p>
        </p:txBody>
      </p:sp>
      <p:sp>
        <p:nvSpPr>
          <p:cNvPr id="34" name="33 Rectángulo"/>
          <p:cNvSpPr/>
          <p:nvPr/>
        </p:nvSpPr>
        <p:spPr>
          <a:xfrm>
            <a:off x="720079" y="6197242"/>
            <a:ext cx="63483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>
                <a:solidFill>
                  <a:schemeClr val="accent6">
                    <a:lumMod val="75000"/>
                  </a:schemeClr>
                </a:solidFill>
              </a:rPr>
              <a:t>in order to share the educational outcomes on the competence framework, best practices and results of the different demonstration sites</a:t>
            </a:r>
          </a:p>
        </p:txBody>
      </p:sp>
    </p:spTree>
    <p:extLst>
      <p:ext uri="{BB962C8B-B14F-4D97-AF65-F5344CB8AC3E}">
        <p14:creationId xmlns:p14="http://schemas.microsoft.com/office/powerpoint/2010/main" val="290203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166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Lechon Perez, Yolanda</dc:creator>
  <cp:lastModifiedBy>admin</cp:lastModifiedBy>
  <cp:revision>18</cp:revision>
  <dcterms:created xsi:type="dcterms:W3CDTF">2020-10-22T08:01:09Z</dcterms:created>
  <dcterms:modified xsi:type="dcterms:W3CDTF">2020-11-06T16:22:58Z</dcterms:modified>
</cp:coreProperties>
</file>