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12" r:id="rId2"/>
    <p:sldId id="1017" r:id="rId3"/>
    <p:sldId id="1016" r:id="rId4"/>
    <p:sldId id="1013" r:id="rId5"/>
    <p:sldId id="1015" r:id="rId6"/>
    <p:sldId id="1014" r:id="rId7"/>
    <p:sldId id="1018" r:id="rId8"/>
    <p:sldId id="1020" r:id="rId9"/>
    <p:sldId id="1019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4D6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4674" autoAdjust="0"/>
  </p:normalViewPr>
  <p:slideViewPr>
    <p:cSldViewPr>
      <p:cViewPr varScale="1">
        <p:scale>
          <a:sx n="119" d="100"/>
          <a:sy n="119" d="100"/>
        </p:scale>
        <p:origin x="15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0FA58E-BED3-4AA1-A10E-E5C56307E61B}" type="datetimeFigureOut">
              <a:rPr lang="es-ES"/>
              <a:pPr>
                <a:defRPr/>
              </a:pPr>
              <a:t>21/2/22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D50E18-7958-4A53-B6CD-639582744CD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51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50E18-7958-4A53-B6CD-639582744CD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7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209BE-16B8-4789-802B-CA017219BE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B9337-3AF1-4473-B1FD-D5BF0B19E5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39884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46930-E63B-44B8-A2C2-F0C5262821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4420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26FAD-C37F-4A36-A09A-F7DC406881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F871-93C8-47FD-A26E-DB26972504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73868-2A13-4B37-B4D7-E281D0CFA2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1033D6C-0740-9B4E-B871-E3807AD7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2670-F62A-4FF3-911F-54E42E37B9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477E3-E814-4DEE-97E8-952D7A60E2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6 CuadroTexto"/>
          <p:cNvSpPr txBox="1">
            <a:spLocks noChangeArrowheads="1"/>
          </p:cNvSpPr>
          <p:nvPr userDrawn="1"/>
        </p:nvSpPr>
        <p:spPr bwMode="auto">
          <a:xfrm>
            <a:off x="2699792" y="6387021"/>
            <a:ext cx="43924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105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ARIEL-H2020 International on-line </a:t>
            </a:r>
            <a:r>
              <a:rPr lang="es-ES" sz="105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school</a:t>
            </a:r>
            <a:r>
              <a:rPr lang="es-ES" sz="105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lang="es-ES" sz="105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on</a:t>
            </a:r>
            <a:r>
              <a:rPr lang="es-ES" sz="105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nuclear data: </a:t>
            </a:r>
            <a:r>
              <a:rPr lang="es-ES" sz="105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the</a:t>
            </a:r>
            <a:r>
              <a:rPr lang="es-ES" sz="105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lang="es-ES" sz="105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path</a:t>
            </a:r>
            <a:r>
              <a:rPr lang="es-ES" sz="105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lang="es-ES" sz="105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from</a:t>
            </a:r>
            <a:r>
              <a:rPr lang="es-ES" sz="105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lang="es-ES" sz="105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the</a:t>
            </a:r>
            <a:r>
              <a:rPr lang="es-ES" sz="105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detector to </a:t>
            </a:r>
            <a:r>
              <a:rPr lang="es-ES" sz="105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the</a:t>
            </a:r>
            <a:r>
              <a:rPr lang="es-ES" sz="105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reactor </a:t>
            </a:r>
            <a:r>
              <a:rPr lang="es-ES" sz="105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calculation</a:t>
            </a:r>
            <a:r>
              <a:rPr lang="es-ES" sz="105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-- </a:t>
            </a:r>
            <a:r>
              <a:rPr lang="es-ES" sz="105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NuDataPath</a:t>
            </a:r>
            <a:endParaRPr lang="es-ES" altLang="x-none" sz="1050" b="0" i="0" baseline="0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F188506-FC64-3B4D-9D39-9FC477E578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539"/>
            <a:ext cx="2771800" cy="5264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5DE16D-70FF-A44C-B50D-53D773712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9574" t="22078" b="22690"/>
          <a:stretch/>
        </p:blipFill>
        <p:spPr>
          <a:xfrm>
            <a:off x="7164288" y="6273013"/>
            <a:ext cx="1351801" cy="5834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3" r:id="rId3"/>
    <p:sldLayoutId id="2147483664" r:id="rId4"/>
    <p:sldLayoutId id="2147483665" r:id="rId5"/>
    <p:sldLayoutId id="2147483666" r:id="rId6"/>
    <p:sldLayoutId id="2147483673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udatapath@ciemat.es" TargetMode="External"/><Relationship Id="rId2" Type="http://schemas.openxmlformats.org/officeDocument/2006/relationships/hyperlink" Target="https://www.ariel-h2020.e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iel-h2020.e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da.ciemat.es/e/nudatapath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genda.ciemat.es/event/3201/registrations/participant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da.ciemat.es/event/3201/timetable/#20220221.detailed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CAF43A1-AD77-3649-AFD1-4C3BCEAD3317}"/>
              </a:ext>
            </a:extLst>
          </p:cNvPr>
          <p:cNvSpPr txBox="1"/>
          <p:nvPr/>
        </p:nvSpPr>
        <p:spPr>
          <a:xfrm>
            <a:off x="881590" y="853936"/>
            <a:ext cx="7812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Welcome to the ARIEL H2020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international on-line school on nuclear data: the path from the detector to the reactor calculation - </a:t>
            </a:r>
            <a:r>
              <a:rPr lang="en-GB" sz="2800" b="1" dirty="0" err="1">
                <a:solidFill>
                  <a:srgbClr val="FF0000"/>
                </a:solidFill>
              </a:rPr>
              <a:t>NuDataPath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6C3CEF-4084-F04A-A980-EB54CE6B6A04}"/>
              </a:ext>
            </a:extLst>
          </p:cNvPr>
          <p:cNvSpPr txBox="1"/>
          <p:nvPr/>
        </p:nvSpPr>
        <p:spPr>
          <a:xfrm>
            <a:off x="2699792" y="2780928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local organising committee: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Víctor </a:t>
            </a:r>
            <a:r>
              <a:rPr lang="en-GB" dirty="0" err="1"/>
              <a:t>Alcayne</a:t>
            </a:r>
            <a:r>
              <a:rPr lang="en-GB" dirty="0"/>
              <a:t> </a:t>
            </a:r>
            <a:r>
              <a:rPr lang="en-GB" dirty="0" err="1"/>
              <a:t>Aicua</a:t>
            </a:r>
            <a:endParaRPr lang="en-GB" dirty="0"/>
          </a:p>
          <a:p>
            <a:pPr algn="ctr"/>
            <a:r>
              <a:rPr lang="en-GB" dirty="0"/>
              <a:t>Francisco Álvarez (coordinator)</a:t>
            </a:r>
          </a:p>
          <a:p>
            <a:pPr algn="ctr"/>
            <a:r>
              <a:rPr lang="en-GB" dirty="0"/>
              <a:t>Vicente </a:t>
            </a:r>
            <a:r>
              <a:rPr lang="en-GB" dirty="0" err="1"/>
              <a:t>Bécares</a:t>
            </a:r>
            <a:endParaRPr lang="en-GB" dirty="0"/>
          </a:p>
          <a:p>
            <a:pPr algn="ctr"/>
            <a:r>
              <a:rPr lang="en-GB" dirty="0"/>
              <a:t>Daniel Cano-Ott (director)</a:t>
            </a:r>
          </a:p>
          <a:p>
            <a:pPr algn="ctr"/>
            <a:r>
              <a:rPr lang="en-GB" dirty="0"/>
              <a:t>Emilio Mendoza (coordinator)</a:t>
            </a:r>
          </a:p>
          <a:p>
            <a:pPr algn="ctr"/>
            <a:r>
              <a:rPr lang="en-GB" dirty="0"/>
              <a:t>Julio Plaza del </a:t>
            </a:r>
            <a:r>
              <a:rPr lang="en-GB" dirty="0" err="1"/>
              <a:t>Olmo</a:t>
            </a:r>
            <a:endParaRPr lang="en-GB" dirty="0"/>
          </a:p>
          <a:p>
            <a:pPr algn="ctr"/>
            <a:r>
              <a:rPr lang="en-GB" dirty="0"/>
              <a:t>Susana Falcón (secretary)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ARIEL: </a:t>
            </a:r>
            <a:r>
              <a:rPr lang="en-GB" dirty="0">
                <a:hlinkClick r:id="rId2"/>
              </a:rPr>
              <a:t>https://www.ariel-h2020.eu/</a:t>
            </a:r>
            <a:endParaRPr lang="en-GB" dirty="0"/>
          </a:p>
          <a:p>
            <a:pPr algn="ctr"/>
            <a:r>
              <a:rPr lang="en-GB" dirty="0"/>
              <a:t>Contact: </a:t>
            </a:r>
            <a:r>
              <a:rPr lang="en-GB" dirty="0">
                <a:hlinkClick r:id="rId3"/>
              </a:rPr>
              <a:t>nudatapath@ciemat.es</a:t>
            </a:r>
            <a:endParaRPr lang="en-GB" dirty="0"/>
          </a:p>
        </p:txBody>
      </p:sp>
      <p:pic>
        <p:nvPicPr>
          <p:cNvPr id="1026" name="Picture 2" descr="ARIEL-H2020 International on-line school on nuclear data: the path from the detector to the reactor calculation -- NuDataPath - 2022">
            <a:extLst>
              <a:ext uri="{FF2B5EF4-FFF2-40B4-BE49-F238E27FC236}">
                <a16:creationId xmlns:a16="http://schemas.microsoft.com/office/drawing/2014/main" id="{57B3A1AE-7D4B-0D4B-8FB0-16E4CD741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72208" cy="81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38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056665D-8249-5948-A740-674809C3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803BB2-0396-7943-9912-F260DC73FE2B}"/>
              </a:ext>
            </a:extLst>
          </p:cNvPr>
          <p:cNvSpPr txBox="1"/>
          <p:nvPr/>
        </p:nvSpPr>
        <p:spPr>
          <a:xfrm>
            <a:off x="539552" y="1124744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Index</a:t>
            </a:r>
          </a:p>
          <a:p>
            <a:pPr>
              <a:spcAft>
                <a:spcPts val="600"/>
              </a:spcAft>
            </a:pPr>
            <a:endParaRPr lang="en-GB" sz="2400" dirty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400" dirty="0"/>
              <a:t>Introduction about the organising institution – CIEMAT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400" dirty="0"/>
              <a:t>Welcome by the ARIEL EC project (</a:t>
            </a:r>
            <a:r>
              <a:rPr lang="en-GB" sz="2400" dirty="0">
                <a:hlinkClick r:id="rId2"/>
              </a:rPr>
              <a:t>https://www.ariel-h2020.eu/</a:t>
            </a:r>
            <a:r>
              <a:rPr lang="en-GB" sz="2400" dirty="0"/>
              <a:t>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400" dirty="0"/>
              <a:t>Practical info about the school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400" dirty="0"/>
              <a:t>Quick tour around the timetable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400" dirty="0"/>
              <a:t>Questions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en-GB" sz="2400" dirty="0"/>
          </a:p>
          <a:p>
            <a:pPr marL="342900" indent="-342900">
              <a:spcAft>
                <a:spcPts val="600"/>
              </a:spcAft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8017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9B181BC-85F0-CD45-B6C8-3B673B1A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952987-C03D-1C4B-BC30-4E38DF9B51CA}"/>
              </a:ext>
            </a:extLst>
          </p:cNvPr>
          <p:cNvSpPr txBox="1"/>
          <p:nvPr/>
        </p:nvSpPr>
        <p:spPr>
          <a:xfrm>
            <a:off x="286742" y="1314300"/>
            <a:ext cx="3604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CIEMAT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Centro de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Investigaciones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Energéticas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Medioambientales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Tecnológicas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- Madrid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is a Spanish public research body assigned to the Ministry of Science and Innovation of Spain, focusing on energy and environment and associated technologies.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B25945-5FC9-3A4B-BA45-649956D184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79" y="905936"/>
            <a:ext cx="4900380" cy="34020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A59D82A-EC15-7142-B85C-A39795466AF8}"/>
              </a:ext>
            </a:extLst>
          </p:cNvPr>
          <p:cNvSpPr txBox="1"/>
          <p:nvPr/>
        </p:nvSpPr>
        <p:spPr>
          <a:xfrm>
            <a:off x="286742" y="4455006"/>
            <a:ext cx="84655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CIEMAT’s Department of Energy has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Division of Nuclear Fission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carrying out a wide set of activities to support the safe operation of Spanish Nuclear power plants and the safe and sustainable management of its waste</a:t>
            </a:r>
            <a:r>
              <a:rPr lang="en-US" dirty="0"/>
              <a:t>. It has coordinated the last three nuclear data projects </a:t>
            </a:r>
            <a:r>
              <a:rPr lang="en-US" b="1" dirty="0">
                <a:solidFill>
                  <a:srgbClr val="0432FF"/>
                </a:solidFill>
              </a:rPr>
              <a:t>ANDES</a:t>
            </a:r>
            <a:r>
              <a:rPr lang="en-US" dirty="0"/>
              <a:t>, </a:t>
            </a:r>
            <a:r>
              <a:rPr lang="en-US" b="1" dirty="0">
                <a:solidFill>
                  <a:srgbClr val="0432FF"/>
                </a:solidFill>
              </a:rPr>
              <a:t>CHANDA</a:t>
            </a:r>
            <a:r>
              <a:rPr lang="en-US" dirty="0"/>
              <a:t> and </a:t>
            </a:r>
            <a:r>
              <a:rPr lang="en-US" b="1" dirty="0">
                <a:solidFill>
                  <a:srgbClr val="0432FF"/>
                </a:solidFill>
              </a:rPr>
              <a:t>SANDA</a:t>
            </a:r>
            <a:r>
              <a:rPr lang="en-US" dirty="0"/>
              <a:t> and also hosts the </a:t>
            </a:r>
            <a:r>
              <a:rPr lang="en-US" b="1" dirty="0"/>
              <a:t>National Fusion Laboratory </a:t>
            </a:r>
            <a:r>
              <a:rPr lang="en-US" dirty="0"/>
              <a:t>for the development of fusion by magnetic confinement and the </a:t>
            </a:r>
            <a:r>
              <a:rPr lang="en-US" b="1" dirty="0"/>
              <a:t>TJ-II </a:t>
            </a:r>
            <a:r>
              <a:rPr lang="en-US" b="1" dirty="0" err="1"/>
              <a:t>stellerator</a:t>
            </a:r>
            <a:r>
              <a:rPr lang="en-US" dirty="0"/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D43C8A-E78D-BD40-9D89-650784F6EAC2}"/>
              </a:ext>
            </a:extLst>
          </p:cNvPr>
          <p:cNvSpPr txBox="1"/>
          <p:nvPr/>
        </p:nvSpPr>
        <p:spPr>
          <a:xfrm>
            <a:off x="647564" y="185023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CIEMAT</a:t>
            </a:r>
          </a:p>
        </p:txBody>
      </p:sp>
    </p:spTree>
    <p:extLst>
      <p:ext uri="{BB962C8B-B14F-4D97-AF65-F5344CB8AC3E}">
        <p14:creationId xmlns:p14="http://schemas.microsoft.com/office/powerpoint/2010/main" val="381795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FFBD4A9-2EFE-AE47-831E-53844B5E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A42CB1-B6BF-1E44-A81E-83BAF3A848FB}"/>
              </a:ext>
            </a:extLst>
          </p:cNvPr>
          <p:cNvSpPr txBox="1"/>
          <p:nvPr/>
        </p:nvSpPr>
        <p:spPr>
          <a:xfrm>
            <a:off x="647564" y="303039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Practical info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CFF23A-D72C-9741-BD18-20AB42D4FF8B}"/>
              </a:ext>
            </a:extLst>
          </p:cNvPr>
          <p:cNvSpPr txBox="1"/>
          <p:nvPr/>
        </p:nvSpPr>
        <p:spPr>
          <a:xfrm>
            <a:off x="467544" y="1004530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432FF"/>
                </a:solidFill>
              </a:rPr>
              <a:t>School duration</a:t>
            </a:r>
            <a:r>
              <a:rPr lang="en-GB" sz="2000" dirty="0"/>
              <a:t>: 5 + 5 working days during the morning sessions</a:t>
            </a:r>
          </a:p>
          <a:p>
            <a:endParaRPr lang="en-GB" sz="2000" b="1" dirty="0">
              <a:solidFill>
                <a:srgbClr val="0432FF"/>
              </a:solidFill>
            </a:endParaRPr>
          </a:p>
          <a:p>
            <a:r>
              <a:rPr lang="en-GB" sz="2000" b="1" dirty="0">
                <a:solidFill>
                  <a:srgbClr val="0432FF"/>
                </a:solidFill>
              </a:rPr>
              <a:t>Time table</a:t>
            </a:r>
            <a:r>
              <a:rPr lang="en-GB" sz="2000" dirty="0"/>
              <a:t>: </a:t>
            </a:r>
            <a:r>
              <a:rPr lang="en-GB" sz="2000" dirty="0">
                <a:hlinkClick r:id="rId2"/>
              </a:rPr>
              <a:t>https://agenda.ciemat.es/e/nudatapath</a:t>
            </a:r>
            <a:r>
              <a:rPr lang="en-GB" sz="2000" dirty="0"/>
              <a:t> (check for possible changes)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432FF"/>
                </a:solidFill>
              </a:rPr>
              <a:t>Open seminars</a:t>
            </a:r>
            <a:r>
              <a:rPr lang="en-GB" sz="2000" dirty="0"/>
              <a:t> specialists on the most relevant topics related to the nuclear data cycle. (The current zoom link you are using). The seminars will introduce the concepts necessary for the hands-on lectures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Hands-on interactive </a:t>
            </a:r>
            <a:r>
              <a:rPr lang="en-GB" sz="2000" b="1" dirty="0">
                <a:solidFill>
                  <a:srgbClr val="0432FF"/>
                </a:solidFill>
              </a:rPr>
              <a:t>lectures</a:t>
            </a:r>
            <a:r>
              <a:rPr lang="en-GB" sz="2000" dirty="0"/>
              <a:t> with computer restricted to </a:t>
            </a:r>
            <a:r>
              <a:rPr lang="en-GB" sz="2000" b="1" dirty="0">
                <a:solidFill>
                  <a:srgbClr val="0432FF"/>
                </a:solidFill>
              </a:rPr>
              <a:t>the school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0432FF"/>
                </a:solidFill>
              </a:rPr>
              <a:t>participants</a:t>
            </a:r>
            <a:r>
              <a:rPr lang="en-GB" sz="2000" dirty="0"/>
              <a:t>: 3 groups of 8 students + lecturer. (A different zoom link that the school participants should have received via email).</a:t>
            </a:r>
          </a:p>
          <a:p>
            <a:endParaRPr lang="en-GB" sz="2000" dirty="0"/>
          </a:p>
          <a:p>
            <a:r>
              <a:rPr lang="en-GB" sz="2000" dirty="0"/>
              <a:t>The </a:t>
            </a:r>
            <a:r>
              <a:rPr lang="en-GB" sz="2000" b="1" dirty="0">
                <a:solidFill>
                  <a:srgbClr val="0432FF"/>
                </a:solidFill>
              </a:rPr>
              <a:t>presentations</a:t>
            </a:r>
            <a:r>
              <a:rPr lang="en-GB" sz="2000" dirty="0"/>
              <a:t> will be publicly available.</a:t>
            </a:r>
          </a:p>
        </p:txBody>
      </p:sp>
    </p:spTree>
    <p:extLst>
      <p:ext uri="{BB962C8B-B14F-4D97-AF65-F5344CB8AC3E}">
        <p14:creationId xmlns:p14="http://schemas.microsoft.com/office/powerpoint/2010/main" val="287138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B93E3E6-4842-BD4C-8E99-036588C8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490824-3197-3C4A-BB53-2B2861C00B36}"/>
              </a:ext>
            </a:extLst>
          </p:cNvPr>
          <p:cNvSpPr txBox="1"/>
          <p:nvPr/>
        </p:nvSpPr>
        <p:spPr>
          <a:xfrm>
            <a:off x="461539" y="1241648"/>
            <a:ext cx="5676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Check the group that has been assigned to you.</a:t>
            </a:r>
            <a:r>
              <a:rPr lang="en-GB" dirty="0"/>
              <a:t> </a:t>
            </a:r>
          </a:p>
          <a:p>
            <a:endParaRPr lang="en-GB" dirty="0">
              <a:hlinkClick r:id="rId2"/>
            </a:endParaRPr>
          </a:p>
          <a:p>
            <a:r>
              <a:rPr lang="en-GB" sz="1800" dirty="0">
                <a:hlinkClick r:id="rId2"/>
              </a:rPr>
              <a:t>https://agenda.ciemat.es/event/3201/registrations/participants</a:t>
            </a:r>
            <a:r>
              <a:rPr lang="en-GB" sz="1800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B7A4B92-789A-2F41-98AF-DD41BDC98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43" y="1196752"/>
            <a:ext cx="2794000" cy="44196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A7B88BB-8038-204A-9F07-347380872B96}"/>
              </a:ext>
            </a:extLst>
          </p:cNvPr>
          <p:cNvSpPr/>
          <p:nvPr/>
        </p:nvSpPr>
        <p:spPr>
          <a:xfrm>
            <a:off x="6137843" y="3573016"/>
            <a:ext cx="2794000" cy="576064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063830-8DFD-B044-806F-8E135B1F6A0D}"/>
              </a:ext>
            </a:extLst>
          </p:cNvPr>
          <p:cNvSpPr txBox="1"/>
          <p:nvPr/>
        </p:nvSpPr>
        <p:spPr>
          <a:xfrm>
            <a:off x="461539" y="2825824"/>
            <a:ext cx="55446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You will have to </a:t>
            </a:r>
            <a:r>
              <a:rPr lang="en-GB" sz="1800" b="1" dirty="0">
                <a:solidFill>
                  <a:srgbClr val="0432FF"/>
                </a:solidFill>
              </a:rPr>
              <a:t>log in on a web server</a:t>
            </a:r>
            <a:r>
              <a:rPr lang="en-GB" sz="1800" dirty="0"/>
              <a:t> with a </a:t>
            </a:r>
            <a:r>
              <a:rPr lang="en-GB" sz="1800" b="1" dirty="0">
                <a:solidFill>
                  <a:srgbClr val="0432FF"/>
                </a:solidFill>
              </a:rPr>
              <a:t>username</a:t>
            </a:r>
            <a:r>
              <a:rPr lang="en-GB" sz="1800" dirty="0"/>
              <a:t> that has been assigned. </a:t>
            </a:r>
            <a:r>
              <a:rPr lang="en-GB" sz="1800" b="1" dirty="0">
                <a:solidFill>
                  <a:srgbClr val="0432FF"/>
                </a:solidFill>
              </a:rPr>
              <a:t>Emails</a:t>
            </a:r>
            <a:r>
              <a:rPr lang="en-GB" sz="1800" dirty="0"/>
              <a:t> will be sent </a:t>
            </a:r>
            <a:r>
              <a:rPr lang="en-GB" sz="1800" b="1" dirty="0">
                <a:solidFill>
                  <a:srgbClr val="0432FF"/>
                </a:solidFill>
              </a:rPr>
              <a:t>tomorrow</a:t>
            </a:r>
            <a:r>
              <a:rPr lang="en-GB" sz="1800" dirty="0"/>
              <a:t> with the </a:t>
            </a:r>
            <a:r>
              <a:rPr lang="en-GB" sz="1800" b="1" dirty="0">
                <a:solidFill>
                  <a:srgbClr val="0432FF"/>
                </a:solidFill>
              </a:rPr>
              <a:t>link to the server</a:t>
            </a:r>
            <a:r>
              <a:rPr lang="en-GB" sz="1800" dirty="0"/>
              <a:t> and </a:t>
            </a:r>
            <a:r>
              <a:rPr lang="en-GB" sz="1800" b="1" dirty="0">
                <a:solidFill>
                  <a:srgbClr val="0432FF"/>
                </a:solidFill>
              </a:rPr>
              <a:t>username</a:t>
            </a:r>
            <a:r>
              <a:rPr lang="en-GB" sz="1800" dirty="0"/>
              <a:t> to each participant. </a:t>
            </a:r>
          </a:p>
          <a:p>
            <a:endParaRPr lang="en-GB" dirty="0"/>
          </a:p>
          <a:p>
            <a:r>
              <a:rPr lang="en-GB" sz="1800" b="1" dirty="0">
                <a:solidFill>
                  <a:srgbClr val="0432FF"/>
                </a:solidFill>
              </a:rPr>
              <a:t>Only for participants</a:t>
            </a:r>
            <a:r>
              <a:rPr lang="en-GB" sz="1800" dirty="0"/>
              <a:t>: don’t forget to register </a:t>
            </a:r>
            <a:r>
              <a:rPr lang="en-GB" dirty="0"/>
              <a:t>for the lecture</a:t>
            </a:r>
            <a:r>
              <a:rPr lang="en-GB" sz="1800" dirty="0"/>
              <a:t> Zoom sessions (if you didn’t do it)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C7A927B-349E-B241-9AAF-F7545E876C73}"/>
              </a:ext>
            </a:extLst>
          </p:cNvPr>
          <p:cNvSpPr txBox="1"/>
          <p:nvPr/>
        </p:nvSpPr>
        <p:spPr>
          <a:xfrm>
            <a:off x="628774" y="29198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Practical info</a:t>
            </a:r>
          </a:p>
        </p:txBody>
      </p:sp>
    </p:spTree>
    <p:extLst>
      <p:ext uri="{BB962C8B-B14F-4D97-AF65-F5344CB8AC3E}">
        <p14:creationId xmlns:p14="http://schemas.microsoft.com/office/powerpoint/2010/main" val="147015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B130F1F-8321-7443-ADB8-9228528C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5A6693-361E-6A4C-9A7E-30782A8FD623}"/>
              </a:ext>
            </a:extLst>
          </p:cNvPr>
          <p:cNvSpPr txBox="1"/>
          <p:nvPr/>
        </p:nvSpPr>
        <p:spPr>
          <a:xfrm>
            <a:off x="628774" y="29198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Practical info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49DB4B-0B6B-9A41-A242-11153A7DDD61}"/>
              </a:ext>
            </a:extLst>
          </p:cNvPr>
          <p:cNvSpPr txBox="1"/>
          <p:nvPr/>
        </p:nvSpPr>
        <p:spPr>
          <a:xfrm>
            <a:off x="395536" y="834679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We encourage the students </a:t>
            </a:r>
            <a:r>
              <a:rPr lang="en-GB" sz="2000" b="1" dirty="0">
                <a:solidFill>
                  <a:srgbClr val="0432FF"/>
                </a:solidFill>
              </a:rPr>
              <a:t>to interact with the speakers!</a:t>
            </a:r>
          </a:p>
          <a:p>
            <a:pPr algn="just"/>
            <a:endParaRPr lang="en-GB" sz="2000" b="1" dirty="0">
              <a:solidFill>
                <a:srgbClr val="0432FF"/>
              </a:solidFill>
            </a:endParaRPr>
          </a:p>
          <a:p>
            <a:pPr algn="just"/>
            <a:r>
              <a:rPr lang="en-GB" sz="2000" dirty="0"/>
              <a:t>During the seminars, </a:t>
            </a:r>
            <a:r>
              <a:rPr lang="en-GB" sz="2000" b="1" dirty="0">
                <a:solidFill>
                  <a:srgbClr val="0432FF"/>
                </a:solidFill>
              </a:rPr>
              <a:t>raise your hand in Zoom application </a:t>
            </a:r>
            <a:r>
              <a:rPr lang="en-GB" sz="2000" dirty="0"/>
              <a:t>or</a:t>
            </a:r>
            <a:r>
              <a:rPr lang="en-GB" sz="2000" b="1" dirty="0">
                <a:solidFill>
                  <a:srgbClr val="0432FF"/>
                </a:solidFill>
              </a:rPr>
              <a:t> post your questions in the chat. </a:t>
            </a:r>
            <a:r>
              <a:rPr lang="en-GB" sz="2000" dirty="0"/>
              <a:t>There will be </a:t>
            </a:r>
            <a:r>
              <a:rPr lang="en-GB" sz="2000" b="1" dirty="0">
                <a:solidFill>
                  <a:srgbClr val="0432FF"/>
                </a:solidFill>
              </a:rPr>
              <a:t>15 minutes for answering your questions </a:t>
            </a:r>
            <a:r>
              <a:rPr lang="en-GB" sz="2000" dirty="0"/>
              <a:t>at the end of each talk</a:t>
            </a:r>
            <a:r>
              <a:rPr lang="en-GB" sz="2000" b="1" dirty="0">
                <a:solidFill>
                  <a:srgbClr val="0432FF"/>
                </a:solidFill>
              </a:rPr>
              <a:t>. Please keep your microphones muted </a:t>
            </a:r>
            <a:r>
              <a:rPr lang="en-GB" sz="2000" dirty="0"/>
              <a:t>during the presentations</a:t>
            </a:r>
            <a:r>
              <a:rPr lang="en-GB" sz="2000" b="1" dirty="0">
                <a:solidFill>
                  <a:srgbClr val="0432FF"/>
                </a:solidFill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E55747-39E9-A845-A48A-65B626B1F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53" y="2987531"/>
            <a:ext cx="4508500" cy="1955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4B160E-8437-AC4D-84E2-18806E11A415}"/>
              </a:ext>
            </a:extLst>
          </p:cNvPr>
          <p:cNvSpPr txBox="1"/>
          <p:nvPr/>
        </p:nvSpPr>
        <p:spPr>
          <a:xfrm>
            <a:off x="385766" y="5157192"/>
            <a:ext cx="8082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During the lectures, </a:t>
            </a:r>
            <a:r>
              <a:rPr lang="en-GB" sz="2000" b="1" dirty="0">
                <a:solidFill>
                  <a:srgbClr val="0432FF"/>
                </a:solidFill>
              </a:rPr>
              <a:t>the reduced number of participants per group will allow a closer interaction. </a:t>
            </a:r>
            <a:r>
              <a:rPr lang="en-GB" sz="2000" dirty="0"/>
              <a:t>Raise your hand or speak directly if nobody else is speaking.</a:t>
            </a:r>
          </a:p>
        </p:txBody>
      </p:sp>
    </p:spTree>
    <p:extLst>
      <p:ext uri="{BB962C8B-B14F-4D97-AF65-F5344CB8AC3E}">
        <p14:creationId xmlns:p14="http://schemas.microsoft.com/office/powerpoint/2010/main" val="332376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A2EB2BD-CC42-BF41-A81B-4DEBBF74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B9121C-3359-A049-A630-8C7B485B111B}"/>
              </a:ext>
            </a:extLst>
          </p:cNvPr>
          <p:cNvSpPr txBox="1"/>
          <p:nvPr/>
        </p:nvSpPr>
        <p:spPr>
          <a:xfrm>
            <a:off x="647564" y="3326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Practical info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CCFB8-D004-E74E-944B-6FE2F8EF6B3F}"/>
              </a:ext>
            </a:extLst>
          </p:cNvPr>
          <p:cNvSpPr txBox="1"/>
          <p:nvPr/>
        </p:nvSpPr>
        <p:spPr>
          <a:xfrm>
            <a:off x="431540" y="1124744"/>
            <a:ext cx="82809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432FF"/>
                </a:solidFill>
              </a:rPr>
              <a:t>Attendance</a:t>
            </a:r>
            <a:r>
              <a:rPr lang="en-GB" sz="2000" dirty="0"/>
              <a:t> certificates will be distributed to the </a:t>
            </a:r>
            <a:r>
              <a:rPr lang="en-GB" sz="2000" b="1" dirty="0">
                <a:solidFill>
                  <a:srgbClr val="0432FF"/>
                </a:solidFill>
              </a:rPr>
              <a:t>participants of the school (seminars + lectures)</a:t>
            </a:r>
            <a:r>
              <a:rPr lang="en-GB" sz="2000" dirty="0"/>
              <a:t>. </a:t>
            </a:r>
          </a:p>
          <a:p>
            <a:endParaRPr lang="en-GB" sz="2000" dirty="0"/>
          </a:p>
          <a:p>
            <a:r>
              <a:rPr lang="en-GB" sz="2000" dirty="0"/>
              <a:t>Please </a:t>
            </a:r>
            <a:r>
              <a:rPr lang="en-GB" sz="2000" b="1" dirty="0">
                <a:solidFill>
                  <a:srgbClr val="0432FF"/>
                </a:solidFill>
              </a:rPr>
              <a:t>don’t miss the lectures </a:t>
            </a:r>
            <a:r>
              <a:rPr lang="en-GB" sz="2000" dirty="0"/>
              <a:t>and the </a:t>
            </a:r>
            <a:r>
              <a:rPr lang="en-GB" sz="2000" b="1" dirty="0">
                <a:solidFill>
                  <a:srgbClr val="0432FF"/>
                </a:solidFill>
              </a:rPr>
              <a:t>seminars.</a:t>
            </a:r>
          </a:p>
          <a:p>
            <a:endParaRPr lang="en-GB" sz="2000" b="1" dirty="0">
              <a:solidFill>
                <a:srgbClr val="0432FF"/>
              </a:solidFill>
            </a:endParaRPr>
          </a:p>
          <a:p>
            <a:r>
              <a:rPr lang="en-GB" sz="2000" dirty="0"/>
              <a:t>For the </a:t>
            </a:r>
            <a:r>
              <a:rPr lang="en-GB" sz="2000" b="1" dirty="0">
                <a:solidFill>
                  <a:srgbClr val="0432FF"/>
                </a:solidFill>
              </a:rPr>
              <a:t>lecturers, </a:t>
            </a:r>
            <a:r>
              <a:rPr lang="en-GB" sz="2000" dirty="0"/>
              <a:t>please</a:t>
            </a:r>
            <a:r>
              <a:rPr lang="en-GB" sz="2000" b="1" dirty="0">
                <a:solidFill>
                  <a:srgbClr val="0432FF"/>
                </a:solidFill>
              </a:rPr>
              <a:t> keep the time allocated to your talks. </a:t>
            </a:r>
            <a:r>
              <a:rPr lang="en-GB" sz="2000" dirty="0"/>
              <a:t>The timetable is very tight</a:t>
            </a:r>
            <a:r>
              <a:rPr lang="en-GB" sz="2000" b="1" dirty="0">
                <a:solidFill>
                  <a:srgbClr val="0432FF"/>
                </a:solidFill>
              </a:rPr>
              <a:t>.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9987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476D576-952A-7641-9101-14BD631E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3BBDCB65-F022-5746-98BC-F661DB974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026751"/>
              </p:ext>
            </p:extLst>
          </p:nvPr>
        </p:nvGraphicFramePr>
        <p:xfrm>
          <a:off x="431540" y="1825948"/>
          <a:ext cx="82809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95178731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34791474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451951796"/>
                    </a:ext>
                  </a:extLst>
                </a:gridCol>
                <a:gridCol w="2268252">
                  <a:extLst>
                    <a:ext uri="{9D8B030D-6E8A-4147-A177-3AD203B41FA5}">
                      <a16:colId xmlns:a16="http://schemas.microsoft.com/office/drawing/2014/main" val="139824412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55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Lectures + seminar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9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Lectures + seminar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0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Lectures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35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Lectures + seminar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Lectures + seminar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6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Lectures + seminar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87669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53E4867-50D4-7E4C-9FDE-F1038C7494C2}"/>
              </a:ext>
            </a:extLst>
          </p:cNvPr>
          <p:cNvSpPr txBox="1"/>
          <p:nvPr/>
        </p:nvSpPr>
        <p:spPr>
          <a:xfrm>
            <a:off x="647564" y="3326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Simplified agenda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2C7EA8-1CD4-2C46-88D6-28FDC0DDEE4A}"/>
              </a:ext>
            </a:extLst>
          </p:cNvPr>
          <p:cNvSpPr txBox="1"/>
          <p:nvPr/>
        </p:nvSpPr>
        <p:spPr>
          <a:xfrm>
            <a:off x="1074889" y="4713615"/>
            <a:ext cx="699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https://agenda.ciemat.es/event/3201/timetable/#20220221.detailed</a:t>
            </a:r>
            <a:endParaRPr lang="en-GB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E19522-7FB2-2948-B7EE-3B54CC285412}"/>
              </a:ext>
            </a:extLst>
          </p:cNvPr>
          <p:cNvSpPr txBox="1"/>
          <p:nvPr/>
        </p:nvSpPr>
        <p:spPr>
          <a:xfrm>
            <a:off x="431540" y="1163321"/>
            <a:ext cx="342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432FF"/>
                </a:solidFill>
              </a:rPr>
              <a:t>Start of the school at 9:00 AM</a:t>
            </a:r>
          </a:p>
        </p:txBody>
      </p:sp>
    </p:spTree>
    <p:extLst>
      <p:ext uri="{BB962C8B-B14F-4D97-AF65-F5344CB8AC3E}">
        <p14:creationId xmlns:p14="http://schemas.microsoft.com/office/powerpoint/2010/main" val="46021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48D9D6-DD0B-8C49-8CC1-58D90CFB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D4826E-FA18-8940-8AD8-45A93831E19B}"/>
              </a:ext>
            </a:extLst>
          </p:cNvPr>
          <p:cNvSpPr txBox="1"/>
          <p:nvPr/>
        </p:nvSpPr>
        <p:spPr>
          <a:xfrm>
            <a:off x="2927158" y="2659559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99304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17975</TotalTime>
  <Words>613</Words>
  <Application>Microsoft Macintosh PowerPoint</Application>
  <PresentationFormat>Presentación en pantalla (4:3)</PresentationFormat>
  <Paragraphs>90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neutron capture cross section of the fissile  isotope 235U with the CERN n_TOF Total Absorption Calorimeter  and a fission tagging based on micromegas detectors</dc:title>
  <dc:creator>Javi B</dc:creator>
  <cp:lastModifiedBy>Daniel Cano Ott</cp:lastModifiedBy>
  <cp:revision>1057</cp:revision>
  <cp:lastPrinted>2019-11-22T08:04:43Z</cp:lastPrinted>
  <dcterms:created xsi:type="dcterms:W3CDTF">2015-05-25T06:44:17Z</dcterms:created>
  <dcterms:modified xsi:type="dcterms:W3CDTF">2022-02-21T09:40:20Z</dcterms:modified>
</cp:coreProperties>
</file>