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0" r:id="rId3"/>
    <p:sldId id="271" r:id="rId4"/>
    <p:sldId id="259" r:id="rId5"/>
    <p:sldId id="272" r:id="rId6"/>
    <p:sldId id="273" r:id="rId7"/>
    <p:sldId id="274" r:id="rId8"/>
    <p:sldId id="276" r:id="rId9"/>
    <p:sldId id="277" r:id="rId10"/>
    <p:sldId id="294" r:id="rId11"/>
    <p:sldId id="295" r:id="rId12"/>
    <p:sldId id="296" r:id="rId13"/>
    <p:sldId id="278" r:id="rId14"/>
    <p:sldId id="285" r:id="rId15"/>
    <p:sldId id="279" r:id="rId16"/>
    <p:sldId id="280" r:id="rId17"/>
    <p:sldId id="286" r:id="rId18"/>
    <p:sldId id="298" r:id="rId19"/>
    <p:sldId id="300" r:id="rId20"/>
    <p:sldId id="293" r:id="rId21"/>
    <p:sldId id="284" r:id="rId22"/>
    <p:sldId id="264" r:id="rId23"/>
    <p:sldId id="301" r:id="rId24"/>
    <p:sldId id="268" r:id="rId25"/>
    <p:sldId id="297" r:id="rId26"/>
    <p:sldId id="302" r:id="rId27"/>
    <p:sldId id="303" r:id="rId28"/>
    <p:sldId id="287" r:id="rId29"/>
    <p:sldId id="288" r:id="rId30"/>
    <p:sldId id="289" r:id="rId31"/>
    <p:sldId id="290" r:id="rId32"/>
    <p:sldId id="291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9D35C-AB90-4973-9E7C-53ADB98FB74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ED3BF-BC4B-4BA2-906E-FAB835E7E2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4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E9CF34-F847-456A-9FB8-C886D1A51BE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3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E9CF34-F847-456A-9FB8-C886D1A51BE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03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534A-0A69-4B2C-A00D-60C4D45E6D49}" type="datetime1">
              <a:rPr lang="es-ES" smtClean="0"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181D-93B8-4D12-80FE-912789A03C8B}" type="datetime1">
              <a:rPr lang="es-ES" smtClean="0"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7198-4DCF-4B2C-BC8A-A2FB02000712}" type="datetime1">
              <a:rPr lang="es-ES" smtClean="0"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C06F-A168-4494-8902-AA851CE2B43B}" type="datetime1">
              <a:rPr lang="es-ES" smtClean="0"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2228D-9CE6-44AD-8BF3-D9A5E95ADC0A}" type="datetime1">
              <a:rPr lang="es-ES" smtClean="0"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CFE2-558C-4E50-A6C2-1463E0659BF6}" type="datetime1">
              <a:rPr lang="es-ES" smtClean="0"/>
              <a:t>19/09/2022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1805-0FC7-4F44-9A82-21505C141675}" type="datetime1">
              <a:rPr lang="es-ES" smtClean="0"/>
              <a:t>19/09/2022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22C4-6505-4F9E-A3BA-BE7CC9C6E437}" type="datetime1">
              <a:rPr lang="es-ES" smtClean="0"/>
              <a:t>19/09/2022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4B5E-F662-4021-A040-21FD508B86EE}" type="datetime1">
              <a:rPr lang="es-ES" smtClean="0"/>
              <a:t>19/09/2022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51B5-D91E-41BC-8B29-E0505A7AA305}" type="datetime1">
              <a:rPr lang="es-ES" smtClean="0"/>
              <a:t>19/09/2022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C15D0-10FD-459C-BC7C-5C8447F0A4AB}" type="datetime1">
              <a:rPr lang="es-ES" smtClean="0"/>
              <a:t>19/09/2022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F926-E224-4650-8E0F-DB55BC642B75}" type="datetime1">
              <a:rPr lang="es-ES" smtClean="0"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in.ciemat.es/SaG4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arkmatter.ciemat.es/funded-project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darkmatter.ciemat.es/publication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darkmatter.ciemat.es/master-and-phd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Dark Matter group:</a:t>
            </a:r>
            <a:br>
              <a:rPr lang="en-US" sz="6000" dirty="0" smtClean="0"/>
            </a:br>
            <a:r>
              <a:rPr lang="en-US" sz="6000" dirty="0" smtClean="0"/>
              <a:t>P.N. 2022-2025</a:t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4000" dirty="0" smtClean="0"/>
              <a:t>R.Santorelli </a:t>
            </a:r>
            <a:br>
              <a:rPr lang="en-US" sz="4000" dirty="0" smtClean="0"/>
            </a:br>
            <a:r>
              <a:rPr lang="en-US" sz="2700" dirty="0" smtClean="0"/>
              <a:t>on behalf of DM-CIEMAT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sz="31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</a:t>
            </a:fld>
            <a:endParaRPr lang="es-E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41" y="5891746"/>
            <a:ext cx="51149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hD position in Gamma ray physics at CIEMAT: “Scientific exploitation of  MAGIC and the first telescopes of CT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830330"/>
            <a:ext cx="1340288" cy="96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30330"/>
            <a:ext cx="1015443" cy="102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561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2291"/>
            <a:ext cx="7683984" cy="456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Sensitivity (SI)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8600" y="6206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5" name="AutoShape 8" descr="DEAP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0" descr="DEAP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2" descr="DEAP -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228600" y="5468326"/>
            <a:ext cx="5196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6.3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-48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for 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WIMP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(90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% C.L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2.1 ×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−47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(5σ) discovery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nominal exposure: (20×10)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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background: 0.1 events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H="1">
            <a:off x="2392325" y="3308610"/>
            <a:ext cx="1584176" cy="2125212"/>
          </a:xfrm>
          <a:prstGeom prst="straightConnector1">
            <a:avLst/>
          </a:prstGeom>
          <a:ln w="254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5580112" y="569434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Turquoise filled contours are from pMSSM11 model, E. </a:t>
            </a:r>
            <a:r>
              <a:rPr lang="en-US" sz="1200" dirty="0" err="1" smtClean="0"/>
              <a:t>Bagnaschi</a:t>
            </a:r>
            <a:r>
              <a:rPr lang="en-US" sz="1200" dirty="0" smtClean="0"/>
              <a:t> et </a:t>
            </a:r>
            <a:r>
              <a:rPr lang="en-US" sz="1200" dirty="0"/>
              <a:t>al., Eur. Phys. J. C 78, 87 (2018).</a:t>
            </a:r>
            <a:endParaRPr lang="en-US" sz="12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90518" y="1445294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Excluded region</a:t>
            </a:r>
            <a:endParaRPr lang="en-US" sz="1400" dirty="0"/>
          </a:p>
        </p:txBody>
      </p:sp>
      <p:sp>
        <p:nvSpPr>
          <p:cNvPr id="19" name="18 CuadroTexto"/>
          <p:cNvSpPr txBox="1"/>
          <p:nvPr/>
        </p:nvSpPr>
        <p:spPr>
          <a:xfrm rot="19800000">
            <a:off x="6462589" y="2714795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Neutrino floor</a:t>
            </a:r>
            <a:endParaRPr lang="en-US" sz="1400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5888399" y="4293096"/>
            <a:ext cx="2374998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21 Rectángulo redondeado"/>
          <p:cNvSpPr/>
          <p:nvPr/>
        </p:nvSpPr>
        <p:spPr>
          <a:xfrm>
            <a:off x="5888399" y="3668650"/>
            <a:ext cx="2374998" cy="62444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>
            <a:off x="5436097" y="2516522"/>
            <a:ext cx="504055" cy="1117100"/>
          </a:xfrm>
          <a:prstGeom prst="straightConnector1">
            <a:avLst/>
          </a:prstGeom>
          <a:ln w="25400">
            <a:solidFill>
              <a:srgbClr val="00B05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10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chemeClr val="tx1"/>
                </a:solidFill>
                <a:cs typeface="Times New Roman" pitchFamily="18" charset="0"/>
              </a:rPr>
              <a:t>Low-mass, SN…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8600" y="6206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13" name="AutoShape 10" descr="DEAP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2" descr="DEAP -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24" y="766612"/>
            <a:ext cx="3538711" cy="297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444208" y="3645024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dual-phase Ar-TPC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acrylic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buffer vetoes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UAr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bath veto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74" y="766612"/>
            <a:ext cx="4480049" cy="259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29" y="3477618"/>
            <a:ext cx="4181340" cy="25436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15 CuadroTexto"/>
          <p:cNvSpPr txBox="1"/>
          <p:nvPr/>
        </p:nvSpPr>
        <p:spPr>
          <a:xfrm>
            <a:off x="1457863" y="5992340"/>
            <a:ext cx="2396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None/>
            </a:pPr>
            <a:r>
              <a:rPr lang="es-ES" sz="1600" b="1" i="1" dirty="0" smtClean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DarkSide-50@LNGS</a:t>
            </a:r>
            <a:endParaRPr lang="en-US" sz="1600" i="1" baseline="30000" dirty="0">
              <a:solidFill>
                <a:srgbClr val="00CC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</a:t>
            </a:r>
            <a:r>
              <a:rPr lang="en-US" sz="1600" i="1" dirty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121 (2018</a:t>
            </a:r>
            <a:r>
              <a:rPr lang="en-US" sz="1600" i="1" dirty="0" smtClean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solidFill>
                <a:srgbClr val="00CC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91423" y="3798911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CC99"/>
                </a:solidFill>
              </a:rPr>
              <a:t>arXiv:2209.01177 </a:t>
            </a:r>
          </a:p>
          <a:p>
            <a:endParaRPr lang="en-U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004048" y="4995753"/>
            <a:ext cx="37195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Physics program beyond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WIMPs: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Exotic DM searches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Low mass DM searches (DS-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LowMass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Solar axions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SuperNova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…. And more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11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2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57225"/>
            <a:ext cx="83534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12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391674" y="-45387"/>
            <a:ext cx="661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Technology breakthrough: Radiopurity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14657" y="398022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93726" y="5795511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5x5 cm</a:t>
            </a:r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99152" y="4024714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25x25 cm</a:t>
            </a:r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0610" y="451698"/>
            <a:ext cx="896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demanding background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(&lt; 0.1 in 10 </a:t>
            </a:r>
            <a:r>
              <a:rPr lang="en-US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exposure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):  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PSD alone is not sufficient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Strategy: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530587" y="1361864"/>
            <a:ext cx="459479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en-US" sz="1600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 and </a:t>
            </a:r>
            <a:r>
              <a:rPr lang="en-US" sz="1600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of </a:t>
            </a:r>
            <a:r>
              <a:rPr lang="en-US" sz="1600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1600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cosmogenic activation of materials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of the surface contamination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the radioactive budget of the experiment including activation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the systematic uncertainty from the material composition </a:t>
            </a: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MC tools for (𝛼, 𝑛) calculations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1315671"/>
            <a:ext cx="44999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u="sng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 all materials of the </a:t>
            </a:r>
            <a:r>
              <a:rPr lang="en-US" sz="1600" u="sng" dirty="0" smtClean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endParaRPr lang="en-US" sz="1600" dirty="0">
              <a:solidFill>
                <a:srgbClr val="60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effort </a:t>
            </a:r>
            <a:r>
              <a:rPr lang="en-US" sz="1600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Canada, Italy, France, Poland, Russia, Spain, UK, US</a:t>
            </a:r>
            <a:r>
              <a:rPr lang="en-US" sz="16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Counting facilities in four Underground laboratories involved (</a:t>
            </a:r>
            <a:r>
              <a:rPr lang="en-US" sz="16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Boulby</a:t>
            </a:r>
            <a:r>
              <a:rPr lang="en-US" sz="16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LNGS, LSC, SNOLAB) 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different techniques employed:   ICPMS, </a:t>
            </a:r>
            <a:r>
              <a:rPr lang="en-US" sz="16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sz="16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 extraction for Upper, Middle and Lower </a:t>
            </a:r>
            <a:r>
              <a:rPr lang="en-US" sz="1600" baseline="30000" dirty="0" smtClean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1600" dirty="0" smtClean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16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Hundreds of assays carried-out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 to store and manage the results of the material assay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a tua immagine del profil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5" b="26479"/>
          <a:stretch/>
        </p:blipFill>
        <p:spPr bwMode="auto">
          <a:xfrm>
            <a:off x="7038935" y="5586425"/>
            <a:ext cx="1728192" cy="8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835696" y="5151383"/>
            <a:ext cx="52463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DarkSide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is the first experiment with the (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a,n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 neutron background fully calculated with Geant4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/>
              <a:t>Simple and versatile tool provided to the community  </a:t>
            </a:r>
            <a:r>
              <a:rPr lang="en-US" sz="1400" b="1" dirty="0"/>
              <a:t>SaG4n (</a:t>
            </a:r>
            <a:r>
              <a:rPr lang="en-US" sz="1400" b="1" dirty="0">
                <a:hlinkClick r:id="rId4"/>
              </a:rPr>
              <a:t>http://win.ciemat.es/SaG4n/</a:t>
            </a:r>
            <a:r>
              <a:rPr lang="en-US" sz="1400" b="1" dirty="0"/>
              <a:t>)</a:t>
            </a:r>
          </a:p>
          <a:p>
            <a:pPr algn="ctr"/>
            <a:r>
              <a:rPr lang="en-US" sz="1400" i="1" dirty="0"/>
              <a:t>“Neutron production induced by α-decay with Geant4”</a:t>
            </a:r>
            <a:r>
              <a:rPr lang="en-US" sz="1400" dirty="0"/>
              <a:t>,</a:t>
            </a:r>
          </a:p>
          <a:p>
            <a:pPr algn="ctr"/>
            <a:r>
              <a:rPr lang="en-US" sz="1400" dirty="0"/>
              <a:t> </a:t>
            </a:r>
            <a:r>
              <a:rPr lang="en-US" sz="1400" dirty="0" err="1"/>
              <a:t>Nucl</a:t>
            </a:r>
            <a:r>
              <a:rPr lang="en-US" sz="1400" dirty="0"/>
              <a:t>. </a:t>
            </a:r>
            <a:r>
              <a:rPr lang="en-US" sz="1400" dirty="0" err="1"/>
              <a:t>Instrum</a:t>
            </a:r>
            <a:r>
              <a:rPr lang="en-US" sz="1400" dirty="0"/>
              <a:t>. Methods A 960, 163659 (2020</a:t>
            </a:r>
            <a:r>
              <a:rPr lang="en-US" sz="1400" dirty="0" smtClean="0"/>
              <a:t>)</a:t>
            </a:r>
            <a:endParaRPr lang="en-US" dirty="0"/>
          </a:p>
        </p:txBody>
      </p:sp>
      <p:sp>
        <p:nvSpPr>
          <p:cNvPr id="15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13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2"/>
            <a:ext cx="7798718" cy="566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14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17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3109459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 rot="10800000">
            <a:off x="6012160" y="10312"/>
            <a:ext cx="3109459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31394"/>
            <a:ext cx="4752528" cy="26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71976" y="35571"/>
            <a:ext cx="85689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Technology breakthrough: radiopure Ar </a:t>
            </a:r>
            <a:endParaRPr lang="en-US" sz="30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3093"/>
          <a:stretch/>
        </p:blipFill>
        <p:spPr bwMode="auto">
          <a:xfrm>
            <a:off x="7628805" y="4089226"/>
            <a:ext cx="1523781" cy="246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3"/>
          <a:stretch/>
        </p:blipFill>
        <p:spPr bwMode="auto">
          <a:xfrm>
            <a:off x="7218377" y="2564904"/>
            <a:ext cx="1925623" cy="152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618716" y="3621090"/>
            <a:ext cx="136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28 modules, 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360 m in total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Flecha abajo"/>
          <p:cNvSpPr/>
          <p:nvPr/>
        </p:nvSpPr>
        <p:spPr>
          <a:xfrm>
            <a:off x="7295998" y="2420888"/>
            <a:ext cx="112406" cy="7609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8600" y="548680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37" y="743102"/>
            <a:ext cx="3514328" cy="16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093" y="4098753"/>
            <a:ext cx="1359171" cy="257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597352"/>
            <a:ext cx="9158289" cy="262236"/>
          </a:xfrm>
        </p:spPr>
        <p:txBody>
          <a:bodyPr/>
          <a:lstStyle/>
          <a:p>
            <a:pPr algn="l">
              <a:defRPr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							           </a:t>
            </a:r>
            <a:fld id="{3720CE13-4BA1-498D-9D9C-5CC09362400B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15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901" y="560869"/>
            <a:ext cx="61262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URANIA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project: </a:t>
            </a:r>
          </a:p>
          <a:p>
            <a:pPr marL="630238" indent="-630238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Procurement of 50 ton of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extracted from the CO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wells at Cortez mine, Colorado 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33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 kg/d, 99.99% purity)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ARIA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Seruci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1: chemical purification of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the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by cryogenic distillation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(reduction factor 1000 per pass, 1 t/d)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Seruci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2: Active Ar-39 depletion via isotope distillation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47" y="1349479"/>
            <a:ext cx="3004653" cy="173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0"/>
            <a:ext cx="3109459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3"/>
          <a:srcRect r="12160"/>
          <a:stretch>
            <a:fillRect/>
          </a:stretch>
        </p:blipFill>
        <p:spPr bwMode="auto">
          <a:xfrm>
            <a:off x="516675" y="692696"/>
            <a:ext cx="260865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128158" y="48446"/>
            <a:ext cx="8836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UAr</a:t>
            </a:r>
            <a:r>
              <a:rPr lang="en-US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radiopurity measurement: </a:t>
            </a:r>
            <a:r>
              <a:rPr lang="en-US" sz="28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DArT</a:t>
            </a:r>
            <a:r>
              <a:rPr lang="en-US" sz="28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in ArDM</a:t>
            </a:r>
            <a:endParaRPr lang="en-US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28600" y="548680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5"/>
          <a:stretch/>
        </p:blipFill>
        <p:spPr bwMode="auto">
          <a:xfrm>
            <a:off x="865669" y="3256868"/>
            <a:ext cx="1910662" cy="19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269;p41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r="2644"/>
          <a:stretch/>
        </p:blipFill>
        <p:spPr>
          <a:xfrm>
            <a:off x="3323045" y="602444"/>
            <a:ext cx="2948363" cy="54691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6350540" y="3326380"/>
            <a:ext cx="2582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 Lab under mount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Tobazo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~850 m rock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2400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mwe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1400 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660232" y="764704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B0F0"/>
                </a:solidFill>
              </a:rPr>
              <a:t>LSC in Spain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23681" y="4935552"/>
            <a:ext cx="5791794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ArDM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Double-phase EL-TPC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850 kg active volume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 t total)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Cryogenic low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rad.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PMT arrays (R5912  2×12)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cm passive neutron shield (Poly, 20 ton)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Data taken 2014-2018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4869135"/>
            <a:ext cx="2200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16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pw/AL9nZEVmGi5mbv-nqorKshqQKlV8qEW5Tonad0hdAwvUVcXO6Kjmx8Vk2OCmXsfLTTFQQPxKVcg11PW3tXf_uANEATZn5HXL9dup_auGkStgh4buW18d5MoBhweUG5uMQuTkSyyuY2KVusnw4cGq5V86opyssg=w1208-h907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02800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pw/AL9nZEU58FfNyCDubntJW1X4m9HX4vUXL1gGPB8FD2Otgn-W5HWnKS1MgSZKYSb8FJtC2pH8PZZOn8ObwdrMLqvF-_mVdzMl39fg_wJXNw0PRHdVEHcIBqRme8kQx1YhwhkaenPw5fIDPXfGXT-v3vbWygdzvQ=w1208-h907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20" y="1"/>
            <a:ext cx="4041575" cy="303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pw/AL9nZEX7lwuiHqATF3tualdZHqytOY61NEfL2pzea2QDFFIbIyxOPDLy4VbORPxvVGpaO3UW0pVDlA9IXpi8CPj5rDavbBMMewyEnb2SqCSwkDUfg0_ndloSdwU9YgGD54FU66kjULulORxUVd2HYead6pfKuw=w1208-h907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3" y="3356992"/>
            <a:ext cx="4111169" cy="308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3.googleusercontent.com/pw/AL9nZEXqw4RL-TQbz1fF59it9QspMTUFBexbZifuh-GD19hLur1C0JpOQa71L0d3oKdLWBc6cAxCr2SnjXVQqAojGG3DsBykXJvhvdtWmSlLphK_uAkpPcd252_gInc9Xw5UVArDmsQb127YPJbzB04xPr_48g=w1208-h906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24" y="3356992"/>
            <a:ext cx="4145024" cy="310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17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64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0"/>
            <a:ext cx="3109459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" name="14 CuadroTexto"/>
          <p:cNvSpPr txBox="1"/>
          <p:nvPr/>
        </p:nvSpPr>
        <p:spPr>
          <a:xfrm>
            <a:off x="128158" y="48446"/>
            <a:ext cx="8836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UAr</a:t>
            </a:r>
            <a:r>
              <a:rPr lang="en-US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radiopurity measurement: </a:t>
            </a:r>
            <a:r>
              <a:rPr lang="en-US" sz="28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DArT</a:t>
            </a:r>
            <a:r>
              <a:rPr lang="en-US" sz="28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in ArDM</a:t>
            </a:r>
            <a:endParaRPr lang="en-US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28600" y="548680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pic>
        <p:nvPicPr>
          <p:cNvPr id="7170" name="Picture 2" descr="https://lh3.googleusercontent.com/LxKH328dy0ss9mGTBqNuX9M6UXb5Rkok0qRBUnaH-1wC_q-5CgjTh_t4rDYjjSXzheSh4pCQQre1A23YQjY2qmxGCUTi88hzB_zNXPbVDnqI0cHYs0mionEB16B6eBr-XEXg-HKSn4dtOtjuOBcehcyJmBZo-29qn4QSsckHyr2x8fbFYraLkSN_A0x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" y="134076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6.googleusercontent.com/MyzfwyDMaHPjc8Xnh_LP0Z21s7v8TUtUxLLPD3ebKmwrASbBKYMRCvEQkyA5U-A8b9q36Ho14Mt8nOjf5IEXD7zyeHflaIaZQoV8pzp9KN2Or9ZgG3fqfn_0Q8w-V5B9h9uvpM9jbxuOqd_Yup0Q1CrtPmv3mPO12BrCxSRg-xrFfR_veet8ItGu1w0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276" y="927018"/>
            <a:ext cx="3449462" cy="23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4.googleusercontent.com/6wuFBShBlF_rXAjQiW9OowIJSSOKxjIqeP88Xqytg2cGaExKRuHeIqxDN_LtSb3vK_aWXpRd_pGTG1y7rtsmAAp786b6xWHWjVrRS5sYVqd93bdHa81pIbdMTdEDnwPzG9W4N9XGzBW2IgTq2YtOLnrOuZZHVfW7NZqC-6OTTXg17dmT8yrnjp0SQYZ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318" y="3556984"/>
            <a:ext cx="3745682" cy="279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18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9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38;p38"/>
          <p:cNvPicPr/>
          <p:nvPr/>
        </p:nvPicPr>
        <p:blipFill>
          <a:blip r:embed="rId2"/>
          <a:srcRect l="10026" t="5421" r="9428" b="1696"/>
          <a:stretch/>
        </p:blipFill>
        <p:spPr>
          <a:xfrm>
            <a:off x="6239160" y="1885328"/>
            <a:ext cx="2471512" cy="4062045"/>
          </a:xfrm>
          <a:prstGeom prst="rect">
            <a:avLst/>
          </a:prstGeom>
          <a:ln>
            <a:noFill/>
          </a:ln>
        </p:spPr>
      </p:pic>
      <p:pic>
        <p:nvPicPr>
          <p:cNvPr id="6" name="Google Shape;171;p32"/>
          <p:cNvPicPr/>
          <p:nvPr/>
        </p:nvPicPr>
        <p:blipFill>
          <a:blip r:embed="rId3"/>
          <a:srcRect l="27096" t="54701" r="27214"/>
          <a:stretch/>
        </p:blipFill>
        <p:spPr>
          <a:xfrm>
            <a:off x="156240" y="692696"/>
            <a:ext cx="3479400" cy="2520720"/>
          </a:xfrm>
          <a:prstGeom prst="rect">
            <a:avLst/>
          </a:prstGeom>
          <a:ln>
            <a:noFill/>
          </a:ln>
        </p:spPr>
      </p:pic>
      <p:pic>
        <p:nvPicPr>
          <p:cNvPr id="7" name="Google Shape;176;p32"/>
          <p:cNvPicPr/>
          <p:nvPr/>
        </p:nvPicPr>
        <p:blipFill>
          <a:blip r:embed="rId3"/>
          <a:srcRect l="29446" t="3527" r="33203" b="59512"/>
          <a:stretch/>
        </p:blipFill>
        <p:spPr>
          <a:xfrm>
            <a:off x="395536" y="3417786"/>
            <a:ext cx="2505960" cy="1811880"/>
          </a:xfrm>
          <a:prstGeom prst="rect">
            <a:avLst/>
          </a:prstGeom>
          <a:ln>
            <a:noFill/>
          </a:ln>
        </p:spPr>
      </p:pic>
      <p:pic>
        <p:nvPicPr>
          <p:cNvPr id="8" name="Google Shape;164;p31"/>
          <p:cNvPicPr/>
          <p:nvPr/>
        </p:nvPicPr>
        <p:blipFill>
          <a:blip r:embed="rId4"/>
          <a:srcRect l="18064" t="36601" r="28087" b="1503"/>
          <a:stretch/>
        </p:blipFill>
        <p:spPr>
          <a:xfrm>
            <a:off x="3745440" y="260648"/>
            <a:ext cx="2392906" cy="5653217"/>
          </a:xfrm>
          <a:prstGeom prst="rect">
            <a:avLst/>
          </a:prstGeom>
          <a:ln>
            <a:noFill/>
          </a:ln>
        </p:spPr>
      </p:pic>
      <p:sp>
        <p:nvSpPr>
          <p:cNvPr id="10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19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6" name="2 CuadroTexto"/>
          <p:cNvSpPr txBox="1">
            <a:spLocks noChangeArrowheads="1"/>
          </p:cNvSpPr>
          <p:nvPr/>
        </p:nvSpPr>
        <p:spPr bwMode="auto">
          <a:xfrm>
            <a:off x="1445551" y="2037761"/>
            <a:ext cx="59197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Pablo Garcia                  (physicist)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 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100%</a:t>
            </a:r>
            <a:r>
              <a:rPr lang="en-US" sz="2000" dirty="0" smtClean="0">
                <a:latin typeface="Calibri" pitchFamily="34" charset="0"/>
              </a:rPr>
              <a:t> </a:t>
            </a:r>
            <a:endParaRPr lang="en-US" sz="2000" dirty="0" smtClean="0">
              <a:latin typeface="Calibri" pitchFamily="34" charset="0"/>
              <a:sym typeface="Symbol" pitchFamily="18" charset="2"/>
            </a:endParaRPr>
          </a:p>
          <a:p>
            <a:r>
              <a:rPr lang="en-US" sz="2000" dirty="0" smtClean="0">
                <a:latin typeface="Calibri" pitchFamily="34" charset="0"/>
              </a:rPr>
              <a:t>Luciano Romero           (physicist)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   100%</a:t>
            </a:r>
            <a:r>
              <a:rPr lang="en-US" sz="2000" dirty="0" smtClean="0">
                <a:latin typeface="Calibri" pitchFamily="34" charset="0"/>
              </a:rPr>
              <a:t> </a:t>
            </a:r>
          </a:p>
          <a:p>
            <a:r>
              <a:rPr lang="en-US" sz="2000" dirty="0" smtClean="0">
                <a:latin typeface="Calibri" pitchFamily="34" charset="0"/>
              </a:rPr>
              <a:t>Roberto Santorelli        (physicist)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   100%</a:t>
            </a:r>
          </a:p>
          <a:p>
            <a:r>
              <a:rPr lang="en-US" sz="2000" dirty="0">
                <a:latin typeface="Calibri" pitchFamily="34" charset="0"/>
              </a:rPr>
              <a:t>Vicente </a:t>
            </a:r>
            <a:r>
              <a:rPr lang="en-US" sz="2000" dirty="0" err="1">
                <a:latin typeface="Calibri" pitchFamily="34" charset="0"/>
              </a:rPr>
              <a:t>Pesudo</a:t>
            </a:r>
            <a:r>
              <a:rPr lang="en-US" sz="2000" dirty="0">
                <a:latin typeface="Calibri" pitchFamily="34" charset="0"/>
              </a:rPr>
              <a:t>      </a:t>
            </a:r>
            <a:r>
              <a:rPr lang="en-US" sz="2000" dirty="0" smtClean="0">
                <a:latin typeface="Calibri" pitchFamily="34" charset="0"/>
              </a:rPr>
              <a:t>       (</a:t>
            </a:r>
            <a:r>
              <a:rPr lang="en-US" sz="2000" dirty="0">
                <a:latin typeface="Calibri" pitchFamily="34" charset="0"/>
              </a:rPr>
              <a:t>physicist)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   100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%</a:t>
            </a:r>
          </a:p>
          <a:p>
            <a:r>
              <a:rPr lang="en-US" sz="2000" dirty="0" smtClean="0">
                <a:latin typeface="Calibri" pitchFamily="34" charset="0"/>
              </a:rPr>
              <a:t>Miguel Cardenas           (physicist</a:t>
            </a:r>
            <a:r>
              <a:rPr lang="en-US" sz="2000" dirty="0">
                <a:latin typeface="Calibri" pitchFamily="34" charset="0"/>
              </a:rPr>
              <a:t>)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 </a:t>
            </a:r>
            <a:r>
              <a:rPr lang="en-US" sz="2000" dirty="0" smtClean="0">
                <a:latin typeface="Calibri" pitchFamily="34" charset="0"/>
                <a:sym typeface="Symbol"/>
              </a:rPr>
              <a:t>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50%</a:t>
            </a:r>
          </a:p>
          <a:p>
            <a:r>
              <a:rPr lang="en-US" sz="2000" dirty="0">
                <a:latin typeface="Calibri" pitchFamily="34" charset="0"/>
              </a:rPr>
              <a:t>J.M. </a:t>
            </a:r>
            <a:r>
              <a:rPr lang="en-US" sz="2000" dirty="0" err="1">
                <a:latin typeface="Calibri" pitchFamily="34" charset="0"/>
              </a:rPr>
              <a:t>Cela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	         </a:t>
            </a:r>
            <a:r>
              <a:rPr lang="en-US" sz="2000" dirty="0">
                <a:latin typeface="Calibri" pitchFamily="34" charset="0"/>
              </a:rPr>
              <a:t>(physicist)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 </a:t>
            </a:r>
            <a:r>
              <a:rPr lang="en-US" sz="2000" dirty="0" smtClean="0">
                <a:latin typeface="Calibri" pitchFamily="34" charset="0"/>
                <a:sym typeface="Symbol"/>
              </a:rPr>
              <a:t>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50%</a:t>
            </a:r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Manuel Daniel	         (engineer)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 </a:t>
            </a:r>
            <a:r>
              <a:rPr lang="en-US" sz="2000" dirty="0" smtClean="0">
                <a:latin typeface="Calibri" pitchFamily="34" charset="0"/>
                <a:sym typeface="Symbol"/>
              </a:rPr>
              <a:t>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50%</a:t>
            </a:r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Estefania Conde	         (chemist)  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 </a:t>
            </a:r>
            <a:r>
              <a:rPr lang="en-US" sz="2000" dirty="0" smtClean="0">
                <a:latin typeface="Calibri" pitchFamily="34" charset="0"/>
                <a:sym typeface="Symbol"/>
              </a:rPr>
              <a:t>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50%</a:t>
            </a:r>
          </a:p>
          <a:p>
            <a:r>
              <a:rPr lang="en-US" sz="2000" dirty="0" smtClean="0">
                <a:latin typeface="Calibri" pitchFamily="34" charset="0"/>
                <a:sym typeface="Symbol" pitchFamily="18" charset="2"/>
              </a:rPr>
              <a:t>Ana </a:t>
            </a:r>
            <a:r>
              <a:rPr lang="en-US" sz="2000" dirty="0" err="1" smtClean="0">
                <a:latin typeface="Calibri" pitchFamily="34" charset="0"/>
                <a:sym typeface="Symbol" pitchFamily="18" charset="2"/>
              </a:rPr>
              <a:t>Barrado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	         </a:t>
            </a:r>
            <a:r>
              <a:rPr lang="en-US" sz="2000" dirty="0">
                <a:latin typeface="Calibri" pitchFamily="34" charset="0"/>
              </a:rPr>
              <a:t>(chemist) 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 </a:t>
            </a:r>
            <a:r>
              <a:rPr lang="en-US" sz="2000" dirty="0" smtClean="0">
                <a:latin typeface="Calibri" pitchFamily="34" charset="0"/>
                <a:sym typeface="Symbol"/>
              </a:rPr>
              <a:t>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50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%</a:t>
            </a:r>
          </a:p>
          <a:p>
            <a:r>
              <a:rPr lang="en-US" sz="2000" dirty="0" smtClean="0">
                <a:latin typeface="Calibri" pitchFamily="34" charset="0"/>
              </a:rPr>
              <a:t>Marta Fernandez          (</a:t>
            </a:r>
            <a:r>
              <a:rPr lang="en-US" sz="2000" dirty="0">
                <a:latin typeface="Calibri" pitchFamily="34" charset="0"/>
              </a:rPr>
              <a:t>chemist)  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 </a:t>
            </a:r>
            <a:r>
              <a:rPr lang="en-US" sz="2000" dirty="0" smtClean="0">
                <a:latin typeface="Calibri" pitchFamily="34" charset="0"/>
                <a:sym typeface="Symbol"/>
              </a:rPr>
              <a:t></a:t>
            </a:r>
            <a:r>
              <a:rPr lang="en-US" sz="2000" dirty="0" smtClean="0">
                <a:latin typeface="Calibri" pitchFamily="34" charset="0"/>
                <a:sym typeface="Symbol" pitchFamily="18" charset="2"/>
              </a:rPr>
              <a:t>50</a:t>
            </a:r>
            <a:r>
              <a:rPr lang="en-US" sz="2000" dirty="0">
                <a:latin typeface="Calibri" pitchFamily="34" charset="0"/>
                <a:sym typeface="Symbol" pitchFamily="18" charset="2"/>
              </a:rPr>
              <a:t>%</a:t>
            </a:r>
          </a:p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54275" name="3 CuadroTexto"/>
          <p:cNvSpPr txBox="1">
            <a:spLocks noChangeArrowheads="1"/>
          </p:cNvSpPr>
          <p:nvPr/>
        </p:nvSpPr>
        <p:spPr bwMode="auto">
          <a:xfrm>
            <a:off x="1160553" y="-28131"/>
            <a:ext cx="60642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latin typeface="Arial Black" pitchFamily="34" charset="0"/>
              </a:rPr>
              <a:t>The CIEMAT </a:t>
            </a:r>
            <a:r>
              <a:rPr lang="en-US" sz="3600" dirty="0" smtClean="0">
                <a:latin typeface="Arial Black" pitchFamily="34" charset="0"/>
              </a:rPr>
              <a:t>DM people</a:t>
            </a:r>
            <a:endParaRPr lang="en-US" sz="3600" dirty="0">
              <a:latin typeface="Arial Black" pitchFamily="34" charset="0"/>
            </a:endParaRPr>
          </a:p>
        </p:txBody>
      </p:sp>
      <p:sp>
        <p:nvSpPr>
          <p:cNvPr id="54277" name="14 CuadroTexto"/>
          <p:cNvSpPr txBox="1">
            <a:spLocks noChangeArrowheads="1"/>
          </p:cNvSpPr>
          <p:nvPr/>
        </p:nvSpPr>
        <p:spPr bwMode="auto">
          <a:xfrm>
            <a:off x="500062" y="692696"/>
            <a:ext cx="77443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Dark Matter-DD with argon and detector developments</a:t>
            </a:r>
            <a:endParaRPr lang="en-US" sz="2800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684213" y="620713"/>
            <a:ext cx="747077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2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3201015" y="1700808"/>
            <a:ext cx="19833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u="sng" dirty="0" smtClean="0">
                <a:latin typeface="Calibri" pitchFamily="34" charset="0"/>
              </a:rPr>
              <a:t>Group members:</a:t>
            </a:r>
            <a:endParaRPr lang="en-US" sz="2000" b="1" u="sng" dirty="0">
              <a:latin typeface="Calibri" pitchFamily="34" charset="0"/>
            </a:endParaRPr>
          </a:p>
          <a:p>
            <a:endParaRPr lang="en-US" sz="2000" u="sng" dirty="0">
              <a:latin typeface="Calibri" pitchFamily="34" charset="0"/>
            </a:endParaRPr>
          </a:p>
          <a:p>
            <a:endParaRPr lang="es-ES" sz="2000" dirty="0">
              <a:latin typeface="Calibri" pitchFamily="34" charset="0"/>
            </a:endParaRPr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4144657" y="5361748"/>
            <a:ext cx="2717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u="sng" dirty="0">
                <a:latin typeface="Calibri" pitchFamily="34" charset="0"/>
              </a:rPr>
              <a:t>PhD student:</a:t>
            </a:r>
          </a:p>
          <a:p>
            <a:pPr algn="ctr"/>
            <a:r>
              <a:rPr lang="en-US" sz="2000" dirty="0" smtClean="0">
                <a:latin typeface="Calibri" pitchFamily="34" charset="0"/>
              </a:rPr>
              <a:t>L. </a:t>
            </a:r>
            <a:r>
              <a:rPr lang="en-US" sz="2000" dirty="0" err="1" smtClean="0">
                <a:latin typeface="Calibri" pitchFamily="34" charset="0"/>
              </a:rPr>
              <a:t>Luzzi</a:t>
            </a:r>
            <a:r>
              <a:rPr lang="en-US" sz="2000" dirty="0" smtClean="0">
                <a:latin typeface="Calibri" pitchFamily="34" charset="0"/>
              </a:rPr>
              <a:t> (2nd </a:t>
            </a:r>
            <a:r>
              <a:rPr lang="en-US" sz="2000" dirty="0" err="1">
                <a:latin typeface="Calibri" pitchFamily="34" charset="0"/>
              </a:rPr>
              <a:t>yr</a:t>
            </a:r>
            <a:r>
              <a:rPr lang="en-US" sz="2000" dirty="0" smtClean="0">
                <a:latin typeface="Calibri" pitchFamily="34" charset="0"/>
              </a:rPr>
              <a:t>)</a:t>
            </a:r>
            <a:endParaRPr lang="en-US" sz="2000" u="sng" dirty="0">
              <a:latin typeface="Calibri" pitchFamily="34" charset="0"/>
            </a:endParaRPr>
          </a:p>
        </p:txBody>
      </p:sp>
      <p:sp>
        <p:nvSpPr>
          <p:cNvPr id="22" name="26 CuadroTexto"/>
          <p:cNvSpPr txBox="1">
            <a:spLocks noChangeArrowheads="1"/>
          </p:cNvSpPr>
          <p:nvPr/>
        </p:nvSpPr>
        <p:spPr bwMode="auto">
          <a:xfrm>
            <a:off x="500062" y="5669524"/>
            <a:ext cx="4464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J.J. Martinez   (technician)</a:t>
            </a:r>
          </a:p>
          <a:p>
            <a:r>
              <a:rPr lang="en-US" sz="2000" dirty="0" smtClean="0">
                <a:latin typeface="Calibri" pitchFamily="34" charset="0"/>
              </a:rPr>
              <a:t>R. Lopez	          (technician)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1452934" y="5315581"/>
            <a:ext cx="14721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u="sng" dirty="0" smtClean="0"/>
              <a:t>Technicians:</a:t>
            </a:r>
            <a:endParaRPr lang="es-ES" sz="2000" b="1" u="sng" dirty="0"/>
          </a:p>
        </p:txBody>
      </p:sp>
    </p:spTree>
    <p:extLst>
      <p:ext uri="{BB962C8B-B14F-4D97-AF65-F5344CB8AC3E}">
        <p14:creationId xmlns:p14="http://schemas.microsoft.com/office/powerpoint/2010/main" val="371751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20</a:t>
            </a:fld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"/>
          <a:stretch/>
        </p:blipFill>
        <p:spPr bwMode="auto">
          <a:xfrm>
            <a:off x="661988" y="64008"/>
            <a:ext cx="7820025" cy="647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63777"/>
            <a:ext cx="8305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20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24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472" y="9144"/>
            <a:ext cx="9144000" cy="724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Recent management </a:t>
            </a:r>
            <a:r>
              <a:rPr lang="en-US" sz="2500" b="1" dirty="0" smtClean="0"/>
              <a:t>positions</a:t>
            </a:r>
          </a:p>
          <a:p>
            <a:endParaRPr lang="en-US" sz="2500" b="1" dirty="0" smtClean="0"/>
          </a:p>
          <a:p>
            <a:r>
              <a:rPr lang="en-US" sz="2500" b="1" dirty="0" smtClean="0"/>
              <a:t>In the GADM collaboration:</a:t>
            </a:r>
          </a:p>
          <a:p>
            <a:endParaRPr lang="en-US" sz="1000" b="1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/>
              <a:t>Spanish representative </a:t>
            </a:r>
            <a:r>
              <a:rPr lang="en-US" sz="2500" dirty="0"/>
              <a:t>in the Global Argon Dark Matter Collaboration, </a:t>
            </a:r>
            <a:r>
              <a:rPr lang="en-US" sz="2500" dirty="0" smtClean="0"/>
              <a:t>2017-present</a:t>
            </a:r>
            <a:endParaRPr lang="en-US" sz="25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 smtClean="0"/>
              <a:t>Level-1 </a:t>
            </a:r>
            <a:r>
              <a:rPr lang="en-US" sz="2500" b="1" dirty="0"/>
              <a:t>manager </a:t>
            </a:r>
            <a:r>
              <a:rPr lang="en-US" sz="2500" dirty="0"/>
              <a:t>of the DarkSide-20k project (responsible for the background of the experiment), </a:t>
            </a:r>
            <a:r>
              <a:rPr lang="en-US" sz="2500" dirty="0" smtClean="0"/>
              <a:t>2016-present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 smtClean="0"/>
              <a:t>DS-Mat/</a:t>
            </a:r>
            <a:r>
              <a:rPr lang="en-US" sz="2500" b="1" dirty="0" err="1" smtClean="0"/>
              <a:t>Bkg</a:t>
            </a:r>
            <a:r>
              <a:rPr lang="en-US" sz="2500" b="1" dirty="0" smtClean="0"/>
              <a:t> WG </a:t>
            </a:r>
            <a:r>
              <a:rPr lang="en-US" sz="2500" dirty="0" smtClean="0"/>
              <a:t>convener 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Member of the </a:t>
            </a:r>
            <a:r>
              <a:rPr lang="en-US" sz="2500" b="1" dirty="0"/>
              <a:t>rules committee </a:t>
            </a:r>
            <a:r>
              <a:rPr lang="en-US" sz="2500" dirty="0" smtClean="0"/>
              <a:t>2017-2019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Member of the DarkSide-20k </a:t>
            </a:r>
            <a:r>
              <a:rPr lang="en-US" sz="2500" b="1" dirty="0"/>
              <a:t>executive </a:t>
            </a:r>
            <a:r>
              <a:rPr lang="en-US" sz="2500" b="1" dirty="0" smtClean="0"/>
              <a:t>board / management board</a:t>
            </a:r>
            <a:r>
              <a:rPr lang="en-US" sz="2500" dirty="0" smtClean="0"/>
              <a:t>, 2018-present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/>
              <a:t>Chair</a:t>
            </a:r>
            <a:r>
              <a:rPr lang="en-US" sz="2500" dirty="0"/>
              <a:t> of the DarkSide-20k advisory committee (elected position), </a:t>
            </a:r>
            <a:r>
              <a:rPr lang="en-US" sz="2500" dirty="0" smtClean="0"/>
              <a:t>2017-2021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 smtClean="0"/>
              <a:t>Run coordinator</a:t>
            </a:r>
            <a:r>
              <a:rPr lang="en-US" sz="2500" dirty="0" smtClean="0"/>
              <a:t> in DEAP-3600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 smtClean="0"/>
              <a:t>Technical coordinator </a:t>
            </a:r>
            <a:r>
              <a:rPr lang="en-US" sz="2500" dirty="0" smtClean="0"/>
              <a:t>of DArT</a:t>
            </a:r>
          </a:p>
          <a:p>
            <a:pPr>
              <a:spcAft>
                <a:spcPts val="600"/>
              </a:spcAft>
            </a:pPr>
            <a:endParaRPr lang="en-US" sz="25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8600" y="404664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21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16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95736" y="-12105"/>
            <a:ext cx="4650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Goals of </a:t>
            </a:r>
            <a:r>
              <a:rPr lang="en-US" sz="4000" dirty="0" smtClean="0"/>
              <a:t>our proposal</a:t>
            </a:r>
            <a:endParaRPr lang="en-US" sz="4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85854"/>
              </p:ext>
            </p:extLst>
          </p:nvPr>
        </p:nvGraphicFramePr>
        <p:xfrm>
          <a:off x="755576" y="1628800"/>
          <a:ext cx="76200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3707853"/>
                <a:gridCol w="1372147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sz="2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Darkside-20k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Material analysis/Radiopurity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Construction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MC/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Bkg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calculation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DEAP-3600 analysis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rgbClr val="00B05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DArT</a:t>
                      </a:r>
                      <a:r>
                        <a:rPr lang="en-US" sz="2000" b="1" baseline="0" dirty="0" smtClean="0">
                          <a:solidFill>
                            <a:srgbClr val="00B050"/>
                          </a:solidFill>
                        </a:rPr>
                        <a:t> in ArDM</a:t>
                      </a:r>
                      <a:endParaRPr lang="en-US" sz="20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Construction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Operations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Data</a:t>
                      </a:r>
                      <a:r>
                        <a:rPr lang="en-US" sz="2000" b="1" baseline="0" dirty="0" smtClean="0">
                          <a:solidFill>
                            <a:srgbClr val="00B050"/>
                          </a:solidFill>
                        </a:rPr>
                        <a:t> taking / analysis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R&amp;D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/>
                        <a:t>Charge</a:t>
                      </a:r>
                      <a:r>
                        <a:rPr lang="en-US" sz="2000" b="1" baseline="0" dirty="0" smtClean="0"/>
                        <a:t>  (</a:t>
                      </a:r>
                      <a:r>
                        <a:rPr lang="en-US" sz="2000" b="1" baseline="0" dirty="0" err="1" smtClean="0"/>
                        <a:t>AVOLAr</a:t>
                      </a:r>
                      <a:r>
                        <a:rPr lang="en-US" sz="2000" b="1" baseline="0" dirty="0" smtClean="0"/>
                        <a:t>/</a:t>
                      </a:r>
                      <a:r>
                        <a:rPr lang="en-US" sz="2000" b="1" baseline="0" dirty="0" err="1" smtClean="0"/>
                        <a:t>ArIon</a:t>
                      </a:r>
                      <a:r>
                        <a:rPr lang="en-US" sz="2000" b="1" baseline="0" dirty="0" smtClean="0"/>
                        <a:t>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baseline="0" dirty="0" smtClean="0"/>
                        <a:t>Light      (</a:t>
                      </a:r>
                      <a:r>
                        <a:rPr lang="en-US" sz="2000" b="1" baseline="0" dirty="0" err="1" smtClean="0"/>
                        <a:t>LArDis</a:t>
                      </a:r>
                      <a:r>
                        <a:rPr lang="en-US" sz="2000" b="1" baseline="0" dirty="0" smtClean="0"/>
                        <a:t>/PILSNER)</a:t>
                      </a:r>
                      <a:endParaRPr lang="en-US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/>
                        <a:t>  </a:t>
                      </a:r>
                      <a:endParaRPr lang="en-US" sz="2000" b="1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22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37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/>
              <a:t>Funds request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903649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With the current funds our participation in GADMC is not  viable</a:t>
            </a:r>
          </a:p>
          <a:p>
            <a:r>
              <a:rPr lang="en-US" dirty="0" smtClean="0"/>
              <a:t>Travels: constant presence @ LSC (2 people)</a:t>
            </a:r>
          </a:p>
          <a:p>
            <a:r>
              <a:rPr lang="en-US" dirty="0" smtClean="0"/>
              <a:t>Trips to LNGS for the next 3 y</a:t>
            </a:r>
          </a:p>
          <a:p>
            <a:r>
              <a:rPr lang="en-US" dirty="0" smtClean="0"/>
              <a:t>DS-20k construction funds (81 k€)</a:t>
            </a:r>
          </a:p>
          <a:p>
            <a:r>
              <a:rPr lang="en-US" dirty="0" smtClean="0"/>
              <a:t>Assay campaign (</a:t>
            </a:r>
            <a:r>
              <a:rPr lang="en-US" dirty="0">
                <a:sym typeface="Symbol"/>
              </a:rPr>
              <a:t> </a:t>
            </a:r>
            <a:r>
              <a:rPr lang="en-US" dirty="0" smtClean="0"/>
              <a:t>50 </a:t>
            </a:r>
            <a:r>
              <a:rPr lang="en-US" dirty="0"/>
              <a:t>k</a:t>
            </a:r>
            <a:r>
              <a:rPr lang="en-US" dirty="0" smtClean="0"/>
              <a:t>€)</a:t>
            </a:r>
          </a:p>
          <a:p>
            <a:r>
              <a:rPr lang="en-US" dirty="0" smtClean="0"/>
              <a:t>DArT construction/operation (</a:t>
            </a:r>
            <a:r>
              <a:rPr lang="en-US" dirty="0">
                <a:sym typeface="Symbol"/>
              </a:rPr>
              <a:t> </a:t>
            </a:r>
            <a:r>
              <a:rPr lang="en-US" dirty="0" smtClean="0"/>
              <a:t>100 k€)</a:t>
            </a:r>
          </a:p>
          <a:p>
            <a:r>
              <a:rPr lang="en-US" dirty="0" smtClean="0"/>
              <a:t>R&amp;D Charge/light (</a:t>
            </a:r>
            <a:r>
              <a:rPr lang="en-US" dirty="0">
                <a:sym typeface="Symbol"/>
              </a:rPr>
              <a:t> </a:t>
            </a:r>
            <a:r>
              <a:rPr lang="en-US" dirty="0"/>
              <a:t>100 k</a:t>
            </a:r>
            <a:r>
              <a:rPr lang="en-US" dirty="0" smtClean="0"/>
              <a:t>€) </a:t>
            </a:r>
          </a:p>
          <a:p>
            <a:r>
              <a:rPr lang="en-US" dirty="0" smtClean="0"/>
              <a:t>Personnel: </a:t>
            </a:r>
            <a:r>
              <a:rPr lang="en-US" dirty="0" err="1" smtClean="0"/>
              <a:t>student+postdoc</a:t>
            </a:r>
            <a:r>
              <a:rPr lang="en-US" dirty="0" smtClean="0"/>
              <a:t> for data analysis</a:t>
            </a:r>
          </a:p>
          <a:p>
            <a:r>
              <a:rPr lang="en-US" dirty="0" smtClean="0"/>
              <a:t>Common funds (</a:t>
            </a:r>
            <a:r>
              <a:rPr lang="en-US" dirty="0">
                <a:sym typeface="Symbol"/>
              </a:rPr>
              <a:t> </a:t>
            </a:r>
            <a:r>
              <a:rPr lang="en-US" dirty="0"/>
              <a:t>100 k</a:t>
            </a:r>
            <a:r>
              <a:rPr lang="en-US" dirty="0" smtClean="0"/>
              <a:t>€)</a:t>
            </a:r>
          </a:p>
        </p:txBody>
      </p:sp>
      <p:sp>
        <p:nvSpPr>
          <p:cNvPr id="5" name="4 Cerrar llave"/>
          <p:cNvSpPr/>
          <p:nvPr/>
        </p:nvSpPr>
        <p:spPr>
          <a:xfrm>
            <a:off x="7380312" y="2132856"/>
            <a:ext cx="432048" cy="1080120"/>
          </a:xfrm>
          <a:prstGeom prst="rightBrac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7828304" y="2411306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Symbol"/>
              </a:rPr>
              <a:t></a:t>
            </a:r>
            <a:r>
              <a:rPr lang="en-US" sz="2800" dirty="0" smtClean="0"/>
              <a:t>250 k€</a:t>
            </a:r>
            <a:endParaRPr lang="en-US" sz="2800" dirty="0"/>
          </a:p>
        </p:txBody>
      </p:sp>
      <p:sp>
        <p:nvSpPr>
          <p:cNvPr id="7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23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64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 / remarks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32859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Our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group </a:t>
            </a:r>
            <a:r>
              <a:rPr lang="en-US" dirty="0">
                <a:latin typeface="+mj-lt"/>
                <a:cs typeface="Arial" panose="020B0604020202020204" pitchFamily="34" charset="0"/>
              </a:rPr>
              <a:t>already demonstrated to be able to take a leading role in a huge international collaboration thanks to the specific expertise </a:t>
            </a:r>
            <a:endParaRPr lang="en-US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This expertise cannot be lost!</a:t>
            </a:r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</a:rPr>
              <a:t>We have a clear scientific plan with strong connection at international/national level</a:t>
            </a:r>
          </a:p>
          <a:p>
            <a:r>
              <a:rPr lang="en-US" dirty="0" smtClean="0">
                <a:latin typeface="+mj-lt"/>
              </a:rPr>
              <a:t>Fundamental connection with an important Spanish ICTS</a:t>
            </a:r>
          </a:p>
          <a:p>
            <a:r>
              <a:rPr lang="en-US" dirty="0">
                <a:latin typeface="+mj-lt"/>
                <a:cs typeface="Arial" panose="020B0604020202020204" pitchFamily="34" charset="0"/>
              </a:rPr>
              <a:t>Outstanding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synergies at national level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</p:txBody>
      </p:sp>
      <p:sp>
        <p:nvSpPr>
          <p:cNvPr id="6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24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53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 smtClean="0"/>
              <a:t>We are still pretty much in survival mode</a:t>
            </a:r>
          </a:p>
          <a:p>
            <a:r>
              <a:rPr lang="en-US" sz="4000" dirty="0" smtClean="0"/>
              <a:t>PID2019-109374GB </a:t>
            </a:r>
            <a:r>
              <a:rPr lang="en-US" sz="4000" dirty="0"/>
              <a:t>only for travels</a:t>
            </a:r>
          </a:p>
          <a:p>
            <a:r>
              <a:rPr lang="en-US" sz="4000" dirty="0"/>
              <a:t>Very limited budget for the R&amp;D (Only Consumables?)</a:t>
            </a:r>
          </a:p>
          <a:p>
            <a:r>
              <a:rPr lang="en-US" sz="4000" dirty="0"/>
              <a:t>No </a:t>
            </a:r>
            <a:r>
              <a:rPr lang="en-US" sz="4000" dirty="0" err="1"/>
              <a:t>predoc</a:t>
            </a:r>
            <a:r>
              <a:rPr lang="en-US" sz="4000" dirty="0"/>
              <a:t> contract (we need two)</a:t>
            </a:r>
          </a:p>
          <a:p>
            <a:endParaRPr lang="en-US" sz="4000" dirty="0" smtClean="0"/>
          </a:p>
          <a:p>
            <a:r>
              <a:rPr lang="en-US" sz="4000" dirty="0" smtClean="0"/>
              <a:t>Coordinated project with Zaragoza (ANAIS group)</a:t>
            </a:r>
          </a:p>
          <a:p>
            <a:r>
              <a:rPr lang="en-US" sz="4000" dirty="0" smtClean="0"/>
              <a:t>Resource board representative</a:t>
            </a:r>
            <a:endParaRPr lang="en-US" sz="4000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 / remarks</a:t>
            </a:r>
            <a:endParaRPr lang="en-US" dirty="0"/>
          </a:p>
        </p:txBody>
      </p:sp>
      <p:sp>
        <p:nvSpPr>
          <p:cNvPr id="6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25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741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7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50559238"/>
              </p:ext>
            </p:extLst>
          </p:nvPr>
        </p:nvGraphicFramePr>
        <p:xfrm>
          <a:off x="648717" y="764704"/>
          <a:ext cx="7785100" cy="3721100"/>
        </p:xfrm>
        <a:graphic>
          <a:graphicData uri="http://schemas.openxmlformats.org/drawingml/2006/table">
            <a:tbl>
              <a:tblPr/>
              <a:tblGrid>
                <a:gridCol w="1727200"/>
                <a:gridCol w="1009650"/>
                <a:gridCol w="1009650"/>
                <a:gridCol w="1009650"/>
                <a:gridCol w="1009650"/>
                <a:gridCol w="1009650"/>
                <a:gridCol w="1009650"/>
              </a:tblGrid>
              <a:tr h="930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0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DArT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0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DS-20k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0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R&amp;D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07"/>
          <p:cNvSpPr>
            <a:spLocks noChangeArrowheads="1"/>
          </p:cNvSpPr>
          <p:nvPr/>
        </p:nvSpPr>
        <p:spPr bwMode="auto">
          <a:xfrm>
            <a:off x="2375917" y="2061741"/>
            <a:ext cx="4860379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" name="Rectangle 85"/>
          <p:cNvSpPr>
            <a:spLocks noChangeArrowheads="1"/>
          </p:cNvSpPr>
          <p:nvPr/>
        </p:nvSpPr>
        <p:spPr bwMode="auto">
          <a:xfrm>
            <a:off x="6048275" y="1917279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" name="Rectangle 86"/>
          <p:cNvSpPr>
            <a:spLocks noChangeArrowheads="1"/>
          </p:cNvSpPr>
          <p:nvPr/>
        </p:nvSpPr>
        <p:spPr bwMode="auto">
          <a:xfrm>
            <a:off x="6443191" y="1917279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6583263" y="1917279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" name="Rectangle 88"/>
          <p:cNvSpPr>
            <a:spLocks noChangeArrowheads="1"/>
          </p:cNvSpPr>
          <p:nvPr/>
        </p:nvSpPr>
        <p:spPr bwMode="auto">
          <a:xfrm>
            <a:off x="6767413" y="1988716"/>
            <a:ext cx="7302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" name="Rectangle 89"/>
          <p:cNvSpPr>
            <a:spLocks noChangeArrowheads="1"/>
          </p:cNvSpPr>
          <p:nvPr/>
        </p:nvSpPr>
        <p:spPr bwMode="auto">
          <a:xfrm>
            <a:off x="7115140" y="1917279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2" name="AutoShape 91"/>
          <p:cNvSpPr>
            <a:spLocks noChangeArrowheads="1"/>
          </p:cNvSpPr>
          <p:nvPr/>
        </p:nvSpPr>
        <p:spPr bwMode="auto">
          <a:xfrm>
            <a:off x="2375917" y="2925291"/>
            <a:ext cx="6732587" cy="287338"/>
          </a:xfrm>
          <a:prstGeom prst="rightArrow">
            <a:avLst>
              <a:gd name="adj1" fmla="val 50000"/>
              <a:gd name="adj2" fmla="val 585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3" name="Rectangle 92"/>
          <p:cNvSpPr>
            <a:spLocks noChangeArrowheads="1"/>
          </p:cNvSpPr>
          <p:nvPr/>
        </p:nvSpPr>
        <p:spPr bwMode="auto">
          <a:xfrm>
            <a:off x="2760092" y="2853854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5687913" y="1917279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5" name="Rectangle 94"/>
          <p:cNvSpPr>
            <a:spLocks noChangeArrowheads="1"/>
          </p:cNvSpPr>
          <p:nvPr/>
        </p:nvSpPr>
        <p:spPr bwMode="auto">
          <a:xfrm>
            <a:off x="2448942" y="2780829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6" name="Rectangle 95"/>
          <p:cNvSpPr>
            <a:spLocks noChangeArrowheads="1"/>
          </p:cNvSpPr>
          <p:nvPr/>
        </p:nvSpPr>
        <p:spPr bwMode="auto">
          <a:xfrm>
            <a:off x="5256113" y="1917279"/>
            <a:ext cx="71437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7" name="Rectangle 96"/>
          <p:cNvSpPr>
            <a:spLocks noChangeArrowheads="1"/>
          </p:cNvSpPr>
          <p:nvPr/>
        </p:nvSpPr>
        <p:spPr bwMode="auto">
          <a:xfrm>
            <a:off x="6996966" y="1917279"/>
            <a:ext cx="4572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8" name="Rectangle 97"/>
          <p:cNvSpPr>
            <a:spLocks noChangeArrowheads="1"/>
          </p:cNvSpPr>
          <p:nvPr/>
        </p:nvSpPr>
        <p:spPr bwMode="auto">
          <a:xfrm>
            <a:off x="6264175" y="1917279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9" name="Rectangle 98"/>
          <p:cNvSpPr>
            <a:spLocks noChangeArrowheads="1"/>
          </p:cNvSpPr>
          <p:nvPr/>
        </p:nvSpPr>
        <p:spPr bwMode="auto">
          <a:xfrm>
            <a:off x="2591817" y="2885604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0" name="Rectangle 99"/>
          <p:cNvSpPr>
            <a:spLocks noChangeArrowheads="1"/>
          </p:cNvSpPr>
          <p:nvPr/>
        </p:nvSpPr>
        <p:spPr bwMode="auto">
          <a:xfrm>
            <a:off x="2975992" y="2853854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" name="Rectangle 100"/>
          <p:cNvSpPr>
            <a:spLocks noChangeArrowheads="1"/>
          </p:cNvSpPr>
          <p:nvPr/>
        </p:nvSpPr>
        <p:spPr bwMode="auto">
          <a:xfrm>
            <a:off x="3312542" y="2780829"/>
            <a:ext cx="730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2" name="Rectangle 101"/>
          <p:cNvSpPr>
            <a:spLocks noChangeArrowheads="1"/>
          </p:cNvSpPr>
          <p:nvPr/>
        </p:nvSpPr>
        <p:spPr bwMode="auto">
          <a:xfrm>
            <a:off x="3671317" y="2782416"/>
            <a:ext cx="7302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3" name="AutoShape 102"/>
          <p:cNvSpPr>
            <a:spLocks noChangeArrowheads="1"/>
          </p:cNvSpPr>
          <p:nvPr/>
        </p:nvSpPr>
        <p:spPr bwMode="auto">
          <a:xfrm>
            <a:off x="2375917" y="3861916"/>
            <a:ext cx="2016125" cy="287338"/>
          </a:xfrm>
          <a:prstGeom prst="rightArrow">
            <a:avLst>
              <a:gd name="adj1" fmla="val 50000"/>
              <a:gd name="adj2" fmla="val 1754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4" name="Line 103"/>
          <p:cNvSpPr>
            <a:spLocks noChangeShapeType="1"/>
          </p:cNvSpPr>
          <p:nvPr/>
        </p:nvSpPr>
        <p:spPr bwMode="auto">
          <a:xfrm>
            <a:off x="6929631" y="1772816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" name="AutoShape 104"/>
          <p:cNvSpPr>
            <a:spLocks noChangeArrowheads="1"/>
          </p:cNvSpPr>
          <p:nvPr/>
        </p:nvSpPr>
        <p:spPr bwMode="auto">
          <a:xfrm>
            <a:off x="4392042" y="3861916"/>
            <a:ext cx="4032250" cy="287338"/>
          </a:xfrm>
          <a:prstGeom prst="rightArrow">
            <a:avLst>
              <a:gd name="adj1" fmla="val 50000"/>
              <a:gd name="adj2" fmla="val 3508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6" name="Rectangle 101"/>
          <p:cNvSpPr>
            <a:spLocks noChangeArrowheads="1"/>
          </p:cNvSpPr>
          <p:nvPr/>
        </p:nvSpPr>
        <p:spPr bwMode="auto">
          <a:xfrm>
            <a:off x="6552728" y="3753966"/>
            <a:ext cx="7302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7" name="Rectangle 101"/>
          <p:cNvSpPr>
            <a:spLocks noChangeArrowheads="1"/>
          </p:cNvSpPr>
          <p:nvPr/>
        </p:nvSpPr>
        <p:spPr bwMode="auto">
          <a:xfrm>
            <a:off x="6912768" y="3753966"/>
            <a:ext cx="7302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8" name="Rectangle 101"/>
          <p:cNvSpPr>
            <a:spLocks noChangeArrowheads="1"/>
          </p:cNvSpPr>
          <p:nvPr/>
        </p:nvSpPr>
        <p:spPr bwMode="auto">
          <a:xfrm>
            <a:off x="7128792" y="3753966"/>
            <a:ext cx="7302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9" name="Rectangle 101"/>
          <p:cNvSpPr>
            <a:spLocks noChangeArrowheads="1"/>
          </p:cNvSpPr>
          <p:nvPr/>
        </p:nvSpPr>
        <p:spPr bwMode="auto">
          <a:xfrm>
            <a:off x="7344816" y="3753966"/>
            <a:ext cx="7302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" name="Rectangle 101"/>
          <p:cNvSpPr>
            <a:spLocks noChangeArrowheads="1"/>
          </p:cNvSpPr>
          <p:nvPr/>
        </p:nvSpPr>
        <p:spPr bwMode="auto">
          <a:xfrm>
            <a:off x="7533728" y="3732812"/>
            <a:ext cx="7302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1" name="Rectangle 101"/>
          <p:cNvSpPr>
            <a:spLocks noChangeArrowheads="1"/>
          </p:cNvSpPr>
          <p:nvPr/>
        </p:nvSpPr>
        <p:spPr bwMode="auto">
          <a:xfrm>
            <a:off x="7704856" y="3861916"/>
            <a:ext cx="7302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2" name="Line 103"/>
          <p:cNvSpPr>
            <a:spLocks noChangeShapeType="1"/>
          </p:cNvSpPr>
          <p:nvPr/>
        </p:nvSpPr>
        <p:spPr bwMode="auto">
          <a:xfrm>
            <a:off x="6254247" y="1925166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3" name="Line 103"/>
          <p:cNvSpPr>
            <a:spLocks noChangeShapeType="1"/>
          </p:cNvSpPr>
          <p:nvPr/>
        </p:nvSpPr>
        <p:spPr bwMode="auto">
          <a:xfrm>
            <a:off x="7848872" y="3590627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4" name="Line 103"/>
          <p:cNvSpPr>
            <a:spLocks noChangeShapeType="1"/>
          </p:cNvSpPr>
          <p:nvPr/>
        </p:nvSpPr>
        <p:spPr bwMode="auto">
          <a:xfrm>
            <a:off x="6443730" y="2077566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5" name="Line 103"/>
          <p:cNvSpPr>
            <a:spLocks noChangeShapeType="1"/>
          </p:cNvSpPr>
          <p:nvPr/>
        </p:nvSpPr>
        <p:spPr bwMode="auto">
          <a:xfrm>
            <a:off x="7957376" y="3619597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6" name="Line 103"/>
          <p:cNvSpPr>
            <a:spLocks noChangeShapeType="1"/>
          </p:cNvSpPr>
          <p:nvPr/>
        </p:nvSpPr>
        <p:spPr bwMode="auto">
          <a:xfrm>
            <a:off x="8064896" y="3628475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7" name="Line 103"/>
          <p:cNvSpPr>
            <a:spLocks noChangeShapeType="1"/>
          </p:cNvSpPr>
          <p:nvPr/>
        </p:nvSpPr>
        <p:spPr bwMode="auto">
          <a:xfrm>
            <a:off x="8019522" y="3636491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8" name="Line 103"/>
          <p:cNvSpPr>
            <a:spLocks noChangeShapeType="1"/>
          </p:cNvSpPr>
          <p:nvPr/>
        </p:nvSpPr>
        <p:spPr bwMode="auto">
          <a:xfrm>
            <a:off x="8119148" y="3627613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9" name="Line 103"/>
          <p:cNvSpPr>
            <a:spLocks noChangeShapeType="1"/>
          </p:cNvSpPr>
          <p:nvPr/>
        </p:nvSpPr>
        <p:spPr bwMode="auto">
          <a:xfrm>
            <a:off x="8182768" y="3655109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" name="Line 103"/>
          <p:cNvSpPr>
            <a:spLocks noChangeShapeType="1"/>
          </p:cNvSpPr>
          <p:nvPr/>
        </p:nvSpPr>
        <p:spPr bwMode="auto">
          <a:xfrm>
            <a:off x="8244424" y="3645247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" name="Line 103"/>
          <p:cNvSpPr>
            <a:spLocks noChangeShapeType="1"/>
          </p:cNvSpPr>
          <p:nvPr/>
        </p:nvSpPr>
        <p:spPr bwMode="auto">
          <a:xfrm>
            <a:off x="8307554" y="3717255"/>
            <a:ext cx="0" cy="7921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" name="Rectangle 101"/>
          <p:cNvSpPr>
            <a:spLocks noChangeArrowheads="1"/>
          </p:cNvSpPr>
          <p:nvPr/>
        </p:nvSpPr>
        <p:spPr bwMode="auto">
          <a:xfrm>
            <a:off x="5877594" y="3799571"/>
            <a:ext cx="7302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3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26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3744416" cy="235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9388"/>
          <a:stretch/>
        </p:blipFill>
        <p:spPr bwMode="auto">
          <a:xfrm>
            <a:off x="3013289" y="908720"/>
            <a:ext cx="261775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27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332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812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5616624" cy="588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371592" y="6183"/>
            <a:ext cx="523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Goals of this </a:t>
            </a:r>
            <a:r>
              <a:rPr lang="en-US" sz="4000" dirty="0" smtClean="0"/>
              <a:t>proposal: A</a:t>
            </a:r>
            <a:endParaRPr lang="en-US" sz="4000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593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7072"/>
            <a:ext cx="7598548" cy="349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227491" y="774057"/>
            <a:ext cx="439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http://darkmatter.ciemat.es/funded-projects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2" y="4828695"/>
            <a:ext cx="8784976" cy="8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0" y="5589240"/>
            <a:ext cx="8736448" cy="19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67544" y="603041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PID2019-109374GB: </a:t>
            </a:r>
            <a:r>
              <a:rPr lang="en-US" sz="2800" dirty="0" smtClean="0"/>
              <a:t>200 k€ C. </a:t>
            </a:r>
            <a:r>
              <a:rPr lang="en-US" sz="2800" dirty="0" err="1" smtClean="0"/>
              <a:t>directos</a:t>
            </a:r>
            <a:r>
              <a:rPr lang="en-US" sz="2800" dirty="0" smtClean="0"/>
              <a:t> / 0 </a:t>
            </a:r>
            <a:r>
              <a:rPr lang="en-US" sz="2800" dirty="0" err="1" smtClean="0"/>
              <a:t>becas</a:t>
            </a:r>
            <a:endParaRPr lang="en-US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203848" y="4616"/>
            <a:ext cx="2440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History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10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3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81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26" y="2218171"/>
            <a:ext cx="65627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87059" y="6183"/>
            <a:ext cx="522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Goals of this </a:t>
            </a:r>
            <a:r>
              <a:rPr lang="en-US" sz="4000" dirty="0" smtClean="0"/>
              <a:t>proposal: B</a:t>
            </a:r>
            <a:endParaRPr lang="en-US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5627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8553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95736" y="6183"/>
            <a:ext cx="522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Goals of this </a:t>
            </a:r>
            <a:r>
              <a:rPr lang="en-US" sz="4000" dirty="0" smtClean="0"/>
              <a:t>proposal: C</a:t>
            </a:r>
            <a:endParaRPr lang="en-US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412776"/>
            <a:ext cx="66198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23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82238" y="6183"/>
            <a:ext cx="5216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Goals of this </a:t>
            </a:r>
            <a:r>
              <a:rPr lang="en-US" sz="4000" dirty="0" smtClean="0"/>
              <a:t>proposal: D</a:t>
            </a: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6294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47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7655"/>
            <a:ext cx="8229600" cy="1143000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096957" cy="259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4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44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21776" y="6492875"/>
            <a:ext cx="2133600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5</a:t>
            </a:fld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2699792" y="400109"/>
            <a:ext cx="4034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http://darkmatter.ciemat.es/publications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1187624" y="0"/>
            <a:ext cx="767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Scientific </a:t>
            </a:r>
            <a:r>
              <a:rPr lang="en-US" sz="3200" dirty="0" smtClean="0">
                <a:latin typeface="Arial Black" panose="020B0A04020102020204" pitchFamily="34" charset="0"/>
              </a:rPr>
              <a:t>production (2019-2022)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75" y="872063"/>
            <a:ext cx="6444952" cy="59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620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01" y="404664"/>
            <a:ext cx="5647835" cy="485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091914" y="5445224"/>
            <a:ext cx="294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Eur</a:t>
            </a:r>
            <a:r>
              <a:rPr lang="fr-FR" i="1" dirty="0"/>
              <a:t>. Phys. J. C</a:t>
            </a:r>
            <a:r>
              <a:rPr lang="fr-FR" dirty="0"/>
              <a:t> </a:t>
            </a:r>
            <a:r>
              <a:rPr lang="fr-FR" b="1" dirty="0"/>
              <a:t>81</a:t>
            </a:r>
            <a:r>
              <a:rPr lang="fr-FR" dirty="0"/>
              <a:t>, 622 (2021). </a:t>
            </a:r>
            <a:endParaRPr lang="en-US" dirty="0"/>
          </a:p>
        </p:txBody>
      </p:sp>
      <p:sp>
        <p:nvSpPr>
          <p:cNvPr id="5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6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4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699792" y="400109"/>
            <a:ext cx="4408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http://darkmatter.ciemat.es/master-and-phd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1237766" y="-9144"/>
            <a:ext cx="76788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Scientific </a:t>
            </a:r>
            <a:r>
              <a:rPr lang="en-US" sz="3200" dirty="0" smtClean="0">
                <a:latin typeface="Arial Black" panose="020B0A04020102020204" pitchFamily="34" charset="0"/>
              </a:rPr>
              <a:t>production </a:t>
            </a:r>
            <a:r>
              <a:rPr lang="en-US" sz="3200" dirty="0">
                <a:latin typeface="Arial Black" panose="020B0A04020102020204" pitchFamily="34" charset="0"/>
              </a:rPr>
              <a:t>(2019-2022)</a:t>
            </a:r>
          </a:p>
          <a:p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061101" y="980728"/>
            <a:ext cx="603222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 PhD 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8 Master 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28 talks (TAUP, La </a:t>
            </a:r>
            <a:r>
              <a:rPr lang="en-US" sz="2400" dirty="0" err="1" smtClean="0"/>
              <a:t>Thuile</a:t>
            </a:r>
            <a:r>
              <a:rPr lang="en-US" sz="2400" dirty="0" smtClean="0"/>
              <a:t>, DM, PANIC, CPAN..)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 EXPLORA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Step 2 for an ERC starting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 Workshops organized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 collaboration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 conference next year</a:t>
            </a:r>
            <a:endParaRPr lang="en-US" sz="2400" dirty="0"/>
          </a:p>
        </p:txBody>
      </p:sp>
      <p:sp>
        <p:nvSpPr>
          <p:cNvPr id="9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7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8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0486" y="6569"/>
            <a:ext cx="5681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A successful technology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5730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50000" r="73653"/>
          <a:stretch/>
        </p:blipFill>
        <p:spPr bwMode="auto">
          <a:xfrm>
            <a:off x="395536" y="1412776"/>
            <a:ext cx="720081" cy="108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5"/>
          <a:stretch/>
        </p:blipFill>
        <p:spPr bwMode="auto">
          <a:xfrm>
            <a:off x="1290214" y="2363940"/>
            <a:ext cx="1515716" cy="15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380" y="2708920"/>
            <a:ext cx="5951115" cy="36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 rot="20446428">
            <a:off x="-17720" y="873007"/>
            <a:ext cx="1667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’00s</a:t>
            </a:r>
            <a:r>
              <a:rPr lang="en-US" sz="2000" b="1" dirty="0" smtClean="0"/>
              <a:t> </a:t>
            </a:r>
            <a:r>
              <a:rPr lang="en-US" sz="2000" b="1" dirty="0" smtClean="0">
                <a:sym typeface="Symbol"/>
              </a:rPr>
              <a:t></a:t>
            </a:r>
            <a:r>
              <a:rPr lang="en-US" sz="2000" b="1" dirty="0" smtClean="0"/>
              <a:t>Kg-scale</a:t>
            </a:r>
            <a:endParaRPr lang="en-US" sz="2000" b="1" dirty="0"/>
          </a:p>
        </p:txBody>
      </p:sp>
      <p:sp>
        <p:nvSpPr>
          <p:cNvPr id="12" name="11 CuadroTexto"/>
          <p:cNvSpPr txBox="1"/>
          <p:nvPr/>
        </p:nvSpPr>
        <p:spPr>
          <a:xfrm rot="20446428">
            <a:off x="1418537" y="1721090"/>
            <a:ext cx="182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’10s </a:t>
            </a:r>
            <a:r>
              <a:rPr lang="en-US" sz="2000" b="1" dirty="0" smtClean="0">
                <a:sym typeface="Symbol"/>
              </a:rPr>
              <a:t></a:t>
            </a:r>
            <a:r>
              <a:rPr lang="en-US" sz="2000" b="1" i="1" dirty="0" smtClean="0"/>
              <a:t>ton-</a:t>
            </a:r>
            <a:r>
              <a:rPr lang="en-US" sz="2000" b="1" dirty="0" smtClean="0"/>
              <a:t>scale</a:t>
            </a:r>
            <a:endParaRPr lang="en-US" sz="2000" b="1" dirty="0"/>
          </a:p>
        </p:txBody>
      </p:sp>
      <p:sp>
        <p:nvSpPr>
          <p:cNvPr id="13" name="12 CuadroTexto"/>
          <p:cNvSpPr txBox="1"/>
          <p:nvPr/>
        </p:nvSpPr>
        <p:spPr>
          <a:xfrm rot="20446428">
            <a:off x="5013825" y="1977994"/>
            <a:ext cx="2076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’20s</a:t>
            </a:r>
            <a:r>
              <a:rPr lang="en-US" sz="2000" b="1" dirty="0" smtClean="0"/>
              <a:t> </a:t>
            </a:r>
            <a:r>
              <a:rPr lang="en-US" sz="2000" b="1" dirty="0" smtClean="0">
                <a:sym typeface="Symbol"/>
              </a:rPr>
              <a:t></a:t>
            </a:r>
            <a:r>
              <a:rPr lang="en-US" sz="2000" b="1" dirty="0" smtClean="0"/>
              <a:t>tens of ton </a:t>
            </a:r>
            <a:endParaRPr lang="en-US" sz="2000" b="1" dirty="0"/>
          </a:p>
        </p:txBody>
      </p:sp>
      <p:sp>
        <p:nvSpPr>
          <p:cNvPr id="14" name="15 Marcador de número de diapositiva"/>
          <p:cNvSpPr txBox="1">
            <a:spLocks noGrp="1"/>
          </p:cNvSpPr>
          <p:nvPr/>
        </p:nvSpPr>
        <p:spPr>
          <a:xfrm>
            <a:off x="1" y="6597650"/>
            <a:ext cx="9144000" cy="26035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PN-DM      19/09/22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							            </a:t>
            </a:r>
            <a:r>
              <a:rPr lang="es-ES" sz="1200" b="1" dirty="0" smtClean="0">
                <a:solidFill>
                  <a:srgbClr val="898989"/>
                </a:solidFill>
                <a:latin typeface="Arial Black" panose="020B0A04020102020204" pitchFamily="34" charset="0"/>
              </a:rPr>
              <a:t>                </a:t>
            </a:r>
            <a:fld id="{32D79CC9-85B9-46FD-8D6E-19AD4300171E}" type="slidenum">
              <a:rPr lang="es-ES" sz="1200" smtClean="0">
                <a:solidFill>
                  <a:srgbClr val="898989"/>
                </a:solidFill>
                <a:latin typeface="Arial Black" panose="020B0A04020102020204" pitchFamily="34" charset="0"/>
              </a:rPr>
              <a:pPr/>
              <a:t>8</a:t>
            </a:fld>
            <a:endParaRPr lang="es-ES" sz="1200" dirty="0">
              <a:solidFill>
                <a:srgbClr val="89898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9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 GADMC: towards 200 </a:t>
            </a:r>
            <a:r>
              <a:rPr lang="en-US" altLang="en-US" b="1" kern="0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t</a:t>
            </a:r>
            <a:r>
              <a:rPr lang="en-US" altLang="en-US" b="1" kern="0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  <a:sym typeface="Symbol"/>
              </a:rPr>
              <a:t></a:t>
            </a:r>
            <a:r>
              <a:rPr lang="en-US" altLang="en-US" b="1" kern="0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yr</a:t>
            </a:r>
            <a:endParaRPr lang="en-US" altLang="en-US" b="1" kern="0" dirty="0" smtClean="0">
              <a:solidFill>
                <a:schemeClr val="tx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6898" y="764704"/>
            <a:ext cx="915089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a remarkable and unique opportunity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large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exposures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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background-free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massive argon TPC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dual-phase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LAr-TPC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exceed the current experimental limits, reaching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neutrino floor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GADMC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groups from DS-50,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ArDM, DEAP-3600 and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MiniCLEAN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(major expertise in Argon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detectors)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people, about 100 Institutions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19" y="2951952"/>
            <a:ext cx="2905157" cy="291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First results from the DarkSide-50 Dark Matter Experiment at Gran Sasso (2  December 2014) · Ind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3" y="3212976"/>
            <a:ext cx="135948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DEAP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2" descr="DEAP -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https://upload.wikimedia.org/wikipedia/commons/thumb/e/e3/DEAP3600.jpg/390px-DEAP3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3" y="5166263"/>
            <a:ext cx="1428775" cy="14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ully assembled MiniCLEAN Inner Vessel in a softwall cleanroom... |  Download Scientific Diagr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20231"/>
          <a:stretch/>
        </p:blipFill>
        <p:spPr bwMode="auto">
          <a:xfrm>
            <a:off x="1782664" y="3185315"/>
            <a:ext cx="1205160" cy="127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4478707"/>
            <a:ext cx="1276553" cy="217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231772" y="2991568"/>
            <a:ext cx="28846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DarkSide-50@LNGS          Mini </a:t>
            </a:r>
            <a:r>
              <a:rPr lang="en-US" sz="1100" b="1" dirty="0" err="1" smtClean="0">
                <a:solidFill>
                  <a:srgbClr val="FF0000"/>
                </a:solidFill>
              </a:rPr>
              <a:t>Clean@SNOLAB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491880" y="5871491"/>
            <a:ext cx="2204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Data taking from 2025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51 t total mass 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 t × 10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231772" y="6576720"/>
            <a:ext cx="28846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DEAP-3600</a:t>
            </a:r>
            <a:r>
              <a:rPr lang="en-US" sz="1100" b="1" dirty="0" smtClean="0">
                <a:solidFill>
                  <a:srgbClr val="FF0000"/>
                </a:solidFill>
              </a:rPr>
              <a:t>@SNOLAB                   </a:t>
            </a:r>
            <a:r>
              <a:rPr lang="en-US" sz="1100" b="1" dirty="0" err="1" smtClean="0">
                <a:solidFill>
                  <a:srgbClr val="FF0000"/>
                </a:solidFill>
              </a:rPr>
              <a:t>ArDM@LSC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973778" y="2729958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DarkSide-20k@LNGS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42913"/>
            <a:ext cx="2347093" cy="32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CuadroTexto"/>
          <p:cNvSpPr txBox="1"/>
          <p:nvPr/>
        </p:nvSpPr>
        <p:spPr>
          <a:xfrm>
            <a:off x="6789662" y="2912109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ARGO@SNOLAB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900320" y="6086934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Conceptual studies in progress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24 Conector recto de flecha"/>
          <p:cNvCxnSpPr/>
          <p:nvPr/>
        </p:nvCxnSpPr>
        <p:spPr>
          <a:xfrm>
            <a:off x="4310038" y="4581128"/>
            <a:ext cx="79169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4476212" y="4576363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m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4438</TotalTime>
  <Words>1073</Words>
  <Application>Microsoft Office PowerPoint</Application>
  <PresentationFormat>Presentación en pantalla (4:3)</PresentationFormat>
  <Paragraphs>241</Paragraphs>
  <Slides>32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 Dark Matter group: P.N. 2022-2025  R.Santorelli  on behalf of DM-CIEMAT   </vt:lpstr>
      <vt:lpstr>Presentación de PowerPoint</vt:lpstr>
      <vt:lpstr>Presentación de PowerPoint</vt:lpstr>
      <vt:lpstr>Evaluation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Funds request</vt:lpstr>
      <vt:lpstr>Conclusions / remarks</vt:lpstr>
      <vt:lpstr>Conclusions / remarks</vt:lpstr>
      <vt:lpstr>Presentación de PowerPoint</vt:lpstr>
      <vt:lpstr>Presentación de PowerPoint</vt:lpstr>
      <vt:lpstr>Backup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Nacional 2020-2022</dc:title>
  <dc:creator>u6227</dc:creator>
  <cp:lastModifiedBy>u6227</cp:lastModifiedBy>
  <cp:revision>140</cp:revision>
  <dcterms:created xsi:type="dcterms:W3CDTF">2020-07-02T15:55:39Z</dcterms:created>
  <dcterms:modified xsi:type="dcterms:W3CDTF">2022-09-19T08:40:43Z</dcterms:modified>
</cp:coreProperties>
</file>