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1" r:id="rId2"/>
    <p:sldId id="285" r:id="rId3"/>
    <p:sldId id="286" r:id="rId4"/>
    <p:sldId id="287" r:id="rId5"/>
    <p:sldId id="288" r:id="rId6"/>
    <p:sldId id="289" r:id="rId7"/>
    <p:sldId id="290" r:id="rId8"/>
    <p:sldId id="291" r:id="rId9"/>
    <p:sldId id="292" r:id="rId10"/>
    <p:sldId id="29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2" autoAdjust="0"/>
    <p:restoredTop sz="94660"/>
  </p:normalViewPr>
  <p:slideViewPr>
    <p:cSldViewPr snapToGrid="0">
      <p:cViewPr varScale="1">
        <p:scale>
          <a:sx n="147" d="100"/>
          <a:sy n="147" d="100"/>
        </p:scale>
        <p:origin x="51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51D2E8-3D64-40EC-8186-FD792C12D63F}" type="datetimeFigureOut">
              <a:rPr lang="en-GB" smtClean="0"/>
              <a:t>12/05/2023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5AA9A2-95B7-4975-A083-0F452E1C05F7}" type="slidenum">
              <a:rPr lang="en-GB" smtClean="0"/>
              <a:t>‹Nº›</a:t>
            </a:fld>
            <a:endParaRPr lang="en-GB"/>
          </a:p>
        </p:txBody>
      </p:sp>
    </p:spTree>
    <p:extLst>
      <p:ext uri="{BB962C8B-B14F-4D97-AF65-F5344CB8AC3E}">
        <p14:creationId xmlns:p14="http://schemas.microsoft.com/office/powerpoint/2010/main" val="3745598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C6FA-8619-A251-A526-B22DCEACFB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55C5D75-E85B-BEB1-2E35-92E2DA8DB5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925ECB3-7623-043E-2B4A-729CE487C206}"/>
              </a:ext>
            </a:extLst>
          </p:cNvPr>
          <p:cNvSpPr>
            <a:spLocks noGrp="1"/>
          </p:cNvSpPr>
          <p:nvPr>
            <p:ph type="dt" sz="half" idx="10"/>
          </p:nvPr>
        </p:nvSpPr>
        <p:spPr/>
        <p:txBody>
          <a:bodyPr/>
          <a:lstStyle/>
          <a:p>
            <a:fld id="{848B9FC9-DF6C-4868-9C23-4AA69BE55FE4}" type="datetimeFigureOut">
              <a:rPr lang="en-GB" smtClean="0"/>
              <a:t>12/05/2023</a:t>
            </a:fld>
            <a:endParaRPr lang="en-GB"/>
          </a:p>
        </p:txBody>
      </p:sp>
      <p:sp>
        <p:nvSpPr>
          <p:cNvPr id="5" name="Footer Placeholder 4">
            <a:extLst>
              <a:ext uri="{FF2B5EF4-FFF2-40B4-BE49-F238E27FC236}">
                <a16:creationId xmlns:a16="http://schemas.microsoft.com/office/drawing/2014/main" id="{A6D2B6AD-E6F4-F5CC-A558-B38EF9EB07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3595DF-314C-9E48-2A66-314D5C5266E3}"/>
              </a:ext>
            </a:extLst>
          </p:cNvPr>
          <p:cNvSpPr>
            <a:spLocks noGrp="1"/>
          </p:cNvSpPr>
          <p:nvPr>
            <p:ph type="sldNum" sz="quarter" idx="12"/>
          </p:nvPr>
        </p:nvSpPr>
        <p:spPr/>
        <p:txBody>
          <a:bodyPr/>
          <a:lstStyle/>
          <a:p>
            <a:fld id="{C8CFCC66-6EF4-4286-B0CA-9F13D69722B5}" type="slidenum">
              <a:rPr lang="en-GB" smtClean="0"/>
              <a:t>‹Nº›</a:t>
            </a:fld>
            <a:endParaRPr lang="en-GB"/>
          </a:p>
        </p:txBody>
      </p:sp>
    </p:spTree>
    <p:extLst>
      <p:ext uri="{BB962C8B-B14F-4D97-AF65-F5344CB8AC3E}">
        <p14:creationId xmlns:p14="http://schemas.microsoft.com/office/powerpoint/2010/main" val="386494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0B12C-0E6A-9551-28F5-7C618993D00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EAD53B3-3C92-737F-7F8A-0C58CBBD72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56632F-C7FD-962F-923C-07041701A4BC}"/>
              </a:ext>
            </a:extLst>
          </p:cNvPr>
          <p:cNvSpPr>
            <a:spLocks noGrp="1"/>
          </p:cNvSpPr>
          <p:nvPr>
            <p:ph type="dt" sz="half" idx="10"/>
          </p:nvPr>
        </p:nvSpPr>
        <p:spPr/>
        <p:txBody>
          <a:bodyPr/>
          <a:lstStyle/>
          <a:p>
            <a:fld id="{848B9FC9-DF6C-4868-9C23-4AA69BE55FE4}" type="datetimeFigureOut">
              <a:rPr lang="en-GB" smtClean="0"/>
              <a:t>12/05/2023</a:t>
            </a:fld>
            <a:endParaRPr lang="en-GB"/>
          </a:p>
        </p:txBody>
      </p:sp>
      <p:sp>
        <p:nvSpPr>
          <p:cNvPr id="5" name="Footer Placeholder 4">
            <a:extLst>
              <a:ext uri="{FF2B5EF4-FFF2-40B4-BE49-F238E27FC236}">
                <a16:creationId xmlns:a16="http://schemas.microsoft.com/office/drawing/2014/main" id="{97D4EB8C-47D6-4A9A-8097-BAB216315E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BFF011-4C19-18D2-705B-EC2170D0571C}"/>
              </a:ext>
            </a:extLst>
          </p:cNvPr>
          <p:cNvSpPr>
            <a:spLocks noGrp="1"/>
          </p:cNvSpPr>
          <p:nvPr>
            <p:ph type="sldNum" sz="quarter" idx="12"/>
          </p:nvPr>
        </p:nvSpPr>
        <p:spPr/>
        <p:txBody>
          <a:bodyPr/>
          <a:lstStyle/>
          <a:p>
            <a:fld id="{C8CFCC66-6EF4-4286-B0CA-9F13D69722B5}" type="slidenum">
              <a:rPr lang="en-GB" smtClean="0"/>
              <a:t>‹Nº›</a:t>
            </a:fld>
            <a:endParaRPr lang="en-GB"/>
          </a:p>
        </p:txBody>
      </p:sp>
    </p:spTree>
    <p:extLst>
      <p:ext uri="{BB962C8B-B14F-4D97-AF65-F5344CB8AC3E}">
        <p14:creationId xmlns:p14="http://schemas.microsoft.com/office/powerpoint/2010/main" val="98426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8" name="Inhaltsplatzhalter 7"/>
          <p:cNvSpPr>
            <a:spLocks noGrp="1"/>
          </p:cNvSpPr>
          <p:nvPr>
            <p:ph sz="quarter" idx="13" hasCustomPrompt="1"/>
          </p:nvPr>
        </p:nvSpPr>
        <p:spPr/>
        <p:txBody>
          <a:bodyPr/>
          <a:lstStyle>
            <a:lvl1pPr marL="177800" marR="0" indent="-177800" algn="l" defTabSz="914400" rtl="0" eaLnBrk="1" fontAlgn="auto" latinLnBrk="0" hangingPunct="1">
              <a:lnSpc>
                <a:spcPct val="110000"/>
              </a:lnSpc>
              <a:spcBef>
                <a:spcPts val="0"/>
              </a:spcBef>
              <a:spcAft>
                <a:spcPts val="0"/>
              </a:spcAft>
              <a:buClr>
                <a:schemeClr val="tx1"/>
              </a:buClr>
              <a:buSzPct val="100000"/>
              <a:buFont typeface="Arial" panose="020B0604020202020204" pitchFamily="34" charset="0"/>
              <a:buChar char="•"/>
              <a:tabLst/>
              <a:defRPr>
                <a:latin typeface="+mn-lt"/>
              </a:defRPr>
            </a:lvl1pPr>
            <a:lvl2pPr marL="355600" marR="0" indent="-177800" algn="l" defTabSz="914400" rtl="0" eaLnBrk="1" fontAlgn="auto" latinLnBrk="0" hangingPunct="1">
              <a:lnSpc>
                <a:spcPct val="110000"/>
              </a:lnSpc>
              <a:spcBef>
                <a:spcPts val="0"/>
              </a:spcBef>
              <a:spcAft>
                <a:spcPts val="0"/>
              </a:spcAft>
              <a:buClr>
                <a:schemeClr val="tx1"/>
              </a:buClr>
              <a:buSzPct val="100000"/>
              <a:buFont typeface="Symbol" panose="05050102010706020507" pitchFamily="18" charset="2"/>
              <a:buChar char="-"/>
              <a:tabLst/>
              <a:defRPr>
                <a:latin typeface="+mn-lt"/>
              </a:defRPr>
            </a:lvl2pPr>
            <a:lvl3pPr marL="539750" marR="0" indent="-184150" algn="l" defTabSz="914400" rtl="0" eaLnBrk="1" fontAlgn="auto" latinLnBrk="0" hangingPunct="1">
              <a:lnSpc>
                <a:spcPct val="110000"/>
              </a:lnSpc>
              <a:spcBef>
                <a:spcPts val="0"/>
              </a:spcBef>
              <a:spcAft>
                <a:spcPts val="0"/>
              </a:spcAft>
              <a:buClr>
                <a:schemeClr val="tx1"/>
              </a:buClr>
              <a:buSzPct val="100000"/>
              <a:buFont typeface="Symbol" panose="05050102010706020507" pitchFamily="18" charset="2"/>
              <a:buChar char="-"/>
              <a:tabLst/>
              <a:defRPr>
                <a:latin typeface="+mn-lt"/>
              </a:defRPr>
            </a:lvl3pPr>
            <a:lvl4pPr marL="717550" marR="0" indent="-177800" algn="l" defTabSz="914400" rtl="0" eaLnBrk="1" fontAlgn="auto" latinLnBrk="0" hangingPunct="1">
              <a:lnSpc>
                <a:spcPct val="110000"/>
              </a:lnSpc>
              <a:spcBef>
                <a:spcPts val="0"/>
              </a:spcBef>
              <a:spcAft>
                <a:spcPts val="0"/>
              </a:spcAft>
              <a:buClr>
                <a:schemeClr val="tx1"/>
              </a:buClr>
              <a:buSzPct val="100000"/>
              <a:buFont typeface="Symbol" panose="05050102010706020507" pitchFamily="18" charset="2"/>
              <a:buChar char="-"/>
              <a:tabLst/>
              <a:defRPr>
                <a:latin typeface="+mn-lt"/>
              </a:defRPr>
            </a:lvl4pPr>
            <a:lvl5pPr marL="895350" marR="0" indent="-177800" algn="l" defTabSz="914400" rtl="0" eaLnBrk="1" fontAlgn="auto" latinLnBrk="0" hangingPunct="1">
              <a:lnSpc>
                <a:spcPct val="110000"/>
              </a:lnSpc>
              <a:spcBef>
                <a:spcPts val="0"/>
              </a:spcBef>
              <a:spcAft>
                <a:spcPts val="0"/>
              </a:spcAft>
              <a:buClr>
                <a:schemeClr val="tx1"/>
              </a:buClr>
              <a:buSzPct val="100000"/>
              <a:buFont typeface="Symbol" panose="05050102010706020507" pitchFamily="18" charset="2"/>
              <a:buChar char="-"/>
              <a:tabLst/>
              <a:defRPr>
                <a:latin typeface="+mn-lt"/>
              </a:defRPr>
            </a:lvl5pPr>
            <a:lvl6pPr marL="1074738" indent="-179388">
              <a:lnSpc>
                <a:spcPct val="110000"/>
              </a:lnSpc>
              <a:buClr>
                <a:schemeClr val="tx1"/>
              </a:buClr>
              <a:buFont typeface="Symbol" panose="05050102010706020507" pitchFamily="18" charset="2"/>
              <a:buChar char="-"/>
              <a:defRPr sz="1600"/>
            </a:lvl6pPr>
            <a:lvl7pPr marL="1257300" indent="-182563">
              <a:lnSpc>
                <a:spcPct val="110000"/>
              </a:lnSpc>
              <a:buFont typeface="Symbol" panose="05050102010706020507" pitchFamily="18" charset="2"/>
              <a:buChar char="-"/>
              <a:defRPr sz="1600"/>
            </a:lvl7pPr>
            <a:lvl8pPr marL="1436688" indent="-179388">
              <a:lnSpc>
                <a:spcPct val="110000"/>
              </a:lnSpc>
              <a:buFont typeface="Symbol" panose="05050102010706020507" pitchFamily="18" charset="2"/>
              <a:buChar char="-"/>
              <a:defRPr sz="1600"/>
            </a:lvl8pPr>
            <a:lvl9pPr marL="1614488" indent="-177800">
              <a:lnSpc>
                <a:spcPct val="110000"/>
              </a:lnSpc>
              <a:buFont typeface="Symbol" panose="05050102010706020507" pitchFamily="18" charset="2"/>
              <a:buChar char="-"/>
              <a:defRPr sz="1600"/>
            </a:lvl9pPr>
          </a:lstStyle>
          <a:p>
            <a:pPr lvl="0"/>
            <a:r>
              <a:rPr lang="en-GB" noProof="0" dirty="0" err="1"/>
              <a:t>Mastertextformat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a:p>
            <a:pPr lvl="5"/>
            <a:r>
              <a:rPr lang="en-GB" noProof="0" dirty="0" err="1"/>
              <a:t>Sechste</a:t>
            </a:r>
            <a:r>
              <a:rPr lang="en-GB" noProof="0" dirty="0"/>
              <a:t> </a:t>
            </a:r>
            <a:r>
              <a:rPr lang="en-GB" noProof="0" dirty="0" err="1"/>
              <a:t>Ebene</a:t>
            </a:r>
            <a:endParaRPr lang="en-GB" noProof="0" dirty="0"/>
          </a:p>
          <a:p>
            <a:pPr lvl="6"/>
            <a:r>
              <a:rPr lang="en-GB" noProof="0" dirty="0" err="1"/>
              <a:t>Siebte</a:t>
            </a:r>
            <a:r>
              <a:rPr lang="en-GB" noProof="0" dirty="0"/>
              <a:t> </a:t>
            </a:r>
            <a:r>
              <a:rPr lang="en-GB" noProof="0" dirty="0" err="1"/>
              <a:t>Ebene</a:t>
            </a:r>
            <a:endParaRPr lang="en-GB" noProof="0" dirty="0"/>
          </a:p>
          <a:p>
            <a:pPr lvl="7"/>
            <a:r>
              <a:rPr lang="en-GB" noProof="0" dirty="0" err="1"/>
              <a:t>Achte</a:t>
            </a:r>
            <a:r>
              <a:rPr lang="en-GB" noProof="0" dirty="0"/>
              <a:t> </a:t>
            </a:r>
            <a:r>
              <a:rPr lang="en-GB" noProof="0" dirty="0" err="1"/>
              <a:t>Ebene</a:t>
            </a:r>
            <a:endParaRPr lang="en-GB" noProof="0" dirty="0"/>
          </a:p>
          <a:p>
            <a:pPr lvl="8"/>
            <a:r>
              <a:rPr lang="en-GB" noProof="0" dirty="0" err="1"/>
              <a:t>Neunte</a:t>
            </a:r>
            <a:r>
              <a:rPr lang="en-GB" noProof="0" dirty="0"/>
              <a:t> </a:t>
            </a:r>
            <a:r>
              <a:rPr lang="en-GB" noProof="0" dirty="0" err="1"/>
              <a:t>Ebene</a:t>
            </a:r>
            <a:endParaRPr kumimoji="0" lang="en-GB" sz="1800" b="0" i="0" u="none" strike="noStrike" kern="1200" cap="none" spc="0" normalizeH="0" baseline="0" noProof="0" dirty="0">
              <a:ln>
                <a:noFill/>
              </a:ln>
              <a:solidFill>
                <a:prstClr val="black">
                  <a:lumMod val="65000"/>
                  <a:lumOff val="35000"/>
                </a:prstClr>
              </a:solidFill>
              <a:effectLst/>
              <a:uLnTx/>
              <a:uFillTx/>
              <a:latin typeface="Rockwell"/>
              <a:ea typeface="+mn-ea"/>
              <a:cs typeface="+mn-cs"/>
            </a:endParaRPr>
          </a:p>
        </p:txBody>
      </p:sp>
      <p:sp>
        <p:nvSpPr>
          <p:cNvPr id="10" name="Titel 9"/>
          <p:cNvSpPr>
            <a:spLocks noGrp="1"/>
          </p:cNvSpPr>
          <p:nvPr>
            <p:ph type="title"/>
          </p:nvPr>
        </p:nvSpPr>
        <p:spPr/>
        <p:txBody>
          <a:bodyPr/>
          <a:lstStyle/>
          <a:p>
            <a:r>
              <a:rPr lang="en-US" noProof="0"/>
              <a:t>Click to edit Master title style</a:t>
            </a:r>
            <a:endParaRPr lang="en-GB" noProof="0" dirty="0"/>
          </a:p>
        </p:txBody>
      </p:sp>
    </p:spTree>
    <p:extLst>
      <p:ext uri="{BB962C8B-B14F-4D97-AF65-F5344CB8AC3E}">
        <p14:creationId xmlns:p14="http://schemas.microsoft.com/office/powerpoint/2010/main" val="156003105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4AC8C-386A-BDFD-06E9-08EE0A72F99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1DEBFDA-303C-2812-B487-6DB03EC399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34A619-0C10-0F25-E5F8-D56E3C5D4355}"/>
              </a:ext>
            </a:extLst>
          </p:cNvPr>
          <p:cNvSpPr>
            <a:spLocks noGrp="1"/>
          </p:cNvSpPr>
          <p:nvPr>
            <p:ph type="dt" sz="half" idx="10"/>
          </p:nvPr>
        </p:nvSpPr>
        <p:spPr/>
        <p:txBody>
          <a:bodyPr/>
          <a:lstStyle/>
          <a:p>
            <a:fld id="{848B9FC9-DF6C-4868-9C23-4AA69BE55FE4}" type="datetimeFigureOut">
              <a:rPr lang="en-GB" smtClean="0"/>
              <a:t>12/05/2023</a:t>
            </a:fld>
            <a:endParaRPr lang="en-GB"/>
          </a:p>
        </p:txBody>
      </p:sp>
      <p:sp>
        <p:nvSpPr>
          <p:cNvPr id="5" name="Footer Placeholder 4">
            <a:extLst>
              <a:ext uri="{FF2B5EF4-FFF2-40B4-BE49-F238E27FC236}">
                <a16:creationId xmlns:a16="http://schemas.microsoft.com/office/drawing/2014/main" id="{FE836CEF-5132-9CD2-54E6-4808474A2C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597A8-7AB2-3485-2C1E-96BB5ED8711F}"/>
              </a:ext>
            </a:extLst>
          </p:cNvPr>
          <p:cNvSpPr>
            <a:spLocks noGrp="1"/>
          </p:cNvSpPr>
          <p:nvPr>
            <p:ph type="sldNum" sz="quarter" idx="12"/>
          </p:nvPr>
        </p:nvSpPr>
        <p:spPr/>
        <p:txBody>
          <a:bodyPr/>
          <a:lstStyle/>
          <a:p>
            <a:fld id="{C8CFCC66-6EF4-4286-B0CA-9F13D69722B5}" type="slidenum">
              <a:rPr lang="en-GB" smtClean="0"/>
              <a:t>‹Nº›</a:t>
            </a:fld>
            <a:endParaRPr lang="en-GB"/>
          </a:p>
        </p:txBody>
      </p:sp>
    </p:spTree>
    <p:extLst>
      <p:ext uri="{BB962C8B-B14F-4D97-AF65-F5344CB8AC3E}">
        <p14:creationId xmlns:p14="http://schemas.microsoft.com/office/powerpoint/2010/main" val="2396845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FA216-C0AD-148B-DEC9-FFEDD7E02A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00A9392-E86F-D590-B4E0-9BE4AE5EF1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A28DBD-AF0F-5DA2-5D27-6AE711CA9FA7}"/>
              </a:ext>
            </a:extLst>
          </p:cNvPr>
          <p:cNvSpPr>
            <a:spLocks noGrp="1"/>
          </p:cNvSpPr>
          <p:nvPr>
            <p:ph type="dt" sz="half" idx="10"/>
          </p:nvPr>
        </p:nvSpPr>
        <p:spPr/>
        <p:txBody>
          <a:bodyPr/>
          <a:lstStyle/>
          <a:p>
            <a:fld id="{848B9FC9-DF6C-4868-9C23-4AA69BE55FE4}" type="datetimeFigureOut">
              <a:rPr lang="en-GB" smtClean="0"/>
              <a:t>12/05/2023</a:t>
            </a:fld>
            <a:endParaRPr lang="en-GB"/>
          </a:p>
        </p:txBody>
      </p:sp>
      <p:sp>
        <p:nvSpPr>
          <p:cNvPr id="5" name="Footer Placeholder 4">
            <a:extLst>
              <a:ext uri="{FF2B5EF4-FFF2-40B4-BE49-F238E27FC236}">
                <a16:creationId xmlns:a16="http://schemas.microsoft.com/office/drawing/2014/main" id="{7EFDCDDB-6051-8249-E646-B7A1C2F9AA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44ACFB-B9DA-36E1-6DFD-99E2C8361AB5}"/>
              </a:ext>
            </a:extLst>
          </p:cNvPr>
          <p:cNvSpPr>
            <a:spLocks noGrp="1"/>
          </p:cNvSpPr>
          <p:nvPr>
            <p:ph type="sldNum" sz="quarter" idx="12"/>
          </p:nvPr>
        </p:nvSpPr>
        <p:spPr/>
        <p:txBody>
          <a:bodyPr/>
          <a:lstStyle/>
          <a:p>
            <a:fld id="{C8CFCC66-6EF4-4286-B0CA-9F13D69722B5}" type="slidenum">
              <a:rPr lang="en-GB" smtClean="0"/>
              <a:t>‹Nº›</a:t>
            </a:fld>
            <a:endParaRPr lang="en-GB"/>
          </a:p>
        </p:txBody>
      </p:sp>
    </p:spTree>
    <p:extLst>
      <p:ext uri="{BB962C8B-B14F-4D97-AF65-F5344CB8AC3E}">
        <p14:creationId xmlns:p14="http://schemas.microsoft.com/office/powerpoint/2010/main" val="2094026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A3480-4D93-7916-DF7C-1538B8DCF77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90F9DEE-E16B-E6BF-AA26-B29276E411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3193815-E989-CF26-21F0-CAEAD2598A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D811AB5-5C30-A1A3-C54A-6D2D6621EB08}"/>
              </a:ext>
            </a:extLst>
          </p:cNvPr>
          <p:cNvSpPr>
            <a:spLocks noGrp="1"/>
          </p:cNvSpPr>
          <p:nvPr>
            <p:ph type="dt" sz="half" idx="10"/>
          </p:nvPr>
        </p:nvSpPr>
        <p:spPr/>
        <p:txBody>
          <a:bodyPr/>
          <a:lstStyle/>
          <a:p>
            <a:fld id="{848B9FC9-DF6C-4868-9C23-4AA69BE55FE4}" type="datetimeFigureOut">
              <a:rPr lang="en-GB" smtClean="0"/>
              <a:t>12/05/2023</a:t>
            </a:fld>
            <a:endParaRPr lang="en-GB"/>
          </a:p>
        </p:txBody>
      </p:sp>
      <p:sp>
        <p:nvSpPr>
          <p:cNvPr id="6" name="Footer Placeholder 5">
            <a:extLst>
              <a:ext uri="{FF2B5EF4-FFF2-40B4-BE49-F238E27FC236}">
                <a16:creationId xmlns:a16="http://schemas.microsoft.com/office/drawing/2014/main" id="{41D579DA-69C7-0915-3254-CBAD0E1EC5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E762219-8A96-A2C9-DE4F-EFA5A1EDAB4F}"/>
              </a:ext>
            </a:extLst>
          </p:cNvPr>
          <p:cNvSpPr>
            <a:spLocks noGrp="1"/>
          </p:cNvSpPr>
          <p:nvPr>
            <p:ph type="sldNum" sz="quarter" idx="12"/>
          </p:nvPr>
        </p:nvSpPr>
        <p:spPr/>
        <p:txBody>
          <a:bodyPr/>
          <a:lstStyle/>
          <a:p>
            <a:fld id="{C8CFCC66-6EF4-4286-B0CA-9F13D69722B5}" type="slidenum">
              <a:rPr lang="en-GB" smtClean="0"/>
              <a:t>‹Nº›</a:t>
            </a:fld>
            <a:endParaRPr lang="en-GB"/>
          </a:p>
        </p:txBody>
      </p:sp>
    </p:spTree>
    <p:extLst>
      <p:ext uri="{BB962C8B-B14F-4D97-AF65-F5344CB8AC3E}">
        <p14:creationId xmlns:p14="http://schemas.microsoft.com/office/powerpoint/2010/main" val="1610535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467DA-B901-FA2A-5B42-CCBF1A187AB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83861C0-EC54-2C06-214F-CDCDAB2034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6B0E78-15EC-882A-82DF-E43A8383FC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E0736C5-D0D7-82F6-9EB7-D8F6EC93C3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351382-A70E-26A1-7D12-9AEF32E997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7BE596-94D0-D114-602C-B25C7A93E1A7}"/>
              </a:ext>
            </a:extLst>
          </p:cNvPr>
          <p:cNvSpPr>
            <a:spLocks noGrp="1"/>
          </p:cNvSpPr>
          <p:nvPr>
            <p:ph type="dt" sz="half" idx="10"/>
          </p:nvPr>
        </p:nvSpPr>
        <p:spPr/>
        <p:txBody>
          <a:bodyPr/>
          <a:lstStyle/>
          <a:p>
            <a:fld id="{848B9FC9-DF6C-4868-9C23-4AA69BE55FE4}" type="datetimeFigureOut">
              <a:rPr lang="en-GB" smtClean="0"/>
              <a:t>12/05/2023</a:t>
            </a:fld>
            <a:endParaRPr lang="en-GB"/>
          </a:p>
        </p:txBody>
      </p:sp>
      <p:sp>
        <p:nvSpPr>
          <p:cNvPr id="8" name="Footer Placeholder 7">
            <a:extLst>
              <a:ext uri="{FF2B5EF4-FFF2-40B4-BE49-F238E27FC236}">
                <a16:creationId xmlns:a16="http://schemas.microsoft.com/office/drawing/2014/main" id="{B7098849-98B4-AF34-3FCF-A5E6CF92C0C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0EBB0E6-18B9-A193-5E13-1F772652A5A6}"/>
              </a:ext>
            </a:extLst>
          </p:cNvPr>
          <p:cNvSpPr>
            <a:spLocks noGrp="1"/>
          </p:cNvSpPr>
          <p:nvPr>
            <p:ph type="sldNum" sz="quarter" idx="12"/>
          </p:nvPr>
        </p:nvSpPr>
        <p:spPr/>
        <p:txBody>
          <a:bodyPr/>
          <a:lstStyle/>
          <a:p>
            <a:fld id="{C8CFCC66-6EF4-4286-B0CA-9F13D69722B5}" type="slidenum">
              <a:rPr lang="en-GB" smtClean="0"/>
              <a:t>‹Nº›</a:t>
            </a:fld>
            <a:endParaRPr lang="en-GB"/>
          </a:p>
        </p:txBody>
      </p:sp>
    </p:spTree>
    <p:extLst>
      <p:ext uri="{BB962C8B-B14F-4D97-AF65-F5344CB8AC3E}">
        <p14:creationId xmlns:p14="http://schemas.microsoft.com/office/powerpoint/2010/main" val="2810365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22755-D55A-C0D6-E0E9-7BA2539C172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58325D8-8DE1-9DF8-36F2-9824D4545C7A}"/>
              </a:ext>
            </a:extLst>
          </p:cNvPr>
          <p:cNvSpPr>
            <a:spLocks noGrp="1"/>
          </p:cNvSpPr>
          <p:nvPr>
            <p:ph type="dt" sz="half" idx="10"/>
          </p:nvPr>
        </p:nvSpPr>
        <p:spPr/>
        <p:txBody>
          <a:bodyPr/>
          <a:lstStyle/>
          <a:p>
            <a:fld id="{848B9FC9-DF6C-4868-9C23-4AA69BE55FE4}" type="datetimeFigureOut">
              <a:rPr lang="en-GB" smtClean="0"/>
              <a:t>12/05/2023</a:t>
            </a:fld>
            <a:endParaRPr lang="en-GB"/>
          </a:p>
        </p:txBody>
      </p:sp>
      <p:sp>
        <p:nvSpPr>
          <p:cNvPr id="4" name="Footer Placeholder 3">
            <a:extLst>
              <a:ext uri="{FF2B5EF4-FFF2-40B4-BE49-F238E27FC236}">
                <a16:creationId xmlns:a16="http://schemas.microsoft.com/office/drawing/2014/main" id="{42E3B98F-D2AA-CAD1-9C99-AEE60E2825F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07162D3-FF25-8DD3-B04A-ECDE8777DCA5}"/>
              </a:ext>
            </a:extLst>
          </p:cNvPr>
          <p:cNvSpPr>
            <a:spLocks noGrp="1"/>
          </p:cNvSpPr>
          <p:nvPr>
            <p:ph type="sldNum" sz="quarter" idx="12"/>
          </p:nvPr>
        </p:nvSpPr>
        <p:spPr/>
        <p:txBody>
          <a:bodyPr/>
          <a:lstStyle/>
          <a:p>
            <a:fld id="{C8CFCC66-6EF4-4286-B0CA-9F13D69722B5}" type="slidenum">
              <a:rPr lang="en-GB" smtClean="0"/>
              <a:t>‹Nº›</a:t>
            </a:fld>
            <a:endParaRPr lang="en-GB"/>
          </a:p>
        </p:txBody>
      </p:sp>
    </p:spTree>
    <p:extLst>
      <p:ext uri="{BB962C8B-B14F-4D97-AF65-F5344CB8AC3E}">
        <p14:creationId xmlns:p14="http://schemas.microsoft.com/office/powerpoint/2010/main" val="206655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1BFB0E-0A76-82DD-9117-D0226959B231}"/>
              </a:ext>
            </a:extLst>
          </p:cNvPr>
          <p:cNvSpPr>
            <a:spLocks noGrp="1"/>
          </p:cNvSpPr>
          <p:nvPr>
            <p:ph type="dt" sz="half" idx="10"/>
          </p:nvPr>
        </p:nvSpPr>
        <p:spPr/>
        <p:txBody>
          <a:bodyPr/>
          <a:lstStyle/>
          <a:p>
            <a:fld id="{848B9FC9-DF6C-4868-9C23-4AA69BE55FE4}" type="datetimeFigureOut">
              <a:rPr lang="en-GB" smtClean="0"/>
              <a:t>12/05/2023</a:t>
            </a:fld>
            <a:endParaRPr lang="en-GB"/>
          </a:p>
        </p:txBody>
      </p:sp>
      <p:sp>
        <p:nvSpPr>
          <p:cNvPr id="3" name="Footer Placeholder 2">
            <a:extLst>
              <a:ext uri="{FF2B5EF4-FFF2-40B4-BE49-F238E27FC236}">
                <a16:creationId xmlns:a16="http://schemas.microsoft.com/office/drawing/2014/main" id="{D75BBBEB-3448-9FE1-D8DB-9608DF18BD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E1EAB6A-B145-A052-6C2A-4EC2ACB32B12}"/>
              </a:ext>
            </a:extLst>
          </p:cNvPr>
          <p:cNvSpPr>
            <a:spLocks noGrp="1"/>
          </p:cNvSpPr>
          <p:nvPr>
            <p:ph type="sldNum" sz="quarter" idx="12"/>
          </p:nvPr>
        </p:nvSpPr>
        <p:spPr/>
        <p:txBody>
          <a:bodyPr/>
          <a:lstStyle/>
          <a:p>
            <a:fld id="{C8CFCC66-6EF4-4286-B0CA-9F13D69722B5}" type="slidenum">
              <a:rPr lang="en-GB" smtClean="0"/>
              <a:t>‹Nº›</a:t>
            </a:fld>
            <a:endParaRPr lang="en-GB"/>
          </a:p>
        </p:txBody>
      </p:sp>
    </p:spTree>
    <p:extLst>
      <p:ext uri="{BB962C8B-B14F-4D97-AF65-F5344CB8AC3E}">
        <p14:creationId xmlns:p14="http://schemas.microsoft.com/office/powerpoint/2010/main" val="100872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1E400-FCD7-33B8-78FA-3D5A1D021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45F54F5-D165-4955-BE3A-93A93ED510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B3AB467-21A6-A938-F609-23AE1B8410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BDA1CB-3DDE-B4E2-AFA6-095D373EF36E}"/>
              </a:ext>
            </a:extLst>
          </p:cNvPr>
          <p:cNvSpPr>
            <a:spLocks noGrp="1"/>
          </p:cNvSpPr>
          <p:nvPr>
            <p:ph type="dt" sz="half" idx="10"/>
          </p:nvPr>
        </p:nvSpPr>
        <p:spPr/>
        <p:txBody>
          <a:bodyPr/>
          <a:lstStyle/>
          <a:p>
            <a:fld id="{848B9FC9-DF6C-4868-9C23-4AA69BE55FE4}" type="datetimeFigureOut">
              <a:rPr lang="en-GB" smtClean="0"/>
              <a:t>12/05/2023</a:t>
            </a:fld>
            <a:endParaRPr lang="en-GB"/>
          </a:p>
        </p:txBody>
      </p:sp>
      <p:sp>
        <p:nvSpPr>
          <p:cNvPr id="6" name="Footer Placeholder 5">
            <a:extLst>
              <a:ext uri="{FF2B5EF4-FFF2-40B4-BE49-F238E27FC236}">
                <a16:creationId xmlns:a16="http://schemas.microsoft.com/office/drawing/2014/main" id="{34F1055B-1A7C-37F3-EFC7-42DCE1A434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65E737-94C0-3005-E181-0B96B82FAFCC}"/>
              </a:ext>
            </a:extLst>
          </p:cNvPr>
          <p:cNvSpPr>
            <a:spLocks noGrp="1"/>
          </p:cNvSpPr>
          <p:nvPr>
            <p:ph type="sldNum" sz="quarter" idx="12"/>
          </p:nvPr>
        </p:nvSpPr>
        <p:spPr/>
        <p:txBody>
          <a:bodyPr/>
          <a:lstStyle/>
          <a:p>
            <a:fld id="{C8CFCC66-6EF4-4286-B0CA-9F13D69722B5}" type="slidenum">
              <a:rPr lang="en-GB" smtClean="0"/>
              <a:t>‹Nº›</a:t>
            </a:fld>
            <a:endParaRPr lang="en-GB"/>
          </a:p>
        </p:txBody>
      </p:sp>
    </p:spTree>
    <p:extLst>
      <p:ext uri="{BB962C8B-B14F-4D97-AF65-F5344CB8AC3E}">
        <p14:creationId xmlns:p14="http://schemas.microsoft.com/office/powerpoint/2010/main" val="1600854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20D38-22F6-B441-C6CC-8C5AB8F5CD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F62D7D2-F558-66BB-250E-CDCA0F98F0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0050F5D-721A-DDF3-343E-C0A0025BC3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8C77DC-8FED-C7C8-F3D8-BDAF7400F52E}"/>
              </a:ext>
            </a:extLst>
          </p:cNvPr>
          <p:cNvSpPr>
            <a:spLocks noGrp="1"/>
          </p:cNvSpPr>
          <p:nvPr>
            <p:ph type="dt" sz="half" idx="10"/>
          </p:nvPr>
        </p:nvSpPr>
        <p:spPr/>
        <p:txBody>
          <a:bodyPr/>
          <a:lstStyle/>
          <a:p>
            <a:fld id="{848B9FC9-DF6C-4868-9C23-4AA69BE55FE4}" type="datetimeFigureOut">
              <a:rPr lang="en-GB" smtClean="0"/>
              <a:t>12/05/2023</a:t>
            </a:fld>
            <a:endParaRPr lang="en-GB"/>
          </a:p>
        </p:txBody>
      </p:sp>
      <p:sp>
        <p:nvSpPr>
          <p:cNvPr id="6" name="Footer Placeholder 5">
            <a:extLst>
              <a:ext uri="{FF2B5EF4-FFF2-40B4-BE49-F238E27FC236}">
                <a16:creationId xmlns:a16="http://schemas.microsoft.com/office/drawing/2014/main" id="{FC361503-E884-7ECE-D1B3-16A26956D53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EE4BFAC-3997-93DD-5772-02E3032A9DDE}"/>
              </a:ext>
            </a:extLst>
          </p:cNvPr>
          <p:cNvSpPr>
            <a:spLocks noGrp="1"/>
          </p:cNvSpPr>
          <p:nvPr>
            <p:ph type="sldNum" sz="quarter" idx="12"/>
          </p:nvPr>
        </p:nvSpPr>
        <p:spPr/>
        <p:txBody>
          <a:bodyPr/>
          <a:lstStyle/>
          <a:p>
            <a:fld id="{C8CFCC66-6EF4-4286-B0CA-9F13D69722B5}" type="slidenum">
              <a:rPr lang="en-GB" smtClean="0"/>
              <a:t>‹Nº›</a:t>
            </a:fld>
            <a:endParaRPr lang="en-GB"/>
          </a:p>
        </p:txBody>
      </p:sp>
    </p:spTree>
    <p:extLst>
      <p:ext uri="{BB962C8B-B14F-4D97-AF65-F5344CB8AC3E}">
        <p14:creationId xmlns:p14="http://schemas.microsoft.com/office/powerpoint/2010/main" val="393619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1B656D-6948-5BA7-AEA6-609A5DB5D6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E82FCE-DCC0-58FF-BC5B-8BD1EDE390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F3F164-CA5F-FEEC-81D2-C70AD79803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8B9FC9-DF6C-4868-9C23-4AA69BE55FE4}" type="datetimeFigureOut">
              <a:rPr lang="en-GB" smtClean="0"/>
              <a:t>12/05/2023</a:t>
            </a:fld>
            <a:endParaRPr lang="en-GB"/>
          </a:p>
        </p:txBody>
      </p:sp>
      <p:sp>
        <p:nvSpPr>
          <p:cNvPr id="5" name="Footer Placeholder 4">
            <a:extLst>
              <a:ext uri="{FF2B5EF4-FFF2-40B4-BE49-F238E27FC236}">
                <a16:creationId xmlns:a16="http://schemas.microsoft.com/office/drawing/2014/main" id="{0542EAA2-81FF-BD47-40FC-523122E412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6F58EDC-D9EB-74D9-622B-255EC0472C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FCC66-6EF4-4286-B0CA-9F13D69722B5}" type="slidenum">
              <a:rPr lang="en-GB" smtClean="0"/>
              <a:t>‹Nº›</a:t>
            </a:fld>
            <a:endParaRPr lang="en-GB"/>
          </a:p>
        </p:txBody>
      </p:sp>
    </p:spTree>
    <p:extLst>
      <p:ext uri="{BB962C8B-B14F-4D97-AF65-F5344CB8AC3E}">
        <p14:creationId xmlns:p14="http://schemas.microsoft.com/office/powerpoint/2010/main" val="12839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t>Call for a nuclear data project</a:t>
            </a:r>
          </a:p>
        </p:txBody>
      </p:sp>
      <p:sp>
        <p:nvSpPr>
          <p:cNvPr id="5" name="Content Placeholder 4"/>
          <p:cNvSpPr>
            <a:spLocks noGrp="1"/>
          </p:cNvSpPr>
          <p:nvPr>
            <p:ph idx="1"/>
          </p:nvPr>
        </p:nvSpPr>
        <p:spPr/>
        <p:txBody>
          <a:bodyPr>
            <a:noAutofit/>
          </a:bodyPr>
          <a:lstStyle/>
          <a:p>
            <a:pPr marL="0" indent="0">
              <a:lnSpc>
                <a:spcPct val="100000"/>
              </a:lnSpc>
              <a:spcBef>
                <a:spcPts val="0"/>
              </a:spcBef>
              <a:spcAft>
                <a:spcPts val="300"/>
              </a:spcAft>
              <a:buNone/>
            </a:pPr>
            <a:r>
              <a:rPr lang="en-GB" sz="1800" dirty="0"/>
              <a:t>Supporting EU MS with their modelling abilities in nuclear through nuclear data</a:t>
            </a:r>
          </a:p>
          <a:p>
            <a:pPr marL="457200" lvl="1" indent="0">
              <a:lnSpc>
                <a:spcPct val="100000"/>
              </a:lnSpc>
              <a:spcBef>
                <a:spcPts val="0"/>
              </a:spcBef>
              <a:spcAft>
                <a:spcPts val="300"/>
              </a:spcAft>
              <a:buNone/>
            </a:pPr>
            <a:r>
              <a:rPr lang="en-GB" sz="1800" dirty="0"/>
              <a:t>Develop community, competences,</a:t>
            </a:r>
          </a:p>
          <a:p>
            <a:pPr marL="457200" lvl="1" indent="0">
              <a:lnSpc>
                <a:spcPct val="100000"/>
              </a:lnSpc>
              <a:spcBef>
                <a:spcPts val="0"/>
              </a:spcBef>
              <a:spcAft>
                <a:spcPts val="300"/>
              </a:spcAft>
              <a:buNone/>
            </a:pPr>
            <a:r>
              <a:rPr lang="en-GB" sz="1800" dirty="0"/>
              <a:t>Develop the JEFF library to meet the needs</a:t>
            </a:r>
          </a:p>
          <a:p>
            <a:pPr marL="0" indent="0">
              <a:lnSpc>
                <a:spcPct val="100000"/>
              </a:lnSpc>
              <a:spcBef>
                <a:spcPts val="0"/>
              </a:spcBef>
              <a:spcAft>
                <a:spcPts val="300"/>
              </a:spcAft>
              <a:buNone/>
            </a:pPr>
            <a:r>
              <a:rPr lang="en-GB" sz="1800" dirty="0"/>
              <a:t>Main themes (nuclear safety related interests; cross section of interests of JEFF developers and stakeholders)</a:t>
            </a:r>
          </a:p>
          <a:p>
            <a:pPr marL="457200" lvl="1" indent="0">
              <a:lnSpc>
                <a:spcPct val="100000"/>
              </a:lnSpc>
              <a:spcBef>
                <a:spcPts val="0"/>
              </a:spcBef>
              <a:spcAft>
                <a:spcPts val="300"/>
              </a:spcAft>
              <a:buNone/>
            </a:pPr>
            <a:r>
              <a:rPr lang="en-GB" sz="1800" dirty="0"/>
              <a:t>1) all aspects of nuclear data for spent fuel</a:t>
            </a:r>
          </a:p>
          <a:p>
            <a:pPr marL="457200" lvl="1" indent="0">
              <a:lnSpc>
                <a:spcPct val="100000"/>
              </a:lnSpc>
              <a:spcBef>
                <a:spcPts val="0"/>
              </a:spcBef>
              <a:spcAft>
                <a:spcPts val="300"/>
              </a:spcAft>
              <a:buNone/>
            </a:pPr>
            <a:r>
              <a:rPr lang="en-GB" sz="1800" dirty="0"/>
              <a:t>2) reactivity vs burnup, transients, margins</a:t>
            </a:r>
          </a:p>
          <a:p>
            <a:pPr marL="457200" lvl="1" indent="0">
              <a:lnSpc>
                <a:spcPct val="100000"/>
              </a:lnSpc>
              <a:spcBef>
                <a:spcPts val="0"/>
              </a:spcBef>
              <a:spcAft>
                <a:spcPts val="300"/>
              </a:spcAft>
              <a:buNone/>
            </a:pPr>
            <a:r>
              <a:rPr lang="en-GB" sz="1800" dirty="0"/>
              <a:t>3) advanced concepts GenIV/SMR, lead, sodium, molten-salt, ADS</a:t>
            </a:r>
          </a:p>
          <a:p>
            <a:pPr marL="457200" lvl="1" indent="0">
              <a:lnSpc>
                <a:spcPct val="100000"/>
              </a:lnSpc>
              <a:spcBef>
                <a:spcPts val="0"/>
              </a:spcBef>
              <a:spcAft>
                <a:spcPts val="300"/>
              </a:spcAft>
              <a:buNone/>
            </a:pPr>
            <a:r>
              <a:rPr lang="en-GB" sz="1800" dirty="0"/>
              <a:t>4) criticality safety and shielding</a:t>
            </a:r>
          </a:p>
          <a:p>
            <a:pPr marL="457200" lvl="1" indent="0">
              <a:lnSpc>
                <a:spcPct val="100000"/>
              </a:lnSpc>
              <a:spcBef>
                <a:spcPts val="0"/>
              </a:spcBef>
              <a:spcAft>
                <a:spcPts val="300"/>
              </a:spcAft>
              <a:buNone/>
            </a:pPr>
            <a:r>
              <a:rPr lang="en-GB" sz="1800" dirty="0"/>
              <a:t>5) non-energy applications, fusion, radiation protection</a:t>
            </a:r>
          </a:p>
          <a:p>
            <a:pPr marL="0" indent="0">
              <a:lnSpc>
                <a:spcPct val="100000"/>
              </a:lnSpc>
              <a:spcBef>
                <a:spcPts val="0"/>
              </a:spcBef>
              <a:spcAft>
                <a:spcPts val="300"/>
              </a:spcAft>
              <a:buNone/>
            </a:pPr>
            <a:r>
              <a:rPr lang="en-GB" sz="1800" dirty="0"/>
              <a:t>Concerning the ND-cycle</a:t>
            </a:r>
          </a:p>
          <a:p>
            <a:pPr marL="457200" lvl="1" indent="0">
              <a:lnSpc>
                <a:spcPct val="100000"/>
              </a:lnSpc>
              <a:spcBef>
                <a:spcPts val="0"/>
              </a:spcBef>
              <a:spcAft>
                <a:spcPts val="300"/>
              </a:spcAft>
              <a:buNone/>
            </a:pPr>
            <a:r>
              <a:rPr lang="en-GB" sz="1800" dirty="0"/>
              <a:t>Experiments</a:t>
            </a:r>
          </a:p>
          <a:p>
            <a:pPr marL="457200" lvl="1" indent="0">
              <a:lnSpc>
                <a:spcPct val="100000"/>
              </a:lnSpc>
              <a:spcBef>
                <a:spcPts val="0"/>
              </a:spcBef>
              <a:spcAft>
                <a:spcPts val="300"/>
              </a:spcAft>
              <a:buNone/>
            </a:pPr>
            <a:r>
              <a:rPr lang="en-GB" sz="1800" dirty="0"/>
              <a:t>Evaluation</a:t>
            </a:r>
          </a:p>
          <a:p>
            <a:pPr marL="457200" lvl="1" indent="0">
              <a:lnSpc>
                <a:spcPct val="100000"/>
              </a:lnSpc>
              <a:spcBef>
                <a:spcPts val="0"/>
              </a:spcBef>
              <a:spcAft>
                <a:spcPts val="300"/>
              </a:spcAft>
              <a:buNone/>
            </a:pPr>
            <a:r>
              <a:rPr lang="en-GB" sz="1800" dirty="0"/>
              <a:t>Benchmarking</a:t>
            </a:r>
          </a:p>
          <a:p>
            <a:pPr marL="457200" lvl="1" indent="0">
              <a:lnSpc>
                <a:spcPct val="100000"/>
              </a:lnSpc>
              <a:spcBef>
                <a:spcPts val="0"/>
              </a:spcBef>
              <a:spcAft>
                <a:spcPts val="300"/>
              </a:spcAft>
              <a:buNone/>
            </a:pPr>
            <a:r>
              <a:rPr lang="en-GB" sz="1800" dirty="0"/>
              <a:t>Validation</a:t>
            </a:r>
          </a:p>
          <a:p>
            <a:pPr marL="457200" lvl="1" indent="0">
              <a:lnSpc>
                <a:spcPct val="100000"/>
              </a:lnSpc>
              <a:spcBef>
                <a:spcPts val="0"/>
              </a:spcBef>
              <a:spcAft>
                <a:spcPts val="300"/>
              </a:spcAft>
              <a:buNone/>
            </a:pPr>
            <a:r>
              <a:rPr lang="en-GB" sz="1800" dirty="0"/>
              <a:t>Access to research infrastructure &amp; mobility of young researchers</a:t>
            </a:r>
          </a:p>
        </p:txBody>
      </p:sp>
    </p:spTree>
    <p:extLst>
      <p:ext uri="{BB962C8B-B14F-4D97-AF65-F5344CB8AC3E}">
        <p14:creationId xmlns:p14="http://schemas.microsoft.com/office/powerpoint/2010/main" val="837078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Develop the JEFF library to meet the needs</a:t>
            </a:r>
          </a:p>
        </p:txBody>
      </p:sp>
      <p:sp>
        <p:nvSpPr>
          <p:cNvPr id="3" name="Content Placeholder 2"/>
          <p:cNvSpPr>
            <a:spLocks noGrp="1"/>
          </p:cNvSpPr>
          <p:nvPr>
            <p:ph idx="1"/>
          </p:nvPr>
        </p:nvSpPr>
        <p:spPr/>
        <p:txBody>
          <a:bodyPr>
            <a:normAutofit lnSpcReduction="10000"/>
          </a:bodyPr>
          <a:lstStyle/>
          <a:p>
            <a:r>
              <a:rPr lang="en-GB" dirty="0"/>
              <a:t>Define specific JEFF related objectives and deliverables</a:t>
            </a:r>
          </a:p>
          <a:p>
            <a:pPr lvl="1"/>
            <a:r>
              <a:rPr lang="en-GB" dirty="0"/>
              <a:t>Targeted evaluations:</a:t>
            </a:r>
          </a:p>
          <a:p>
            <a:pPr lvl="2"/>
            <a:r>
              <a:rPr lang="en-GB" dirty="0"/>
              <a:t>Which files will be delivered?</a:t>
            </a:r>
          </a:p>
          <a:p>
            <a:pPr lvl="2"/>
            <a:r>
              <a:rPr lang="en-GB" dirty="0"/>
              <a:t>Who picks up results of measurement campaigns of previous EC ND projects?</a:t>
            </a:r>
          </a:p>
          <a:p>
            <a:pPr lvl="1"/>
            <a:r>
              <a:rPr lang="en-GB" dirty="0"/>
              <a:t>Targeted benchmarking: which aspect will be tackled and how (above)?</a:t>
            </a:r>
          </a:p>
          <a:p>
            <a:pPr lvl="1"/>
            <a:r>
              <a:rPr lang="en-GB" dirty="0"/>
              <a:t>Targeted new experiments:</a:t>
            </a:r>
          </a:p>
          <a:p>
            <a:pPr lvl="2"/>
            <a:r>
              <a:rPr lang="en-GB" dirty="0"/>
              <a:t>tackle priority needs (above)</a:t>
            </a:r>
          </a:p>
          <a:p>
            <a:pPr lvl="2"/>
            <a:r>
              <a:rPr lang="en-GB" dirty="0"/>
              <a:t>how will the new experiments fit the nuclear data pipeline, i.e., who will evaluate once results are there?</a:t>
            </a:r>
          </a:p>
          <a:p>
            <a:r>
              <a:rPr lang="en-GB" dirty="0"/>
              <a:t>Define the JEFF release we are targeting</a:t>
            </a:r>
          </a:p>
          <a:p>
            <a:pPr lvl="1"/>
            <a:r>
              <a:rPr lang="en-GB" dirty="0"/>
              <a:t>JEFF-4.0 scheduled for December 2024: If it outperforms JEFF-3.3!</a:t>
            </a:r>
          </a:p>
          <a:p>
            <a:pPr lvl="1"/>
            <a:r>
              <a:rPr lang="en-GB" dirty="0"/>
              <a:t>JEFF-4.1, not scheduled yet, could be fall 2028 (so just after project closure).</a:t>
            </a:r>
          </a:p>
          <a:p>
            <a:pPr lvl="1"/>
            <a:endParaRPr lang="en-GB" dirty="0"/>
          </a:p>
        </p:txBody>
      </p:sp>
    </p:spTree>
    <p:extLst>
      <p:ext uri="{BB962C8B-B14F-4D97-AF65-F5344CB8AC3E}">
        <p14:creationId xmlns:p14="http://schemas.microsoft.com/office/powerpoint/2010/main" val="4021602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All aspects of nuclear data for spent fuel</a:t>
            </a:r>
          </a:p>
        </p:txBody>
      </p:sp>
      <p:sp>
        <p:nvSpPr>
          <p:cNvPr id="3" name="Content Placeholder 2"/>
          <p:cNvSpPr>
            <a:spLocks noGrp="1"/>
          </p:cNvSpPr>
          <p:nvPr>
            <p:ph idx="1"/>
          </p:nvPr>
        </p:nvSpPr>
        <p:spPr/>
        <p:txBody>
          <a:bodyPr>
            <a:normAutofit fontScale="85000" lnSpcReduction="20000"/>
          </a:bodyPr>
          <a:lstStyle/>
          <a:p>
            <a:r>
              <a:rPr lang="en-GB" sz="2000" dirty="0"/>
              <a:t>Main application targets</a:t>
            </a:r>
          </a:p>
          <a:p>
            <a:pPr lvl="1"/>
            <a:r>
              <a:rPr lang="en-GB" sz="1800" dirty="0"/>
              <a:t>Spent fuel management</a:t>
            </a:r>
          </a:p>
          <a:p>
            <a:pPr lvl="1"/>
            <a:r>
              <a:rPr lang="en-GB" sz="1800" dirty="0"/>
              <a:t>Reprocessing (continuous or otherwise)</a:t>
            </a:r>
          </a:p>
          <a:p>
            <a:r>
              <a:rPr lang="en-GB" sz="2000" dirty="0"/>
              <a:t>Data needs (microscopic) for i</a:t>
            </a:r>
            <a:r>
              <a:rPr lang="en-GB" sz="1800" dirty="0"/>
              <a:t>nventory, source of radiation, heat and dose rate estimation</a:t>
            </a:r>
          </a:p>
          <a:p>
            <a:pPr lvl="1"/>
            <a:r>
              <a:rPr lang="en-GB" sz="1800" dirty="0"/>
              <a:t>Fission yields U-235, Pu-239 thermal(-epithermal)</a:t>
            </a:r>
          </a:p>
          <a:p>
            <a:pPr lvl="2"/>
            <a:r>
              <a:rPr lang="en-GB" sz="1600" dirty="0"/>
              <a:t>Key nuclides (Nd-148, Cs-137, Sr-90, …)</a:t>
            </a:r>
          </a:p>
          <a:p>
            <a:pPr lvl="2"/>
            <a:r>
              <a:rPr lang="en-GB" sz="1600" dirty="0"/>
              <a:t>Full set (IFY, CFY, ratios to burnup indicators)</a:t>
            </a:r>
          </a:p>
          <a:p>
            <a:pPr lvl="1"/>
            <a:r>
              <a:rPr lang="en-GB" sz="1800" dirty="0"/>
              <a:t>Fission, capture and total cross sections of major actinides (U-235, U-238, Pu-239, Pu-241)</a:t>
            </a:r>
          </a:p>
          <a:p>
            <a:pPr lvl="1"/>
            <a:r>
              <a:rPr lang="en-GB" sz="1800" dirty="0"/>
              <a:t>Fission, capture and total cross sections of minor actinides (Pu-242, Am-243, Am-241,…)</a:t>
            </a:r>
          </a:p>
          <a:p>
            <a:pPr lvl="1"/>
            <a:r>
              <a:rPr lang="en-GB" sz="1800" dirty="0"/>
              <a:t>For above: distinguish between needs for experiments and evaluations</a:t>
            </a:r>
          </a:p>
          <a:p>
            <a:pPr lvl="1"/>
            <a:r>
              <a:rPr lang="en-GB" sz="1800" dirty="0"/>
              <a:t>Fission product capture and total cross sections (burnup credit/spent fuel management)</a:t>
            </a:r>
          </a:p>
          <a:p>
            <a:r>
              <a:rPr lang="en-GB" sz="2000" dirty="0"/>
              <a:t>Data needs (integral) </a:t>
            </a:r>
            <a:r>
              <a:rPr lang="en-US" sz="2000" dirty="0"/>
              <a:t>for inventory, source term, heat and dose rate estimation</a:t>
            </a:r>
          </a:p>
          <a:p>
            <a:pPr lvl="1"/>
            <a:r>
              <a:rPr lang="en-GB" sz="1800" dirty="0"/>
              <a:t>Decay heat benchmarks (Fission pulse, fusion ‘pulse’- FNS, CLAB, is there more?)</a:t>
            </a:r>
          </a:p>
          <a:p>
            <a:pPr lvl="1"/>
            <a:r>
              <a:rPr lang="en-GB" sz="1800" dirty="0"/>
              <a:t>Inventory benchmarks (SFCOMPO, …)</a:t>
            </a:r>
          </a:p>
          <a:p>
            <a:pPr lvl="1"/>
            <a:r>
              <a:rPr lang="en-GB" sz="1800" dirty="0"/>
              <a:t>Source of radiation and dose rate benchmarks (are there any?)</a:t>
            </a:r>
          </a:p>
          <a:p>
            <a:pPr lvl="1"/>
            <a:r>
              <a:rPr lang="en-GB" sz="1800" dirty="0"/>
              <a:t>Burnup credit benchmarks (are there any?)</a:t>
            </a:r>
          </a:p>
          <a:p>
            <a:pPr lvl="1"/>
            <a:r>
              <a:rPr lang="en-GB" sz="1800" dirty="0"/>
              <a:t>For above: investigate if and which benchmarks exist (IRPhE, …), select the most important, analyse status of the libraries</a:t>
            </a:r>
          </a:p>
        </p:txBody>
      </p:sp>
    </p:spTree>
    <p:extLst>
      <p:ext uri="{BB962C8B-B14F-4D97-AF65-F5344CB8AC3E}">
        <p14:creationId xmlns:p14="http://schemas.microsoft.com/office/powerpoint/2010/main" val="3854532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Reactivity vs burnup, transients, margins</a:t>
            </a:r>
          </a:p>
        </p:txBody>
      </p:sp>
      <p:sp>
        <p:nvSpPr>
          <p:cNvPr id="3" name="Content Placeholder 2"/>
          <p:cNvSpPr>
            <a:spLocks noGrp="1"/>
          </p:cNvSpPr>
          <p:nvPr>
            <p:ph idx="1"/>
          </p:nvPr>
        </p:nvSpPr>
        <p:spPr>
          <a:xfrm>
            <a:off x="774192" y="1825625"/>
            <a:ext cx="10515600" cy="4351338"/>
          </a:xfrm>
        </p:spPr>
        <p:txBody>
          <a:bodyPr>
            <a:normAutofit lnSpcReduction="10000"/>
          </a:bodyPr>
          <a:lstStyle/>
          <a:p>
            <a:r>
              <a:rPr lang="en-GB" sz="2000" dirty="0"/>
              <a:t>Main application targets</a:t>
            </a:r>
          </a:p>
          <a:p>
            <a:pPr lvl="1"/>
            <a:r>
              <a:rPr lang="en-GB" sz="1800" dirty="0"/>
              <a:t>LWR, boron let-down curves, trends and uncertainty margins</a:t>
            </a:r>
          </a:p>
          <a:p>
            <a:pPr lvl="1"/>
            <a:r>
              <a:rPr lang="en-GB" sz="1800" dirty="0"/>
              <a:t>Transient analysis (Delayed neutrons, FP poisoning)</a:t>
            </a:r>
          </a:p>
          <a:p>
            <a:pPr lvl="1"/>
            <a:r>
              <a:rPr lang="en-GB" sz="1800" dirty="0"/>
              <a:t>Credibility of a nuclear data library (important applications should be able to use the library: </a:t>
            </a:r>
            <a:r>
              <a:rPr lang="en-GB" sz="1800" dirty="0" err="1"/>
              <a:t>GenIII</a:t>
            </a:r>
            <a:r>
              <a:rPr lang="en-GB" sz="1800" dirty="0"/>
              <a:t>+, SMR)</a:t>
            </a:r>
          </a:p>
          <a:p>
            <a:r>
              <a:rPr lang="en-GB" sz="2000" dirty="0"/>
              <a:t>Data needs (microscopic) for i</a:t>
            </a:r>
            <a:r>
              <a:rPr lang="en-GB" sz="1800" dirty="0"/>
              <a:t>nventory, source term, heat and dose rate estimation</a:t>
            </a:r>
          </a:p>
          <a:p>
            <a:pPr lvl="1"/>
            <a:r>
              <a:rPr lang="en-GB" sz="1800" dirty="0"/>
              <a:t>Major actinide thermal and epithermal fission, capture and total cross sections, nu-bar, neutron spectrum (eta, alpha)</a:t>
            </a:r>
          </a:p>
          <a:p>
            <a:pPr lvl="1"/>
            <a:r>
              <a:rPr lang="en-GB" sz="1800" dirty="0"/>
              <a:t>Delayed neutrons (summing calculations versus group data).</a:t>
            </a:r>
          </a:p>
          <a:p>
            <a:pPr lvl="1"/>
            <a:r>
              <a:rPr lang="en-GB" sz="1800" dirty="0"/>
              <a:t>For above: distinguish between needs for experiments and evaluations</a:t>
            </a:r>
          </a:p>
          <a:p>
            <a:r>
              <a:rPr lang="en-GB" sz="2000" dirty="0"/>
              <a:t>Data needs (integral) </a:t>
            </a:r>
            <a:r>
              <a:rPr lang="en-US" sz="2000" dirty="0"/>
              <a:t>for inventory, source term, heat and dose rate estimation</a:t>
            </a:r>
          </a:p>
          <a:p>
            <a:pPr lvl="1"/>
            <a:r>
              <a:rPr lang="en-GB" sz="1800" dirty="0"/>
              <a:t>Boron let-down curves</a:t>
            </a:r>
          </a:p>
          <a:p>
            <a:pPr lvl="1"/>
            <a:r>
              <a:rPr lang="en-GB" sz="1800" dirty="0"/>
              <a:t>Inventory benchmarks</a:t>
            </a:r>
          </a:p>
          <a:p>
            <a:pPr lvl="1"/>
            <a:r>
              <a:rPr lang="en-GB" sz="1800" dirty="0"/>
              <a:t>Delayed neutron, beta-eff, lambda-eff benchmarks</a:t>
            </a:r>
          </a:p>
          <a:p>
            <a:pPr lvl="1"/>
            <a:r>
              <a:rPr lang="en-GB" sz="1800" dirty="0"/>
              <a:t>For above: investigate which benchmarks exist, select the most important, analyse status of the libraries</a:t>
            </a:r>
          </a:p>
        </p:txBody>
      </p:sp>
    </p:spTree>
    <p:extLst>
      <p:ext uri="{BB962C8B-B14F-4D97-AF65-F5344CB8AC3E}">
        <p14:creationId xmlns:p14="http://schemas.microsoft.com/office/powerpoint/2010/main" val="3028684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Advanced concepts GenIV/SMR, lead, sodium, molten-salt, ADS</a:t>
            </a:r>
          </a:p>
        </p:txBody>
      </p:sp>
      <p:sp>
        <p:nvSpPr>
          <p:cNvPr id="3" name="Content Placeholder 2"/>
          <p:cNvSpPr>
            <a:spLocks noGrp="1"/>
          </p:cNvSpPr>
          <p:nvPr>
            <p:ph idx="1"/>
          </p:nvPr>
        </p:nvSpPr>
        <p:spPr/>
        <p:txBody>
          <a:bodyPr>
            <a:normAutofit fontScale="55000" lnSpcReduction="20000"/>
          </a:bodyPr>
          <a:lstStyle/>
          <a:p>
            <a:pPr>
              <a:lnSpc>
                <a:spcPct val="120000"/>
              </a:lnSpc>
              <a:spcBef>
                <a:spcPts val="0"/>
              </a:spcBef>
            </a:pPr>
            <a:r>
              <a:rPr lang="en-GB" dirty="0"/>
              <a:t>High priority request list: bulk of the requests are from SG-26 GenIV advanced concepts (SFR, LFR, GCFR, VHTR with EPR as a reference).</a:t>
            </a:r>
          </a:p>
          <a:p>
            <a:pPr>
              <a:lnSpc>
                <a:spcPct val="120000"/>
              </a:lnSpc>
              <a:spcBef>
                <a:spcPts val="0"/>
              </a:spcBef>
            </a:pPr>
            <a:r>
              <a:rPr lang="en-GB" dirty="0"/>
              <a:t>Current interest are SMRs. There is a large overlap for the data needs with GenIV studies so HPRL remains relevant to a large degree.</a:t>
            </a:r>
          </a:p>
          <a:p>
            <a:pPr>
              <a:lnSpc>
                <a:spcPct val="120000"/>
              </a:lnSpc>
              <a:spcBef>
                <a:spcPts val="0"/>
              </a:spcBef>
            </a:pPr>
            <a:r>
              <a:rPr lang="en-GB" dirty="0"/>
              <a:t>However, in ANDES and SANDA it was demonstrated that the type of concept considered may change the priorities.</a:t>
            </a:r>
          </a:p>
          <a:p>
            <a:pPr>
              <a:lnSpc>
                <a:spcPct val="120000"/>
              </a:lnSpc>
              <a:spcBef>
                <a:spcPts val="0"/>
              </a:spcBef>
            </a:pPr>
            <a:r>
              <a:rPr lang="en-GB" dirty="0"/>
              <a:t>So, stay close to needs for designs that are important now, meaning: receiving study by well-funded projects, now and in the future.</a:t>
            </a:r>
          </a:p>
          <a:p>
            <a:pPr>
              <a:lnSpc>
                <a:spcPct val="120000"/>
              </a:lnSpc>
              <a:spcBef>
                <a:spcPts val="0"/>
              </a:spcBef>
            </a:pPr>
            <a:r>
              <a:rPr lang="en-GB" dirty="0"/>
              <a:t>Use, the more recent sensitivity studies to set the priorities: SG-46 and related work (ESFR-SMART, MYRRHA, …)</a:t>
            </a:r>
          </a:p>
          <a:p>
            <a:pPr>
              <a:lnSpc>
                <a:spcPct val="120000"/>
              </a:lnSpc>
              <a:spcBef>
                <a:spcPts val="0"/>
              </a:spcBef>
            </a:pPr>
            <a:r>
              <a:rPr lang="en-GB" dirty="0"/>
              <a:t>Priorities are for experiments, evaluation, validation</a:t>
            </a:r>
          </a:p>
          <a:p>
            <a:pPr>
              <a:lnSpc>
                <a:spcPct val="120000"/>
              </a:lnSpc>
              <a:spcBef>
                <a:spcPts val="0"/>
              </a:spcBef>
            </a:pPr>
            <a:r>
              <a:rPr lang="en-GB" dirty="0"/>
              <a:t>For systems under design and without operational experience we can only make impact studies. Important for the designer, but useless for understanding how well data perform.</a:t>
            </a:r>
          </a:p>
          <a:p>
            <a:pPr>
              <a:lnSpc>
                <a:spcPct val="120000"/>
              </a:lnSpc>
              <a:spcBef>
                <a:spcPts val="0"/>
              </a:spcBef>
            </a:pPr>
            <a:r>
              <a:rPr lang="en-GB" dirty="0"/>
              <a:t>We need to identify the set of benchmarks that are most representative and cover the data interests of the designs being considered. See again, SG-46 and related work.</a:t>
            </a:r>
          </a:p>
          <a:p>
            <a:pPr>
              <a:lnSpc>
                <a:spcPct val="120000"/>
              </a:lnSpc>
              <a:spcBef>
                <a:spcPts val="0"/>
              </a:spcBef>
            </a:pPr>
            <a:r>
              <a:rPr lang="en-GB" dirty="0"/>
              <a:t>For MSRs more work is needed to establish the data needs. Strongly depends on the concept.</a:t>
            </a:r>
          </a:p>
        </p:txBody>
      </p:sp>
    </p:spTree>
    <p:extLst>
      <p:ext uri="{BB962C8B-B14F-4D97-AF65-F5344CB8AC3E}">
        <p14:creationId xmlns:p14="http://schemas.microsoft.com/office/powerpoint/2010/main" val="400767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Advanced concepts GenIV/SMR, lead, sodium, molten-salt, ADS</a:t>
            </a:r>
          </a:p>
        </p:txBody>
      </p:sp>
      <p:sp>
        <p:nvSpPr>
          <p:cNvPr id="3" name="Content Placeholder 2"/>
          <p:cNvSpPr>
            <a:spLocks noGrp="1"/>
          </p:cNvSpPr>
          <p:nvPr>
            <p:ph idx="1"/>
          </p:nvPr>
        </p:nvSpPr>
        <p:spPr/>
        <p:txBody>
          <a:bodyPr>
            <a:normAutofit/>
          </a:bodyPr>
          <a:lstStyle/>
          <a:p>
            <a:pPr marL="0" indent="0">
              <a:lnSpc>
                <a:spcPct val="100000"/>
              </a:lnSpc>
              <a:spcBef>
                <a:spcPts val="0"/>
              </a:spcBef>
              <a:buNone/>
            </a:pPr>
            <a:r>
              <a:rPr lang="en-GB" sz="2000" dirty="0"/>
              <a:t>SG-46 “Target Accuracy Requirements (TAR)” Executive summary, severely abbreviated (Read it!)</a:t>
            </a:r>
          </a:p>
          <a:p>
            <a:pPr marL="0" indent="0">
              <a:lnSpc>
                <a:spcPct val="100000"/>
              </a:lnSpc>
              <a:spcBef>
                <a:spcPts val="0"/>
              </a:spcBef>
              <a:buNone/>
            </a:pPr>
            <a:endParaRPr lang="en-GB" sz="2000" dirty="0"/>
          </a:p>
          <a:p>
            <a:pPr>
              <a:lnSpc>
                <a:spcPct val="100000"/>
              </a:lnSpc>
              <a:spcBef>
                <a:spcPts val="0"/>
              </a:spcBef>
              <a:spcAft>
                <a:spcPts val="600"/>
              </a:spcAft>
            </a:pPr>
            <a:r>
              <a:rPr lang="en-GB" sz="2000" dirty="0"/>
              <a:t>INL/</a:t>
            </a:r>
            <a:r>
              <a:rPr lang="en-GB" sz="2000" dirty="0" err="1"/>
              <a:t>Terrapower</a:t>
            </a:r>
            <a:r>
              <a:rPr lang="en-GB" sz="2000" dirty="0"/>
              <a:t>, MACRE: </a:t>
            </a:r>
            <a:r>
              <a:rPr lang="en-GB" sz="2000" baseline="30000" dirty="0"/>
              <a:t>35</a:t>
            </a:r>
            <a:r>
              <a:rPr lang="en-GB" sz="2000" dirty="0"/>
              <a:t>Cl(n,p) 2-10 MeV, 2%; </a:t>
            </a:r>
            <a:r>
              <a:rPr lang="en-GB" sz="2000" baseline="30000" dirty="0"/>
              <a:t>235</a:t>
            </a:r>
            <a:r>
              <a:rPr lang="en-GB" sz="2000" dirty="0"/>
              <a:t>U(n,g) 2-500 keV 1.2-1.4%.</a:t>
            </a:r>
          </a:p>
          <a:p>
            <a:pPr>
              <a:lnSpc>
                <a:spcPct val="100000"/>
              </a:lnSpc>
              <a:spcBef>
                <a:spcPts val="0"/>
              </a:spcBef>
              <a:spcAft>
                <a:spcPts val="600"/>
              </a:spcAft>
            </a:pPr>
            <a:r>
              <a:rPr lang="en-GB" sz="2000" dirty="0"/>
              <a:t>UPM/</a:t>
            </a:r>
            <a:r>
              <a:rPr lang="en-GB" sz="2000" dirty="0" err="1"/>
              <a:t>Moltex:Moltex</a:t>
            </a:r>
            <a:r>
              <a:rPr lang="en-GB" sz="2000" dirty="0"/>
              <a:t> SSR-W </a:t>
            </a:r>
            <a:r>
              <a:rPr lang="en-GB" sz="2000" baseline="30000" dirty="0"/>
              <a:t>35</a:t>
            </a:r>
            <a:r>
              <a:rPr lang="en-GB" sz="2000" dirty="0"/>
              <a:t>Cl(n,p) 0.5-2 MeV, 1%; </a:t>
            </a:r>
            <a:r>
              <a:rPr lang="en-GB" sz="2000" baseline="30000" dirty="0"/>
              <a:t>239</a:t>
            </a:r>
            <a:r>
              <a:rPr lang="en-GB" sz="2000" dirty="0"/>
              <a:t>Pu(n,g), 2-67 keV, 1.3%;</a:t>
            </a:r>
          </a:p>
          <a:p>
            <a:pPr>
              <a:lnSpc>
                <a:spcPct val="100000"/>
              </a:lnSpc>
              <a:spcBef>
                <a:spcPts val="0"/>
              </a:spcBef>
              <a:spcAft>
                <a:spcPts val="600"/>
              </a:spcAft>
            </a:pPr>
            <a:r>
              <a:rPr lang="en-GB" sz="2000" dirty="0"/>
              <a:t>ENEA/Alfred: </a:t>
            </a:r>
            <a:r>
              <a:rPr lang="en-GB" sz="2000" baseline="30000" dirty="0"/>
              <a:t>239</a:t>
            </a:r>
            <a:r>
              <a:rPr lang="en-GB" sz="2000" dirty="0"/>
              <a:t>Pu(n,f) 2-67 keV 0.6-0.8%; </a:t>
            </a:r>
            <a:r>
              <a:rPr lang="en-GB" sz="2000" baseline="30000" dirty="0"/>
              <a:t>239</a:t>
            </a:r>
            <a:r>
              <a:rPr lang="en-GB" sz="2000" dirty="0"/>
              <a:t>Pu(n,g) 2 keV-2 MeV 2-4%; </a:t>
            </a:r>
            <a:r>
              <a:rPr lang="en-GB" sz="2000" baseline="30000" dirty="0"/>
              <a:t>238</a:t>
            </a:r>
            <a:r>
              <a:rPr lang="en-GB" sz="2000" dirty="0"/>
              <a:t>U(n,g) , 1-2%; </a:t>
            </a:r>
            <a:r>
              <a:rPr lang="en-GB" sz="2000" baseline="30000" dirty="0"/>
              <a:t>238</a:t>
            </a:r>
            <a:r>
              <a:rPr lang="en-GB" sz="2000" dirty="0"/>
              <a:t>U(</a:t>
            </a:r>
            <a:r>
              <a:rPr lang="en-GB" sz="2000" dirty="0" err="1"/>
              <a:t>n,inl</a:t>
            </a:r>
            <a:r>
              <a:rPr lang="en-GB" sz="2000" dirty="0"/>
              <a:t>) 67-500 keV 6-7%, 0.5-2MeV 3%; </a:t>
            </a:r>
            <a:r>
              <a:rPr lang="en-GB" sz="2000" baseline="30000" dirty="0"/>
              <a:t>207</a:t>
            </a:r>
            <a:r>
              <a:rPr lang="en-GB" sz="2000" dirty="0"/>
              <a:t>Pb(</a:t>
            </a:r>
            <a:r>
              <a:rPr lang="en-GB" sz="2000" dirty="0" err="1"/>
              <a:t>n,inl</a:t>
            </a:r>
            <a:r>
              <a:rPr lang="en-GB" sz="2000" dirty="0"/>
              <a:t>) 5%. </a:t>
            </a:r>
          </a:p>
          <a:p>
            <a:pPr>
              <a:lnSpc>
                <a:spcPct val="100000"/>
              </a:lnSpc>
              <a:spcBef>
                <a:spcPts val="0"/>
              </a:spcBef>
              <a:spcAft>
                <a:spcPts val="600"/>
              </a:spcAft>
            </a:pPr>
            <a:r>
              <a:rPr lang="en-GB" sz="2000" dirty="0"/>
              <a:t>UPM: Alfred, Astrid, ESFR, JSFR and </a:t>
            </a:r>
            <a:r>
              <a:rPr lang="en-GB" sz="2000" dirty="0" err="1"/>
              <a:t>Nuscale</a:t>
            </a:r>
            <a:r>
              <a:rPr lang="en-GB" sz="2000" dirty="0"/>
              <a:t>: Table 66 of report</a:t>
            </a:r>
          </a:p>
          <a:p>
            <a:pPr lvl="1">
              <a:lnSpc>
                <a:spcPct val="100000"/>
              </a:lnSpc>
              <a:spcBef>
                <a:spcPts val="0"/>
              </a:spcBef>
              <a:spcAft>
                <a:spcPts val="600"/>
              </a:spcAft>
            </a:pPr>
            <a:r>
              <a:rPr lang="en-GB" sz="1600" dirty="0"/>
              <a:t>Modifies SG-26 recommendations of the HPRL for </a:t>
            </a:r>
            <a:r>
              <a:rPr lang="en-GB" sz="1600" baseline="30000" dirty="0"/>
              <a:t>238</a:t>
            </a:r>
            <a:r>
              <a:rPr lang="en-GB" sz="1600" dirty="0"/>
              <a:t>U(</a:t>
            </a:r>
            <a:r>
              <a:rPr lang="en-GB" sz="1600" dirty="0" err="1"/>
              <a:t>n,inl</a:t>
            </a:r>
            <a:r>
              <a:rPr lang="en-GB" sz="1600" dirty="0"/>
              <a:t>), </a:t>
            </a:r>
            <a:r>
              <a:rPr lang="en-GB" sz="1600" baseline="30000" dirty="0"/>
              <a:t>239</a:t>
            </a:r>
            <a:r>
              <a:rPr lang="en-GB" sz="1600" dirty="0"/>
              <a:t>Pu(n,f), </a:t>
            </a:r>
            <a:r>
              <a:rPr lang="en-GB" sz="1600" baseline="30000" dirty="0"/>
              <a:t>240</a:t>
            </a:r>
            <a:r>
              <a:rPr lang="en-GB" sz="1600" dirty="0"/>
              <a:t>Pu(n,f), </a:t>
            </a:r>
            <a:r>
              <a:rPr lang="en-GB" sz="1600" baseline="30000" dirty="0"/>
              <a:t>206</a:t>
            </a:r>
            <a:r>
              <a:rPr lang="en-GB" sz="1600" dirty="0"/>
              <a:t>Pb(</a:t>
            </a:r>
            <a:r>
              <a:rPr lang="en-GB" sz="1600" dirty="0" err="1"/>
              <a:t>n,inl</a:t>
            </a:r>
            <a:r>
              <a:rPr lang="en-GB" sz="1600" dirty="0"/>
              <a:t>), </a:t>
            </a:r>
            <a:r>
              <a:rPr lang="en-GB" sz="1600" baseline="30000" dirty="0"/>
              <a:t>207</a:t>
            </a:r>
            <a:r>
              <a:rPr lang="en-GB" sz="1600" dirty="0"/>
              <a:t>Pb(</a:t>
            </a:r>
            <a:r>
              <a:rPr lang="en-GB" sz="1600" dirty="0" err="1"/>
              <a:t>n,inl</a:t>
            </a:r>
            <a:r>
              <a:rPr lang="en-GB" sz="1600" dirty="0"/>
              <a:t>), </a:t>
            </a:r>
            <a:r>
              <a:rPr lang="en-GB" sz="1600" baseline="30000" dirty="0"/>
              <a:t>56</a:t>
            </a:r>
            <a:r>
              <a:rPr lang="en-GB" sz="1600" dirty="0"/>
              <a:t>Fe(</a:t>
            </a:r>
            <a:r>
              <a:rPr lang="en-GB" sz="1600" dirty="0" err="1"/>
              <a:t>n,inl</a:t>
            </a:r>
            <a:r>
              <a:rPr lang="en-GB" sz="1600" dirty="0"/>
              <a:t>), </a:t>
            </a:r>
            <a:r>
              <a:rPr lang="en-GB" sz="1600" baseline="30000" dirty="0"/>
              <a:t>23</a:t>
            </a:r>
            <a:r>
              <a:rPr lang="en-GB" sz="1600" dirty="0"/>
              <a:t>Na(</a:t>
            </a:r>
            <a:r>
              <a:rPr lang="en-GB" sz="1600" dirty="0" err="1"/>
              <a:t>n,inl</a:t>
            </a:r>
            <a:r>
              <a:rPr lang="en-GB" sz="1600" dirty="0"/>
              <a:t>);</a:t>
            </a:r>
          </a:p>
          <a:p>
            <a:pPr lvl="1">
              <a:lnSpc>
                <a:spcPct val="100000"/>
              </a:lnSpc>
              <a:spcBef>
                <a:spcPts val="0"/>
              </a:spcBef>
              <a:spcAft>
                <a:spcPts val="600"/>
              </a:spcAft>
            </a:pPr>
            <a:r>
              <a:rPr lang="en-GB" sz="1600" dirty="0"/>
              <a:t>Adds to HPRL: </a:t>
            </a:r>
            <a:r>
              <a:rPr lang="en-GB" sz="1600" baseline="30000" dirty="0"/>
              <a:t>239</a:t>
            </a:r>
            <a:r>
              <a:rPr lang="en-GB" sz="1600" dirty="0"/>
              <a:t>Pu(</a:t>
            </a:r>
            <a:r>
              <a:rPr lang="en-GB" sz="1600" dirty="0" err="1"/>
              <a:t>n,inl</a:t>
            </a:r>
            <a:r>
              <a:rPr lang="en-GB" sz="1600" dirty="0"/>
              <a:t>), </a:t>
            </a:r>
            <a:r>
              <a:rPr lang="en-GB" sz="1600" baseline="30000" dirty="0"/>
              <a:t>56</a:t>
            </a:r>
            <a:r>
              <a:rPr lang="en-GB" sz="1600" dirty="0"/>
              <a:t>Fe(</a:t>
            </a:r>
            <a:r>
              <a:rPr lang="en-GB" sz="1600" dirty="0" err="1"/>
              <a:t>n,el</a:t>
            </a:r>
            <a:r>
              <a:rPr lang="en-GB" sz="1600" dirty="0"/>
              <a:t>), </a:t>
            </a:r>
            <a:r>
              <a:rPr lang="en-GB" sz="1600" baseline="30000" dirty="0"/>
              <a:t>23</a:t>
            </a:r>
            <a:r>
              <a:rPr lang="en-GB" sz="1600" dirty="0"/>
              <a:t>Na(</a:t>
            </a:r>
            <a:r>
              <a:rPr lang="en-GB" sz="1600" dirty="0" err="1"/>
              <a:t>n,el</a:t>
            </a:r>
            <a:r>
              <a:rPr lang="en-GB" sz="1600" dirty="0"/>
              <a:t>), </a:t>
            </a:r>
            <a:r>
              <a:rPr lang="en-GB" sz="1600" baseline="30000" dirty="0"/>
              <a:t>235</a:t>
            </a:r>
            <a:r>
              <a:rPr lang="en-GB" sz="1600" dirty="0"/>
              <a:t>U(nu-bar), </a:t>
            </a:r>
            <a:r>
              <a:rPr lang="en-GB" sz="1600" baseline="30000" dirty="0"/>
              <a:t>235</a:t>
            </a:r>
            <a:r>
              <a:rPr lang="en-GB" sz="1600" dirty="0"/>
              <a:t>U(n,g); P1 needs </a:t>
            </a:r>
            <a:r>
              <a:rPr lang="en-GB" sz="1600" baseline="30000" dirty="0"/>
              <a:t>16</a:t>
            </a:r>
            <a:r>
              <a:rPr lang="en-GB" sz="1600" dirty="0"/>
              <a:t>O(</a:t>
            </a:r>
            <a:r>
              <a:rPr lang="en-GB" sz="1600" dirty="0" err="1"/>
              <a:t>n,el</a:t>
            </a:r>
            <a:r>
              <a:rPr lang="en-GB" sz="1600" dirty="0"/>
              <a:t>) &amp; </a:t>
            </a:r>
            <a:r>
              <a:rPr lang="en-GB" sz="1600" baseline="30000" dirty="0"/>
              <a:t>238</a:t>
            </a:r>
            <a:r>
              <a:rPr lang="en-GB" sz="1600" dirty="0"/>
              <a:t>U(</a:t>
            </a:r>
            <a:r>
              <a:rPr lang="en-GB" sz="1600" dirty="0" err="1"/>
              <a:t>n,el</a:t>
            </a:r>
            <a:r>
              <a:rPr lang="en-GB" sz="1600" dirty="0"/>
              <a:t>)</a:t>
            </a:r>
          </a:p>
          <a:p>
            <a:pPr>
              <a:lnSpc>
                <a:spcPct val="100000"/>
              </a:lnSpc>
              <a:spcBef>
                <a:spcPts val="0"/>
              </a:spcBef>
              <a:spcAft>
                <a:spcPts val="600"/>
              </a:spcAft>
            </a:pPr>
            <a:r>
              <a:rPr lang="en-GB" sz="2000" dirty="0"/>
              <a:t>SCK-CEN, MYRRHA: </a:t>
            </a:r>
            <a:r>
              <a:rPr lang="en-GB" sz="2000" baseline="30000" dirty="0"/>
              <a:t>240</a:t>
            </a:r>
            <a:r>
              <a:rPr lang="en-GB" sz="2000" dirty="0"/>
              <a:t>Pu(n,f) 2 keV-2 MeV 2-5%; </a:t>
            </a:r>
            <a:r>
              <a:rPr lang="en-GB" sz="2000" baseline="30000" dirty="0"/>
              <a:t>240</a:t>
            </a:r>
            <a:r>
              <a:rPr lang="en-GB" sz="2000" dirty="0"/>
              <a:t>Pu(n,g) 2-500 keV 4-6%; </a:t>
            </a:r>
            <a:r>
              <a:rPr lang="en-GB" sz="2000" baseline="30000" dirty="0"/>
              <a:t>239</a:t>
            </a:r>
            <a:r>
              <a:rPr lang="en-GB" sz="2000" dirty="0"/>
              <a:t>Pu(n,f) 20 eV-67 keV 2%; </a:t>
            </a:r>
            <a:r>
              <a:rPr lang="en-GB" sz="2000" baseline="30000" dirty="0"/>
              <a:t>239</a:t>
            </a:r>
            <a:r>
              <a:rPr lang="en-GB" sz="2000" dirty="0"/>
              <a:t>Pu(n,g) 1.5-3%; </a:t>
            </a:r>
            <a:r>
              <a:rPr lang="en-GB" sz="2000" baseline="30000" dirty="0"/>
              <a:t>238</a:t>
            </a:r>
            <a:r>
              <a:rPr lang="en-GB" sz="2000" dirty="0"/>
              <a:t>U(n,f) 2-20 MeV 1.6%; </a:t>
            </a:r>
            <a:r>
              <a:rPr lang="en-GB" sz="2000" baseline="30000" dirty="0"/>
              <a:t>238</a:t>
            </a:r>
            <a:r>
              <a:rPr lang="en-GB" sz="2000" dirty="0"/>
              <a:t>U(n,g) 67 keV-2 MeV 1.5-2.5%</a:t>
            </a:r>
          </a:p>
          <a:p>
            <a:pPr>
              <a:lnSpc>
                <a:spcPct val="100000"/>
              </a:lnSpc>
              <a:spcBef>
                <a:spcPts val="0"/>
              </a:spcBef>
            </a:pPr>
            <a:endParaRPr lang="en-GB" sz="2000" dirty="0"/>
          </a:p>
          <a:p>
            <a:pPr>
              <a:lnSpc>
                <a:spcPct val="100000"/>
              </a:lnSpc>
              <a:spcBef>
                <a:spcPts val="0"/>
              </a:spcBef>
            </a:pPr>
            <a:endParaRPr lang="en-GB" sz="2000" dirty="0"/>
          </a:p>
        </p:txBody>
      </p:sp>
    </p:spTree>
    <p:extLst>
      <p:ext uri="{BB962C8B-B14F-4D97-AF65-F5344CB8AC3E}">
        <p14:creationId xmlns:p14="http://schemas.microsoft.com/office/powerpoint/2010/main" val="4011422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Criticality safety and shielding</a:t>
            </a:r>
          </a:p>
        </p:txBody>
      </p:sp>
      <p:sp>
        <p:nvSpPr>
          <p:cNvPr id="3" name="Content Placeholder 2"/>
          <p:cNvSpPr>
            <a:spLocks noGrp="1"/>
          </p:cNvSpPr>
          <p:nvPr>
            <p:ph idx="1"/>
          </p:nvPr>
        </p:nvSpPr>
        <p:spPr/>
        <p:txBody>
          <a:bodyPr>
            <a:normAutofit/>
          </a:bodyPr>
          <a:lstStyle/>
          <a:p>
            <a:r>
              <a:rPr lang="en-GB" sz="2000" dirty="0"/>
              <a:t>New evaluated libraries for fission and fusion measure performance by benchmarking. Most prominent are criticality benchmarks and shielding benchmarks. These are of immediate concern in criticality safety, fusion and radiation protection (people and/or equipment).</a:t>
            </a:r>
          </a:p>
          <a:p>
            <a:r>
              <a:rPr lang="en-GB" sz="2000" dirty="0"/>
              <a:t>A new version of a library must outperform previous versions of the library.</a:t>
            </a:r>
          </a:p>
          <a:p>
            <a:r>
              <a:rPr lang="en-GB" sz="2000" dirty="0"/>
              <a:t>In JEFF, still regards the NEA-Mosteller suite but aims to broaden the range of benchmarks reflecting applications, quantities and specific nuclides of interest. </a:t>
            </a:r>
            <a:r>
              <a:rPr lang="en-GB" sz="2000" u="sng" dirty="0"/>
              <a:t>This broader suite needs further developing</a:t>
            </a:r>
            <a:r>
              <a:rPr lang="en-GB" sz="2000" dirty="0"/>
              <a:t> (and include shielding, beta-eff, …see other themes; JEFF-3.3 paper and recent JEFF meetings).</a:t>
            </a:r>
          </a:p>
          <a:p>
            <a:pPr lvl="1"/>
            <a:r>
              <a:rPr lang="en-GB" sz="1600" dirty="0"/>
              <a:t>List of benchmarks, (open) set of inputs, pipelines to run the simulations and comparisons</a:t>
            </a:r>
          </a:p>
          <a:p>
            <a:r>
              <a:rPr lang="en-GB" sz="2000" dirty="0"/>
              <a:t>Specific needs from recent JEFF meetings, JEFF-3.3 paper are for the following materials</a:t>
            </a:r>
          </a:p>
          <a:p>
            <a:pPr lvl="1"/>
            <a:r>
              <a:rPr lang="en-GB" sz="1600" dirty="0"/>
              <a:t>JEFF-3.3: PE, D2O, Be &amp; </a:t>
            </a:r>
            <a:r>
              <a:rPr lang="en-GB" sz="1600" dirty="0" err="1"/>
              <a:t>BeO</a:t>
            </a:r>
            <a:r>
              <a:rPr lang="en-GB" sz="1600" dirty="0"/>
              <a:t>, C, F, Al, concrete, S, Steel, Cu, </a:t>
            </a:r>
            <a:r>
              <a:rPr lang="en-GB" sz="1600" dirty="0" err="1"/>
              <a:t>Er</a:t>
            </a:r>
            <a:r>
              <a:rPr lang="en-GB" sz="1600" dirty="0"/>
              <a:t>, </a:t>
            </a:r>
            <a:r>
              <a:rPr lang="en-GB" sz="1600" dirty="0" err="1"/>
              <a:t>Hf</a:t>
            </a:r>
            <a:r>
              <a:rPr lang="en-GB" sz="1600" dirty="0"/>
              <a:t>, W, Pb, Th, Np</a:t>
            </a:r>
          </a:p>
          <a:p>
            <a:pPr lvl="1"/>
            <a:r>
              <a:rPr lang="en-GB" sz="1600" dirty="0"/>
              <a:t>Recent ICSBEP feedback: B, O, </a:t>
            </a:r>
            <a:r>
              <a:rPr lang="en-GB" sz="1600" baseline="30000" dirty="0"/>
              <a:t>16</a:t>
            </a:r>
            <a:r>
              <a:rPr lang="en-GB" sz="1600" dirty="0"/>
              <a:t>O(</a:t>
            </a:r>
            <a:r>
              <a:rPr lang="en-GB" sz="1600" dirty="0" err="1"/>
              <a:t>n,el</a:t>
            </a:r>
            <a:r>
              <a:rPr lang="en-GB" sz="1600" dirty="0"/>
              <a:t>) ad 0.1-300 keV, Ca, Si, Ni, </a:t>
            </a:r>
            <a:r>
              <a:rPr lang="en-GB" sz="1600" baseline="30000" dirty="0"/>
              <a:t>58</a:t>
            </a:r>
            <a:r>
              <a:rPr lang="en-GB" sz="1600" dirty="0"/>
              <a:t>Ni(</a:t>
            </a:r>
            <a:r>
              <a:rPr lang="en-GB" sz="1600" dirty="0" err="1"/>
              <a:t>n,el</a:t>
            </a:r>
            <a:r>
              <a:rPr lang="en-GB" sz="1600" dirty="0"/>
              <a:t>), Cu, </a:t>
            </a:r>
            <a:r>
              <a:rPr lang="en-GB" sz="1600" baseline="30000" dirty="0"/>
              <a:t>63</a:t>
            </a:r>
            <a:r>
              <a:rPr lang="en-GB" sz="1600" dirty="0"/>
              <a:t>Cu, </a:t>
            </a:r>
            <a:r>
              <a:rPr lang="en-GB" sz="1600" baseline="30000" dirty="0"/>
              <a:t>186</a:t>
            </a:r>
            <a:r>
              <a:rPr lang="en-GB" sz="1600" dirty="0"/>
              <a:t>W(</a:t>
            </a:r>
            <a:r>
              <a:rPr lang="en-GB" sz="1600" dirty="0" err="1"/>
              <a:t>n,el</a:t>
            </a:r>
            <a:r>
              <a:rPr lang="en-GB" sz="1600" dirty="0"/>
              <a:t>), </a:t>
            </a:r>
            <a:r>
              <a:rPr lang="en-GB" sz="1600" baseline="30000" dirty="0"/>
              <a:t>233</a:t>
            </a:r>
            <a:r>
              <a:rPr lang="en-GB" sz="1600" dirty="0"/>
              <a:t>U </a:t>
            </a:r>
            <a:r>
              <a:rPr lang="en-GB" sz="1600" dirty="0" err="1"/>
              <a:t>nubar</a:t>
            </a:r>
            <a:r>
              <a:rPr lang="en-GB" sz="1600" dirty="0"/>
              <a:t>, </a:t>
            </a:r>
            <a:r>
              <a:rPr lang="en-GB" sz="1600" dirty="0" err="1"/>
              <a:t>pfns</a:t>
            </a:r>
            <a:r>
              <a:rPr lang="en-GB" sz="1600" dirty="0"/>
              <a:t> 0.1-5 MeV and 0.01-0.1 eV , </a:t>
            </a:r>
            <a:r>
              <a:rPr lang="en-GB" sz="1600" baseline="30000" dirty="0"/>
              <a:t>235</a:t>
            </a:r>
            <a:r>
              <a:rPr lang="en-GB" sz="1600" dirty="0"/>
              <a:t>U(n,g) URR, </a:t>
            </a:r>
            <a:r>
              <a:rPr lang="en-GB" sz="1600" baseline="30000" dirty="0"/>
              <a:t>239</a:t>
            </a:r>
            <a:r>
              <a:rPr lang="en-GB" sz="1600" dirty="0"/>
              <a:t>Pu(n,f) and nu-bar 0.01-0.5 eV</a:t>
            </a:r>
          </a:p>
          <a:p>
            <a:pPr lvl="1"/>
            <a:r>
              <a:rPr lang="en-GB" sz="1600" dirty="0"/>
              <a:t>Recent shielding feedback: Zr, Mo, Al, Cu (</a:t>
            </a:r>
            <a:r>
              <a:rPr lang="en-GB" sz="1600" dirty="0" err="1"/>
              <a:t>Oktavian</a:t>
            </a:r>
            <a:r>
              <a:rPr lang="en-GB" sz="1600" dirty="0"/>
              <a:t>; elastic, inelastic, angular distributions-ad, 6-14 MeV)</a:t>
            </a:r>
          </a:p>
        </p:txBody>
      </p:sp>
    </p:spTree>
    <p:extLst>
      <p:ext uri="{BB962C8B-B14F-4D97-AF65-F5344CB8AC3E}">
        <p14:creationId xmlns:p14="http://schemas.microsoft.com/office/powerpoint/2010/main" val="2725997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Non-</a:t>
            </a:r>
            <a:r>
              <a:rPr lang="fr-FR" dirty="0" err="1"/>
              <a:t>energy</a:t>
            </a:r>
            <a:r>
              <a:rPr lang="fr-FR" dirty="0"/>
              <a:t> applications, fusion, radiation protection</a:t>
            </a:r>
          </a:p>
        </p:txBody>
      </p:sp>
      <p:sp>
        <p:nvSpPr>
          <p:cNvPr id="3" name="Content Placeholder 2"/>
          <p:cNvSpPr>
            <a:spLocks noGrp="1"/>
          </p:cNvSpPr>
          <p:nvPr>
            <p:ph idx="1"/>
          </p:nvPr>
        </p:nvSpPr>
        <p:spPr/>
        <p:txBody>
          <a:bodyPr>
            <a:normAutofit/>
          </a:bodyPr>
          <a:lstStyle/>
          <a:p>
            <a:endParaRPr lang="en-GB" sz="1600" dirty="0"/>
          </a:p>
        </p:txBody>
      </p:sp>
    </p:spTree>
    <p:extLst>
      <p:ext uri="{BB962C8B-B14F-4D97-AF65-F5344CB8AC3E}">
        <p14:creationId xmlns:p14="http://schemas.microsoft.com/office/powerpoint/2010/main" val="3552125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Community and competence building</a:t>
            </a:r>
          </a:p>
        </p:txBody>
      </p:sp>
      <p:sp>
        <p:nvSpPr>
          <p:cNvPr id="3" name="Content Placeholder 2"/>
          <p:cNvSpPr>
            <a:spLocks noGrp="1"/>
          </p:cNvSpPr>
          <p:nvPr>
            <p:ph idx="1"/>
          </p:nvPr>
        </p:nvSpPr>
        <p:spPr/>
        <p:txBody>
          <a:bodyPr>
            <a:normAutofit fontScale="92500" lnSpcReduction="20000"/>
          </a:bodyPr>
          <a:lstStyle/>
          <a:p>
            <a:pPr>
              <a:lnSpc>
                <a:spcPct val="110000"/>
              </a:lnSpc>
              <a:spcBef>
                <a:spcPts val="0"/>
              </a:spcBef>
              <a:spcAft>
                <a:spcPts val="300"/>
              </a:spcAft>
            </a:pPr>
            <a:r>
              <a:rPr lang="en-GB" dirty="0"/>
              <a:t>Excellent community for measurements of basic data; dedicated work requires resources, as usual</a:t>
            </a:r>
          </a:p>
          <a:p>
            <a:pPr>
              <a:lnSpc>
                <a:spcPct val="110000"/>
              </a:lnSpc>
              <a:spcBef>
                <a:spcPts val="0"/>
              </a:spcBef>
              <a:spcAft>
                <a:spcPts val="300"/>
              </a:spcAft>
            </a:pPr>
            <a:r>
              <a:rPr lang="en-GB" dirty="0"/>
              <a:t>Physics level evaluations: we are short of people for resonance region evaluation, focussed fast range evaluations (reactions). There is new momentum in FY evaluations, but much less in DD evaluations.</a:t>
            </a:r>
          </a:p>
          <a:p>
            <a:pPr lvl="1">
              <a:lnSpc>
                <a:spcPct val="110000"/>
              </a:lnSpc>
              <a:spcBef>
                <a:spcPts val="0"/>
              </a:spcBef>
              <a:spcAft>
                <a:spcPts val="300"/>
              </a:spcAft>
            </a:pPr>
            <a:r>
              <a:rPr lang="en-GB" dirty="0"/>
              <a:t>We need to train young people working with REFIT, CONRAD (SAMMY), DD evaluations: PhDs and Postdocs, ideally with an experimental side to the work so they understand what they are evaluating.</a:t>
            </a:r>
          </a:p>
          <a:p>
            <a:pPr lvl="1">
              <a:lnSpc>
                <a:spcPct val="110000"/>
              </a:lnSpc>
              <a:spcBef>
                <a:spcPts val="0"/>
              </a:spcBef>
              <a:spcAft>
                <a:spcPts val="300"/>
              </a:spcAft>
            </a:pPr>
            <a:r>
              <a:rPr lang="en-GB" dirty="0"/>
              <a:t>We need to create awareness with managers that the link with applications is nearly broken. Positions are needed. Investments in experimental facilities and personnel do not serve the applications without the extra step of evaluations. Developing scientific insights do not make it to users of data, the modelling community.</a:t>
            </a:r>
          </a:p>
        </p:txBody>
      </p:sp>
    </p:spTree>
    <p:extLst>
      <p:ext uri="{BB962C8B-B14F-4D97-AF65-F5344CB8AC3E}">
        <p14:creationId xmlns:p14="http://schemas.microsoft.com/office/powerpoint/2010/main" val="3916657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Community and competence building</a:t>
            </a:r>
          </a:p>
        </p:txBody>
      </p:sp>
      <p:sp>
        <p:nvSpPr>
          <p:cNvPr id="3" name="Content Placeholder 2"/>
          <p:cNvSpPr>
            <a:spLocks noGrp="1"/>
          </p:cNvSpPr>
          <p:nvPr>
            <p:ph idx="1"/>
          </p:nvPr>
        </p:nvSpPr>
        <p:spPr/>
        <p:txBody>
          <a:bodyPr>
            <a:normAutofit/>
          </a:bodyPr>
          <a:lstStyle/>
          <a:p>
            <a:pPr>
              <a:lnSpc>
                <a:spcPct val="110000"/>
              </a:lnSpc>
              <a:spcBef>
                <a:spcPts val="0"/>
              </a:spcBef>
              <a:spcAft>
                <a:spcPts val="300"/>
              </a:spcAft>
            </a:pPr>
            <a:r>
              <a:rPr lang="en-GB" dirty="0"/>
              <a:t>Files and libraries need quality assurance: benchmarking and validation</a:t>
            </a:r>
          </a:p>
          <a:p>
            <a:pPr>
              <a:lnSpc>
                <a:spcPct val="110000"/>
              </a:lnSpc>
              <a:spcBef>
                <a:spcPts val="0"/>
              </a:spcBef>
              <a:spcAft>
                <a:spcPts val="300"/>
              </a:spcAft>
            </a:pPr>
            <a:r>
              <a:rPr lang="en-GB" dirty="0"/>
              <a:t>Support the JEFF initiatives at professionalizing the benchmarking by</a:t>
            </a:r>
          </a:p>
          <a:p>
            <a:pPr lvl="1">
              <a:lnSpc>
                <a:spcPct val="110000"/>
              </a:lnSpc>
              <a:spcBef>
                <a:spcPts val="0"/>
              </a:spcBef>
              <a:spcAft>
                <a:spcPts val="300"/>
              </a:spcAft>
            </a:pPr>
            <a:r>
              <a:rPr lang="en-GB" dirty="0"/>
              <a:t>determining new selections of benchmarks,</a:t>
            </a:r>
          </a:p>
          <a:p>
            <a:pPr lvl="1">
              <a:lnSpc>
                <a:spcPct val="110000"/>
              </a:lnSpc>
              <a:spcBef>
                <a:spcPts val="0"/>
              </a:spcBef>
              <a:spcAft>
                <a:spcPts val="300"/>
              </a:spcAft>
            </a:pPr>
            <a:r>
              <a:rPr lang="en-GB" dirty="0"/>
              <a:t>automating the simulations and comparisons and</a:t>
            </a:r>
          </a:p>
          <a:p>
            <a:pPr lvl="1">
              <a:lnSpc>
                <a:spcPct val="110000"/>
              </a:lnSpc>
              <a:spcBef>
                <a:spcPts val="0"/>
              </a:spcBef>
              <a:spcAft>
                <a:spcPts val="300"/>
              </a:spcAft>
            </a:pPr>
            <a:r>
              <a:rPr lang="en-GB" dirty="0"/>
              <a:t>developing strategies for better making sense of the outputs (effective feedback)</a:t>
            </a:r>
          </a:p>
        </p:txBody>
      </p:sp>
    </p:spTree>
    <p:extLst>
      <p:ext uri="{BB962C8B-B14F-4D97-AF65-F5344CB8AC3E}">
        <p14:creationId xmlns:p14="http://schemas.microsoft.com/office/powerpoint/2010/main" val="271681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1029</TotalTime>
  <Words>1608</Words>
  <Application>Microsoft Macintosh PowerPoint</Application>
  <PresentationFormat>Panorámica</PresentationFormat>
  <Paragraphs>101</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Calibri</vt:lpstr>
      <vt:lpstr>Calibri Light</vt:lpstr>
      <vt:lpstr>Rockwell</vt:lpstr>
      <vt:lpstr>Symbol</vt:lpstr>
      <vt:lpstr>Office Theme</vt:lpstr>
      <vt:lpstr>Call for a nuclear data project</vt:lpstr>
      <vt:lpstr>All aspects of nuclear data for spent fuel</vt:lpstr>
      <vt:lpstr>Reactivity vs burnup, transients, margins</vt:lpstr>
      <vt:lpstr>Advanced concepts GenIV/SMR, lead, sodium, molten-salt, ADS</vt:lpstr>
      <vt:lpstr>Advanced concepts GenIV/SMR, lead, sodium, molten-salt, ADS</vt:lpstr>
      <vt:lpstr>Criticality safety and shielding</vt:lpstr>
      <vt:lpstr>Non-energy applications, fusion, radiation protection</vt:lpstr>
      <vt:lpstr>Community and competence building</vt:lpstr>
      <vt:lpstr>Community and competence building</vt:lpstr>
      <vt:lpstr>Develop the JEFF library to meet the needs</vt:lpstr>
    </vt:vector>
  </TitlesOfParts>
  <Company>NRG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Marck, S.C. van der (Steven)</dc:creator>
  <cp:lastModifiedBy>Daniel Cano Ott</cp:lastModifiedBy>
  <cp:revision>77</cp:revision>
  <dcterms:created xsi:type="dcterms:W3CDTF">2023-04-26T21:32:29Z</dcterms:created>
  <dcterms:modified xsi:type="dcterms:W3CDTF">2023-05-12T15:09:56Z</dcterms:modified>
</cp:coreProperties>
</file>