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7" r:id="rId5"/>
    <p:sldId id="266" r:id="rId6"/>
    <p:sldId id="271" r:id="rId7"/>
    <p:sldId id="273" r:id="rId8"/>
    <p:sldId id="272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3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87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2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37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87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0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84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37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73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43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34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5A75-AEF4-4718-8C0D-4D98D1060C34}" type="datetimeFigureOut">
              <a:rPr lang="es-ES" smtClean="0"/>
              <a:t>29/06/2023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D3BC-A288-4528-8760-3BBFA956C3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323" y="1013519"/>
            <a:ext cx="10515600" cy="5628350"/>
          </a:xfrm>
        </p:spPr>
        <p:txBody>
          <a:bodyPr>
            <a:normAutofit/>
          </a:bodyPr>
          <a:lstStyle/>
          <a:p>
            <a:pPr algn="ctr"/>
            <a:r>
              <a:rPr lang="es-ES" sz="8000" dirty="0" smtClean="0"/>
              <a:t>IA en el CIEMAT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Sala B </a:t>
            </a:r>
            <a:r>
              <a:rPr lang="es-ES" dirty="0"/>
              <a:t>(</a:t>
            </a:r>
            <a:r>
              <a:rPr lang="es-ES" dirty="0" smtClean="0"/>
              <a:t>Ramón y Cajal)</a:t>
            </a:r>
            <a:br>
              <a:rPr lang="es-ES" dirty="0" smtClean="0"/>
            </a:br>
            <a:r>
              <a:rPr lang="es-ES" dirty="0" smtClean="0"/>
              <a:t>3 de julio de 2023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7295" cy="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84898"/>
              </p:ext>
            </p:extLst>
          </p:nvPr>
        </p:nvGraphicFramePr>
        <p:xfrm>
          <a:off x="2906018" y="361660"/>
          <a:ext cx="7459952" cy="529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988">
                  <a:extLst>
                    <a:ext uri="{9D8B030D-6E8A-4147-A177-3AD203B41FA5}">
                      <a16:colId xmlns:a16="http://schemas.microsoft.com/office/drawing/2014/main" val="2796854000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4216499187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4218596025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4061498093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1698051600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263664267"/>
                    </a:ext>
                  </a:extLst>
                </a:gridCol>
                <a:gridCol w="932494">
                  <a:extLst>
                    <a:ext uri="{9D8B030D-6E8A-4147-A177-3AD203B41FA5}">
                      <a16:colId xmlns:a16="http://schemas.microsoft.com/office/drawing/2014/main" val="3984227652"/>
                    </a:ext>
                  </a:extLst>
                </a:gridCol>
              </a:tblGrid>
              <a:tr h="386592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S" sz="1100" b="1" u="none" strike="noStrike" dirty="0">
                          <a:effectLst/>
                        </a:rPr>
                        <a:t>2023-P1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Actividades solicitadas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Recursos solicitados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Actividades con horas 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Actividades con horas B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Horas A concedidas Exaflops (Mhoras)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</a:rPr>
                        <a:t>Horas B concedidas Exaflops (Mhoras)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1668735131"/>
                  </a:ext>
                </a:extLst>
              </a:tr>
              <a:tr h="3962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 err="1">
                          <a:effectLst/>
                        </a:rPr>
                        <a:t>Exaflops</a:t>
                      </a:r>
                      <a:r>
                        <a:rPr lang="es-ES" sz="1100" b="1" u="none" strike="noStrike" dirty="0">
                          <a:effectLst/>
                        </a:rPr>
                        <a:t> (</a:t>
                      </a:r>
                      <a:r>
                        <a:rPr lang="es-ES" sz="1100" b="1" u="none" strike="noStrike" dirty="0" err="1">
                          <a:effectLst/>
                        </a:rPr>
                        <a:t>Mhoras</a:t>
                      </a:r>
                      <a:r>
                        <a:rPr lang="es-ES" sz="1100" b="1" u="none" strike="noStrike" dirty="0">
                          <a:effectLst/>
                        </a:rPr>
                        <a:t>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97217"/>
                  </a:ext>
                </a:extLst>
              </a:tr>
              <a:tr h="3865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Astronomy, Space and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25.089 (88,25)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18.575 (68,46)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159 (0,64)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378223037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Earth Sciences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51594"/>
                  </a:ext>
                </a:extLst>
              </a:tr>
              <a:tr h="5895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Life and Health Sciences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23.276 (41,81)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8.179 (30,33)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1.109 (3,15)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3539468735"/>
                  </a:ext>
                </a:extLst>
              </a:tr>
              <a:tr h="3865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Engineering and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20.132 (52,81)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10.864 (37,47)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250 (0,18)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3464850189"/>
                  </a:ext>
                </a:extLst>
              </a:tr>
              <a:tr h="5895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 Mathematics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44781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Physics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50.223 (127,55)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27.205 (106,39)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791 (2,12)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862652128"/>
                  </a:ext>
                </a:extLst>
              </a:tr>
              <a:tr h="5895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Homogeneous Chemistry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7.015 (23,96)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6.650 (23,49)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128 (0,50)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2122768250"/>
                  </a:ext>
                </a:extLst>
              </a:tr>
              <a:tr h="78284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Heterogeneous Chemistry and Solids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12.245 (51,66)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9815 (43,75)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98 (0,10)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671636268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155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137.980 (386,04)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137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81.289 (309,89)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2.536 (6,25)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40" marR="7940" marT="7940" marB="0" anchor="ctr"/>
                </a:tc>
                <a:extLst>
                  <a:ext uri="{0D108BD9-81ED-4DB2-BD59-A6C34878D82A}">
                    <a16:rowId xmlns:a16="http://schemas.microsoft.com/office/drawing/2014/main" val="3312340602"/>
                  </a:ext>
                </a:extLst>
              </a:tr>
            </a:tbl>
          </a:graphicData>
        </a:graphic>
      </p:graphicFrame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9107" y="361660"/>
            <a:ext cx="1364384" cy="7605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65850" y="5909580"/>
            <a:ext cx="714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¡¡Pero la demanda de nodos acelerados ha superado en 7 veces la oferta!!</a:t>
            </a:r>
          </a:p>
          <a:p>
            <a:pPr algn="ctr"/>
            <a:r>
              <a:rPr lang="es-ES" dirty="0" smtClean="0">
                <a:sym typeface="Wingdings" panose="05000000000000000000" pitchFamily="2" charset="2"/>
              </a:rPr>
              <a:t>Nueva convocatoria para problemas con IA con recursos específicos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8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61521"/>
              </p:ext>
            </p:extLst>
          </p:nvPr>
        </p:nvGraphicFramePr>
        <p:xfrm>
          <a:off x="1446414" y="349126"/>
          <a:ext cx="9700952" cy="5993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853">
                  <a:extLst>
                    <a:ext uri="{9D8B030D-6E8A-4147-A177-3AD203B41FA5}">
                      <a16:colId xmlns:a16="http://schemas.microsoft.com/office/drawing/2014/main" val="4287504212"/>
                    </a:ext>
                  </a:extLst>
                </a:gridCol>
                <a:gridCol w="1155569">
                  <a:extLst>
                    <a:ext uri="{9D8B030D-6E8A-4147-A177-3AD203B41FA5}">
                      <a16:colId xmlns:a16="http://schemas.microsoft.com/office/drawing/2014/main" val="393049817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548641905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2857259589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448244946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957623666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287365796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085008628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1826302127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505809998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2716212915"/>
                    </a:ext>
                  </a:extLst>
                </a:gridCol>
                <a:gridCol w="776853">
                  <a:extLst>
                    <a:ext uri="{9D8B030D-6E8A-4147-A177-3AD203B41FA5}">
                      <a16:colId xmlns:a16="http://schemas.microsoft.com/office/drawing/2014/main" val="2378832894"/>
                    </a:ext>
                  </a:extLst>
                </a:gridCol>
              </a:tblGrid>
              <a:tr h="45254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CPD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Clúster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Nodos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Procesador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effectLst/>
                        </a:rPr>
                        <a:t>Frec (GHz)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Cores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RAM/nodo (GB)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IB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 err="1">
                          <a:effectLst/>
                        </a:rPr>
                        <a:t>Alm</a:t>
                      </a:r>
                      <a:r>
                        <a:rPr lang="es-ES" sz="1200" b="1" u="none" strike="noStrike" dirty="0">
                          <a:effectLst/>
                        </a:rPr>
                        <a:t>/Nodo (GB)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Tarjeta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nº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050799141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Madrid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Xula1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6148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1760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EDR100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725679576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Xula2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6254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2016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FDR100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973006715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Xula3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6342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4320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256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HDR200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1439854401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Xula4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24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SPR P8480+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2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2688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1024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HDR200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960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i="1" u="none" strike="noStrike" dirty="0">
                          <a:effectLst/>
                        </a:rPr>
                        <a:t> </a:t>
                      </a:r>
                      <a:endParaRPr lang="es-E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i="1" u="none" strike="noStrike" dirty="0">
                          <a:effectLst/>
                        </a:rPr>
                        <a:t> </a:t>
                      </a:r>
                      <a:endParaRPr lang="es-E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 err="1">
                          <a:effectLst/>
                        </a:rPr>
                        <a:t>Pdte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257668836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560174057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AMD 7763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1024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255446994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5318Y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1344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256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3.8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515526095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5218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256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474028289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6130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1371051119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E5-2650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480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151811078"/>
                  </a:ext>
                </a:extLst>
              </a:tr>
              <a:tr h="45254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HEP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E5-2670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384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128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15228776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735606284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Trujillo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TurgaliumCPU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6254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3,1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1440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EDR100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12549245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TurgaliumGPU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Intel 6240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2,6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288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192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EDR100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240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V100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888887140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 err="1">
                          <a:effectLst/>
                        </a:rPr>
                        <a:t>TurgaliumCPU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10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SPR P8480+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2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1120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1024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HDR200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960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>
                          <a:effectLst/>
                        </a:rPr>
                        <a:t> 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 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>
                          <a:effectLst/>
                        </a:rPr>
                        <a:t>Pdte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886214286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>
                          <a:effectLst/>
                        </a:rPr>
                        <a:t>TurgaliumGPU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2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>
                          <a:effectLst/>
                        </a:rPr>
                        <a:t>SPR P8480+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2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224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>
                          <a:effectLst/>
                        </a:rPr>
                        <a:t>1024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>
                          <a:effectLst/>
                        </a:rPr>
                        <a:t>HDR200</a:t>
                      </a:r>
                      <a:endParaRPr lang="es-ES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960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>
                          <a:effectLst/>
                        </a:rPr>
                        <a:t>H100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i="1" u="none" strike="noStrike" dirty="0">
                          <a:effectLst/>
                        </a:rPr>
                        <a:t>8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i="1" u="none" strike="noStrike" dirty="0" err="1">
                          <a:effectLst/>
                        </a:rPr>
                        <a:t>Pdte</a:t>
                      </a:r>
                      <a:endParaRPr lang="es-ES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1981681480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556709737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PIC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PIC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AMD 7662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256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1024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1737762794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PIC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AMD 7452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2,35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512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764013456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PIC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E5-2680v4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1680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128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230847232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PIC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E5-2640v3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2,6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576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692535070"/>
                  </a:ext>
                </a:extLst>
              </a:tr>
              <a:tr h="23179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PIC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AMD 7502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4" marR="8014" marT="16027" marB="16027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14" marR="8014" marT="8014" marB="0" anchor="b"/>
                </a:tc>
                <a:extLst>
                  <a:ext uri="{0D108BD9-81ED-4DB2-BD59-A6C34878D82A}">
                    <a16:rowId xmlns:a16="http://schemas.microsoft.com/office/drawing/2014/main" val="362439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13" y="258618"/>
            <a:ext cx="7502727" cy="62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2567998"/>
            <a:ext cx="10515600" cy="1325563"/>
          </a:xfrm>
        </p:spPr>
        <p:txBody>
          <a:bodyPr/>
          <a:lstStyle/>
          <a:p>
            <a:pPr algn="ctr"/>
            <a:r>
              <a:rPr lang="es-ES" dirty="0" smtClean="0"/>
              <a:t>Bienvenida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0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2567998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Introducción de la IA en el contexto de la I+D</a:t>
            </a:r>
          </a:p>
        </p:txBody>
      </p:sp>
    </p:spTree>
    <p:extLst>
      <p:ext uri="{BB962C8B-B14F-4D97-AF65-F5344CB8AC3E}">
        <p14:creationId xmlns:p14="http://schemas.microsoft.com/office/powerpoint/2010/main" val="39556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gital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910694"/>
            <a:ext cx="9958458" cy="340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gital Eart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6" y="155108"/>
            <a:ext cx="1971675" cy="8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lmholtz-Centre for Environmental Research - UF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04" y="87947"/>
            <a:ext cx="2847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957" y="4972885"/>
            <a:ext cx="8535591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13" y="3932379"/>
            <a:ext cx="5039428" cy="2781688"/>
          </a:xfrm>
          <a:prstGeom prst="rect">
            <a:avLst/>
          </a:prstGeom>
        </p:spPr>
      </p:pic>
      <p:pic>
        <p:nvPicPr>
          <p:cNvPr id="2050" name="Picture 2" descr="Figure 2.12. Patterns of digitalisation in science across fields,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75" y="433804"/>
            <a:ext cx="5039428" cy="33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2.11. Use and development of big data across scientific domains,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7" y="510004"/>
            <a:ext cx="5651089" cy="30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ECD iLibra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7" y="6198414"/>
            <a:ext cx="1490133" cy="2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434945" y="5736749"/>
            <a:ext cx="250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Measuring the Digital Transformation</a:t>
            </a:r>
          </a:p>
          <a:p>
            <a:pPr algn="r"/>
            <a:r>
              <a:rPr lang="en-US" sz="1200" dirty="0"/>
              <a:t>A Roadmap for the </a:t>
            </a:r>
            <a:r>
              <a:rPr lang="en-US" sz="1200" dirty="0" smtClean="0"/>
              <a:t>Future (2019)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725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OECD iLibra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67" y="6198414"/>
            <a:ext cx="1490133" cy="2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" y="379557"/>
            <a:ext cx="6344978" cy="29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75" y="717891"/>
            <a:ext cx="5060001" cy="44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5" y="3660391"/>
            <a:ext cx="6458403" cy="28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434945" y="5736749"/>
            <a:ext cx="250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Measuring the Digital Transformation</a:t>
            </a:r>
          </a:p>
          <a:p>
            <a:pPr algn="r"/>
            <a:r>
              <a:rPr lang="en-US" sz="1200" dirty="0"/>
              <a:t>A Roadmap for the </a:t>
            </a:r>
            <a:r>
              <a:rPr lang="en-US" sz="1200" dirty="0" smtClean="0"/>
              <a:t>Future (2019)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135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1390130"/>
            <a:ext cx="11729934" cy="43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xtplatform.com/wp-content/uploads/2021/08/Eur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" y="268914"/>
            <a:ext cx="10342194" cy="57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7140" y="6176356"/>
            <a:ext cx="1161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‘</a:t>
            </a:r>
            <a:r>
              <a:rPr lang="es-ES" dirty="0" err="1" smtClean="0"/>
              <a:t>Alps</a:t>
            </a:r>
            <a:r>
              <a:rPr lang="es-ES" dirty="0" smtClean="0"/>
              <a:t>’ en el CSCS: ~5000 </a:t>
            </a:r>
            <a:r>
              <a:rPr lang="en-US" dirty="0" smtClean="0"/>
              <a:t>Grace </a:t>
            </a:r>
            <a:r>
              <a:rPr lang="en-US" dirty="0"/>
              <a:t>Hopper </a:t>
            </a:r>
            <a:r>
              <a:rPr lang="en-US" dirty="0" smtClean="0"/>
              <a:t>Superchips (Arm-based </a:t>
            </a:r>
            <a:r>
              <a:rPr lang="en-US" dirty="0" err="1"/>
              <a:t>Nvidia</a:t>
            </a:r>
            <a:r>
              <a:rPr lang="en-US" dirty="0"/>
              <a:t> Grace CPU </a:t>
            </a:r>
            <a:r>
              <a:rPr lang="en-US" dirty="0" smtClean="0"/>
              <a:t>+ </a:t>
            </a:r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/>
              <a:t>Hopper </a:t>
            </a:r>
            <a:r>
              <a:rPr lang="en-US" dirty="0" smtClean="0"/>
              <a:t>GPU) + 1024 </a:t>
            </a:r>
            <a:r>
              <a:rPr lang="en-US" dirty="0" err="1" smtClean="0"/>
              <a:t>nodos</a:t>
            </a:r>
            <a:r>
              <a:rPr lang="en-US" dirty="0" smtClean="0"/>
              <a:t> AMD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4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548</Words>
  <Application>Microsoft Office PowerPoint</Application>
  <PresentationFormat>Panorámica</PresentationFormat>
  <Paragraphs>325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IA en el CIEMAT   Sala B (Ramón y Cajal) 3 de julio de 2023</vt:lpstr>
      <vt:lpstr>Presentación de PowerPoint</vt:lpstr>
      <vt:lpstr>Bienvenida</vt:lpstr>
      <vt:lpstr>Introducción de la IA en el contexto de la I+D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Martinez, Jesus</dc:creator>
  <cp:lastModifiedBy>Mayo Garcia Rafael</cp:lastModifiedBy>
  <cp:revision>32</cp:revision>
  <dcterms:created xsi:type="dcterms:W3CDTF">2023-06-21T06:10:55Z</dcterms:created>
  <dcterms:modified xsi:type="dcterms:W3CDTF">2023-06-29T14:09:11Z</dcterms:modified>
</cp:coreProperties>
</file>