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1" r:id="rId2"/>
    <p:sldId id="282" r:id="rId3"/>
    <p:sldId id="283" r:id="rId4"/>
    <p:sldId id="280" r:id="rId5"/>
    <p:sldId id="256" r:id="rId6"/>
    <p:sldId id="260" r:id="rId7"/>
    <p:sldId id="279" r:id="rId8"/>
    <p:sldId id="257" r:id="rId9"/>
    <p:sldId id="284" r:id="rId10"/>
    <p:sldId id="273" r:id="rId11"/>
    <p:sldId id="278" r:id="rId12"/>
    <p:sldId id="263" r:id="rId13"/>
    <p:sldId id="264"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E89B03-71F0-4748-B2E3-7DF56A8CB571}" v="4" dt="2023-06-30T10:15:31.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75" d="100"/>
          <a:sy n="75" d="100"/>
        </p:scale>
        <p:origin x="1896" y="12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871F6-4F80-4893-92D4-9170E19624CA}" type="datetimeFigureOut">
              <a:rPr lang="es-ES" smtClean="0"/>
              <a:t>29/06/2023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6EF1A-9C6D-4D64-A750-632589061FA8}" type="slidenum">
              <a:rPr lang="es-ES" smtClean="0"/>
              <a:t>‹Nº›</a:t>
            </a:fld>
            <a:endParaRPr lang="es-ES"/>
          </a:p>
        </p:txBody>
      </p:sp>
    </p:spTree>
    <p:extLst>
      <p:ext uri="{BB962C8B-B14F-4D97-AF65-F5344CB8AC3E}">
        <p14:creationId xmlns:p14="http://schemas.microsoft.com/office/powerpoint/2010/main" val="367340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1FF2327-FBFD-4518-846E-3187922A69E8}" type="slidenum">
              <a:rPr lang="es-ES" smtClean="0"/>
              <a:t>4</a:t>
            </a:fld>
            <a:endParaRPr lang="es-ES"/>
          </a:p>
        </p:txBody>
      </p:sp>
    </p:spTree>
    <p:extLst>
      <p:ext uri="{BB962C8B-B14F-4D97-AF65-F5344CB8AC3E}">
        <p14:creationId xmlns:p14="http://schemas.microsoft.com/office/powerpoint/2010/main" val="293680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5B39A773-80CE-61F2-5956-E486627DB9D4}"/>
              </a:ext>
            </a:extLst>
          </p:cNvPr>
          <p:cNvSpPr txBox="1">
            <a:spLocks noGrp="1"/>
          </p:cNvSpPr>
          <p:nvPr>
            <p:ph type="sldNum" sz="quarter" idx="5"/>
          </p:nvPr>
        </p:nvSpPr>
        <p:spPr>
          <a:ln/>
        </p:spPr>
        <p:txBody>
          <a:bodyPr lIns="0" tIns="0" rIns="0" bIns="0" anchor="b" anchorCtr="0">
            <a:noAutofit/>
          </a:bodyPr>
          <a:lstStyle/>
          <a:p>
            <a:pPr lvl="0"/>
            <a:fld id="{E213B9A9-7813-4B12-BE58-918F44EC902D}" type="slidenum">
              <a:t>5</a:t>
            </a:fld>
            <a:endParaRPr lang="en-US"/>
          </a:p>
        </p:txBody>
      </p:sp>
      <p:sp>
        <p:nvSpPr>
          <p:cNvPr id="2" name="Marcador de imagen de diapositiva 1">
            <a:extLst>
              <a:ext uri="{FF2B5EF4-FFF2-40B4-BE49-F238E27FC236}">
                <a16:creationId xmlns:a16="http://schemas.microsoft.com/office/drawing/2014/main" id="{EB6ACD39-0A29-0FFE-827C-AD78E5647A82}"/>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Marcador de notas 2">
            <a:extLst>
              <a:ext uri="{FF2B5EF4-FFF2-40B4-BE49-F238E27FC236}">
                <a16:creationId xmlns:a16="http://schemas.microsoft.com/office/drawing/2014/main" id="{B6BC0808-A601-970C-7552-909C20B415E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a:t>
            </a:r>
          </a:p>
        </p:txBody>
      </p:sp>
      <p:sp>
        <p:nvSpPr>
          <p:cNvPr id="4" name="Marcador de número de diapositiva 3"/>
          <p:cNvSpPr>
            <a:spLocks noGrp="1"/>
          </p:cNvSpPr>
          <p:nvPr>
            <p:ph type="sldNum" sz="quarter" idx="10"/>
          </p:nvPr>
        </p:nvSpPr>
        <p:spPr/>
        <p:txBody>
          <a:bodyPr/>
          <a:lstStyle/>
          <a:p>
            <a:fld id="{A1FF2327-FBFD-4518-846E-3187922A69E8}" type="slidenum">
              <a:rPr lang="es-ES" smtClean="0"/>
              <a:t>6</a:t>
            </a:fld>
            <a:endParaRPr lang="es-ES"/>
          </a:p>
        </p:txBody>
      </p:sp>
    </p:spTree>
    <p:extLst>
      <p:ext uri="{BB962C8B-B14F-4D97-AF65-F5344CB8AC3E}">
        <p14:creationId xmlns:p14="http://schemas.microsoft.com/office/powerpoint/2010/main" val="271123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7985C4D-C373-4502-BDBD-1FC6978453BE}" type="slidenum">
              <a:rPr lang="es-ES" smtClean="0"/>
              <a:t>7</a:t>
            </a:fld>
            <a:endParaRPr lang="es-ES"/>
          </a:p>
        </p:txBody>
      </p:sp>
    </p:spTree>
    <p:extLst>
      <p:ext uri="{BB962C8B-B14F-4D97-AF65-F5344CB8AC3E}">
        <p14:creationId xmlns:p14="http://schemas.microsoft.com/office/powerpoint/2010/main" val="409793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CEC5D604-0179-6932-2657-7CF55F83C122}"/>
              </a:ext>
            </a:extLst>
          </p:cNvPr>
          <p:cNvSpPr txBox="1">
            <a:spLocks noGrp="1"/>
          </p:cNvSpPr>
          <p:nvPr>
            <p:ph type="sldNum" sz="quarter" idx="5"/>
          </p:nvPr>
        </p:nvSpPr>
        <p:spPr>
          <a:ln/>
        </p:spPr>
        <p:txBody>
          <a:bodyPr lIns="0" tIns="0" rIns="0" bIns="0" anchor="b" anchorCtr="0">
            <a:noAutofit/>
          </a:bodyPr>
          <a:lstStyle/>
          <a:p>
            <a:pPr lvl="0"/>
            <a:fld id="{3D524337-1384-4420-8FDC-7583EC9894C1}" type="slidenum">
              <a:t>8</a:t>
            </a:fld>
            <a:endParaRPr lang="en-US"/>
          </a:p>
        </p:txBody>
      </p:sp>
      <p:sp>
        <p:nvSpPr>
          <p:cNvPr id="2" name="Marcador de imagen de diapositiva 1">
            <a:extLst>
              <a:ext uri="{FF2B5EF4-FFF2-40B4-BE49-F238E27FC236}">
                <a16:creationId xmlns:a16="http://schemas.microsoft.com/office/drawing/2014/main" id="{208158B5-238D-6B82-B39F-B44C84AC60F7}"/>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Marcador de notas 2">
            <a:extLst>
              <a:ext uri="{FF2B5EF4-FFF2-40B4-BE49-F238E27FC236}">
                <a16:creationId xmlns:a16="http://schemas.microsoft.com/office/drawing/2014/main" id="{D8425CDE-5C7B-02FC-4E78-ACF63F675CE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Our</a:t>
            </a:r>
            <a:r>
              <a:rPr lang="es-ES" dirty="0"/>
              <a:t> </a:t>
            </a:r>
            <a:r>
              <a:rPr lang="es-ES" dirty="0" err="1"/>
              <a:t>lab</a:t>
            </a:r>
            <a:r>
              <a:rPr lang="es-ES" dirty="0"/>
              <a:t> </a:t>
            </a:r>
            <a:r>
              <a:rPr lang="es-ES" dirty="0" err="1"/>
              <a:t>is</a:t>
            </a:r>
            <a:r>
              <a:rPr lang="es-ES" dirty="0"/>
              <a:t> </a:t>
            </a:r>
            <a:r>
              <a:rPr lang="es-ES" dirty="0" err="1"/>
              <a:t>expert</a:t>
            </a:r>
            <a:r>
              <a:rPr lang="es-ES" dirty="0"/>
              <a:t> in </a:t>
            </a:r>
            <a:r>
              <a:rPr lang="es-ES" dirty="0" err="1"/>
              <a:t>the</a:t>
            </a:r>
            <a:r>
              <a:rPr lang="es-ES" dirty="0"/>
              <a:t> </a:t>
            </a:r>
            <a:r>
              <a:rPr lang="es-ES" dirty="0" err="1"/>
              <a:t>development</a:t>
            </a:r>
            <a:r>
              <a:rPr lang="es-ES" dirty="0"/>
              <a:t> </a:t>
            </a:r>
            <a:r>
              <a:rPr lang="es-ES" dirty="0" err="1"/>
              <a:t>of</a:t>
            </a:r>
            <a:r>
              <a:rPr lang="es-ES" dirty="0"/>
              <a:t> gene </a:t>
            </a:r>
            <a:r>
              <a:rPr lang="es-ES" dirty="0" err="1"/>
              <a:t>therapy</a:t>
            </a:r>
            <a:r>
              <a:rPr lang="es-ES" dirty="0"/>
              <a:t> </a:t>
            </a:r>
            <a:r>
              <a:rPr lang="es-ES" dirty="0" err="1"/>
              <a:t>for</a:t>
            </a:r>
            <a:r>
              <a:rPr lang="es-ES" dirty="0"/>
              <a:t> </a:t>
            </a:r>
            <a:r>
              <a:rPr lang="es-ES" dirty="0" err="1"/>
              <a:t>hereditary</a:t>
            </a:r>
            <a:r>
              <a:rPr lang="es-ES" dirty="0"/>
              <a:t> </a:t>
            </a:r>
            <a:r>
              <a:rPr lang="es-ES" dirty="0" err="1"/>
              <a:t>genetic</a:t>
            </a:r>
            <a:r>
              <a:rPr lang="es-ES" dirty="0"/>
              <a:t> </a:t>
            </a:r>
            <a:r>
              <a:rPr lang="es-ES" dirty="0" err="1"/>
              <a:t>diseases</a:t>
            </a:r>
            <a:r>
              <a:rPr lang="es-ES" dirty="0"/>
              <a:t>. </a:t>
            </a:r>
            <a:r>
              <a:rPr lang="es-ES" dirty="0" err="1"/>
              <a:t>This</a:t>
            </a:r>
            <a:r>
              <a:rPr lang="es-ES" dirty="0"/>
              <a:t> </a:t>
            </a:r>
            <a:r>
              <a:rPr lang="es-ES" dirty="0" err="1"/>
              <a:t>strategy</a:t>
            </a:r>
            <a:r>
              <a:rPr lang="es-ES" dirty="0"/>
              <a:t> </a:t>
            </a:r>
            <a:r>
              <a:rPr lang="es-ES" dirty="0" err="1"/>
              <a:t>consists</a:t>
            </a:r>
            <a:r>
              <a:rPr lang="es-ES" dirty="0"/>
              <a:t> </a:t>
            </a:r>
            <a:r>
              <a:rPr lang="es-ES" dirty="0" err="1"/>
              <a:t>of</a:t>
            </a:r>
            <a:r>
              <a:rPr lang="es-ES" dirty="0"/>
              <a:t> </a:t>
            </a:r>
            <a:r>
              <a:rPr lang="es-ES" dirty="0" err="1"/>
              <a:t>the</a:t>
            </a:r>
            <a:r>
              <a:rPr lang="es-ES" dirty="0"/>
              <a:t> </a:t>
            </a:r>
            <a:r>
              <a:rPr lang="es-ES" dirty="0" err="1"/>
              <a:t>addition</a:t>
            </a:r>
            <a:r>
              <a:rPr lang="es-ES" dirty="0"/>
              <a:t> </a:t>
            </a:r>
            <a:r>
              <a:rPr lang="es-ES" dirty="0" err="1"/>
              <a:t>of</a:t>
            </a:r>
            <a:r>
              <a:rPr lang="es-ES" dirty="0"/>
              <a:t> a </a:t>
            </a:r>
            <a:r>
              <a:rPr lang="es-ES" dirty="0" err="1"/>
              <a:t>correct</a:t>
            </a:r>
            <a:r>
              <a:rPr lang="es-ES" dirty="0"/>
              <a:t> versión </a:t>
            </a:r>
            <a:r>
              <a:rPr lang="es-ES" dirty="0" err="1"/>
              <a:t>of</a:t>
            </a:r>
            <a:r>
              <a:rPr lang="es-ES" dirty="0"/>
              <a:t> </a:t>
            </a:r>
            <a:r>
              <a:rPr lang="es-ES" dirty="0" err="1"/>
              <a:t>the</a:t>
            </a:r>
            <a:r>
              <a:rPr lang="es-ES" dirty="0"/>
              <a:t> </a:t>
            </a:r>
            <a:r>
              <a:rPr lang="es-ES" dirty="0" err="1"/>
              <a:t>mutated</a:t>
            </a:r>
            <a:r>
              <a:rPr lang="es-ES" dirty="0"/>
              <a:t> gene </a:t>
            </a:r>
            <a:r>
              <a:rPr lang="es-ES" dirty="0" err="1"/>
              <a:t>or</a:t>
            </a:r>
            <a:r>
              <a:rPr lang="es-ES" dirty="0"/>
              <a:t> </a:t>
            </a:r>
            <a:r>
              <a:rPr lang="es-ES" dirty="0" err="1"/>
              <a:t>it’s</a:t>
            </a:r>
            <a:r>
              <a:rPr lang="es-ES" dirty="0"/>
              <a:t> </a:t>
            </a:r>
            <a:r>
              <a:rPr lang="es-ES" dirty="0" err="1"/>
              <a:t>correction</a:t>
            </a:r>
            <a:r>
              <a:rPr lang="es-ES" dirty="0"/>
              <a:t> </a:t>
            </a:r>
            <a:r>
              <a:rPr lang="es-ES" dirty="0" err="1"/>
              <a:t>by</a:t>
            </a:r>
            <a:r>
              <a:rPr lang="es-ES" dirty="0"/>
              <a:t> </a:t>
            </a:r>
            <a:r>
              <a:rPr lang="es-ES" dirty="0" err="1"/>
              <a:t>genetic</a:t>
            </a:r>
            <a:r>
              <a:rPr lang="es-ES" dirty="0"/>
              <a:t> </a:t>
            </a:r>
            <a:r>
              <a:rPr lang="es-ES" dirty="0" err="1"/>
              <a:t>modifications</a:t>
            </a:r>
            <a:r>
              <a:rPr lang="es-ES" dirty="0"/>
              <a:t>. Gene </a:t>
            </a:r>
            <a:r>
              <a:rPr lang="es-ES" dirty="0" err="1"/>
              <a:t>therapies</a:t>
            </a:r>
            <a:r>
              <a:rPr lang="es-ES" dirty="0"/>
              <a:t> </a:t>
            </a:r>
            <a:r>
              <a:rPr lang="es-ES" dirty="0" err="1"/>
              <a:t>approaches</a:t>
            </a:r>
            <a:r>
              <a:rPr lang="es-ES" dirty="0"/>
              <a:t> targeting </a:t>
            </a:r>
            <a:r>
              <a:rPr lang="es-ES" dirty="0" err="1"/>
              <a:t>the</a:t>
            </a:r>
            <a:r>
              <a:rPr lang="es-ES" dirty="0"/>
              <a:t> </a:t>
            </a:r>
            <a:r>
              <a:rPr lang="es-ES" dirty="0" err="1"/>
              <a:t>liver</a:t>
            </a:r>
            <a:r>
              <a:rPr lang="es-ES" dirty="0"/>
              <a:t> are </a:t>
            </a:r>
            <a:r>
              <a:rPr lang="es-ES" dirty="0" err="1"/>
              <a:t>mainly</a:t>
            </a:r>
            <a:r>
              <a:rPr lang="es-ES" dirty="0"/>
              <a:t> in vivo </a:t>
            </a:r>
            <a:r>
              <a:rPr lang="es-ES" dirty="0" err="1"/>
              <a:t>approaches</a:t>
            </a:r>
            <a:r>
              <a:rPr lang="es-ES" dirty="0"/>
              <a:t>, </a:t>
            </a:r>
            <a:r>
              <a:rPr lang="es-ES" dirty="0" err="1"/>
              <a:t>which</a:t>
            </a:r>
            <a:r>
              <a:rPr lang="es-ES" dirty="0"/>
              <a:t> </a:t>
            </a:r>
            <a:r>
              <a:rPr lang="es-ES" dirty="0" err="1"/>
              <a:t>consists</a:t>
            </a:r>
            <a:r>
              <a:rPr lang="es-ES" dirty="0"/>
              <a:t> </a:t>
            </a:r>
            <a:r>
              <a:rPr lang="es-ES" dirty="0" err="1"/>
              <a:t>of</a:t>
            </a:r>
            <a:r>
              <a:rPr lang="es-ES" dirty="0"/>
              <a:t> </a:t>
            </a:r>
            <a:r>
              <a:rPr lang="es-ES" dirty="0" err="1"/>
              <a:t>the</a:t>
            </a:r>
            <a:r>
              <a:rPr lang="es-ES" dirty="0"/>
              <a:t> </a:t>
            </a:r>
            <a:r>
              <a:rPr lang="es-ES" dirty="0" err="1"/>
              <a:t>introduction</a:t>
            </a:r>
            <a:r>
              <a:rPr lang="es-ES" dirty="0"/>
              <a:t> </a:t>
            </a:r>
            <a:r>
              <a:rPr lang="es-ES" dirty="0" err="1"/>
              <a:t>of</a:t>
            </a:r>
            <a:r>
              <a:rPr lang="es-ES" dirty="0"/>
              <a:t> </a:t>
            </a:r>
            <a:r>
              <a:rPr lang="es-ES" dirty="0" err="1"/>
              <a:t>different</a:t>
            </a:r>
            <a:r>
              <a:rPr lang="es-ES" dirty="0"/>
              <a:t> gene </a:t>
            </a:r>
            <a:r>
              <a:rPr lang="es-ES" dirty="0" err="1"/>
              <a:t>delivery</a:t>
            </a:r>
            <a:r>
              <a:rPr lang="es-ES" dirty="0"/>
              <a:t> </a:t>
            </a:r>
            <a:r>
              <a:rPr lang="es-ES" dirty="0" err="1"/>
              <a:t>tools</a:t>
            </a:r>
            <a:r>
              <a:rPr lang="es-ES" dirty="0"/>
              <a:t> </a:t>
            </a:r>
            <a:r>
              <a:rPr lang="es-ES" dirty="0" err="1"/>
              <a:t>into</a:t>
            </a:r>
            <a:r>
              <a:rPr lang="es-ES" dirty="0"/>
              <a:t> </a:t>
            </a:r>
            <a:r>
              <a:rPr lang="es-ES" dirty="0" err="1"/>
              <a:t>the</a:t>
            </a:r>
            <a:r>
              <a:rPr lang="es-ES" dirty="0"/>
              <a:t> </a:t>
            </a:r>
            <a:r>
              <a:rPr lang="es-ES" dirty="0" err="1"/>
              <a:t>organism</a:t>
            </a:r>
            <a:r>
              <a:rPr lang="es-ES" dirty="0"/>
              <a:t>. </a:t>
            </a:r>
            <a:r>
              <a:rPr lang="es-ES" dirty="0" err="1"/>
              <a:t>Liver</a:t>
            </a:r>
            <a:r>
              <a:rPr lang="es-ES" dirty="0"/>
              <a:t> </a:t>
            </a:r>
            <a:r>
              <a:rPr lang="es-ES" dirty="0" err="1"/>
              <a:t>structure</a:t>
            </a:r>
            <a:r>
              <a:rPr lang="es-ES" dirty="0"/>
              <a:t> </a:t>
            </a:r>
            <a:r>
              <a:rPr lang="es-ES" dirty="0" err="1"/>
              <a:t>of</a:t>
            </a:r>
            <a:r>
              <a:rPr lang="es-ES" dirty="0"/>
              <a:t> </a:t>
            </a:r>
            <a:r>
              <a:rPr lang="es-ES" dirty="0" err="1"/>
              <a:t>hepatic</a:t>
            </a:r>
            <a:r>
              <a:rPr lang="es-ES" dirty="0"/>
              <a:t> </a:t>
            </a:r>
            <a:r>
              <a:rPr lang="es-ES" dirty="0" err="1"/>
              <a:t>sinusoids</a:t>
            </a:r>
            <a:r>
              <a:rPr lang="es-ES" dirty="0"/>
              <a:t> </a:t>
            </a:r>
            <a:r>
              <a:rPr lang="es-ES" dirty="0" err="1"/>
              <a:t>together</a:t>
            </a:r>
            <a:r>
              <a:rPr lang="es-ES" dirty="0"/>
              <a:t> </a:t>
            </a:r>
            <a:r>
              <a:rPr lang="es-ES" dirty="0" err="1"/>
              <a:t>with</a:t>
            </a:r>
            <a:r>
              <a:rPr lang="es-ES" dirty="0"/>
              <a:t> </a:t>
            </a:r>
            <a:r>
              <a:rPr lang="es-ES" dirty="0" err="1"/>
              <a:t>the</a:t>
            </a:r>
            <a:r>
              <a:rPr lang="es-ES" dirty="0"/>
              <a:t> </a:t>
            </a:r>
            <a:r>
              <a:rPr lang="es-ES" dirty="0" err="1"/>
              <a:t>high</a:t>
            </a:r>
            <a:r>
              <a:rPr lang="es-ES" dirty="0"/>
              <a:t> </a:t>
            </a:r>
            <a:r>
              <a:rPr lang="es-ES" dirty="0" err="1"/>
              <a:t>blood</a:t>
            </a:r>
            <a:r>
              <a:rPr lang="es-ES" dirty="0"/>
              <a:t> </a:t>
            </a:r>
            <a:r>
              <a:rPr lang="es-ES" dirty="0" err="1"/>
              <a:t>supply</a:t>
            </a:r>
            <a:r>
              <a:rPr lang="es-ES" dirty="0"/>
              <a:t> </a:t>
            </a:r>
            <a:r>
              <a:rPr lang="es-ES" dirty="0" err="1"/>
              <a:t>of</a:t>
            </a:r>
            <a:r>
              <a:rPr lang="es-ES" dirty="0"/>
              <a:t> </a:t>
            </a:r>
            <a:r>
              <a:rPr lang="es-ES" dirty="0" err="1"/>
              <a:t>this</a:t>
            </a:r>
            <a:r>
              <a:rPr lang="es-ES" dirty="0"/>
              <a:t> </a:t>
            </a:r>
            <a:r>
              <a:rPr lang="es-ES" dirty="0" err="1"/>
              <a:t>tissue</a:t>
            </a:r>
            <a:r>
              <a:rPr lang="es-ES" dirty="0"/>
              <a:t> </a:t>
            </a:r>
            <a:r>
              <a:rPr lang="es-ES" dirty="0" err="1"/>
              <a:t>makes</a:t>
            </a:r>
            <a:r>
              <a:rPr lang="es-ES" dirty="0"/>
              <a:t> </a:t>
            </a:r>
            <a:r>
              <a:rPr lang="es-ES" dirty="0" err="1"/>
              <a:t>it</a:t>
            </a:r>
            <a:r>
              <a:rPr lang="es-ES" dirty="0"/>
              <a:t> a favorable target </a:t>
            </a:r>
            <a:r>
              <a:rPr lang="es-ES" dirty="0" err="1"/>
              <a:t>for</a:t>
            </a:r>
            <a:r>
              <a:rPr lang="es-ES" dirty="0"/>
              <a:t> in vivo </a:t>
            </a:r>
            <a:r>
              <a:rPr lang="es-ES" dirty="0" err="1"/>
              <a:t>approaches</a:t>
            </a:r>
            <a:r>
              <a:rPr lang="es-ES" dirty="0"/>
              <a:t>.</a:t>
            </a:r>
          </a:p>
          <a:p>
            <a:r>
              <a:rPr lang="es-ES" dirty="0"/>
              <a:t>As </a:t>
            </a:r>
            <a:r>
              <a:rPr lang="es-ES" dirty="0" err="1"/>
              <a:t>it</a:t>
            </a:r>
            <a:r>
              <a:rPr lang="es-ES" dirty="0"/>
              <a:t> has </a:t>
            </a:r>
            <a:r>
              <a:rPr lang="es-ES" dirty="0" err="1"/>
              <a:t>being</a:t>
            </a:r>
            <a:r>
              <a:rPr lang="es-ES" dirty="0"/>
              <a:t> </a:t>
            </a:r>
            <a:r>
              <a:rPr lang="es-ES" dirty="0" err="1"/>
              <a:t>explained</a:t>
            </a:r>
            <a:r>
              <a:rPr lang="es-ES" dirty="0"/>
              <a:t> </a:t>
            </a:r>
            <a:r>
              <a:rPr lang="es-ES" dirty="0" err="1"/>
              <a:t>before</a:t>
            </a:r>
            <a:r>
              <a:rPr lang="es-ES" dirty="0"/>
              <a:t> </a:t>
            </a:r>
            <a:r>
              <a:rPr lang="es-ES" dirty="0" err="1"/>
              <a:t>this</a:t>
            </a:r>
            <a:r>
              <a:rPr lang="es-ES" dirty="0"/>
              <a:t> </a:t>
            </a:r>
            <a:r>
              <a:rPr lang="es-ES" dirty="0" err="1"/>
              <a:t>morning</a:t>
            </a:r>
            <a:r>
              <a:rPr lang="es-ES" dirty="0"/>
              <a:t> PH1 </a:t>
            </a:r>
            <a:r>
              <a:rPr lang="es-ES" dirty="0" err="1"/>
              <a:t>affected</a:t>
            </a:r>
            <a:r>
              <a:rPr lang="es-ES" dirty="0"/>
              <a:t> </a:t>
            </a:r>
            <a:r>
              <a:rPr lang="es-ES" dirty="0" err="1"/>
              <a:t>tissue</a:t>
            </a:r>
            <a:r>
              <a:rPr lang="es-ES" dirty="0"/>
              <a:t> </a:t>
            </a:r>
            <a:r>
              <a:rPr lang="es-ES" dirty="0" err="1"/>
              <a:t>is</a:t>
            </a:r>
            <a:r>
              <a:rPr lang="es-ES" dirty="0"/>
              <a:t> </a:t>
            </a:r>
            <a:r>
              <a:rPr lang="es-ES" dirty="0" err="1"/>
              <a:t>the</a:t>
            </a:r>
            <a:r>
              <a:rPr lang="es-ES" dirty="0"/>
              <a:t> </a:t>
            </a:r>
            <a:r>
              <a:rPr lang="es-ES" dirty="0" err="1"/>
              <a:t>liver</a:t>
            </a:r>
            <a:r>
              <a:rPr lang="es-ES" dirty="0"/>
              <a:t>, </a:t>
            </a:r>
            <a:r>
              <a:rPr lang="es-ES" dirty="0" err="1"/>
              <a:t>which</a:t>
            </a:r>
            <a:r>
              <a:rPr lang="es-ES" dirty="0"/>
              <a:t> </a:t>
            </a:r>
            <a:r>
              <a:rPr lang="es-ES" dirty="0" err="1"/>
              <a:t>makes</a:t>
            </a:r>
            <a:r>
              <a:rPr lang="es-ES" dirty="0"/>
              <a:t> </a:t>
            </a:r>
            <a:r>
              <a:rPr lang="es-ES" dirty="0" err="1"/>
              <a:t>it</a:t>
            </a:r>
            <a:r>
              <a:rPr lang="es-ES" dirty="0"/>
              <a:t> a Good target </a:t>
            </a:r>
            <a:r>
              <a:rPr lang="es-ES" dirty="0" err="1"/>
              <a:t>for</a:t>
            </a:r>
            <a:r>
              <a:rPr lang="es-ES" dirty="0"/>
              <a:t> </a:t>
            </a:r>
            <a:r>
              <a:rPr lang="es-ES" dirty="0" err="1"/>
              <a:t>this</a:t>
            </a:r>
            <a:r>
              <a:rPr lang="es-ES" dirty="0"/>
              <a:t> </a:t>
            </a:r>
            <a:r>
              <a:rPr lang="es-ES" dirty="0" err="1"/>
              <a:t>kind</a:t>
            </a:r>
            <a:r>
              <a:rPr lang="es-ES" dirty="0"/>
              <a:t> </a:t>
            </a:r>
            <a:r>
              <a:rPr lang="es-ES" dirty="0" err="1"/>
              <a:t>of</a:t>
            </a:r>
            <a:r>
              <a:rPr lang="es-ES" dirty="0"/>
              <a:t> </a:t>
            </a:r>
            <a:r>
              <a:rPr lang="es-ES" dirty="0" err="1"/>
              <a:t>therapies</a:t>
            </a:r>
            <a:r>
              <a:rPr lang="es-ES" dirty="0"/>
              <a:t>. In particular, </a:t>
            </a:r>
            <a:r>
              <a:rPr lang="es-ES" dirty="0" err="1"/>
              <a:t>we</a:t>
            </a:r>
            <a:r>
              <a:rPr lang="es-ES" dirty="0"/>
              <a:t> </a:t>
            </a:r>
            <a:r>
              <a:rPr lang="es-ES" dirty="0" err="1"/>
              <a:t>propose</a:t>
            </a:r>
            <a:r>
              <a:rPr lang="es-ES" dirty="0"/>
              <a:t> </a:t>
            </a:r>
            <a:r>
              <a:rPr lang="es-ES" dirty="0" err="1"/>
              <a:t>to</a:t>
            </a:r>
            <a:r>
              <a:rPr lang="es-ES" dirty="0"/>
              <a:t> </a:t>
            </a:r>
            <a:r>
              <a:rPr lang="es-ES" dirty="0" err="1"/>
              <a:t>develop</a:t>
            </a:r>
            <a:r>
              <a:rPr lang="es-ES" dirty="0"/>
              <a:t> </a:t>
            </a:r>
            <a:r>
              <a:rPr lang="es-ES" dirty="0" err="1"/>
              <a:t>an</a:t>
            </a:r>
            <a:r>
              <a:rPr lang="es-ES" dirty="0"/>
              <a:t> in vivo </a:t>
            </a:r>
            <a:r>
              <a:rPr lang="es-ES" dirty="0" err="1"/>
              <a:t>lentiviral</a:t>
            </a:r>
            <a:r>
              <a:rPr lang="es-ES" dirty="0"/>
              <a:t> vector </a:t>
            </a:r>
            <a:r>
              <a:rPr lang="es-ES" dirty="0" err="1"/>
              <a:t>based</a:t>
            </a:r>
            <a:r>
              <a:rPr lang="es-ES" dirty="0"/>
              <a:t> gene </a:t>
            </a:r>
            <a:r>
              <a:rPr lang="es-ES" dirty="0" err="1"/>
              <a:t>therapy</a:t>
            </a:r>
            <a:r>
              <a:rPr lang="es-ES" dirty="0"/>
              <a:t> </a:t>
            </a:r>
            <a:r>
              <a:rPr lang="es-ES" dirty="0" err="1"/>
              <a:t>approach</a:t>
            </a:r>
            <a:r>
              <a:rPr lang="es-ES" dirty="0"/>
              <a:t>. </a:t>
            </a:r>
          </a:p>
          <a:p>
            <a:r>
              <a:rPr lang="es-ES" dirty="0"/>
              <a:t>More tan 150 </a:t>
            </a:r>
            <a:r>
              <a:rPr lang="es-ES" dirty="0" err="1"/>
              <a:t>mutations</a:t>
            </a:r>
            <a:r>
              <a:rPr lang="es-ES" dirty="0"/>
              <a:t> has </a:t>
            </a:r>
            <a:r>
              <a:rPr lang="es-ES" dirty="0" err="1"/>
              <a:t>been</a:t>
            </a:r>
            <a:r>
              <a:rPr lang="es-ES" dirty="0"/>
              <a:t> </a:t>
            </a:r>
            <a:r>
              <a:rPr lang="es-ES" dirty="0" err="1"/>
              <a:t>reported</a:t>
            </a:r>
            <a:r>
              <a:rPr lang="es-ES" dirty="0"/>
              <a:t> in AGXT gene and 30% </a:t>
            </a:r>
            <a:r>
              <a:rPr lang="es-ES" dirty="0" err="1"/>
              <a:t>of</a:t>
            </a:r>
            <a:r>
              <a:rPr lang="es-ES" dirty="0"/>
              <a:t> </a:t>
            </a:r>
            <a:r>
              <a:rPr lang="es-ES" dirty="0" err="1"/>
              <a:t>patients</a:t>
            </a:r>
            <a:r>
              <a:rPr lang="es-ES" dirty="0"/>
              <a:t> shows </a:t>
            </a:r>
            <a:r>
              <a:rPr lang="es-ES" dirty="0" err="1"/>
              <a:t>an</a:t>
            </a:r>
            <a:r>
              <a:rPr lang="es-ES" dirty="0"/>
              <a:t> </a:t>
            </a:r>
            <a:r>
              <a:rPr lang="es-ES" dirty="0" err="1"/>
              <a:t>infantile</a:t>
            </a:r>
            <a:r>
              <a:rPr lang="es-ES" dirty="0"/>
              <a:t> </a:t>
            </a:r>
            <a:r>
              <a:rPr lang="es-ES" dirty="0" err="1"/>
              <a:t>onset</a:t>
            </a:r>
            <a:r>
              <a:rPr lang="es-ES" dirty="0"/>
              <a:t>. </a:t>
            </a:r>
            <a:r>
              <a:rPr lang="es-ES" dirty="0" err="1"/>
              <a:t>Lentiviral</a:t>
            </a:r>
            <a:r>
              <a:rPr lang="es-ES" dirty="0"/>
              <a:t> </a:t>
            </a:r>
            <a:r>
              <a:rPr lang="es-ES" dirty="0" err="1"/>
              <a:t>vectors</a:t>
            </a:r>
            <a:r>
              <a:rPr lang="es-ES" dirty="0"/>
              <a:t> are integrative </a:t>
            </a:r>
            <a:r>
              <a:rPr lang="es-ES" dirty="0" err="1"/>
              <a:t>vectors</a:t>
            </a:r>
            <a:r>
              <a:rPr lang="es-ES" dirty="0"/>
              <a:t> </a:t>
            </a:r>
            <a:r>
              <a:rPr lang="es-ES" dirty="0" err="1"/>
              <a:t>that</a:t>
            </a:r>
            <a:r>
              <a:rPr lang="es-ES" dirty="0"/>
              <a:t> Will introduce a </a:t>
            </a:r>
            <a:r>
              <a:rPr lang="es-ES" dirty="0" err="1"/>
              <a:t>correct</a:t>
            </a:r>
            <a:r>
              <a:rPr lang="es-ES" dirty="0"/>
              <a:t> </a:t>
            </a:r>
            <a:r>
              <a:rPr lang="es-ES" dirty="0" err="1"/>
              <a:t>version</a:t>
            </a:r>
            <a:r>
              <a:rPr lang="es-ES" dirty="0"/>
              <a:t> </a:t>
            </a:r>
            <a:r>
              <a:rPr lang="es-ES" dirty="0" err="1"/>
              <a:t>of</a:t>
            </a:r>
            <a:r>
              <a:rPr lang="es-ES" dirty="0"/>
              <a:t> </a:t>
            </a:r>
            <a:r>
              <a:rPr lang="es-ES" dirty="0" err="1"/>
              <a:t>the</a:t>
            </a:r>
            <a:r>
              <a:rPr lang="es-ES" dirty="0"/>
              <a:t> </a:t>
            </a:r>
            <a:r>
              <a:rPr lang="es-ES" dirty="0" err="1"/>
              <a:t>mutated</a:t>
            </a:r>
            <a:r>
              <a:rPr lang="es-ES" dirty="0"/>
              <a:t> gene </a:t>
            </a:r>
            <a:r>
              <a:rPr lang="es-ES" dirty="0" err="1"/>
              <a:t>into</a:t>
            </a:r>
            <a:r>
              <a:rPr lang="es-ES" dirty="0"/>
              <a:t> </a:t>
            </a:r>
            <a:r>
              <a:rPr lang="es-ES" dirty="0" err="1"/>
              <a:t>the</a:t>
            </a:r>
            <a:r>
              <a:rPr lang="es-ES" dirty="0"/>
              <a:t> target </a:t>
            </a:r>
            <a:r>
              <a:rPr lang="es-ES" dirty="0" err="1"/>
              <a:t>cells</a:t>
            </a:r>
            <a:r>
              <a:rPr lang="es-ES" dirty="0"/>
              <a:t>. So, </a:t>
            </a:r>
            <a:r>
              <a:rPr lang="es-ES" dirty="0" err="1"/>
              <a:t>the</a:t>
            </a:r>
            <a:r>
              <a:rPr lang="es-ES" dirty="0"/>
              <a:t> </a:t>
            </a:r>
            <a:r>
              <a:rPr lang="es-ES" dirty="0" err="1"/>
              <a:t>treatment</a:t>
            </a:r>
            <a:r>
              <a:rPr lang="es-ES" dirty="0"/>
              <a:t> </a:t>
            </a:r>
            <a:r>
              <a:rPr lang="es-ES" dirty="0" err="1"/>
              <a:t>would</a:t>
            </a:r>
            <a:r>
              <a:rPr lang="es-ES" dirty="0"/>
              <a:t> be </a:t>
            </a:r>
            <a:r>
              <a:rPr lang="es-ES" dirty="0" err="1"/>
              <a:t>independent</a:t>
            </a:r>
            <a:r>
              <a:rPr lang="es-ES" dirty="0"/>
              <a:t> </a:t>
            </a:r>
            <a:r>
              <a:rPr lang="es-ES" dirty="0" err="1"/>
              <a:t>on</a:t>
            </a:r>
            <a:r>
              <a:rPr lang="es-ES" dirty="0"/>
              <a:t> </a:t>
            </a:r>
            <a:r>
              <a:rPr lang="es-ES" dirty="0" err="1"/>
              <a:t>the</a:t>
            </a:r>
            <a:r>
              <a:rPr lang="es-ES" dirty="0"/>
              <a:t> </a:t>
            </a:r>
            <a:r>
              <a:rPr lang="es-ES" dirty="0" err="1"/>
              <a:t>mutation</a:t>
            </a:r>
            <a:r>
              <a:rPr lang="es-ES" dirty="0"/>
              <a:t>, </a:t>
            </a:r>
            <a:r>
              <a:rPr lang="es-ES" dirty="0" err="1"/>
              <a:t>being</a:t>
            </a:r>
            <a:r>
              <a:rPr lang="es-ES" dirty="0"/>
              <a:t> universal, and </a:t>
            </a:r>
            <a:r>
              <a:rPr lang="es-ES" dirty="0" err="1"/>
              <a:t>also</a:t>
            </a:r>
            <a:r>
              <a:rPr lang="es-ES" dirty="0"/>
              <a:t> </a:t>
            </a:r>
            <a:r>
              <a:rPr lang="es-ES" dirty="0" err="1"/>
              <a:t>it’s</a:t>
            </a:r>
            <a:r>
              <a:rPr lang="es-ES" dirty="0"/>
              <a:t> integrative </a:t>
            </a:r>
            <a:r>
              <a:rPr lang="es-ES" dirty="0" err="1"/>
              <a:t>capacity</a:t>
            </a:r>
            <a:r>
              <a:rPr lang="es-ES" dirty="0"/>
              <a:t> Will </a:t>
            </a:r>
            <a:r>
              <a:rPr lang="es-ES" dirty="0" err="1"/>
              <a:t>make</a:t>
            </a:r>
            <a:r>
              <a:rPr lang="es-ES" dirty="0"/>
              <a:t> </a:t>
            </a:r>
            <a:r>
              <a:rPr lang="es-ES" dirty="0" err="1"/>
              <a:t>this</a:t>
            </a:r>
            <a:r>
              <a:rPr lang="es-ES" dirty="0"/>
              <a:t> </a:t>
            </a:r>
            <a:r>
              <a:rPr lang="es-ES" dirty="0" err="1"/>
              <a:t>stategy</a:t>
            </a:r>
            <a:r>
              <a:rPr lang="es-ES" dirty="0"/>
              <a:t> </a:t>
            </a:r>
            <a:r>
              <a:rPr lang="es-ES" dirty="0" err="1"/>
              <a:t>permanent</a:t>
            </a:r>
            <a:r>
              <a:rPr lang="es-ES" dirty="0"/>
              <a:t>.</a:t>
            </a:r>
          </a:p>
          <a:p>
            <a:r>
              <a:rPr lang="es-ES" dirty="0" err="1"/>
              <a:t>An</a:t>
            </a:r>
            <a:r>
              <a:rPr lang="es-ES" dirty="0"/>
              <a:t> </a:t>
            </a:r>
            <a:r>
              <a:rPr lang="es-ES" dirty="0" err="1"/>
              <a:t>important</a:t>
            </a:r>
            <a:r>
              <a:rPr lang="es-ES" dirty="0"/>
              <a:t> </a:t>
            </a:r>
            <a:r>
              <a:rPr lang="es-ES" dirty="0" err="1"/>
              <a:t>characteristic</a:t>
            </a:r>
            <a:r>
              <a:rPr lang="es-ES" dirty="0"/>
              <a:t> </a:t>
            </a:r>
            <a:r>
              <a:rPr lang="es-ES" dirty="0" err="1"/>
              <a:t>of</a:t>
            </a:r>
            <a:r>
              <a:rPr lang="es-ES" dirty="0"/>
              <a:t> </a:t>
            </a:r>
            <a:r>
              <a:rPr lang="es-ES" dirty="0" err="1"/>
              <a:t>the</a:t>
            </a:r>
            <a:r>
              <a:rPr lang="es-ES" dirty="0"/>
              <a:t> </a:t>
            </a:r>
            <a:r>
              <a:rPr lang="es-ES" dirty="0" err="1"/>
              <a:t>disease</a:t>
            </a:r>
            <a:r>
              <a:rPr lang="es-ES" dirty="0"/>
              <a:t> </a:t>
            </a:r>
            <a:r>
              <a:rPr lang="es-ES" dirty="0" err="1"/>
              <a:t>that</a:t>
            </a:r>
            <a:r>
              <a:rPr lang="es-ES" dirty="0"/>
              <a:t> </a:t>
            </a:r>
            <a:r>
              <a:rPr lang="es-ES" dirty="0" err="1"/>
              <a:t>needs</a:t>
            </a:r>
            <a:r>
              <a:rPr lang="es-ES" dirty="0"/>
              <a:t> </a:t>
            </a:r>
            <a:r>
              <a:rPr lang="es-ES" dirty="0" err="1"/>
              <a:t>to</a:t>
            </a:r>
            <a:r>
              <a:rPr lang="es-ES" dirty="0"/>
              <a:t> be </a:t>
            </a:r>
            <a:r>
              <a:rPr lang="es-ES" dirty="0" err="1"/>
              <a:t>overcome</a:t>
            </a:r>
            <a:r>
              <a:rPr lang="es-ES" dirty="0"/>
              <a:t> </a:t>
            </a:r>
            <a:r>
              <a:rPr lang="es-ES" dirty="0" err="1"/>
              <a:t>to</a:t>
            </a:r>
            <a:r>
              <a:rPr lang="es-ES" dirty="0"/>
              <a:t> </a:t>
            </a:r>
            <a:r>
              <a:rPr lang="es-ES" dirty="0" err="1"/>
              <a:t>achieve</a:t>
            </a:r>
            <a:r>
              <a:rPr lang="es-ES" dirty="0"/>
              <a:t> curative </a:t>
            </a:r>
            <a:r>
              <a:rPr lang="es-ES" dirty="0" err="1"/>
              <a:t>efficacy</a:t>
            </a:r>
            <a:r>
              <a:rPr lang="es-ES" dirty="0"/>
              <a:t> in </a:t>
            </a:r>
            <a:r>
              <a:rPr lang="es-ES" dirty="0" err="1"/>
              <a:t>this</a:t>
            </a:r>
            <a:r>
              <a:rPr lang="es-ES" dirty="0"/>
              <a:t> </a:t>
            </a:r>
            <a:r>
              <a:rPr lang="es-ES" dirty="0" err="1"/>
              <a:t>strategy</a:t>
            </a:r>
            <a:r>
              <a:rPr lang="es-ES" dirty="0"/>
              <a:t> </a:t>
            </a:r>
            <a:r>
              <a:rPr lang="es-ES" dirty="0" err="1"/>
              <a:t>is</a:t>
            </a:r>
            <a:r>
              <a:rPr lang="es-ES" dirty="0"/>
              <a:t> </a:t>
            </a:r>
            <a:r>
              <a:rPr lang="es-ES" dirty="0" err="1"/>
              <a:t>the</a:t>
            </a:r>
            <a:r>
              <a:rPr lang="es-ES" dirty="0"/>
              <a:t> </a:t>
            </a:r>
            <a:r>
              <a:rPr lang="es-ES" dirty="0" err="1"/>
              <a:t>cell-autonomous</a:t>
            </a:r>
            <a:r>
              <a:rPr lang="es-ES" dirty="0"/>
              <a:t> </a:t>
            </a:r>
            <a:r>
              <a:rPr lang="es-ES" dirty="0" err="1"/>
              <a:t>character</a:t>
            </a:r>
            <a:r>
              <a:rPr lang="es-ES" dirty="0"/>
              <a:t> </a:t>
            </a:r>
            <a:r>
              <a:rPr lang="es-ES" dirty="0" err="1"/>
              <a:t>of</a:t>
            </a:r>
            <a:r>
              <a:rPr lang="es-ES" dirty="0"/>
              <a:t> </a:t>
            </a:r>
            <a:r>
              <a:rPr lang="es-ES" dirty="0" err="1"/>
              <a:t>the</a:t>
            </a:r>
            <a:r>
              <a:rPr lang="es-ES" dirty="0"/>
              <a:t> </a:t>
            </a:r>
            <a:r>
              <a:rPr lang="es-ES" dirty="0" err="1"/>
              <a:t>disease</a:t>
            </a:r>
            <a:r>
              <a:rPr lang="es-ES" dirty="0"/>
              <a:t>. Non-</a:t>
            </a:r>
            <a:r>
              <a:rPr lang="es-ES" dirty="0" err="1"/>
              <a:t>corrected</a:t>
            </a:r>
            <a:r>
              <a:rPr lang="es-ES" dirty="0"/>
              <a:t> </a:t>
            </a:r>
            <a:r>
              <a:rPr lang="es-ES" dirty="0" err="1"/>
              <a:t>cells</a:t>
            </a:r>
            <a:r>
              <a:rPr lang="es-ES" dirty="0"/>
              <a:t> Will continue </a:t>
            </a:r>
            <a:r>
              <a:rPr lang="es-ES" dirty="0" err="1"/>
              <a:t>producing</a:t>
            </a:r>
            <a:r>
              <a:rPr lang="es-ES" dirty="0"/>
              <a:t> </a:t>
            </a:r>
            <a:r>
              <a:rPr lang="es-ES" dirty="0" err="1"/>
              <a:t>oxalate</a:t>
            </a:r>
            <a:r>
              <a:rPr lang="es-ES" dirty="0"/>
              <a:t> </a:t>
            </a:r>
            <a:r>
              <a:rPr lang="es-ES" dirty="0" err="1"/>
              <a:t>if</a:t>
            </a:r>
            <a:r>
              <a:rPr lang="es-ES" dirty="0"/>
              <a:t> </a:t>
            </a:r>
            <a:r>
              <a:rPr lang="es-ES" dirty="0" err="1"/>
              <a:t>not</a:t>
            </a:r>
            <a:r>
              <a:rPr lang="es-ES" dirty="0"/>
              <a:t> </a:t>
            </a:r>
            <a:r>
              <a:rPr lang="es-ES" dirty="0" err="1"/>
              <a:t>corrected</a:t>
            </a:r>
            <a:r>
              <a:rPr lang="es-ES" dirty="0"/>
              <a:t>, so </a:t>
            </a:r>
            <a:r>
              <a:rPr lang="es-ES" dirty="0" err="1"/>
              <a:t>we</a:t>
            </a:r>
            <a:r>
              <a:rPr lang="es-ES" dirty="0"/>
              <a:t> </a:t>
            </a:r>
            <a:r>
              <a:rPr lang="es-ES" dirty="0" err="1"/>
              <a:t>need</a:t>
            </a:r>
            <a:r>
              <a:rPr lang="es-ES" dirty="0"/>
              <a:t> </a:t>
            </a:r>
            <a:r>
              <a:rPr lang="es-ES" dirty="0" err="1"/>
              <a:t>to</a:t>
            </a:r>
            <a:r>
              <a:rPr lang="es-ES" dirty="0"/>
              <a:t> </a:t>
            </a:r>
            <a:r>
              <a:rPr lang="es-ES" dirty="0" err="1"/>
              <a:t>achieve</a:t>
            </a:r>
            <a:r>
              <a:rPr lang="es-ES" dirty="0"/>
              <a:t> </a:t>
            </a:r>
            <a:r>
              <a:rPr lang="es-ES" dirty="0" err="1"/>
              <a:t>an</a:t>
            </a:r>
            <a:r>
              <a:rPr lang="es-ES" dirty="0"/>
              <a:t> </a:t>
            </a:r>
            <a:r>
              <a:rPr lang="es-ES" dirty="0" err="1"/>
              <a:t>enough</a:t>
            </a:r>
            <a:r>
              <a:rPr lang="es-ES" dirty="0"/>
              <a:t> </a:t>
            </a:r>
            <a:r>
              <a:rPr lang="es-ES" dirty="0" err="1"/>
              <a:t>percentage</a:t>
            </a:r>
            <a:r>
              <a:rPr lang="es-ES" dirty="0"/>
              <a:t> </a:t>
            </a:r>
            <a:r>
              <a:rPr lang="es-ES" dirty="0" err="1"/>
              <a:t>correction</a:t>
            </a:r>
            <a:r>
              <a:rPr lang="es-ES" dirty="0"/>
              <a:t> </a:t>
            </a:r>
            <a:r>
              <a:rPr lang="es-ES" dirty="0" err="1"/>
              <a:t>to</a:t>
            </a:r>
            <a:r>
              <a:rPr lang="es-ES" dirty="0"/>
              <a:t> reduce </a:t>
            </a:r>
            <a:r>
              <a:rPr lang="es-ES" dirty="0" err="1"/>
              <a:t>oxalate</a:t>
            </a:r>
            <a:r>
              <a:rPr lang="es-ES" dirty="0"/>
              <a:t> </a:t>
            </a:r>
            <a:r>
              <a:rPr lang="es-ES" dirty="0" err="1"/>
              <a:t>production</a:t>
            </a:r>
            <a:r>
              <a:rPr lang="es-ES" dirty="0"/>
              <a:t> </a:t>
            </a:r>
            <a:r>
              <a:rPr lang="es-ES" dirty="0" err="1"/>
              <a:t>by</a:t>
            </a:r>
            <a:r>
              <a:rPr lang="es-ES" dirty="0"/>
              <a:t> </a:t>
            </a:r>
            <a:r>
              <a:rPr lang="es-ES" dirty="0" err="1"/>
              <a:t>the</a:t>
            </a:r>
            <a:r>
              <a:rPr lang="es-ES" dirty="0"/>
              <a:t> </a:t>
            </a:r>
            <a:r>
              <a:rPr lang="es-ES" dirty="0" err="1"/>
              <a:t>liver</a:t>
            </a:r>
            <a:r>
              <a:rPr lang="es-ES" dirty="0"/>
              <a:t> </a:t>
            </a:r>
            <a:r>
              <a:rPr lang="es-ES" dirty="0" err="1"/>
              <a:t>to</a:t>
            </a:r>
            <a:r>
              <a:rPr lang="es-ES" dirty="0"/>
              <a:t> a </a:t>
            </a:r>
            <a:r>
              <a:rPr lang="es-ES" dirty="0" err="1"/>
              <a:t>levels</a:t>
            </a:r>
            <a:r>
              <a:rPr lang="es-ES" dirty="0"/>
              <a:t> </a:t>
            </a:r>
            <a:r>
              <a:rPr lang="es-ES" dirty="0" err="1"/>
              <a:t>that</a:t>
            </a:r>
            <a:r>
              <a:rPr lang="es-ES" dirty="0"/>
              <a:t> can be </a:t>
            </a:r>
            <a:r>
              <a:rPr lang="es-ES" dirty="0" err="1"/>
              <a:t>eliminated</a:t>
            </a:r>
            <a:r>
              <a:rPr lang="es-ES" dirty="0"/>
              <a:t> </a:t>
            </a:r>
            <a:r>
              <a:rPr lang="es-ES" dirty="0" err="1"/>
              <a:t>by</a:t>
            </a:r>
            <a:r>
              <a:rPr lang="es-ES" dirty="0"/>
              <a:t> </a:t>
            </a:r>
            <a:r>
              <a:rPr lang="es-ES" dirty="0" err="1"/>
              <a:t>kidneys</a:t>
            </a:r>
            <a:r>
              <a:rPr lang="es-ES" dirty="0"/>
              <a:t> </a:t>
            </a:r>
            <a:r>
              <a:rPr lang="es-ES" dirty="0" err="1"/>
              <a:t>without</a:t>
            </a:r>
            <a:r>
              <a:rPr lang="es-ES" dirty="0"/>
              <a:t> </a:t>
            </a:r>
            <a:r>
              <a:rPr lang="es-ES" dirty="0" err="1"/>
              <a:t>producing</a:t>
            </a:r>
            <a:r>
              <a:rPr lang="es-ES" dirty="0"/>
              <a:t> renal </a:t>
            </a:r>
            <a:r>
              <a:rPr lang="es-ES" dirty="0" err="1"/>
              <a:t>damage</a:t>
            </a:r>
            <a:r>
              <a:rPr lang="es-ES" dirty="0"/>
              <a:t>.</a:t>
            </a:r>
          </a:p>
        </p:txBody>
      </p:sp>
      <p:sp>
        <p:nvSpPr>
          <p:cNvPr id="4" name="Marcador de número de diapositiva 3"/>
          <p:cNvSpPr>
            <a:spLocks noGrp="1"/>
          </p:cNvSpPr>
          <p:nvPr>
            <p:ph type="sldNum" sz="quarter" idx="10"/>
          </p:nvPr>
        </p:nvSpPr>
        <p:spPr/>
        <p:txBody>
          <a:bodyPr/>
          <a:lstStyle/>
          <a:p>
            <a:fld id="{802AF7EB-9D08-40DB-8115-52598E4D4B36}" type="slidenum">
              <a:rPr lang="es-ES" smtClean="0"/>
              <a:t>10</a:t>
            </a:fld>
            <a:endParaRPr lang="es-ES"/>
          </a:p>
        </p:txBody>
      </p:sp>
    </p:spTree>
    <p:extLst>
      <p:ext uri="{BB962C8B-B14F-4D97-AF65-F5344CB8AC3E}">
        <p14:creationId xmlns:p14="http://schemas.microsoft.com/office/powerpoint/2010/main" val="370023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the last PH1 end-point </a:t>
            </a:r>
            <a:r>
              <a:rPr lang="en-US" dirty="0" err="1"/>
              <a:t>analysed</a:t>
            </a:r>
            <a:r>
              <a:rPr lang="en-US" dirty="0"/>
              <a:t> was the kidney damage. To measure this parameter we developed a kidney damage score that allows us to classify the histological samples from no damage to a nephrocalcinosis stage in which calcium oxalate crystals appears. As you can see in this figure, in the case of non-treated Agxt1 KO mice between one third and half of the animals developed kidney damage, whereas in the case of mice treated with the intermediate dose this percentage was reduced and none of them developed nephrocalcinosis.</a:t>
            </a:r>
            <a:endParaRPr lang="es-ES" dirty="0"/>
          </a:p>
          <a:p>
            <a:endParaRPr lang="es-ES" dirty="0"/>
          </a:p>
          <a:p>
            <a:r>
              <a:rPr lang="es-ES" dirty="0" err="1"/>
              <a:t>The</a:t>
            </a:r>
            <a:r>
              <a:rPr lang="es-ES" dirty="0"/>
              <a:t> PH1 </a:t>
            </a:r>
            <a:r>
              <a:rPr lang="es-ES" dirty="0" err="1"/>
              <a:t>end-points</a:t>
            </a:r>
            <a:r>
              <a:rPr lang="es-ES" dirty="0"/>
              <a:t> </a:t>
            </a:r>
            <a:r>
              <a:rPr lang="es-ES" dirty="0" err="1"/>
              <a:t>analysis</a:t>
            </a:r>
            <a:r>
              <a:rPr lang="es-ES" dirty="0"/>
              <a:t> </a:t>
            </a:r>
            <a:r>
              <a:rPr lang="es-ES" dirty="0" err="1"/>
              <a:t>suggest</a:t>
            </a:r>
            <a:r>
              <a:rPr lang="es-ES" dirty="0"/>
              <a:t> </a:t>
            </a:r>
            <a:r>
              <a:rPr lang="es-ES" dirty="0" err="1"/>
              <a:t>that</a:t>
            </a:r>
            <a:r>
              <a:rPr lang="es-ES" dirty="0"/>
              <a:t> </a:t>
            </a:r>
            <a:r>
              <a:rPr lang="es-ES" dirty="0" err="1"/>
              <a:t>increasing</a:t>
            </a:r>
            <a:r>
              <a:rPr lang="es-ES" dirty="0"/>
              <a:t> LV </a:t>
            </a:r>
            <a:r>
              <a:rPr lang="es-ES" dirty="0" err="1"/>
              <a:t>dose</a:t>
            </a:r>
            <a:r>
              <a:rPr lang="es-ES" dirty="0"/>
              <a:t> </a:t>
            </a:r>
            <a:r>
              <a:rPr lang="es-ES" dirty="0" err="1"/>
              <a:t>doesn’t</a:t>
            </a:r>
            <a:r>
              <a:rPr lang="es-ES" dirty="0"/>
              <a:t> </a:t>
            </a:r>
            <a:r>
              <a:rPr lang="es-ES" dirty="0" err="1"/>
              <a:t>improve</a:t>
            </a:r>
            <a:r>
              <a:rPr lang="es-ES" dirty="0"/>
              <a:t> </a:t>
            </a:r>
            <a:r>
              <a:rPr lang="es-ES" dirty="0" err="1"/>
              <a:t>the</a:t>
            </a:r>
            <a:r>
              <a:rPr lang="es-ES" dirty="0"/>
              <a:t> </a:t>
            </a:r>
            <a:r>
              <a:rPr lang="es-ES" dirty="0" err="1"/>
              <a:t>therapeutic</a:t>
            </a:r>
            <a:r>
              <a:rPr lang="es-ES" dirty="0"/>
              <a:t> </a:t>
            </a:r>
            <a:r>
              <a:rPr lang="es-ES" dirty="0" err="1"/>
              <a:t>efficacy</a:t>
            </a:r>
            <a:r>
              <a:rPr lang="es-ES" dirty="0"/>
              <a:t>. So, </a:t>
            </a:r>
            <a:r>
              <a:rPr lang="es-ES" dirty="0" err="1"/>
              <a:t>it</a:t>
            </a:r>
            <a:r>
              <a:rPr lang="es-ES" dirty="0"/>
              <a:t> </a:t>
            </a:r>
            <a:r>
              <a:rPr lang="es-ES" dirty="0" err="1"/>
              <a:t>is</a:t>
            </a:r>
            <a:r>
              <a:rPr lang="es-ES" dirty="0"/>
              <a:t> </a:t>
            </a:r>
            <a:r>
              <a:rPr lang="es-ES" dirty="0" err="1"/>
              <a:t>necessary</a:t>
            </a:r>
            <a:r>
              <a:rPr lang="es-ES" dirty="0"/>
              <a:t> </a:t>
            </a:r>
            <a:r>
              <a:rPr lang="es-ES" dirty="0" err="1"/>
              <a:t>to</a:t>
            </a:r>
            <a:r>
              <a:rPr lang="es-ES" dirty="0"/>
              <a:t> </a:t>
            </a:r>
            <a:r>
              <a:rPr lang="es-ES" dirty="0" err="1"/>
              <a:t>improve</a:t>
            </a:r>
            <a:r>
              <a:rPr lang="es-ES" dirty="0"/>
              <a:t> </a:t>
            </a:r>
            <a:r>
              <a:rPr lang="es-ES" dirty="0" err="1"/>
              <a:t>the</a:t>
            </a:r>
            <a:r>
              <a:rPr lang="es-ES" dirty="0"/>
              <a:t> </a:t>
            </a:r>
            <a:r>
              <a:rPr lang="es-ES" dirty="0" err="1"/>
              <a:t>percentage</a:t>
            </a:r>
            <a:r>
              <a:rPr lang="es-ES" dirty="0"/>
              <a:t> </a:t>
            </a:r>
            <a:r>
              <a:rPr lang="es-ES" dirty="0" err="1"/>
              <a:t>of</a:t>
            </a:r>
            <a:r>
              <a:rPr lang="es-ES" dirty="0"/>
              <a:t> </a:t>
            </a:r>
            <a:r>
              <a:rPr lang="es-ES" dirty="0" err="1"/>
              <a:t>transduction</a:t>
            </a:r>
            <a:r>
              <a:rPr lang="es-ES" dirty="0"/>
              <a:t> </a:t>
            </a:r>
            <a:r>
              <a:rPr lang="es-ES" dirty="0" err="1"/>
              <a:t>to</a:t>
            </a:r>
            <a:r>
              <a:rPr lang="es-ES" dirty="0"/>
              <a:t> </a:t>
            </a:r>
            <a:r>
              <a:rPr lang="es-ES" dirty="0" err="1"/>
              <a:t>achieve</a:t>
            </a:r>
            <a:r>
              <a:rPr lang="es-ES" dirty="0"/>
              <a:t> a complete </a:t>
            </a:r>
            <a:r>
              <a:rPr lang="es-ES" dirty="0" err="1"/>
              <a:t>pathological</a:t>
            </a:r>
            <a:r>
              <a:rPr lang="es-ES" dirty="0"/>
              <a:t> </a:t>
            </a:r>
            <a:r>
              <a:rPr lang="es-ES" dirty="0" err="1"/>
              <a:t>phenotype</a:t>
            </a:r>
            <a:r>
              <a:rPr lang="es-ES" dirty="0"/>
              <a:t> </a:t>
            </a:r>
            <a:r>
              <a:rPr lang="es-ES" dirty="0" err="1"/>
              <a:t>reversion</a:t>
            </a:r>
            <a:r>
              <a:rPr lang="es-ES" dirty="0"/>
              <a:t>.</a:t>
            </a:r>
          </a:p>
        </p:txBody>
      </p:sp>
      <p:sp>
        <p:nvSpPr>
          <p:cNvPr id="4" name="Marcador de número de diapositiva 3"/>
          <p:cNvSpPr>
            <a:spLocks noGrp="1"/>
          </p:cNvSpPr>
          <p:nvPr>
            <p:ph type="sldNum" sz="quarter" idx="10"/>
          </p:nvPr>
        </p:nvSpPr>
        <p:spPr/>
        <p:txBody>
          <a:bodyPr/>
          <a:lstStyle/>
          <a:p>
            <a:fld id="{FFD500DC-9F75-4EEA-8D42-B265D89DE866}" type="slidenum">
              <a:rPr lang="es-ES" smtClean="0"/>
              <a:t>11</a:t>
            </a:fld>
            <a:endParaRPr lang="es-ES"/>
          </a:p>
        </p:txBody>
      </p:sp>
    </p:spTree>
    <p:extLst>
      <p:ext uri="{BB962C8B-B14F-4D97-AF65-F5344CB8AC3E}">
        <p14:creationId xmlns:p14="http://schemas.microsoft.com/office/powerpoint/2010/main" val="92901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pPr defTabSz="457200"/>
            <a:fld id="{60B6065B-4714-9E4E-887E-092A90628819}" type="datetimeFigureOut">
              <a:rPr lang="fr-FR" smtClean="0">
                <a:solidFill>
                  <a:prstClr val="black"/>
                </a:solidFill>
              </a:rPr>
              <a:pPr defTabSz="457200"/>
              <a:t>29/06/2023</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pPr defTabSz="457200"/>
            <a:fld id="{146BAC78-6A98-4548-A016-FFD41BCA98B2}" type="slidenum">
              <a:rPr lang="fr-FR" smtClean="0">
                <a:solidFill>
                  <a:prstClr val="black"/>
                </a:solidFill>
              </a:rPr>
              <a:pPr defTabSz="457200"/>
              <a:t>‹Nº›</a:t>
            </a:fld>
            <a:endParaRPr lang="fr-FR">
              <a:solidFill>
                <a:prstClr val="black"/>
              </a:solidFill>
            </a:endParaRPr>
          </a:p>
        </p:txBody>
      </p:sp>
    </p:spTree>
    <p:extLst>
      <p:ext uri="{BB962C8B-B14F-4D97-AF65-F5344CB8AC3E}">
        <p14:creationId xmlns:p14="http://schemas.microsoft.com/office/powerpoint/2010/main" val="124793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609600" y="1600201"/>
            <a:ext cx="109728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pPr defTabSz="457200"/>
            <a:fld id="{60B6065B-4714-9E4E-887E-092A90628819}" type="datetimeFigureOut">
              <a:rPr lang="fr-FR" smtClean="0">
                <a:solidFill>
                  <a:prstClr val="black"/>
                </a:solidFill>
              </a:rPr>
              <a:pPr defTabSz="457200"/>
              <a:t>29/06/2023</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pPr defTabSz="457200"/>
            <a:fld id="{146BAC78-6A98-4548-A016-FFD41BCA98B2}" type="slidenum">
              <a:rPr lang="fr-FR" smtClean="0">
                <a:solidFill>
                  <a:prstClr val="black"/>
                </a:solidFill>
              </a:rPr>
              <a:pPr defTabSz="457200"/>
              <a:t>‹Nº›</a:t>
            </a:fld>
            <a:endParaRPr lang="fr-FR">
              <a:solidFill>
                <a:prstClr val="black"/>
              </a:solidFill>
            </a:endParaRPr>
          </a:p>
        </p:txBody>
      </p:sp>
    </p:spTree>
    <p:extLst>
      <p:ext uri="{BB962C8B-B14F-4D97-AF65-F5344CB8AC3E}">
        <p14:creationId xmlns:p14="http://schemas.microsoft.com/office/powerpoint/2010/main" val="141306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pPr defTabSz="457200"/>
            <a:fld id="{60B6065B-4714-9E4E-887E-092A90628819}" type="datetimeFigureOut">
              <a:rPr lang="fr-FR" smtClean="0">
                <a:solidFill>
                  <a:prstClr val="black"/>
                </a:solidFill>
              </a:rPr>
              <a:pPr defTabSz="457200"/>
              <a:t>29/06/2023</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pPr defTabSz="457200"/>
            <a:fld id="{146BAC78-6A98-4548-A016-FFD41BCA98B2}" type="slidenum">
              <a:rPr lang="fr-FR" smtClean="0">
                <a:solidFill>
                  <a:prstClr val="black"/>
                </a:solidFill>
              </a:rPr>
              <a:pPr defTabSz="457200"/>
              <a:t>‹Nº›</a:t>
            </a:fld>
            <a:endParaRPr lang="fr-FR">
              <a:solidFill>
                <a:prstClr val="black"/>
              </a:solidFill>
            </a:endParaRPr>
          </a:p>
        </p:txBody>
      </p:sp>
    </p:spTree>
    <p:extLst>
      <p:ext uri="{BB962C8B-B14F-4D97-AF65-F5344CB8AC3E}">
        <p14:creationId xmlns:p14="http://schemas.microsoft.com/office/powerpoint/2010/main" val="268306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609600" y="6356351"/>
            <a:ext cx="2844800" cy="365125"/>
          </a:xfrm>
          <a:prstGeom prst="rect">
            <a:avLst/>
          </a:prstGeom>
        </p:spPr>
        <p:txBody>
          <a:bodyPr/>
          <a:lstStyle/>
          <a:p>
            <a:fld id="{14421383-91EB-428C-996F-9A6CED9ABD52}" type="datetimeFigureOut">
              <a:rPr lang="es-ES" smtClean="0">
                <a:solidFill>
                  <a:prstClr val="black">
                    <a:tint val="75000"/>
                  </a:prstClr>
                </a:solidFill>
              </a:rPr>
              <a:pPr/>
              <a:t>29/06/2023</a:t>
            </a:fld>
            <a:endParaRPr lang="es-ES">
              <a:solidFill>
                <a:prstClr val="black">
                  <a:tint val="75000"/>
                </a:prstClr>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ES">
              <a:solidFill>
                <a:prstClr val="black">
                  <a:tint val="75000"/>
                </a:prstClr>
              </a:solidFill>
            </a:endParaRPr>
          </a:p>
        </p:txBody>
      </p:sp>
      <p:sp>
        <p:nvSpPr>
          <p:cNvPr id="7" name="3 Marcador de número de diapositiva"/>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ED25C-A525-4995-9522-4EAFA51D68F4}" type="slidenum">
              <a:rPr lang="es-ES" sz="1200" smtClean="0"/>
              <a:pPr/>
              <a:t>‹Nº›</a:t>
            </a:fld>
            <a:endParaRPr lang="es-ES" sz="1200"/>
          </a:p>
        </p:txBody>
      </p:sp>
      <p:pic>
        <p:nvPicPr>
          <p:cNvPr id="9" name="Image 9" descr="Capture d’écran 2015-01-09 à 14.25.14.png"/>
          <p:cNvPicPr>
            <a:picLocks noChangeAspect="1"/>
          </p:cNvPicPr>
          <p:nvPr userDrawn="1"/>
        </p:nvPicPr>
        <p:blipFill>
          <a:blip r:embed="rId2"/>
          <a:srcRect b="22172"/>
          <a:stretch>
            <a:fillRect/>
          </a:stretch>
        </p:blipFill>
        <p:spPr>
          <a:xfrm>
            <a:off x="0" y="5946143"/>
            <a:ext cx="9543563" cy="951236"/>
          </a:xfrm>
          <a:prstGeom prst="rect">
            <a:avLst/>
          </a:prstGeom>
        </p:spPr>
      </p:pic>
    </p:spTree>
    <p:extLst>
      <p:ext uri="{BB962C8B-B14F-4D97-AF65-F5344CB8AC3E}">
        <p14:creationId xmlns:p14="http://schemas.microsoft.com/office/powerpoint/2010/main" val="84962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609600" y="6356351"/>
            <a:ext cx="2844800" cy="365125"/>
          </a:xfrm>
          <a:prstGeom prst="rect">
            <a:avLst/>
          </a:prstGeom>
        </p:spPr>
        <p:txBody>
          <a:bodyPr/>
          <a:lstStyle/>
          <a:p>
            <a:fld id="{14421383-91EB-428C-996F-9A6CED9ABD52}" type="datetimeFigureOut">
              <a:rPr lang="es-ES" smtClean="0">
                <a:solidFill>
                  <a:prstClr val="black">
                    <a:tint val="75000"/>
                  </a:prstClr>
                </a:solidFill>
              </a:rPr>
              <a:pPr/>
              <a:t>29/06/2023</a:t>
            </a:fld>
            <a:endParaRPr lang="es-ES">
              <a:solidFill>
                <a:prstClr val="black">
                  <a:tint val="75000"/>
                </a:prstClr>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ES">
              <a:solidFill>
                <a:prstClr val="black">
                  <a:tint val="75000"/>
                </a:prstClr>
              </a:solidFill>
            </a:endParaRPr>
          </a:p>
        </p:txBody>
      </p:sp>
      <p:sp>
        <p:nvSpPr>
          <p:cNvPr id="7" name="3 Marcador de número de diapositiva"/>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ED25C-A525-4995-9522-4EAFA51D68F4}" type="slidenum">
              <a:rPr lang="es-ES" sz="1200" smtClean="0"/>
              <a:pPr/>
              <a:t>‹Nº›</a:t>
            </a:fld>
            <a:endParaRPr lang="es-ES" sz="1200"/>
          </a:p>
        </p:txBody>
      </p:sp>
      <p:pic>
        <p:nvPicPr>
          <p:cNvPr id="9" name="Image 9" descr="Capture d’écran 2015-01-09 à 14.25.14.png"/>
          <p:cNvPicPr>
            <a:picLocks noChangeAspect="1"/>
          </p:cNvPicPr>
          <p:nvPr userDrawn="1"/>
        </p:nvPicPr>
        <p:blipFill>
          <a:blip r:embed="rId2"/>
          <a:srcRect b="22172"/>
          <a:stretch>
            <a:fillRect/>
          </a:stretch>
        </p:blipFill>
        <p:spPr>
          <a:xfrm>
            <a:off x="0" y="5946143"/>
            <a:ext cx="9543563" cy="951236"/>
          </a:xfrm>
          <a:prstGeom prst="rect">
            <a:avLst/>
          </a:prstGeom>
        </p:spPr>
      </p:pic>
    </p:spTree>
    <p:extLst>
      <p:ext uri="{BB962C8B-B14F-4D97-AF65-F5344CB8AC3E}">
        <p14:creationId xmlns:p14="http://schemas.microsoft.com/office/powerpoint/2010/main" val="336490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84348"/>
            <a:ext cx="10972800" cy="380064"/>
          </a:xfrm>
          <a:prstGeom prst="rect">
            <a:avLst/>
          </a:prstGeom>
        </p:spPr>
        <p:txBody>
          <a:bodyPr>
            <a:noAutofit/>
          </a:bodyPr>
          <a:lstStyle>
            <a:lvl1pPr>
              <a:defRPr sz="2800" b="1"/>
            </a:lvl1pPr>
          </a:lstStyle>
          <a:p>
            <a:r>
              <a:rPr lang="en-US" noProof="0"/>
              <a:t>Clic para editar título</a:t>
            </a:r>
          </a:p>
        </p:txBody>
      </p:sp>
      <p:sp>
        <p:nvSpPr>
          <p:cNvPr id="3" name="Marcador de contenido 2"/>
          <p:cNvSpPr>
            <a:spLocks noGrp="1"/>
          </p:cNvSpPr>
          <p:nvPr>
            <p:ph idx="1"/>
          </p:nvPr>
        </p:nvSpPr>
        <p:spPr>
          <a:xfrm>
            <a:off x="609600" y="718466"/>
            <a:ext cx="10972800" cy="4669302"/>
          </a:xfrm>
          <a:prstGeom prst="rect">
            <a:avLst/>
          </a:prstGeo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9" name="Subtítulo 2"/>
          <p:cNvSpPr>
            <a:spLocks noGrp="1"/>
          </p:cNvSpPr>
          <p:nvPr>
            <p:ph type="subTitle" idx="10"/>
          </p:nvPr>
        </p:nvSpPr>
        <p:spPr>
          <a:xfrm>
            <a:off x="609600" y="5498730"/>
            <a:ext cx="10972800" cy="600695"/>
          </a:xfrm>
          <a:prstGeom prst="rect">
            <a:avLst/>
          </a:prstGeom>
        </p:spPr>
        <p:txBody>
          <a:bodyPr>
            <a:normAutofit/>
          </a:bodyPr>
          <a:lstStyle>
            <a:lvl1pPr marL="342900" indent="-342900" algn="l">
              <a:buFont typeface="Arial"/>
              <a:buChar char="•"/>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Haga clic para modificar el estilo de subtítulo del patrón</a:t>
            </a:r>
          </a:p>
        </p:txBody>
      </p:sp>
    </p:spTree>
    <p:extLst>
      <p:ext uri="{BB962C8B-B14F-4D97-AF65-F5344CB8AC3E}">
        <p14:creationId xmlns:p14="http://schemas.microsoft.com/office/powerpoint/2010/main" val="676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84348"/>
            <a:ext cx="10972800" cy="380064"/>
          </a:xfrm>
          <a:prstGeom prst="rect">
            <a:avLst/>
          </a:prstGeom>
        </p:spPr>
        <p:txBody>
          <a:bodyPr>
            <a:noAutofit/>
          </a:bodyPr>
          <a:lstStyle>
            <a:lvl1pPr>
              <a:defRPr sz="2800" b="1"/>
            </a:lvl1pPr>
          </a:lstStyle>
          <a:p>
            <a:r>
              <a:rPr lang="en-US" noProof="0"/>
              <a:t>Clic para editar título</a:t>
            </a:r>
          </a:p>
        </p:txBody>
      </p:sp>
      <p:sp>
        <p:nvSpPr>
          <p:cNvPr id="3" name="Marcador de contenido 2"/>
          <p:cNvSpPr>
            <a:spLocks noGrp="1"/>
          </p:cNvSpPr>
          <p:nvPr>
            <p:ph idx="1"/>
          </p:nvPr>
        </p:nvSpPr>
        <p:spPr>
          <a:xfrm>
            <a:off x="609600" y="718466"/>
            <a:ext cx="10972800" cy="4669302"/>
          </a:xfrm>
          <a:prstGeom prst="rect">
            <a:avLst/>
          </a:prstGeo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9" name="Subtítulo 2"/>
          <p:cNvSpPr>
            <a:spLocks noGrp="1"/>
          </p:cNvSpPr>
          <p:nvPr>
            <p:ph type="subTitle" idx="10"/>
          </p:nvPr>
        </p:nvSpPr>
        <p:spPr>
          <a:xfrm>
            <a:off x="609600" y="5498730"/>
            <a:ext cx="10972800" cy="600695"/>
          </a:xfrm>
          <a:prstGeom prst="rect">
            <a:avLst/>
          </a:prstGeom>
        </p:spPr>
        <p:txBody>
          <a:bodyPr>
            <a:normAutofit/>
          </a:bodyPr>
          <a:lstStyle>
            <a:lvl1pPr marL="342900" indent="-342900" algn="l">
              <a:buFont typeface="Arial"/>
              <a:buChar char="•"/>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Haga clic para modificar el estilo de subtítulo del patrón</a:t>
            </a:r>
          </a:p>
        </p:txBody>
      </p:sp>
    </p:spTree>
    <p:extLst>
      <p:ext uri="{BB962C8B-B14F-4D97-AF65-F5344CB8AC3E}">
        <p14:creationId xmlns:p14="http://schemas.microsoft.com/office/powerpoint/2010/main" val="77698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84348"/>
            <a:ext cx="10972800" cy="380064"/>
          </a:xfrm>
          <a:prstGeom prst="rect">
            <a:avLst/>
          </a:prstGeom>
        </p:spPr>
        <p:txBody>
          <a:bodyPr>
            <a:noAutofit/>
          </a:bodyPr>
          <a:lstStyle>
            <a:lvl1pPr>
              <a:defRPr sz="2800" b="1"/>
            </a:lvl1pPr>
          </a:lstStyle>
          <a:p>
            <a:r>
              <a:rPr lang="en-US" noProof="0"/>
              <a:t>Clic para editar título</a:t>
            </a:r>
          </a:p>
        </p:txBody>
      </p:sp>
      <p:sp>
        <p:nvSpPr>
          <p:cNvPr id="3" name="Marcador de contenido 2"/>
          <p:cNvSpPr>
            <a:spLocks noGrp="1"/>
          </p:cNvSpPr>
          <p:nvPr>
            <p:ph idx="1"/>
          </p:nvPr>
        </p:nvSpPr>
        <p:spPr>
          <a:xfrm>
            <a:off x="609600" y="718466"/>
            <a:ext cx="10972800" cy="4669302"/>
          </a:xfrm>
          <a:prstGeom prst="rect">
            <a:avLst/>
          </a:prstGeo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9" name="Subtítulo 2"/>
          <p:cNvSpPr>
            <a:spLocks noGrp="1"/>
          </p:cNvSpPr>
          <p:nvPr>
            <p:ph type="subTitle" idx="10"/>
          </p:nvPr>
        </p:nvSpPr>
        <p:spPr>
          <a:xfrm>
            <a:off x="609600" y="5498730"/>
            <a:ext cx="10972800" cy="600695"/>
          </a:xfrm>
          <a:prstGeom prst="rect">
            <a:avLst/>
          </a:prstGeom>
        </p:spPr>
        <p:txBody>
          <a:bodyPr>
            <a:normAutofit/>
          </a:bodyPr>
          <a:lstStyle>
            <a:lvl1pPr marL="342900" indent="-342900" algn="l">
              <a:buFont typeface="Arial"/>
              <a:buChar char="•"/>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Haga clic para modificar el estilo de subtítulo del patrón</a:t>
            </a:r>
          </a:p>
        </p:txBody>
      </p:sp>
    </p:spTree>
    <p:extLst>
      <p:ext uri="{BB962C8B-B14F-4D97-AF65-F5344CB8AC3E}">
        <p14:creationId xmlns:p14="http://schemas.microsoft.com/office/powerpoint/2010/main" val="184593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609600" y="6356351"/>
            <a:ext cx="2844800" cy="365125"/>
          </a:xfrm>
          <a:prstGeom prst="rect">
            <a:avLst/>
          </a:prstGeom>
        </p:spPr>
        <p:txBody>
          <a:bodyPr/>
          <a:lstStyle/>
          <a:p>
            <a:fld id="{7A847CFC-816F-41D0-AAC0-9BF4FEBC753E}" type="datetimeFigureOut">
              <a:rPr lang="es-ES" smtClean="0"/>
              <a:pPr/>
              <a:t>29/06/2023</a:t>
            </a:fld>
            <a:endParaRPr lang="es-ES"/>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46082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84348"/>
            <a:ext cx="10972800" cy="380064"/>
          </a:xfrm>
          <a:prstGeom prst="rect">
            <a:avLst/>
          </a:prstGeom>
        </p:spPr>
        <p:txBody>
          <a:bodyPr>
            <a:noAutofit/>
          </a:bodyPr>
          <a:lstStyle>
            <a:lvl1pPr>
              <a:defRPr sz="2800" b="1"/>
            </a:lvl1pPr>
          </a:lstStyle>
          <a:p>
            <a:r>
              <a:rPr lang="en-US" noProof="0"/>
              <a:t>Clic para editar título</a:t>
            </a:r>
          </a:p>
        </p:txBody>
      </p:sp>
      <p:sp>
        <p:nvSpPr>
          <p:cNvPr id="3" name="Marcador de contenido 2"/>
          <p:cNvSpPr>
            <a:spLocks noGrp="1"/>
          </p:cNvSpPr>
          <p:nvPr>
            <p:ph idx="1"/>
          </p:nvPr>
        </p:nvSpPr>
        <p:spPr>
          <a:xfrm>
            <a:off x="609600" y="718466"/>
            <a:ext cx="10972800" cy="4669302"/>
          </a:xfrm>
          <a:prstGeom prst="rect">
            <a:avLst/>
          </a:prstGeo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9" name="Subtítulo 2"/>
          <p:cNvSpPr>
            <a:spLocks noGrp="1"/>
          </p:cNvSpPr>
          <p:nvPr>
            <p:ph type="subTitle" idx="10"/>
          </p:nvPr>
        </p:nvSpPr>
        <p:spPr>
          <a:xfrm>
            <a:off x="609600" y="5498730"/>
            <a:ext cx="10972800" cy="600695"/>
          </a:xfrm>
          <a:prstGeom prst="rect">
            <a:avLst/>
          </a:prstGeom>
        </p:spPr>
        <p:txBody>
          <a:bodyPr>
            <a:normAutofit/>
          </a:bodyPr>
          <a:lstStyle>
            <a:lvl1pPr marL="342900" indent="-342900" algn="l">
              <a:buFont typeface="Arial"/>
              <a:buChar char="•"/>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Haga clic para modificar el estilo de subtítulo del patrón</a:t>
            </a:r>
          </a:p>
        </p:txBody>
      </p:sp>
    </p:spTree>
    <p:extLst>
      <p:ext uri="{BB962C8B-B14F-4D97-AF65-F5344CB8AC3E}">
        <p14:creationId xmlns:p14="http://schemas.microsoft.com/office/powerpoint/2010/main" val="53549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84348"/>
            <a:ext cx="10972800" cy="380064"/>
          </a:xfrm>
          <a:prstGeom prst="rect">
            <a:avLst/>
          </a:prstGeom>
        </p:spPr>
        <p:txBody>
          <a:bodyPr>
            <a:noAutofit/>
          </a:bodyPr>
          <a:lstStyle>
            <a:lvl1pPr>
              <a:defRPr sz="2800" b="1"/>
            </a:lvl1pPr>
          </a:lstStyle>
          <a:p>
            <a:r>
              <a:rPr lang="en-US" noProof="0"/>
              <a:t>Clic para editar título</a:t>
            </a:r>
          </a:p>
        </p:txBody>
      </p:sp>
      <p:sp>
        <p:nvSpPr>
          <p:cNvPr id="3" name="Marcador de contenido 2"/>
          <p:cNvSpPr>
            <a:spLocks noGrp="1"/>
          </p:cNvSpPr>
          <p:nvPr>
            <p:ph idx="1"/>
          </p:nvPr>
        </p:nvSpPr>
        <p:spPr>
          <a:xfrm>
            <a:off x="609600" y="718466"/>
            <a:ext cx="10972800" cy="4669302"/>
          </a:xfrm>
          <a:prstGeom prst="rect">
            <a:avLst/>
          </a:prstGeo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9" name="Subtítulo 2"/>
          <p:cNvSpPr>
            <a:spLocks noGrp="1"/>
          </p:cNvSpPr>
          <p:nvPr>
            <p:ph type="subTitle" idx="10"/>
          </p:nvPr>
        </p:nvSpPr>
        <p:spPr>
          <a:xfrm>
            <a:off x="609600" y="5498730"/>
            <a:ext cx="10972800" cy="600695"/>
          </a:xfrm>
          <a:prstGeom prst="rect">
            <a:avLst/>
          </a:prstGeom>
        </p:spPr>
        <p:txBody>
          <a:bodyPr>
            <a:normAutofit/>
          </a:bodyPr>
          <a:lstStyle>
            <a:lvl1pPr marL="342900" indent="-342900" algn="l">
              <a:buFont typeface="Arial"/>
              <a:buChar char="•"/>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Haga clic para modificar el estilo de subtítulo del patrón</a:t>
            </a:r>
          </a:p>
        </p:txBody>
      </p:sp>
    </p:spTree>
    <p:extLst>
      <p:ext uri="{BB962C8B-B14F-4D97-AF65-F5344CB8AC3E}">
        <p14:creationId xmlns:p14="http://schemas.microsoft.com/office/powerpoint/2010/main" val="422914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pPr defTabSz="457200"/>
            <a:fld id="{60B6065B-4714-9E4E-887E-092A90628819}" type="datetimeFigureOut">
              <a:rPr lang="fr-FR" smtClean="0">
                <a:solidFill>
                  <a:prstClr val="black"/>
                </a:solidFill>
              </a:rPr>
              <a:pPr defTabSz="457200"/>
              <a:t>29/06/2023</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pPr defTabSz="457200"/>
            <a:fld id="{146BAC78-6A98-4548-A016-FFD41BCA98B2}" type="slidenum">
              <a:rPr lang="fr-FR" smtClean="0">
                <a:solidFill>
                  <a:prstClr val="black"/>
                </a:solidFill>
              </a:rPr>
              <a:pPr defTabSz="457200"/>
              <a:t>‹Nº›</a:t>
            </a:fld>
            <a:endParaRPr lang="fr-FR">
              <a:solidFill>
                <a:prstClr val="black"/>
              </a:solidFill>
            </a:endParaRPr>
          </a:p>
        </p:txBody>
      </p:sp>
    </p:spTree>
    <p:extLst>
      <p:ext uri="{BB962C8B-B14F-4D97-AF65-F5344CB8AC3E}">
        <p14:creationId xmlns:p14="http://schemas.microsoft.com/office/powerpoint/2010/main" val="109762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84348"/>
            <a:ext cx="10972800" cy="380064"/>
          </a:xfrm>
          <a:prstGeom prst="rect">
            <a:avLst/>
          </a:prstGeom>
        </p:spPr>
        <p:txBody>
          <a:bodyPr>
            <a:noAutofit/>
          </a:bodyPr>
          <a:lstStyle>
            <a:lvl1pPr>
              <a:defRPr sz="2800" b="1"/>
            </a:lvl1pPr>
          </a:lstStyle>
          <a:p>
            <a:r>
              <a:rPr lang="en-US" noProof="0"/>
              <a:t>Clic para editar título</a:t>
            </a:r>
          </a:p>
        </p:txBody>
      </p:sp>
      <p:sp>
        <p:nvSpPr>
          <p:cNvPr id="3" name="Marcador de contenido 2"/>
          <p:cNvSpPr>
            <a:spLocks noGrp="1"/>
          </p:cNvSpPr>
          <p:nvPr>
            <p:ph idx="1"/>
          </p:nvPr>
        </p:nvSpPr>
        <p:spPr>
          <a:xfrm>
            <a:off x="609600" y="718466"/>
            <a:ext cx="10972800" cy="4669302"/>
          </a:xfrm>
          <a:prstGeom prst="rect">
            <a:avLst/>
          </a:prstGeo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9" name="Subtítulo 2"/>
          <p:cNvSpPr>
            <a:spLocks noGrp="1"/>
          </p:cNvSpPr>
          <p:nvPr>
            <p:ph type="subTitle" idx="10"/>
          </p:nvPr>
        </p:nvSpPr>
        <p:spPr>
          <a:xfrm>
            <a:off x="609600" y="5498730"/>
            <a:ext cx="10972800" cy="600695"/>
          </a:xfrm>
          <a:prstGeom prst="rect">
            <a:avLst/>
          </a:prstGeom>
        </p:spPr>
        <p:txBody>
          <a:bodyPr>
            <a:normAutofit/>
          </a:bodyPr>
          <a:lstStyle>
            <a:lvl1pPr marL="342900" indent="-342900" algn="l">
              <a:buFont typeface="Arial"/>
              <a:buChar char="•"/>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Haga clic para modificar el estilo de subtítulo del patrón</a:t>
            </a:r>
          </a:p>
        </p:txBody>
      </p:sp>
    </p:spTree>
    <p:extLst>
      <p:ext uri="{BB962C8B-B14F-4D97-AF65-F5344CB8AC3E}">
        <p14:creationId xmlns:p14="http://schemas.microsoft.com/office/powerpoint/2010/main" val="44553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84348"/>
            <a:ext cx="10972800" cy="380064"/>
          </a:xfrm>
          <a:prstGeom prst="rect">
            <a:avLst/>
          </a:prstGeom>
        </p:spPr>
        <p:txBody>
          <a:bodyPr>
            <a:noAutofit/>
          </a:bodyPr>
          <a:lstStyle>
            <a:lvl1pPr>
              <a:defRPr sz="2800" b="1"/>
            </a:lvl1pPr>
          </a:lstStyle>
          <a:p>
            <a:r>
              <a:rPr lang="en-US" noProof="0"/>
              <a:t>Clic para editar título</a:t>
            </a:r>
          </a:p>
        </p:txBody>
      </p:sp>
      <p:sp>
        <p:nvSpPr>
          <p:cNvPr id="3" name="Marcador de contenido 2"/>
          <p:cNvSpPr>
            <a:spLocks noGrp="1"/>
          </p:cNvSpPr>
          <p:nvPr>
            <p:ph idx="1"/>
          </p:nvPr>
        </p:nvSpPr>
        <p:spPr>
          <a:xfrm>
            <a:off x="609600" y="718466"/>
            <a:ext cx="10972800" cy="4669302"/>
          </a:xfrm>
          <a:prstGeom prst="rect">
            <a:avLst/>
          </a:prstGeo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9" name="Subtítulo 2"/>
          <p:cNvSpPr>
            <a:spLocks noGrp="1"/>
          </p:cNvSpPr>
          <p:nvPr>
            <p:ph type="subTitle" idx="10"/>
          </p:nvPr>
        </p:nvSpPr>
        <p:spPr>
          <a:xfrm>
            <a:off x="609600" y="5498730"/>
            <a:ext cx="10972800" cy="600695"/>
          </a:xfrm>
          <a:prstGeom prst="rect">
            <a:avLst/>
          </a:prstGeom>
        </p:spPr>
        <p:txBody>
          <a:bodyPr>
            <a:normAutofit/>
          </a:bodyPr>
          <a:lstStyle>
            <a:lvl1pPr marL="342900" indent="-342900" algn="l">
              <a:buFont typeface="Arial"/>
              <a:buChar char="•"/>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Haga clic para modificar el estilo de subtítulo del patrón</a:t>
            </a:r>
          </a:p>
        </p:txBody>
      </p:sp>
    </p:spTree>
    <p:extLst>
      <p:ext uri="{BB962C8B-B14F-4D97-AF65-F5344CB8AC3E}">
        <p14:creationId xmlns:p14="http://schemas.microsoft.com/office/powerpoint/2010/main" val="392749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84348"/>
            <a:ext cx="10972800" cy="380064"/>
          </a:xfrm>
          <a:prstGeom prst="rect">
            <a:avLst/>
          </a:prstGeom>
        </p:spPr>
        <p:txBody>
          <a:bodyPr>
            <a:noAutofit/>
          </a:bodyPr>
          <a:lstStyle>
            <a:lvl1pPr>
              <a:defRPr sz="2800" b="1"/>
            </a:lvl1pPr>
          </a:lstStyle>
          <a:p>
            <a:r>
              <a:rPr lang="en-US" noProof="0"/>
              <a:t>Clic para editar título</a:t>
            </a:r>
          </a:p>
        </p:txBody>
      </p:sp>
      <p:sp>
        <p:nvSpPr>
          <p:cNvPr id="3" name="Marcador de contenido 2"/>
          <p:cNvSpPr>
            <a:spLocks noGrp="1"/>
          </p:cNvSpPr>
          <p:nvPr>
            <p:ph idx="1"/>
          </p:nvPr>
        </p:nvSpPr>
        <p:spPr>
          <a:xfrm>
            <a:off x="609600" y="718466"/>
            <a:ext cx="10972800" cy="4669302"/>
          </a:xfrm>
          <a:prstGeom prst="rect">
            <a:avLst/>
          </a:prstGeo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9" name="Subtítulo 2"/>
          <p:cNvSpPr>
            <a:spLocks noGrp="1"/>
          </p:cNvSpPr>
          <p:nvPr>
            <p:ph type="subTitle" idx="10"/>
          </p:nvPr>
        </p:nvSpPr>
        <p:spPr>
          <a:xfrm>
            <a:off x="609600" y="5498730"/>
            <a:ext cx="10972800" cy="600695"/>
          </a:xfrm>
          <a:prstGeom prst="rect">
            <a:avLst/>
          </a:prstGeom>
        </p:spPr>
        <p:txBody>
          <a:bodyPr>
            <a:normAutofit/>
          </a:bodyPr>
          <a:lstStyle>
            <a:lvl1pPr marL="342900" indent="-342900" algn="l">
              <a:buFont typeface="Arial"/>
              <a:buChar char="•"/>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Haga clic para modificar el estilo de subtítulo del patrón</a:t>
            </a:r>
          </a:p>
        </p:txBody>
      </p:sp>
    </p:spTree>
    <p:extLst>
      <p:ext uri="{BB962C8B-B14F-4D97-AF65-F5344CB8AC3E}">
        <p14:creationId xmlns:p14="http://schemas.microsoft.com/office/powerpoint/2010/main" val="394913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84348"/>
            <a:ext cx="10972800" cy="380064"/>
          </a:xfrm>
          <a:prstGeom prst="rect">
            <a:avLst/>
          </a:prstGeom>
        </p:spPr>
        <p:txBody>
          <a:bodyPr>
            <a:noAutofit/>
          </a:bodyPr>
          <a:lstStyle>
            <a:lvl1pPr>
              <a:defRPr sz="2800" b="1"/>
            </a:lvl1pPr>
          </a:lstStyle>
          <a:p>
            <a:r>
              <a:rPr lang="en-US" noProof="0"/>
              <a:t>Clic para editar título</a:t>
            </a:r>
          </a:p>
        </p:txBody>
      </p:sp>
      <p:sp>
        <p:nvSpPr>
          <p:cNvPr id="3" name="Marcador de contenido 2"/>
          <p:cNvSpPr>
            <a:spLocks noGrp="1"/>
          </p:cNvSpPr>
          <p:nvPr>
            <p:ph idx="1"/>
          </p:nvPr>
        </p:nvSpPr>
        <p:spPr>
          <a:xfrm>
            <a:off x="609600" y="718466"/>
            <a:ext cx="10972800" cy="4669302"/>
          </a:xfrm>
          <a:prstGeom prst="rect">
            <a:avLst/>
          </a:prstGeo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9" name="Subtítulo 2"/>
          <p:cNvSpPr>
            <a:spLocks noGrp="1"/>
          </p:cNvSpPr>
          <p:nvPr>
            <p:ph type="subTitle" idx="10"/>
          </p:nvPr>
        </p:nvSpPr>
        <p:spPr>
          <a:xfrm>
            <a:off x="609600" y="5498730"/>
            <a:ext cx="10972800" cy="600695"/>
          </a:xfrm>
          <a:prstGeom prst="rect">
            <a:avLst/>
          </a:prstGeom>
        </p:spPr>
        <p:txBody>
          <a:bodyPr>
            <a:normAutofit/>
          </a:bodyPr>
          <a:lstStyle>
            <a:lvl1pPr marL="342900" indent="-342900" algn="l">
              <a:buFont typeface="Arial"/>
              <a:buChar char="•"/>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Haga clic para modificar el estilo de subtítulo del patrón</a:t>
            </a:r>
          </a:p>
        </p:txBody>
      </p:sp>
    </p:spTree>
    <p:extLst>
      <p:ext uri="{BB962C8B-B14F-4D97-AF65-F5344CB8AC3E}">
        <p14:creationId xmlns:p14="http://schemas.microsoft.com/office/powerpoint/2010/main" val="41645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11246988" y="6356351"/>
            <a:ext cx="803349" cy="365125"/>
          </a:xfrm>
          <a:prstGeom prst="rect">
            <a:avLst/>
          </a:prstGeom>
        </p:spPr>
        <p:txBody>
          <a:bodyPr/>
          <a:lstStyle>
            <a:lvl1pPr algn="r">
              <a:defRPr/>
            </a:lvl1pPr>
          </a:lstStyle>
          <a:p>
            <a:pPr defTabSz="457200"/>
            <a:r>
              <a:rPr lang="fr-FR">
                <a:solidFill>
                  <a:prstClr val="black"/>
                </a:solidFill>
              </a:rPr>
              <a:t>1</a:t>
            </a:r>
            <a:endParaRPr lang="fr-FR" dirty="0">
              <a:solidFill>
                <a:prstClr val="black"/>
              </a:solidFill>
            </a:endParaRPr>
          </a:p>
        </p:txBody>
      </p:sp>
    </p:spTree>
    <p:extLst>
      <p:ext uri="{BB962C8B-B14F-4D97-AF65-F5344CB8AC3E}">
        <p14:creationId xmlns:p14="http://schemas.microsoft.com/office/powerpoint/2010/main" val="280516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11246988" y="6356351"/>
            <a:ext cx="803349" cy="365125"/>
          </a:xfrm>
          <a:prstGeom prst="rect">
            <a:avLst/>
          </a:prstGeom>
        </p:spPr>
        <p:txBody>
          <a:bodyPr/>
          <a:lstStyle>
            <a:lvl1pPr algn="r">
              <a:defRPr/>
            </a:lvl1pPr>
          </a:lstStyle>
          <a:p>
            <a:pPr defTabSz="457200"/>
            <a:r>
              <a:rPr lang="fr-FR">
                <a:solidFill>
                  <a:prstClr val="black"/>
                </a:solidFill>
              </a:rPr>
              <a:t>1</a:t>
            </a:r>
            <a:endParaRPr lang="fr-FR" dirty="0">
              <a:solidFill>
                <a:prstClr val="black"/>
              </a:solidFill>
            </a:endParaRPr>
          </a:p>
        </p:txBody>
      </p:sp>
    </p:spTree>
    <p:extLst>
      <p:ext uri="{BB962C8B-B14F-4D97-AF65-F5344CB8AC3E}">
        <p14:creationId xmlns:p14="http://schemas.microsoft.com/office/powerpoint/2010/main" val="324445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11246988" y="6356351"/>
            <a:ext cx="803349" cy="365125"/>
          </a:xfrm>
          <a:prstGeom prst="rect">
            <a:avLst/>
          </a:prstGeom>
        </p:spPr>
        <p:txBody>
          <a:bodyPr/>
          <a:lstStyle>
            <a:lvl1pPr algn="r">
              <a:defRPr/>
            </a:lvl1pPr>
          </a:lstStyle>
          <a:p>
            <a:pPr defTabSz="457200"/>
            <a:r>
              <a:rPr lang="fr-FR">
                <a:solidFill>
                  <a:prstClr val="black"/>
                </a:solidFill>
              </a:rPr>
              <a:t>1</a:t>
            </a:r>
            <a:endParaRPr lang="fr-FR" dirty="0">
              <a:solidFill>
                <a:prstClr val="black"/>
              </a:solidFill>
            </a:endParaRPr>
          </a:p>
        </p:txBody>
      </p:sp>
    </p:spTree>
    <p:extLst>
      <p:ext uri="{BB962C8B-B14F-4D97-AF65-F5344CB8AC3E}">
        <p14:creationId xmlns:p14="http://schemas.microsoft.com/office/powerpoint/2010/main" val="257440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11246988" y="6356351"/>
            <a:ext cx="803349" cy="365125"/>
          </a:xfrm>
          <a:prstGeom prst="rect">
            <a:avLst/>
          </a:prstGeom>
        </p:spPr>
        <p:txBody>
          <a:bodyPr/>
          <a:lstStyle>
            <a:lvl1pPr algn="r">
              <a:defRPr/>
            </a:lvl1pPr>
          </a:lstStyle>
          <a:p>
            <a:pPr defTabSz="457200"/>
            <a:r>
              <a:rPr lang="fr-FR">
                <a:solidFill>
                  <a:prstClr val="black"/>
                </a:solidFill>
              </a:rPr>
              <a:t>1</a:t>
            </a:r>
            <a:endParaRPr lang="fr-FR" dirty="0">
              <a:solidFill>
                <a:prstClr val="black"/>
              </a:solidFill>
            </a:endParaRPr>
          </a:p>
        </p:txBody>
      </p:sp>
    </p:spTree>
    <p:extLst>
      <p:ext uri="{BB962C8B-B14F-4D97-AF65-F5344CB8AC3E}">
        <p14:creationId xmlns:p14="http://schemas.microsoft.com/office/powerpoint/2010/main" val="259569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A5D23A8-2D78-491E-9A07-227E62FB2989}" type="datetimeFigureOut">
              <a:rPr lang="es-ES" smtClean="0"/>
              <a:t>29/06/2023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13B7B2-461E-4B28-A571-F3BDC2074ED5}" type="slidenum">
              <a:rPr lang="es-ES" smtClean="0"/>
              <a:t>‹Nº›</a:t>
            </a:fld>
            <a:endParaRPr lang="es-ES"/>
          </a:p>
        </p:txBody>
      </p:sp>
    </p:spTree>
    <p:extLst>
      <p:ext uri="{BB962C8B-B14F-4D97-AF65-F5344CB8AC3E}">
        <p14:creationId xmlns:p14="http://schemas.microsoft.com/office/powerpoint/2010/main" val="182694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609600" y="6356394"/>
            <a:ext cx="2844800" cy="365125"/>
          </a:xfrm>
          <a:prstGeom prst="rect">
            <a:avLst/>
          </a:prstGeom>
        </p:spPr>
        <p:txBody>
          <a:bodyPr/>
          <a:lstStyle/>
          <a:p>
            <a:fld id="{14421383-91EB-428C-996F-9A6CED9ABD52}" type="datetimeFigureOut">
              <a:rPr lang="es-ES" smtClean="0">
                <a:solidFill>
                  <a:prstClr val="black">
                    <a:tint val="75000"/>
                  </a:prstClr>
                </a:solidFill>
              </a:rPr>
              <a:pPr/>
              <a:t>29/06/2023</a:t>
            </a:fld>
            <a:endParaRPr lang="es-ES">
              <a:solidFill>
                <a:prstClr val="black">
                  <a:tint val="75000"/>
                </a:prstClr>
              </a:solidFill>
            </a:endParaRPr>
          </a:p>
        </p:txBody>
      </p:sp>
      <p:sp>
        <p:nvSpPr>
          <p:cNvPr id="5" name="4 Marcador de pie de página"/>
          <p:cNvSpPr>
            <a:spLocks noGrp="1"/>
          </p:cNvSpPr>
          <p:nvPr>
            <p:ph type="ftr" sz="quarter" idx="11"/>
          </p:nvPr>
        </p:nvSpPr>
        <p:spPr>
          <a:xfrm>
            <a:off x="4165602" y="6356394"/>
            <a:ext cx="3860800" cy="365125"/>
          </a:xfrm>
          <a:prstGeom prst="rect">
            <a:avLst/>
          </a:prstGeom>
        </p:spPr>
        <p:txBody>
          <a:bodyPr/>
          <a:lstStyle/>
          <a:p>
            <a:endParaRPr lang="es-ES">
              <a:solidFill>
                <a:prstClr val="black">
                  <a:tint val="75000"/>
                </a:prstClr>
              </a:solidFill>
            </a:endParaRPr>
          </a:p>
        </p:txBody>
      </p:sp>
      <p:sp>
        <p:nvSpPr>
          <p:cNvPr id="7" name="3 Marcador de número de diapositiva"/>
          <p:cNvSpPr txBox="1">
            <a:spLocks/>
          </p:cNvSpPr>
          <p:nvPr userDrawn="1"/>
        </p:nvSpPr>
        <p:spPr>
          <a:xfrm>
            <a:off x="8737601" y="6356351"/>
            <a:ext cx="28448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5ED25C-A525-4995-9522-4EAFA51D68F4}" type="slidenum">
              <a:rPr lang="es-ES" sz="1200" smtClean="0"/>
              <a:pPr/>
              <a:t>‹Nº›</a:t>
            </a:fld>
            <a:endParaRPr lang="es-ES" sz="1200"/>
          </a:p>
        </p:txBody>
      </p:sp>
      <p:pic>
        <p:nvPicPr>
          <p:cNvPr id="8" name="Image 6" descr="Capture d’écran 2015-01-09 à 14.31.52.png"/>
          <p:cNvPicPr>
            <a:picLocks noChangeAspect="1"/>
          </p:cNvPicPr>
          <p:nvPr userDrawn="1"/>
        </p:nvPicPr>
        <p:blipFill>
          <a:blip r:embed="rId2"/>
          <a:stretch>
            <a:fillRect/>
          </a:stretch>
        </p:blipFill>
        <p:spPr>
          <a:xfrm>
            <a:off x="-1" y="579120"/>
            <a:ext cx="12192001" cy="405343"/>
          </a:xfrm>
          <a:prstGeom prst="rect">
            <a:avLst/>
          </a:prstGeom>
        </p:spPr>
      </p:pic>
      <p:pic>
        <p:nvPicPr>
          <p:cNvPr id="9" name="Image 9" descr="Capture d’écran 2015-01-09 à 14.25.14.png"/>
          <p:cNvPicPr>
            <a:picLocks noChangeAspect="1"/>
          </p:cNvPicPr>
          <p:nvPr userDrawn="1"/>
        </p:nvPicPr>
        <p:blipFill>
          <a:blip r:embed="rId3"/>
          <a:srcRect b="22172"/>
          <a:stretch>
            <a:fillRect/>
          </a:stretch>
        </p:blipFill>
        <p:spPr>
          <a:xfrm>
            <a:off x="0" y="5946144"/>
            <a:ext cx="9543563" cy="951236"/>
          </a:xfrm>
          <a:prstGeom prst="rect">
            <a:avLst/>
          </a:prstGeom>
        </p:spPr>
      </p:pic>
      <p:pic>
        <p:nvPicPr>
          <p:cNvPr id="10" name="1 Imagen"/>
          <p:cNvPicPr>
            <a:picLocks noChangeAspect="1"/>
          </p:cNvPicPr>
          <p:nvPr userDrawn="1"/>
        </p:nvPicPr>
        <p:blipFill rotWithShape="1">
          <a:blip r:embed="rId4" cstate="print">
            <a:extLst>
              <a:ext uri="{28A0092B-C50C-407E-A947-70E740481C1C}">
                <a14:useLocalDpi xmlns:a14="http://schemas.microsoft.com/office/drawing/2010/main" val="0"/>
              </a:ext>
            </a:extLst>
          </a:blip>
          <a:srcRect l="20218" r="13038" b="18610"/>
          <a:stretch/>
        </p:blipFill>
        <p:spPr bwMode="auto">
          <a:xfrm>
            <a:off x="110676" y="41984"/>
            <a:ext cx="652935" cy="30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21 Imagen"/>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371" y="357240"/>
            <a:ext cx="924028" cy="46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56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pPr defTabSz="457200"/>
            <a:fld id="{60B6065B-4714-9E4E-887E-092A90628819}" type="datetimeFigureOut">
              <a:rPr lang="fr-FR" smtClean="0">
                <a:solidFill>
                  <a:prstClr val="black"/>
                </a:solidFill>
              </a:rPr>
              <a:pPr defTabSz="457200"/>
              <a:t>29/06/2023</a:t>
            </a:fld>
            <a:endParaRPr lang="fr-FR">
              <a:solidFill>
                <a:prstClr val="black"/>
              </a:solidFill>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pPr defTabSz="457200"/>
            <a:fld id="{146BAC78-6A98-4548-A016-FFD41BCA98B2}" type="slidenum">
              <a:rPr lang="fr-FR" smtClean="0">
                <a:solidFill>
                  <a:prstClr val="black"/>
                </a:solidFill>
              </a:rPr>
              <a:pPr defTabSz="457200"/>
              <a:t>‹Nº›</a:t>
            </a:fld>
            <a:endParaRPr lang="fr-FR">
              <a:solidFill>
                <a:prstClr val="black"/>
              </a:solidFill>
            </a:endParaRPr>
          </a:p>
        </p:txBody>
      </p:sp>
    </p:spTree>
    <p:extLst>
      <p:ext uri="{BB962C8B-B14F-4D97-AF65-F5344CB8AC3E}">
        <p14:creationId xmlns:p14="http://schemas.microsoft.com/office/powerpoint/2010/main" val="252238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pPr defTabSz="457200"/>
            <a:fld id="{60B6065B-4714-9E4E-887E-092A90628819}" type="datetimeFigureOut">
              <a:rPr lang="fr-FR" smtClean="0">
                <a:solidFill>
                  <a:prstClr val="black"/>
                </a:solidFill>
              </a:rPr>
              <a:pPr defTabSz="457200"/>
              <a:t>29/06/2023</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pPr defTabSz="457200"/>
            <a:fld id="{146BAC78-6A98-4548-A016-FFD41BCA98B2}" type="slidenum">
              <a:rPr lang="fr-FR" smtClean="0">
                <a:solidFill>
                  <a:prstClr val="black"/>
                </a:solidFill>
              </a:rPr>
              <a:pPr defTabSz="457200"/>
              <a:t>‹Nº›</a:t>
            </a:fld>
            <a:endParaRPr lang="fr-FR">
              <a:solidFill>
                <a:prstClr val="black"/>
              </a:solidFill>
            </a:endParaRPr>
          </a:p>
        </p:txBody>
      </p:sp>
    </p:spTree>
    <p:extLst>
      <p:ext uri="{BB962C8B-B14F-4D97-AF65-F5344CB8AC3E}">
        <p14:creationId xmlns:p14="http://schemas.microsoft.com/office/powerpoint/2010/main" val="322585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609600" y="6356351"/>
            <a:ext cx="2844800" cy="365125"/>
          </a:xfrm>
          <a:prstGeom prst="rect">
            <a:avLst/>
          </a:prstGeom>
        </p:spPr>
        <p:txBody>
          <a:bodyPr/>
          <a:lstStyle/>
          <a:p>
            <a:pPr defTabSz="457200"/>
            <a:fld id="{60B6065B-4714-9E4E-887E-092A90628819}" type="datetimeFigureOut">
              <a:rPr lang="fr-FR" smtClean="0">
                <a:solidFill>
                  <a:prstClr val="black"/>
                </a:solidFill>
              </a:rPr>
              <a:pPr defTabSz="457200"/>
              <a:t>29/06/2023</a:t>
            </a:fld>
            <a:endParaRPr lang="fr-FR">
              <a:solidFill>
                <a:prstClr val="black"/>
              </a:solidFill>
            </a:endParaRP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p>
            <a:pPr defTabSz="457200"/>
            <a:endParaRPr lang="fr-FR">
              <a:solidFill>
                <a:prstClr val="black"/>
              </a:solidFill>
            </a:endParaRPr>
          </a:p>
        </p:txBody>
      </p:sp>
      <p:sp>
        <p:nvSpPr>
          <p:cNvPr id="9" name="Espace réservé du numéro de diapositive 8"/>
          <p:cNvSpPr>
            <a:spLocks noGrp="1"/>
          </p:cNvSpPr>
          <p:nvPr>
            <p:ph type="sldNum" sz="quarter" idx="12"/>
          </p:nvPr>
        </p:nvSpPr>
        <p:spPr>
          <a:xfrm>
            <a:off x="8737600" y="6356351"/>
            <a:ext cx="2844800" cy="365125"/>
          </a:xfrm>
          <a:prstGeom prst="rect">
            <a:avLst/>
          </a:prstGeom>
        </p:spPr>
        <p:txBody>
          <a:bodyPr/>
          <a:lstStyle/>
          <a:p>
            <a:pPr defTabSz="457200"/>
            <a:fld id="{146BAC78-6A98-4548-A016-FFD41BCA98B2}" type="slidenum">
              <a:rPr lang="fr-FR" smtClean="0">
                <a:solidFill>
                  <a:prstClr val="black"/>
                </a:solidFill>
              </a:rPr>
              <a:pPr defTabSz="457200"/>
              <a:t>‹Nº›</a:t>
            </a:fld>
            <a:endParaRPr lang="fr-FR">
              <a:solidFill>
                <a:prstClr val="black"/>
              </a:solidFill>
            </a:endParaRPr>
          </a:p>
        </p:txBody>
      </p:sp>
    </p:spTree>
    <p:extLst>
      <p:ext uri="{BB962C8B-B14F-4D97-AF65-F5344CB8AC3E}">
        <p14:creationId xmlns:p14="http://schemas.microsoft.com/office/powerpoint/2010/main" val="245679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a:xfrm>
            <a:off x="609600" y="6356351"/>
            <a:ext cx="2844800" cy="365125"/>
          </a:xfrm>
          <a:prstGeom prst="rect">
            <a:avLst/>
          </a:prstGeom>
        </p:spPr>
        <p:txBody>
          <a:bodyPr/>
          <a:lstStyle/>
          <a:p>
            <a:pPr defTabSz="457200"/>
            <a:fld id="{60B6065B-4714-9E4E-887E-092A90628819}" type="datetimeFigureOut">
              <a:rPr lang="fr-FR" smtClean="0">
                <a:solidFill>
                  <a:prstClr val="black"/>
                </a:solidFill>
              </a:rPr>
              <a:pPr defTabSz="457200"/>
              <a:t>29/06/2023</a:t>
            </a:fld>
            <a:endParaRPr lang="fr-FR">
              <a:solidFill>
                <a:prstClr val="black"/>
              </a:solidFill>
            </a:endParaRP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p>
            <a:pPr defTabSz="457200"/>
            <a:endParaRPr lang="fr-FR">
              <a:solidFill>
                <a:prstClr val="black"/>
              </a:solidFill>
            </a:endParaRPr>
          </a:p>
        </p:txBody>
      </p:sp>
      <p:sp>
        <p:nvSpPr>
          <p:cNvPr id="5" name="Espace réservé du numéro de diapositive 4"/>
          <p:cNvSpPr>
            <a:spLocks noGrp="1"/>
          </p:cNvSpPr>
          <p:nvPr>
            <p:ph type="sldNum" sz="quarter" idx="12"/>
          </p:nvPr>
        </p:nvSpPr>
        <p:spPr>
          <a:xfrm>
            <a:off x="8737600" y="6356351"/>
            <a:ext cx="2844800" cy="365125"/>
          </a:xfrm>
          <a:prstGeom prst="rect">
            <a:avLst/>
          </a:prstGeom>
        </p:spPr>
        <p:txBody>
          <a:bodyPr/>
          <a:lstStyle/>
          <a:p>
            <a:pPr defTabSz="457200"/>
            <a:fld id="{146BAC78-6A98-4548-A016-FFD41BCA98B2}" type="slidenum">
              <a:rPr lang="fr-FR" smtClean="0">
                <a:solidFill>
                  <a:prstClr val="black"/>
                </a:solidFill>
              </a:rPr>
              <a:pPr defTabSz="457200"/>
              <a:t>‹Nº›</a:t>
            </a:fld>
            <a:endParaRPr lang="fr-FR">
              <a:solidFill>
                <a:prstClr val="black"/>
              </a:solidFill>
            </a:endParaRPr>
          </a:p>
        </p:txBody>
      </p:sp>
    </p:spTree>
    <p:extLst>
      <p:ext uri="{BB962C8B-B14F-4D97-AF65-F5344CB8AC3E}">
        <p14:creationId xmlns:p14="http://schemas.microsoft.com/office/powerpoint/2010/main" val="76349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 y="6356351"/>
            <a:ext cx="2844800" cy="365125"/>
          </a:xfrm>
          <a:prstGeom prst="rect">
            <a:avLst/>
          </a:prstGeom>
        </p:spPr>
        <p:txBody>
          <a:bodyPr/>
          <a:lstStyle/>
          <a:p>
            <a:pPr defTabSz="457200"/>
            <a:fld id="{60B6065B-4714-9E4E-887E-092A90628819}" type="datetimeFigureOut">
              <a:rPr lang="fr-FR" smtClean="0">
                <a:solidFill>
                  <a:prstClr val="black"/>
                </a:solidFill>
              </a:rPr>
              <a:pPr defTabSz="457200"/>
              <a:t>29/06/2023</a:t>
            </a:fld>
            <a:endParaRPr lang="fr-FR">
              <a:solidFill>
                <a:prstClr val="black"/>
              </a:solidFill>
            </a:endParaRP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p>
            <a:pPr defTabSz="457200"/>
            <a:endParaRPr lang="fr-FR">
              <a:solidFill>
                <a:prstClr val="black"/>
              </a:solidFill>
            </a:endParaRPr>
          </a:p>
        </p:txBody>
      </p:sp>
      <p:sp>
        <p:nvSpPr>
          <p:cNvPr id="4" name="Espace réservé du numéro de diapositive 3"/>
          <p:cNvSpPr>
            <a:spLocks noGrp="1"/>
          </p:cNvSpPr>
          <p:nvPr>
            <p:ph type="sldNum" sz="quarter" idx="12"/>
          </p:nvPr>
        </p:nvSpPr>
        <p:spPr>
          <a:xfrm>
            <a:off x="8737600" y="6356351"/>
            <a:ext cx="2844800" cy="365125"/>
          </a:xfrm>
          <a:prstGeom prst="rect">
            <a:avLst/>
          </a:prstGeom>
        </p:spPr>
        <p:txBody>
          <a:bodyPr/>
          <a:lstStyle/>
          <a:p>
            <a:pPr defTabSz="457200"/>
            <a:fld id="{146BAC78-6A98-4548-A016-FFD41BCA98B2}" type="slidenum">
              <a:rPr lang="fr-FR" smtClean="0">
                <a:solidFill>
                  <a:prstClr val="black"/>
                </a:solidFill>
              </a:rPr>
              <a:pPr defTabSz="457200"/>
              <a:t>‹Nº›</a:t>
            </a:fld>
            <a:endParaRPr lang="fr-FR">
              <a:solidFill>
                <a:prstClr val="black"/>
              </a:solidFill>
            </a:endParaRPr>
          </a:p>
        </p:txBody>
      </p:sp>
    </p:spTree>
    <p:extLst>
      <p:ext uri="{BB962C8B-B14F-4D97-AF65-F5344CB8AC3E}">
        <p14:creationId xmlns:p14="http://schemas.microsoft.com/office/powerpoint/2010/main" val="165079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pPr defTabSz="457200"/>
            <a:fld id="{60B6065B-4714-9E4E-887E-092A90628819}" type="datetimeFigureOut">
              <a:rPr lang="fr-FR" smtClean="0">
                <a:solidFill>
                  <a:prstClr val="black"/>
                </a:solidFill>
              </a:rPr>
              <a:pPr defTabSz="457200"/>
              <a:t>29/06/2023</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pPr defTabSz="457200"/>
            <a:fld id="{146BAC78-6A98-4548-A016-FFD41BCA98B2}" type="slidenum">
              <a:rPr lang="fr-FR" smtClean="0">
                <a:solidFill>
                  <a:prstClr val="black"/>
                </a:solidFill>
              </a:rPr>
              <a:pPr defTabSz="457200"/>
              <a:t>‹Nº›</a:t>
            </a:fld>
            <a:endParaRPr lang="fr-FR">
              <a:solidFill>
                <a:prstClr val="black"/>
              </a:solidFill>
            </a:endParaRPr>
          </a:p>
        </p:txBody>
      </p:sp>
    </p:spTree>
    <p:extLst>
      <p:ext uri="{BB962C8B-B14F-4D97-AF65-F5344CB8AC3E}">
        <p14:creationId xmlns:p14="http://schemas.microsoft.com/office/powerpoint/2010/main" val="30360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609600" y="6356351"/>
            <a:ext cx="2844800" cy="365125"/>
          </a:xfrm>
          <a:prstGeom prst="rect">
            <a:avLst/>
          </a:prstGeom>
        </p:spPr>
        <p:txBody>
          <a:bodyPr/>
          <a:lstStyle/>
          <a:p>
            <a:pPr defTabSz="457200"/>
            <a:fld id="{60B6065B-4714-9E4E-887E-092A90628819}" type="datetimeFigureOut">
              <a:rPr lang="fr-FR" smtClean="0">
                <a:solidFill>
                  <a:prstClr val="black"/>
                </a:solidFill>
              </a:rPr>
              <a:pPr defTabSz="457200"/>
              <a:t>29/06/2023</a:t>
            </a:fld>
            <a:endParaRPr lang="fr-FR">
              <a:solidFill>
                <a:prstClr val="black"/>
              </a:solidFill>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8737600" y="6356351"/>
            <a:ext cx="2844800" cy="365125"/>
          </a:xfrm>
          <a:prstGeom prst="rect">
            <a:avLst/>
          </a:prstGeom>
        </p:spPr>
        <p:txBody>
          <a:bodyPr/>
          <a:lstStyle/>
          <a:p>
            <a:pPr defTabSz="457200"/>
            <a:fld id="{146BAC78-6A98-4548-A016-FFD41BCA98B2}" type="slidenum">
              <a:rPr lang="fr-FR" smtClean="0">
                <a:solidFill>
                  <a:prstClr val="black"/>
                </a:solidFill>
              </a:rPr>
              <a:pPr defTabSz="457200"/>
              <a:t>‹Nº›</a:t>
            </a:fld>
            <a:endParaRPr lang="fr-FR">
              <a:solidFill>
                <a:prstClr val="black"/>
              </a:solidFill>
            </a:endParaRPr>
          </a:p>
        </p:txBody>
      </p:sp>
    </p:spTree>
    <p:extLst>
      <p:ext uri="{BB962C8B-B14F-4D97-AF65-F5344CB8AC3E}">
        <p14:creationId xmlns:p14="http://schemas.microsoft.com/office/powerpoint/2010/main" val="21424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Capture d’écran 2015-01-09 à 14.31.52.png"/>
          <p:cNvPicPr>
            <a:picLocks noChangeAspect="1"/>
          </p:cNvPicPr>
          <p:nvPr userDrawn="1"/>
        </p:nvPicPr>
        <p:blipFill>
          <a:blip r:embed="rId31"/>
          <a:stretch>
            <a:fillRect/>
          </a:stretch>
        </p:blipFill>
        <p:spPr>
          <a:xfrm>
            <a:off x="-1" y="579120"/>
            <a:ext cx="12192001" cy="405343"/>
          </a:xfrm>
          <a:prstGeom prst="rect">
            <a:avLst/>
          </a:prstGeom>
        </p:spPr>
      </p:pic>
      <p:pic>
        <p:nvPicPr>
          <p:cNvPr id="10" name="Image 9" descr="Capture d’écran 2015-01-09 à 14.25.14.png"/>
          <p:cNvPicPr>
            <a:picLocks noChangeAspect="1"/>
          </p:cNvPicPr>
          <p:nvPr userDrawn="1"/>
        </p:nvPicPr>
        <p:blipFill>
          <a:blip r:embed="rId32"/>
          <a:srcRect b="22172"/>
          <a:stretch>
            <a:fillRect/>
          </a:stretch>
        </p:blipFill>
        <p:spPr>
          <a:xfrm>
            <a:off x="0" y="5946143"/>
            <a:ext cx="9543563" cy="951236"/>
          </a:xfrm>
          <a:prstGeom prst="rect">
            <a:avLst/>
          </a:prstGeom>
        </p:spPr>
      </p:pic>
      <p:grpSp>
        <p:nvGrpSpPr>
          <p:cNvPr id="8" name="Grupo 7"/>
          <p:cNvGrpSpPr/>
          <p:nvPr userDrawn="1"/>
        </p:nvGrpSpPr>
        <p:grpSpPr>
          <a:xfrm>
            <a:off x="61027" y="72357"/>
            <a:ext cx="708156" cy="549621"/>
            <a:chOff x="1984828" y="1937655"/>
            <a:chExt cx="5174345" cy="4015962"/>
          </a:xfrm>
        </p:grpSpPr>
        <p:grpSp>
          <p:nvGrpSpPr>
            <p:cNvPr id="9" name="Grupo 8"/>
            <p:cNvGrpSpPr/>
            <p:nvPr/>
          </p:nvGrpSpPr>
          <p:grpSpPr>
            <a:xfrm>
              <a:off x="1984828" y="1937655"/>
              <a:ext cx="5174345" cy="2982690"/>
              <a:chOff x="1277257" y="1219199"/>
              <a:chExt cx="5174345" cy="2982690"/>
            </a:xfrm>
          </p:grpSpPr>
          <p:sp>
            <p:nvSpPr>
              <p:cNvPr id="12" name="Arco de bloque 11"/>
              <p:cNvSpPr/>
              <p:nvPr/>
            </p:nvSpPr>
            <p:spPr>
              <a:xfrm rot="16200000">
                <a:off x="1277257" y="1219200"/>
                <a:ext cx="2982686" cy="2982686"/>
              </a:xfrm>
              <a:prstGeom prst="blockArc">
                <a:avLst/>
              </a:prstGeom>
              <a:solidFill>
                <a:srgbClr val="5B9BD5"/>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Arco de bloque 12"/>
              <p:cNvSpPr/>
              <p:nvPr/>
            </p:nvSpPr>
            <p:spPr>
              <a:xfrm rot="5400000" flipH="1">
                <a:off x="3468916" y="1219203"/>
                <a:ext cx="2982686" cy="2982686"/>
              </a:xfrm>
              <a:prstGeom prst="blockArc">
                <a:avLst/>
              </a:prstGeom>
              <a:solidFill>
                <a:srgbClr val="ED7D31"/>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Rectángulo 13"/>
              <p:cNvSpPr/>
              <p:nvPr/>
            </p:nvSpPr>
            <p:spPr>
              <a:xfrm>
                <a:off x="2797627" y="1219199"/>
                <a:ext cx="2137230" cy="747487"/>
              </a:xfrm>
              <a:prstGeom prst="rect">
                <a:avLst/>
              </a:prstGeom>
              <a:solidFill>
                <a:srgbClr val="C0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ángulo 14"/>
              <p:cNvSpPr/>
              <p:nvPr/>
            </p:nvSpPr>
            <p:spPr>
              <a:xfrm rot="5400000">
                <a:off x="2797626" y="2710543"/>
                <a:ext cx="2235201" cy="747487"/>
              </a:xfrm>
              <a:prstGeom prst="rect">
                <a:avLst/>
              </a:prstGeom>
              <a:solidFill>
                <a:srgbClr val="C0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1" name="CuadroTexto 10"/>
            <p:cNvSpPr txBox="1"/>
            <p:nvPr/>
          </p:nvSpPr>
          <p:spPr>
            <a:xfrm>
              <a:off x="2987451" y="4920340"/>
              <a:ext cx="3172688" cy="10332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700" b="0" i="0" u="none" strike="noStrike" kern="0" cap="none" spc="0" normalizeH="0" baseline="0" noProof="0" dirty="0" err="1">
                  <a:ln>
                    <a:noFill/>
                  </a:ln>
                  <a:solidFill>
                    <a:srgbClr val="C00000"/>
                  </a:solidFill>
                  <a:effectLst/>
                  <a:uLnTx/>
                  <a:uFillTx/>
                  <a:latin typeface="Berlin Sans FB Demi" panose="020E0802020502020306" pitchFamily="34" charset="0"/>
                </a:rPr>
                <a:t>Techno</a:t>
              </a:r>
              <a:r>
                <a:rPr kumimoji="0" lang="es-ES" sz="700" b="0" i="0" u="none" strike="noStrike" kern="0" cap="none" spc="0" normalizeH="0" baseline="0" noProof="0" dirty="0" err="1">
                  <a:ln>
                    <a:noFill/>
                  </a:ln>
                  <a:solidFill>
                    <a:srgbClr val="5B9BD5"/>
                  </a:solidFill>
                  <a:effectLst/>
                  <a:uLnTx/>
                  <a:uFillTx/>
                  <a:latin typeface="Berlin Sans FB Demi" panose="020E0802020502020306" pitchFamily="34" charset="0"/>
                </a:rPr>
                <a:t>Cell</a:t>
              </a:r>
              <a:endParaRPr kumimoji="0" lang="es-ES" sz="700" b="0" i="0" u="none" strike="noStrike" kern="0" cap="none" spc="0" normalizeH="0" baseline="0" noProof="0" dirty="0">
                <a:ln>
                  <a:noFill/>
                </a:ln>
                <a:solidFill>
                  <a:srgbClr val="ED7D31"/>
                </a:solidFill>
                <a:effectLst/>
                <a:uLnTx/>
                <a:uFillTx/>
                <a:latin typeface="Berlin Sans FB Demi" panose="020E0802020502020306" pitchFamily="34" charset="0"/>
              </a:endParaRPr>
            </a:p>
          </p:txBody>
        </p:sp>
      </p:grpSp>
    </p:spTree>
    <p:extLst>
      <p:ext uri="{BB962C8B-B14F-4D97-AF65-F5344CB8AC3E}">
        <p14:creationId xmlns:p14="http://schemas.microsoft.com/office/powerpoint/2010/main" val="3121724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6.jpeg"/><Relationship Id="rId7"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7.tiff"/><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5.wdp"/><Relationship Id="rId3" Type="http://schemas.openxmlformats.org/officeDocument/2006/relationships/image" Target="../media/image6.png"/><Relationship Id="rId7" Type="http://schemas.microsoft.com/office/2007/relationships/hdphoto" Target="../media/hdphoto2.wdp"/><Relationship Id="rId12" Type="http://schemas.openxmlformats.org/officeDocument/2006/relationships/image" Target="../media/image11.png"/><Relationship Id="rId17" Type="http://schemas.microsoft.com/office/2007/relationships/hdphoto" Target="../media/hdphoto7.wdp"/><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3.wdp"/><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30.png"/><Relationship Id="rId10" Type="http://schemas.microsoft.com/office/2007/relationships/hdphoto" Target="../media/hdphoto8.wdp"/><Relationship Id="rId4" Type="http://schemas.openxmlformats.org/officeDocument/2006/relationships/image" Target="../media/image21.emf"/><Relationship Id="rId9" Type="http://schemas.openxmlformats.org/officeDocument/2006/relationships/image" Target="../media/image26.png"/><Relationship Id="rId14"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D5EA38-728B-3052-09B3-BE0E2C0DA74A}"/>
              </a:ext>
            </a:extLst>
          </p:cNvPr>
          <p:cNvSpPr>
            <a:spLocks noGrp="1"/>
          </p:cNvSpPr>
          <p:nvPr>
            <p:ph type="ctrTitle"/>
          </p:nvPr>
        </p:nvSpPr>
        <p:spPr>
          <a:xfrm>
            <a:off x="914400" y="1381009"/>
            <a:ext cx="10363200" cy="1470025"/>
          </a:xfrm>
        </p:spPr>
        <p:txBody>
          <a:bodyPr/>
          <a:lstStyle/>
          <a:p>
            <a:r>
              <a:rPr lang="es-ES" dirty="0"/>
              <a:t>Colaboración</a:t>
            </a:r>
            <a:br>
              <a:rPr lang="es-ES" dirty="0"/>
            </a:br>
            <a:r>
              <a:rPr lang="es-ES" dirty="0"/>
              <a:t> </a:t>
            </a:r>
            <a:br>
              <a:rPr lang="es-ES" dirty="0"/>
            </a:br>
            <a:r>
              <a:rPr lang="es-ES" dirty="0"/>
              <a:t>Unidad de Computación Científica</a:t>
            </a:r>
            <a:br>
              <a:rPr lang="es-ES" dirty="0"/>
            </a:br>
            <a:br>
              <a:rPr lang="es-ES" dirty="0"/>
            </a:br>
            <a:r>
              <a:rPr lang="es-ES" dirty="0"/>
              <a:t>Unidad de Innovación Biomédica – División de Tecnología Celular</a:t>
            </a:r>
          </a:p>
        </p:txBody>
      </p:sp>
      <p:pic>
        <p:nvPicPr>
          <p:cNvPr id="4" name="Imagen 3">
            <a:extLst>
              <a:ext uri="{FF2B5EF4-FFF2-40B4-BE49-F238E27FC236}">
                <a16:creationId xmlns:a16="http://schemas.microsoft.com/office/drawing/2014/main" id="{BB9EDFAF-E907-FC85-BE63-4DE24C156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8097" y="0"/>
            <a:ext cx="2226156" cy="765240"/>
          </a:xfrm>
          <a:prstGeom prst="rect">
            <a:avLst/>
          </a:prstGeom>
        </p:spPr>
      </p:pic>
    </p:spTree>
    <p:extLst>
      <p:ext uri="{BB962C8B-B14F-4D97-AF65-F5344CB8AC3E}">
        <p14:creationId xmlns:p14="http://schemas.microsoft.com/office/powerpoint/2010/main" val="201731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id="{37FCA775-F65C-41A9-906C-A89E127EF121}"/>
              </a:ext>
            </a:extLst>
          </p:cNvPr>
          <p:cNvSpPr txBox="1">
            <a:spLocks/>
          </p:cNvSpPr>
          <p:nvPr/>
        </p:nvSpPr>
        <p:spPr>
          <a:xfrm>
            <a:off x="847288" y="-7132"/>
            <a:ext cx="10830187" cy="963358"/>
          </a:xfrm>
          <a:prstGeom prst="rect">
            <a:avLst/>
          </a:prstGeom>
          <a:solidFill>
            <a:srgbClr val="FFFFFF">
              <a:alpha val="69804"/>
            </a:srgbClr>
          </a:solidFill>
        </p:spPr>
        <p:txBody>
          <a:bodyPr lIns="91440" tIns="45720" rIns="91440" bIns="4572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i="1" dirty="0">
                <a:cs typeface="Calibri Light" pitchFamily="34" charset="0"/>
              </a:rPr>
              <a:t>In vivo </a:t>
            </a:r>
            <a:r>
              <a:rPr lang="es-ES" sz="3200" dirty="0">
                <a:cs typeface="Calibri Light" pitchFamily="34" charset="0"/>
              </a:rPr>
              <a:t>gene </a:t>
            </a:r>
            <a:r>
              <a:rPr lang="es-ES" sz="3200" dirty="0" err="1">
                <a:cs typeface="Calibri Light" pitchFamily="34" charset="0"/>
              </a:rPr>
              <a:t>therapy</a:t>
            </a:r>
            <a:r>
              <a:rPr lang="es-ES" sz="3200" dirty="0">
                <a:cs typeface="Calibri Light" pitchFamily="34" charset="0"/>
              </a:rPr>
              <a:t> </a:t>
            </a:r>
            <a:r>
              <a:rPr lang="es-ES" sz="3200" dirty="0" err="1">
                <a:cs typeface="Calibri Light" pitchFamily="34" charset="0"/>
              </a:rPr>
              <a:t>for</a:t>
            </a:r>
            <a:r>
              <a:rPr lang="es-ES" sz="3200" dirty="0">
                <a:cs typeface="Calibri Light" pitchFamily="34" charset="0"/>
              </a:rPr>
              <a:t> </a:t>
            </a:r>
            <a:r>
              <a:rPr lang="es-ES" sz="3200" dirty="0" err="1">
                <a:cs typeface="Calibri Light" pitchFamily="34" charset="0"/>
              </a:rPr>
              <a:t>Primary</a:t>
            </a:r>
            <a:r>
              <a:rPr lang="es-ES" sz="3200" dirty="0">
                <a:cs typeface="Calibri Light" pitchFamily="34" charset="0"/>
              </a:rPr>
              <a:t> </a:t>
            </a:r>
            <a:r>
              <a:rPr lang="es-ES" sz="3200" dirty="0" err="1">
                <a:cs typeface="Calibri Light" pitchFamily="34" charset="0"/>
              </a:rPr>
              <a:t>Hyperoxaluria</a:t>
            </a:r>
            <a:r>
              <a:rPr lang="es-ES" sz="3200" dirty="0">
                <a:cs typeface="Calibri Light" pitchFamily="34" charset="0"/>
              </a:rPr>
              <a:t> </a:t>
            </a:r>
            <a:r>
              <a:rPr lang="es-ES" sz="3200" dirty="0" err="1">
                <a:cs typeface="Calibri Light" pitchFamily="34" charset="0"/>
              </a:rPr>
              <a:t>Type</a:t>
            </a:r>
            <a:r>
              <a:rPr lang="es-ES" sz="3200" dirty="0">
                <a:cs typeface="Calibri Light" pitchFamily="34" charset="0"/>
              </a:rPr>
              <a:t> 1</a:t>
            </a:r>
          </a:p>
        </p:txBody>
      </p:sp>
      <p:grpSp>
        <p:nvGrpSpPr>
          <p:cNvPr id="5" name="Grupo 4">
            <a:extLst>
              <a:ext uri="{FF2B5EF4-FFF2-40B4-BE49-F238E27FC236}">
                <a16:creationId xmlns:a16="http://schemas.microsoft.com/office/drawing/2014/main" id="{EDFE69A4-49E4-44B4-CD57-6625C29A7EC5}"/>
              </a:ext>
            </a:extLst>
          </p:cNvPr>
          <p:cNvGrpSpPr/>
          <p:nvPr/>
        </p:nvGrpSpPr>
        <p:grpSpPr>
          <a:xfrm>
            <a:off x="1515350" y="1093451"/>
            <a:ext cx="5898214" cy="2668268"/>
            <a:chOff x="6093938" y="4090300"/>
            <a:chExt cx="5898214" cy="2668268"/>
          </a:xfrm>
        </p:grpSpPr>
        <p:cxnSp>
          <p:nvCxnSpPr>
            <p:cNvPr id="113" name="51 Conector recto de flecha">
              <a:extLst>
                <a:ext uri="{FF2B5EF4-FFF2-40B4-BE49-F238E27FC236}">
                  <a16:creationId xmlns:a16="http://schemas.microsoft.com/office/drawing/2014/main" id="{C358043F-27E1-1D99-73B7-51860A2E7CCC}"/>
                </a:ext>
              </a:extLst>
            </p:cNvPr>
            <p:cNvCxnSpPr>
              <a:cxnSpLocks/>
            </p:cNvCxnSpPr>
            <p:nvPr/>
          </p:nvCxnSpPr>
          <p:spPr>
            <a:xfrm>
              <a:off x="8631846" y="6427077"/>
              <a:ext cx="0" cy="215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7" name="CuadroTexto 126">
              <a:extLst>
                <a:ext uri="{FF2B5EF4-FFF2-40B4-BE49-F238E27FC236}">
                  <a16:creationId xmlns:a16="http://schemas.microsoft.com/office/drawing/2014/main" id="{A9ACD4D6-56D7-E967-32CB-713E9B27641E}"/>
                </a:ext>
              </a:extLst>
            </p:cNvPr>
            <p:cNvSpPr txBox="1"/>
            <p:nvPr/>
          </p:nvSpPr>
          <p:spPr>
            <a:xfrm>
              <a:off x="8631846" y="6346112"/>
              <a:ext cx="892680" cy="369332"/>
            </a:xfrm>
            <a:prstGeom prst="rect">
              <a:avLst/>
            </a:prstGeom>
            <a:noFill/>
          </p:spPr>
          <p:txBody>
            <a:bodyPr wrap="none" rtlCol="0">
              <a:spAutoFit/>
            </a:bodyPr>
            <a:lstStyle/>
            <a:p>
              <a:r>
                <a:rPr lang="es-MX" dirty="0" err="1"/>
                <a:t>Oxalate</a:t>
              </a:r>
              <a:endParaRPr lang="en-US" dirty="0"/>
            </a:p>
          </p:txBody>
        </p:sp>
        <p:grpSp>
          <p:nvGrpSpPr>
            <p:cNvPr id="4" name="Grupo 3">
              <a:extLst>
                <a:ext uri="{FF2B5EF4-FFF2-40B4-BE49-F238E27FC236}">
                  <a16:creationId xmlns:a16="http://schemas.microsoft.com/office/drawing/2014/main" id="{72BFF7A6-4EEB-BCA9-BF55-01977BCEC253}"/>
                </a:ext>
              </a:extLst>
            </p:cNvPr>
            <p:cNvGrpSpPr/>
            <p:nvPr/>
          </p:nvGrpSpPr>
          <p:grpSpPr>
            <a:xfrm>
              <a:off x="6093938" y="4090300"/>
              <a:ext cx="5898214" cy="2668268"/>
              <a:chOff x="6093938" y="4090300"/>
              <a:chExt cx="5898214" cy="2668268"/>
            </a:xfrm>
          </p:grpSpPr>
          <p:sp>
            <p:nvSpPr>
              <p:cNvPr id="99" name="CuadroTexto 98">
                <a:extLst>
                  <a:ext uri="{FF2B5EF4-FFF2-40B4-BE49-F238E27FC236}">
                    <a16:creationId xmlns:a16="http://schemas.microsoft.com/office/drawing/2014/main" id="{4A6711FA-1737-FB94-EEAC-5A31AF1D7CE3}"/>
                  </a:ext>
                </a:extLst>
              </p:cNvPr>
              <p:cNvSpPr txBox="1"/>
              <p:nvPr/>
            </p:nvSpPr>
            <p:spPr>
              <a:xfrm>
                <a:off x="7331578" y="4090300"/>
                <a:ext cx="3526614" cy="377976"/>
              </a:xfrm>
              <a:prstGeom prst="roundRect">
                <a:avLst/>
              </a:prstGeom>
              <a:solidFill>
                <a:schemeClr val="bg1">
                  <a:lumMod val="95000"/>
                </a:schemeClr>
              </a:solidFill>
              <a:ln w="19050">
                <a:solidFill>
                  <a:schemeClr val="bg2">
                    <a:lumMod val="50000"/>
                  </a:schemeClr>
                </a:solidFill>
              </a:ln>
            </p:spPr>
            <p:txBody>
              <a:bodyPr wrap="square">
                <a:spAutoFit/>
              </a:bodyPr>
              <a:lstStyle/>
              <a:p>
                <a:pPr marL="0" lvl="1" defTabSz="829713">
                  <a:lnSpc>
                    <a:spcPct val="90000"/>
                  </a:lnSpc>
                  <a:spcBef>
                    <a:spcPct val="0"/>
                  </a:spcBef>
                  <a:spcAft>
                    <a:spcPct val="15000"/>
                  </a:spcAft>
                </a:pPr>
                <a:r>
                  <a:rPr lang="es-ES" altLang="es-ES" dirty="0">
                    <a:latin typeface="Calibri" pitchFamily="34" charset="0"/>
                    <a:cs typeface="ＭＳ Ｐゴシック" pitchFamily="-107" charset="-128"/>
                  </a:rPr>
                  <a:t>PH1: CELL-AUTONOMOUS DISEASE</a:t>
                </a:r>
              </a:p>
            </p:txBody>
          </p:sp>
          <p:sp>
            <p:nvSpPr>
              <p:cNvPr id="100" name="Rectángulo: esquinas redondeadas 99">
                <a:extLst>
                  <a:ext uri="{FF2B5EF4-FFF2-40B4-BE49-F238E27FC236}">
                    <a16:creationId xmlns:a16="http://schemas.microsoft.com/office/drawing/2014/main" id="{903F3AD3-6026-881F-E41B-F5A446A0E47E}"/>
                  </a:ext>
                </a:extLst>
              </p:cNvPr>
              <p:cNvSpPr/>
              <p:nvPr/>
            </p:nvSpPr>
            <p:spPr>
              <a:xfrm>
                <a:off x="6671362" y="5050490"/>
                <a:ext cx="3208478" cy="1708078"/>
              </a:xfrm>
              <a:prstGeom prst="round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3">
                <a:extLst>
                  <a:ext uri="{FF2B5EF4-FFF2-40B4-BE49-F238E27FC236}">
                    <a16:creationId xmlns:a16="http://schemas.microsoft.com/office/drawing/2014/main" id="{1CB7DD1F-3ACF-9FBC-A861-743CEEE58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938" y="4614554"/>
                <a:ext cx="1595611" cy="93788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 name="13 Grupo">
                <a:extLst>
                  <a:ext uri="{FF2B5EF4-FFF2-40B4-BE49-F238E27FC236}">
                    <a16:creationId xmlns:a16="http://schemas.microsoft.com/office/drawing/2014/main" id="{6D71975C-F088-2BAA-34A6-9D23CA9426A1}"/>
                  </a:ext>
                </a:extLst>
              </p:cNvPr>
              <p:cNvGrpSpPr>
                <a:grpSpLocks noChangeAspect="1"/>
              </p:cNvGrpSpPr>
              <p:nvPr/>
            </p:nvGrpSpPr>
            <p:grpSpPr>
              <a:xfrm>
                <a:off x="7002988" y="5291974"/>
                <a:ext cx="877736" cy="972000"/>
                <a:chOff x="3255791" y="4053170"/>
                <a:chExt cx="1933403" cy="2122777"/>
              </a:xfrm>
            </p:grpSpPr>
            <p:sp>
              <p:nvSpPr>
                <p:cNvPr id="103" name="22 Hexágono">
                  <a:extLst>
                    <a:ext uri="{FF2B5EF4-FFF2-40B4-BE49-F238E27FC236}">
                      <a16:creationId xmlns:a16="http://schemas.microsoft.com/office/drawing/2014/main" id="{86173B9E-9DEC-0B70-67B8-A48EADFD00CE}"/>
                    </a:ext>
                  </a:extLst>
                </p:cNvPr>
                <p:cNvSpPr/>
                <p:nvPr/>
              </p:nvSpPr>
              <p:spPr>
                <a:xfrm>
                  <a:off x="3255791" y="4926138"/>
                  <a:ext cx="1049724" cy="823885"/>
                </a:xfrm>
                <a:prstGeom prst="hexagon">
                  <a:avLst/>
                </a:prstGeom>
                <a:solidFill>
                  <a:schemeClr val="bg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23 Elipse">
                  <a:extLst>
                    <a:ext uri="{FF2B5EF4-FFF2-40B4-BE49-F238E27FC236}">
                      <a16:creationId xmlns:a16="http://schemas.microsoft.com/office/drawing/2014/main" id="{B69F934F-B77B-B70E-8257-369410CAD85F}"/>
                    </a:ext>
                  </a:extLst>
                </p:cNvPr>
                <p:cNvSpPr/>
                <p:nvPr/>
              </p:nvSpPr>
              <p:spPr>
                <a:xfrm rot="21381706" flipH="1" flipV="1">
                  <a:off x="3574508" y="5141609"/>
                  <a:ext cx="383575" cy="340046"/>
                </a:xfrm>
                <a:prstGeom prst="ellipse">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05" name="36 Hexágono">
                  <a:extLst>
                    <a:ext uri="{FF2B5EF4-FFF2-40B4-BE49-F238E27FC236}">
                      <a16:creationId xmlns:a16="http://schemas.microsoft.com/office/drawing/2014/main" id="{73AD2D0E-739B-DF2F-0B0B-85201048E403}"/>
                    </a:ext>
                  </a:extLst>
                </p:cNvPr>
                <p:cNvSpPr/>
                <p:nvPr/>
              </p:nvSpPr>
              <p:spPr>
                <a:xfrm>
                  <a:off x="3255791" y="4053170"/>
                  <a:ext cx="1049724" cy="823885"/>
                </a:xfrm>
                <a:prstGeom prst="hexagon">
                  <a:avLst/>
                </a:prstGeom>
                <a:solidFill>
                  <a:schemeClr val="bg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 name="37 Elipse">
                  <a:extLst>
                    <a:ext uri="{FF2B5EF4-FFF2-40B4-BE49-F238E27FC236}">
                      <a16:creationId xmlns:a16="http://schemas.microsoft.com/office/drawing/2014/main" id="{42250108-729F-560B-8E7D-8CE2BB3073C1}"/>
                    </a:ext>
                  </a:extLst>
                </p:cNvPr>
                <p:cNvSpPr/>
                <p:nvPr/>
              </p:nvSpPr>
              <p:spPr>
                <a:xfrm rot="21381706" flipH="1" flipV="1">
                  <a:off x="3459610" y="4107954"/>
                  <a:ext cx="383575" cy="340046"/>
                </a:xfrm>
                <a:prstGeom prst="ellipse">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07" name="39 Hexágono">
                  <a:extLst>
                    <a:ext uri="{FF2B5EF4-FFF2-40B4-BE49-F238E27FC236}">
                      <a16:creationId xmlns:a16="http://schemas.microsoft.com/office/drawing/2014/main" id="{C9EA46B8-8C2B-A5FF-F925-BCFA2BF8DE47}"/>
                    </a:ext>
                  </a:extLst>
                </p:cNvPr>
                <p:cNvSpPr/>
                <p:nvPr/>
              </p:nvSpPr>
              <p:spPr>
                <a:xfrm>
                  <a:off x="4139468" y="4487015"/>
                  <a:ext cx="1049726" cy="823884"/>
                </a:xfrm>
                <a:prstGeom prst="hexagon">
                  <a:avLst/>
                </a:prstGeom>
                <a:solidFill>
                  <a:schemeClr val="bg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8" name="40 Elipse">
                  <a:extLst>
                    <a:ext uri="{FF2B5EF4-FFF2-40B4-BE49-F238E27FC236}">
                      <a16:creationId xmlns:a16="http://schemas.microsoft.com/office/drawing/2014/main" id="{DF6B62C3-484C-C408-5497-1C3192572BC2}"/>
                    </a:ext>
                  </a:extLst>
                </p:cNvPr>
                <p:cNvSpPr/>
                <p:nvPr/>
              </p:nvSpPr>
              <p:spPr>
                <a:xfrm rot="21381706" flipH="1" flipV="1">
                  <a:off x="4621527" y="4581216"/>
                  <a:ext cx="383575" cy="340046"/>
                </a:xfrm>
                <a:prstGeom prst="ellipse">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09" name="45 Hexágono">
                  <a:extLst>
                    <a:ext uri="{FF2B5EF4-FFF2-40B4-BE49-F238E27FC236}">
                      <a16:creationId xmlns:a16="http://schemas.microsoft.com/office/drawing/2014/main" id="{0FE89F02-CA92-AD1C-8191-834D24368085}"/>
                    </a:ext>
                  </a:extLst>
                </p:cNvPr>
                <p:cNvSpPr/>
                <p:nvPr/>
              </p:nvSpPr>
              <p:spPr>
                <a:xfrm>
                  <a:off x="4139468" y="5352062"/>
                  <a:ext cx="1049726" cy="823885"/>
                </a:xfrm>
                <a:prstGeom prst="hexagon">
                  <a:avLst/>
                </a:prstGeom>
                <a:solidFill>
                  <a:schemeClr val="bg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46 Elipse">
                  <a:extLst>
                    <a:ext uri="{FF2B5EF4-FFF2-40B4-BE49-F238E27FC236}">
                      <a16:creationId xmlns:a16="http://schemas.microsoft.com/office/drawing/2014/main" id="{6565BDF8-7440-6A69-40D1-0C49CBDF5D50}"/>
                    </a:ext>
                  </a:extLst>
                </p:cNvPr>
                <p:cNvSpPr/>
                <p:nvPr/>
              </p:nvSpPr>
              <p:spPr>
                <a:xfrm rot="21381706" flipH="1" flipV="1">
                  <a:off x="4467208" y="5599271"/>
                  <a:ext cx="383575" cy="340046"/>
                </a:xfrm>
                <a:prstGeom prst="ellipse">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1" name="47 Elipse">
                  <a:extLst>
                    <a:ext uri="{FF2B5EF4-FFF2-40B4-BE49-F238E27FC236}">
                      <a16:creationId xmlns:a16="http://schemas.microsoft.com/office/drawing/2014/main" id="{0953E4D4-DB4A-8E15-4C88-4CD47DC932A1}"/>
                    </a:ext>
                  </a:extLst>
                </p:cNvPr>
                <p:cNvSpPr/>
                <p:nvPr/>
              </p:nvSpPr>
              <p:spPr>
                <a:xfrm rot="21381706" flipH="1" flipV="1">
                  <a:off x="4335153" y="4879308"/>
                  <a:ext cx="383575" cy="340046"/>
                </a:xfrm>
                <a:prstGeom prst="ellipse">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2" name="48 Elipse">
                  <a:extLst>
                    <a:ext uri="{FF2B5EF4-FFF2-40B4-BE49-F238E27FC236}">
                      <a16:creationId xmlns:a16="http://schemas.microsoft.com/office/drawing/2014/main" id="{EB4BF618-76E8-4E0D-1D7A-A22A84C5107D}"/>
                    </a:ext>
                  </a:extLst>
                </p:cNvPr>
                <p:cNvSpPr/>
                <p:nvPr/>
              </p:nvSpPr>
              <p:spPr>
                <a:xfrm rot="21381706" flipH="1" flipV="1">
                  <a:off x="3702821" y="4471653"/>
                  <a:ext cx="383575" cy="340046"/>
                </a:xfrm>
                <a:prstGeom prst="ellipse">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grpSp>
            <p:nvGrpSpPr>
              <p:cNvPr id="114" name="13 Grupo">
                <a:extLst>
                  <a:ext uri="{FF2B5EF4-FFF2-40B4-BE49-F238E27FC236}">
                    <a16:creationId xmlns:a16="http://schemas.microsoft.com/office/drawing/2014/main" id="{A0354945-632E-8A5F-E7D8-67CA99359DB6}"/>
                  </a:ext>
                </a:extLst>
              </p:cNvPr>
              <p:cNvGrpSpPr>
                <a:grpSpLocks noChangeAspect="1"/>
              </p:cNvGrpSpPr>
              <p:nvPr/>
            </p:nvGrpSpPr>
            <p:grpSpPr>
              <a:xfrm>
                <a:off x="8609636" y="5276889"/>
                <a:ext cx="877736" cy="972000"/>
                <a:chOff x="3255791" y="4053170"/>
                <a:chExt cx="1933403" cy="2122777"/>
              </a:xfrm>
            </p:grpSpPr>
            <p:sp>
              <p:nvSpPr>
                <p:cNvPr id="115" name="22 Hexágono">
                  <a:extLst>
                    <a:ext uri="{FF2B5EF4-FFF2-40B4-BE49-F238E27FC236}">
                      <a16:creationId xmlns:a16="http://schemas.microsoft.com/office/drawing/2014/main" id="{682B3EFA-DEE9-8BC6-632E-9CD11485B139}"/>
                    </a:ext>
                  </a:extLst>
                </p:cNvPr>
                <p:cNvSpPr/>
                <p:nvPr/>
              </p:nvSpPr>
              <p:spPr>
                <a:xfrm>
                  <a:off x="3255791" y="4926138"/>
                  <a:ext cx="1049724" cy="823885"/>
                </a:xfrm>
                <a:prstGeom prst="hexagon">
                  <a:avLst/>
                </a:prstGeom>
                <a:solidFill>
                  <a:schemeClr val="accent1">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23 Elipse">
                  <a:extLst>
                    <a:ext uri="{FF2B5EF4-FFF2-40B4-BE49-F238E27FC236}">
                      <a16:creationId xmlns:a16="http://schemas.microsoft.com/office/drawing/2014/main" id="{AA29B8AC-FEDE-E504-14E1-7BA9F6A46F88}"/>
                    </a:ext>
                  </a:extLst>
                </p:cNvPr>
                <p:cNvSpPr/>
                <p:nvPr/>
              </p:nvSpPr>
              <p:spPr>
                <a:xfrm rot="21381706" flipH="1" flipV="1">
                  <a:off x="3574508" y="5141609"/>
                  <a:ext cx="383575" cy="340046"/>
                </a:xfrm>
                <a:prstGeom prst="ellipse">
                  <a:avLst/>
                </a:prstGeom>
                <a:solidFill>
                  <a:srgbClr val="CC99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7" name="36 Hexágono">
                  <a:extLst>
                    <a:ext uri="{FF2B5EF4-FFF2-40B4-BE49-F238E27FC236}">
                      <a16:creationId xmlns:a16="http://schemas.microsoft.com/office/drawing/2014/main" id="{4A467FC1-4C0B-3EE0-D5D5-598615E5C549}"/>
                    </a:ext>
                  </a:extLst>
                </p:cNvPr>
                <p:cNvSpPr/>
                <p:nvPr/>
              </p:nvSpPr>
              <p:spPr>
                <a:xfrm>
                  <a:off x="3255791" y="4053170"/>
                  <a:ext cx="1049724" cy="823885"/>
                </a:xfrm>
                <a:prstGeom prst="hexagon">
                  <a:avLst/>
                </a:prstGeom>
                <a:solidFill>
                  <a:schemeClr val="accent1">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8" name="37 Elipse">
                  <a:extLst>
                    <a:ext uri="{FF2B5EF4-FFF2-40B4-BE49-F238E27FC236}">
                      <a16:creationId xmlns:a16="http://schemas.microsoft.com/office/drawing/2014/main" id="{F38567D9-E9D9-7362-4F16-2A77ADC3D262}"/>
                    </a:ext>
                  </a:extLst>
                </p:cNvPr>
                <p:cNvSpPr/>
                <p:nvPr/>
              </p:nvSpPr>
              <p:spPr>
                <a:xfrm rot="21381706" flipH="1" flipV="1">
                  <a:off x="3459610" y="4107954"/>
                  <a:ext cx="383575" cy="340046"/>
                </a:xfrm>
                <a:prstGeom prst="ellipse">
                  <a:avLst/>
                </a:prstGeom>
                <a:solidFill>
                  <a:srgbClr val="CC99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9" name="39 Hexágono">
                  <a:extLst>
                    <a:ext uri="{FF2B5EF4-FFF2-40B4-BE49-F238E27FC236}">
                      <a16:creationId xmlns:a16="http://schemas.microsoft.com/office/drawing/2014/main" id="{35B6FBA8-4CDA-89F4-870A-65379811EF59}"/>
                    </a:ext>
                  </a:extLst>
                </p:cNvPr>
                <p:cNvSpPr/>
                <p:nvPr/>
              </p:nvSpPr>
              <p:spPr>
                <a:xfrm>
                  <a:off x="4139468" y="4487015"/>
                  <a:ext cx="1049726" cy="823884"/>
                </a:xfrm>
                <a:prstGeom prst="hexagon">
                  <a:avLst/>
                </a:prstGeom>
                <a:solidFill>
                  <a:schemeClr val="accent1">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40 Elipse">
                  <a:extLst>
                    <a:ext uri="{FF2B5EF4-FFF2-40B4-BE49-F238E27FC236}">
                      <a16:creationId xmlns:a16="http://schemas.microsoft.com/office/drawing/2014/main" id="{AABCD451-A0FE-17DF-A8E3-D84407933E4C}"/>
                    </a:ext>
                  </a:extLst>
                </p:cNvPr>
                <p:cNvSpPr/>
                <p:nvPr/>
              </p:nvSpPr>
              <p:spPr>
                <a:xfrm rot="21381706" flipH="1" flipV="1">
                  <a:off x="4621527" y="4581216"/>
                  <a:ext cx="383575" cy="340046"/>
                </a:xfrm>
                <a:prstGeom prst="ellipse">
                  <a:avLst/>
                </a:prstGeom>
                <a:solidFill>
                  <a:srgbClr val="CC99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1" name="45 Hexágono">
                  <a:extLst>
                    <a:ext uri="{FF2B5EF4-FFF2-40B4-BE49-F238E27FC236}">
                      <a16:creationId xmlns:a16="http://schemas.microsoft.com/office/drawing/2014/main" id="{87F62D05-85DC-E9C3-809B-336C391E116A}"/>
                    </a:ext>
                  </a:extLst>
                </p:cNvPr>
                <p:cNvSpPr/>
                <p:nvPr/>
              </p:nvSpPr>
              <p:spPr>
                <a:xfrm>
                  <a:off x="4139468" y="5352062"/>
                  <a:ext cx="1049726" cy="823885"/>
                </a:xfrm>
                <a:prstGeom prst="hexagon">
                  <a:avLst/>
                </a:prstGeom>
                <a:solidFill>
                  <a:schemeClr val="bg1">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2" name="46 Elipse">
                  <a:extLst>
                    <a:ext uri="{FF2B5EF4-FFF2-40B4-BE49-F238E27FC236}">
                      <a16:creationId xmlns:a16="http://schemas.microsoft.com/office/drawing/2014/main" id="{74BA07F4-A406-DF4B-632B-6D7550B80482}"/>
                    </a:ext>
                  </a:extLst>
                </p:cNvPr>
                <p:cNvSpPr/>
                <p:nvPr/>
              </p:nvSpPr>
              <p:spPr>
                <a:xfrm rot="21381706" flipH="1" flipV="1">
                  <a:off x="4467208" y="5599271"/>
                  <a:ext cx="383575" cy="340046"/>
                </a:xfrm>
                <a:prstGeom prst="ellipse">
                  <a:avLst/>
                </a:prstGeom>
                <a:solidFill>
                  <a:schemeClr val="bg1">
                    <a:lumMod val="8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3" name="47 Elipse">
                  <a:extLst>
                    <a:ext uri="{FF2B5EF4-FFF2-40B4-BE49-F238E27FC236}">
                      <a16:creationId xmlns:a16="http://schemas.microsoft.com/office/drawing/2014/main" id="{A4B3A712-BCC1-9F63-23EB-6D3A0E582359}"/>
                    </a:ext>
                  </a:extLst>
                </p:cNvPr>
                <p:cNvSpPr/>
                <p:nvPr/>
              </p:nvSpPr>
              <p:spPr>
                <a:xfrm rot="21381706" flipH="1" flipV="1">
                  <a:off x="4335153" y="4879308"/>
                  <a:ext cx="383575" cy="340046"/>
                </a:xfrm>
                <a:prstGeom prst="ellipse">
                  <a:avLst/>
                </a:prstGeom>
                <a:solidFill>
                  <a:srgbClr val="CC99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4" name="48 Elipse">
                  <a:extLst>
                    <a:ext uri="{FF2B5EF4-FFF2-40B4-BE49-F238E27FC236}">
                      <a16:creationId xmlns:a16="http://schemas.microsoft.com/office/drawing/2014/main" id="{FC989128-EFE1-4C70-5FAD-2FA42B94EFA7}"/>
                    </a:ext>
                  </a:extLst>
                </p:cNvPr>
                <p:cNvSpPr/>
                <p:nvPr/>
              </p:nvSpPr>
              <p:spPr>
                <a:xfrm rot="21381706" flipH="1" flipV="1">
                  <a:off x="3702821" y="4471653"/>
                  <a:ext cx="383575" cy="340046"/>
                </a:xfrm>
                <a:prstGeom prst="ellipse">
                  <a:avLst/>
                </a:prstGeom>
                <a:solidFill>
                  <a:srgbClr val="CC99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cxnSp>
            <p:nvCxnSpPr>
              <p:cNvPr id="125" name="Conector recto de flecha 124">
                <a:extLst>
                  <a:ext uri="{FF2B5EF4-FFF2-40B4-BE49-F238E27FC236}">
                    <a16:creationId xmlns:a16="http://schemas.microsoft.com/office/drawing/2014/main" id="{B931B6BF-A692-DE2D-2A48-251E5300F50A}"/>
                  </a:ext>
                </a:extLst>
              </p:cNvPr>
              <p:cNvCxnSpPr>
                <a:cxnSpLocks/>
              </p:cNvCxnSpPr>
              <p:nvPr/>
            </p:nvCxnSpPr>
            <p:spPr>
              <a:xfrm>
                <a:off x="7956924" y="5831328"/>
                <a:ext cx="544979" cy="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ector recto de flecha 125">
                <a:extLst>
                  <a:ext uri="{FF2B5EF4-FFF2-40B4-BE49-F238E27FC236}">
                    <a16:creationId xmlns:a16="http://schemas.microsoft.com/office/drawing/2014/main" id="{5285ABAA-C8FF-3F35-1B4B-01F37A9E976F}"/>
                  </a:ext>
                </a:extLst>
              </p:cNvPr>
              <p:cNvCxnSpPr>
                <a:cxnSpLocks/>
              </p:cNvCxnSpPr>
              <p:nvPr/>
            </p:nvCxnSpPr>
            <p:spPr>
              <a:xfrm>
                <a:off x="9644430" y="5831328"/>
                <a:ext cx="544979" cy="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8" name="Picture 2">
                <a:extLst>
                  <a:ext uri="{FF2B5EF4-FFF2-40B4-BE49-F238E27FC236}">
                    <a16:creationId xmlns:a16="http://schemas.microsoft.com/office/drawing/2014/main" id="{B23CF578-3DE4-B8B2-6B22-F5505DCEE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4358" y="5355088"/>
                <a:ext cx="1324038" cy="101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CuadroTexto 128">
                <a:extLst>
                  <a:ext uri="{FF2B5EF4-FFF2-40B4-BE49-F238E27FC236}">
                    <a16:creationId xmlns:a16="http://schemas.microsoft.com/office/drawing/2014/main" id="{821E6998-5EB6-391B-F793-E102A83B1C0A}"/>
                  </a:ext>
                </a:extLst>
              </p:cNvPr>
              <p:cNvSpPr txBox="1"/>
              <p:nvPr/>
            </p:nvSpPr>
            <p:spPr>
              <a:xfrm>
                <a:off x="10152465" y="4966716"/>
                <a:ext cx="1839687" cy="338554"/>
              </a:xfrm>
              <a:prstGeom prst="rect">
                <a:avLst/>
              </a:prstGeom>
              <a:solidFill>
                <a:schemeClr val="bg1"/>
              </a:solidFill>
              <a:ln w="19050">
                <a:solidFill>
                  <a:schemeClr val="accent1">
                    <a:lumMod val="75000"/>
                  </a:schemeClr>
                </a:solidFill>
              </a:ln>
            </p:spPr>
            <p:txBody>
              <a:bodyPr wrap="square" rtlCol="0">
                <a:spAutoFit/>
              </a:bodyPr>
              <a:lstStyle/>
              <a:p>
                <a:pPr algn="ctr"/>
                <a:r>
                  <a:rPr lang="en-GB" sz="1600" b="1" dirty="0">
                    <a:solidFill>
                      <a:schemeClr val="accent1">
                        <a:lumMod val="75000"/>
                      </a:schemeClr>
                    </a:solidFill>
                  </a:rPr>
                  <a:t>No kidney damage</a:t>
                </a:r>
              </a:p>
            </p:txBody>
          </p:sp>
        </p:grpSp>
        <p:sp>
          <p:nvSpPr>
            <p:cNvPr id="130" name="CuadroTexto 129">
              <a:extLst>
                <a:ext uri="{FF2B5EF4-FFF2-40B4-BE49-F238E27FC236}">
                  <a16:creationId xmlns:a16="http://schemas.microsoft.com/office/drawing/2014/main" id="{65A78892-F56D-07CD-786D-4350EEC0E977}"/>
                </a:ext>
              </a:extLst>
            </p:cNvPr>
            <p:cNvSpPr txBox="1"/>
            <p:nvPr/>
          </p:nvSpPr>
          <p:spPr>
            <a:xfrm>
              <a:off x="6960399" y="6374687"/>
              <a:ext cx="892680" cy="369332"/>
            </a:xfrm>
            <a:prstGeom prst="rect">
              <a:avLst/>
            </a:prstGeom>
            <a:noFill/>
          </p:spPr>
          <p:txBody>
            <a:bodyPr wrap="none" rtlCol="0">
              <a:spAutoFit/>
            </a:bodyPr>
            <a:lstStyle/>
            <a:p>
              <a:r>
                <a:rPr lang="es-MX" dirty="0" err="1"/>
                <a:t>Oxalate</a:t>
              </a:r>
              <a:endParaRPr lang="en-US" dirty="0"/>
            </a:p>
          </p:txBody>
        </p:sp>
        <p:cxnSp>
          <p:nvCxnSpPr>
            <p:cNvPr id="131" name="51 Conector recto de flecha">
              <a:extLst>
                <a:ext uri="{FF2B5EF4-FFF2-40B4-BE49-F238E27FC236}">
                  <a16:creationId xmlns:a16="http://schemas.microsoft.com/office/drawing/2014/main" id="{85A55962-557F-54A5-36C4-7ECE75658147}"/>
                </a:ext>
              </a:extLst>
            </p:cNvPr>
            <p:cNvCxnSpPr>
              <a:cxnSpLocks/>
            </p:cNvCxnSpPr>
            <p:nvPr/>
          </p:nvCxnSpPr>
          <p:spPr>
            <a:xfrm flipV="1">
              <a:off x="6962418" y="6455652"/>
              <a:ext cx="0" cy="2150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2" name="Grupo 11">
            <a:extLst>
              <a:ext uri="{FF2B5EF4-FFF2-40B4-BE49-F238E27FC236}">
                <a16:creationId xmlns:a16="http://schemas.microsoft.com/office/drawing/2014/main" id="{69E71AD8-1438-C021-B771-6A5BCA57FB81}"/>
              </a:ext>
            </a:extLst>
          </p:cNvPr>
          <p:cNvGrpSpPr/>
          <p:nvPr/>
        </p:nvGrpSpPr>
        <p:grpSpPr>
          <a:xfrm>
            <a:off x="1805384" y="4459765"/>
            <a:ext cx="8287849" cy="2272365"/>
            <a:chOff x="1165201" y="4479079"/>
            <a:chExt cx="8287849" cy="2272365"/>
          </a:xfrm>
        </p:grpSpPr>
        <p:pic>
          <p:nvPicPr>
            <p:cNvPr id="7" name="Imagen 6" descr="Imagen que contiene Diagrama&#10;&#10;Descripción generada automáticamente">
              <a:extLst>
                <a:ext uri="{FF2B5EF4-FFF2-40B4-BE49-F238E27FC236}">
                  <a16:creationId xmlns:a16="http://schemas.microsoft.com/office/drawing/2014/main" id="{D65E47C9-5D15-8CDD-4A58-B8A8740D4C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6458"/>
            <a:stretch/>
          </p:blipFill>
          <p:spPr>
            <a:xfrm>
              <a:off x="1165201" y="4968980"/>
              <a:ext cx="4449949" cy="1782464"/>
            </a:xfrm>
            <a:prstGeom prst="rect">
              <a:avLst/>
            </a:prstGeom>
          </p:spPr>
        </p:pic>
        <p:sp>
          <p:nvSpPr>
            <p:cNvPr id="10" name="Rectángulo: esquinas redondeadas 9">
              <a:extLst>
                <a:ext uri="{FF2B5EF4-FFF2-40B4-BE49-F238E27FC236}">
                  <a16:creationId xmlns:a16="http://schemas.microsoft.com/office/drawing/2014/main" id="{15D93874-D623-BA49-CBA9-2061EAD30C6F}"/>
                </a:ext>
              </a:extLst>
            </p:cNvPr>
            <p:cNvSpPr/>
            <p:nvPr/>
          </p:nvSpPr>
          <p:spPr>
            <a:xfrm>
              <a:off x="1371913" y="4479079"/>
              <a:ext cx="4449949" cy="352676"/>
            </a:xfrm>
            <a:prstGeom prst="roundRect">
              <a:avLst/>
            </a:prstGeom>
            <a:noFill/>
            <a:ln w="19050">
              <a:solidFill>
                <a:srgbClr val="91A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1" dirty="0">
                  <a:solidFill>
                    <a:srgbClr val="558FC4"/>
                  </a:solidFill>
                  <a:cs typeface="Raavi" panose="020B0502040204020203" pitchFamily="34" charset="0"/>
                </a:rPr>
                <a:t>In vivo </a:t>
              </a:r>
              <a:r>
                <a:rPr lang="es-ES" sz="2000" b="1" dirty="0">
                  <a:solidFill>
                    <a:srgbClr val="558FC4"/>
                  </a:solidFill>
                  <a:cs typeface="Raavi" panose="020B0502040204020203" pitchFamily="34" charset="0"/>
                </a:rPr>
                <a:t>gene </a:t>
              </a:r>
              <a:r>
                <a:rPr lang="es-ES" sz="2000" b="1" dirty="0" err="1">
                  <a:solidFill>
                    <a:srgbClr val="558FC4"/>
                  </a:solidFill>
                  <a:cs typeface="Raavi" panose="020B0502040204020203" pitchFamily="34" charset="0"/>
                </a:rPr>
                <a:t>therapy</a:t>
              </a:r>
              <a:r>
                <a:rPr lang="es-ES" sz="2000" b="1" dirty="0">
                  <a:solidFill>
                    <a:srgbClr val="558FC4"/>
                  </a:solidFill>
                  <a:cs typeface="Raavi" panose="020B0502040204020203" pitchFamily="34" charset="0"/>
                </a:rPr>
                <a:t> targeting </a:t>
              </a:r>
              <a:r>
                <a:rPr lang="es-ES" sz="2000" b="1" dirty="0" err="1">
                  <a:solidFill>
                    <a:srgbClr val="558FC4"/>
                  </a:solidFill>
                  <a:cs typeface="Raavi" panose="020B0502040204020203" pitchFamily="34" charset="0"/>
                </a:rPr>
                <a:t>the</a:t>
              </a:r>
              <a:r>
                <a:rPr lang="es-ES" sz="2000" b="1" dirty="0">
                  <a:solidFill>
                    <a:srgbClr val="558FC4"/>
                  </a:solidFill>
                  <a:cs typeface="Raavi" panose="020B0502040204020203" pitchFamily="34" charset="0"/>
                </a:rPr>
                <a:t> </a:t>
              </a:r>
              <a:r>
                <a:rPr lang="es-ES" sz="2000" b="1" dirty="0" err="1">
                  <a:solidFill>
                    <a:srgbClr val="558FC4"/>
                  </a:solidFill>
                  <a:cs typeface="Raavi" panose="020B0502040204020203" pitchFamily="34" charset="0"/>
                </a:rPr>
                <a:t>liver</a:t>
              </a:r>
              <a:endParaRPr lang="en-US" sz="2000" b="1" dirty="0">
                <a:solidFill>
                  <a:srgbClr val="558FC4"/>
                </a:solidFill>
                <a:cs typeface="Raavi" panose="020B0502040204020203" pitchFamily="34" charset="0"/>
              </a:endParaRPr>
            </a:p>
          </p:txBody>
        </p:sp>
        <p:pic>
          <p:nvPicPr>
            <p:cNvPr id="164" name="Imagen 163" descr="Imagen que contiene Diagrama&#10;&#10;Descripción generada automáticamente">
              <a:extLst>
                <a:ext uri="{FF2B5EF4-FFF2-40B4-BE49-F238E27FC236}">
                  <a16:creationId xmlns:a16="http://schemas.microsoft.com/office/drawing/2014/main" id="{6A2FCF09-F8AF-F9D2-CD45-C783070D33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507"/>
            <a:stretch/>
          </p:blipFill>
          <p:spPr>
            <a:xfrm>
              <a:off x="5588949" y="4968980"/>
              <a:ext cx="3864101" cy="1782464"/>
            </a:xfrm>
            <a:prstGeom prst="rect">
              <a:avLst/>
            </a:prstGeom>
          </p:spPr>
        </p:pic>
      </p:grpSp>
      <p:pic>
        <p:nvPicPr>
          <p:cNvPr id="1026" name="Picture 2" descr="Una Mujer Mirando A Través De Un Microscopio En El Fondo De La Ilustración  Del Vector De Laboratorio Diseño Plano. De Planta Cuadrada. Ilustraciones  Svg, Vectoriales, Clip Art Vectorizado Libre De Derechos.">
            <a:extLst>
              <a:ext uri="{FF2B5EF4-FFF2-40B4-BE49-F238E27FC236}">
                <a16:creationId xmlns:a16="http://schemas.microsoft.com/office/drawing/2014/main" id="{A4D58875-E667-B86A-4228-9A67DC927D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143" y="1683023"/>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ctor recto de flecha 12">
            <a:extLst>
              <a:ext uri="{FF2B5EF4-FFF2-40B4-BE49-F238E27FC236}">
                <a16:creationId xmlns:a16="http://schemas.microsoft.com/office/drawing/2014/main" id="{8841DF04-E232-D597-4DDE-8442E597D519}"/>
              </a:ext>
            </a:extLst>
          </p:cNvPr>
          <p:cNvCxnSpPr>
            <a:cxnSpLocks/>
          </p:cNvCxnSpPr>
          <p:nvPr/>
        </p:nvCxnSpPr>
        <p:spPr>
          <a:xfrm>
            <a:off x="7340657" y="2747295"/>
            <a:ext cx="544979" cy="0"/>
          </a:xfrm>
          <a:prstGeom prst="straightConnector1">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10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1 Título">
            <a:extLst>
              <a:ext uri="{FF2B5EF4-FFF2-40B4-BE49-F238E27FC236}">
                <a16:creationId xmlns:a16="http://schemas.microsoft.com/office/drawing/2014/main" id="{37FCA775-F65C-41A9-906C-A89E127EF121}"/>
              </a:ext>
            </a:extLst>
          </p:cNvPr>
          <p:cNvSpPr txBox="1">
            <a:spLocks/>
          </p:cNvSpPr>
          <p:nvPr/>
        </p:nvSpPr>
        <p:spPr>
          <a:xfrm>
            <a:off x="721453" y="-7132"/>
            <a:ext cx="11056690" cy="963358"/>
          </a:xfrm>
          <a:prstGeom prst="rect">
            <a:avLst/>
          </a:prstGeom>
          <a:solidFill>
            <a:srgbClr val="FFFFFF">
              <a:alpha val="69804"/>
            </a:srgbClr>
          </a:solidFill>
        </p:spPr>
        <p:txBody>
          <a:bodyPr lIns="91440" tIns="45720" rIns="91440" bIns="4572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733" b="1" dirty="0">
                <a:solidFill>
                  <a:schemeClr val="accent1">
                    <a:lumMod val="75000"/>
                  </a:schemeClr>
                </a:solidFill>
              </a:rPr>
              <a:t> </a:t>
            </a:r>
            <a:r>
              <a:rPr lang="en-GB" sz="3200" dirty="0"/>
              <a:t>Studies of nephrocalcinosis</a:t>
            </a:r>
            <a:endParaRPr lang="en-GB" sz="3733" dirty="0"/>
          </a:p>
        </p:txBody>
      </p:sp>
      <p:pic>
        <p:nvPicPr>
          <p:cNvPr id="37" name="Imagen 36">
            <a:extLst>
              <a:ext uri="{FF2B5EF4-FFF2-40B4-BE49-F238E27FC236}">
                <a16:creationId xmlns:a16="http://schemas.microsoft.com/office/drawing/2014/main" id="{3030AB31-532F-4879-B81D-C11A8FB9B2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6855" y="1172959"/>
            <a:ext cx="2594809" cy="1946108"/>
          </a:xfrm>
          <a:prstGeom prst="rect">
            <a:avLst/>
          </a:prstGeom>
        </p:spPr>
      </p:pic>
      <p:pic>
        <p:nvPicPr>
          <p:cNvPr id="38" name="Imagen 37">
            <a:extLst>
              <a:ext uri="{FF2B5EF4-FFF2-40B4-BE49-F238E27FC236}">
                <a16:creationId xmlns:a16="http://schemas.microsoft.com/office/drawing/2014/main" id="{7EB40478-9A36-4812-A6BE-4403C3F6ED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653" y="1172959"/>
            <a:ext cx="2594808" cy="1946106"/>
          </a:xfrm>
          <a:prstGeom prst="rect">
            <a:avLst/>
          </a:prstGeom>
        </p:spPr>
      </p:pic>
      <p:pic>
        <p:nvPicPr>
          <p:cNvPr id="39" name="Imagen 38" descr="Tela de colores&#10;&#10;Descripción generada automáticamente">
            <a:extLst>
              <a:ext uri="{FF2B5EF4-FFF2-40B4-BE49-F238E27FC236}">
                <a16:creationId xmlns:a16="http://schemas.microsoft.com/office/drawing/2014/main" id="{FE8F08B2-F908-43FC-A399-143479A7E85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r="44203" b="37391"/>
          <a:stretch/>
        </p:blipFill>
        <p:spPr>
          <a:xfrm>
            <a:off x="10251706" y="3306508"/>
            <a:ext cx="1195517" cy="1072490"/>
          </a:xfrm>
          <a:prstGeom prst="rect">
            <a:avLst/>
          </a:prstGeom>
          <a:noFill/>
          <a:ln>
            <a:noFill/>
          </a:ln>
        </p:spPr>
      </p:pic>
      <p:sp>
        <p:nvSpPr>
          <p:cNvPr id="40" name="CuadroTexto 39">
            <a:extLst>
              <a:ext uri="{FF2B5EF4-FFF2-40B4-BE49-F238E27FC236}">
                <a16:creationId xmlns:a16="http://schemas.microsoft.com/office/drawing/2014/main" id="{A81D3CED-C313-4BB1-9E74-2EBEE25E2C7F}"/>
              </a:ext>
            </a:extLst>
          </p:cNvPr>
          <p:cNvSpPr txBox="1"/>
          <p:nvPr/>
        </p:nvSpPr>
        <p:spPr>
          <a:xfrm>
            <a:off x="8172937" y="1176390"/>
            <a:ext cx="716222" cy="307777"/>
          </a:xfrm>
          <a:prstGeom prst="rect">
            <a:avLst/>
          </a:prstGeom>
          <a:noFill/>
        </p:spPr>
        <p:txBody>
          <a:bodyPr wrap="none" rtlCol="0">
            <a:spAutoFit/>
          </a:bodyPr>
          <a:lstStyle/>
          <a:p>
            <a:r>
              <a:rPr lang="es-MX" sz="1400" dirty="0"/>
              <a:t>Score</a:t>
            </a:r>
            <a:r>
              <a:rPr lang="es-MX" sz="1400" dirty="0">
                <a:solidFill>
                  <a:schemeClr val="bg1"/>
                </a:solidFill>
              </a:rPr>
              <a:t> </a:t>
            </a:r>
            <a:r>
              <a:rPr lang="es-MX" sz="1400" dirty="0"/>
              <a:t>0</a:t>
            </a:r>
            <a:endParaRPr lang="en-US" sz="1400" dirty="0"/>
          </a:p>
        </p:txBody>
      </p:sp>
      <p:sp>
        <p:nvSpPr>
          <p:cNvPr id="41" name="CuadroTexto 40">
            <a:extLst>
              <a:ext uri="{FF2B5EF4-FFF2-40B4-BE49-F238E27FC236}">
                <a16:creationId xmlns:a16="http://schemas.microsoft.com/office/drawing/2014/main" id="{CE133D9D-AF11-4AFA-8363-CDF974743652}"/>
              </a:ext>
            </a:extLst>
          </p:cNvPr>
          <p:cNvSpPr txBox="1"/>
          <p:nvPr/>
        </p:nvSpPr>
        <p:spPr>
          <a:xfrm>
            <a:off x="10964620" y="1180786"/>
            <a:ext cx="716222" cy="307777"/>
          </a:xfrm>
          <a:prstGeom prst="rect">
            <a:avLst/>
          </a:prstGeom>
          <a:noFill/>
        </p:spPr>
        <p:txBody>
          <a:bodyPr wrap="none" rtlCol="0">
            <a:spAutoFit/>
          </a:bodyPr>
          <a:lstStyle/>
          <a:p>
            <a:r>
              <a:rPr lang="es-MX" sz="1400" dirty="0"/>
              <a:t>Score</a:t>
            </a:r>
            <a:r>
              <a:rPr lang="es-MX" sz="1400" dirty="0">
                <a:solidFill>
                  <a:schemeClr val="bg1"/>
                </a:solidFill>
              </a:rPr>
              <a:t> </a:t>
            </a:r>
            <a:r>
              <a:rPr lang="es-MX" sz="1400" dirty="0"/>
              <a:t>3</a:t>
            </a:r>
            <a:endParaRPr lang="en-US" sz="1400" dirty="0"/>
          </a:p>
        </p:txBody>
      </p:sp>
      <p:graphicFrame>
        <p:nvGraphicFramePr>
          <p:cNvPr id="3" name="Objeto 2"/>
          <p:cNvGraphicFramePr>
            <a:graphicFrameLocks noChangeAspect="1"/>
          </p:cNvGraphicFramePr>
          <p:nvPr/>
        </p:nvGraphicFramePr>
        <p:xfrm>
          <a:off x="226936" y="3306508"/>
          <a:ext cx="9104687" cy="3511689"/>
        </p:xfrm>
        <a:graphic>
          <a:graphicData uri="http://schemas.openxmlformats.org/presentationml/2006/ole">
            <mc:AlternateContent xmlns:mc="http://schemas.openxmlformats.org/markup-compatibility/2006">
              <mc:Choice xmlns:v="urn:schemas-microsoft-com:vml" Requires="v">
                <p:oleObj name="Prism 9" r:id="rId7" imgW="6971867" imgH="2689630" progId="Prism9.Document">
                  <p:embed/>
                </p:oleObj>
              </mc:Choice>
              <mc:Fallback>
                <p:oleObj name="Prism 9" r:id="rId7" imgW="6971867" imgH="2689630" progId="Prism9.Document">
                  <p:embed/>
                  <p:pic>
                    <p:nvPicPr>
                      <p:cNvPr id="3" name="Objeto 2"/>
                      <p:cNvPicPr/>
                      <p:nvPr/>
                    </p:nvPicPr>
                    <p:blipFill>
                      <a:blip r:embed="rId8"/>
                      <a:stretch>
                        <a:fillRect/>
                      </a:stretch>
                    </p:blipFill>
                    <p:spPr>
                      <a:xfrm>
                        <a:off x="226936" y="3306508"/>
                        <a:ext cx="9104687" cy="3511689"/>
                      </a:xfrm>
                      <a:prstGeom prst="rect">
                        <a:avLst/>
                      </a:prstGeom>
                    </p:spPr>
                  </p:pic>
                </p:oleObj>
              </mc:Fallback>
            </mc:AlternateContent>
          </a:graphicData>
        </a:graphic>
      </p:graphicFrame>
      <p:pic>
        <p:nvPicPr>
          <p:cNvPr id="64" name="Imagen 63">
            <a:extLst>
              <a:ext uri="{FF2B5EF4-FFF2-40B4-BE49-F238E27FC236}">
                <a16:creationId xmlns:a16="http://schemas.microsoft.com/office/drawing/2014/main" id="{DAF3A44A-7442-651D-25A1-F153BB825516}"/>
              </a:ext>
            </a:extLst>
          </p:cNvPr>
          <p:cNvPicPr>
            <a:picLocks noChangeAspect="1"/>
          </p:cNvPicPr>
          <p:nvPr/>
        </p:nvPicPr>
        <p:blipFill>
          <a:blip r:embed="rId9"/>
          <a:stretch>
            <a:fillRect/>
          </a:stretch>
        </p:blipFill>
        <p:spPr>
          <a:xfrm>
            <a:off x="155336" y="1445913"/>
            <a:ext cx="5959923" cy="1400198"/>
          </a:xfrm>
          <a:prstGeom prst="rect">
            <a:avLst/>
          </a:prstGeom>
        </p:spPr>
      </p:pic>
      <p:sp>
        <p:nvSpPr>
          <p:cNvPr id="65" name="Rectángulo 64">
            <a:extLst>
              <a:ext uri="{FF2B5EF4-FFF2-40B4-BE49-F238E27FC236}">
                <a16:creationId xmlns:a16="http://schemas.microsoft.com/office/drawing/2014/main" id="{0FDB5579-070F-F90D-6297-2DBC35FA04BE}"/>
              </a:ext>
            </a:extLst>
          </p:cNvPr>
          <p:cNvSpPr/>
          <p:nvPr/>
        </p:nvSpPr>
        <p:spPr>
          <a:xfrm>
            <a:off x="4779279" y="2083595"/>
            <a:ext cx="930959" cy="1833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ángulo 65">
            <a:extLst>
              <a:ext uri="{FF2B5EF4-FFF2-40B4-BE49-F238E27FC236}">
                <a16:creationId xmlns:a16="http://schemas.microsoft.com/office/drawing/2014/main" id="{4511C839-9B3C-9F51-9A3F-F08AF6E6F888}"/>
              </a:ext>
            </a:extLst>
          </p:cNvPr>
          <p:cNvSpPr/>
          <p:nvPr/>
        </p:nvSpPr>
        <p:spPr>
          <a:xfrm>
            <a:off x="5189465" y="3483794"/>
            <a:ext cx="1049410" cy="27741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3">
            <a:extLst>
              <a:ext uri="{FF2B5EF4-FFF2-40B4-BE49-F238E27FC236}">
                <a16:creationId xmlns:a16="http://schemas.microsoft.com/office/drawing/2014/main" id="{BB6AD1BA-2414-ECF0-BA5C-8C2108B4DD1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8596" y="2342366"/>
            <a:ext cx="96203" cy="9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CuadroTexto 67">
            <a:extLst>
              <a:ext uri="{FF2B5EF4-FFF2-40B4-BE49-F238E27FC236}">
                <a16:creationId xmlns:a16="http://schemas.microsoft.com/office/drawing/2014/main" id="{7CAE95D0-64D3-DDA4-BD07-E95AE2A56B4A}"/>
              </a:ext>
            </a:extLst>
          </p:cNvPr>
          <p:cNvSpPr txBox="1"/>
          <p:nvPr/>
        </p:nvSpPr>
        <p:spPr>
          <a:xfrm>
            <a:off x="16982" y="6599237"/>
            <a:ext cx="2637975" cy="246221"/>
          </a:xfrm>
          <a:prstGeom prst="rect">
            <a:avLst/>
          </a:prstGeom>
          <a:noFill/>
        </p:spPr>
        <p:txBody>
          <a:bodyPr wrap="square" rtlCol="0">
            <a:spAutoFit/>
          </a:bodyPr>
          <a:lstStyle/>
          <a:p>
            <a:r>
              <a:rPr lang="es-MX" sz="1000" dirty="0" err="1"/>
              <a:t>Collaboration</a:t>
            </a:r>
            <a:r>
              <a:rPr lang="es-MX" sz="1000" dirty="0"/>
              <a:t> </a:t>
            </a:r>
            <a:r>
              <a:rPr lang="es-MX" sz="1000" dirty="0" err="1"/>
              <a:t>with</a:t>
            </a:r>
            <a:r>
              <a:rPr lang="es-MX" sz="1000" dirty="0"/>
              <a:t> </a:t>
            </a:r>
            <a:r>
              <a:rPr lang="es-MX" sz="1000" dirty="0" err="1"/>
              <a:t>Rodriguez-Madoz’s</a:t>
            </a:r>
            <a:r>
              <a:rPr lang="es-MX" sz="1000" dirty="0"/>
              <a:t> </a:t>
            </a:r>
            <a:r>
              <a:rPr lang="es-MX" sz="1000" dirty="0" err="1"/>
              <a:t>group</a:t>
            </a:r>
            <a:endParaRPr lang="en-US" sz="1000" dirty="0"/>
          </a:p>
        </p:txBody>
      </p:sp>
    </p:spTree>
    <p:extLst>
      <p:ext uri="{BB962C8B-B14F-4D97-AF65-F5344CB8AC3E}">
        <p14:creationId xmlns:p14="http://schemas.microsoft.com/office/powerpoint/2010/main" val="411390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65" grpId="0" animBg="1"/>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5411D1E-58EF-5677-3189-D8CF11469904}"/>
              </a:ext>
            </a:extLst>
          </p:cNvPr>
          <p:cNvSpPr>
            <a:spLocks noGrp="1"/>
          </p:cNvSpPr>
          <p:nvPr>
            <p:ph type="sldNum" sz="quarter" idx="12"/>
          </p:nvPr>
        </p:nvSpPr>
        <p:spPr/>
        <p:txBody>
          <a:bodyPr/>
          <a:lstStyle/>
          <a:p>
            <a:fld id="{44AC9424-4218-4BC9-8573-804D77BE0CBE}" type="slidenum">
              <a:rPr lang="en-GB" smtClean="0"/>
              <a:t>12</a:t>
            </a:fld>
            <a:endParaRPr lang="en-GB"/>
          </a:p>
        </p:txBody>
      </p:sp>
      <p:pic>
        <p:nvPicPr>
          <p:cNvPr id="4" name="Imagen 3">
            <a:extLst>
              <a:ext uri="{FF2B5EF4-FFF2-40B4-BE49-F238E27FC236}">
                <a16:creationId xmlns:a16="http://schemas.microsoft.com/office/drawing/2014/main" id="{00CDA15E-DD57-FFE5-4142-7185C9946E3B}"/>
              </a:ext>
            </a:extLst>
          </p:cNvPr>
          <p:cNvPicPr>
            <a:picLocks noChangeAspect="1"/>
          </p:cNvPicPr>
          <p:nvPr/>
        </p:nvPicPr>
        <p:blipFill>
          <a:blip r:embed="rId2"/>
          <a:stretch>
            <a:fillRect/>
          </a:stretch>
        </p:blipFill>
        <p:spPr>
          <a:xfrm>
            <a:off x="32214" y="2056541"/>
            <a:ext cx="5019675" cy="2990850"/>
          </a:xfrm>
          <a:prstGeom prst="rect">
            <a:avLst/>
          </a:prstGeom>
        </p:spPr>
      </p:pic>
      <p:pic>
        <p:nvPicPr>
          <p:cNvPr id="6" name="Imagen 5">
            <a:extLst>
              <a:ext uri="{FF2B5EF4-FFF2-40B4-BE49-F238E27FC236}">
                <a16:creationId xmlns:a16="http://schemas.microsoft.com/office/drawing/2014/main" id="{EFEF496B-AB35-EC47-52A9-087F6CA5947F}"/>
              </a:ext>
            </a:extLst>
          </p:cNvPr>
          <p:cNvPicPr>
            <a:picLocks noChangeAspect="1"/>
          </p:cNvPicPr>
          <p:nvPr/>
        </p:nvPicPr>
        <p:blipFill>
          <a:blip r:embed="rId3"/>
          <a:stretch>
            <a:fillRect/>
          </a:stretch>
        </p:blipFill>
        <p:spPr>
          <a:xfrm>
            <a:off x="800316" y="5072854"/>
            <a:ext cx="3600450" cy="723900"/>
          </a:xfrm>
          <a:prstGeom prst="rect">
            <a:avLst/>
          </a:prstGeom>
        </p:spPr>
      </p:pic>
      <p:pic>
        <p:nvPicPr>
          <p:cNvPr id="8" name="Imagen 7">
            <a:extLst>
              <a:ext uri="{FF2B5EF4-FFF2-40B4-BE49-F238E27FC236}">
                <a16:creationId xmlns:a16="http://schemas.microsoft.com/office/drawing/2014/main" id="{D48EFDA7-0B28-9F88-26BB-32F67E4F5CEC}"/>
              </a:ext>
            </a:extLst>
          </p:cNvPr>
          <p:cNvPicPr>
            <a:picLocks noChangeAspect="1"/>
          </p:cNvPicPr>
          <p:nvPr/>
        </p:nvPicPr>
        <p:blipFill>
          <a:blip r:embed="rId4"/>
          <a:stretch>
            <a:fillRect/>
          </a:stretch>
        </p:blipFill>
        <p:spPr>
          <a:xfrm>
            <a:off x="4790097" y="228810"/>
            <a:ext cx="3341000" cy="2209246"/>
          </a:xfrm>
          <a:prstGeom prst="rect">
            <a:avLst/>
          </a:prstGeom>
        </p:spPr>
      </p:pic>
      <p:pic>
        <p:nvPicPr>
          <p:cNvPr id="10" name="Imagen 9">
            <a:extLst>
              <a:ext uri="{FF2B5EF4-FFF2-40B4-BE49-F238E27FC236}">
                <a16:creationId xmlns:a16="http://schemas.microsoft.com/office/drawing/2014/main" id="{6EE28C84-F5A1-274E-0CF6-95898790EF84}"/>
              </a:ext>
            </a:extLst>
          </p:cNvPr>
          <p:cNvPicPr>
            <a:picLocks noChangeAspect="1"/>
          </p:cNvPicPr>
          <p:nvPr/>
        </p:nvPicPr>
        <p:blipFill>
          <a:blip r:embed="rId5"/>
          <a:stretch>
            <a:fillRect/>
          </a:stretch>
        </p:blipFill>
        <p:spPr>
          <a:xfrm>
            <a:off x="8747070" y="2888296"/>
            <a:ext cx="2041547" cy="1391643"/>
          </a:xfrm>
          <a:prstGeom prst="rect">
            <a:avLst/>
          </a:prstGeom>
        </p:spPr>
      </p:pic>
      <p:pic>
        <p:nvPicPr>
          <p:cNvPr id="12" name="Imagen 11">
            <a:extLst>
              <a:ext uri="{FF2B5EF4-FFF2-40B4-BE49-F238E27FC236}">
                <a16:creationId xmlns:a16="http://schemas.microsoft.com/office/drawing/2014/main" id="{EFF58151-2D99-1382-80BA-97CE562B2195}"/>
              </a:ext>
            </a:extLst>
          </p:cNvPr>
          <p:cNvPicPr>
            <a:picLocks noChangeAspect="1"/>
          </p:cNvPicPr>
          <p:nvPr/>
        </p:nvPicPr>
        <p:blipFill>
          <a:blip r:embed="rId6"/>
          <a:stretch>
            <a:fillRect/>
          </a:stretch>
        </p:blipFill>
        <p:spPr>
          <a:xfrm>
            <a:off x="8747070" y="1558553"/>
            <a:ext cx="2041547" cy="1361031"/>
          </a:xfrm>
          <a:prstGeom prst="rect">
            <a:avLst/>
          </a:prstGeom>
        </p:spPr>
      </p:pic>
      <p:pic>
        <p:nvPicPr>
          <p:cNvPr id="14" name="Imagen 13">
            <a:extLst>
              <a:ext uri="{FF2B5EF4-FFF2-40B4-BE49-F238E27FC236}">
                <a16:creationId xmlns:a16="http://schemas.microsoft.com/office/drawing/2014/main" id="{E8D4A5B9-89EF-53DE-2F09-4C38E822775F}"/>
              </a:ext>
            </a:extLst>
          </p:cNvPr>
          <p:cNvPicPr>
            <a:picLocks noChangeAspect="1"/>
          </p:cNvPicPr>
          <p:nvPr/>
        </p:nvPicPr>
        <p:blipFill>
          <a:blip r:embed="rId7"/>
          <a:stretch>
            <a:fillRect/>
          </a:stretch>
        </p:blipFill>
        <p:spPr>
          <a:xfrm>
            <a:off x="8787148" y="228810"/>
            <a:ext cx="2001469" cy="1329743"/>
          </a:xfrm>
          <a:prstGeom prst="rect">
            <a:avLst/>
          </a:prstGeom>
        </p:spPr>
      </p:pic>
      <p:pic>
        <p:nvPicPr>
          <p:cNvPr id="16" name="Imagen 15">
            <a:extLst>
              <a:ext uri="{FF2B5EF4-FFF2-40B4-BE49-F238E27FC236}">
                <a16:creationId xmlns:a16="http://schemas.microsoft.com/office/drawing/2014/main" id="{073B614C-3A43-B266-2B0E-6E386938914D}"/>
              </a:ext>
            </a:extLst>
          </p:cNvPr>
          <p:cNvPicPr>
            <a:picLocks noChangeAspect="1"/>
          </p:cNvPicPr>
          <p:nvPr/>
        </p:nvPicPr>
        <p:blipFill>
          <a:blip r:embed="rId8"/>
          <a:stretch>
            <a:fillRect/>
          </a:stretch>
        </p:blipFill>
        <p:spPr>
          <a:xfrm>
            <a:off x="5492606" y="2623545"/>
            <a:ext cx="2197774" cy="1427420"/>
          </a:xfrm>
          <a:prstGeom prst="rect">
            <a:avLst/>
          </a:prstGeom>
        </p:spPr>
      </p:pic>
      <p:pic>
        <p:nvPicPr>
          <p:cNvPr id="18" name="Imagen 17">
            <a:extLst>
              <a:ext uri="{FF2B5EF4-FFF2-40B4-BE49-F238E27FC236}">
                <a16:creationId xmlns:a16="http://schemas.microsoft.com/office/drawing/2014/main" id="{3732A3A4-AF55-04FE-B2CA-0E6AEB5C3AA1}"/>
              </a:ext>
            </a:extLst>
          </p:cNvPr>
          <p:cNvPicPr>
            <a:picLocks noChangeAspect="1"/>
          </p:cNvPicPr>
          <p:nvPr/>
        </p:nvPicPr>
        <p:blipFill>
          <a:blip r:embed="rId9"/>
          <a:stretch>
            <a:fillRect/>
          </a:stretch>
        </p:blipFill>
        <p:spPr>
          <a:xfrm>
            <a:off x="5051889" y="4428981"/>
            <a:ext cx="5692892" cy="2279425"/>
          </a:xfrm>
          <a:prstGeom prst="rect">
            <a:avLst/>
          </a:prstGeom>
        </p:spPr>
      </p:pic>
      <p:sp>
        <p:nvSpPr>
          <p:cNvPr id="20" name="CuadroTexto 19">
            <a:extLst>
              <a:ext uri="{FF2B5EF4-FFF2-40B4-BE49-F238E27FC236}">
                <a16:creationId xmlns:a16="http://schemas.microsoft.com/office/drawing/2014/main" id="{5FC1295B-3FD0-D8F6-B23D-545D736EF5E3}"/>
              </a:ext>
            </a:extLst>
          </p:cNvPr>
          <p:cNvSpPr txBox="1"/>
          <p:nvPr/>
        </p:nvSpPr>
        <p:spPr>
          <a:xfrm>
            <a:off x="1041268" y="6363338"/>
            <a:ext cx="2479077" cy="369332"/>
          </a:xfrm>
          <a:prstGeom prst="rect">
            <a:avLst/>
          </a:prstGeom>
          <a:noFill/>
        </p:spPr>
        <p:txBody>
          <a:bodyPr wrap="none" rtlCol="0">
            <a:spAutoFit/>
          </a:bodyPr>
          <a:lstStyle/>
          <a:p>
            <a:r>
              <a:rPr lang="en-GB" b="1" dirty="0">
                <a:solidFill>
                  <a:srgbClr val="557477"/>
                </a:solidFill>
              </a:rPr>
              <a:t>Andrea Molinos Vicente</a:t>
            </a:r>
          </a:p>
        </p:txBody>
      </p:sp>
      <p:sp>
        <p:nvSpPr>
          <p:cNvPr id="21" name="Elipse 20">
            <a:extLst>
              <a:ext uri="{FF2B5EF4-FFF2-40B4-BE49-F238E27FC236}">
                <a16:creationId xmlns:a16="http://schemas.microsoft.com/office/drawing/2014/main" id="{811ED883-30A9-0828-EFD0-E3B2906CEC5F}"/>
              </a:ext>
            </a:extLst>
          </p:cNvPr>
          <p:cNvSpPr/>
          <p:nvPr/>
        </p:nvSpPr>
        <p:spPr>
          <a:xfrm>
            <a:off x="1102114" y="400019"/>
            <a:ext cx="3072010" cy="1576569"/>
          </a:xfrm>
          <a:custGeom>
            <a:avLst/>
            <a:gdLst>
              <a:gd name="connsiteX0" fmla="*/ 0 w 3072010"/>
              <a:gd name="connsiteY0" fmla="*/ 788285 h 1576569"/>
              <a:gd name="connsiteX1" fmla="*/ 1536005 w 3072010"/>
              <a:gd name="connsiteY1" fmla="*/ 0 h 1576569"/>
              <a:gd name="connsiteX2" fmla="*/ 3072010 w 3072010"/>
              <a:gd name="connsiteY2" fmla="*/ 788285 h 1576569"/>
              <a:gd name="connsiteX3" fmla="*/ 1536005 w 3072010"/>
              <a:gd name="connsiteY3" fmla="*/ 1576570 h 1576569"/>
              <a:gd name="connsiteX4" fmla="*/ 0 w 3072010"/>
              <a:gd name="connsiteY4" fmla="*/ 788285 h 1576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010" h="1576569" fill="none" extrusionOk="0">
                <a:moveTo>
                  <a:pt x="0" y="788285"/>
                </a:moveTo>
                <a:cubicBezTo>
                  <a:pt x="-60519" y="328133"/>
                  <a:pt x="663469" y="43772"/>
                  <a:pt x="1536005" y="0"/>
                </a:cubicBezTo>
                <a:cubicBezTo>
                  <a:pt x="2418839" y="39641"/>
                  <a:pt x="3118740" y="400698"/>
                  <a:pt x="3072010" y="788285"/>
                </a:cubicBezTo>
                <a:cubicBezTo>
                  <a:pt x="3001289" y="1201971"/>
                  <a:pt x="2431442" y="1630992"/>
                  <a:pt x="1536005" y="1576570"/>
                </a:cubicBezTo>
                <a:cubicBezTo>
                  <a:pt x="679557" y="1587569"/>
                  <a:pt x="-30388" y="1195769"/>
                  <a:pt x="0" y="788285"/>
                </a:cubicBezTo>
                <a:close/>
              </a:path>
              <a:path w="3072010" h="1576569" stroke="0" extrusionOk="0">
                <a:moveTo>
                  <a:pt x="0" y="788285"/>
                </a:moveTo>
                <a:cubicBezTo>
                  <a:pt x="17106" y="327750"/>
                  <a:pt x="717133" y="46145"/>
                  <a:pt x="1536005" y="0"/>
                </a:cubicBezTo>
                <a:cubicBezTo>
                  <a:pt x="2359395" y="-69371"/>
                  <a:pt x="3134070" y="390048"/>
                  <a:pt x="3072010" y="788285"/>
                </a:cubicBezTo>
                <a:cubicBezTo>
                  <a:pt x="3061862" y="1112907"/>
                  <a:pt x="2313189" y="1608607"/>
                  <a:pt x="1536005" y="1576570"/>
                </a:cubicBezTo>
                <a:cubicBezTo>
                  <a:pt x="676555" y="1523132"/>
                  <a:pt x="12140" y="1241148"/>
                  <a:pt x="0" y="788285"/>
                </a:cubicBezTo>
                <a:close/>
              </a:path>
            </a:pathLst>
          </a:custGeom>
          <a:solidFill>
            <a:srgbClr val="B5C9CB"/>
          </a:solidFill>
          <a:ln w="28575">
            <a:solidFill>
              <a:srgbClr val="557477"/>
            </a:solidFill>
            <a:extLst>
              <a:ext uri="{C807C97D-BFC1-408E-A445-0C87EB9F89A2}">
                <ask:lineSketchStyleProps xmlns:ask="http://schemas.microsoft.com/office/drawing/2018/sketchyshapes" sd="161725608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err="1">
                <a:solidFill>
                  <a:schemeClr val="tx1"/>
                </a:solidFill>
              </a:rPr>
              <a:t>Collaboration</a:t>
            </a:r>
            <a:r>
              <a:rPr lang="es-ES" sz="2000" b="1" dirty="0">
                <a:solidFill>
                  <a:schemeClr val="tx1"/>
                </a:solidFill>
              </a:rPr>
              <a:t> </a:t>
            </a:r>
            <a:r>
              <a:rPr lang="es-ES" sz="2000" b="1" dirty="0" err="1">
                <a:solidFill>
                  <a:schemeClr val="tx1"/>
                </a:solidFill>
              </a:rPr>
              <a:t>with</a:t>
            </a:r>
            <a:r>
              <a:rPr lang="es-ES" sz="2000" b="1" dirty="0">
                <a:solidFill>
                  <a:schemeClr val="tx1"/>
                </a:solidFill>
              </a:rPr>
              <a:t> “</a:t>
            </a:r>
            <a:r>
              <a:rPr lang="es-ES" sz="2000" b="1" i="1" dirty="0">
                <a:solidFill>
                  <a:schemeClr val="tx1"/>
                </a:solidFill>
              </a:rPr>
              <a:t>Informática Científica</a:t>
            </a:r>
            <a:r>
              <a:rPr lang="es-ES" sz="2000" b="1" dirty="0">
                <a:solidFill>
                  <a:schemeClr val="tx1"/>
                </a:solidFill>
              </a:rPr>
              <a:t>” at CIEMAT</a:t>
            </a:r>
          </a:p>
        </p:txBody>
      </p:sp>
    </p:spTree>
    <p:extLst>
      <p:ext uri="{BB962C8B-B14F-4D97-AF65-F5344CB8AC3E}">
        <p14:creationId xmlns:p14="http://schemas.microsoft.com/office/powerpoint/2010/main" val="277481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947E4D0-FB22-86AF-71CE-CF90F547C68D}"/>
              </a:ext>
            </a:extLst>
          </p:cNvPr>
          <p:cNvSpPr>
            <a:spLocks noGrp="1"/>
          </p:cNvSpPr>
          <p:nvPr>
            <p:ph type="sldNum" sz="quarter" idx="12"/>
          </p:nvPr>
        </p:nvSpPr>
        <p:spPr/>
        <p:txBody>
          <a:bodyPr/>
          <a:lstStyle/>
          <a:p>
            <a:fld id="{44AC9424-4218-4BC9-8573-804D77BE0CBE}" type="slidenum">
              <a:rPr lang="en-GB" smtClean="0"/>
              <a:t>13</a:t>
            </a:fld>
            <a:endParaRPr lang="en-GB"/>
          </a:p>
        </p:txBody>
      </p:sp>
      <p:sp>
        <p:nvSpPr>
          <p:cNvPr id="5" name="CuadroTexto 4">
            <a:extLst>
              <a:ext uri="{FF2B5EF4-FFF2-40B4-BE49-F238E27FC236}">
                <a16:creationId xmlns:a16="http://schemas.microsoft.com/office/drawing/2014/main" id="{717B8D15-EAFE-C399-19B3-C056A647E19C}"/>
              </a:ext>
            </a:extLst>
          </p:cNvPr>
          <p:cNvSpPr txBox="1"/>
          <p:nvPr/>
        </p:nvSpPr>
        <p:spPr>
          <a:xfrm>
            <a:off x="6270805" y="3224133"/>
            <a:ext cx="4594143" cy="369332"/>
          </a:xfrm>
          <a:prstGeom prst="rect">
            <a:avLst/>
          </a:prstGeom>
          <a:noFill/>
        </p:spPr>
        <p:txBody>
          <a:bodyPr wrap="none" rtlCol="0">
            <a:spAutoFit/>
          </a:bodyPr>
          <a:lstStyle/>
          <a:p>
            <a:r>
              <a:rPr lang="en-GB" dirty="0"/>
              <a:t>Generation of images by a patch trained model</a:t>
            </a:r>
          </a:p>
        </p:txBody>
      </p:sp>
      <p:pic>
        <p:nvPicPr>
          <p:cNvPr id="7" name="Imagen 6">
            <a:extLst>
              <a:ext uri="{FF2B5EF4-FFF2-40B4-BE49-F238E27FC236}">
                <a16:creationId xmlns:a16="http://schemas.microsoft.com/office/drawing/2014/main" id="{E8D8012F-CA26-F11F-5CB8-04E76DE43B81}"/>
              </a:ext>
            </a:extLst>
          </p:cNvPr>
          <p:cNvPicPr>
            <a:picLocks noChangeAspect="1"/>
          </p:cNvPicPr>
          <p:nvPr/>
        </p:nvPicPr>
        <p:blipFill>
          <a:blip r:embed="rId2"/>
          <a:stretch>
            <a:fillRect/>
          </a:stretch>
        </p:blipFill>
        <p:spPr>
          <a:xfrm>
            <a:off x="8190093" y="561443"/>
            <a:ext cx="3733800" cy="1943100"/>
          </a:xfrm>
          <a:prstGeom prst="rect">
            <a:avLst/>
          </a:prstGeom>
        </p:spPr>
      </p:pic>
      <p:pic>
        <p:nvPicPr>
          <p:cNvPr id="9" name="Imagen 8">
            <a:extLst>
              <a:ext uri="{FF2B5EF4-FFF2-40B4-BE49-F238E27FC236}">
                <a16:creationId xmlns:a16="http://schemas.microsoft.com/office/drawing/2014/main" id="{27E65592-4E8F-D13E-FE20-86FCD27D7C1D}"/>
              </a:ext>
            </a:extLst>
          </p:cNvPr>
          <p:cNvPicPr>
            <a:picLocks noChangeAspect="1"/>
          </p:cNvPicPr>
          <p:nvPr/>
        </p:nvPicPr>
        <p:blipFill>
          <a:blip r:embed="rId3"/>
          <a:stretch>
            <a:fillRect/>
          </a:stretch>
        </p:blipFill>
        <p:spPr>
          <a:xfrm>
            <a:off x="5381410" y="4172027"/>
            <a:ext cx="6119895" cy="2164943"/>
          </a:xfrm>
          <a:prstGeom prst="rect">
            <a:avLst/>
          </a:prstGeom>
        </p:spPr>
      </p:pic>
      <p:pic>
        <p:nvPicPr>
          <p:cNvPr id="11" name="Imagen 10">
            <a:extLst>
              <a:ext uri="{FF2B5EF4-FFF2-40B4-BE49-F238E27FC236}">
                <a16:creationId xmlns:a16="http://schemas.microsoft.com/office/drawing/2014/main" id="{3E1DEBA1-F8F9-EFD0-67BC-AC39A55C73C5}"/>
              </a:ext>
            </a:extLst>
          </p:cNvPr>
          <p:cNvPicPr>
            <a:picLocks noChangeAspect="1"/>
          </p:cNvPicPr>
          <p:nvPr/>
        </p:nvPicPr>
        <p:blipFill>
          <a:blip r:embed="rId4"/>
          <a:stretch>
            <a:fillRect/>
          </a:stretch>
        </p:blipFill>
        <p:spPr>
          <a:xfrm>
            <a:off x="32214" y="2144485"/>
            <a:ext cx="5019675" cy="2990850"/>
          </a:xfrm>
          <a:prstGeom prst="rect">
            <a:avLst/>
          </a:prstGeom>
        </p:spPr>
      </p:pic>
      <p:pic>
        <p:nvPicPr>
          <p:cNvPr id="12" name="Imagen 11">
            <a:extLst>
              <a:ext uri="{FF2B5EF4-FFF2-40B4-BE49-F238E27FC236}">
                <a16:creationId xmlns:a16="http://schemas.microsoft.com/office/drawing/2014/main" id="{54444DA8-EB4A-D9C3-8432-9B996C00F02A}"/>
              </a:ext>
            </a:extLst>
          </p:cNvPr>
          <p:cNvPicPr>
            <a:picLocks noChangeAspect="1"/>
          </p:cNvPicPr>
          <p:nvPr/>
        </p:nvPicPr>
        <p:blipFill>
          <a:blip r:embed="rId5"/>
          <a:stretch>
            <a:fillRect/>
          </a:stretch>
        </p:blipFill>
        <p:spPr>
          <a:xfrm>
            <a:off x="800316" y="5190300"/>
            <a:ext cx="3600450" cy="723900"/>
          </a:xfrm>
          <a:prstGeom prst="rect">
            <a:avLst/>
          </a:prstGeom>
        </p:spPr>
      </p:pic>
      <p:sp>
        <p:nvSpPr>
          <p:cNvPr id="13" name="CuadroTexto 12">
            <a:extLst>
              <a:ext uri="{FF2B5EF4-FFF2-40B4-BE49-F238E27FC236}">
                <a16:creationId xmlns:a16="http://schemas.microsoft.com/office/drawing/2014/main" id="{58CEFADD-8272-1DC3-013F-404EA4D938F2}"/>
              </a:ext>
            </a:extLst>
          </p:cNvPr>
          <p:cNvSpPr txBox="1"/>
          <p:nvPr/>
        </p:nvSpPr>
        <p:spPr>
          <a:xfrm>
            <a:off x="1324218" y="6315725"/>
            <a:ext cx="2479077" cy="369332"/>
          </a:xfrm>
          <a:prstGeom prst="rect">
            <a:avLst/>
          </a:prstGeom>
          <a:noFill/>
        </p:spPr>
        <p:txBody>
          <a:bodyPr wrap="none" rtlCol="0">
            <a:spAutoFit/>
          </a:bodyPr>
          <a:lstStyle/>
          <a:p>
            <a:r>
              <a:rPr lang="en-GB" b="1" dirty="0">
                <a:solidFill>
                  <a:srgbClr val="557477"/>
                </a:solidFill>
              </a:rPr>
              <a:t>Andrea Molinos Vicente</a:t>
            </a:r>
          </a:p>
        </p:txBody>
      </p:sp>
      <p:pic>
        <p:nvPicPr>
          <p:cNvPr id="4" name="Imagen 3">
            <a:extLst>
              <a:ext uri="{FF2B5EF4-FFF2-40B4-BE49-F238E27FC236}">
                <a16:creationId xmlns:a16="http://schemas.microsoft.com/office/drawing/2014/main" id="{E8B80B27-FD3A-720A-4963-1F279131A852}"/>
              </a:ext>
            </a:extLst>
          </p:cNvPr>
          <p:cNvPicPr>
            <a:picLocks noChangeAspect="1"/>
          </p:cNvPicPr>
          <p:nvPr/>
        </p:nvPicPr>
        <p:blipFill>
          <a:blip r:embed="rId6"/>
          <a:stretch>
            <a:fillRect/>
          </a:stretch>
        </p:blipFill>
        <p:spPr>
          <a:xfrm>
            <a:off x="4351518" y="507061"/>
            <a:ext cx="3838575" cy="2047875"/>
          </a:xfrm>
          <a:prstGeom prst="rect">
            <a:avLst/>
          </a:prstGeom>
        </p:spPr>
      </p:pic>
      <p:sp>
        <p:nvSpPr>
          <p:cNvPr id="8" name="Elipse 7">
            <a:extLst>
              <a:ext uri="{FF2B5EF4-FFF2-40B4-BE49-F238E27FC236}">
                <a16:creationId xmlns:a16="http://schemas.microsoft.com/office/drawing/2014/main" id="{001974F7-AD9D-EC70-EB51-671C176C26BD}"/>
              </a:ext>
            </a:extLst>
          </p:cNvPr>
          <p:cNvSpPr/>
          <p:nvPr/>
        </p:nvSpPr>
        <p:spPr>
          <a:xfrm>
            <a:off x="1102114" y="400019"/>
            <a:ext cx="3072010" cy="1576569"/>
          </a:xfrm>
          <a:custGeom>
            <a:avLst/>
            <a:gdLst>
              <a:gd name="connsiteX0" fmla="*/ 0 w 3072010"/>
              <a:gd name="connsiteY0" fmla="*/ 788285 h 1576569"/>
              <a:gd name="connsiteX1" fmla="*/ 1536005 w 3072010"/>
              <a:gd name="connsiteY1" fmla="*/ 0 h 1576569"/>
              <a:gd name="connsiteX2" fmla="*/ 3072010 w 3072010"/>
              <a:gd name="connsiteY2" fmla="*/ 788285 h 1576569"/>
              <a:gd name="connsiteX3" fmla="*/ 1536005 w 3072010"/>
              <a:gd name="connsiteY3" fmla="*/ 1576570 h 1576569"/>
              <a:gd name="connsiteX4" fmla="*/ 0 w 3072010"/>
              <a:gd name="connsiteY4" fmla="*/ 788285 h 1576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010" h="1576569" fill="none" extrusionOk="0">
                <a:moveTo>
                  <a:pt x="0" y="788285"/>
                </a:moveTo>
                <a:cubicBezTo>
                  <a:pt x="-60519" y="328133"/>
                  <a:pt x="663469" y="43772"/>
                  <a:pt x="1536005" y="0"/>
                </a:cubicBezTo>
                <a:cubicBezTo>
                  <a:pt x="2418839" y="39641"/>
                  <a:pt x="3118740" y="400698"/>
                  <a:pt x="3072010" y="788285"/>
                </a:cubicBezTo>
                <a:cubicBezTo>
                  <a:pt x="3001289" y="1201971"/>
                  <a:pt x="2431442" y="1630992"/>
                  <a:pt x="1536005" y="1576570"/>
                </a:cubicBezTo>
                <a:cubicBezTo>
                  <a:pt x="679557" y="1587569"/>
                  <a:pt x="-30388" y="1195769"/>
                  <a:pt x="0" y="788285"/>
                </a:cubicBezTo>
                <a:close/>
              </a:path>
              <a:path w="3072010" h="1576569" stroke="0" extrusionOk="0">
                <a:moveTo>
                  <a:pt x="0" y="788285"/>
                </a:moveTo>
                <a:cubicBezTo>
                  <a:pt x="17106" y="327750"/>
                  <a:pt x="717133" y="46145"/>
                  <a:pt x="1536005" y="0"/>
                </a:cubicBezTo>
                <a:cubicBezTo>
                  <a:pt x="2359395" y="-69371"/>
                  <a:pt x="3134070" y="390048"/>
                  <a:pt x="3072010" y="788285"/>
                </a:cubicBezTo>
                <a:cubicBezTo>
                  <a:pt x="3061862" y="1112907"/>
                  <a:pt x="2313189" y="1608607"/>
                  <a:pt x="1536005" y="1576570"/>
                </a:cubicBezTo>
                <a:cubicBezTo>
                  <a:pt x="676555" y="1523132"/>
                  <a:pt x="12140" y="1241148"/>
                  <a:pt x="0" y="788285"/>
                </a:cubicBezTo>
                <a:close/>
              </a:path>
            </a:pathLst>
          </a:custGeom>
          <a:solidFill>
            <a:srgbClr val="B5C9CB"/>
          </a:solidFill>
          <a:ln w="28575">
            <a:solidFill>
              <a:srgbClr val="557477"/>
            </a:solidFill>
            <a:extLst>
              <a:ext uri="{C807C97D-BFC1-408E-A445-0C87EB9F89A2}">
                <ask:lineSketchStyleProps xmlns:ask="http://schemas.microsoft.com/office/drawing/2018/sketchyshapes" sd="161725608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err="1">
                <a:solidFill>
                  <a:schemeClr val="tx1"/>
                </a:solidFill>
              </a:rPr>
              <a:t>Collaboration</a:t>
            </a:r>
            <a:r>
              <a:rPr lang="es-ES" sz="2000" b="1" dirty="0">
                <a:solidFill>
                  <a:schemeClr val="tx1"/>
                </a:solidFill>
              </a:rPr>
              <a:t> </a:t>
            </a:r>
            <a:r>
              <a:rPr lang="es-ES" sz="2000" b="1" dirty="0" err="1">
                <a:solidFill>
                  <a:schemeClr val="tx1"/>
                </a:solidFill>
              </a:rPr>
              <a:t>with</a:t>
            </a:r>
            <a:r>
              <a:rPr lang="es-ES" sz="2000" b="1" dirty="0">
                <a:solidFill>
                  <a:schemeClr val="tx1"/>
                </a:solidFill>
              </a:rPr>
              <a:t> “</a:t>
            </a:r>
            <a:r>
              <a:rPr lang="es-ES" sz="2000" b="1" i="1" dirty="0">
                <a:solidFill>
                  <a:schemeClr val="tx1"/>
                </a:solidFill>
              </a:rPr>
              <a:t>Informática Científica</a:t>
            </a:r>
            <a:r>
              <a:rPr lang="es-ES" sz="2000" b="1" dirty="0">
                <a:solidFill>
                  <a:schemeClr val="tx1"/>
                </a:solidFill>
              </a:rPr>
              <a:t>” at CIEMAT</a:t>
            </a:r>
          </a:p>
        </p:txBody>
      </p:sp>
    </p:spTree>
    <p:extLst>
      <p:ext uri="{BB962C8B-B14F-4D97-AF65-F5344CB8AC3E}">
        <p14:creationId xmlns:p14="http://schemas.microsoft.com/office/powerpoint/2010/main" val="195599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994FD8CF-2A75-6A52-F0B1-A1BBB18AD421}"/>
              </a:ext>
            </a:extLst>
          </p:cNvPr>
          <p:cNvSpPr txBox="1">
            <a:spLocks/>
          </p:cNvSpPr>
          <p:nvPr/>
        </p:nvSpPr>
        <p:spPr>
          <a:xfrm>
            <a:off x="567655" y="-7132"/>
            <a:ext cx="11056690" cy="963358"/>
          </a:xfrm>
          <a:prstGeom prst="rect">
            <a:avLst/>
          </a:prstGeom>
          <a:solidFill>
            <a:srgbClr val="FFFFFF">
              <a:alpha val="69804"/>
            </a:srgbClr>
          </a:solidFill>
        </p:spPr>
        <p:txBody>
          <a:bodyPr lIns="91440" tIns="45720" rIns="91440" bIns="4572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1">
                    <a:lumMod val="75000"/>
                  </a:schemeClr>
                </a:solidFill>
              </a:rPr>
              <a:t> </a:t>
            </a:r>
            <a:r>
              <a:rPr lang="en-GB" sz="4000" dirty="0" err="1"/>
              <a:t>Objetives</a:t>
            </a:r>
            <a:endParaRPr lang="en-GB" dirty="0"/>
          </a:p>
        </p:txBody>
      </p:sp>
      <p:sp>
        <p:nvSpPr>
          <p:cNvPr id="5" name="CuadroTexto 4">
            <a:extLst>
              <a:ext uri="{FF2B5EF4-FFF2-40B4-BE49-F238E27FC236}">
                <a16:creationId xmlns:a16="http://schemas.microsoft.com/office/drawing/2014/main" id="{F5355C13-1B9F-B828-2994-B827EBF946F1}"/>
              </a:ext>
            </a:extLst>
          </p:cNvPr>
          <p:cNvSpPr txBox="1"/>
          <p:nvPr/>
        </p:nvSpPr>
        <p:spPr>
          <a:xfrm>
            <a:off x="152400" y="2397949"/>
            <a:ext cx="11887200" cy="2062103"/>
          </a:xfrm>
          <a:prstGeom prst="rect">
            <a:avLst/>
          </a:prstGeom>
          <a:noFill/>
        </p:spPr>
        <p:txBody>
          <a:bodyPr wrap="square" rtlCol="0">
            <a:spAutoFit/>
          </a:bodyPr>
          <a:lstStyle/>
          <a:p>
            <a:pPr marL="285750" indent="-285750" algn="just">
              <a:buFont typeface="Arial" panose="020B0604020202020204" pitchFamily="34" charset="0"/>
              <a:buChar char="•"/>
            </a:pPr>
            <a:r>
              <a:rPr lang="es-ES" sz="3200" dirty="0" err="1"/>
              <a:t>Development</a:t>
            </a:r>
            <a:r>
              <a:rPr lang="es-ES" sz="3200" dirty="0"/>
              <a:t> </a:t>
            </a:r>
            <a:r>
              <a:rPr lang="es-ES" sz="3200" dirty="0" err="1"/>
              <a:t>of</a:t>
            </a:r>
            <a:r>
              <a:rPr lang="es-ES" sz="3200" dirty="0"/>
              <a:t> a pipeline to </a:t>
            </a:r>
            <a:r>
              <a:rPr lang="es-ES" sz="3200" dirty="0" err="1"/>
              <a:t>identify</a:t>
            </a:r>
            <a:r>
              <a:rPr lang="es-ES" sz="3200" dirty="0"/>
              <a:t> clonal </a:t>
            </a:r>
            <a:r>
              <a:rPr lang="es-ES" sz="3200" dirty="0" err="1"/>
              <a:t>cell</a:t>
            </a:r>
            <a:r>
              <a:rPr lang="es-ES" sz="3200" dirty="0"/>
              <a:t> </a:t>
            </a:r>
            <a:r>
              <a:rPr lang="es-ES" sz="3200" dirty="0" err="1"/>
              <a:t>diversity</a:t>
            </a:r>
            <a:r>
              <a:rPr lang="es-ES" sz="3200" dirty="0"/>
              <a:t> in gene </a:t>
            </a:r>
            <a:r>
              <a:rPr lang="es-ES" sz="3200" dirty="0" err="1"/>
              <a:t>therapy</a:t>
            </a:r>
            <a:r>
              <a:rPr lang="es-ES" sz="3200" dirty="0"/>
              <a:t> </a:t>
            </a:r>
            <a:r>
              <a:rPr lang="es-ES" sz="3200" dirty="0" err="1"/>
              <a:t>protocols</a:t>
            </a:r>
            <a:r>
              <a:rPr lang="es-ES" sz="3200" dirty="0"/>
              <a:t> </a:t>
            </a:r>
            <a:r>
              <a:rPr lang="es-ES" sz="3200" dirty="0" err="1"/>
              <a:t>by</a:t>
            </a:r>
            <a:r>
              <a:rPr lang="es-ES" sz="3200" dirty="0"/>
              <a:t> DNA </a:t>
            </a:r>
            <a:r>
              <a:rPr lang="es-ES" sz="3200" dirty="0" err="1"/>
              <a:t>barcoding</a:t>
            </a:r>
            <a:endParaRPr lang="es-ES" sz="3200" dirty="0"/>
          </a:p>
          <a:p>
            <a:pPr marL="285750" indent="-285750" algn="just">
              <a:buFont typeface="Arial" panose="020B0604020202020204" pitchFamily="34" charset="0"/>
              <a:buChar char="•"/>
            </a:pPr>
            <a:endParaRPr lang="es-ES" sz="3200" dirty="0"/>
          </a:p>
          <a:p>
            <a:pPr marL="285750" indent="-285750" algn="just">
              <a:buFont typeface="Arial" panose="020B0604020202020204" pitchFamily="34" charset="0"/>
              <a:buChar char="•"/>
            </a:pPr>
            <a:r>
              <a:rPr lang="es-ES" sz="3200" dirty="0" err="1"/>
              <a:t>Development</a:t>
            </a:r>
            <a:r>
              <a:rPr lang="es-ES" sz="3200" dirty="0"/>
              <a:t> </a:t>
            </a:r>
            <a:r>
              <a:rPr lang="es-ES" sz="3200" dirty="0" err="1"/>
              <a:t>of</a:t>
            </a:r>
            <a:r>
              <a:rPr lang="es-ES" sz="3200" dirty="0"/>
              <a:t> a </a:t>
            </a:r>
            <a:r>
              <a:rPr lang="es-ES" sz="3200" dirty="0" err="1"/>
              <a:t>tool</a:t>
            </a:r>
            <a:r>
              <a:rPr lang="es-ES" sz="3200" dirty="0"/>
              <a:t> to </a:t>
            </a:r>
            <a:r>
              <a:rPr lang="es-ES" sz="3200" dirty="0" err="1"/>
              <a:t>stratify</a:t>
            </a:r>
            <a:r>
              <a:rPr lang="es-ES" sz="3200" dirty="0"/>
              <a:t> renal </a:t>
            </a:r>
            <a:r>
              <a:rPr lang="es-ES" sz="3200" dirty="0" err="1"/>
              <a:t>damage</a:t>
            </a:r>
            <a:r>
              <a:rPr lang="es-ES" sz="3200" dirty="0"/>
              <a:t> </a:t>
            </a:r>
            <a:r>
              <a:rPr lang="es-ES" sz="3200" dirty="0" err="1"/>
              <a:t>from</a:t>
            </a:r>
            <a:r>
              <a:rPr lang="es-ES" sz="3200" dirty="0"/>
              <a:t> </a:t>
            </a:r>
            <a:r>
              <a:rPr lang="es-ES" sz="3200" dirty="0" err="1"/>
              <a:t>tissue</a:t>
            </a:r>
            <a:r>
              <a:rPr lang="es-ES" sz="3200" dirty="0"/>
              <a:t> </a:t>
            </a:r>
            <a:r>
              <a:rPr lang="es-ES" sz="3200" dirty="0" err="1"/>
              <a:t>sections</a:t>
            </a:r>
            <a:endParaRPr lang="es-ES" sz="3200" dirty="0"/>
          </a:p>
        </p:txBody>
      </p:sp>
    </p:spTree>
    <p:extLst>
      <p:ext uri="{BB962C8B-B14F-4D97-AF65-F5344CB8AC3E}">
        <p14:creationId xmlns:p14="http://schemas.microsoft.com/office/powerpoint/2010/main" val="200746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994FD8CF-2A75-6A52-F0B1-A1BBB18AD421}"/>
              </a:ext>
            </a:extLst>
          </p:cNvPr>
          <p:cNvSpPr txBox="1">
            <a:spLocks/>
          </p:cNvSpPr>
          <p:nvPr/>
        </p:nvSpPr>
        <p:spPr>
          <a:xfrm>
            <a:off x="567655" y="-7132"/>
            <a:ext cx="11056690" cy="963358"/>
          </a:xfrm>
          <a:prstGeom prst="rect">
            <a:avLst/>
          </a:prstGeom>
          <a:solidFill>
            <a:srgbClr val="FFFFFF">
              <a:alpha val="69804"/>
            </a:srgbClr>
          </a:solidFill>
        </p:spPr>
        <p:txBody>
          <a:bodyPr lIns="91440" tIns="45720" rIns="91440" bIns="4572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1">
                    <a:lumMod val="75000"/>
                  </a:schemeClr>
                </a:solidFill>
              </a:rPr>
              <a:t> </a:t>
            </a:r>
            <a:r>
              <a:rPr lang="en-GB" sz="4000" dirty="0" err="1"/>
              <a:t>Objetives</a:t>
            </a:r>
            <a:endParaRPr lang="en-GB" dirty="0"/>
          </a:p>
        </p:txBody>
      </p:sp>
      <p:sp>
        <p:nvSpPr>
          <p:cNvPr id="5" name="CuadroTexto 4">
            <a:extLst>
              <a:ext uri="{FF2B5EF4-FFF2-40B4-BE49-F238E27FC236}">
                <a16:creationId xmlns:a16="http://schemas.microsoft.com/office/drawing/2014/main" id="{F5355C13-1B9F-B828-2994-B827EBF946F1}"/>
              </a:ext>
            </a:extLst>
          </p:cNvPr>
          <p:cNvSpPr txBox="1"/>
          <p:nvPr/>
        </p:nvSpPr>
        <p:spPr>
          <a:xfrm>
            <a:off x="152400" y="2397949"/>
            <a:ext cx="11887200" cy="2062103"/>
          </a:xfrm>
          <a:prstGeom prst="rect">
            <a:avLst/>
          </a:prstGeom>
          <a:noFill/>
        </p:spPr>
        <p:txBody>
          <a:bodyPr wrap="square" rtlCol="0">
            <a:spAutoFit/>
          </a:bodyPr>
          <a:lstStyle/>
          <a:p>
            <a:pPr marL="285750" indent="-285750" algn="just">
              <a:buFont typeface="Arial" panose="020B0604020202020204" pitchFamily="34" charset="0"/>
              <a:buChar char="•"/>
            </a:pPr>
            <a:r>
              <a:rPr lang="es-ES" sz="3200" dirty="0" err="1"/>
              <a:t>Development</a:t>
            </a:r>
            <a:r>
              <a:rPr lang="es-ES" sz="3200" dirty="0"/>
              <a:t> </a:t>
            </a:r>
            <a:r>
              <a:rPr lang="es-ES" sz="3200" dirty="0" err="1"/>
              <a:t>of</a:t>
            </a:r>
            <a:r>
              <a:rPr lang="es-ES" sz="3200" dirty="0"/>
              <a:t> a pipeline to </a:t>
            </a:r>
            <a:r>
              <a:rPr lang="es-ES" sz="3200" dirty="0" err="1"/>
              <a:t>identify</a:t>
            </a:r>
            <a:r>
              <a:rPr lang="es-ES" sz="3200" dirty="0"/>
              <a:t> clonal </a:t>
            </a:r>
            <a:r>
              <a:rPr lang="es-ES" sz="3200" dirty="0" err="1"/>
              <a:t>cell</a:t>
            </a:r>
            <a:r>
              <a:rPr lang="es-ES" sz="3200" dirty="0"/>
              <a:t> </a:t>
            </a:r>
            <a:r>
              <a:rPr lang="es-ES" sz="3200" dirty="0" err="1"/>
              <a:t>diversity</a:t>
            </a:r>
            <a:r>
              <a:rPr lang="es-ES" sz="3200" dirty="0"/>
              <a:t> in gene </a:t>
            </a:r>
            <a:r>
              <a:rPr lang="es-ES" sz="3200" dirty="0" err="1"/>
              <a:t>therapy</a:t>
            </a:r>
            <a:r>
              <a:rPr lang="es-ES" sz="3200" dirty="0"/>
              <a:t> </a:t>
            </a:r>
            <a:r>
              <a:rPr lang="es-ES" sz="3200" dirty="0" err="1"/>
              <a:t>protocols</a:t>
            </a:r>
            <a:r>
              <a:rPr lang="es-ES" sz="3200" dirty="0"/>
              <a:t> </a:t>
            </a:r>
            <a:r>
              <a:rPr lang="es-ES" sz="3200" dirty="0" err="1"/>
              <a:t>by</a:t>
            </a:r>
            <a:r>
              <a:rPr lang="es-ES" sz="3200" dirty="0"/>
              <a:t> DNA </a:t>
            </a:r>
            <a:r>
              <a:rPr lang="es-ES" sz="3200" dirty="0" err="1"/>
              <a:t>barcoding</a:t>
            </a:r>
            <a:endParaRPr lang="es-ES" sz="3200" dirty="0"/>
          </a:p>
          <a:p>
            <a:pPr marL="285750" indent="-285750" algn="just">
              <a:buFont typeface="Arial" panose="020B0604020202020204" pitchFamily="34" charset="0"/>
              <a:buChar char="•"/>
            </a:pPr>
            <a:endParaRPr lang="es-ES" sz="3200" dirty="0"/>
          </a:p>
          <a:p>
            <a:pPr marL="285750" indent="-285750" algn="just">
              <a:buFont typeface="Arial" panose="020B0604020202020204" pitchFamily="34" charset="0"/>
              <a:buChar char="•"/>
            </a:pPr>
            <a:r>
              <a:rPr lang="es-ES" sz="3200" dirty="0" err="1">
                <a:solidFill>
                  <a:schemeClr val="bg1">
                    <a:lumMod val="95000"/>
                  </a:schemeClr>
                </a:solidFill>
              </a:rPr>
              <a:t>Development</a:t>
            </a:r>
            <a:r>
              <a:rPr lang="es-ES" sz="3200" dirty="0">
                <a:solidFill>
                  <a:schemeClr val="bg1">
                    <a:lumMod val="95000"/>
                  </a:schemeClr>
                </a:solidFill>
              </a:rPr>
              <a:t> </a:t>
            </a:r>
            <a:r>
              <a:rPr lang="es-ES" sz="3200" dirty="0" err="1">
                <a:solidFill>
                  <a:schemeClr val="bg1">
                    <a:lumMod val="95000"/>
                  </a:schemeClr>
                </a:solidFill>
              </a:rPr>
              <a:t>of</a:t>
            </a:r>
            <a:r>
              <a:rPr lang="es-ES" sz="3200" dirty="0">
                <a:solidFill>
                  <a:schemeClr val="bg1">
                    <a:lumMod val="95000"/>
                  </a:schemeClr>
                </a:solidFill>
              </a:rPr>
              <a:t> a </a:t>
            </a:r>
            <a:r>
              <a:rPr lang="es-ES" sz="3200" dirty="0" err="1">
                <a:solidFill>
                  <a:schemeClr val="bg1">
                    <a:lumMod val="95000"/>
                  </a:schemeClr>
                </a:solidFill>
              </a:rPr>
              <a:t>tool</a:t>
            </a:r>
            <a:r>
              <a:rPr lang="es-ES" sz="3200" dirty="0">
                <a:solidFill>
                  <a:schemeClr val="bg1">
                    <a:lumMod val="95000"/>
                  </a:schemeClr>
                </a:solidFill>
              </a:rPr>
              <a:t> to </a:t>
            </a:r>
            <a:r>
              <a:rPr lang="es-ES" sz="3200" dirty="0" err="1">
                <a:solidFill>
                  <a:schemeClr val="bg1">
                    <a:lumMod val="95000"/>
                  </a:schemeClr>
                </a:solidFill>
              </a:rPr>
              <a:t>stratify</a:t>
            </a:r>
            <a:r>
              <a:rPr lang="es-ES" sz="3200" dirty="0">
                <a:solidFill>
                  <a:schemeClr val="bg1">
                    <a:lumMod val="95000"/>
                  </a:schemeClr>
                </a:solidFill>
              </a:rPr>
              <a:t> renal </a:t>
            </a:r>
            <a:r>
              <a:rPr lang="es-ES" sz="3200" dirty="0" err="1">
                <a:solidFill>
                  <a:schemeClr val="bg1">
                    <a:lumMod val="95000"/>
                  </a:schemeClr>
                </a:solidFill>
              </a:rPr>
              <a:t>damage</a:t>
            </a:r>
            <a:r>
              <a:rPr lang="es-ES" sz="3200" dirty="0">
                <a:solidFill>
                  <a:schemeClr val="bg1">
                    <a:lumMod val="95000"/>
                  </a:schemeClr>
                </a:solidFill>
              </a:rPr>
              <a:t> </a:t>
            </a:r>
            <a:r>
              <a:rPr lang="es-ES" sz="3200" dirty="0" err="1">
                <a:solidFill>
                  <a:schemeClr val="bg1">
                    <a:lumMod val="95000"/>
                  </a:schemeClr>
                </a:solidFill>
              </a:rPr>
              <a:t>from</a:t>
            </a:r>
            <a:r>
              <a:rPr lang="es-ES" sz="3200" dirty="0">
                <a:solidFill>
                  <a:schemeClr val="bg1">
                    <a:lumMod val="95000"/>
                  </a:schemeClr>
                </a:solidFill>
              </a:rPr>
              <a:t> </a:t>
            </a:r>
            <a:r>
              <a:rPr lang="es-ES" sz="3200" dirty="0" err="1">
                <a:solidFill>
                  <a:schemeClr val="bg1">
                    <a:lumMod val="95000"/>
                  </a:schemeClr>
                </a:solidFill>
              </a:rPr>
              <a:t>tissue</a:t>
            </a:r>
            <a:r>
              <a:rPr lang="es-ES" sz="3200" dirty="0">
                <a:solidFill>
                  <a:schemeClr val="bg1">
                    <a:lumMod val="95000"/>
                  </a:schemeClr>
                </a:solidFill>
              </a:rPr>
              <a:t> </a:t>
            </a:r>
            <a:r>
              <a:rPr lang="es-ES" sz="3200" dirty="0" err="1">
                <a:solidFill>
                  <a:schemeClr val="bg1">
                    <a:lumMod val="95000"/>
                  </a:schemeClr>
                </a:solidFill>
              </a:rPr>
              <a:t>sections</a:t>
            </a:r>
            <a:endParaRPr lang="es-ES" sz="3200" dirty="0">
              <a:solidFill>
                <a:schemeClr val="bg1">
                  <a:lumMod val="95000"/>
                </a:schemeClr>
              </a:solidFill>
            </a:endParaRPr>
          </a:p>
        </p:txBody>
      </p:sp>
    </p:spTree>
    <p:extLst>
      <p:ext uri="{BB962C8B-B14F-4D97-AF65-F5344CB8AC3E}">
        <p14:creationId xmlns:p14="http://schemas.microsoft.com/office/powerpoint/2010/main" val="441743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Conector recto 67">
            <a:extLst>
              <a:ext uri="{FF2B5EF4-FFF2-40B4-BE49-F238E27FC236}">
                <a16:creationId xmlns:a16="http://schemas.microsoft.com/office/drawing/2014/main" id="{358A81DF-AF0E-B44D-A5B2-651852D4AF75}"/>
              </a:ext>
            </a:extLst>
          </p:cNvPr>
          <p:cNvCxnSpPr/>
          <p:nvPr/>
        </p:nvCxnSpPr>
        <p:spPr>
          <a:xfrm flipV="1">
            <a:off x="3569185" y="910265"/>
            <a:ext cx="4427441" cy="2419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9" name="Grupo 68">
            <a:extLst>
              <a:ext uri="{FF2B5EF4-FFF2-40B4-BE49-F238E27FC236}">
                <a16:creationId xmlns:a16="http://schemas.microsoft.com/office/drawing/2014/main" id="{5DADA20A-5022-814B-A107-5481A78EB76C}"/>
              </a:ext>
            </a:extLst>
          </p:cNvPr>
          <p:cNvGrpSpPr/>
          <p:nvPr/>
        </p:nvGrpSpPr>
        <p:grpSpPr>
          <a:xfrm flipH="1">
            <a:off x="7956442" y="797229"/>
            <a:ext cx="143069" cy="226055"/>
            <a:chOff x="283237" y="2179133"/>
            <a:chExt cx="134488" cy="222440"/>
          </a:xfrm>
        </p:grpSpPr>
        <p:sp>
          <p:nvSpPr>
            <p:cNvPr id="70" name="Rectángulo redondeado 69">
              <a:extLst>
                <a:ext uri="{FF2B5EF4-FFF2-40B4-BE49-F238E27FC236}">
                  <a16:creationId xmlns:a16="http://schemas.microsoft.com/office/drawing/2014/main" id="{2AB7626B-326C-994A-981C-0C17068B29FE}"/>
                </a:ext>
              </a:extLst>
            </p:cNvPr>
            <p:cNvSpPr/>
            <p:nvPr/>
          </p:nvSpPr>
          <p:spPr>
            <a:xfrm>
              <a:off x="283237" y="2179133"/>
              <a:ext cx="96717" cy="222440"/>
            </a:xfrm>
            <a:prstGeom prst="round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1" name="Rectángulo 70">
              <a:extLst>
                <a:ext uri="{FF2B5EF4-FFF2-40B4-BE49-F238E27FC236}">
                  <a16:creationId xmlns:a16="http://schemas.microsoft.com/office/drawing/2014/main" id="{089324B2-2BA7-AF47-A361-19519FDDDF6E}"/>
                </a:ext>
              </a:extLst>
            </p:cNvPr>
            <p:cNvSpPr/>
            <p:nvPr/>
          </p:nvSpPr>
          <p:spPr>
            <a:xfrm>
              <a:off x="331597" y="2314168"/>
              <a:ext cx="86128" cy="543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72" name="Grupo 71">
            <a:extLst>
              <a:ext uri="{FF2B5EF4-FFF2-40B4-BE49-F238E27FC236}">
                <a16:creationId xmlns:a16="http://schemas.microsoft.com/office/drawing/2014/main" id="{7CCEE669-33A4-4347-A6DE-EFC104F3724C}"/>
              </a:ext>
            </a:extLst>
          </p:cNvPr>
          <p:cNvGrpSpPr/>
          <p:nvPr/>
        </p:nvGrpSpPr>
        <p:grpSpPr>
          <a:xfrm>
            <a:off x="3466300" y="800708"/>
            <a:ext cx="200960" cy="226055"/>
            <a:chOff x="283237" y="2179133"/>
            <a:chExt cx="188906" cy="222440"/>
          </a:xfrm>
          <a:solidFill>
            <a:schemeClr val="bg1"/>
          </a:solidFill>
        </p:grpSpPr>
        <p:sp>
          <p:nvSpPr>
            <p:cNvPr id="73" name="Rectángulo redondeado 72">
              <a:extLst>
                <a:ext uri="{FF2B5EF4-FFF2-40B4-BE49-F238E27FC236}">
                  <a16:creationId xmlns:a16="http://schemas.microsoft.com/office/drawing/2014/main" id="{4E71A8BB-99A0-2F49-B07B-3A6467B254C5}"/>
                </a:ext>
              </a:extLst>
            </p:cNvPr>
            <p:cNvSpPr/>
            <p:nvPr/>
          </p:nvSpPr>
          <p:spPr>
            <a:xfrm>
              <a:off x="283237" y="2179133"/>
              <a:ext cx="96717" cy="222440"/>
            </a:xfrm>
            <a:prstGeom prst="roundRect">
              <a:avLst/>
            </a:prstGeom>
            <a:grp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3" name="Rectángulo 82">
              <a:extLst>
                <a:ext uri="{FF2B5EF4-FFF2-40B4-BE49-F238E27FC236}">
                  <a16:creationId xmlns:a16="http://schemas.microsoft.com/office/drawing/2014/main" id="{5FB481FA-82A9-024F-8E88-F3689983BF3B}"/>
                </a:ext>
              </a:extLst>
            </p:cNvPr>
            <p:cNvSpPr/>
            <p:nvPr/>
          </p:nvSpPr>
          <p:spPr>
            <a:xfrm>
              <a:off x="350646" y="2326005"/>
              <a:ext cx="121497" cy="45719"/>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cxnSp>
        <p:nvCxnSpPr>
          <p:cNvPr id="11" name="20 Conector recto">
            <a:extLst>
              <a:ext uri="{FF2B5EF4-FFF2-40B4-BE49-F238E27FC236}">
                <a16:creationId xmlns:a16="http://schemas.microsoft.com/office/drawing/2014/main" id="{C3F87ED6-7A61-6B43-8583-61B14C7F0EDB}"/>
              </a:ext>
            </a:extLst>
          </p:cNvPr>
          <p:cNvCxnSpPr/>
          <p:nvPr/>
        </p:nvCxnSpPr>
        <p:spPr>
          <a:xfrm>
            <a:off x="6359880" y="972000"/>
            <a:ext cx="3784" cy="279632"/>
          </a:xfrm>
          <a:prstGeom prst="line">
            <a:avLst/>
          </a:prstGeom>
          <a:noFill/>
          <a:ln w="12700" cap="flat" cmpd="sng" algn="ctr">
            <a:solidFill>
              <a:sysClr val="windowText" lastClr="000000"/>
            </a:solidFill>
            <a:prstDash val="sysDash"/>
          </a:ln>
          <a:effectLst/>
        </p:spPr>
      </p:cxnSp>
      <p:cxnSp>
        <p:nvCxnSpPr>
          <p:cNvPr id="15" name="29 Conector recto">
            <a:extLst>
              <a:ext uri="{FF2B5EF4-FFF2-40B4-BE49-F238E27FC236}">
                <a16:creationId xmlns:a16="http://schemas.microsoft.com/office/drawing/2014/main" id="{5CE3E554-0726-F349-BAB0-323E2B53CBEE}"/>
              </a:ext>
            </a:extLst>
          </p:cNvPr>
          <p:cNvCxnSpPr/>
          <p:nvPr/>
        </p:nvCxnSpPr>
        <p:spPr>
          <a:xfrm>
            <a:off x="6389724" y="974267"/>
            <a:ext cx="3784" cy="279632"/>
          </a:xfrm>
          <a:prstGeom prst="line">
            <a:avLst/>
          </a:prstGeom>
          <a:noFill/>
          <a:ln w="12700" cap="flat" cmpd="sng" algn="ctr">
            <a:solidFill>
              <a:sysClr val="windowText" lastClr="000000"/>
            </a:solidFill>
            <a:prstDash val="sysDash"/>
          </a:ln>
          <a:effectLst/>
        </p:spPr>
      </p:cxnSp>
      <p:cxnSp>
        <p:nvCxnSpPr>
          <p:cNvPr id="2" name="26 Conector recto">
            <a:extLst>
              <a:ext uri="{FF2B5EF4-FFF2-40B4-BE49-F238E27FC236}">
                <a16:creationId xmlns:a16="http://schemas.microsoft.com/office/drawing/2014/main" id="{0DE7A2F4-B290-4A47-9C1A-64048C10016F}"/>
              </a:ext>
            </a:extLst>
          </p:cNvPr>
          <p:cNvCxnSpPr>
            <a:endCxn id="13" idx="3"/>
          </p:cNvCxnSpPr>
          <p:nvPr/>
        </p:nvCxnSpPr>
        <p:spPr>
          <a:xfrm flipV="1">
            <a:off x="2890481" y="1790292"/>
            <a:ext cx="4579476" cy="2936"/>
          </a:xfrm>
          <a:prstGeom prst="line">
            <a:avLst/>
          </a:prstGeom>
          <a:noFill/>
          <a:ln w="9525" cap="flat" cmpd="sng" algn="ctr">
            <a:solidFill>
              <a:sysClr val="windowText" lastClr="000000"/>
            </a:solidFill>
            <a:prstDash val="solid"/>
          </a:ln>
          <a:effectLst/>
        </p:spPr>
      </p:cxnSp>
      <p:sp>
        <p:nvSpPr>
          <p:cNvPr id="5" name="8 Rectángulo redondeado">
            <a:extLst>
              <a:ext uri="{FF2B5EF4-FFF2-40B4-BE49-F238E27FC236}">
                <a16:creationId xmlns:a16="http://schemas.microsoft.com/office/drawing/2014/main" id="{F5A516F1-989C-2045-B7D8-63A2BC0E5BE1}"/>
              </a:ext>
            </a:extLst>
          </p:cNvPr>
          <p:cNvSpPr/>
          <p:nvPr/>
        </p:nvSpPr>
        <p:spPr>
          <a:xfrm>
            <a:off x="3691593" y="786353"/>
            <a:ext cx="999050" cy="266328"/>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black"/>
                </a:solidFill>
                <a:effectLst/>
                <a:uLnTx/>
                <a:uFillTx/>
                <a:latin typeface="Calibri"/>
                <a:ea typeface="+mn-ea"/>
                <a:cs typeface="+mn-cs"/>
              </a:rPr>
              <a:t>LHA</a:t>
            </a:r>
          </a:p>
        </p:txBody>
      </p:sp>
      <p:sp>
        <p:nvSpPr>
          <p:cNvPr id="6" name="9 Rectángulo redondeado">
            <a:extLst>
              <a:ext uri="{FF2B5EF4-FFF2-40B4-BE49-F238E27FC236}">
                <a16:creationId xmlns:a16="http://schemas.microsoft.com/office/drawing/2014/main" id="{C514615B-26EB-1446-91EE-68CD2A8258C4}"/>
              </a:ext>
            </a:extLst>
          </p:cNvPr>
          <p:cNvSpPr/>
          <p:nvPr/>
        </p:nvSpPr>
        <p:spPr>
          <a:xfrm>
            <a:off x="6850289" y="786353"/>
            <a:ext cx="999050" cy="266328"/>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black"/>
                </a:solidFill>
                <a:effectLst/>
                <a:uLnTx/>
                <a:uFillTx/>
                <a:latin typeface="Calibri"/>
                <a:ea typeface="+mn-ea"/>
                <a:cs typeface="+mn-cs"/>
              </a:rPr>
              <a:t>RHA</a:t>
            </a:r>
          </a:p>
        </p:txBody>
      </p:sp>
      <p:sp>
        <p:nvSpPr>
          <p:cNvPr id="7" name="11 Rectángulo redondeado">
            <a:extLst>
              <a:ext uri="{FF2B5EF4-FFF2-40B4-BE49-F238E27FC236}">
                <a16:creationId xmlns:a16="http://schemas.microsoft.com/office/drawing/2014/main" id="{B8817F22-A44F-504A-98AA-B75BCEDE213D}"/>
              </a:ext>
            </a:extLst>
          </p:cNvPr>
          <p:cNvSpPr/>
          <p:nvPr/>
        </p:nvSpPr>
        <p:spPr>
          <a:xfrm>
            <a:off x="4860709" y="786353"/>
            <a:ext cx="1819513" cy="266328"/>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err="1">
                <a:ln>
                  <a:noFill/>
                </a:ln>
                <a:solidFill>
                  <a:prstClr val="black"/>
                </a:solidFill>
                <a:effectLst/>
                <a:uLnTx/>
                <a:uFillTx/>
                <a:latin typeface="Calibri"/>
                <a:ea typeface="+mn-ea"/>
                <a:cs typeface="+mn-cs"/>
              </a:rPr>
              <a:t>CoRPK</a:t>
            </a:r>
            <a:endParaRPr kumimoji="0" lang="es-ES" sz="16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9" name="18 Conector recto">
            <a:extLst>
              <a:ext uri="{FF2B5EF4-FFF2-40B4-BE49-F238E27FC236}">
                <a16:creationId xmlns:a16="http://schemas.microsoft.com/office/drawing/2014/main" id="{0C951C42-7263-7A44-8B03-324BA9A5A440}"/>
              </a:ext>
            </a:extLst>
          </p:cNvPr>
          <p:cNvCxnSpPr/>
          <p:nvPr/>
        </p:nvCxnSpPr>
        <p:spPr>
          <a:xfrm flipH="1">
            <a:off x="2363595" y="1253082"/>
            <a:ext cx="4014182" cy="422146"/>
          </a:xfrm>
          <a:prstGeom prst="line">
            <a:avLst/>
          </a:prstGeom>
          <a:noFill/>
          <a:ln w="12700" cap="flat" cmpd="sng" algn="ctr">
            <a:solidFill>
              <a:sysClr val="windowText" lastClr="000000"/>
            </a:solidFill>
            <a:prstDash val="sysDash"/>
          </a:ln>
          <a:effectLst/>
        </p:spPr>
      </p:cxnSp>
      <p:cxnSp>
        <p:nvCxnSpPr>
          <p:cNvPr id="10" name="19 Conector recto">
            <a:extLst>
              <a:ext uri="{FF2B5EF4-FFF2-40B4-BE49-F238E27FC236}">
                <a16:creationId xmlns:a16="http://schemas.microsoft.com/office/drawing/2014/main" id="{CF7FABED-4FE2-294D-A909-0B54CFCC63C3}"/>
              </a:ext>
            </a:extLst>
          </p:cNvPr>
          <p:cNvCxnSpPr/>
          <p:nvPr/>
        </p:nvCxnSpPr>
        <p:spPr>
          <a:xfrm>
            <a:off x="6387312" y="1252595"/>
            <a:ext cx="1082645" cy="388635"/>
          </a:xfrm>
          <a:prstGeom prst="line">
            <a:avLst/>
          </a:prstGeom>
          <a:noFill/>
          <a:ln w="12700" cap="flat" cmpd="sng" algn="ctr">
            <a:solidFill>
              <a:sysClr val="windowText" lastClr="000000"/>
            </a:solidFill>
            <a:prstDash val="sysDash"/>
          </a:ln>
          <a:effectLst/>
        </p:spPr>
      </p:cxnSp>
      <p:sp>
        <p:nvSpPr>
          <p:cNvPr id="12" name="23 Rectángulo redondeado">
            <a:extLst>
              <a:ext uri="{FF2B5EF4-FFF2-40B4-BE49-F238E27FC236}">
                <a16:creationId xmlns:a16="http://schemas.microsoft.com/office/drawing/2014/main" id="{1434D751-6B55-C944-AE24-21E899ACE452}"/>
              </a:ext>
            </a:extLst>
          </p:cNvPr>
          <p:cNvSpPr/>
          <p:nvPr/>
        </p:nvSpPr>
        <p:spPr>
          <a:xfrm>
            <a:off x="2363595" y="1657128"/>
            <a:ext cx="1053773" cy="266328"/>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prstClr val="black"/>
                </a:solidFill>
                <a:effectLst/>
                <a:uLnTx/>
                <a:uFillTx/>
                <a:latin typeface="Calibri"/>
                <a:ea typeface="+mn-ea"/>
                <a:cs typeface="+mn-cs"/>
              </a:rPr>
              <a:t>Non variable </a:t>
            </a:r>
            <a:r>
              <a:rPr kumimoji="0" lang="es-ES" sz="900" b="0" i="0" u="none" strike="noStrike" kern="0" cap="none" spc="0" normalizeH="0" baseline="0" noProof="0" dirty="0" err="1">
                <a:ln>
                  <a:noFill/>
                </a:ln>
                <a:solidFill>
                  <a:prstClr val="black"/>
                </a:solidFill>
                <a:effectLst/>
                <a:uLnTx/>
                <a:uFillTx/>
                <a:latin typeface="Calibri"/>
                <a:ea typeface="+mn-ea"/>
                <a:cs typeface="+mn-cs"/>
              </a:rPr>
              <a:t>seq</a:t>
            </a:r>
            <a:endParaRPr kumimoji="0" lang="es-ES" sz="900" b="0" i="0" u="none" strike="noStrike" kern="0" cap="none" spc="0" normalizeH="0" baseline="0" noProof="0" dirty="0">
              <a:ln>
                <a:noFill/>
              </a:ln>
              <a:solidFill>
                <a:prstClr val="black"/>
              </a:solidFill>
              <a:effectLst/>
              <a:uLnTx/>
              <a:uFillTx/>
              <a:latin typeface="Calibri"/>
              <a:ea typeface="+mn-ea"/>
              <a:cs typeface="+mn-cs"/>
            </a:endParaRPr>
          </a:p>
        </p:txBody>
      </p:sp>
      <p:sp>
        <p:nvSpPr>
          <p:cNvPr id="13" name="24 Rectángulo redondeado">
            <a:extLst>
              <a:ext uri="{FF2B5EF4-FFF2-40B4-BE49-F238E27FC236}">
                <a16:creationId xmlns:a16="http://schemas.microsoft.com/office/drawing/2014/main" id="{53B642DB-B9B4-694A-8645-301DAFAC0930}"/>
              </a:ext>
            </a:extLst>
          </p:cNvPr>
          <p:cNvSpPr/>
          <p:nvPr/>
        </p:nvSpPr>
        <p:spPr>
          <a:xfrm>
            <a:off x="6470907" y="1657128"/>
            <a:ext cx="999050" cy="266328"/>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prstClr val="black"/>
                </a:solidFill>
                <a:effectLst/>
                <a:uLnTx/>
                <a:uFillTx/>
                <a:latin typeface="Calibri"/>
                <a:ea typeface="+mn-ea"/>
                <a:cs typeface="+mn-cs"/>
              </a:rPr>
              <a:t>Non variable </a:t>
            </a:r>
            <a:r>
              <a:rPr kumimoji="0" lang="es-ES" sz="900" b="0" i="0" u="none" strike="noStrike" kern="0" cap="none" spc="0" normalizeH="0" baseline="0" noProof="0" dirty="0" err="1">
                <a:ln>
                  <a:noFill/>
                </a:ln>
                <a:solidFill>
                  <a:prstClr val="black"/>
                </a:solidFill>
                <a:effectLst/>
                <a:uLnTx/>
                <a:uFillTx/>
                <a:latin typeface="Calibri"/>
                <a:ea typeface="+mn-ea"/>
                <a:cs typeface="+mn-cs"/>
              </a:rPr>
              <a:t>seq</a:t>
            </a:r>
            <a:endParaRPr kumimoji="0" lang="es-ES" sz="900" b="0" i="0" u="none" strike="noStrike" kern="0" cap="none" spc="0" normalizeH="0" baseline="0" noProof="0" dirty="0">
              <a:ln>
                <a:noFill/>
              </a:ln>
              <a:solidFill>
                <a:prstClr val="black"/>
              </a:solidFill>
              <a:effectLst/>
              <a:uLnTx/>
              <a:uFillTx/>
              <a:latin typeface="Calibri"/>
              <a:ea typeface="+mn-ea"/>
              <a:cs typeface="+mn-cs"/>
            </a:endParaRPr>
          </a:p>
        </p:txBody>
      </p:sp>
      <p:sp>
        <p:nvSpPr>
          <p:cNvPr id="14" name="25 Rectángulo redondeado">
            <a:extLst>
              <a:ext uri="{FF2B5EF4-FFF2-40B4-BE49-F238E27FC236}">
                <a16:creationId xmlns:a16="http://schemas.microsoft.com/office/drawing/2014/main" id="{419B7A36-25E1-B844-A0B1-77DAF3B3EE0E}"/>
              </a:ext>
            </a:extLst>
          </p:cNvPr>
          <p:cNvSpPr/>
          <p:nvPr/>
        </p:nvSpPr>
        <p:spPr>
          <a:xfrm>
            <a:off x="3535567" y="1657128"/>
            <a:ext cx="2857941" cy="266328"/>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prstClr val="black"/>
                </a:solidFill>
                <a:effectLst/>
                <a:uLnTx/>
                <a:uFillTx/>
                <a:latin typeface="Calibri"/>
                <a:ea typeface="+mn-ea"/>
                <a:cs typeface="+mn-cs"/>
              </a:rPr>
              <a:t>Variable </a:t>
            </a:r>
            <a:r>
              <a:rPr kumimoji="0" lang="es-ES" sz="1600" b="0" i="0" u="none" strike="noStrike" kern="0" cap="none" spc="0" normalizeH="0" baseline="0" noProof="0" dirty="0" err="1">
                <a:ln>
                  <a:noFill/>
                </a:ln>
                <a:solidFill>
                  <a:prstClr val="black"/>
                </a:solidFill>
                <a:effectLst/>
                <a:uLnTx/>
                <a:uFillTx/>
                <a:latin typeface="Calibri"/>
                <a:ea typeface="+mn-ea"/>
                <a:cs typeface="+mn-cs"/>
              </a:rPr>
              <a:t>sequence</a:t>
            </a:r>
            <a:endParaRPr kumimoji="0" lang="es-ES" sz="16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16" name="28 Grupo">
            <a:extLst>
              <a:ext uri="{FF2B5EF4-FFF2-40B4-BE49-F238E27FC236}">
                <a16:creationId xmlns:a16="http://schemas.microsoft.com/office/drawing/2014/main" id="{28E40405-A7BF-6847-B279-7C276FA4E7D1}"/>
              </a:ext>
            </a:extLst>
          </p:cNvPr>
          <p:cNvGrpSpPr/>
          <p:nvPr/>
        </p:nvGrpSpPr>
        <p:grpSpPr>
          <a:xfrm>
            <a:off x="2315334" y="2007253"/>
            <a:ext cx="7886374" cy="497902"/>
            <a:chOff x="1332423" y="3510212"/>
            <a:chExt cx="7886374" cy="497902"/>
          </a:xfrm>
        </p:grpSpPr>
        <p:sp>
          <p:nvSpPr>
            <p:cNvPr id="17" name="32 CuadroTexto">
              <a:extLst>
                <a:ext uri="{FF2B5EF4-FFF2-40B4-BE49-F238E27FC236}">
                  <a16:creationId xmlns:a16="http://schemas.microsoft.com/office/drawing/2014/main" id="{38ECB7A4-245E-4046-9A69-4F0107074AB8}"/>
                </a:ext>
              </a:extLst>
            </p:cNvPr>
            <p:cNvSpPr txBox="1"/>
            <p:nvPr/>
          </p:nvSpPr>
          <p:spPr>
            <a:xfrm>
              <a:off x="1332423" y="3510212"/>
              <a:ext cx="7886100" cy="307777"/>
            </a:xfrm>
            <a:prstGeom prst="rect">
              <a:avLst/>
            </a:prstGeom>
            <a:noFill/>
          </p:spPr>
          <p:txBody>
            <a:bodyPr wrap="square" rtlCol="0">
              <a:spAutoFit/>
            </a:bodyPr>
            <a:lstStyle/>
            <a:p>
              <a:r>
                <a:rPr lang="es-ES" sz="1400" dirty="0">
                  <a:solidFill>
                    <a:prstClr val="white">
                      <a:lumMod val="50000"/>
                    </a:prstClr>
                  </a:solidFill>
                  <a:latin typeface="Courier New" panose="02070309020205020404" pitchFamily="49" charset="0"/>
                  <a:ea typeface="Verdana" panose="020B0604030504040204" pitchFamily="34" charset="0"/>
                  <a:cs typeface="Courier New" panose="02070309020205020404" pitchFamily="49" charset="0"/>
                </a:rPr>
                <a:t>TCAATTGTAA</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NN</a:t>
              </a:r>
              <a:r>
                <a:rPr lang="es-ES" sz="1400" b="1" dirty="0">
                  <a:solidFill>
                    <a:srgbClr val="FF7C80"/>
                  </a:solidFill>
                  <a:latin typeface="Courier New" panose="02070309020205020404" pitchFamily="49" charset="0"/>
                  <a:ea typeface="Verdana" panose="020B0604030504040204" pitchFamily="34" charset="0"/>
                  <a:cs typeface="Courier New" panose="02070309020205020404" pitchFamily="49" charset="0"/>
                </a:rPr>
                <a:t>ATC</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NN</a:t>
              </a:r>
              <a:r>
                <a:rPr lang="es-ES" sz="1400" b="1" dirty="0">
                  <a:solidFill>
                    <a:srgbClr val="FF7C80"/>
                  </a:solidFill>
                  <a:latin typeface="Courier New" panose="02070309020205020404" pitchFamily="49" charset="0"/>
                  <a:ea typeface="Verdana" panose="020B0604030504040204" pitchFamily="34" charset="0"/>
                  <a:cs typeface="Courier New" panose="02070309020205020404" pitchFamily="49" charset="0"/>
                </a:rPr>
                <a:t>GAT</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SS</a:t>
              </a:r>
              <a:r>
                <a:rPr lang="es-ES" sz="1400" b="1" dirty="0">
                  <a:solidFill>
                    <a:srgbClr val="FF7C80"/>
                  </a:solidFill>
                  <a:latin typeface="Courier New" panose="02070309020205020404" pitchFamily="49" charset="0"/>
                  <a:ea typeface="Verdana" panose="020B0604030504040204" pitchFamily="34" charset="0"/>
                  <a:cs typeface="Courier New" panose="02070309020205020404" pitchFamily="49" charset="0"/>
                </a:rPr>
                <a:t>AAA</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NN</a:t>
              </a:r>
              <a:r>
                <a:rPr lang="es-ES" sz="1400" b="1" dirty="0">
                  <a:solidFill>
                    <a:srgbClr val="FF7C80"/>
                  </a:solidFill>
                  <a:latin typeface="Courier New" panose="02070309020205020404" pitchFamily="49" charset="0"/>
                  <a:ea typeface="Verdana" panose="020B0604030504040204" pitchFamily="34" charset="0"/>
                  <a:cs typeface="Courier New" panose="02070309020205020404" pitchFamily="49" charset="0"/>
                </a:rPr>
                <a:t>GGT</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NN</a:t>
              </a:r>
              <a:r>
                <a:rPr lang="es-ES" sz="1400" b="1" dirty="0">
                  <a:solidFill>
                    <a:srgbClr val="FF7C80"/>
                  </a:solidFill>
                  <a:latin typeface="Courier New" panose="02070309020205020404" pitchFamily="49" charset="0"/>
                  <a:ea typeface="Verdana" panose="020B0604030504040204" pitchFamily="34" charset="0"/>
                  <a:cs typeface="Courier New" panose="02070309020205020404" pitchFamily="49" charset="0"/>
                </a:rPr>
                <a:t>AAC</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NN</a:t>
              </a:r>
              <a:r>
                <a:rPr lang="es-ES" sz="1400" dirty="0">
                  <a:solidFill>
                    <a:prstClr val="white">
                      <a:lumMod val="50000"/>
                    </a:prstClr>
                  </a:solidFill>
                  <a:latin typeface="Courier New" panose="02070309020205020404" pitchFamily="49" charset="0"/>
                  <a:ea typeface="Verdana" panose="020B0604030504040204" pitchFamily="34" charset="0"/>
                  <a:cs typeface="Courier New" panose="02070309020205020404" pitchFamily="49" charset="0"/>
                </a:rPr>
                <a:t>TGTAAAACGA</a:t>
              </a:r>
            </a:p>
          </p:txBody>
        </p:sp>
        <p:sp>
          <p:nvSpPr>
            <p:cNvPr id="18" name="33 Rectángulo">
              <a:extLst>
                <a:ext uri="{FF2B5EF4-FFF2-40B4-BE49-F238E27FC236}">
                  <a16:creationId xmlns:a16="http://schemas.microsoft.com/office/drawing/2014/main" id="{57776D69-B639-5C49-A9E9-7A07B5C18E13}"/>
                </a:ext>
              </a:extLst>
            </p:cNvPr>
            <p:cNvSpPr/>
            <p:nvPr/>
          </p:nvSpPr>
          <p:spPr>
            <a:xfrm>
              <a:off x="1332423" y="3700337"/>
              <a:ext cx="7886374" cy="307777"/>
            </a:xfrm>
            <a:prstGeom prst="rect">
              <a:avLst/>
            </a:prstGeom>
          </p:spPr>
          <p:txBody>
            <a:bodyPr wrap="square">
              <a:spAutoFit/>
            </a:bodyPr>
            <a:lstStyle/>
            <a:p>
              <a:r>
                <a:rPr lang="es-ES" sz="1400" dirty="0">
                  <a:solidFill>
                    <a:prstClr val="white">
                      <a:lumMod val="50000"/>
                    </a:prstClr>
                  </a:solidFill>
                  <a:latin typeface="Courier New" panose="02070309020205020404" pitchFamily="49" charset="0"/>
                  <a:ea typeface="Verdana" panose="020B0604030504040204" pitchFamily="34" charset="0"/>
                  <a:cs typeface="Courier New" panose="02070309020205020404" pitchFamily="49" charset="0"/>
                </a:rPr>
                <a:t>AGTTAACATT</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NN</a:t>
              </a:r>
              <a:r>
                <a:rPr lang="es-ES" sz="1400" b="1" dirty="0">
                  <a:solidFill>
                    <a:srgbClr val="FF7C80"/>
                  </a:solidFill>
                  <a:latin typeface="Courier New" panose="02070309020205020404" pitchFamily="49" charset="0"/>
                  <a:ea typeface="Verdana" panose="020B0604030504040204" pitchFamily="34" charset="0"/>
                  <a:cs typeface="Courier New" panose="02070309020205020404" pitchFamily="49" charset="0"/>
                </a:rPr>
                <a:t>TAG</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NN</a:t>
              </a:r>
              <a:r>
                <a:rPr lang="es-ES" sz="1400" b="1" dirty="0">
                  <a:solidFill>
                    <a:srgbClr val="FF7C80"/>
                  </a:solidFill>
                  <a:latin typeface="Courier New" panose="02070309020205020404" pitchFamily="49" charset="0"/>
                  <a:ea typeface="Verdana" panose="020B0604030504040204" pitchFamily="34" charset="0"/>
                  <a:cs typeface="Courier New" panose="02070309020205020404" pitchFamily="49" charset="0"/>
                </a:rPr>
                <a:t>CTA</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SS</a:t>
              </a:r>
              <a:r>
                <a:rPr lang="es-ES" sz="1400" b="1" dirty="0">
                  <a:solidFill>
                    <a:srgbClr val="FF7C80"/>
                  </a:solidFill>
                  <a:latin typeface="Courier New" panose="02070309020205020404" pitchFamily="49" charset="0"/>
                  <a:ea typeface="Verdana" panose="020B0604030504040204" pitchFamily="34" charset="0"/>
                  <a:cs typeface="Courier New" panose="02070309020205020404" pitchFamily="49" charset="0"/>
                </a:rPr>
                <a:t>TTT</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NN</a:t>
              </a:r>
              <a:r>
                <a:rPr lang="es-ES" sz="1400" b="1" dirty="0">
                  <a:solidFill>
                    <a:srgbClr val="FF7C80"/>
                  </a:solidFill>
                  <a:latin typeface="Courier New" panose="02070309020205020404" pitchFamily="49" charset="0"/>
                  <a:ea typeface="Verdana" panose="020B0604030504040204" pitchFamily="34" charset="0"/>
                  <a:cs typeface="Courier New" panose="02070309020205020404" pitchFamily="49" charset="0"/>
                </a:rPr>
                <a:t>CCA</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NN</a:t>
              </a:r>
              <a:r>
                <a:rPr lang="es-ES" sz="1400" b="1" dirty="0">
                  <a:solidFill>
                    <a:srgbClr val="FF7C80"/>
                  </a:solidFill>
                  <a:latin typeface="Courier New" panose="02070309020205020404" pitchFamily="49" charset="0"/>
                  <a:ea typeface="Verdana" panose="020B0604030504040204" pitchFamily="34" charset="0"/>
                  <a:cs typeface="Courier New" panose="02070309020205020404" pitchFamily="49" charset="0"/>
                </a:rPr>
                <a:t>TTG</a:t>
              </a:r>
              <a:r>
                <a:rPr lang="es-ES" sz="1400" b="1" dirty="0">
                  <a:solidFill>
                    <a:srgbClr val="FF0000"/>
                  </a:solidFill>
                  <a:latin typeface="Courier New" panose="02070309020205020404" pitchFamily="49" charset="0"/>
                  <a:ea typeface="Verdana" panose="020B0604030504040204" pitchFamily="34" charset="0"/>
                  <a:cs typeface="Courier New" panose="02070309020205020404" pitchFamily="49" charset="0"/>
                </a:rPr>
                <a:t>NN</a:t>
              </a:r>
              <a:r>
                <a:rPr lang="es-ES" sz="1400" dirty="0">
                  <a:solidFill>
                    <a:prstClr val="white">
                      <a:lumMod val="50000"/>
                    </a:prstClr>
                  </a:solidFill>
                  <a:latin typeface="Courier New" panose="02070309020205020404" pitchFamily="49" charset="0"/>
                  <a:ea typeface="Verdana" panose="020B0604030504040204" pitchFamily="34" charset="0"/>
                  <a:cs typeface="Courier New" panose="02070309020205020404" pitchFamily="49" charset="0"/>
                </a:rPr>
                <a:t>ACATTTTGCT</a:t>
              </a:r>
              <a:endParaRPr lang="es-ES" sz="1400" dirty="0">
                <a:solidFill>
                  <a:prstClr val="black"/>
                </a:solidFill>
                <a:latin typeface="Courier New" panose="02070309020205020404" pitchFamily="49" charset="0"/>
                <a:ea typeface="Verdana" panose="020B0604030504040204" pitchFamily="34" charset="0"/>
                <a:cs typeface="Courier New" panose="02070309020205020404" pitchFamily="49" charset="0"/>
              </a:endParaRPr>
            </a:p>
          </p:txBody>
        </p:sp>
      </p:grpSp>
      <p:sp>
        <p:nvSpPr>
          <p:cNvPr id="19" name="94 CuadroTexto">
            <a:extLst>
              <a:ext uri="{FF2B5EF4-FFF2-40B4-BE49-F238E27FC236}">
                <a16:creationId xmlns:a16="http://schemas.microsoft.com/office/drawing/2014/main" id="{5E5F642D-6316-EE45-9C69-F3161D73D93D}"/>
              </a:ext>
            </a:extLst>
          </p:cNvPr>
          <p:cNvSpPr txBox="1"/>
          <p:nvPr/>
        </p:nvSpPr>
        <p:spPr>
          <a:xfrm>
            <a:off x="3377907" y="3345508"/>
            <a:ext cx="317707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sng" strike="noStrike" kern="0" cap="none" spc="0" normalizeH="0" baseline="0" noProof="0" dirty="0">
                <a:ln>
                  <a:noFill/>
                </a:ln>
                <a:solidFill>
                  <a:prstClr val="black"/>
                </a:solidFill>
                <a:effectLst/>
                <a:uLnTx/>
                <a:uFillTx/>
              </a:rPr>
              <a:t>4.194.304 </a:t>
            </a:r>
            <a:r>
              <a:rPr kumimoji="0" lang="es-ES" sz="1600" b="1" i="0" u="sng" strike="noStrike" kern="0" cap="none" spc="0" normalizeH="0" baseline="0" noProof="0" dirty="0" err="1">
                <a:ln>
                  <a:noFill/>
                </a:ln>
                <a:solidFill>
                  <a:prstClr val="black"/>
                </a:solidFill>
                <a:effectLst/>
                <a:uLnTx/>
                <a:uFillTx/>
              </a:rPr>
              <a:t>possible</a:t>
            </a:r>
            <a:r>
              <a:rPr kumimoji="0" lang="es-ES" sz="1600" b="1" i="0" u="sng" strike="noStrike" kern="0" cap="none" spc="0" normalizeH="0" baseline="0" noProof="0" dirty="0">
                <a:ln>
                  <a:noFill/>
                </a:ln>
                <a:solidFill>
                  <a:prstClr val="black"/>
                </a:solidFill>
                <a:effectLst/>
                <a:uLnTx/>
                <a:uFillTx/>
              </a:rPr>
              <a:t> </a:t>
            </a:r>
            <a:r>
              <a:rPr kumimoji="0" lang="es-ES" sz="1600" b="1" i="0" u="sng" strike="noStrike" kern="0" cap="none" spc="0" normalizeH="0" baseline="0" noProof="0" dirty="0" err="1">
                <a:ln>
                  <a:noFill/>
                </a:ln>
                <a:solidFill>
                  <a:prstClr val="black"/>
                </a:solidFill>
                <a:effectLst/>
                <a:uLnTx/>
                <a:uFillTx/>
              </a:rPr>
              <a:t>combination</a:t>
            </a:r>
            <a:endParaRPr kumimoji="0" lang="es-ES" sz="1600" b="1" i="0" u="sng" strike="noStrike" kern="0" cap="none" spc="0" normalizeH="0" baseline="0" noProof="0" dirty="0">
              <a:ln>
                <a:noFill/>
              </a:ln>
              <a:solidFill>
                <a:prstClr val="black"/>
              </a:solidFill>
              <a:effectLst/>
              <a:uLnTx/>
              <a:uFillTx/>
            </a:endParaRPr>
          </a:p>
        </p:txBody>
      </p:sp>
      <p:pic>
        <p:nvPicPr>
          <p:cNvPr id="20" name="Picture 3">
            <a:extLst>
              <a:ext uri="{FF2B5EF4-FFF2-40B4-BE49-F238E27FC236}">
                <a16:creationId xmlns:a16="http://schemas.microsoft.com/office/drawing/2014/main" id="{1ACC16F6-6628-B641-BF90-9E0E8983FF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66" t="62222" r="52772" b="27498"/>
          <a:stretch/>
        </p:blipFill>
        <p:spPr bwMode="auto">
          <a:xfrm>
            <a:off x="3417551" y="2781591"/>
            <a:ext cx="3066383" cy="61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4 Rectángulo redondeado">
            <a:extLst>
              <a:ext uri="{FF2B5EF4-FFF2-40B4-BE49-F238E27FC236}">
                <a16:creationId xmlns:a16="http://schemas.microsoft.com/office/drawing/2014/main" id="{53B642DB-B9B4-694A-8645-301DAFAC0930}"/>
              </a:ext>
            </a:extLst>
          </p:cNvPr>
          <p:cNvSpPr/>
          <p:nvPr/>
        </p:nvSpPr>
        <p:spPr>
          <a:xfrm>
            <a:off x="6363664" y="788624"/>
            <a:ext cx="382640" cy="266328"/>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0" i="0" u="none" strike="noStrike" kern="0" cap="none" spc="0" normalizeH="0" baseline="0" noProof="0" dirty="0" err="1">
                <a:ln>
                  <a:noFill/>
                </a:ln>
                <a:solidFill>
                  <a:prstClr val="black"/>
                </a:solidFill>
                <a:effectLst/>
                <a:uLnTx/>
                <a:uFillTx/>
                <a:latin typeface="Calibri"/>
                <a:ea typeface="+mn-ea"/>
                <a:cs typeface="+mn-cs"/>
              </a:rPr>
              <a:t>pA</a:t>
            </a:r>
            <a:endParaRPr kumimoji="0" lang="es-E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23" name="Rectangle 5">
            <a:extLst>
              <a:ext uri="{FF2B5EF4-FFF2-40B4-BE49-F238E27FC236}">
                <a16:creationId xmlns:a16="http://schemas.microsoft.com/office/drawing/2014/main" id="{F7D3C7C1-6FD5-9149-85BF-BC1530275121}"/>
              </a:ext>
            </a:extLst>
          </p:cNvPr>
          <p:cNvSpPr txBox="1">
            <a:spLocks/>
          </p:cNvSpPr>
          <p:nvPr/>
        </p:nvSpPr>
        <p:spPr>
          <a:xfrm>
            <a:off x="1467246" y="45193"/>
            <a:ext cx="9257511" cy="535471"/>
          </a:xfrm>
          <a:prstGeom prst="rect">
            <a:avLst/>
          </a:prstGeom>
          <a:noFill/>
          <a:ln w="38100">
            <a:noFill/>
          </a:ln>
          <a:effectLst/>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dirty="0">
                <a:solidFill>
                  <a:srgbClr val="353975"/>
                </a:solidFill>
                <a:latin typeface="Century Gothic" panose="020B0502020202020204" pitchFamily="34" charset="0"/>
              </a:rPr>
              <a:t>Our strategy for studying </a:t>
            </a:r>
            <a:r>
              <a:rPr lang="en-US" sz="2400" b="1" dirty="0" err="1">
                <a:solidFill>
                  <a:srgbClr val="353975"/>
                </a:solidFill>
                <a:latin typeface="Century Gothic" panose="020B0502020202020204" pitchFamily="34" charset="0"/>
              </a:rPr>
              <a:t>clonality</a:t>
            </a:r>
            <a:r>
              <a:rPr lang="en-US" sz="2400" b="1" dirty="0">
                <a:solidFill>
                  <a:srgbClr val="353975"/>
                </a:solidFill>
                <a:latin typeface="Century Gothic" panose="020B0502020202020204" pitchFamily="34" charset="0"/>
              </a:rPr>
              <a:t> of gene edited cells</a:t>
            </a:r>
            <a:endParaRPr lang="es-ES" sz="2400" b="1" dirty="0">
              <a:solidFill>
                <a:srgbClr val="353975"/>
              </a:solidFill>
              <a:latin typeface="Century Gothic" panose="020B0502020202020204" pitchFamily="34" charset="0"/>
            </a:endParaRPr>
          </a:p>
        </p:txBody>
      </p:sp>
      <p:pic>
        <p:nvPicPr>
          <p:cNvPr id="24"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7778" b="58333" l="34792" r="48750"/>
                    </a14:imgEffect>
                  </a14:imgLayer>
                </a14:imgProps>
              </a:ext>
              <a:ext uri="{28A0092B-C50C-407E-A947-70E740481C1C}">
                <a14:useLocalDpi xmlns:a14="http://schemas.microsoft.com/office/drawing/2010/main" val="0"/>
              </a:ext>
            </a:extLst>
          </a:blip>
          <a:srcRect l="34583" t="36655" r="50888" b="40911"/>
          <a:stretch/>
        </p:blipFill>
        <p:spPr bwMode="auto">
          <a:xfrm>
            <a:off x="4014471" y="4648958"/>
            <a:ext cx="938568" cy="751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4630" b="62685" l="26354" r="29167"/>
                    </a14:imgEffect>
                  </a14:imgLayer>
                </a14:imgProps>
              </a:ext>
              <a:ext uri="{28A0092B-C50C-407E-A947-70E740481C1C}">
                <a14:useLocalDpi xmlns:a14="http://schemas.microsoft.com/office/drawing/2010/main" val="0"/>
              </a:ext>
            </a:extLst>
          </a:blip>
          <a:srcRect l="26232" t="33244" r="70759" b="36666"/>
          <a:stretch/>
        </p:blipFill>
        <p:spPr bwMode="auto">
          <a:xfrm flipH="1">
            <a:off x="3411301" y="4520378"/>
            <a:ext cx="194532" cy="100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69352" b="76389" l="29063" r="67917"/>
                    </a14:imgEffect>
                  </a14:imgLayer>
                </a14:imgProps>
              </a:ext>
              <a:ext uri="{28A0092B-C50C-407E-A947-70E740481C1C}">
                <a14:useLocalDpi xmlns:a14="http://schemas.microsoft.com/office/drawing/2010/main" val="0"/>
              </a:ext>
            </a:extLst>
          </a:blip>
          <a:srcRect l="40608" t="68519" r="29790" b="22592"/>
          <a:stretch/>
        </p:blipFill>
        <p:spPr bwMode="auto">
          <a:xfrm>
            <a:off x="3652300" y="5028581"/>
            <a:ext cx="348267" cy="10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69352" b="76389" l="29063" r="67917"/>
                    </a14:imgEffect>
                  </a14:imgLayer>
                </a14:imgProps>
              </a:ext>
              <a:ext uri="{28A0092B-C50C-407E-A947-70E740481C1C}">
                <a14:useLocalDpi xmlns:a14="http://schemas.microsoft.com/office/drawing/2010/main" val="0"/>
              </a:ext>
            </a:extLst>
          </a:blip>
          <a:srcRect l="40608" t="68519" r="29790" b="22592"/>
          <a:stretch/>
        </p:blipFill>
        <p:spPr bwMode="auto">
          <a:xfrm>
            <a:off x="6351986" y="5028581"/>
            <a:ext cx="348267" cy="10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69352" b="76389" l="29063" r="67917"/>
                    </a14:imgEffect>
                  </a14:imgLayer>
                </a14:imgProps>
              </a:ext>
              <a:ext uri="{28A0092B-C50C-407E-A947-70E740481C1C}">
                <a14:useLocalDpi xmlns:a14="http://schemas.microsoft.com/office/drawing/2010/main" val="0"/>
              </a:ext>
            </a:extLst>
          </a:blip>
          <a:srcRect l="40608" t="68519" r="29790" b="22592"/>
          <a:stretch/>
        </p:blipFill>
        <p:spPr bwMode="auto">
          <a:xfrm>
            <a:off x="4973654" y="5028581"/>
            <a:ext cx="348267" cy="10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69352" b="76389" l="29063" r="67917"/>
                    </a14:imgEffect>
                  </a14:imgLayer>
                </a14:imgProps>
              </a:ext>
              <a:ext uri="{28A0092B-C50C-407E-A947-70E740481C1C}">
                <a14:useLocalDpi xmlns:a14="http://schemas.microsoft.com/office/drawing/2010/main" val="0"/>
              </a:ext>
            </a:extLst>
          </a:blip>
          <a:srcRect l="40608" t="68519" r="29790" b="22592"/>
          <a:stretch/>
        </p:blipFill>
        <p:spPr bwMode="auto">
          <a:xfrm rot="5400000">
            <a:off x="6222026" y="5567911"/>
            <a:ext cx="658223" cy="11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124 Rectángulo"/>
          <p:cNvSpPr/>
          <p:nvPr/>
        </p:nvSpPr>
        <p:spPr>
          <a:xfrm>
            <a:off x="4546308" y="5967217"/>
            <a:ext cx="3177119" cy="304810"/>
          </a:xfrm>
          <a:prstGeom prst="rect">
            <a:avLst/>
          </a:prstGeom>
          <a:solidFill>
            <a:schemeClr val="accent4">
              <a:lumMod val="20000"/>
              <a:lumOff val="80000"/>
            </a:schemeClr>
          </a:solidFill>
          <a:ln>
            <a:solidFill>
              <a:srgbClr val="FCCF38"/>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400" dirty="0" err="1">
                <a:latin typeface="Century Gothic" panose="020B0502020202020204" pitchFamily="34" charset="0"/>
              </a:rPr>
              <a:t>Next</a:t>
            </a:r>
            <a:r>
              <a:rPr lang="es-ES" sz="1400" dirty="0">
                <a:latin typeface="Century Gothic" panose="020B0502020202020204" pitchFamily="34" charset="0"/>
              </a:rPr>
              <a:t> </a:t>
            </a:r>
            <a:r>
              <a:rPr lang="es-ES" sz="1400" dirty="0" err="1">
                <a:latin typeface="Century Gothic" panose="020B0502020202020204" pitchFamily="34" charset="0"/>
              </a:rPr>
              <a:t>Generation</a:t>
            </a:r>
            <a:r>
              <a:rPr lang="es-ES" sz="1400" dirty="0">
                <a:latin typeface="Century Gothic" panose="020B0502020202020204" pitchFamily="34" charset="0"/>
              </a:rPr>
              <a:t> </a:t>
            </a:r>
            <a:r>
              <a:rPr lang="es-ES" sz="1400" dirty="0" err="1">
                <a:latin typeface="Century Gothic" panose="020B0502020202020204" pitchFamily="34" charset="0"/>
              </a:rPr>
              <a:t>Sequencing</a:t>
            </a:r>
            <a:endParaRPr lang="es-ES" sz="1400" dirty="0">
              <a:latin typeface="Century Gothic" panose="020B0502020202020204" pitchFamily="34" charset="0"/>
            </a:endParaRPr>
          </a:p>
        </p:txBody>
      </p:sp>
      <p:pic>
        <p:nvPicPr>
          <p:cNvPr id="89" name="Picture 4"/>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33889" b="62778" l="54323" r="66510"/>
                    </a14:imgEffect>
                    <a14:imgEffect>
                      <a14:brightnessContrast contrast="-40000"/>
                    </a14:imgEffect>
                  </a14:imgLayer>
                </a14:imgProps>
              </a:ext>
              <a:ext uri="{28A0092B-C50C-407E-A947-70E740481C1C}">
                <a14:useLocalDpi xmlns:a14="http://schemas.microsoft.com/office/drawing/2010/main" val="0"/>
              </a:ext>
            </a:extLst>
          </a:blip>
          <a:srcRect l="54281" t="33244" r="33715" b="36666"/>
          <a:stretch/>
        </p:blipFill>
        <p:spPr bwMode="auto">
          <a:xfrm>
            <a:off x="5297081" y="4524415"/>
            <a:ext cx="978771" cy="138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 name="CuadroTexto 1"/>
          <p:cNvSpPr txBox="1"/>
          <p:nvPr/>
        </p:nvSpPr>
        <p:spPr>
          <a:xfrm>
            <a:off x="6742754" y="4267014"/>
            <a:ext cx="1253869" cy="307777"/>
          </a:xfrm>
          <a:prstGeom prst="rect">
            <a:avLst/>
          </a:prstGeom>
          <a:noFill/>
        </p:spPr>
        <p:txBody>
          <a:bodyPr wrap="none" rtlCol="0">
            <a:spAutoFit/>
          </a:bodyPr>
          <a:lstStyle/>
          <a:p>
            <a:r>
              <a:rPr lang="es-ES" sz="1400" b="1" dirty="0">
                <a:latin typeface="Century Gothic" panose="020B0502020202020204" pitchFamily="34" charset="0"/>
              </a:rPr>
              <a:t>AAV Library </a:t>
            </a:r>
          </a:p>
        </p:txBody>
      </p:sp>
      <p:sp>
        <p:nvSpPr>
          <p:cNvPr id="91" name="CuadroTexto 1"/>
          <p:cNvSpPr txBox="1"/>
          <p:nvPr/>
        </p:nvSpPr>
        <p:spPr>
          <a:xfrm>
            <a:off x="5358304" y="4051571"/>
            <a:ext cx="856325" cy="523220"/>
          </a:xfrm>
          <a:prstGeom prst="rect">
            <a:avLst/>
          </a:prstGeom>
          <a:noFill/>
        </p:spPr>
        <p:txBody>
          <a:bodyPr wrap="none" rtlCol="0">
            <a:spAutoFit/>
          </a:bodyPr>
          <a:lstStyle/>
          <a:p>
            <a:r>
              <a:rPr lang="es-ES" sz="1400" b="1" dirty="0" err="1">
                <a:latin typeface="Century Gothic" panose="020B0502020202020204" pitchFamily="34" charset="0"/>
              </a:rPr>
              <a:t>Plasmid</a:t>
            </a:r>
            <a:endParaRPr lang="es-ES" sz="1400" b="1" dirty="0">
              <a:latin typeface="Century Gothic" panose="020B0502020202020204" pitchFamily="34" charset="0"/>
            </a:endParaRPr>
          </a:p>
          <a:p>
            <a:r>
              <a:rPr lang="es-ES" sz="1400" b="1" dirty="0">
                <a:latin typeface="Century Gothic" panose="020B0502020202020204" pitchFamily="34" charset="0"/>
              </a:rPr>
              <a:t>Library</a:t>
            </a:r>
          </a:p>
        </p:txBody>
      </p:sp>
      <p:grpSp>
        <p:nvGrpSpPr>
          <p:cNvPr id="92" name="4 Grupo"/>
          <p:cNvGrpSpPr/>
          <p:nvPr/>
        </p:nvGrpSpPr>
        <p:grpSpPr>
          <a:xfrm>
            <a:off x="6783320" y="4545010"/>
            <a:ext cx="1047703" cy="1071066"/>
            <a:chOff x="3730139" y="4872787"/>
            <a:chExt cx="1047703" cy="1071066"/>
          </a:xfrm>
        </p:grpSpPr>
        <p:pic>
          <p:nvPicPr>
            <p:cNvPr id="93" name="Picture 5"/>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40648" b="67593" l="62344" r="77448"/>
                      </a14:imgEffect>
                    </a14:imgLayer>
                  </a14:imgProps>
                </a:ext>
                <a:ext uri="{28A0092B-C50C-407E-A947-70E740481C1C}">
                  <a14:useLocalDpi xmlns:a14="http://schemas.microsoft.com/office/drawing/2010/main" val="0"/>
                </a:ext>
              </a:extLst>
            </a:blip>
            <a:srcRect l="62138" t="39860" r="22424" b="32155"/>
            <a:stretch/>
          </p:blipFill>
          <p:spPr bwMode="auto">
            <a:xfrm>
              <a:off x="3730139" y="4872787"/>
              <a:ext cx="1020595" cy="95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4" name="2 Grupo"/>
            <p:cNvGrpSpPr/>
            <p:nvPr/>
          </p:nvGrpSpPr>
          <p:grpSpPr>
            <a:xfrm>
              <a:off x="3779912" y="5877272"/>
              <a:ext cx="997930" cy="66581"/>
              <a:chOff x="3779912" y="5877272"/>
              <a:chExt cx="997930" cy="66581"/>
            </a:xfrm>
          </p:grpSpPr>
          <p:cxnSp>
            <p:nvCxnSpPr>
              <p:cNvPr id="95" name="104 Conector recto"/>
              <p:cNvCxnSpPr/>
              <p:nvPr/>
            </p:nvCxnSpPr>
            <p:spPr>
              <a:xfrm>
                <a:off x="3891171" y="5912851"/>
                <a:ext cx="770004" cy="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96" name="172 Rectángulo redondeado"/>
              <p:cNvSpPr/>
              <p:nvPr/>
            </p:nvSpPr>
            <p:spPr>
              <a:xfrm>
                <a:off x="3779912" y="5877272"/>
                <a:ext cx="134592" cy="66581"/>
              </a:xfrm>
              <a:prstGeom prst="roundRect">
                <a:avLst/>
              </a:prstGeom>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sz="1600" dirty="0"/>
              </a:p>
            </p:txBody>
          </p:sp>
          <p:sp>
            <p:nvSpPr>
              <p:cNvPr id="97" name="173 Rectángulo redondeado"/>
              <p:cNvSpPr/>
              <p:nvPr/>
            </p:nvSpPr>
            <p:spPr>
              <a:xfrm>
                <a:off x="3942058" y="5877272"/>
                <a:ext cx="161866" cy="66581"/>
              </a:xfrm>
              <a:prstGeom prst="roundRect">
                <a:avLst/>
              </a:prstGeom>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sz="1600" dirty="0"/>
              </a:p>
            </p:txBody>
          </p:sp>
          <p:sp>
            <p:nvSpPr>
              <p:cNvPr id="98" name="174 Rectángulo redondeado"/>
              <p:cNvSpPr/>
              <p:nvPr/>
            </p:nvSpPr>
            <p:spPr>
              <a:xfrm>
                <a:off x="4453830" y="5877272"/>
                <a:ext cx="161866" cy="66581"/>
              </a:xfrm>
              <a:prstGeom prst="roundRect">
                <a:avLst/>
              </a:prstGeom>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sz="1600" dirty="0"/>
              </a:p>
            </p:txBody>
          </p:sp>
          <p:sp>
            <p:nvSpPr>
              <p:cNvPr id="99" name="175 Rectángulo redondeado"/>
              <p:cNvSpPr/>
              <p:nvPr/>
            </p:nvSpPr>
            <p:spPr>
              <a:xfrm>
                <a:off x="4131478" y="5877272"/>
                <a:ext cx="280002" cy="66581"/>
              </a:xfrm>
              <a:prstGeom prst="roundRect">
                <a:avLst/>
              </a:prstGeom>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600" dirty="0"/>
              </a:p>
            </p:txBody>
          </p:sp>
          <p:sp>
            <p:nvSpPr>
              <p:cNvPr id="100" name="176 Rectángulo redondeado"/>
              <p:cNvSpPr/>
              <p:nvPr/>
            </p:nvSpPr>
            <p:spPr>
              <a:xfrm>
                <a:off x="4643250" y="5877272"/>
                <a:ext cx="134592" cy="66581"/>
              </a:xfrm>
              <a:prstGeom prst="roundRect">
                <a:avLst/>
              </a:prstGeom>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sz="1600" dirty="0"/>
              </a:p>
            </p:txBody>
          </p:sp>
          <p:sp>
            <p:nvSpPr>
              <p:cNvPr id="101" name="177 Rectángulo redondeado"/>
              <p:cNvSpPr/>
              <p:nvPr/>
            </p:nvSpPr>
            <p:spPr>
              <a:xfrm>
                <a:off x="4411480" y="5877272"/>
                <a:ext cx="30978" cy="66581"/>
              </a:xfrm>
              <a:prstGeom prst="roundRect">
                <a:avLst/>
              </a:prstGeom>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sz="1600" dirty="0"/>
              </a:p>
            </p:txBody>
          </p:sp>
        </p:grpSp>
      </p:grpSp>
      <p:pic>
        <p:nvPicPr>
          <p:cNvPr id="62" name="Picture 5">
            <a:extLst>
              <a:ext uri="{FF2B5EF4-FFF2-40B4-BE49-F238E27FC236}">
                <a16:creationId xmlns:a16="http://schemas.microsoft.com/office/drawing/2014/main" id="{FBEC2B6B-C699-C847-906B-F3AC8F63141E}"/>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69352" b="76389" l="29063" r="67917"/>
                    </a14:imgEffect>
                  </a14:imgLayer>
                </a14:imgProps>
              </a:ext>
              <a:ext uri="{28A0092B-C50C-407E-A947-70E740481C1C}">
                <a14:useLocalDpi xmlns:a14="http://schemas.microsoft.com/office/drawing/2010/main" val="0"/>
              </a:ext>
            </a:extLst>
          </a:blip>
          <a:srcRect l="40608" t="68519" r="29790" b="22592"/>
          <a:stretch/>
        </p:blipFill>
        <p:spPr bwMode="auto">
          <a:xfrm rot="5400000">
            <a:off x="4835150" y="5567911"/>
            <a:ext cx="658223" cy="11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Cerrar llave 64"/>
          <p:cNvSpPr/>
          <p:nvPr/>
        </p:nvSpPr>
        <p:spPr>
          <a:xfrm rot="5400000">
            <a:off x="6854652" y="1962437"/>
            <a:ext cx="108000" cy="1080000"/>
          </a:xfrm>
          <a:prstGeom prst="rightBrac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6" name="Cerrar llave 65"/>
          <p:cNvSpPr/>
          <p:nvPr/>
        </p:nvSpPr>
        <p:spPr>
          <a:xfrm rot="5400000">
            <a:off x="4842028" y="1068956"/>
            <a:ext cx="108000" cy="2880000"/>
          </a:xfrm>
          <a:prstGeom prst="rightBrac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2" name="CuadroTexto 31"/>
          <p:cNvSpPr txBox="1"/>
          <p:nvPr/>
        </p:nvSpPr>
        <p:spPr>
          <a:xfrm>
            <a:off x="4656730" y="2562632"/>
            <a:ext cx="502061" cy="246221"/>
          </a:xfrm>
          <a:prstGeom prst="rect">
            <a:avLst/>
          </a:prstGeom>
          <a:noFill/>
        </p:spPr>
        <p:txBody>
          <a:bodyPr wrap="none" rtlCol="0">
            <a:spAutoFit/>
          </a:bodyPr>
          <a:lstStyle/>
          <a:p>
            <a:r>
              <a:rPr lang="es-ES" sz="1000" i="1" dirty="0">
                <a:latin typeface="Century Gothic" panose="020B0502020202020204" pitchFamily="34" charset="0"/>
              </a:rPr>
              <a:t>27bp</a:t>
            </a:r>
            <a:endParaRPr lang="es-ES" sz="1200" i="1" dirty="0">
              <a:latin typeface="Century Gothic" panose="020B0502020202020204" pitchFamily="34" charset="0"/>
            </a:endParaRPr>
          </a:p>
        </p:txBody>
      </p:sp>
      <p:sp>
        <p:nvSpPr>
          <p:cNvPr id="67" name="CuadroTexto 66"/>
          <p:cNvSpPr txBox="1"/>
          <p:nvPr/>
        </p:nvSpPr>
        <p:spPr>
          <a:xfrm>
            <a:off x="6644444" y="2577376"/>
            <a:ext cx="502061" cy="246221"/>
          </a:xfrm>
          <a:prstGeom prst="rect">
            <a:avLst/>
          </a:prstGeom>
          <a:noFill/>
        </p:spPr>
        <p:txBody>
          <a:bodyPr wrap="none" rtlCol="0">
            <a:spAutoFit/>
          </a:bodyPr>
          <a:lstStyle/>
          <a:p>
            <a:r>
              <a:rPr lang="es-ES" sz="1000" i="1" dirty="0">
                <a:latin typeface="Century Gothic" panose="020B0502020202020204" pitchFamily="34" charset="0"/>
              </a:rPr>
              <a:t>17bp</a:t>
            </a:r>
            <a:endParaRPr lang="es-ES" sz="1200" i="1" dirty="0">
              <a:latin typeface="Century Gothic" panose="020B0502020202020204" pitchFamily="34" charset="0"/>
            </a:endParaRPr>
          </a:p>
        </p:txBody>
      </p:sp>
      <p:sp>
        <p:nvSpPr>
          <p:cNvPr id="33" name="CuadroTexto 32"/>
          <p:cNvSpPr txBox="1"/>
          <p:nvPr/>
        </p:nvSpPr>
        <p:spPr>
          <a:xfrm>
            <a:off x="4835558" y="6292517"/>
            <a:ext cx="2845651" cy="307777"/>
          </a:xfrm>
          <a:prstGeom prst="rect">
            <a:avLst/>
          </a:prstGeom>
          <a:noFill/>
        </p:spPr>
        <p:txBody>
          <a:bodyPr wrap="none" rtlCol="0">
            <a:spAutoFit/>
          </a:bodyPr>
          <a:lstStyle/>
          <a:p>
            <a:r>
              <a:rPr lang="es-ES" sz="1400" i="1" dirty="0">
                <a:latin typeface="Century Gothic" panose="020B0502020202020204" pitchFamily="34" charset="0"/>
              </a:rPr>
              <a:t>In </a:t>
            </a:r>
            <a:r>
              <a:rPr lang="es-ES" sz="1400" i="1" dirty="0" err="1">
                <a:latin typeface="Century Gothic" panose="020B0502020202020204" pitchFamily="34" charset="0"/>
              </a:rPr>
              <a:t>house</a:t>
            </a:r>
            <a:r>
              <a:rPr lang="es-ES" sz="1400" i="1" dirty="0">
                <a:latin typeface="Century Gothic" panose="020B0502020202020204" pitchFamily="34" charset="0"/>
              </a:rPr>
              <a:t> </a:t>
            </a:r>
            <a:r>
              <a:rPr lang="es-ES" sz="1400" i="1" dirty="0" err="1">
                <a:latin typeface="Century Gothic" panose="020B0502020202020204" pitchFamily="34" charset="0"/>
              </a:rPr>
              <a:t>bioinformatic</a:t>
            </a:r>
            <a:r>
              <a:rPr lang="es-ES" sz="1400" i="1" dirty="0">
                <a:latin typeface="Century Gothic" panose="020B0502020202020204" pitchFamily="34" charset="0"/>
              </a:rPr>
              <a:t> pipeline</a:t>
            </a:r>
          </a:p>
        </p:txBody>
      </p:sp>
      <p:sp>
        <p:nvSpPr>
          <p:cNvPr id="4" name="Marcador de número de diapositiva 3"/>
          <p:cNvSpPr>
            <a:spLocks noGrp="1"/>
          </p:cNvSpPr>
          <p:nvPr>
            <p:ph type="sldNum" sz="quarter" idx="12"/>
          </p:nvPr>
        </p:nvSpPr>
        <p:spPr/>
        <p:txBody>
          <a:bodyPr/>
          <a:lstStyle/>
          <a:p>
            <a:fld id="{7AF9FDE9-1AEF-4E26-A6C0-8E1DF7BE0DB6}" type="slidenum">
              <a:rPr lang="es-ES" smtClean="0"/>
              <a:t>4</a:t>
            </a:fld>
            <a:endParaRPr lang="es-ES"/>
          </a:p>
        </p:txBody>
      </p:sp>
      <p:sp>
        <p:nvSpPr>
          <p:cNvPr id="55" name="29 Rectángulo">
            <a:extLst>
              <a:ext uri="{FF2B5EF4-FFF2-40B4-BE49-F238E27FC236}">
                <a16:creationId xmlns:a16="http://schemas.microsoft.com/office/drawing/2014/main" id="{D3767509-F64D-A541-8BCB-1B885977E242}"/>
              </a:ext>
            </a:extLst>
          </p:cNvPr>
          <p:cNvSpPr/>
          <p:nvPr/>
        </p:nvSpPr>
        <p:spPr>
          <a:xfrm>
            <a:off x="1524000" y="535940"/>
            <a:ext cx="9144000" cy="36000"/>
          </a:xfrm>
          <a:prstGeom prst="rect">
            <a:avLst/>
          </a:prstGeom>
          <a:solidFill>
            <a:srgbClr val="FCC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entury Gothic" panose="020B0502020202020204" pitchFamily="34" charset="0"/>
            </a:endParaRPr>
          </a:p>
        </p:txBody>
      </p:sp>
    </p:spTree>
    <p:extLst>
      <p:ext uri="{BB962C8B-B14F-4D97-AF65-F5344CB8AC3E}">
        <p14:creationId xmlns:p14="http://schemas.microsoft.com/office/powerpoint/2010/main" val="33391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childTnLst>
                                </p:cTn>
                              </p:par>
                              <p:par>
                                <p:cTn id="54" presetID="10"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par>
                                <p:cTn id="60" presetID="10" presetClass="entr" presetSubtype="0" fill="hold"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500"/>
                                        <p:tgtEl>
                                          <p:spTgt spid="9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500"/>
                                        <p:tgtEl>
                                          <p:spTgt spid="7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fade">
                                      <p:cBhvr>
                                        <p:cTn id="73" dur="500"/>
                                        <p:tgtEl>
                                          <p:spTgt spid="90"/>
                                        </p:tgtEl>
                                      </p:cBhvr>
                                    </p:animEffect>
                                  </p:childTnLst>
                                </p:cTn>
                              </p:par>
                              <p:par>
                                <p:cTn id="74" presetID="10" presetClass="entr" presetSubtype="0" fill="hold" nodeType="with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500"/>
                                        <p:tgtEl>
                                          <p:spTgt spid="9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wipe(up)">
                                      <p:cBhvr>
                                        <p:cTn id="81" dur="500"/>
                                        <p:tgtEl>
                                          <p:spTgt spid="85"/>
                                        </p:tgtEl>
                                      </p:cBhvr>
                                    </p:animEffect>
                                  </p:childTnLst>
                                </p:cTn>
                              </p:par>
                              <p:par>
                                <p:cTn id="82" presetID="22" presetClass="entr" presetSubtype="1" fill="hold" nodeType="with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wipe(up)">
                                      <p:cBhvr>
                                        <p:cTn id="84" dur="500"/>
                                        <p:tgtEl>
                                          <p:spTgt spid="62"/>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ipe(up)">
                                      <p:cBhvr>
                                        <p:cTn id="87" dur="500"/>
                                        <p:tgtEl>
                                          <p:spTgt spid="8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9" grpId="0"/>
      <p:bldP spid="87" grpId="0" animBg="1"/>
      <p:bldP spid="90" grpId="0"/>
      <p:bldP spid="91" grpId="0"/>
      <p:bldP spid="65" grpId="0" animBg="1"/>
      <p:bldP spid="66" grpId="0" animBg="1"/>
      <p:bldP spid="32" grpId="0"/>
      <p:bldP spid="67"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forma 2">
            <a:extLst>
              <a:ext uri="{FF2B5EF4-FFF2-40B4-BE49-F238E27FC236}">
                <a16:creationId xmlns:a16="http://schemas.microsoft.com/office/drawing/2014/main" id="{3D01287E-8E7E-BDCE-9F9A-8CD5E1FF0E14}"/>
              </a:ext>
            </a:extLst>
          </p:cNvPr>
          <p:cNvSpPr/>
          <p:nvPr/>
        </p:nvSpPr>
        <p:spPr>
          <a:xfrm>
            <a:off x="2432282" y="1310513"/>
            <a:ext cx="1548233" cy="1216469"/>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ADC5E7">
              <a:alpha val="50000"/>
            </a:srgbClr>
          </a:solidFill>
          <a:ln w="0">
            <a:solidFill>
              <a:srgbClr val="3465A4"/>
            </a:solidFill>
            <a:prstDash val="solid"/>
          </a:ln>
        </p:spPr>
        <p:txBody>
          <a:bodyPr wrap="none" lIns="108847" tIns="54423" rIns="108847" bIns="54423" anchor="ctr" anchorCtr="0" compatLnSpc="0">
            <a:noAutofit/>
          </a:bodyPr>
          <a:lstStyle/>
          <a:p>
            <a:pPr algn="ctr" hangingPunct="0"/>
            <a:r>
              <a:rPr lang="en-US" sz="2177" b="1">
                <a:latin typeface="Liberation Sans" pitchFamily="18"/>
                <a:ea typeface="Noto Sans CJK SC" pitchFamily="2"/>
                <a:cs typeface="Lohit Devanagari" pitchFamily="2"/>
              </a:rPr>
              <a:t>FASTQ</a:t>
            </a:r>
          </a:p>
          <a:p>
            <a:pPr algn="ctr" hangingPunct="0"/>
            <a:r>
              <a:rPr lang="en-US" sz="2177" i="1">
                <a:latin typeface="Liberation Sans" pitchFamily="18"/>
                <a:ea typeface="Noto Sans CJK SC" pitchFamily="2"/>
                <a:cs typeface="Lohit Devanagari" pitchFamily="2"/>
              </a:rPr>
              <a:t>Input file</a:t>
            </a:r>
          </a:p>
        </p:txBody>
      </p:sp>
      <p:sp>
        <p:nvSpPr>
          <p:cNvPr id="4" name="Forma libre: forma 3">
            <a:extLst>
              <a:ext uri="{FF2B5EF4-FFF2-40B4-BE49-F238E27FC236}">
                <a16:creationId xmlns:a16="http://schemas.microsoft.com/office/drawing/2014/main" id="{24AA1238-3B49-5AE3-2CCC-8E1F879BE8A8}"/>
              </a:ext>
            </a:extLst>
          </p:cNvPr>
          <p:cNvSpPr/>
          <p:nvPr/>
        </p:nvSpPr>
        <p:spPr>
          <a:xfrm>
            <a:off x="4774661" y="1354052"/>
            <a:ext cx="1548233" cy="995293"/>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10800 f8 1"/>
              <a:gd name="f12" fmla="*/ 0 f9 1"/>
              <a:gd name="f13" fmla="*/ f10 1 f2"/>
              <a:gd name="f14" fmla="*/ 0 f8 1"/>
              <a:gd name="f15" fmla="*/ 10800 f9 1"/>
              <a:gd name="f16" fmla="*/ 21600 f9 1"/>
              <a:gd name="f17" fmla="*/ 21600 f8 1"/>
              <a:gd name="f18" fmla="+- f13 0 f1"/>
            </a:gdLst>
            <a:ahLst/>
            <a:cxnLst>
              <a:cxn ang="3cd4">
                <a:pos x="hc" y="t"/>
              </a:cxn>
              <a:cxn ang="0">
                <a:pos x="r" y="vc"/>
              </a:cxn>
              <a:cxn ang="cd4">
                <a:pos x="hc" y="b"/>
              </a:cxn>
              <a:cxn ang="cd2">
                <a:pos x="l" y="vc"/>
              </a:cxn>
              <a:cxn ang="f18">
                <a:pos x="f11" y="f12"/>
              </a:cxn>
              <a:cxn ang="f18">
                <a:pos x="f14" y="f15"/>
              </a:cxn>
              <a:cxn ang="f18">
                <a:pos x="f11" y="f16"/>
              </a:cxn>
              <a:cxn ang="f18">
                <a:pos x="f17" y="f15"/>
              </a:cxn>
            </a:cxnLst>
            <a:rect l="l" t="t" r="r" b="b"/>
            <a:pathLst>
              <a:path w="21600" h="21600">
                <a:moveTo>
                  <a:pt x="f5" y="f5"/>
                </a:moveTo>
                <a:lnTo>
                  <a:pt x="f6" y="f5"/>
                </a:lnTo>
                <a:lnTo>
                  <a:pt x="f6" y="f6"/>
                </a:lnTo>
                <a:lnTo>
                  <a:pt x="f5" y="f6"/>
                </a:lnTo>
                <a:lnTo>
                  <a:pt x="f5" y="f5"/>
                </a:lnTo>
                <a:close/>
              </a:path>
            </a:pathLst>
          </a:custGeom>
          <a:solidFill>
            <a:srgbClr val="ADC5E7">
              <a:alpha val="50000"/>
            </a:srgbClr>
          </a:solidFill>
          <a:ln w="0">
            <a:solidFill>
              <a:srgbClr val="3465A4"/>
            </a:solidFill>
            <a:prstDash val="solid"/>
          </a:ln>
        </p:spPr>
        <p:txBody>
          <a:bodyPr wrap="none" lIns="108847" tIns="54423" rIns="108847" bIns="54423" anchor="ctr" anchorCtr="0" compatLnSpc="0">
            <a:noAutofit/>
          </a:bodyPr>
          <a:lstStyle/>
          <a:p>
            <a:pPr algn="ctr" hangingPunct="0"/>
            <a:r>
              <a:rPr lang="en-US" sz="2177" b="1">
                <a:latin typeface="Liberation Sans" pitchFamily="18"/>
                <a:ea typeface="Noto Sans CJK SC" pitchFamily="2"/>
                <a:cs typeface="Lohit Devanagari" pitchFamily="2"/>
              </a:rPr>
              <a:t>SEARCH</a:t>
            </a:r>
          </a:p>
          <a:p>
            <a:pPr algn="ctr" hangingPunct="0"/>
            <a:r>
              <a:rPr lang="en-US" sz="2177" i="1">
                <a:latin typeface="Liberation Sans" pitchFamily="18"/>
                <a:ea typeface="Noto Sans CJK SC" pitchFamily="2"/>
                <a:cs typeface="Lohit Devanagari" pitchFamily="2"/>
              </a:rPr>
              <a:t>‘lib’</a:t>
            </a:r>
          </a:p>
        </p:txBody>
      </p:sp>
      <p:sp>
        <p:nvSpPr>
          <p:cNvPr id="5" name="Forma libre: forma 4">
            <a:extLst>
              <a:ext uri="{FF2B5EF4-FFF2-40B4-BE49-F238E27FC236}">
                <a16:creationId xmlns:a16="http://schemas.microsoft.com/office/drawing/2014/main" id="{75FE9E56-7D45-343E-F2DB-DAB3F1CFA165}"/>
              </a:ext>
            </a:extLst>
          </p:cNvPr>
          <p:cNvSpPr/>
          <p:nvPr/>
        </p:nvSpPr>
        <p:spPr>
          <a:xfrm>
            <a:off x="4091104" y="1642277"/>
            <a:ext cx="552941" cy="245123"/>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108847" tIns="54423" rIns="108847" bIns="54423" anchor="ctr" anchorCtr="0" compatLnSpc="0">
            <a:noAutofit/>
          </a:bodyPr>
          <a:lstStyle/>
          <a:p>
            <a:pPr hangingPunct="0"/>
            <a:endParaRPr lang="en-US" sz="2177">
              <a:latin typeface="Liberation Sans" pitchFamily="18"/>
              <a:ea typeface="Noto Sans CJK SC" pitchFamily="2"/>
              <a:cs typeface="Lohit Devanagari" pitchFamily="2"/>
            </a:endParaRPr>
          </a:p>
        </p:txBody>
      </p:sp>
      <p:sp>
        <p:nvSpPr>
          <p:cNvPr id="6" name="Forma libre: forma 5">
            <a:extLst>
              <a:ext uri="{FF2B5EF4-FFF2-40B4-BE49-F238E27FC236}">
                <a16:creationId xmlns:a16="http://schemas.microsoft.com/office/drawing/2014/main" id="{AC994D1D-2CA6-4D53-31A1-DFC44AD46D52}"/>
              </a:ext>
            </a:extLst>
          </p:cNvPr>
          <p:cNvSpPr/>
          <p:nvPr/>
        </p:nvSpPr>
        <p:spPr>
          <a:xfrm>
            <a:off x="6524043" y="1665787"/>
            <a:ext cx="1105881" cy="245123"/>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108847" tIns="54423" rIns="108847" bIns="54423" anchor="ctr" anchorCtr="0" compatLnSpc="0">
            <a:noAutofit/>
          </a:bodyPr>
          <a:lstStyle/>
          <a:p>
            <a:pPr hangingPunct="0"/>
            <a:endParaRPr lang="en-US" sz="2177">
              <a:latin typeface="Liberation Sans" pitchFamily="18"/>
              <a:ea typeface="Noto Sans CJK SC" pitchFamily="2"/>
              <a:cs typeface="Lohit Devanagari" pitchFamily="2"/>
            </a:endParaRPr>
          </a:p>
        </p:txBody>
      </p:sp>
      <p:sp>
        <p:nvSpPr>
          <p:cNvPr id="7" name="Forma libre: forma 6">
            <a:extLst>
              <a:ext uri="{FF2B5EF4-FFF2-40B4-BE49-F238E27FC236}">
                <a16:creationId xmlns:a16="http://schemas.microsoft.com/office/drawing/2014/main" id="{381FFDB1-D2FD-9B9F-C47F-CDC2B1C607F1}"/>
              </a:ext>
            </a:extLst>
          </p:cNvPr>
          <p:cNvSpPr/>
          <p:nvPr/>
        </p:nvSpPr>
        <p:spPr>
          <a:xfrm>
            <a:off x="4422869" y="3686416"/>
            <a:ext cx="3317643" cy="1903074"/>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10800 f8 1"/>
              <a:gd name="f12" fmla="*/ 0 f9 1"/>
              <a:gd name="f13" fmla="*/ f10 1 f2"/>
              <a:gd name="f14" fmla="*/ 0 f8 1"/>
              <a:gd name="f15" fmla="*/ 10800 f9 1"/>
              <a:gd name="f16" fmla="*/ 21600 f9 1"/>
              <a:gd name="f17" fmla="*/ 21600 f8 1"/>
              <a:gd name="f18" fmla="+- f13 0 f1"/>
            </a:gdLst>
            <a:ahLst/>
            <a:cxnLst>
              <a:cxn ang="3cd4">
                <a:pos x="hc" y="t"/>
              </a:cxn>
              <a:cxn ang="0">
                <a:pos x="r" y="vc"/>
              </a:cxn>
              <a:cxn ang="cd4">
                <a:pos x="hc" y="b"/>
              </a:cxn>
              <a:cxn ang="cd2">
                <a:pos x="l" y="vc"/>
              </a:cxn>
              <a:cxn ang="f18">
                <a:pos x="f11" y="f12"/>
              </a:cxn>
              <a:cxn ang="f18">
                <a:pos x="f14" y="f15"/>
              </a:cxn>
              <a:cxn ang="f18">
                <a:pos x="f11" y="f16"/>
              </a:cxn>
              <a:cxn ang="f18">
                <a:pos x="f17" y="f15"/>
              </a:cxn>
            </a:cxnLst>
            <a:rect l="l" t="t" r="r" b="b"/>
            <a:pathLst>
              <a:path w="21600" h="21600">
                <a:moveTo>
                  <a:pt x="f5" y="f5"/>
                </a:moveTo>
                <a:lnTo>
                  <a:pt x="f6" y="f5"/>
                </a:lnTo>
                <a:lnTo>
                  <a:pt x="f6" y="f6"/>
                </a:lnTo>
                <a:lnTo>
                  <a:pt x="f5" y="f6"/>
                </a:lnTo>
                <a:lnTo>
                  <a:pt x="f5" y="f5"/>
                </a:lnTo>
                <a:close/>
              </a:path>
            </a:pathLst>
          </a:custGeom>
          <a:solidFill>
            <a:srgbClr val="ADC5E7">
              <a:alpha val="50000"/>
            </a:srgbClr>
          </a:solidFill>
          <a:ln w="0">
            <a:solidFill>
              <a:srgbClr val="3465A4"/>
            </a:solidFill>
            <a:prstDash val="solid"/>
          </a:ln>
        </p:spPr>
        <p:txBody>
          <a:bodyPr wrap="none" lIns="108847" tIns="54423" rIns="108847" bIns="54423" anchor="t" anchorCtr="0" compatLnSpc="0">
            <a:noAutofit/>
          </a:bodyPr>
          <a:lstStyle/>
          <a:p>
            <a:pPr algn="ctr" hangingPunct="0"/>
            <a:r>
              <a:rPr lang="en-US" sz="2177" b="1">
                <a:latin typeface="Liberation Sans" pitchFamily="18"/>
                <a:ea typeface="Noto Sans CJK SC" pitchFamily="2"/>
                <a:cs typeface="Lohit Devanagari" pitchFamily="2"/>
              </a:rPr>
              <a:t>Quality</a:t>
            </a:r>
          </a:p>
          <a:p>
            <a:pPr algn="ctr" hangingPunct="0"/>
            <a:endParaRPr lang="en-US" sz="2177">
              <a:latin typeface="Liberation Sans" pitchFamily="18"/>
              <a:ea typeface="Noto Sans CJK SC" pitchFamily="2"/>
              <a:cs typeface="Lohit Devanagari" pitchFamily="2"/>
            </a:endParaRPr>
          </a:p>
        </p:txBody>
      </p:sp>
      <p:pic>
        <p:nvPicPr>
          <p:cNvPr id="8" name="">
            <a:extLst>
              <a:ext uri="{FF2B5EF4-FFF2-40B4-BE49-F238E27FC236}">
                <a16:creationId xmlns:a16="http://schemas.microsoft.com/office/drawing/2014/main" id="{63FB7EC1-B742-6AD4-6591-869DCB108D68}"/>
              </a:ext>
            </a:extLst>
          </p:cNvPr>
          <p:cNvPicPr>
            <a:picLocks noChangeAspect="1"/>
          </p:cNvPicPr>
          <p:nvPr/>
        </p:nvPicPr>
        <p:blipFill>
          <a:blip r:embed="rId3">
            <a:lum/>
            <a:alphaModFix/>
          </a:blip>
          <a:srcRect/>
          <a:stretch>
            <a:fillRect/>
          </a:stretch>
        </p:blipFill>
        <p:spPr>
          <a:xfrm>
            <a:off x="4500367" y="4125285"/>
            <a:ext cx="3196606" cy="1420666"/>
          </a:xfrm>
          <a:prstGeom prst="rect">
            <a:avLst/>
          </a:prstGeom>
          <a:noFill/>
          <a:ln>
            <a:noFill/>
          </a:ln>
        </p:spPr>
      </p:pic>
      <p:sp>
        <p:nvSpPr>
          <p:cNvPr id="9" name="Forma libre: forma 8">
            <a:extLst>
              <a:ext uri="{FF2B5EF4-FFF2-40B4-BE49-F238E27FC236}">
                <a16:creationId xmlns:a16="http://schemas.microsoft.com/office/drawing/2014/main" id="{0CE7E3F8-16A6-378C-013E-B90B650E94CB}"/>
              </a:ext>
            </a:extLst>
          </p:cNvPr>
          <p:cNvSpPr/>
          <p:nvPr/>
        </p:nvSpPr>
        <p:spPr>
          <a:xfrm>
            <a:off x="7740511" y="1477701"/>
            <a:ext cx="2985880" cy="774117"/>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10800 f8 1"/>
              <a:gd name="f12" fmla="*/ 0 f9 1"/>
              <a:gd name="f13" fmla="*/ f10 1 f2"/>
              <a:gd name="f14" fmla="*/ 0 f8 1"/>
              <a:gd name="f15" fmla="*/ 10800 f9 1"/>
              <a:gd name="f16" fmla="*/ 21600 f9 1"/>
              <a:gd name="f17" fmla="*/ 21600 f8 1"/>
              <a:gd name="f18" fmla="+- f13 0 f1"/>
            </a:gdLst>
            <a:ahLst/>
            <a:cxnLst>
              <a:cxn ang="3cd4">
                <a:pos x="hc" y="t"/>
              </a:cxn>
              <a:cxn ang="0">
                <a:pos x="r" y="vc"/>
              </a:cxn>
              <a:cxn ang="cd4">
                <a:pos x="hc" y="b"/>
              </a:cxn>
              <a:cxn ang="cd2">
                <a:pos x="l" y="vc"/>
              </a:cxn>
              <a:cxn ang="f18">
                <a:pos x="f11" y="f12"/>
              </a:cxn>
              <a:cxn ang="f18">
                <a:pos x="f14" y="f15"/>
              </a:cxn>
              <a:cxn ang="f18">
                <a:pos x="f11" y="f16"/>
              </a:cxn>
              <a:cxn ang="f18">
                <a:pos x="f17" y="f15"/>
              </a:cxn>
            </a:cxnLst>
            <a:rect l="l" t="t" r="r" b="b"/>
            <a:pathLst>
              <a:path w="21600" h="21600">
                <a:moveTo>
                  <a:pt x="f5" y="f5"/>
                </a:moveTo>
                <a:lnTo>
                  <a:pt x="f6" y="f5"/>
                </a:lnTo>
                <a:lnTo>
                  <a:pt x="f6" y="f6"/>
                </a:lnTo>
                <a:lnTo>
                  <a:pt x="f5" y="f6"/>
                </a:lnTo>
                <a:lnTo>
                  <a:pt x="f5" y="f5"/>
                </a:lnTo>
                <a:close/>
              </a:path>
            </a:pathLst>
          </a:custGeom>
          <a:solidFill>
            <a:srgbClr val="ADC5E7">
              <a:alpha val="50000"/>
            </a:srgbClr>
          </a:solidFill>
          <a:ln w="0">
            <a:solidFill>
              <a:srgbClr val="3465A4"/>
            </a:solidFill>
            <a:prstDash val="solid"/>
          </a:ln>
        </p:spPr>
        <p:txBody>
          <a:bodyPr wrap="none" lIns="108847" tIns="54423" rIns="108847" bIns="54423" anchor="t" anchorCtr="0" compatLnSpc="0">
            <a:noAutofit/>
          </a:bodyPr>
          <a:lstStyle/>
          <a:p>
            <a:pPr algn="ctr" hangingPunct="0"/>
            <a:r>
              <a:rPr lang="en-US" sz="2177" b="1">
                <a:latin typeface="Liberation Sans" pitchFamily="18"/>
                <a:ea typeface="Noto Sans CJK SC" pitchFamily="2"/>
                <a:cs typeface="Lohit Devanagari" pitchFamily="2"/>
              </a:rPr>
              <a:t>Abundance Filter</a:t>
            </a:r>
          </a:p>
          <a:p>
            <a:pPr algn="ctr" hangingPunct="0"/>
            <a:r>
              <a:rPr lang="en-US" sz="2177" i="1">
                <a:latin typeface="Liberation Sans" pitchFamily="18"/>
                <a:ea typeface="Noto Sans CJK SC" pitchFamily="2"/>
                <a:cs typeface="Lohit Devanagari" pitchFamily="2"/>
              </a:rPr>
              <a:t>‘BCS_threshold’</a:t>
            </a:r>
          </a:p>
          <a:p>
            <a:pPr algn="ctr" hangingPunct="0"/>
            <a:endParaRPr lang="en-US" sz="2177">
              <a:latin typeface="Liberation Sans" pitchFamily="18"/>
              <a:ea typeface="Noto Sans CJK SC" pitchFamily="2"/>
              <a:cs typeface="Lohit Devanagari" pitchFamily="2"/>
            </a:endParaRPr>
          </a:p>
        </p:txBody>
      </p:sp>
      <p:sp>
        <p:nvSpPr>
          <p:cNvPr id="10" name="Forma libre: forma 9">
            <a:extLst>
              <a:ext uri="{FF2B5EF4-FFF2-40B4-BE49-F238E27FC236}">
                <a16:creationId xmlns:a16="http://schemas.microsoft.com/office/drawing/2014/main" id="{9926E386-DED1-C7CB-18E2-3D315B93989F}"/>
              </a:ext>
            </a:extLst>
          </p:cNvPr>
          <p:cNvSpPr/>
          <p:nvPr/>
        </p:nvSpPr>
        <p:spPr>
          <a:xfrm rot="9254400">
            <a:off x="2694746" y="2914342"/>
            <a:ext cx="2630169" cy="245123"/>
          </a:xfrm>
          <a:custGeom>
            <a:avLst>
              <a:gd name="f0" fmla="val 18378"/>
              <a:gd name="f1" fmla="val 6051"/>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108847" tIns="54423" rIns="108847" bIns="54423" anchor="ctr" anchorCtr="0" compatLnSpc="0">
            <a:noAutofit/>
          </a:bodyPr>
          <a:lstStyle/>
          <a:p>
            <a:pPr hangingPunct="0"/>
            <a:endParaRPr lang="en-US" sz="2177">
              <a:latin typeface="Liberation Sans" pitchFamily="18"/>
              <a:ea typeface="Noto Sans CJK SC" pitchFamily="2"/>
              <a:cs typeface="Lohit Devanagari" pitchFamily="2"/>
            </a:endParaRPr>
          </a:p>
        </p:txBody>
      </p:sp>
      <p:sp>
        <p:nvSpPr>
          <p:cNvPr id="11" name="Forma libre: forma 10">
            <a:extLst>
              <a:ext uri="{FF2B5EF4-FFF2-40B4-BE49-F238E27FC236}">
                <a16:creationId xmlns:a16="http://schemas.microsoft.com/office/drawing/2014/main" id="{24EEAC7B-10C9-61DD-C940-00C63EF53C16}"/>
              </a:ext>
            </a:extLst>
          </p:cNvPr>
          <p:cNvSpPr/>
          <p:nvPr/>
        </p:nvSpPr>
        <p:spPr>
          <a:xfrm>
            <a:off x="7851101" y="3002859"/>
            <a:ext cx="2764703" cy="2677191"/>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10800 f8 1"/>
              <a:gd name="f12" fmla="*/ 0 f9 1"/>
              <a:gd name="f13" fmla="*/ f10 1 f2"/>
              <a:gd name="f14" fmla="*/ 0 f8 1"/>
              <a:gd name="f15" fmla="*/ 10800 f9 1"/>
              <a:gd name="f16" fmla="*/ 21600 f9 1"/>
              <a:gd name="f17" fmla="*/ 21600 f8 1"/>
              <a:gd name="f18" fmla="+- f13 0 f1"/>
            </a:gdLst>
            <a:ahLst/>
            <a:cxnLst>
              <a:cxn ang="3cd4">
                <a:pos x="hc" y="t"/>
              </a:cxn>
              <a:cxn ang="0">
                <a:pos x="r" y="vc"/>
              </a:cxn>
              <a:cxn ang="cd4">
                <a:pos x="hc" y="b"/>
              </a:cxn>
              <a:cxn ang="cd2">
                <a:pos x="l" y="vc"/>
              </a:cxn>
              <a:cxn ang="f18">
                <a:pos x="f11" y="f12"/>
              </a:cxn>
              <a:cxn ang="f18">
                <a:pos x="f14" y="f15"/>
              </a:cxn>
              <a:cxn ang="f18">
                <a:pos x="f11" y="f16"/>
              </a:cxn>
              <a:cxn ang="f18">
                <a:pos x="f17" y="f15"/>
              </a:cxn>
            </a:cxnLst>
            <a:rect l="l" t="t" r="r" b="b"/>
            <a:pathLst>
              <a:path w="21600" h="21600">
                <a:moveTo>
                  <a:pt x="f5" y="f5"/>
                </a:moveTo>
                <a:lnTo>
                  <a:pt x="f6" y="f5"/>
                </a:lnTo>
                <a:lnTo>
                  <a:pt x="f6" y="f6"/>
                </a:lnTo>
                <a:lnTo>
                  <a:pt x="f5" y="f6"/>
                </a:lnTo>
                <a:lnTo>
                  <a:pt x="f5" y="f5"/>
                </a:lnTo>
                <a:close/>
              </a:path>
            </a:pathLst>
          </a:custGeom>
          <a:solidFill>
            <a:srgbClr val="ADC5E7">
              <a:alpha val="50000"/>
            </a:srgbClr>
          </a:solidFill>
          <a:ln w="0">
            <a:solidFill>
              <a:srgbClr val="3465A4"/>
            </a:solidFill>
            <a:prstDash val="solid"/>
          </a:ln>
        </p:spPr>
        <p:txBody>
          <a:bodyPr wrap="none" lIns="108847" tIns="54423" rIns="108847" bIns="54423" anchor="t" anchorCtr="0" compatLnSpc="0">
            <a:noAutofit/>
          </a:bodyPr>
          <a:lstStyle/>
          <a:p>
            <a:pPr algn="ctr" hangingPunct="0"/>
            <a:r>
              <a:rPr lang="en-US" sz="2177" b="1">
                <a:latin typeface="Liberation Sans" pitchFamily="18"/>
                <a:ea typeface="Noto Sans CJK SC" pitchFamily="2"/>
                <a:cs typeface="Lohit Devanagari" pitchFamily="2"/>
              </a:rPr>
              <a:t>Repetitions</a:t>
            </a:r>
          </a:p>
          <a:p>
            <a:pPr algn="ctr" hangingPunct="0"/>
            <a:r>
              <a:rPr lang="en-US" sz="1814" i="1">
                <a:latin typeface="Liberation Sans" pitchFamily="18"/>
                <a:ea typeface="Noto Sans CJK SC" pitchFamily="2"/>
                <a:cs typeface="Lohit Devanagari" pitchFamily="2"/>
              </a:rPr>
              <a:t>SEARCH_DATA.TXT</a:t>
            </a:r>
          </a:p>
          <a:p>
            <a:pPr algn="ctr" hangingPunct="0"/>
            <a:r>
              <a:rPr lang="en-US" sz="1814" i="1">
                <a:latin typeface="Liberation Sans" pitchFamily="18"/>
                <a:ea typeface="Noto Sans CJK SC" pitchFamily="2"/>
                <a:cs typeface="Lohit Devanagari" pitchFamily="2"/>
              </a:rPr>
              <a:t>sequence_counts.csv</a:t>
            </a:r>
          </a:p>
          <a:p>
            <a:pPr algn="ctr" hangingPunct="0"/>
            <a:endParaRPr lang="en-US" sz="2177">
              <a:latin typeface="Liberation Sans" pitchFamily="18"/>
              <a:ea typeface="Noto Sans CJK SC" pitchFamily="2"/>
              <a:cs typeface="Lohit Devanagari" pitchFamily="2"/>
            </a:endParaRPr>
          </a:p>
        </p:txBody>
      </p:sp>
      <p:pic>
        <p:nvPicPr>
          <p:cNvPr id="12" name="">
            <a:extLst>
              <a:ext uri="{FF2B5EF4-FFF2-40B4-BE49-F238E27FC236}">
                <a16:creationId xmlns:a16="http://schemas.microsoft.com/office/drawing/2014/main" id="{74260125-7CFF-6590-9C5D-D0D4DFB6DFB2}"/>
              </a:ext>
            </a:extLst>
          </p:cNvPr>
          <p:cNvPicPr>
            <a:picLocks noChangeAspect="1"/>
          </p:cNvPicPr>
          <p:nvPr/>
        </p:nvPicPr>
        <p:blipFill>
          <a:blip r:embed="rId4">
            <a:lum/>
            <a:alphaModFix/>
          </a:blip>
          <a:srcRect/>
          <a:stretch>
            <a:fillRect/>
          </a:stretch>
        </p:blipFill>
        <p:spPr>
          <a:xfrm>
            <a:off x="8096223" y="3963757"/>
            <a:ext cx="1745464" cy="1163351"/>
          </a:xfrm>
          <a:prstGeom prst="rect">
            <a:avLst/>
          </a:prstGeom>
          <a:noFill/>
          <a:ln>
            <a:noFill/>
          </a:ln>
        </p:spPr>
      </p:pic>
      <p:sp>
        <p:nvSpPr>
          <p:cNvPr id="13" name="Forma libre: forma 12">
            <a:extLst>
              <a:ext uri="{FF2B5EF4-FFF2-40B4-BE49-F238E27FC236}">
                <a16:creationId xmlns:a16="http://schemas.microsoft.com/office/drawing/2014/main" id="{FC392CEB-EE07-F935-71C3-2D7AB15147A4}"/>
              </a:ext>
            </a:extLst>
          </p:cNvPr>
          <p:cNvSpPr/>
          <p:nvPr/>
        </p:nvSpPr>
        <p:spPr>
          <a:xfrm rot="5421000">
            <a:off x="8930559" y="2498145"/>
            <a:ext cx="597350" cy="245123"/>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108847" tIns="54423" rIns="108847" bIns="54423" anchor="ctr" anchorCtr="0" compatLnSpc="0">
            <a:noAutofit/>
          </a:bodyPr>
          <a:lstStyle/>
          <a:p>
            <a:pPr hangingPunct="0"/>
            <a:endParaRPr lang="en-US" sz="2177">
              <a:latin typeface="Liberation Sans" pitchFamily="18"/>
              <a:ea typeface="Noto Sans CJK SC" pitchFamily="2"/>
              <a:cs typeface="Lohit Devanagari" pitchFamily="2"/>
            </a:endParaRPr>
          </a:p>
        </p:txBody>
      </p:sp>
      <p:sp>
        <p:nvSpPr>
          <p:cNvPr id="14" name="Forma libre: forma 13">
            <a:extLst>
              <a:ext uri="{FF2B5EF4-FFF2-40B4-BE49-F238E27FC236}">
                <a16:creationId xmlns:a16="http://schemas.microsoft.com/office/drawing/2014/main" id="{4B0F900A-FF53-2229-76EC-EEF7E08578E1}"/>
              </a:ext>
            </a:extLst>
          </p:cNvPr>
          <p:cNvSpPr/>
          <p:nvPr/>
        </p:nvSpPr>
        <p:spPr>
          <a:xfrm rot="4224000">
            <a:off x="5219469" y="2915709"/>
            <a:ext cx="1301370" cy="245123"/>
          </a:xfrm>
          <a:custGeom>
            <a:avLst>
              <a:gd name="f0" fmla="val 17633"/>
              <a:gd name="f1" fmla="val 651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108847" tIns="54423" rIns="108847" bIns="54423" anchor="ctr" anchorCtr="0" compatLnSpc="0">
            <a:noAutofit/>
          </a:bodyPr>
          <a:lstStyle/>
          <a:p>
            <a:pPr hangingPunct="0"/>
            <a:endParaRPr lang="en-US" sz="2177">
              <a:latin typeface="Liberation Sans" pitchFamily="18"/>
              <a:ea typeface="Noto Sans CJK SC" pitchFamily="2"/>
              <a:cs typeface="Lohit Devanagari" pitchFamily="2"/>
            </a:endParaRPr>
          </a:p>
        </p:txBody>
      </p:sp>
      <p:sp>
        <p:nvSpPr>
          <p:cNvPr id="15" name="Forma libre: forma 14">
            <a:extLst>
              <a:ext uri="{FF2B5EF4-FFF2-40B4-BE49-F238E27FC236}">
                <a16:creationId xmlns:a16="http://schemas.microsoft.com/office/drawing/2014/main" id="{BB5829B4-A142-1A43-DCEC-BF77AA148BD6}"/>
              </a:ext>
            </a:extLst>
          </p:cNvPr>
          <p:cNvSpPr/>
          <p:nvPr/>
        </p:nvSpPr>
        <p:spPr>
          <a:xfrm>
            <a:off x="1416961" y="3666388"/>
            <a:ext cx="2764703" cy="1903074"/>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10800 f8 1"/>
              <a:gd name="f12" fmla="*/ 0 f9 1"/>
              <a:gd name="f13" fmla="*/ f10 1 f2"/>
              <a:gd name="f14" fmla="*/ 0 f8 1"/>
              <a:gd name="f15" fmla="*/ 10800 f9 1"/>
              <a:gd name="f16" fmla="*/ 21600 f9 1"/>
              <a:gd name="f17" fmla="*/ 21600 f8 1"/>
              <a:gd name="f18" fmla="+- f13 0 f1"/>
            </a:gdLst>
            <a:ahLst/>
            <a:cxnLst>
              <a:cxn ang="3cd4">
                <a:pos x="hc" y="t"/>
              </a:cxn>
              <a:cxn ang="0">
                <a:pos x="r" y="vc"/>
              </a:cxn>
              <a:cxn ang="cd4">
                <a:pos x="hc" y="b"/>
              </a:cxn>
              <a:cxn ang="cd2">
                <a:pos x="l" y="vc"/>
              </a:cxn>
              <a:cxn ang="f18">
                <a:pos x="f11" y="f12"/>
              </a:cxn>
              <a:cxn ang="f18">
                <a:pos x="f14" y="f15"/>
              </a:cxn>
              <a:cxn ang="f18">
                <a:pos x="f11" y="f16"/>
              </a:cxn>
              <a:cxn ang="f18">
                <a:pos x="f17" y="f15"/>
              </a:cxn>
            </a:cxnLst>
            <a:rect l="l" t="t" r="r" b="b"/>
            <a:pathLst>
              <a:path w="21600" h="21600">
                <a:moveTo>
                  <a:pt x="f5" y="f5"/>
                </a:moveTo>
                <a:lnTo>
                  <a:pt x="f6" y="f5"/>
                </a:lnTo>
                <a:lnTo>
                  <a:pt x="f6" y="f6"/>
                </a:lnTo>
                <a:lnTo>
                  <a:pt x="f5" y="f6"/>
                </a:lnTo>
                <a:lnTo>
                  <a:pt x="f5" y="f5"/>
                </a:lnTo>
                <a:close/>
              </a:path>
            </a:pathLst>
          </a:custGeom>
          <a:solidFill>
            <a:srgbClr val="ADC5E7">
              <a:alpha val="50000"/>
            </a:srgbClr>
          </a:solidFill>
          <a:ln w="0">
            <a:solidFill>
              <a:srgbClr val="3465A4"/>
            </a:solidFill>
            <a:prstDash val="solid"/>
          </a:ln>
        </p:spPr>
        <p:txBody>
          <a:bodyPr wrap="none" lIns="108847" tIns="54423" rIns="108847" bIns="54423" anchor="t" anchorCtr="0" compatLnSpc="0">
            <a:noAutofit/>
          </a:bodyPr>
          <a:lstStyle/>
          <a:p>
            <a:pPr algn="ctr" hangingPunct="0"/>
            <a:r>
              <a:rPr lang="en-US" sz="2177" b="1">
                <a:latin typeface="Liberation Sans" pitchFamily="18"/>
                <a:ea typeface="Noto Sans CJK SC" pitchFamily="2"/>
                <a:cs typeface="Lohit Devanagari" pitchFamily="2"/>
              </a:rPr>
              <a:t>Composition</a:t>
            </a:r>
          </a:p>
          <a:p>
            <a:pPr algn="ctr" hangingPunct="0"/>
            <a:endParaRPr lang="en-US" sz="1814" i="1">
              <a:latin typeface="Liberation Sans" pitchFamily="18"/>
              <a:ea typeface="Noto Sans CJK SC" pitchFamily="2"/>
              <a:cs typeface="Lohit Devanagari" pitchFamily="2"/>
            </a:endParaRPr>
          </a:p>
          <a:p>
            <a:pPr algn="ctr" hangingPunct="0"/>
            <a:endParaRPr lang="en-US" sz="2177">
              <a:latin typeface="Liberation Sans" pitchFamily="18"/>
              <a:ea typeface="Noto Sans CJK SC" pitchFamily="2"/>
              <a:cs typeface="Lohit Devanagari" pitchFamily="2"/>
            </a:endParaRPr>
          </a:p>
        </p:txBody>
      </p:sp>
      <p:pic>
        <p:nvPicPr>
          <p:cNvPr id="16" name="">
            <a:extLst>
              <a:ext uri="{FF2B5EF4-FFF2-40B4-BE49-F238E27FC236}">
                <a16:creationId xmlns:a16="http://schemas.microsoft.com/office/drawing/2014/main" id="{F8B5D48B-B14B-D77F-0FA9-241A731F13C1}"/>
              </a:ext>
            </a:extLst>
          </p:cNvPr>
          <p:cNvPicPr>
            <a:picLocks noChangeAspect="1"/>
          </p:cNvPicPr>
          <p:nvPr/>
        </p:nvPicPr>
        <p:blipFill>
          <a:blip r:embed="rId5">
            <a:lum/>
            <a:alphaModFix/>
          </a:blip>
          <a:srcRect/>
          <a:stretch>
            <a:fillRect/>
          </a:stretch>
        </p:blipFill>
        <p:spPr>
          <a:xfrm>
            <a:off x="1748726" y="4108741"/>
            <a:ext cx="1826009" cy="1217339"/>
          </a:xfrm>
          <a:prstGeom prst="rect">
            <a:avLst/>
          </a:prstGeom>
          <a:noFill/>
          <a:ln>
            <a:noFill/>
          </a:ln>
        </p:spPr>
      </p:pic>
      <p:pic>
        <p:nvPicPr>
          <p:cNvPr id="17" name="">
            <a:extLst>
              <a:ext uri="{FF2B5EF4-FFF2-40B4-BE49-F238E27FC236}">
                <a16:creationId xmlns:a16="http://schemas.microsoft.com/office/drawing/2014/main" id="{6B73DDDE-2FBF-CED7-70C4-FEDFFBE24BA6}"/>
              </a:ext>
            </a:extLst>
          </p:cNvPr>
          <p:cNvPicPr>
            <a:picLocks noChangeAspect="1"/>
          </p:cNvPicPr>
          <p:nvPr/>
        </p:nvPicPr>
        <p:blipFill>
          <a:blip r:embed="rId5">
            <a:lum/>
            <a:alphaModFix/>
          </a:blip>
          <a:srcRect/>
          <a:stretch>
            <a:fillRect/>
          </a:stretch>
        </p:blipFill>
        <p:spPr>
          <a:xfrm>
            <a:off x="1705185" y="4065203"/>
            <a:ext cx="2156469" cy="1437644"/>
          </a:xfrm>
          <a:prstGeom prst="rect">
            <a:avLst/>
          </a:prstGeom>
          <a:noFill/>
          <a:ln>
            <a:noFill/>
          </a:ln>
        </p:spPr>
      </p:pic>
      <p:pic>
        <p:nvPicPr>
          <p:cNvPr id="18" name="">
            <a:extLst>
              <a:ext uri="{FF2B5EF4-FFF2-40B4-BE49-F238E27FC236}">
                <a16:creationId xmlns:a16="http://schemas.microsoft.com/office/drawing/2014/main" id="{1F97A96B-3430-3C4D-4A72-4A5966336C02}"/>
              </a:ext>
            </a:extLst>
          </p:cNvPr>
          <p:cNvPicPr>
            <a:picLocks noChangeAspect="1"/>
          </p:cNvPicPr>
          <p:nvPr/>
        </p:nvPicPr>
        <p:blipFill>
          <a:blip r:embed="rId4">
            <a:lum/>
            <a:alphaModFix/>
          </a:blip>
          <a:srcRect/>
          <a:stretch>
            <a:fillRect/>
          </a:stretch>
        </p:blipFill>
        <p:spPr>
          <a:xfrm>
            <a:off x="8009145" y="3963756"/>
            <a:ext cx="2408993" cy="1605705"/>
          </a:xfrm>
          <a:prstGeom prst="rect">
            <a:avLst/>
          </a:prstGeom>
          <a:noFill/>
          <a:ln>
            <a:noFill/>
          </a:ln>
        </p:spPr>
      </p:pic>
      <p:sp>
        <p:nvSpPr>
          <p:cNvPr id="19" name="Título 1">
            <a:extLst>
              <a:ext uri="{FF2B5EF4-FFF2-40B4-BE49-F238E27FC236}">
                <a16:creationId xmlns:a16="http://schemas.microsoft.com/office/drawing/2014/main" id="{29B81D87-D14E-2FBF-9055-90CEF216A5C8}"/>
              </a:ext>
            </a:extLst>
          </p:cNvPr>
          <p:cNvSpPr txBox="1">
            <a:spLocks noGrp="1"/>
          </p:cNvSpPr>
          <p:nvPr>
            <p:ph type="title" idx="4294967295"/>
          </p:nvPr>
        </p:nvSpPr>
        <p:spPr>
          <a:xfrm>
            <a:off x="1408113" y="9525"/>
            <a:ext cx="9070975" cy="946150"/>
          </a:xfrm>
        </p:spPr>
        <p:txBody>
          <a:bodyPr/>
          <a:lstStyle/>
          <a:p>
            <a:pPr lvl="0"/>
            <a:r>
              <a:rPr lang="en-US" sz="3200" dirty="0"/>
              <a:t>BCS Workflow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B22B95FE-B73B-AD48-AC84-68EAFF1FF80F}"/>
              </a:ext>
            </a:extLst>
          </p:cNvPr>
          <p:cNvGrpSpPr/>
          <p:nvPr/>
        </p:nvGrpSpPr>
        <p:grpSpPr>
          <a:xfrm>
            <a:off x="6250354" y="879152"/>
            <a:ext cx="4027341" cy="2826185"/>
            <a:chOff x="6390192" y="1351816"/>
            <a:chExt cx="3355272" cy="2233846"/>
          </a:xfrm>
        </p:grpSpPr>
        <p:pic>
          <p:nvPicPr>
            <p:cNvPr id="85" name="Imagen 84" descr="Gráfico, Gráfico de dispersión&#10;&#10;Descripción generada automáticamente">
              <a:extLst>
                <a:ext uri="{FF2B5EF4-FFF2-40B4-BE49-F238E27FC236}">
                  <a16:creationId xmlns:a16="http://schemas.microsoft.com/office/drawing/2014/main" id="{D7BB15EB-4352-1141-B232-1A4099A80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727" y="1351816"/>
              <a:ext cx="3300737" cy="2121336"/>
            </a:xfrm>
            <a:prstGeom prst="rect">
              <a:avLst/>
            </a:prstGeom>
          </p:spPr>
        </p:pic>
        <p:sp>
          <p:nvSpPr>
            <p:cNvPr id="11" name="CuadroTexto 10">
              <a:extLst>
                <a:ext uri="{FF2B5EF4-FFF2-40B4-BE49-F238E27FC236}">
                  <a16:creationId xmlns:a16="http://schemas.microsoft.com/office/drawing/2014/main" id="{9550882A-2E38-384D-B3E9-435BEA544E47}"/>
                </a:ext>
              </a:extLst>
            </p:cNvPr>
            <p:cNvSpPr txBox="1"/>
            <p:nvPr/>
          </p:nvSpPr>
          <p:spPr>
            <a:xfrm rot="16200000">
              <a:off x="5831543" y="2305560"/>
              <a:ext cx="1373714" cy="256416"/>
            </a:xfrm>
            <a:prstGeom prst="rect">
              <a:avLst/>
            </a:prstGeom>
            <a:solidFill>
              <a:schemeClr val="bg1"/>
            </a:solidFill>
          </p:spPr>
          <p:txBody>
            <a:bodyPr wrap="none" rtlCol="0">
              <a:spAutoFit/>
            </a:bodyPr>
            <a:lstStyle/>
            <a:p>
              <a:pPr algn="ctr"/>
              <a:r>
                <a:rPr lang="es-ES" sz="1400" b="1" dirty="0" err="1">
                  <a:latin typeface="+mj-lt"/>
                </a:rPr>
                <a:t>Number</a:t>
              </a:r>
              <a:r>
                <a:rPr lang="es-ES" sz="1400" b="1" dirty="0">
                  <a:latin typeface="+mj-lt"/>
                </a:rPr>
                <a:t> of </a:t>
              </a:r>
              <a:r>
                <a:rPr lang="es-ES" sz="1400" b="1" dirty="0" err="1">
                  <a:latin typeface="+mj-lt"/>
                </a:rPr>
                <a:t>sequences</a:t>
              </a:r>
              <a:endParaRPr lang="es-ES" sz="1400" b="1" dirty="0">
                <a:latin typeface="+mj-lt"/>
              </a:endParaRPr>
            </a:p>
          </p:txBody>
        </p:sp>
        <p:sp>
          <p:nvSpPr>
            <p:cNvPr id="14" name="CuadroTexto 13">
              <a:extLst>
                <a:ext uri="{FF2B5EF4-FFF2-40B4-BE49-F238E27FC236}">
                  <a16:creationId xmlns:a16="http://schemas.microsoft.com/office/drawing/2014/main" id="{72C2E2F1-2165-F146-96D9-2FDEF5587269}"/>
                </a:ext>
              </a:extLst>
            </p:cNvPr>
            <p:cNvSpPr txBox="1"/>
            <p:nvPr/>
          </p:nvSpPr>
          <p:spPr>
            <a:xfrm>
              <a:off x="7467600" y="3342392"/>
              <a:ext cx="1511808" cy="243270"/>
            </a:xfrm>
            <a:prstGeom prst="rect">
              <a:avLst/>
            </a:prstGeom>
            <a:solidFill>
              <a:schemeClr val="bg1"/>
            </a:solidFill>
          </p:spPr>
          <p:txBody>
            <a:bodyPr wrap="square" rtlCol="0">
              <a:spAutoFit/>
            </a:bodyPr>
            <a:lstStyle/>
            <a:p>
              <a:pPr algn="ctr"/>
              <a:r>
                <a:rPr lang="es-ES" sz="1400" b="1" dirty="0" err="1">
                  <a:latin typeface="+mj-lt"/>
                </a:rPr>
                <a:t>Abundance</a:t>
              </a:r>
              <a:endParaRPr lang="es-ES" sz="1400" b="1" dirty="0">
                <a:latin typeface="+mj-lt"/>
              </a:endParaRPr>
            </a:p>
          </p:txBody>
        </p:sp>
      </p:grpSp>
      <p:sp>
        <p:nvSpPr>
          <p:cNvPr id="88" name="CuadroTexto 87">
            <a:extLst>
              <a:ext uri="{FF2B5EF4-FFF2-40B4-BE49-F238E27FC236}">
                <a16:creationId xmlns:a16="http://schemas.microsoft.com/office/drawing/2014/main" id="{666F28EB-DDE8-FB40-9102-10E021DF0050}"/>
              </a:ext>
            </a:extLst>
          </p:cNvPr>
          <p:cNvSpPr txBox="1"/>
          <p:nvPr/>
        </p:nvSpPr>
        <p:spPr>
          <a:xfrm>
            <a:off x="7706643" y="691078"/>
            <a:ext cx="1657826" cy="338554"/>
          </a:xfrm>
          <a:prstGeom prst="rect">
            <a:avLst/>
          </a:prstGeom>
          <a:noFill/>
        </p:spPr>
        <p:txBody>
          <a:bodyPr wrap="none" rtlCol="0">
            <a:spAutoFit/>
          </a:bodyPr>
          <a:lstStyle/>
          <a:p>
            <a:r>
              <a:rPr lang="es-ES" sz="1600" b="1" dirty="0">
                <a:latin typeface="Century Gothic" panose="020B0502020202020204" pitchFamily="34" charset="0"/>
              </a:rPr>
              <a:t>AAV6 </a:t>
            </a:r>
            <a:r>
              <a:rPr lang="es-ES" sz="1600" b="1" dirty="0" err="1">
                <a:latin typeface="Century Gothic" panose="020B0502020202020204" pitchFamily="34" charset="0"/>
              </a:rPr>
              <a:t>particles</a:t>
            </a:r>
            <a:endParaRPr lang="es-ES" sz="1400" b="1" dirty="0">
              <a:latin typeface="Century Gothic" panose="020B0502020202020204" pitchFamily="34" charset="0"/>
            </a:endParaRPr>
          </a:p>
        </p:txBody>
      </p:sp>
      <p:sp>
        <p:nvSpPr>
          <p:cNvPr id="83" name="Rectangle 5">
            <a:extLst>
              <a:ext uri="{FF2B5EF4-FFF2-40B4-BE49-F238E27FC236}">
                <a16:creationId xmlns:a16="http://schemas.microsoft.com/office/drawing/2014/main" id="{F7D3C7C1-6FD5-9149-85BF-BC1530275121}"/>
              </a:ext>
            </a:extLst>
          </p:cNvPr>
          <p:cNvSpPr txBox="1">
            <a:spLocks/>
          </p:cNvSpPr>
          <p:nvPr/>
        </p:nvSpPr>
        <p:spPr>
          <a:xfrm>
            <a:off x="1467246" y="11123"/>
            <a:ext cx="9257511" cy="535471"/>
          </a:xfrm>
          <a:prstGeom prst="rect">
            <a:avLst/>
          </a:prstGeom>
          <a:noFill/>
          <a:ln w="38100">
            <a:noFill/>
          </a:ln>
          <a:effectLst/>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S" sz="2400" b="1" dirty="0" err="1">
                <a:solidFill>
                  <a:srgbClr val="353975"/>
                </a:solidFill>
                <a:latin typeface="Century Gothic" panose="020B0502020202020204" pitchFamily="34" charset="0"/>
              </a:rPr>
              <a:t>Diversity</a:t>
            </a:r>
            <a:r>
              <a:rPr lang="es-ES" sz="2400" b="1" dirty="0">
                <a:solidFill>
                  <a:srgbClr val="353975"/>
                </a:solidFill>
                <a:latin typeface="Century Gothic" panose="020B0502020202020204" pitchFamily="34" charset="0"/>
              </a:rPr>
              <a:t> of </a:t>
            </a:r>
            <a:r>
              <a:rPr lang="es-ES" sz="2400" b="1" dirty="0" err="1">
                <a:solidFill>
                  <a:srgbClr val="353975"/>
                </a:solidFill>
                <a:latin typeface="Century Gothic" panose="020B0502020202020204" pitchFamily="34" charset="0"/>
              </a:rPr>
              <a:t>barcode</a:t>
            </a:r>
            <a:endParaRPr lang="es-ES" sz="2400" b="1" dirty="0">
              <a:solidFill>
                <a:srgbClr val="353975"/>
              </a:solidFill>
              <a:latin typeface="Century Gothic" panose="020B0502020202020204" pitchFamily="34" charset="0"/>
            </a:endParaRPr>
          </a:p>
        </p:txBody>
      </p:sp>
      <p:sp>
        <p:nvSpPr>
          <p:cNvPr id="87" name="CuadroTexto 86">
            <a:extLst>
              <a:ext uri="{FF2B5EF4-FFF2-40B4-BE49-F238E27FC236}">
                <a16:creationId xmlns:a16="http://schemas.microsoft.com/office/drawing/2014/main" id="{272AAE45-FCE8-1847-88D8-46C3088A1CE4}"/>
              </a:ext>
            </a:extLst>
          </p:cNvPr>
          <p:cNvSpPr txBox="1"/>
          <p:nvPr/>
        </p:nvSpPr>
        <p:spPr>
          <a:xfrm>
            <a:off x="3292382" y="664068"/>
            <a:ext cx="954107" cy="338554"/>
          </a:xfrm>
          <a:prstGeom prst="rect">
            <a:avLst/>
          </a:prstGeom>
          <a:noFill/>
        </p:spPr>
        <p:txBody>
          <a:bodyPr wrap="none" rtlCol="0">
            <a:spAutoFit/>
          </a:bodyPr>
          <a:lstStyle/>
          <a:p>
            <a:r>
              <a:rPr lang="es-ES" sz="1600" b="1" dirty="0" err="1">
                <a:latin typeface="Century Gothic" panose="020B0502020202020204" pitchFamily="34" charset="0"/>
              </a:rPr>
              <a:t>Plasmid</a:t>
            </a:r>
            <a:endParaRPr lang="es-ES" sz="1400" b="1" dirty="0">
              <a:latin typeface="Century Gothic" panose="020B0502020202020204" pitchFamily="34" charset="0"/>
            </a:endParaRPr>
          </a:p>
        </p:txBody>
      </p:sp>
      <p:grpSp>
        <p:nvGrpSpPr>
          <p:cNvPr id="4" name="Grupo 3">
            <a:extLst>
              <a:ext uri="{FF2B5EF4-FFF2-40B4-BE49-F238E27FC236}">
                <a16:creationId xmlns:a16="http://schemas.microsoft.com/office/drawing/2014/main" id="{F8C713A4-BA3B-1746-94EB-8851F05CAC7C}"/>
              </a:ext>
            </a:extLst>
          </p:cNvPr>
          <p:cNvGrpSpPr/>
          <p:nvPr/>
        </p:nvGrpSpPr>
        <p:grpSpPr>
          <a:xfrm>
            <a:off x="1738100" y="938871"/>
            <a:ext cx="4048211" cy="2755025"/>
            <a:chOff x="1713637" y="1351816"/>
            <a:chExt cx="3246751" cy="2240207"/>
          </a:xfrm>
        </p:grpSpPr>
        <p:pic>
          <p:nvPicPr>
            <p:cNvPr id="84" name="Picture 3" descr="M:\Hemato\Isabel\Barcoding\Análisis bioinfomráticos\Análisis plásmido\dev_experiment\SEARCHES_IO01-BC1_S1_L001_R1_001\histogram_repetition.png">
              <a:extLst>
                <a:ext uri="{FF2B5EF4-FFF2-40B4-BE49-F238E27FC236}">
                  <a16:creationId xmlns:a16="http://schemas.microsoft.com/office/drawing/2014/main" id="{A11432AD-D576-B648-B69E-D78452D25F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384" y="1351816"/>
              <a:ext cx="3182004" cy="212133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14F2357-6B53-0B4A-B780-5074DC214F9A}"/>
                </a:ext>
              </a:extLst>
            </p:cNvPr>
            <p:cNvSpPr txBox="1"/>
            <p:nvPr/>
          </p:nvSpPr>
          <p:spPr>
            <a:xfrm rot="16200000">
              <a:off x="1130454" y="2295162"/>
              <a:ext cx="1413209" cy="246844"/>
            </a:xfrm>
            <a:prstGeom prst="rect">
              <a:avLst/>
            </a:prstGeom>
            <a:solidFill>
              <a:schemeClr val="bg1"/>
            </a:solidFill>
          </p:spPr>
          <p:txBody>
            <a:bodyPr wrap="none" rtlCol="0">
              <a:spAutoFit/>
            </a:bodyPr>
            <a:lstStyle/>
            <a:p>
              <a:pPr algn="ctr"/>
              <a:r>
                <a:rPr lang="es-ES" sz="1400" b="1" dirty="0" err="1">
                  <a:latin typeface="+mj-lt"/>
                </a:rPr>
                <a:t>Number</a:t>
              </a:r>
              <a:r>
                <a:rPr lang="es-ES" sz="1400" b="1" dirty="0">
                  <a:latin typeface="+mj-lt"/>
                </a:rPr>
                <a:t> of </a:t>
              </a:r>
              <a:r>
                <a:rPr lang="es-ES" sz="1400" b="1" dirty="0" err="1">
                  <a:latin typeface="+mj-lt"/>
                </a:rPr>
                <a:t>sequences</a:t>
              </a:r>
              <a:endParaRPr lang="es-ES" sz="1400" b="1" dirty="0">
                <a:latin typeface="+mj-lt"/>
              </a:endParaRPr>
            </a:p>
          </p:txBody>
        </p:sp>
        <p:sp>
          <p:nvSpPr>
            <p:cNvPr id="12" name="CuadroTexto 11">
              <a:extLst>
                <a:ext uri="{FF2B5EF4-FFF2-40B4-BE49-F238E27FC236}">
                  <a16:creationId xmlns:a16="http://schemas.microsoft.com/office/drawing/2014/main" id="{9D250E93-47AB-3840-912F-C4408CDB6D0D}"/>
                </a:ext>
              </a:extLst>
            </p:cNvPr>
            <p:cNvSpPr txBox="1"/>
            <p:nvPr/>
          </p:nvSpPr>
          <p:spPr>
            <a:xfrm>
              <a:off x="2572512" y="3341759"/>
              <a:ext cx="1511808" cy="250264"/>
            </a:xfrm>
            <a:prstGeom prst="rect">
              <a:avLst/>
            </a:prstGeom>
            <a:solidFill>
              <a:schemeClr val="bg1"/>
            </a:solidFill>
          </p:spPr>
          <p:txBody>
            <a:bodyPr wrap="square" rtlCol="0">
              <a:spAutoFit/>
            </a:bodyPr>
            <a:lstStyle/>
            <a:p>
              <a:pPr algn="ctr"/>
              <a:r>
                <a:rPr lang="es-ES" sz="1400" b="1" dirty="0" err="1">
                  <a:latin typeface="+mj-lt"/>
                </a:rPr>
                <a:t>Abundance</a:t>
              </a:r>
              <a:endParaRPr lang="es-ES" sz="1400" b="1" dirty="0">
                <a:latin typeface="+mj-lt"/>
              </a:endParaRPr>
            </a:p>
          </p:txBody>
        </p:sp>
      </p:grpSp>
      <p:grpSp>
        <p:nvGrpSpPr>
          <p:cNvPr id="15" name="Grupo 14">
            <a:extLst>
              <a:ext uri="{FF2B5EF4-FFF2-40B4-BE49-F238E27FC236}">
                <a16:creationId xmlns:a16="http://schemas.microsoft.com/office/drawing/2014/main" id="{FD85D5B5-B391-514A-8664-15461E89B07A}"/>
              </a:ext>
            </a:extLst>
          </p:cNvPr>
          <p:cNvGrpSpPr/>
          <p:nvPr/>
        </p:nvGrpSpPr>
        <p:grpSpPr>
          <a:xfrm>
            <a:off x="6172339" y="4005924"/>
            <a:ext cx="4105356" cy="2843519"/>
            <a:chOff x="1380266" y="3679996"/>
            <a:chExt cx="3834506" cy="2612762"/>
          </a:xfrm>
        </p:grpSpPr>
        <p:pic>
          <p:nvPicPr>
            <p:cNvPr id="91" name="Imagen 90" descr="Gráfico, Gráfico de barras&#10;&#10;Descripción generada automáticamente">
              <a:extLst>
                <a:ext uri="{FF2B5EF4-FFF2-40B4-BE49-F238E27FC236}">
                  <a16:creationId xmlns:a16="http://schemas.microsoft.com/office/drawing/2014/main" id="{3E4789FC-57A7-7C41-ADF3-5A1ABBD9A095}"/>
                </a:ext>
              </a:extLst>
            </p:cNvPr>
            <p:cNvPicPr>
              <a:picLocks noChangeAspect="1"/>
            </p:cNvPicPr>
            <p:nvPr/>
          </p:nvPicPr>
          <p:blipFill>
            <a:blip r:embed="rId5"/>
            <a:stretch>
              <a:fillRect/>
            </a:stretch>
          </p:blipFill>
          <p:spPr>
            <a:xfrm>
              <a:off x="1524000" y="3679996"/>
              <a:ext cx="3690772" cy="2460515"/>
            </a:xfrm>
            <a:prstGeom prst="rect">
              <a:avLst/>
            </a:prstGeom>
          </p:spPr>
        </p:pic>
        <p:sp>
          <p:nvSpPr>
            <p:cNvPr id="16" name="CuadroTexto 15">
              <a:extLst>
                <a:ext uri="{FF2B5EF4-FFF2-40B4-BE49-F238E27FC236}">
                  <a16:creationId xmlns:a16="http://schemas.microsoft.com/office/drawing/2014/main" id="{386E3DC4-AF3D-0245-A63D-0F8CD13077F0}"/>
                </a:ext>
              </a:extLst>
            </p:cNvPr>
            <p:cNvSpPr txBox="1"/>
            <p:nvPr/>
          </p:nvSpPr>
          <p:spPr>
            <a:xfrm>
              <a:off x="2034531" y="6009958"/>
              <a:ext cx="2669710" cy="282800"/>
            </a:xfrm>
            <a:prstGeom prst="rect">
              <a:avLst/>
            </a:prstGeom>
            <a:solidFill>
              <a:schemeClr val="bg1"/>
            </a:solidFill>
          </p:spPr>
          <p:txBody>
            <a:bodyPr wrap="square" rtlCol="0">
              <a:spAutoFit/>
            </a:bodyPr>
            <a:lstStyle/>
            <a:p>
              <a:pPr algn="ctr"/>
              <a:r>
                <a:rPr lang="es-ES" sz="1400" b="1" dirty="0" err="1">
                  <a:latin typeface="+mj-lt"/>
                </a:rPr>
                <a:t>Nucleotide</a:t>
              </a:r>
              <a:r>
                <a:rPr lang="es-ES" sz="1400" b="1" dirty="0">
                  <a:latin typeface="+mj-lt"/>
                </a:rPr>
                <a:t> position</a:t>
              </a:r>
            </a:p>
          </p:txBody>
        </p:sp>
        <p:sp>
          <p:nvSpPr>
            <p:cNvPr id="20" name="CuadroTexto 19">
              <a:extLst>
                <a:ext uri="{FF2B5EF4-FFF2-40B4-BE49-F238E27FC236}">
                  <a16:creationId xmlns:a16="http://schemas.microsoft.com/office/drawing/2014/main" id="{0BC14A08-B4EC-674B-B34E-9239EFF29675}"/>
                </a:ext>
              </a:extLst>
            </p:cNvPr>
            <p:cNvSpPr txBox="1"/>
            <p:nvPr/>
          </p:nvSpPr>
          <p:spPr>
            <a:xfrm rot="16200000">
              <a:off x="706386" y="4766517"/>
              <a:ext cx="1635231" cy="287471"/>
            </a:xfrm>
            <a:prstGeom prst="rect">
              <a:avLst/>
            </a:prstGeom>
            <a:solidFill>
              <a:schemeClr val="bg1"/>
            </a:solidFill>
          </p:spPr>
          <p:txBody>
            <a:bodyPr wrap="none" rtlCol="0">
              <a:spAutoFit/>
            </a:bodyPr>
            <a:lstStyle/>
            <a:p>
              <a:r>
                <a:rPr lang="es-ES" sz="1400" b="1" dirty="0" err="1">
                  <a:latin typeface="+mj-lt"/>
                </a:rPr>
                <a:t>Nucleotide</a:t>
              </a:r>
              <a:r>
                <a:rPr lang="es-ES" sz="1400" b="1" dirty="0">
                  <a:latin typeface="+mj-lt"/>
                </a:rPr>
                <a:t> </a:t>
              </a:r>
              <a:r>
                <a:rPr lang="es-ES" sz="1400" b="1" dirty="0" err="1">
                  <a:latin typeface="+mj-lt"/>
                </a:rPr>
                <a:t>abundance</a:t>
              </a:r>
              <a:endParaRPr lang="es-ES" sz="1400" b="1" dirty="0">
                <a:latin typeface="+mj-lt"/>
              </a:endParaRPr>
            </a:p>
          </p:txBody>
        </p:sp>
        <p:sp>
          <p:nvSpPr>
            <p:cNvPr id="8" name="Abrir llave 7">
              <a:extLst>
                <a:ext uri="{FF2B5EF4-FFF2-40B4-BE49-F238E27FC236}">
                  <a16:creationId xmlns:a16="http://schemas.microsoft.com/office/drawing/2014/main" id="{80D27EE8-5404-4547-B1CF-8639ADD83A34}"/>
                </a:ext>
              </a:extLst>
            </p:cNvPr>
            <p:cNvSpPr/>
            <p:nvPr/>
          </p:nvSpPr>
          <p:spPr>
            <a:xfrm rot="5400000">
              <a:off x="3190947" y="3398962"/>
              <a:ext cx="64270" cy="10423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6" name="Abrir llave 25">
              <a:extLst>
                <a:ext uri="{FF2B5EF4-FFF2-40B4-BE49-F238E27FC236}">
                  <a16:creationId xmlns:a16="http://schemas.microsoft.com/office/drawing/2014/main" id="{BB86C0E6-A1BC-5F46-B940-35D1FBA33D75}"/>
                </a:ext>
              </a:extLst>
            </p:cNvPr>
            <p:cNvSpPr/>
            <p:nvPr/>
          </p:nvSpPr>
          <p:spPr>
            <a:xfrm rot="5400000">
              <a:off x="4204862" y="3444242"/>
              <a:ext cx="64271" cy="9518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Abrir llave 26">
              <a:extLst>
                <a:ext uri="{FF2B5EF4-FFF2-40B4-BE49-F238E27FC236}">
                  <a16:creationId xmlns:a16="http://schemas.microsoft.com/office/drawing/2014/main" id="{5B718C0C-3EC8-1647-841F-07E5A370B1FE}"/>
                </a:ext>
              </a:extLst>
            </p:cNvPr>
            <p:cNvSpPr/>
            <p:nvPr/>
          </p:nvSpPr>
          <p:spPr>
            <a:xfrm rot="5400000">
              <a:off x="2356800" y="3632856"/>
              <a:ext cx="64271" cy="57459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CuadroTexto 8">
              <a:extLst>
                <a:ext uri="{FF2B5EF4-FFF2-40B4-BE49-F238E27FC236}">
                  <a16:creationId xmlns:a16="http://schemas.microsoft.com/office/drawing/2014/main" id="{50835945-A59C-9D4A-A8B6-D21B9F073764}"/>
                </a:ext>
              </a:extLst>
            </p:cNvPr>
            <p:cNvSpPr txBox="1"/>
            <p:nvPr/>
          </p:nvSpPr>
          <p:spPr>
            <a:xfrm>
              <a:off x="2919153" y="3702491"/>
              <a:ext cx="607859" cy="215444"/>
            </a:xfrm>
            <a:prstGeom prst="rect">
              <a:avLst/>
            </a:prstGeom>
            <a:noFill/>
          </p:spPr>
          <p:txBody>
            <a:bodyPr wrap="none" rtlCol="0">
              <a:spAutoFit/>
            </a:bodyPr>
            <a:lstStyle/>
            <a:p>
              <a:r>
                <a:rPr lang="es-ES" sz="800" b="1" dirty="0">
                  <a:latin typeface="Century Gothic" panose="020B0502020202020204" pitchFamily="34" charset="0"/>
                </a:rPr>
                <a:t>Variable</a:t>
              </a:r>
            </a:p>
          </p:txBody>
        </p:sp>
        <p:sp>
          <p:nvSpPr>
            <p:cNvPr id="29" name="CuadroTexto 28">
              <a:extLst>
                <a:ext uri="{FF2B5EF4-FFF2-40B4-BE49-F238E27FC236}">
                  <a16:creationId xmlns:a16="http://schemas.microsoft.com/office/drawing/2014/main" id="{EB0A4C4D-30A2-0346-B650-A97BC02CFFDA}"/>
                </a:ext>
              </a:extLst>
            </p:cNvPr>
            <p:cNvSpPr txBox="1"/>
            <p:nvPr/>
          </p:nvSpPr>
          <p:spPr>
            <a:xfrm>
              <a:off x="3812041" y="3702491"/>
              <a:ext cx="849913" cy="215444"/>
            </a:xfrm>
            <a:prstGeom prst="rect">
              <a:avLst/>
            </a:prstGeom>
            <a:noFill/>
          </p:spPr>
          <p:txBody>
            <a:bodyPr wrap="none" rtlCol="0">
              <a:spAutoFit/>
            </a:bodyPr>
            <a:lstStyle/>
            <a:p>
              <a:r>
                <a:rPr lang="es-ES" sz="800" b="1" dirty="0">
                  <a:latin typeface="Century Gothic" panose="020B0502020202020204" pitchFamily="34" charset="0"/>
                </a:rPr>
                <a:t>Non-Variable</a:t>
              </a:r>
            </a:p>
          </p:txBody>
        </p:sp>
        <p:sp>
          <p:nvSpPr>
            <p:cNvPr id="30" name="CuadroTexto 29">
              <a:extLst>
                <a:ext uri="{FF2B5EF4-FFF2-40B4-BE49-F238E27FC236}">
                  <a16:creationId xmlns:a16="http://schemas.microsoft.com/office/drawing/2014/main" id="{29C1DEA6-0407-BB4B-99CE-497CA1345F94}"/>
                </a:ext>
              </a:extLst>
            </p:cNvPr>
            <p:cNvSpPr txBox="1"/>
            <p:nvPr/>
          </p:nvSpPr>
          <p:spPr>
            <a:xfrm>
              <a:off x="1963979" y="3702491"/>
              <a:ext cx="849913" cy="215444"/>
            </a:xfrm>
            <a:prstGeom prst="rect">
              <a:avLst/>
            </a:prstGeom>
            <a:noFill/>
          </p:spPr>
          <p:txBody>
            <a:bodyPr wrap="none" rtlCol="0">
              <a:spAutoFit/>
            </a:bodyPr>
            <a:lstStyle/>
            <a:p>
              <a:r>
                <a:rPr lang="es-ES" sz="800" b="1" dirty="0">
                  <a:latin typeface="Century Gothic" panose="020B0502020202020204" pitchFamily="34" charset="0"/>
                </a:rPr>
                <a:t>Non-Variable</a:t>
              </a:r>
            </a:p>
          </p:txBody>
        </p:sp>
      </p:grpSp>
      <p:grpSp>
        <p:nvGrpSpPr>
          <p:cNvPr id="21" name="Grupo 20">
            <a:extLst>
              <a:ext uri="{FF2B5EF4-FFF2-40B4-BE49-F238E27FC236}">
                <a16:creationId xmlns:a16="http://schemas.microsoft.com/office/drawing/2014/main" id="{588CF502-ECDB-8648-B2D1-3F275BB8F1E1}"/>
              </a:ext>
            </a:extLst>
          </p:cNvPr>
          <p:cNvGrpSpPr/>
          <p:nvPr/>
        </p:nvGrpSpPr>
        <p:grpSpPr>
          <a:xfrm>
            <a:off x="1500773" y="3885039"/>
            <a:ext cx="4149171" cy="2902670"/>
            <a:chOff x="6187099" y="3697392"/>
            <a:chExt cx="3616546" cy="2586575"/>
          </a:xfrm>
        </p:grpSpPr>
        <p:pic>
          <p:nvPicPr>
            <p:cNvPr id="94" name="Imagen 93" descr="Gráfico, Gráfico de barras&#10;&#10;Descripción generada automáticamente">
              <a:extLst>
                <a:ext uri="{FF2B5EF4-FFF2-40B4-BE49-F238E27FC236}">
                  <a16:creationId xmlns:a16="http://schemas.microsoft.com/office/drawing/2014/main" id="{82063E21-F26E-B743-B4EE-879B523B9D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6545" y="3702491"/>
              <a:ext cx="3417100" cy="2438020"/>
            </a:xfrm>
            <a:prstGeom prst="rect">
              <a:avLst/>
            </a:prstGeom>
          </p:spPr>
        </p:pic>
        <p:sp>
          <p:nvSpPr>
            <p:cNvPr id="17" name="CuadroTexto 16">
              <a:extLst>
                <a:ext uri="{FF2B5EF4-FFF2-40B4-BE49-F238E27FC236}">
                  <a16:creationId xmlns:a16="http://schemas.microsoft.com/office/drawing/2014/main" id="{DD0A659A-696B-5F4B-A59D-659A89F96C37}"/>
                </a:ext>
              </a:extLst>
            </p:cNvPr>
            <p:cNvSpPr txBox="1"/>
            <p:nvPr/>
          </p:nvSpPr>
          <p:spPr>
            <a:xfrm>
              <a:off x="6810535" y="6009706"/>
              <a:ext cx="2669710" cy="274261"/>
            </a:xfrm>
            <a:prstGeom prst="rect">
              <a:avLst/>
            </a:prstGeom>
            <a:solidFill>
              <a:schemeClr val="bg1"/>
            </a:solidFill>
          </p:spPr>
          <p:txBody>
            <a:bodyPr wrap="square" rtlCol="0">
              <a:spAutoFit/>
            </a:bodyPr>
            <a:lstStyle/>
            <a:p>
              <a:pPr algn="ctr"/>
              <a:r>
                <a:rPr lang="es-ES" sz="1400" b="1" dirty="0" err="1">
                  <a:latin typeface="+mj-lt"/>
                </a:rPr>
                <a:t>Nucleotide</a:t>
              </a:r>
              <a:r>
                <a:rPr lang="es-ES" sz="1400" b="1" dirty="0">
                  <a:latin typeface="+mj-lt"/>
                </a:rPr>
                <a:t> position</a:t>
              </a:r>
            </a:p>
          </p:txBody>
        </p:sp>
        <p:sp>
          <p:nvSpPr>
            <p:cNvPr id="19" name="CuadroTexto 18">
              <a:extLst>
                <a:ext uri="{FF2B5EF4-FFF2-40B4-BE49-F238E27FC236}">
                  <a16:creationId xmlns:a16="http://schemas.microsoft.com/office/drawing/2014/main" id="{4A75964D-6C84-504A-96F8-FACF785B729B}"/>
                </a:ext>
              </a:extLst>
            </p:cNvPr>
            <p:cNvSpPr txBox="1"/>
            <p:nvPr/>
          </p:nvSpPr>
          <p:spPr>
            <a:xfrm rot="16200000">
              <a:off x="5528306" y="4776120"/>
              <a:ext cx="1585853" cy="268268"/>
            </a:xfrm>
            <a:prstGeom prst="rect">
              <a:avLst/>
            </a:prstGeom>
            <a:solidFill>
              <a:schemeClr val="bg1"/>
            </a:solidFill>
          </p:spPr>
          <p:txBody>
            <a:bodyPr wrap="none" rtlCol="0">
              <a:spAutoFit/>
            </a:bodyPr>
            <a:lstStyle/>
            <a:p>
              <a:pPr algn="ctr"/>
              <a:r>
                <a:rPr lang="es-ES" sz="1400" b="1" dirty="0" err="1">
                  <a:latin typeface="+mj-lt"/>
                </a:rPr>
                <a:t>Nucleotide</a:t>
              </a:r>
              <a:r>
                <a:rPr lang="es-ES" sz="1400" b="1" dirty="0">
                  <a:latin typeface="+mj-lt"/>
                </a:rPr>
                <a:t> </a:t>
              </a:r>
              <a:r>
                <a:rPr lang="es-ES" sz="1400" b="1" dirty="0" err="1">
                  <a:latin typeface="+mj-lt"/>
                </a:rPr>
                <a:t>abundance</a:t>
              </a:r>
              <a:endParaRPr lang="es-ES" sz="1400" b="1" dirty="0">
                <a:latin typeface="+mj-lt"/>
              </a:endParaRPr>
            </a:p>
          </p:txBody>
        </p:sp>
        <p:sp>
          <p:nvSpPr>
            <p:cNvPr id="31" name="Abrir llave 30">
              <a:extLst>
                <a:ext uri="{FF2B5EF4-FFF2-40B4-BE49-F238E27FC236}">
                  <a16:creationId xmlns:a16="http://schemas.microsoft.com/office/drawing/2014/main" id="{74E0D6A8-7D2F-9547-9BA7-DB4F50123D86}"/>
                </a:ext>
              </a:extLst>
            </p:cNvPr>
            <p:cNvSpPr/>
            <p:nvPr/>
          </p:nvSpPr>
          <p:spPr>
            <a:xfrm rot="5400000">
              <a:off x="7958284" y="3393863"/>
              <a:ext cx="64270" cy="104238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2" name="Abrir llave 31">
              <a:extLst>
                <a:ext uri="{FF2B5EF4-FFF2-40B4-BE49-F238E27FC236}">
                  <a16:creationId xmlns:a16="http://schemas.microsoft.com/office/drawing/2014/main" id="{F30AA852-A207-6D42-A17F-5087F8544698}"/>
                </a:ext>
              </a:extLst>
            </p:cNvPr>
            <p:cNvSpPr/>
            <p:nvPr/>
          </p:nvSpPr>
          <p:spPr>
            <a:xfrm rot="5400000">
              <a:off x="8972199" y="3439143"/>
              <a:ext cx="64271" cy="9518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3" name="Abrir llave 32">
              <a:extLst>
                <a:ext uri="{FF2B5EF4-FFF2-40B4-BE49-F238E27FC236}">
                  <a16:creationId xmlns:a16="http://schemas.microsoft.com/office/drawing/2014/main" id="{73ADFF05-9BEA-5B43-8571-9604BF2D2DB6}"/>
                </a:ext>
              </a:extLst>
            </p:cNvPr>
            <p:cNvSpPr/>
            <p:nvPr/>
          </p:nvSpPr>
          <p:spPr>
            <a:xfrm rot="5400000">
              <a:off x="7124137" y="3627757"/>
              <a:ext cx="64271" cy="57459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4" name="CuadroTexto 33">
              <a:extLst>
                <a:ext uri="{FF2B5EF4-FFF2-40B4-BE49-F238E27FC236}">
                  <a16:creationId xmlns:a16="http://schemas.microsoft.com/office/drawing/2014/main" id="{17266B10-4B2D-714B-BB9F-08925291BCB7}"/>
                </a:ext>
              </a:extLst>
            </p:cNvPr>
            <p:cNvSpPr txBox="1"/>
            <p:nvPr/>
          </p:nvSpPr>
          <p:spPr>
            <a:xfrm>
              <a:off x="7686490" y="3697392"/>
              <a:ext cx="607859" cy="215444"/>
            </a:xfrm>
            <a:prstGeom prst="rect">
              <a:avLst/>
            </a:prstGeom>
            <a:noFill/>
          </p:spPr>
          <p:txBody>
            <a:bodyPr wrap="none" rtlCol="0">
              <a:spAutoFit/>
            </a:bodyPr>
            <a:lstStyle/>
            <a:p>
              <a:r>
                <a:rPr lang="es-ES" sz="800" b="1" dirty="0">
                  <a:latin typeface="Century Gothic" panose="020B0502020202020204" pitchFamily="34" charset="0"/>
                </a:rPr>
                <a:t>Variable</a:t>
              </a:r>
            </a:p>
          </p:txBody>
        </p:sp>
        <p:sp>
          <p:nvSpPr>
            <p:cNvPr id="35" name="CuadroTexto 34">
              <a:extLst>
                <a:ext uri="{FF2B5EF4-FFF2-40B4-BE49-F238E27FC236}">
                  <a16:creationId xmlns:a16="http://schemas.microsoft.com/office/drawing/2014/main" id="{C99FC7C6-AEB4-1E49-AA0E-D083B4194708}"/>
                </a:ext>
              </a:extLst>
            </p:cNvPr>
            <p:cNvSpPr txBox="1"/>
            <p:nvPr/>
          </p:nvSpPr>
          <p:spPr>
            <a:xfrm>
              <a:off x="8579378" y="3697392"/>
              <a:ext cx="849913" cy="215444"/>
            </a:xfrm>
            <a:prstGeom prst="rect">
              <a:avLst/>
            </a:prstGeom>
            <a:noFill/>
          </p:spPr>
          <p:txBody>
            <a:bodyPr wrap="none" rtlCol="0">
              <a:spAutoFit/>
            </a:bodyPr>
            <a:lstStyle/>
            <a:p>
              <a:r>
                <a:rPr lang="es-ES" sz="800" b="1" dirty="0">
                  <a:latin typeface="Century Gothic" panose="020B0502020202020204" pitchFamily="34" charset="0"/>
                </a:rPr>
                <a:t>Non-Variable</a:t>
              </a:r>
            </a:p>
          </p:txBody>
        </p:sp>
        <p:sp>
          <p:nvSpPr>
            <p:cNvPr id="36" name="CuadroTexto 35">
              <a:extLst>
                <a:ext uri="{FF2B5EF4-FFF2-40B4-BE49-F238E27FC236}">
                  <a16:creationId xmlns:a16="http://schemas.microsoft.com/office/drawing/2014/main" id="{5F911512-AF27-214F-802C-1A6335559705}"/>
                </a:ext>
              </a:extLst>
            </p:cNvPr>
            <p:cNvSpPr txBox="1"/>
            <p:nvPr/>
          </p:nvSpPr>
          <p:spPr>
            <a:xfrm>
              <a:off x="6731316" y="3697392"/>
              <a:ext cx="849913" cy="215444"/>
            </a:xfrm>
            <a:prstGeom prst="rect">
              <a:avLst/>
            </a:prstGeom>
            <a:noFill/>
          </p:spPr>
          <p:txBody>
            <a:bodyPr wrap="none" rtlCol="0">
              <a:spAutoFit/>
            </a:bodyPr>
            <a:lstStyle/>
            <a:p>
              <a:r>
                <a:rPr lang="es-ES" sz="800" b="1" dirty="0">
                  <a:latin typeface="Century Gothic" panose="020B0502020202020204" pitchFamily="34" charset="0"/>
                </a:rPr>
                <a:t>Non-Variable</a:t>
              </a:r>
            </a:p>
          </p:txBody>
        </p:sp>
      </p:grpSp>
      <p:sp>
        <p:nvSpPr>
          <p:cNvPr id="5" name="Marcador de número de diapositiva 4"/>
          <p:cNvSpPr>
            <a:spLocks noGrp="1"/>
          </p:cNvSpPr>
          <p:nvPr>
            <p:ph type="sldNum" sz="quarter" idx="12"/>
          </p:nvPr>
        </p:nvSpPr>
        <p:spPr/>
        <p:txBody>
          <a:bodyPr/>
          <a:lstStyle/>
          <a:p>
            <a:fld id="{7AF9FDE9-1AEF-4E26-A6C0-8E1DF7BE0DB6}" type="slidenum">
              <a:rPr lang="es-ES" smtClean="0"/>
              <a:t>6</a:t>
            </a:fld>
            <a:endParaRPr lang="es-ES"/>
          </a:p>
        </p:txBody>
      </p:sp>
    </p:spTree>
    <p:extLst>
      <p:ext uri="{BB962C8B-B14F-4D97-AF65-F5344CB8AC3E}">
        <p14:creationId xmlns:p14="http://schemas.microsoft.com/office/powerpoint/2010/main" val="369100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nvGraphicFramePr>
        <p:xfrm>
          <a:off x="1027113" y="2840038"/>
          <a:ext cx="3375025" cy="2890837"/>
        </p:xfrm>
        <a:graphic>
          <a:graphicData uri="http://schemas.openxmlformats.org/presentationml/2006/ole">
            <mc:AlternateContent xmlns:mc="http://schemas.openxmlformats.org/markup-compatibility/2006">
              <mc:Choice xmlns:v="urn:schemas-microsoft-com:vml" Requires="v">
                <p:oleObj name="Prism 9" r:id="rId3" imgW="3049269" imgH="2611062" progId="Prism9.Document">
                  <p:embed/>
                </p:oleObj>
              </mc:Choice>
              <mc:Fallback>
                <p:oleObj name="Prism 9" r:id="rId3" imgW="3049269" imgH="2611062" progId="Prism9.Document">
                  <p:embed/>
                  <p:pic>
                    <p:nvPicPr>
                      <p:cNvPr id="4" name="Objeto 3"/>
                      <p:cNvPicPr/>
                      <p:nvPr/>
                    </p:nvPicPr>
                    <p:blipFill>
                      <a:blip r:embed="rId4"/>
                      <a:stretch>
                        <a:fillRect/>
                      </a:stretch>
                    </p:blipFill>
                    <p:spPr>
                      <a:xfrm>
                        <a:off x="1027113" y="2840038"/>
                        <a:ext cx="3375025" cy="2890837"/>
                      </a:xfrm>
                      <a:prstGeom prst="rect">
                        <a:avLst/>
                      </a:prstGeom>
                    </p:spPr>
                  </p:pic>
                </p:oleObj>
              </mc:Fallback>
            </mc:AlternateContent>
          </a:graphicData>
        </a:graphic>
      </p:graphicFrame>
      <p:cxnSp>
        <p:nvCxnSpPr>
          <p:cNvPr id="6" name="Straight Arrow Connector 57">
            <a:extLst>
              <a:ext uri="{FF2B5EF4-FFF2-40B4-BE49-F238E27FC236}">
                <a16:creationId xmlns:a16="http://schemas.microsoft.com/office/drawing/2014/main" id="{1175B214-582B-3544-8CAA-E5CB337272B7}"/>
              </a:ext>
            </a:extLst>
          </p:cNvPr>
          <p:cNvCxnSpPr>
            <a:endCxn id="8" idx="1"/>
          </p:cNvCxnSpPr>
          <p:nvPr/>
        </p:nvCxnSpPr>
        <p:spPr bwMode="auto">
          <a:xfrm flipV="1">
            <a:off x="7112441" y="1718471"/>
            <a:ext cx="757014" cy="156780"/>
          </a:xfrm>
          <a:prstGeom prst="straightConnector1">
            <a:avLst/>
          </a:prstGeom>
          <a:ln>
            <a:solidFill>
              <a:srgbClr val="777777"/>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57">
            <a:extLst>
              <a:ext uri="{FF2B5EF4-FFF2-40B4-BE49-F238E27FC236}">
                <a16:creationId xmlns:a16="http://schemas.microsoft.com/office/drawing/2014/main" id="{D50620BF-953C-8547-9C56-BF0813CF2F8A}"/>
              </a:ext>
            </a:extLst>
          </p:cNvPr>
          <p:cNvCxnSpPr>
            <a:endCxn id="9" idx="1"/>
          </p:cNvCxnSpPr>
          <p:nvPr/>
        </p:nvCxnSpPr>
        <p:spPr bwMode="auto">
          <a:xfrm>
            <a:off x="7122077" y="1877800"/>
            <a:ext cx="747378" cy="186141"/>
          </a:xfrm>
          <a:prstGeom prst="straightConnector1">
            <a:avLst/>
          </a:prstGeom>
          <a:ln>
            <a:solidFill>
              <a:srgbClr val="777777"/>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96593392-410E-1B46-A9DC-1ED7034E55B8}"/>
              </a:ext>
            </a:extLst>
          </p:cNvPr>
          <p:cNvSpPr txBox="1"/>
          <p:nvPr/>
        </p:nvSpPr>
        <p:spPr>
          <a:xfrm>
            <a:off x="7869455" y="1579971"/>
            <a:ext cx="1316387" cy="276999"/>
          </a:xfrm>
          <a:prstGeom prst="rect">
            <a:avLst/>
          </a:prstGeom>
          <a:noFill/>
        </p:spPr>
        <p:txBody>
          <a:bodyPr wrap="none" rtlCol="0">
            <a:spAutoFit/>
          </a:bodyPr>
          <a:lstStyle/>
          <a:p>
            <a:pPr algn="ctr"/>
            <a:r>
              <a:rPr lang="es-ES" sz="1200" dirty="0" err="1">
                <a:latin typeface="Century Gothic" panose="020B0502020202020204" pitchFamily="34" charset="0"/>
              </a:rPr>
              <a:t>ddPCR</a:t>
            </a:r>
            <a:r>
              <a:rPr lang="es-ES" sz="1200" dirty="0">
                <a:latin typeface="Century Gothic" panose="020B0502020202020204" pitchFamily="34" charset="0"/>
              </a:rPr>
              <a:t> </a:t>
            </a:r>
            <a:r>
              <a:rPr lang="es-ES" sz="1200" dirty="0" err="1">
                <a:latin typeface="Century Gothic" panose="020B0502020202020204" pitchFamily="34" charset="0"/>
              </a:rPr>
              <a:t>analysis</a:t>
            </a:r>
            <a:endParaRPr lang="es-ES" sz="1200" dirty="0">
              <a:latin typeface="Century Gothic" panose="020B0502020202020204" pitchFamily="34" charset="0"/>
            </a:endParaRPr>
          </a:p>
        </p:txBody>
      </p:sp>
      <p:sp>
        <p:nvSpPr>
          <p:cNvPr id="9" name="CuadroTexto 8">
            <a:extLst>
              <a:ext uri="{FF2B5EF4-FFF2-40B4-BE49-F238E27FC236}">
                <a16:creationId xmlns:a16="http://schemas.microsoft.com/office/drawing/2014/main" id="{0851CDA6-82FF-264E-BFD4-B2B245917ECA}"/>
              </a:ext>
            </a:extLst>
          </p:cNvPr>
          <p:cNvSpPr txBox="1"/>
          <p:nvPr/>
        </p:nvSpPr>
        <p:spPr>
          <a:xfrm>
            <a:off x="7869455" y="1925441"/>
            <a:ext cx="1441420" cy="276999"/>
          </a:xfrm>
          <a:prstGeom prst="rect">
            <a:avLst/>
          </a:prstGeom>
          <a:noFill/>
        </p:spPr>
        <p:txBody>
          <a:bodyPr wrap="none" rtlCol="0">
            <a:spAutoFit/>
          </a:bodyPr>
          <a:lstStyle/>
          <a:p>
            <a:pPr algn="ctr"/>
            <a:r>
              <a:rPr lang="es-ES" sz="1200" dirty="0" err="1">
                <a:latin typeface="Century Gothic" panose="020B0502020202020204" pitchFamily="34" charset="0"/>
              </a:rPr>
              <a:t>Barcode</a:t>
            </a:r>
            <a:r>
              <a:rPr lang="es-ES" sz="1200" dirty="0">
                <a:latin typeface="Century Gothic" panose="020B0502020202020204" pitchFamily="34" charset="0"/>
              </a:rPr>
              <a:t> </a:t>
            </a:r>
            <a:r>
              <a:rPr lang="es-ES" sz="1200" dirty="0" err="1">
                <a:latin typeface="Century Gothic" panose="020B0502020202020204" pitchFamily="34" charset="0"/>
              </a:rPr>
              <a:t>analysis</a:t>
            </a:r>
            <a:endParaRPr lang="es-ES" sz="1200" dirty="0">
              <a:latin typeface="Century Gothic" panose="020B0502020202020204" pitchFamily="34" charset="0"/>
            </a:endParaRPr>
          </a:p>
        </p:txBody>
      </p:sp>
      <p:grpSp>
        <p:nvGrpSpPr>
          <p:cNvPr id="10" name="Grupo 9">
            <a:extLst>
              <a:ext uri="{FF2B5EF4-FFF2-40B4-BE49-F238E27FC236}">
                <a16:creationId xmlns:a16="http://schemas.microsoft.com/office/drawing/2014/main" id="{5A41EE81-F709-A14C-BC29-D34D5CB772C4}"/>
              </a:ext>
            </a:extLst>
          </p:cNvPr>
          <p:cNvGrpSpPr/>
          <p:nvPr/>
        </p:nvGrpSpPr>
        <p:grpSpPr>
          <a:xfrm>
            <a:off x="3623240" y="1504073"/>
            <a:ext cx="931821" cy="865429"/>
            <a:chOff x="3026179" y="1895302"/>
            <a:chExt cx="1130185" cy="1091375"/>
          </a:xfrm>
        </p:grpSpPr>
        <p:grpSp>
          <p:nvGrpSpPr>
            <p:cNvPr id="11" name="Grupo 10">
              <a:extLst>
                <a:ext uri="{FF2B5EF4-FFF2-40B4-BE49-F238E27FC236}">
                  <a16:creationId xmlns:a16="http://schemas.microsoft.com/office/drawing/2014/main" id="{87D70F44-61BA-1943-8464-F1B8E7FB6406}"/>
                </a:ext>
              </a:extLst>
            </p:cNvPr>
            <p:cNvGrpSpPr/>
            <p:nvPr/>
          </p:nvGrpSpPr>
          <p:grpSpPr>
            <a:xfrm>
              <a:off x="3026179" y="1895302"/>
              <a:ext cx="1130185" cy="898118"/>
              <a:chOff x="3026179" y="1543496"/>
              <a:chExt cx="1474961" cy="1249924"/>
            </a:xfrm>
          </p:grpSpPr>
          <p:pic>
            <p:nvPicPr>
              <p:cNvPr id="13" name="Imagen 12">
                <a:extLst>
                  <a:ext uri="{FF2B5EF4-FFF2-40B4-BE49-F238E27FC236}">
                    <a16:creationId xmlns:a16="http://schemas.microsoft.com/office/drawing/2014/main" id="{F7868B7D-EBC0-4D41-BD61-1FE7F4895D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676" t="55134" r="22324" b="27366"/>
              <a:stretch/>
            </p:blipFill>
            <p:spPr>
              <a:xfrm>
                <a:off x="3101628" y="1595896"/>
                <a:ext cx="672577" cy="686590"/>
              </a:xfrm>
              <a:prstGeom prst="rect">
                <a:avLst/>
              </a:prstGeom>
            </p:spPr>
          </p:pic>
          <p:pic>
            <p:nvPicPr>
              <p:cNvPr id="14" name="Imagen 13">
                <a:extLst>
                  <a:ext uri="{FF2B5EF4-FFF2-40B4-BE49-F238E27FC236}">
                    <a16:creationId xmlns:a16="http://schemas.microsoft.com/office/drawing/2014/main" id="{381BD7A3-8842-0042-BE5D-D59ABABF3E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676" t="55134" r="22324" b="27366"/>
              <a:stretch/>
            </p:blipFill>
            <p:spPr>
              <a:xfrm>
                <a:off x="3828563" y="2010046"/>
                <a:ext cx="672577" cy="686590"/>
              </a:xfrm>
              <a:prstGeom prst="rect">
                <a:avLst/>
              </a:prstGeom>
            </p:spPr>
          </p:pic>
          <p:pic>
            <p:nvPicPr>
              <p:cNvPr id="15" name="Imagen 14">
                <a:extLst>
                  <a:ext uri="{FF2B5EF4-FFF2-40B4-BE49-F238E27FC236}">
                    <a16:creationId xmlns:a16="http://schemas.microsoft.com/office/drawing/2014/main" id="{0D404A6C-DA67-644D-98CD-79BC2983F5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676" t="55134" r="22324" b="27366"/>
              <a:stretch/>
            </p:blipFill>
            <p:spPr>
              <a:xfrm>
                <a:off x="3026179" y="2106830"/>
                <a:ext cx="672577" cy="686590"/>
              </a:xfrm>
              <a:prstGeom prst="rect">
                <a:avLst/>
              </a:prstGeom>
            </p:spPr>
          </p:pic>
          <p:pic>
            <p:nvPicPr>
              <p:cNvPr id="16" name="Imagen 15">
                <a:extLst>
                  <a:ext uri="{FF2B5EF4-FFF2-40B4-BE49-F238E27FC236}">
                    <a16:creationId xmlns:a16="http://schemas.microsoft.com/office/drawing/2014/main" id="{495A8E60-7BAC-B34C-907C-A6722D0C56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676" t="55134" r="22324" b="27366"/>
              <a:stretch/>
            </p:blipFill>
            <p:spPr>
              <a:xfrm>
                <a:off x="3178579" y="1828800"/>
                <a:ext cx="672577" cy="686590"/>
              </a:xfrm>
              <a:prstGeom prst="rect">
                <a:avLst/>
              </a:prstGeom>
            </p:spPr>
          </p:pic>
          <p:pic>
            <p:nvPicPr>
              <p:cNvPr id="17" name="Imagen 16">
                <a:extLst>
                  <a:ext uri="{FF2B5EF4-FFF2-40B4-BE49-F238E27FC236}">
                    <a16:creationId xmlns:a16="http://schemas.microsoft.com/office/drawing/2014/main" id="{3899955E-9934-7840-B842-A3EBCE3D8C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676" t="55134" r="22324" b="27366"/>
              <a:stretch/>
            </p:blipFill>
            <p:spPr>
              <a:xfrm>
                <a:off x="3472815" y="2092927"/>
                <a:ext cx="672577" cy="686590"/>
              </a:xfrm>
              <a:prstGeom prst="rect">
                <a:avLst/>
              </a:prstGeom>
            </p:spPr>
          </p:pic>
          <p:pic>
            <p:nvPicPr>
              <p:cNvPr id="18" name="Imagen 17">
                <a:extLst>
                  <a:ext uri="{FF2B5EF4-FFF2-40B4-BE49-F238E27FC236}">
                    <a16:creationId xmlns:a16="http://schemas.microsoft.com/office/drawing/2014/main" id="{5E3E29AD-FDCD-9848-8D52-E2A464E9A9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676" t="55134" r="22324" b="27366"/>
              <a:stretch/>
            </p:blipFill>
            <p:spPr>
              <a:xfrm>
                <a:off x="3521955" y="1666751"/>
                <a:ext cx="672577" cy="686590"/>
              </a:xfrm>
              <a:prstGeom prst="rect">
                <a:avLst/>
              </a:prstGeom>
            </p:spPr>
          </p:pic>
          <p:pic>
            <p:nvPicPr>
              <p:cNvPr id="19" name="Imagen 18">
                <a:extLst>
                  <a:ext uri="{FF2B5EF4-FFF2-40B4-BE49-F238E27FC236}">
                    <a16:creationId xmlns:a16="http://schemas.microsoft.com/office/drawing/2014/main" id="{5B90B2A3-7A0F-A241-B4BC-3A7A1EA0BB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5676" t="55134" r="22324" b="27366"/>
              <a:stretch/>
            </p:blipFill>
            <p:spPr>
              <a:xfrm>
                <a:off x="3751612" y="1543496"/>
                <a:ext cx="672577" cy="686590"/>
              </a:xfrm>
              <a:prstGeom prst="rect">
                <a:avLst/>
              </a:prstGeom>
            </p:spPr>
          </p:pic>
        </p:grpSp>
        <p:sp>
          <p:nvSpPr>
            <p:cNvPr id="12" name="CuadroTexto 11">
              <a:extLst>
                <a:ext uri="{FF2B5EF4-FFF2-40B4-BE49-F238E27FC236}">
                  <a16:creationId xmlns:a16="http://schemas.microsoft.com/office/drawing/2014/main" id="{5E7630AF-75C9-4246-A27F-492CD34A0739}"/>
                </a:ext>
              </a:extLst>
            </p:cNvPr>
            <p:cNvSpPr txBox="1"/>
            <p:nvPr/>
          </p:nvSpPr>
          <p:spPr>
            <a:xfrm>
              <a:off x="3256149" y="2709678"/>
              <a:ext cx="686406" cy="276999"/>
            </a:xfrm>
            <a:prstGeom prst="rect">
              <a:avLst/>
            </a:prstGeom>
            <a:noFill/>
          </p:spPr>
          <p:txBody>
            <a:bodyPr wrap="none" rtlCol="0">
              <a:spAutoFit/>
            </a:bodyPr>
            <a:lstStyle/>
            <a:p>
              <a:r>
                <a:rPr lang="es-ES" sz="1200" dirty="0">
                  <a:latin typeface="Century Gothic" panose="020B0502020202020204" pitchFamily="34" charset="0"/>
                </a:rPr>
                <a:t>CD34+</a:t>
              </a:r>
            </a:p>
          </p:txBody>
        </p:sp>
      </p:grpSp>
      <p:cxnSp>
        <p:nvCxnSpPr>
          <p:cNvPr id="20" name="Straight Arrow Connector 57">
            <a:extLst>
              <a:ext uri="{FF2B5EF4-FFF2-40B4-BE49-F238E27FC236}">
                <a16:creationId xmlns:a16="http://schemas.microsoft.com/office/drawing/2014/main" id="{24A0CFD8-E1C2-E749-90CC-135E419F569F}"/>
              </a:ext>
            </a:extLst>
          </p:cNvPr>
          <p:cNvCxnSpPr/>
          <p:nvPr/>
        </p:nvCxnSpPr>
        <p:spPr bwMode="auto">
          <a:xfrm>
            <a:off x="4587972" y="1930926"/>
            <a:ext cx="456686" cy="1840"/>
          </a:xfrm>
          <a:prstGeom prst="straightConnector1">
            <a:avLst/>
          </a:prstGeom>
          <a:ln>
            <a:solidFill>
              <a:srgbClr val="777777"/>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1" name="CuadroTexto 20">
            <a:extLst>
              <a:ext uri="{FF2B5EF4-FFF2-40B4-BE49-F238E27FC236}">
                <a16:creationId xmlns:a16="http://schemas.microsoft.com/office/drawing/2014/main" id="{3A0248B8-A337-AA44-9D4D-E51CDD10C571}"/>
              </a:ext>
            </a:extLst>
          </p:cNvPr>
          <p:cNvSpPr txBox="1"/>
          <p:nvPr/>
        </p:nvSpPr>
        <p:spPr>
          <a:xfrm>
            <a:off x="4566412" y="1680825"/>
            <a:ext cx="492444" cy="276999"/>
          </a:xfrm>
          <a:prstGeom prst="rect">
            <a:avLst/>
          </a:prstGeom>
          <a:noFill/>
        </p:spPr>
        <p:txBody>
          <a:bodyPr wrap="none" rtlCol="0">
            <a:spAutoFit/>
          </a:bodyPr>
          <a:lstStyle/>
          <a:p>
            <a:pPr algn="ctr"/>
            <a:r>
              <a:rPr lang="es-ES" sz="1200" dirty="0">
                <a:latin typeface="Century Gothic" panose="020B0502020202020204" pitchFamily="34" charset="0"/>
              </a:rPr>
              <a:t>72h </a:t>
            </a:r>
          </a:p>
        </p:txBody>
      </p:sp>
      <p:pic>
        <p:nvPicPr>
          <p:cNvPr id="22" name="Imagen 21">
            <a:extLst>
              <a:ext uri="{FF2B5EF4-FFF2-40B4-BE49-F238E27FC236}">
                <a16:creationId xmlns:a16="http://schemas.microsoft.com/office/drawing/2014/main" id="{B20C6745-3543-9041-A30C-E303B25D3F4C}"/>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l="19121" t="58788" r="76424" b="32770"/>
          <a:stretch/>
        </p:blipFill>
        <p:spPr>
          <a:xfrm rot="19894860">
            <a:off x="3152115" y="1519541"/>
            <a:ext cx="407324" cy="540327"/>
          </a:xfrm>
          <a:prstGeom prst="rect">
            <a:avLst/>
          </a:prstGeom>
        </p:spPr>
      </p:pic>
      <p:sp>
        <p:nvSpPr>
          <p:cNvPr id="24" name="Rayo 23">
            <a:extLst>
              <a:ext uri="{FF2B5EF4-FFF2-40B4-BE49-F238E27FC236}">
                <a16:creationId xmlns:a16="http://schemas.microsoft.com/office/drawing/2014/main" id="{E85E716C-940D-8C48-AE49-60A08864BC54}"/>
              </a:ext>
            </a:extLst>
          </p:cNvPr>
          <p:cNvSpPr/>
          <p:nvPr/>
        </p:nvSpPr>
        <p:spPr>
          <a:xfrm rot="19284311" flipH="1">
            <a:off x="4995343" y="1717027"/>
            <a:ext cx="369661" cy="338087"/>
          </a:xfrm>
          <a:prstGeom prst="lightningBol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pic>
        <p:nvPicPr>
          <p:cNvPr id="25" name="Imagen 24">
            <a:extLst>
              <a:ext uri="{FF2B5EF4-FFF2-40B4-BE49-F238E27FC236}">
                <a16:creationId xmlns:a16="http://schemas.microsoft.com/office/drawing/2014/main" id="{06A8D01C-F9E0-634D-9B8E-41B5B5911E5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167" t="41012" r="80083" b="37202"/>
          <a:stretch/>
        </p:blipFill>
        <p:spPr>
          <a:xfrm>
            <a:off x="5378568" y="2176150"/>
            <a:ext cx="405903" cy="414991"/>
          </a:xfrm>
          <a:prstGeom prst="rect">
            <a:avLst/>
          </a:prstGeom>
        </p:spPr>
      </p:pic>
      <p:cxnSp>
        <p:nvCxnSpPr>
          <p:cNvPr id="26" name="Straight Arrow Connector 57">
            <a:extLst>
              <a:ext uri="{FF2B5EF4-FFF2-40B4-BE49-F238E27FC236}">
                <a16:creationId xmlns:a16="http://schemas.microsoft.com/office/drawing/2014/main" id="{4D4019B0-8B22-1B46-ABF2-10641633215B}"/>
              </a:ext>
            </a:extLst>
          </p:cNvPr>
          <p:cNvCxnSpPr/>
          <p:nvPr/>
        </p:nvCxnSpPr>
        <p:spPr bwMode="auto">
          <a:xfrm flipH="1" flipV="1">
            <a:off x="5378568" y="1994032"/>
            <a:ext cx="78039" cy="199782"/>
          </a:xfrm>
          <a:prstGeom prst="straightConnector1">
            <a:avLst/>
          </a:prstGeom>
          <a:ln w="28575">
            <a:solidFill>
              <a:srgbClr val="20407A"/>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27" name="Imagen 26">
            <a:extLst>
              <a:ext uri="{FF2B5EF4-FFF2-40B4-BE49-F238E27FC236}">
                <a16:creationId xmlns:a16="http://schemas.microsoft.com/office/drawing/2014/main" id="{FC174358-4B70-354B-AA7F-BA9D0C2CC3B0}"/>
              </a:ext>
            </a:extLst>
          </p:cNvPr>
          <p:cNvPicPr>
            <a:picLocks noChangeAspect="1"/>
          </p:cNvPicPr>
          <p:nvPr/>
        </p:nvPicPr>
        <p:blipFill>
          <a:blip r:embed="rId8"/>
          <a:stretch>
            <a:fillRect/>
          </a:stretch>
        </p:blipFill>
        <p:spPr>
          <a:xfrm>
            <a:off x="4713929" y="1145339"/>
            <a:ext cx="654733" cy="528823"/>
          </a:xfrm>
          <a:prstGeom prst="rect">
            <a:avLst/>
          </a:prstGeom>
        </p:spPr>
      </p:pic>
      <p:cxnSp>
        <p:nvCxnSpPr>
          <p:cNvPr id="28" name="Straight Arrow Connector 57">
            <a:extLst>
              <a:ext uri="{FF2B5EF4-FFF2-40B4-BE49-F238E27FC236}">
                <a16:creationId xmlns:a16="http://schemas.microsoft.com/office/drawing/2014/main" id="{24A0CFD8-E1C2-E749-90CC-135E419F569F}"/>
              </a:ext>
            </a:extLst>
          </p:cNvPr>
          <p:cNvCxnSpPr/>
          <p:nvPr/>
        </p:nvCxnSpPr>
        <p:spPr bwMode="auto">
          <a:xfrm>
            <a:off x="5347154" y="1930926"/>
            <a:ext cx="461795" cy="1840"/>
          </a:xfrm>
          <a:prstGeom prst="straightConnector1">
            <a:avLst/>
          </a:prstGeom>
          <a:ln>
            <a:solidFill>
              <a:srgbClr val="777777"/>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30" name="Grupo 29"/>
          <p:cNvGrpSpPr/>
          <p:nvPr/>
        </p:nvGrpSpPr>
        <p:grpSpPr>
          <a:xfrm>
            <a:off x="5918302" y="1477300"/>
            <a:ext cx="1054146" cy="918975"/>
            <a:chOff x="6645437" y="4623083"/>
            <a:chExt cx="1003170" cy="889436"/>
          </a:xfrm>
        </p:grpSpPr>
        <p:pic>
          <p:nvPicPr>
            <p:cNvPr id="31" name="Picture 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47593" b="68333" l="79427" r="94531"/>
                      </a14:imgEffect>
                    </a14:imgLayer>
                  </a14:imgProps>
                </a:ext>
                <a:ext uri="{28A0092B-C50C-407E-A947-70E740481C1C}">
                  <a14:useLocalDpi xmlns:a14="http://schemas.microsoft.com/office/drawing/2010/main" val="0"/>
                </a:ext>
              </a:extLst>
            </a:blip>
            <a:srcRect l="79470" t="47407" r="5228" b="31044"/>
            <a:stretch/>
          </p:blipFill>
          <p:spPr bwMode="auto">
            <a:xfrm>
              <a:off x="6645437" y="4623083"/>
              <a:ext cx="1003170" cy="73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CuadroTexto 31">
              <a:extLst>
                <a:ext uri="{FF2B5EF4-FFF2-40B4-BE49-F238E27FC236}">
                  <a16:creationId xmlns:a16="http://schemas.microsoft.com/office/drawing/2014/main" id="{54F9DCCE-C275-CE47-BFAB-78E3427BF911}"/>
                </a:ext>
              </a:extLst>
            </p:cNvPr>
            <p:cNvSpPr txBox="1"/>
            <p:nvPr/>
          </p:nvSpPr>
          <p:spPr>
            <a:xfrm>
              <a:off x="6649949" y="5292867"/>
              <a:ext cx="994147" cy="219652"/>
            </a:xfrm>
            <a:prstGeom prst="rect">
              <a:avLst/>
            </a:prstGeom>
            <a:noFill/>
          </p:spPr>
          <p:txBody>
            <a:bodyPr wrap="none" rtlCol="0">
              <a:spAutoFit/>
            </a:bodyPr>
            <a:lstStyle/>
            <a:p>
              <a:r>
                <a:rPr lang="es-ES" sz="1200" dirty="0" err="1">
                  <a:latin typeface="Century Gothic" panose="020B0502020202020204" pitchFamily="34" charset="0"/>
                </a:rPr>
                <a:t>Edited</a:t>
              </a:r>
              <a:r>
                <a:rPr lang="es-ES" sz="1200" dirty="0">
                  <a:latin typeface="Century Gothic" panose="020B0502020202020204" pitchFamily="34" charset="0"/>
                </a:rPr>
                <a:t> CD34+</a:t>
              </a:r>
            </a:p>
          </p:txBody>
        </p:sp>
      </p:grpSp>
      <p:cxnSp>
        <p:nvCxnSpPr>
          <p:cNvPr id="33" name="Straight Arrow Connector 57">
            <a:extLst>
              <a:ext uri="{FF2B5EF4-FFF2-40B4-BE49-F238E27FC236}">
                <a16:creationId xmlns:a16="http://schemas.microsoft.com/office/drawing/2014/main" id="{4D4019B0-8B22-1B46-ABF2-10641633215B}"/>
              </a:ext>
            </a:extLst>
          </p:cNvPr>
          <p:cNvCxnSpPr/>
          <p:nvPr/>
        </p:nvCxnSpPr>
        <p:spPr bwMode="auto">
          <a:xfrm flipH="1">
            <a:off x="5530969" y="1446269"/>
            <a:ext cx="104431" cy="141897"/>
          </a:xfrm>
          <a:prstGeom prst="straightConnector1">
            <a:avLst/>
          </a:prstGeom>
          <a:ln w="28575">
            <a:solidFill>
              <a:srgbClr val="20407A"/>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5" name="Rectangle 5">
            <a:extLst>
              <a:ext uri="{FF2B5EF4-FFF2-40B4-BE49-F238E27FC236}">
                <a16:creationId xmlns:a16="http://schemas.microsoft.com/office/drawing/2014/main" id="{32AB8CD1-C381-EB43-B2B7-6F2A4932A6BA}"/>
              </a:ext>
            </a:extLst>
          </p:cNvPr>
          <p:cNvSpPr txBox="1">
            <a:spLocks/>
          </p:cNvSpPr>
          <p:nvPr/>
        </p:nvSpPr>
        <p:spPr>
          <a:xfrm>
            <a:off x="1467244" y="14920"/>
            <a:ext cx="9257511" cy="535471"/>
          </a:xfrm>
          <a:prstGeom prst="rect">
            <a:avLst/>
          </a:prstGeom>
          <a:noFill/>
          <a:ln w="38100">
            <a:noFill/>
          </a:ln>
          <a:effectLst/>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ES" sz="2400" b="1" dirty="0">
                <a:solidFill>
                  <a:srgbClr val="353975"/>
                </a:solidFill>
                <a:latin typeface="Century Gothic" panose="020B0502020202020204" pitchFamily="34" charset="0"/>
              </a:rPr>
              <a:t>Use of </a:t>
            </a:r>
            <a:r>
              <a:rPr lang="es-ES" sz="2400" b="1" dirty="0" err="1">
                <a:solidFill>
                  <a:srgbClr val="353975"/>
                </a:solidFill>
                <a:latin typeface="Century Gothic" panose="020B0502020202020204" pitchFamily="34" charset="0"/>
              </a:rPr>
              <a:t>barcode</a:t>
            </a:r>
            <a:r>
              <a:rPr lang="es-ES" sz="2400" b="1" dirty="0">
                <a:solidFill>
                  <a:srgbClr val="353975"/>
                </a:solidFill>
                <a:latin typeface="Century Gothic" panose="020B0502020202020204" pitchFamily="34" charset="0"/>
              </a:rPr>
              <a:t> to </a:t>
            </a:r>
            <a:r>
              <a:rPr lang="es-ES" sz="2400" b="1" dirty="0" err="1">
                <a:solidFill>
                  <a:srgbClr val="353975"/>
                </a:solidFill>
                <a:latin typeface="Century Gothic" panose="020B0502020202020204" pitchFamily="34" charset="0"/>
              </a:rPr>
              <a:t>study</a:t>
            </a:r>
            <a:r>
              <a:rPr lang="es-ES" sz="2400" b="1" dirty="0">
                <a:solidFill>
                  <a:srgbClr val="353975"/>
                </a:solidFill>
                <a:latin typeface="Century Gothic" panose="020B0502020202020204" pitchFamily="34" charset="0"/>
              </a:rPr>
              <a:t> </a:t>
            </a:r>
            <a:r>
              <a:rPr lang="es-ES" sz="2400" b="1" dirty="0" err="1">
                <a:solidFill>
                  <a:srgbClr val="353975"/>
                </a:solidFill>
                <a:latin typeface="Century Gothic" panose="020B0502020202020204" pitchFamily="34" charset="0"/>
              </a:rPr>
              <a:t>the</a:t>
            </a:r>
            <a:r>
              <a:rPr lang="es-ES" sz="2400" b="1" dirty="0">
                <a:solidFill>
                  <a:srgbClr val="353975"/>
                </a:solidFill>
                <a:latin typeface="Century Gothic" panose="020B0502020202020204" pitchFamily="34" charset="0"/>
              </a:rPr>
              <a:t> </a:t>
            </a:r>
            <a:r>
              <a:rPr lang="es-ES" sz="2400" b="1" dirty="0" err="1">
                <a:solidFill>
                  <a:srgbClr val="353975"/>
                </a:solidFill>
                <a:latin typeface="Century Gothic" panose="020B0502020202020204" pitchFamily="34" charset="0"/>
              </a:rPr>
              <a:t>addition</a:t>
            </a:r>
            <a:r>
              <a:rPr lang="es-ES" sz="2400" b="1" dirty="0">
                <a:solidFill>
                  <a:srgbClr val="353975"/>
                </a:solidFill>
                <a:latin typeface="Century Gothic" panose="020B0502020202020204" pitchFamily="34" charset="0"/>
              </a:rPr>
              <a:t> of AZD </a:t>
            </a:r>
            <a:r>
              <a:rPr lang="es-ES" sz="2400" b="1" i="1" dirty="0">
                <a:solidFill>
                  <a:srgbClr val="353975"/>
                </a:solidFill>
                <a:latin typeface="Century Gothic" panose="020B0502020202020204" pitchFamily="34" charset="0"/>
              </a:rPr>
              <a:t>in vitro</a:t>
            </a:r>
            <a:endParaRPr lang="es-ES" sz="2800" b="1" i="1" dirty="0">
              <a:solidFill>
                <a:srgbClr val="353975"/>
              </a:solidFill>
              <a:latin typeface="Century Gothic" panose="020B0502020202020204" pitchFamily="34" charset="0"/>
            </a:endParaRPr>
          </a:p>
        </p:txBody>
      </p:sp>
      <p:sp>
        <p:nvSpPr>
          <p:cNvPr id="47" name="CuadroTexto 46">
            <a:extLst>
              <a:ext uri="{FF2B5EF4-FFF2-40B4-BE49-F238E27FC236}">
                <a16:creationId xmlns:a16="http://schemas.microsoft.com/office/drawing/2014/main" id="{96593392-410E-1B46-A9DC-1ED7034E55B8}"/>
              </a:ext>
            </a:extLst>
          </p:cNvPr>
          <p:cNvSpPr txBox="1"/>
          <p:nvPr/>
        </p:nvSpPr>
        <p:spPr>
          <a:xfrm>
            <a:off x="5597065" y="1096220"/>
            <a:ext cx="848310"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s-ES" sz="1400" b="1" dirty="0">
                <a:latin typeface="Century Gothic" panose="020B0502020202020204" pitchFamily="34" charset="0"/>
              </a:rPr>
              <a:t>+/- AZD</a:t>
            </a:r>
          </a:p>
        </p:txBody>
      </p:sp>
      <p:pic>
        <p:nvPicPr>
          <p:cNvPr id="48" name="Imagen 47">
            <a:extLst>
              <a:ext uri="{FF2B5EF4-FFF2-40B4-BE49-F238E27FC236}">
                <a16:creationId xmlns:a16="http://schemas.microsoft.com/office/drawing/2014/main" id="{54D038CA-643C-1D4C-A2AD-B06492F5C372}"/>
              </a:ext>
            </a:extLst>
          </p:cNvPr>
          <p:cNvPicPr>
            <a:picLocks noChangeAspect="1"/>
          </p:cNvPicPr>
          <p:nvPr/>
        </p:nvPicPr>
        <p:blipFill>
          <a:blip r:embed="rId11"/>
          <a:stretch>
            <a:fillRect/>
          </a:stretch>
        </p:blipFill>
        <p:spPr>
          <a:xfrm>
            <a:off x="2714693" y="1045674"/>
            <a:ext cx="571748" cy="688956"/>
          </a:xfrm>
          <a:prstGeom prst="rect">
            <a:avLst/>
          </a:prstGeom>
        </p:spPr>
      </p:pic>
      <p:sp>
        <p:nvSpPr>
          <p:cNvPr id="50" name="CuadroTexto 49"/>
          <p:cNvSpPr txBox="1"/>
          <p:nvPr/>
        </p:nvSpPr>
        <p:spPr>
          <a:xfrm>
            <a:off x="2480149" y="1201908"/>
            <a:ext cx="319318" cy="261610"/>
          </a:xfrm>
          <a:prstGeom prst="rect">
            <a:avLst/>
          </a:prstGeom>
          <a:noFill/>
        </p:spPr>
        <p:txBody>
          <a:bodyPr wrap="none" rtlCol="0">
            <a:spAutoFit/>
          </a:bodyPr>
          <a:lstStyle/>
          <a:p>
            <a:r>
              <a:rPr lang="es-ES" sz="1100" dirty="0" err="1">
                <a:latin typeface="Century Gothic" panose="020B0502020202020204" pitchFamily="34" charset="0"/>
              </a:rPr>
              <a:t>or</a:t>
            </a:r>
            <a:endParaRPr lang="es-ES" sz="1600" dirty="0">
              <a:latin typeface="Century Gothic" panose="020B0502020202020204" pitchFamily="34" charset="0"/>
            </a:endParaRPr>
          </a:p>
        </p:txBody>
      </p:sp>
      <p:grpSp>
        <p:nvGrpSpPr>
          <p:cNvPr id="51" name="Grupo 50"/>
          <p:cNvGrpSpPr/>
          <p:nvPr/>
        </p:nvGrpSpPr>
        <p:grpSpPr>
          <a:xfrm>
            <a:off x="1834382" y="1059605"/>
            <a:ext cx="837041" cy="767117"/>
            <a:chOff x="1834382" y="1059605"/>
            <a:chExt cx="837041" cy="767117"/>
          </a:xfrm>
        </p:grpSpPr>
        <p:pic>
          <p:nvPicPr>
            <p:cNvPr id="52" name="Imagen 51"/>
            <p:cNvPicPr>
              <a:picLocks noChangeAspect="1"/>
            </p:cNvPicPr>
            <p:nvPr/>
          </p:nvPicPr>
          <p:blipFill rotWithShape="1">
            <a:blip r:embed="rId12"/>
            <a:srcRect b="30312"/>
            <a:stretch/>
          </p:blipFill>
          <p:spPr>
            <a:xfrm>
              <a:off x="1834382" y="1059605"/>
              <a:ext cx="837041" cy="528563"/>
            </a:xfrm>
            <a:prstGeom prst="rect">
              <a:avLst/>
            </a:prstGeom>
          </p:spPr>
        </p:pic>
        <p:pic>
          <p:nvPicPr>
            <p:cNvPr id="54" name="Imagen 53"/>
            <p:cNvPicPr>
              <a:picLocks noChangeAspect="1"/>
            </p:cNvPicPr>
            <p:nvPr/>
          </p:nvPicPr>
          <p:blipFill rotWithShape="1">
            <a:blip r:embed="rId12">
              <a:biLevel thresh="75000"/>
            </a:blip>
            <a:srcRect t="68548"/>
            <a:stretch/>
          </p:blipFill>
          <p:spPr>
            <a:xfrm>
              <a:off x="1834382" y="1588166"/>
              <a:ext cx="837041" cy="238556"/>
            </a:xfrm>
            <a:prstGeom prst="rect">
              <a:avLst/>
            </a:prstGeom>
          </p:spPr>
        </p:pic>
      </p:grpSp>
      <p:graphicFrame>
        <p:nvGraphicFramePr>
          <p:cNvPr id="58" name="Objeto 57"/>
          <p:cNvGraphicFramePr>
            <a:graphicFrameLocks noChangeAspect="1"/>
          </p:cNvGraphicFramePr>
          <p:nvPr/>
        </p:nvGraphicFramePr>
        <p:xfrm>
          <a:off x="4452578" y="3049847"/>
          <a:ext cx="3076443" cy="2591325"/>
        </p:xfrm>
        <a:graphic>
          <a:graphicData uri="http://schemas.openxmlformats.org/presentationml/2006/ole">
            <mc:AlternateContent xmlns:mc="http://schemas.openxmlformats.org/markup-compatibility/2006">
              <mc:Choice xmlns:v="urn:schemas-microsoft-com:vml" Requires="v">
                <p:oleObj name="Prism 9" r:id="rId13" imgW="2829586" imgH="2382432" progId="Prism9.Document">
                  <p:embed/>
                </p:oleObj>
              </mc:Choice>
              <mc:Fallback>
                <p:oleObj name="Prism 9" r:id="rId13" imgW="2829586" imgH="2382432" progId="Prism9.Document">
                  <p:embed/>
                  <p:pic>
                    <p:nvPicPr>
                      <p:cNvPr id="58" name="Objeto 57"/>
                      <p:cNvPicPr/>
                      <p:nvPr/>
                    </p:nvPicPr>
                    <p:blipFill>
                      <a:blip r:embed="rId14"/>
                      <a:stretch>
                        <a:fillRect/>
                      </a:stretch>
                    </p:blipFill>
                    <p:spPr>
                      <a:xfrm>
                        <a:off x="4452578" y="3049847"/>
                        <a:ext cx="3076443" cy="2591325"/>
                      </a:xfrm>
                      <a:prstGeom prst="rect">
                        <a:avLst/>
                      </a:prstGeom>
                    </p:spPr>
                  </p:pic>
                </p:oleObj>
              </mc:Fallback>
            </mc:AlternateContent>
          </a:graphicData>
        </a:graphic>
      </p:graphicFrame>
      <p:sp>
        <p:nvSpPr>
          <p:cNvPr id="60" name="CuadroTexto 59">
            <a:extLst>
              <a:ext uri="{FF2B5EF4-FFF2-40B4-BE49-F238E27FC236}">
                <a16:creationId xmlns:a16="http://schemas.microsoft.com/office/drawing/2014/main" id="{3A0248B8-A337-AA44-9D4D-E51CDD10C571}"/>
              </a:ext>
            </a:extLst>
          </p:cNvPr>
          <p:cNvSpPr txBox="1"/>
          <p:nvPr/>
        </p:nvSpPr>
        <p:spPr>
          <a:xfrm>
            <a:off x="5206974" y="1680825"/>
            <a:ext cx="729687" cy="276999"/>
          </a:xfrm>
          <a:prstGeom prst="rect">
            <a:avLst/>
          </a:prstGeom>
          <a:noFill/>
        </p:spPr>
        <p:txBody>
          <a:bodyPr wrap="none" rtlCol="0">
            <a:spAutoFit/>
          </a:bodyPr>
          <a:lstStyle/>
          <a:p>
            <a:pPr algn="ctr"/>
            <a:r>
              <a:rPr lang="es-ES" sz="1200" dirty="0">
                <a:latin typeface="Century Gothic" panose="020B0502020202020204" pitchFamily="34" charset="0"/>
              </a:rPr>
              <a:t>48/72h </a:t>
            </a:r>
          </a:p>
        </p:txBody>
      </p:sp>
      <p:pic>
        <p:nvPicPr>
          <p:cNvPr id="29" name="Imagen 28"/>
          <p:cNvPicPr>
            <a:picLocks noChangeAspect="1"/>
          </p:cNvPicPr>
          <p:nvPr/>
        </p:nvPicPr>
        <p:blipFill>
          <a:blip r:embed="rId15"/>
          <a:stretch>
            <a:fillRect/>
          </a:stretch>
        </p:blipFill>
        <p:spPr>
          <a:xfrm>
            <a:off x="7579461" y="3139852"/>
            <a:ext cx="3462828" cy="2725148"/>
          </a:xfrm>
          <a:prstGeom prst="rect">
            <a:avLst/>
          </a:prstGeom>
        </p:spPr>
      </p:pic>
      <p:sp>
        <p:nvSpPr>
          <p:cNvPr id="5" name="CuadroTexto 4">
            <a:extLst>
              <a:ext uri="{FF2B5EF4-FFF2-40B4-BE49-F238E27FC236}">
                <a16:creationId xmlns:a16="http://schemas.microsoft.com/office/drawing/2014/main" id="{8B717A02-518F-89FA-C9B3-7DA893271805}"/>
              </a:ext>
            </a:extLst>
          </p:cNvPr>
          <p:cNvSpPr txBox="1"/>
          <p:nvPr/>
        </p:nvSpPr>
        <p:spPr>
          <a:xfrm>
            <a:off x="101437" y="5948139"/>
            <a:ext cx="11067925" cy="923330"/>
          </a:xfrm>
          <a:prstGeom prst="rect">
            <a:avLst/>
          </a:prstGeom>
          <a:noFill/>
        </p:spPr>
        <p:txBody>
          <a:bodyPr wrap="square">
            <a:spAutoFit/>
          </a:bodyPr>
          <a:lstStyle/>
          <a:p>
            <a:r>
              <a:rPr lang="es-ES" b="1" i="0" dirty="0">
                <a:solidFill>
                  <a:srgbClr val="1D1C1D"/>
                </a:solidFill>
                <a:effectLst/>
                <a:latin typeface="+mj-lt"/>
              </a:rPr>
              <a:t>ASGCT(Washington) – 2022 - comunicación oral , </a:t>
            </a:r>
          </a:p>
          <a:p>
            <a:r>
              <a:rPr lang="es-ES" b="1" i="0" dirty="0" err="1">
                <a:solidFill>
                  <a:srgbClr val="1D1C1D"/>
                </a:solidFill>
                <a:effectLst/>
                <a:latin typeface="+mj-lt"/>
              </a:rPr>
              <a:t>SETGyC</a:t>
            </a:r>
            <a:r>
              <a:rPr lang="es-ES" b="1" i="0" dirty="0">
                <a:solidFill>
                  <a:srgbClr val="1D1C1D"/>
                </a:solidFill>
                <a:effectLst/>
                <a:latin typeface="+mj-lt"/>
              </a:rPr>
              <a:t> (Sevilla) - 2022- comunicación oral y premio a la mejor comunicación oral</a:t>
            </a:r>
          </a:p>
          <a:p>
            <a:r>
              <a:rPr lang="es-ES" b="1" i="0" dirty="0">
                <a:solidFill>
                  <a:srgbClr val="1D1C1D"/>
                </a:solidFill>
                <a:effectLst/>
                <a:latin typeface="+mj-lt"/>
              </a:rPr>
              <a:t>ESGCT (Edimburgo)- 2022 - poster</a:t>
            </a:r>
            <a:endParaRPr lang="es-ES" b="1" dirty="0">
              <a:latin typeface="+mj-lt"/>
            </a:endParaRPr>
          </a:p>
        </p:txBody>
      </p:sp>
    </p:spTree>
    <p:extLst>
      <p:ext uri="{BB962C8B-B14F-4D97-AF65-F5344CB8AC3E}">
        <p14:creationId xmlns:p14="http://schemas.microsoft.com/office/powerpoint/2010/main" val="257268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forma 2">
            <a:extLst>
              <a:ext uri="{FF2B5EF4-FFF2-40B4-BE49-F238E27FC236}">
                <a16:creationId xmlns:a16="http://schemas.microsoft.com/office/drawing/2014/main" id="{9DC0CC2A-02BB-1479-DBD0-651A63258A5C}"/>
              </a:ext>
            </a:extLst>
          </p:cNvPr>
          <p:cNvSpPr/>
          <p:nvPr/>
        </p:nvSpPr>
        <p:spPr>
          <a:xfrm>
            <a:off x="1494459" y="1648373"/>
            <a:ext cx="1548233" cy="1216469"/>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ADC5E7">
              <a:alpha val="50000"/>
            </a:srgbClr>
          </a:solidFill>
          <a:ln w="0">
            <a:solidFill>
              <a:srgbClr val="3465A4"/>
            </a:solidFill>
            <a:prstDash val="solid"/>
          </a:ln>
        </p:spPr>
        <p:txBody>
          <a:bodyPr wrap="none" lIns="108847" tIns="54423" rIns="108847" bIns="54423" anchor="ctr" anchorCtr="0" compatLnSpc="0">
            <a:noAutofit/>
          </a:bodyPr>
          <a:lstStyle/>
          <a:p>
            <a:pPr algn="ctr" hangingPunct="0"/>
            <a:r>
              <a:rPr lang="en-US" sz="2177" b="1">
                <a:latin typeface="Liberation Sans" pitchFamily="18"/>
                <a:ea typeface="Noto Sans CJK SC" pitchFamily="2"/>
                <a:cs typeface="Lohit Devanagari" pitchFamily="2"/>
              </a:rPr>
              <a:t>FASTQ</a:t>
            </a:r>
          </a:p>
          <a:p>
            <a:pPr algn="ctr" hangingPunct="0"/>
            <a:r>
              <a:rPr lang="en-US" sz="2177" i="1">
                <a:latin typeface="Liberation Sans" pitchFamily="18"/>
                <a:ea typeface="Noto Sans CJK SC" pitchFamily="2"/>
                <a:cs typeface="Lohit Devanagari" pitchFamily="2"/>
              </a:rPr>
              <a:t>Input file</a:t>
            </a:r>
          </a:p>
        </p:txBody>
      </p:sp>
      <p:sp>
        <p:nvSpPr>
          <p:cNvPr id="4" name="Forma libre: forma 3">
            <a:extLst>
              <a:ext uri="{FF2B5EF4-FFF2-40B4-BE49-F238E27FC236}">
                <a16:creationId xmlns:a16="http://schemas.microsoft.com/office/drawing/2014/main" id="{CE0A5578-8EBF-1FDE-042A-AE2C96A1E941}"/>
              </a:ext>
            </a:extLst>
          </p:cNvPr>
          <p:cNvSpPr/>
          <p:nvPr/>
        </p:nvSpPr>
        <p:spPr>
          <a:xfrm>
            <a:off x="724697" y="3638959"/>
            <a:ext cx="3226213" cy="995293"/>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10800 f8 1"/>
              <a:gd name="f12" fmla="*/ 0 f9 1"/>
              <a:gd name="f13" fmla="*/ f10 1 f2"/>
              <a:gd name="f14" fmla="*/ 0 f8 1"/>
              <a:gd name="f15" fmla="*/ 10800 f9 1"/>
              <a:gd name="f16" fmla="*/ 21600 f9 1"/>
              <a:gd name="f17" fmla="*/ 21600 f8 1"/>
              <a:gd name="f18" fmla="+- f13 0 f1"/>
            </a:gdLst>
            <a:ahLst/>
            <a:cxnLst>
              <a:cxn ang="3cd4">
                <a:pos x="hc" y="t"/>
              </a:cxn>
              <a:cxn ang="0">
                <a:pos x="r" y="vc"/>
              </a:cxn>
              <a:cxn ang="cd4">
                <a:pos x="hc" y="b"/>
              </a:cxn>
              <a:cxn ang="cd2">
                <a:pos x="l" y="vc"/>
              </a:cxn>
              <a:cxn ang="f18">
                <a:pos x="f11" y="f12"/>
              </a:cxn>
              <a:cxn ang="f18">
                <a:pos x="f14" y="f15"/>
              </a:cxn>
              <a:cxn ang="f18">
                <a:pos x="f11" y="f16"/>
              </a:cxn>
              <a:cxn ang="f18">
                <a:pos x="f17" y="f15"/>
              </a:cxn>
            </a:cxnLst>
            <a:rect l="l" t="t" r="r" b="b"/>
            <a:pathLst>
              <a:path w="21600" h="21600">
                <a:moveTo>
                  <a:pt x="f5" y="f5"/>
                </a:moveTo>
                <a:lnTo>
                  <a:pt x="f6" y="f5"/>
                </a:lnTo>
                <a:lnTo>
                  <a:pt x="f6" y="f6"/>
                </a:lnTo>
                <a:lnTo>
                  <a:pt x="f5" y="f6"/>
                </a:lnTo>
                <a:lnTo>
                  <a:pt x="f5" y="f5"/>
                </a:lnTo>
                <a:close/>
              </a:path>
            </a:pathLst>
          </a:custGeom>
          <a:solidFill>
            <a:srgbClr val="ADC5E7">
              <a:alpha val="50000"/>
            </a:srgbClr>
          </a:solidFill>
          <a:ln w="0">
            <a:solidFill>
              <a:srgbClr val="3465A4"/>
            </a:solidFill>
            <a:prstDash val="solid"/>
          </a:ln>
        </p:spPr>
        <p:txBody>
          <a:bodyPr wrap="none" lIns="108847" tIns="54423" rIns="108847" bIns="54423" anchor="ctr" anchorCtr="0" compatLnSpc="0">
            <a:noAutofit/>
          </a:bodyPr>
          <a:lstStyle/>
          <a:p>
            <a:pPr algn="ctr" hangingPunct="0"/>
            <a:r>
              <a:rPr lang="en-US" sz="2177" b="1">
                <a:latin typeface="Liberation Sans" pitchFamily="18"/>
                <a:ea typeface="Noto Sans CJK SC" pitchFamily="2"/>
                <a:cs typeface="Lohit Devanagari" pitchFamily="2"/>
              </a:rPr>
              <a:t>Representativity Filter</a:t>
            </a:r>
          </a:p>
          <a:p>
            <a:pPr algn="ctr" hangingPunct="0"/>
            <a:r>
              <a:rPr lang="en-US" sz="2177" i="1">
                <a:latin typeface="Liberation Sans" pitchFamily="18"/>
                <a:ea typeface="Noto Sans CJK SC" pitchFamily="2"/>
                <a:cs typeface="Lohit Devanagari" pitchFamily="2"/>
              </a:rPr>
              <a:t>‘PMuS_percentage’</a:t>
            </a:r>
          </a:p>
        </p:txBody>
      </p:sp>
      <p:sp>
        <p:nvSpPr>
          <p:cNvPr id="5" name="Forma libre: forma 4">
            <a:extLst>
              <a:ext uri="{FF2B5EF4-FFF2-40B4-BE49-F238E27FC236}">
                <a16:creationId xmlns:a16="http://schemas.microsoft.com/office/drawing/2014/main" id="{8FB2A879-3A12-FA9B-C908-30F628BC5DED}"/>
              </a:ext>
            </a:extLst>
          </p:cNvPr>
          <p:cNvSpPr/>
          <p:nvPr/>
        </p:nvSpPr>
        <p:spPr>
          <a:xfrm>
            <a:off x="4172086" y="3970722"/>
            <a:ext cx="1105881" cy="245123"/>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108847" tIns="54423" rIns="108847" bIns="54423" anchor="ctr" anchorCtr="0" compatLnSpc="0">
            <a:noAutofit/>
          </a:bodyPr>
          <a:lstStyle/>
          <a:p>
            <a:pPr hangingPunct="0"/>
            <a:endParaRPr lang="en-US" sz="2177">
              <a:latin typeface="Liberation Sans" pitchFamily="18"/>
              <a:ea typeface="Noto Sans CJK SC" pitchFamily="2"/>
              <a:cs typeface="Lohit Devanagari" pitchFamily="2"/>
            </a:endParaRPr>
          </a:p>
        </p:txBody>
      </p:sp>
      <p:sp>
        <p:nvSpPr>
          <p:cNvPr id="6" name="Forma libre: forma 5">
            <a:extLst>
              <a:ext uri="{FF2B5EF4-FFF2-40B4-BE49-F238E27FC236}">
                <a16:creationId xmlns:a16="http://schemas.microsoft.com/office/drawing/2014/main" id="{49EF04BA-ED02-F483-314F-A6EAEE2E7953}"/>
              </a:ext>
            </a:extLst>
          </p:cNvPr>
          <p:cNvSpPr/>
          <p:nvPr/>
        </p:nvSpPr>
        <p:spPr>
          <a:xfrm>
            <a:off x="5526137" y="2499118"/>
            <a:ext cx="6082347" cy="3428232"/>
          </a:xfrm>
          <a:custGeom>
            <a:avLst/>
            <a:gdLst>
              <a:gd name="f0" fmla="val 10800000"/>
              <a:gd name="f1" fmla="val 5400000"/>
              <a:gd name="f2" fmla="val 180"/>
              <a:gd name="f3" fmla="val w"/>
              <a:gd name="f4" fmla="val h"/>
              <a:gd name="f5" fmla="val 0"/>
              <a:gd name="f6" fmla="val 21600"/>
              <a:gd name="f7" fmla="+- 0 0 0"/>
              <a:gd name="f8" fmla="*/ f3 1 21600"/>
              <a:gd name="f9" fmla="*/ f4 1 21600"/>
              <a:gd name="f10" fmla="*/ f7 f0 1"/>
              <a:gd name="f11" fmla="*/ 10800 f8 1"/>
              <a:gd name="f12" fmla="*/ 0 f9 1"/>
              <a:gd name="f13" fmla="*/ f10 1 f2"/>
              <a:gd name="f14" fmla="*/ 0 f8 1"/>
              <a:gd name="f15" fmla="*/ 10800 f9 1"/>
              <a:gd name="f16" fmla="*/ 21600 f9 1"/>
              <a:gd name="f17" fmla="*/ 21600 f8 1"/>
              <a:gd name="f18" fmla="+- f13 0 f1"/>
            </a:gdLst>
            <a:ahLst/>
            <a:cxnLst>
              <a:cxn ang="3cd4">
                <a:pos x="hc" y="t"/>
              </a:cxn>
              <a:cxn ang="0">
                <a:pos x="r" y="vc"/>
              </a:cxn>
              <a:cxn ang="cd4">
                <a:pos x="hc" y="b"/>
              </a:cxn>
              <a:cxn ang="cd2">
                <a:pos x="l" y="vc"/>
              </a:cxn>
              <a:cxn ang="f18">
                <a:pos x="f11" y="f12"/>
              </a:cxn>
              <a:cxn ang="f18">
                <a:pos x="f14" y="f15"/>
              </a:cxn>
              <a:cxn ang="f18">
                <a:pos x="f11" y="f16"/>
              </a:cxn>
              <a:cxn ang="f18">
                <a:pos x="f17" y="f15"/>
              </a:cxn>
            </a:cxnLst>
            <a:rect l="l" t="t" r="r" b="b"/>
            <a:pathLst>
              <a:path w="21600" h="21600">
                <a:moveTo>
                  <a:pt x="f5" y="f5"/>
                </a:moveTo>
                <a:lnTo>
                  <a:pt x="f6" y="f5"/>
                </a:lnTo>
                <a:lnTo>
                  <a:pt x="f6" y="f6"/>
                </a:lnTo>
                <a:lnTo>
                  <a:pt x="f5" y="f6"/>
                </a:lnTo>
                <a:lnTo>
                  <a:pt x="f5" y="f5"/>
                </a:lnTo>
                <a:close/>
              </a:path>
            </a:pathLst>
          </a:custGeom>
          <a:solidFill>
            <a:srgbClr val="ADC5E7">
              <a:alpha val="50000"/>
            </a:srgbClr>
          </a:solidFill>
          <a:ln w="0">
            <a:solidFill>
              <a:srgbClr val="3465A4"/>
            </a:solidFill>
            <a:prstDash val="solid"/>
          </a:ln>
        </p:spPr>
        <p:txBody>
          <a:bodyPr wrap="none" lIns="108847" tIns="54423" rIns="108847" bIns="54423" anchor="ctr" anchorCtr="0" compatLnSpc="0">
            <a:noAutofit/>
          </a:bodyPr>
          <a:lstStyle/>
          <a:p>
            <a:pPr hangingPunct="0"/>
            <a:r>
              <a:rPr lang="en-US" sz="2177" b="1">
                <a:latin typeface="Liberation Sans" pitchFamily="18"/>
                <a:ea typeface="Noto Sans CJK SC" pitchFamily="2"/>
                <a:cs typeface="Lohit Devanagari" pitchFamily="2"/>
              </a:rPr>
              <a:t>Mutation Search</a:t>
            </a:r>
          </a:p>
          <a:p>
            <a:pPr hangingPunct="0"/>
            <a:r>
              <a:rPr lang="en-US" sz="2177" i="1">
                <a:latin typeface="Liberation Sans" pitchFamily="18"/>
                <a:ea typeface="Noto Sans CJK SC" pitchFamily="2"/>
                <a:cs typeface="Lohit Devanagari" pitchFamily="2"/>
              </a:rPr>
              <a:t>PMuS.csv</a:t>
            </a:r>
          </a:p>
          <a:p>
            <a:pPr hangingPunct="0"/>
            <a:r>
              <a:rPr lang="en-US" sz="2177" i="1">
                <a:latin typeface="Liberation Sans" pitchFamily="18"/>
                <a:ea typeface="Noto Sans CJK SC" pitchFamily="2"/>
                <a:cs typeface="Lohit Devanagari" pitchFamily="2"/>
              </a:rPr>
              <a:t>PMuS.log</a:t>
            </a:r>
          </a:p>
          <a:p>
            <a:pPr hangingPunct="0"/>
            <a:r>
              <a:rPr lang="en-US" sz="2177" i="1">
                <a:latin typeface="Liberation Sans" pitchFamily="18"/>
                <a:ea typeface="Noto Sans CJK SC" pitchFamily="2"/>
                <a:cs typeface="Lohit Devanagari" pitchFamily="2"/>
              </a:rPr>
              <a:t>most_common_sequences.csv</a:t>
            </a:r>
          </a:p>
          <a:p>
            <a:pPr hangingPunct="0"/>
            <a:r>
              <a:rPr lang="en-US" sz="2177" i="1">
                <a:latin typeface="Liberation Sans" pitchFamily="18"/>
                <a:ea typeface="Noto Sans CJK SC" pitchFamily="2"/>
                <a:cs typeface="Lohit Devanagari" pitchFamily="2"/>
              </a:rPr>
              <a:t>OTHER_abundancies.csv</a:t>
            </a:r>
          </a:p>
          <a:p>
            <a:pPr algn="ctr" hangingPunct="0"/>
            <a:endParaRPr lang="en-US" sz="1814" i="1">
              <a:latin typeface="Liberation Sans" pitchFamily="18"/>
              <a:ea typeface="Noto Sans CJK SC" pitchFamily="2"/>
              <a:cs typeface="Lohit Devanagari" pitchFamily="2"/>
            </a:endParaRPr>
          </a:p>
          <a:p>
            <a:pPr algn="ctr" hangingPunct="0"/>
            <a:endParaRPr lang="en-US" sz="2177">
              <a:latin typeface="Liberation Sans" pitchFamily="18"/>
              <a:ea typeface="Noto Sans CJK SC" pitchFamily="2"/>
              <a:cs typeface="Lohit Devanagari" pitchFamily="2"/>
            </a:endParaRPr>
          </a:p>
        </p:txBody>
      </p:sp>
      <p:sp>
        <p:nvSpPr>
          <p:cNvPr id="7" name="Forma libre: forma 6">
            <a:extLst>
              <a:ext uri="{FF2B5EF4-FFF2-40B4-BE49-F238E27FC236}">
                <a16:creationId xmlns:a16="http://schemas.microsoft.com/office/drawing/2014/main" id="{EF4073F6-4071-2E7A-5453-F9BDB74DAD36}"/>
              </a:ext>
            </a:extLst>
          </p:cNvPr>
          <p:cNvSpPr/>
          <p:nvPr/>
        </p:nvSpPr>
        <p:spPr>
          <a:xfrm rot="5421000">
            <a:off x="2007046" y="3106380"/>
            <a:ext cx="597350" cy="245123"/>
          </a:xfrm>
          <a:custGeom>
            <a:avLst>
              <a:gd name="f0" fmla="val 1620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729FCF"/>
          </a:solidFill>
          <a:ln w="0">
            <a:solidFill>
              <a:srgbClr val="3465A4"/>
            </a:solidFill>
            <a:prstDash val="solid"/>
          </a:ln>
        </p:spPr>
        <p:txBody>
          <a:bodyPr wrap="none" lIns="108847" tIns="54423" rIns="108847" bIns="54423" anchor="ctr" anchorCtr="0" compatLnSpc="0">
            <a:noAutofit/>
          </a:bodyPr>
          <a:lstStyle/>
          <a:p>
            <a:pPr hangingPunct="0"/>
            <a:endParaRPr lang="en-US" sz="2177">
              <a:latin typeface="Liberation Sans" pitchFamily="18"/>
              <a:ea typeface="Noto Sans CJK SC" pitchFamily="2"/>
              <a:cs typeface="Lohit Devanagari" pitchFamily="2"/>
            </a:endParaRPr>
          </a:p>
        </p:txBody>
      </p:sp>
      <p:pic>
        <p:nvPicPr>
          <p:cNvPr id="8" name="">
            <a:extLst>
              <a:ext uri="{FF2B5EF4-FFF2-40B4-BE49-F238E27FC236}">
                <a16:creationId xmlns:a16="http://schemas.microsoft.com/office/drawing/2014/main" id="{D05F0F99-A502-7838-4F85-79CF8C8FD423}"/>
              </a:ext>
            </a:extLst>
          </p:cNvPr>
          <p:cNvPicPr>
            <a:picLocks noChangeAspect="1"/>
          </p:cNvPicPr>
          <p:nvPr/>
        </p:nvPicPr>
        <p:blipFill>
          <a:blip r:embed="rId3">
            <a:lum/>
            <a:alphaModFix/>
          </a:blip>
          <a:srcRect/>
          <a:stretch>
            <a:fillRect/>
          </a:stretch>
        </p:blipFill>
        <p:spPr>
          <a:xfrm>
            <a:off x="9780296" y="2609706"/>
            <a:ext cx="1603528" cy="3207056"/>
          </a:xfrm>
          <a:prstGeom prst="rect">
            <a:avLst/>
          </a:prstGeom>
          <a:noFill/>
          <a:ln>
            <a:noFill/>
          </a:ln>
        </p:spPr>
      </p:pic>
      <p:sp>
        <p:nvSpPr>
          <p:cNvPr id="9" name="Título 1">
            <a:extLst>
              <a:ext uri="{FF2B5EF4-FFF2-40B4-BE49-F238E27FC236}">
                <a16:creationId xmlns:a16="http://schemas.microsoft.com/office/drawing/2014/main" id="{41BE8AF8-B655-682F-064E-14D79E65777D}"/>
              </a:ext>
            </a:extLst>
          </p:cNvPr>
          <p:cNvSpPr txBox="1">
            <a:spLocks noGrp="1"/>
          </p:cNvSpPr>
          <p:nvPr>
            <p:ph type="title" idx="4294967295"/>
          </p:nvPr>
        </p:nvSpPr>
        <p:spPr>
          <a:xfrm>
            <a:off x="1290638" y="0"/>
            <a:ext cx="9072562" cy="947738"/>
          </a:xfrm>
        </p:spPr>
        <p:txBody>
          <a:bodyPr/>
          <a:lstStyle/>
          <a:p>
            <a:pPr lvl="0"/>
            <a:r>
              <a:rPr lang="en-US" sz="3200" dirty="0" err="1"/>
              <a:t>PMuS</a:t>
            </a:r>
            <a:r>
              <a:rPr lang="en-US" sz="3200" dirty="0"/>
              <a:t> Workflow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994FD8CF-2A75-6A52-F0B1-A1BBB18AD421}"/>
              </a:ext>
            </a:extLst>
          </p:cNvPr>
          <p:cNvSpPr txBox="1">
            <a:spLocks/>
          </p:cNvSpPr>
          <p:nvPr/>
        </p:nvSpPr>
        <p:spPr>
          <a:xfrm>
            <a:off x="567655" y="-7132"/>
            <a:ext cx="11056690" cy="963358"/>
          </a:xfrm>
          <a:prstGeom prst="rect">
            <a:avLst/>
          </a:prstGeom>
          <a:solidFill>
            <a:srgbClr val="FFFFFF">
              <a:alpha val="69804"/>
            </a:srgbClr>
          </a:solidFill>
        </p:spPr>
        <p:txBody>
          <a:bodyPr lIns="91440" tIns="45720" rIns="91440" bIns="4572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1">
                    <a:lumMod val="75000"/>
                  </a:schemeClr>
                </a:solidFill>
              </a:rPr>
              <a:t> </a:t>
            </a:r>
            <a:r>
              <a:rPr lang="en-GB" sz="4000" dirty="0" err="1"/>
              <a:t>Objetives</a:t>
            </a:r>
            <a:endParaRPr lang="en-GB" dirty="0"/>
          </a:p>
        </p:txBody>
      </p:sp>
      <p:sp>
        <p:nvSpPr>
          <p:cNvPr id="5" name="CuadroTexto 4">
            <a:extLst>
              <a:ext uri="{FF2B5EF4-FFF2-40B4-BE49-F238E27FC236}">
                <a16:creationId xmlns:a16="http://schemas.microsoft.com/office/drawing/2014/main" id="{F5355C13-1B9F-B828-2994-B827EBF946F1}"/>
              </a:ext>
            </a:extLst>
          </p:cNvPr>
          <p:cNvSpPr txBox="1"/>
          <p:nvPr/>
        </p:nvSpPr>
        <p:spPr>
          <a:xfrm>
            <a:off x="152400" y="2397949"/>
            <a:ext cx="11887200" cy="2062103"/>
          </a:xfrm>
          <a:prstGeom prst="rect">
            <a:avLst/>
          </a:prstGeom>
          <a:noFill/>
        </p:spPr>
        <p:txBody>
          <a:bodyPr wrap="square" rtlCol="0">
            <a:spAutoFit/>
          </a:bodyPr>
          <a:lstStyle/>
          <a:p>
            <a:pPr marL="285750" indent="-285750" algn="just">
              <a:buFont typeface="Arial" panose="020B0604020202020204" pitchFamily="34" charset="0"/>
              <a:buChar char="•"/>
            </a:pPr>
            <a:r>
              <a:rPr lang="es-ES" sz="3200" dirty="0" err="1">
                <a:solidFill>
                  <a:schemeClr val="bg1">
                    <a:lumMod val="95000"/>
                  </a:schemeClr>
                </a:solidFill>
              </a:rPr>
              <a:t>Development</a:t>
            </a:r>
            <a:r>
              <a:rPr lang="es-ES" sz="3200" dirty="0">
                <a:solidFill>
                  <a:schemeClr val="bg1">
                    <a:lumMod val="95000"/>
                  </a:schemeClr>
                </a:solidFill>
              </a:rPr>
              <a:t> </a:t>
            </a:r>
            <a:r>
              <a:rPr lang="es-ES" sz="3200" dirty="0" err="1">
                <a:solidFill>
                  <a:schemeClr val="bg1">
                    <a:lumMod val="95000"/>
                  </a:schemeClr>
                </a:solidFill>
              </a:rPr>
              <a:t>of</a:t>
            </a:r>
            <a:r>
              <a:rPr lang="es-ES" sz="3200" dirty="0">
                <a:solidFill>
                  <a:schemeClr val="bg1">
                    <a:lumMod val="95000"/>
                  </a:schemeClr>
                </a:solidFill>
              </a:rPr>
              <a:t> a pipeline to </a:t>
            </a:r>
            <a:r>
              <a:rPr lang="es-ES" sz="3200" dirty="0" err="1">
                <a:solidFill>
                  <a:schemeClr val="bg1">
                    <a:lumMod val="95000"/>
                  </a:schemeClr>
                </a:solidFill>
              </a:rPr>
              <a:t>identify</a:t>
            </a:r>
            <a:r>
              <a:rPr lang="es-ES" sz="3200" dirty="0">
                <a:solidFill>
                  <a:schemeClr val="bg1">
                    <a:lumMod val="95000"/>
                  </a:schemeClr>
                </a:solidFill>
              </a:rPr>
              <a:t> clonal </a:t>
            </a:r>
            <a:r>
              <a:rPr lang="es-ES" sz="3200" dirty="0" err="1">
                <a:solidFill>
                  <a:schemeClr val="bg1">
                    <a:lumMod val="95000"/>
                  </a:schemeClr>
                </a:solidFill>
              </a:rPr>
              <a:t>cell</a:t>
            </a:r>
            <a:r>
              <a:rPr lang="es-ES" sz="3200" dirty="0">
                <a:solidFill>
                  <a:schemeClr val="bg1">
                    <a:lumMod val="95000"/>
                  </a:schemeClr>
                </a:solidFill>
              </a:rPr>
              <a:t> </a:t>
            </a:r>
            <a:r>
              <a:rPr lang="es-ES" sz="3200" dirty="0" err="1">
                <a:solidFill>
                  <a:schemeClr val="bg1">
                    <a:lumMod val="95000"/>
                  </a:schemeClr>
                </a:solidFill>
              </a:rPr>
              <a:t>diversity</a:t>
            </a:r>
            <a:r>
              <a:rPr lang="es-ES" sz="3200" dirty="0">
                <a:solidFill>
                  <a:schemeClr val="bg1">
                    <a:lumMod val="95000"/>
                  </a:schemeClr>
                </a:solidFill>
              </a:rPr>
              <a:t> in gene </a:t>
            </a:r>
            <a:r>
              <a:rPr lang="es-ES" sz="3200" dirty="0" err="1">
                <a:solidFill>
                  <a:schemeClr val="bg1">
                    <a:lumMod val="95000"/>
                  </a:schemeClr>
                </a:solidFill>
              </a:rPr>
              <a:t>therapy</a:t>
            </a:r>
            <a:r>
              <a:rPr lang="es-ES" sz="3200" dirty="0">
                <a:solidFill>
                  <a:schemeClr val="bg1">
                    <a:lumMod val="95000"/>
                  </a:schemeClr>
                </a:solidFill>
              </a:rPr>
              <a:t> </a:t>
            </a:r>
            <a:r>
              <a:rPr lang="es-ES" sz="3200" dirty="0" err="1">
                <a:solidFill>
                  <a:schemeClr val="bg1">
                    <a:lumMod val="95000"/>
                  </a:schemeClr>
                </a:solidFill>
              </a:rPr>
              <a:t>protocols</a:t>
            </a:r>
            <a:r>
              <a:rPr lang="es-ES" sz="3200" dirty="0">
                <a:solidFill>
                  <a:schemeClr val="bg1">
                    <a:lumMod val="95000"/>
                  </a:schemeClr>
                </a:solidFill>
              </a:rPr>
              <a:t> </a:t>
            </a:r>
            <a:r>
              <a:rPr lang="es-ES" sz="3200" dirty="0" err="1">
                <a:solidFill>
                  <a:schemeClr val="bg1">
                    <a:lumMod val="95000"/>
                  </a:schemeClr>
                </a:solidFill>
              </a:rPr>
              <a:t>by</a:t>
            </a:r>
            <a:r>
              <a:rPr lang="es-ES" sz="3200" dirty="0">
                <a:solidFill>
                  <a:schemeClr val="bg1">
                    <a:lumMod val="95000"/>
                  </a:schemeClr>
                </a:solidFill>
              </a:rPr>
              <a:t> DNA </a:t>
            </a:r>
            <a:r>
              <a:rPr lang="es-ES" sz="3200" dirty="0" err="1">
                <a:solidFill>
                  <a:schemeClr val="bg1">
                    <a:lumMod val="95000"/>
                  </a:schemeClr>
                </a:solidFill>
              </a:rPr>
              <a:t>barcoding</a:t>
            </a:r>
            <a:endParaRPr lang="es-ES" sz="3200" dirty="0">
              <a:solidFill>
                <a:schemeClr val="bg1">
                  <a:lumMod val="95000"/>
                </a:schemeClr>
              </a:solidFill>
            </a:endParaRPr>
          </a:p>
          <a:p>
            <a:pPr marL="285750" indent="-285750" algn="just">
              <a:buFont typeface="Arial" panose="020B0604020202020204" pitchFamily="34" charset="0"/>
              <a:buChar char="•"/>
            </a:pPr>
            <a:endParaRPr lang="es-ES" sz="3200" dirty="0"/>
          </a:p>
          <a:p>
            <a:pPr marL="285750" indent="-285750" algn="just">
              <a:buFont typeface="Arial" panose="020B0604020202020204" pitchFamily="34" charset="0"/>
              <a:buChar char="•"/>
            </a:pPr>
            <a:r>
              <a:rPr lang="es-ES" sz="3200" dirty="0" err="1"/>
              <a:t>Development</a:t>
            </a:r>
            <a:r>
              <a:rPr lang="es-ES" sz="3200" dirty="0"/>
              <a:t> </a:t>
            </a:r>
            <a:r>
              <a:rPr lang="es-ES" sz="3200" dirty="0" err="1"/>
              <a:t>of</a:t>
            </a:r>
            <a:r>
              <a:rPr lang="es-ES" sz="3200" dirty="0"/>
              <a:t> a </a:t>
            </a:r>
            <a:r>
              <a:rPr lang="es-ES" sz="3200" dirty="0" err="1"/>
              <a:t>tool</a:t>
            </a:r>
            <a:r>
              <a:rPr lang="es-ES" sz="3200" dirty="0"/>
              <a:t> to </a:t>
            </a:r>
            <a:r>
              <a:rPr lang="es-ES" sz="3200" dirty="0" err="1"/>
              <a:t>stratify</a:t>
            </a:r>
            <a:r>
              <a:rPr lang="es-ES" sz="3200" dirty="0"/>
              <a:t> renal </a:t>
            </a:r>
            <a:r>
              <a:rPr lang="es-ES" sz="3200" dirty="0" err="1"/>
              <a:t>damage</a:t>
            </a:r>
            <a:r>
              <a:rPr lang="es-ES" sz="3200" dirty="0"/>
              <a:t> </a:t>
            </a:r>
            <a:r>
              <a:rPr lang="es-ES" sz="3200" dirty="0" err="1"/>
              <a:t>from</a:t>
            </a:r>
            <a:r>
              <a:rPr lang="es-ES" sz="3200" dirty="0"/>
              <a:t> </a:t>
            </a:r>
            <a:r>
              <a:rPr lang="es-ES" sz="3200" dirty="0" err="1"/>
              <a:t>tissue</a:t>
            </a:r>
            <a:r>
              <a:rPr lang="es-ES" sz="3200" dirty="0"/>
              <a:t> </a:t>
            </a:r>
            <a:r>
              <a:rPr lang="es-ES" sz="3200" dirty="0" err="1"/>
              <a:t>sections</a:t>
            </a:r>
            <a:endParaRPr lang="es-ES" sz="3200" dirty="0"/>
          </a:p>
        </p:txBody>
      </p:sp>
    </p:spTree>
    <p:extLst>
      <p:ext uri="{BB962C8B-B14F-4D97-AF65-F5344CB8AC3E}">
        <p14:creationId xmlns:p14="http://schemas.microsoft.com/office/powerpoint/2010/main" val="2919035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759</Words>
  <Application>Microsoft Office PowerPoint</Application>
  <PresentationFormat>Panorámica</PresentationFormat>
  <Paragraphs>117</Paragraphs>
  <Slides>13</Slides>
  <Notes>7</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13</vt:i4>
      </vt:variant>
    </vt:vector>
  </HeadingPairs>
  <TitlesOfParts>
    <vt:vector size="21" baseType="lpstr">
      <vt:lpstr>Liberation Sans</vt:lpstr>
      <vt:lpstr>Arial</vt:lpstr>
      <vt:lpstr>Berlin Sans FB Demi</vt:lpstr>
      <vt:lpstr>Calibri</vt:lpstr>
      <vt:lpstr>Century Gothic</vt:lpstr>
      <vt:lpstr>Courier New</vt:lpstr>
      <vt:lpstr>Thème Office</vt:lpstr>
      <vt:lpstr>Prism 9</vt:lpstr>
      <vt:lpstr>Colaboración   Unidad de Computación Científica  Unidad de Innovación Biomédica – División de Tecnología Celular</vt:lpstr>
      <vt:lpstr>Presentación de PowerPoint</vt:lpstr>
      <vt:lpstr>Presentación de PowerPoint</vt:lpstr>
      <vt:lpstr>Presentación de PowerPoint</vt:lpstr>
      <vt:lpstr>BCS Workflow</vt:lpstr>
      <vt:lpstr>Presentación de PowerPoint</vt:lpstr>
      <vt:lpstr>Presentación de PowerPoint</vt:lpstr>
      <vt:lpstr>PMuS Workflow</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Garcia Bravo</dc:creator>
  <cp:lastModifiedBy>JC Segovia</cp:lastModifiedBy>
  <cp:revision>3</cp:revision>
  <dcterms:created xsi:type="dcterms:W3CDTF">2023-06-28T10:40:09Z</dcterms:created>
  <dcterms:modified xsi:type="dcterms:W3CDTF">2023-06-30T12:32:55Z</dcterms:modified>
</cp:coreProperties>
</file>