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89" r:id="rId3"/>
    <p:sldId id="291" r:id="rId4"/>
    <p:sldId id="286" r:id="rId5"/>
    <p:sldId id="292" r:id="rId6"/>
    <p:sldId id="261" r:id="rId7"/>
  </p:sldIdLst>
  <p:sldSz cx="9144000" cy="5143500" type="screen16x9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9BFFC8"/>
    <a:srgbClr val="C9FFE1"/>
    <a:srgbClr val="00B050"/>
    <a:srgbClr val="4BACC6"/>
    <a:srgbClr val="D9FFEA"/>
    <a:srgbClr val="E1FFEF"/>
    <a:srgbClr val="BDFFDB"/>
    <a:srgbClr val="31859C"/>
    <a:srgbClr val="C050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72" autoAdjust="0"/>
    <p:restoredTop sz="52059" autoAdjust="0"/>
  </p:normalViewPr>
  <p:slideViewPr>
    <p:cSldViewPr>
      <p:cViewPr varScale="1">
        <p:scale>
          <a:sx n="194" d="100"/>
          <a:sy n="194" d="100"/>
        </p:scale>
        <p:origin x="540" y="1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21" d="100"/>
          <a:sy n="121" d="100"/>
        </p:scale>
        <p:origin x="493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8DF6EC-6087-4784-8B79-BE48070D521F}" type="datetimeFigureOut">
              <a:rPr lang="es-ES" smtClean="0"/>
              <a:t>29/06/2023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CD9564-EDF8-42F4-9A97-E83D40229E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3610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/>
              <a:t>Buenos días a todos, soy Xandra y pertenezco al Laboratorio de Metrología de Radiaciones Ionizantes del CIEMAT, concretamente al Laboratorio de Patrones Neutrónicos.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/>
              <a:t>En esta charla os voy a resumir brevemente el análisis que hemos realizado sobre la e</a:t>
            </a:r>
            <a:r>
              <a:rPr lang="es-ES">
                <a:solidFill>
                  <a:schemeClr val="bg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valuación de la deriva en la medida de monitores neutrónicos de área</a:t>
            </a:r>
            <a:r>
              <a:rPr lang="es-ES"/>
              <a:t>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CD9564-EDF8-42F4-9A97-E83D40229ED4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5016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8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Los equipos de medida más empleados habitualmente en la vigilancia radiológica de área para radiación neutrónica son los monitores neutrónicos basados en moderador. 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8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Estos equipos están formados por un detector central de neutrones térmicos rodeado de un espesor de varios centímetros de material moderador con simetría cilíndrica o esférica.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_tradnl" sz="18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Normalmente miden la magnitud de equivalente de dosis ambiental neutrónica.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8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 CIEMAT dispone de varios monitores neutrónicos comerciales de este tipo.</a:t>
            </a:r>
            <a:endParaRPr lang="es-ES" sz="1800">
              <a:effectLst/>
              <a:latin typeface="Arial" panose="020B0604020202020204" pitchFamily="34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8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Courier New" panose="02070309020205020404" pitchFamily="49" charset="0"/>
              </a:rPr>
              <a:t>31 s</a:t>
            </a:r>
            <a:endParaRPr lang="es-ES_tradnl" sz="180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CD9564-EDF8-42F4-9A97-E83D40229ED4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61700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8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Los equipos de medida más empleados habitualmente en la vigilancia radiológica de área para radiación neutrónica son los monitores neutrónicos basados en moderador. 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8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Estos equipos están formados por un detector central de neutrones térmicos rodeado de un espesor de varios centímetros de material moderador con simetría cilíndrica o esférica.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_tradnl" sz="18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Normalmente miden la magnitud de equivalente de dosis ambiental neutrónica.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8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 CIEMAT dispone de varios monitores neutrónicos comerciales de este tipo.</a:t>
            </a:r>
            <a:endParaRPr lang="es-ES" sz="1800">
              <a:effectLst/>
              <a:latin typeface="Arial" panose="020B0604020202020204" pitchFamily="34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8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Courier New" panose="02070309020205020404" pitchFamily="49" charset="0"/>
              </a:rPr>
              <a:t>31 s</a:t>
            </a:r>
            <a:endParaRPr lang="es-ES_tradnl" sz="180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CD9564-EDF8-42F4-9A97-E83D40229ED4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61581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8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Los equipos de medida más empleados habitualmente en la vigilancia radiológica de área para radiación neutrónica son los monitores neutrónicos basados en moderador. 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8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Estos equipos están formados por un detector central de neutrones térmicos rodeado de un espesor de varios centímetros de material moderador con simetría cilíndrica o esférica.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_tradnl" sz="18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Normalmente miden la magnitud de equivalente de dosis ambiental neutrónica.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8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 CIEMAT dispone de varios monitores neutrónicos comerciales de este tipo.</a:t>
            </a:r>
            <a:endParaRPr lang="es-ES" sz="1800">
              <a:effectLst/>
              <a:latin typeface="Arial" panose="020B0604020202020204" pitchFamily="34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8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Courier New" panose="02070309020205020404" pitchFamily="49" charset="0"/>
              </a:rPr>
              <a:t>31 s</a:t>
            </a:r>
            <a:endParaRPr lang="es-ES_tradnl" sz="180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CD9564-EDF8-42F4-9A97-E83D40229ED4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74256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8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Los equipos de medida más empleados habitualmente en la vigilancia radiológica de área para radiación neutrónica son los monitores neutrónicos basados en moderador. 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8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Estos equipos están formados por un detector central de neutrones térmicos rodeado de un espesor de varios centímetros de material moderador con simetría cilíndrica o esférica.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_tradnl" sz="18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Normalmente miden la magnitud de equivalente de dosis ambiental neutrónica.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8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 CIEMAT dispone de varios monitores neutrónicos comerciales de este tipo.</a:t>
            </a:r>
            <a:endParaRPr lang="es-ES" sz="1800">
              <a:effectLst/>
              <a:latin typeface="Arial" panose="020B0604020202020204" pitchFamily="34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18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Courier New" panose="02070309020205020404" pitchFamily="49" charset="0"/>
              </a:rPr>
              <a:t>31 s</a:t>
            </a:r>
            <a:endParaRPr lang="es-ES_tradnl" sz="180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CD9564-EDF8-42F4-9A97-E83D40229ED4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19288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5 s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CD9564-EDF8-42F4-9A97-E83D40229ED4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8138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4650-1BA6-46F1-B6AA-B35B10C3313E}" type="datetimeFigureOut">
              <a:rPr lang="es-ES" smtClean="0"/>
              <a:t>29/06/2023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D527E-5CFC-48DC-9936-3B57F686B0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91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4650-1BA6-46F1-B6AA-B35B10C3313E}" type="datetimeFigureOut">
              <a:rPr lang="es-ES" smtClean="0"/>
              <a:t>29/06/2023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D527E-5CFC-48DC-9936-3B57F686B0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5398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4650-1BA6-46F1-B6AA-B35B10C3313E}" type="datetimeFigureOut">
              <a:rPr lang="es-ES" smtClean="0"/>
              <a:t>29/06/2023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D527E-5CFC-48DC-9936-3B57F686B0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0262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4650-1BA6-46F1-B6AA-B35B10C3313E}" type="datetimeFigureOut">
              <a:rPr lang="es-ES" smtClean="0"/>
              <a:t>29/06/2023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D527E-5CFC-48DC-9936-3B57F686B0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8136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4650-1BA6-46F1-B6AA-B35B10C3313E}" type="datetimeFigureOut">
              <a:rPr lang="es-ES" smtClean="0"/>
              <a:t>29/06/2023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D527E-5CFC-48DC-9936-3B57F686B0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2422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4650-1BA6-46F1-B6AA-B35B10C3313E}" type="datetimeFigureOut">
              <a:rPr lang="es-ES" smtClean="0"/>
              <a:t>29/06/2023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D527E-5CFC-48DC-9936-3B57F686B0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4489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4650-1BA6-46F1-B6AA-B35B10C3313E}" type="datetimeFigureOut">
              <a:rPr lang="es-ES" smtClean="0"/>
              <a:t>29/06/2023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D527E-5CFC-48DC-9936-3B57F686B0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7711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4650-1BA6-46F1-B6AA-B35B10C3313E}" type="datetimeFigureOut">
              <a:rPr lang="es-ES" smtClean="0"/>
              <a:t>29/06/2023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D527E-5CFC-48DC-9936-3B57F686B0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0847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4650-1BA6-46F1-B6AA-B35B10C3313E}" type="datetimeFigureOut">
              <a:rPr lang="es-ES" smtClean="0"/>
              <a:t>29/06/2023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D527E-5CFC-48DC-9936-3B57F686B0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6816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4650-1BA6-46F1-B6AA-B35B10C3313E}" type="datetimeFigureOut">
              <a:rPr lang="es-ES" smtClean="0"/>
              <a:t>29/06/2023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D527E-5CFC-48DC-9936-3B57F686B0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3107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4650-1BA6-46F1-B6AA-B35B10C3313E}" type="datetimeFigureOut">
              <a:rPr lang="es-ES" smtClean="0"/>
              <a:t>29/06/2023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D527E-5CFC-48DC-9936-3B57F686B0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205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B4650-1BA6-46F1-B6AA-B35B10C3313E}" type="datetimeFigureOut">
              <a:rPr lang="es-ES" smtClean="0"/>
              <a:t>29/06/2023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D527E-5CFC-48DC-9936-3B57F686B0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4930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/10.1016/j.apradiso.2016.12.04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doi.org/10.1016/j.radmeas.2005.10.003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hyperlink" Target="mailto:Xandra.campo@ciemat.es" TargetMode="External"/><Relationship Id="rId4" Type="http://schemas.openxmlformats.org/officeDocument/2006/relationships/hyperlink" Target="mailto:virginia.peyres@ciemat.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1440000" y="0"/>
            <a:ext cx="7704000" cy="1714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Calibri Light" panose="020F0302020204030204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440000" y="1721663"/>
            <a:ext cx="7704000" cy="17145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Calibri Light" panose="020F03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440000" y="3429000"/>
            <a:ext cx="7704000" cy="1714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Calibri Light" panose="020F0302020204030204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0" y="1714500"/>
            <a:ext cx="1440000" cy="1714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Calibri Light" panose="020F0302020204030204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0" y="3429000"/>
            <a:ext cx="1440000" cy="1714500"/>
          </a:xfrm>
          <a:prstGeom prst="rect">
            <a:avLst/>
          </a:prstGeom>
          <a:solidFill>
            <a:schemeClr val="accent5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Calibri Light" panose="020F0302020204030204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0" y="0"/>
            <a:ext cx="1440000" cy="1714500"/>
          </a:xfrm>
          <a:prstGeom prst="rect">
            <a:avLst/>
          </a:prstGeom>
          <a:solidFill>
            <a:schemeClr val="accent5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Calibri Light" panose="020F0302020204030204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1620000" y="2275007"/>
            <a:ext cx="73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smtClean="0">
                <a:solidFill>
                  <a:schemeClr val="bg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LMRI (Tecnología): Experiencia en IA</a:t>
            </a:r>
            <a:endParaRPr lang="es-ES" sz="3200">
              <a:solidFill>
                <a:schemeClr val="bg1"/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1620000" y="3651870"/>
            <a:ext cx="73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latin typeface="Calibri Light" panose="020F0302020204030204" pitchFamily="34" charset="0"/>
                <a:cs typeface="Arial" panose="020B0604020202020204" pitchFamily="34" charset="0"/>
              </a:rPr>
              <a:t>Virginia </a:t>
            </a:r>
            <a:r>
              <a:rPr lang="es-ES" b="1" smtClean="0">
                <a:latin typeface="Calibri Light" panose="020F0302020204030204" pitchFamily="34" charset="0"/>
                <a:cs typeface="Arial" panose="020B0604020202020204" pitchFamily="34" charset="0"/>
              </a:rPr>
              <a:t>Peyres, Xandra Campo</a:t>
            </a:r>
            <a:endParaRPr lang="es-ES" b="1"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1620000" y="4227934"/>
            <a:ext cx="3960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i="1" smtClean="0">
                <a:latin typeface="Calibri Light" panose="020F0302020204030204" pitchFamily="34" charset="0"/>
                <a:cs typeface="Arial" panose="020B0604020202020204" pitchFamily="34" charset="0"/>
              </a:rPr>
              <a:t>Laboratorio </a:t>
            </a:r>
            <a:r>
              <a:rPr lang="es-ES" sz="1400" i="1">
                <a:latin typeface="Calibri Light" panose="020F0302020204030204" pitchFamily="34" charset="0"/>
                <a:cs typeface="Arial" panose="020B0604020202020204" pitchFamily="34" charset="0"/>
              </a:rPr>
              <a:t>de Metrología de Radiaciones Ionizantes</a:t>
            </a:r>
          </a:p>
          <a:p>
            <a:r>
              <a:rPr lang="es-ES" sz="1400" i="1">
                <a:latin typeface="Calibri Light" panose="020F0302020204030204" pitchFamily="34" charset="0"/>
                <a:cs typeface="Arial" panose="020B0604020202020204" pitchFamily="34" charset="0"/>
              </a:rPr>
              <a:t>CIEMAT</a:t>
            </a:r>
          </a:p>
        </p:txBody>
      </p:sp>
      <p:pic>
        <p:nvPicPr>
          <p:cNvPr id="16" name="Picture 5" descr="C:\Users\u6406\Google Drive\Trabajo\Logos ciemat\Ciencia e Innovación CIEMAT con bandera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83518"/>
            <a:ext cx="3437173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aptura desde 2023-04-12 12-23-3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7089" y="483518"/>
            <a:ext cx="771066" cy="61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961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374"/>
    </mc:Choice>
    <mc:Fallback xmlns="">
      <p:transition spd="slow" advTm="16374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51470"/>
            <a:ext cx="20697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LMRI (Tecnología): </a:t>
            </a:r>
            <a:r>
              <a:rPr lang="es-ES" sz="1000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Experiencia en IA</a:t>
            </a:r>
            <a:endParaRPr lang="es-ES" sz="1000">
              <a:solidFill>
                <a:schemeClr val="bg1">
                  <a:lumMod val="50000"/>
                </a:schemeClr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8820472" y="4845809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FE9B7EFD-D601-449D-815C-207D72F7FBA6}" type="slidenum">
              <a:rPr lang="es-ES" sz="1000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2</a:t>
            </a:fld>
            <a:endParaRPr lang="es-ES" sz="1000">
              <a:solidFill>
                <a:schemeClr val="bg1">
                  <a:lumMod val="50000"/>
                </a:schemeClr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0" y="339502"/>
            <a:ext cx="4730269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indent="360000"/>
            <a:r>
              <a:rPr lang="es-ES" smtClean="0">
                <a:solidFill>
                  <a:schemeClr val="bg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Laboratorio de Metrología de </a:t>
            </a:r>
            <a:r>
              <a:rPr lang="es-ES" err="1">
                <a:solidFill>
                  <a:schemeClr val="bg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R</a:t>
            </a:r>
            <a:r>
              <a:rPr lang="es-ES" err="1" smtClean="0">
                <a:solidFill>
                  <a:schemeClr val="bg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adionucleidos</a:t>
            </a:r>
            <a:endParaRPr lang="es-ES">
              <a:solidFill>
                <a:schemeClr val="bg1"/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10 CuadroTexto">
            <a:extLst>
              <a:ext uri="{FF2B5EF4-FFF2-40B4-BE49-F238E27FC236}">
                <a16:creationId xmlns:a16="http://schemas.microsoft.com/office/drawing/2014/main" xmlns="" id="{F5B8E1FF-E7B5-478A-A101-62E1E552860E}"/>
              </a:ext>
            </a:extLst>
          </p:cNvPr>
          <p:cNvSpPr txBox="1"/>
          <p:nvPr/>
        </p:nvSpPr>
        <p:spPr>
          <a:xfrm>
            <a:off x="0" y="843558"/>
            <a:ext cx="4564776" cy="33855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none" rtlCol="0">
            <a:spAutoFit/>
          </a:bodyPr>
          <a:lstStyle/>
          <a:p>
            <a:pPr indent="360000"/>
            <a:r>
              <a:rPr lang="es-ES" sz="1600" smtClean="0">
                <a:latin typeface="Calibri Light" panose="020F0302020204030204" pitchFamily="34" charset="0"/>
                <a:cs typeface="Arial" panose="020B0604020202020204" pitchFamily="34" charset="0"/>
              </a:rPr>
              <a:t>Determinación de actividad en materiales NORM</a:t>
            </a:r>
            <a:endParaRPr lang="es-ES" sz="1600"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16 CuadroTexto">
            <a:extLst>
              <a:ext uri="{FF2B5EF4-FFF2-40B4-BE49-F238E27FC236}">
                <a16:creationId xmlns:a16="http://schemas.microsoft.com/office/drawing/2014/main" xmlns="" id="{311650B2-9A9B-416D-A2DA-B1B0226B7D11}"/>
              </a:ext>
            </a:extLst>
          </p:cNvPr>
          <p:cNvSpPr txBox="1"/>
          <p:nvPr/>
        </p:nvSpPr>
        <p:spPr>
          <a:xfrm>
            <a:off x="364248" y="1491630"/>
            <a:ext cx="845622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s-ES" sz="1400" smtClean="0">
                <a:solidFill>
                  <a:schemeClr val="accent5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Aplicación</a:t>
            </a:r>
            <a:r>
              <a:rPr lang="es-ES" sz="1400" smtClean="0">
                <a:latin typeface="Calibri Light" panose="020F0302020204030204" pitchFamily="34" charset="0"/>
                <a:cs typeface="Arial" panose="020B0604020202020204" pitchFamily="34" charset="0"/>
              </a:rPr>
              <a:t>: Red neuronal artificial para </a:t>
            </a:r>
            <a:r>
              <a:rPr lang="es-ES" sz="1400">
                <a:latin typeface="Calibri Light" panose="020F0302020204030204" pitchFamily="34" charset="0"/>
                <a:cs typeface="Arial" panose="020B0604020202020204" pitchFamily="34" charset="0"/>
              </a:rPr>
              <a:t>evaluar si una muestra proveniente de la industria NORM </a:t>
            </a:r>
            <a:r>
              <a:rPr lang="es-ES" sz="1400" smtClean="0">
                <a:latin typeface="Calibri Light" panose="020F0302020204030204" pitchFamily="34" charset="0"/>
                <a:cs typeface="Arial" panose="020B0604020202020204" pitchFamily="34" charset="0"/>
              </a:rPr>
              <a:t>contiene </a:t>
            </a:r>
            <a:r>
              <a:rPr lang="es-ES" sz="1400" err="1">
                <a:latin typeface="Calibri Light" panose="020F0302020204030204" pitchFamily="34" charset="0"/>
                <a:cs typeface="Arial" panose="020B0604020202020204" pitchFamily="34" charset="0"/>
              </a:rPr>
              <a:t>radionucleidos</a:t>
            </a:r>
            <a:r>
              <a:rPr lang="es-ES" sz="1400">
                <a:latin typeface="Calibri Light" panose="020F0302020204030204" pitchFamily="34" charset="0"/>
                <a:cs typeface="Arial" panose="020B0604020202020204" pitchFamily="34" charset="0"/>
              </a:rPr>
              <a:t> con una concentración de actividad (Bq/g) por encima del límite de exención</a:t>
            </a:r>
            <a:r>
              <a:rPr lang="es-ES" sz="1400" smtClean="0">
                <a:latin typeface="Calibri Light" panose="020F030202020403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s-ES" sz="1400">
                <a:solidFill>
                  <a:schemeClr val="accent5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Marco</a:t>
            </a:r>
            <a:r>
              <a:rPr lang="es-ES" sz="1400" smtClean="0">
                <a:latin typeface="Calibri Light" panose="020F0302020204030204" pitchFamily="34" charset="0"/>
                <a:cs typeface="Arial" panose="020B0604020202020204" pitchFamily="34" charset="0"/>
              </a:rPr>
              <a:t>: Programa </a:t>
            </a:r>
            <a:r>
              <a:rPr lang="es-ES" sz="1400">
                <a:latin typeface="Calibri Light" panose="020F0302020204030204" pitchFamily="34" charset="0"/>
                <a:cs typeface="Arial" panose="020B0604020202020204" pitchFamily="34" charset="0"/>
              </a:rPr>
              <a:t>Europeo de Investigación en Metrología (EMRP), JRP-</a:t>
            </a:r>
            <a:r>
              <a:rPr lang="es-ES" sz="1400" err="1">
                <a:latin typeface="Calibri Light" panose="020F0302020204030204" pitchFamily="34" charset="0"/>
                <a:cs typeface="Arial" panose="020B0604020202020204" pitchFamily="34" charset="0"/>
              </a:rPr>
              <a:t>Contract</a:t>
            </a:r>
            <a:r>
              <a:rPr lang="es-ES" sz="1400">
                <a:latin typeface="Calibri Light" panose="020F0302020204030204" pitchFamily="34" charset="0"/>
                <a:cs typeface="Arial" panose="020B0604020202020204" pitchFamily="34" charset="0"/>
              </a:rPr>
              <a:t> IND57 </a:t>
            </a:r>
            <a:r>
              <a:rPr lang="es-ES" sz="1400" err="1">
                <a:latin typeface="Calibri Light" panose="020F0302020204030204" pitchFamily="34" charset="0"/>
                <a:cs typeface="Arial" panose="020B0604020202020204" pitchFamily="34" charset="0"/>
              </a:rPr>
              <a:t>MetroNORM</a:t>
            </a:r>
            <a:r>
              <a:rPr lang="es-ES" sz="1400" smtClean="0">
                <a:latin typeface="Calibri Light" panose="020F030202020403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s-ES" sz="1400">
                <a:solidFill>
                  <a:schemeClr val="accent5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Publicación</a:t>
            </a:r>
            <a:r>
              <a:rPr lang="es-ES" sz="1400">
                <a:latin typeface="Calibri Light" panose="020F0302020204030204" pitchFamily="34" charset="0"/>
                <a:cs typeface="Arial" panose="020B0604020202020204" pitchFamily="34" charset="0"/>
              </a:rPr>
              <a:t>: </a:t>
            </a:r>
            <a:r>
              <a:rPr lang="es-ES" sz="1400">
                <a:latin typeface="Calibri Light" panose="020F0302020204030204" pitchFamily="34" charset="0"/>
                <a:cs typeface="Arial" panose="020B0604020202020204" pitchFamily="34" charset="0"/>
                <a:hlinkClick r:id="rId3"/>
              </a:rPr>
              <a:t>http://</a:t>
            </a:r>
            <a:r>
              <a:rPr lang="es-ES" sz="1400" smtClean="0">
                <a:latin typeface="Calibri Light" panose="020F0302020204030204" pitchFamily="34" charset="0"/>
                <a:cs typeface="Arial" panose="020B0604020202020204" pitchFamily="34" charset="0"/>
                <a:hlinkClick r:id="rId3"/>
              </a:rPr>
              <a:t>dx.doi.org/10.1016/j.apradiso.2016.12.044</a:t>
            </a:r>
            <a:endParaRPr lang="es-ES" sz="1400" smtClean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s-ES" sz="1400">
                <a:solidFill>
                  <a:schemeClr val="accent5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Datos de entrada</a:t>
            </a:r>
            <a:r>
              <a:rPr lang="es-ES" sz="1400">
                <a:latin typeface="Calibri Light" panose="020F0302020204030204" pitchFamily="34" charset="0"/>
                <a:cs typeface="Arial" panose="020B0604020202020204" pitchFamily="34" charset="0"/>
              </a:rPr>
              <a:t>: Material, densidad, </a:t>
            </a:r>
            <a:r>
              <a:rPr lang="es-ES" sz="1400" err="1" smtClean="0">
                <a:latin typeface="Calibri Light" panose="020F0302020204030204" pitchFamily="34" charset="0"/>
                <a:cs typeface="Arial" panose="020B0604020202020204" pitchFamily="34" charset="0"/>
              </a:rPr>
              <a:t>radionucleidos</a:t>
            </a:r>
            <a:r>
              <a:rPr lang="es-ES" sz="1400">
                <a:latin typeface="Calibri Light" panose="020F0302020204030204" pitchFamily="34" charset="0"/>
                <a:cs typeface="Arial" panose="020B0604020202020204" pitchFamily="34" charset="0"/>
              </a:rPr>
              <a:t>, </a:t>
            </a:r>
            <a:r>
              <a:rPr lang="es-ES" sz="1400" smtClean="0">
                <a:latin typeface="Calibri Light" panose="020F0302020204030204" pitchFamily="34" charset="0"/>
                <a:cs typeface="Arial" panose="020B0604020202020204" pitchFamily="34" charset="0"/>
              </a:rPr>
              <a:t>energías </a:t>
            </a:r>
            <a:r>
              <a:rPr lang="es-ES" sz="1400">
                <a:latin typeface="Calibri Light" panose="020F0302020204030204" pitchFamily="34" charset="0"/>
                <a:cs typeface="Arial" panose="020B0604020202020204" pitchFamily="34" charset="0"/>
              </a:rPr>
              <a:t>gamma.</a:t>
            </a:r>
          </a:p>
          <a:p>
            <a:pPr marL="285750" indent="-285750"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s-ES" sz="1400">
                <a:solidFill>
                  <a:schemeClr val="accent5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Datos de salida</a:t>
            </a:r>
            <a:r>
              <a:rPr lang="es-ES" sz="1400">
                <a:latin typeface="Calibri Light" panose="020F0302020204030204" pitchFamily="34" charset="0"/>
                <a:cs typeface="Arial" panose="020B0604020202020204" pitchFamily="34" charset="0"/>
              </a:rPr>
              <a:t>: Categorías según la </a:t>
            </a:r>
            <a:r>
              <a:rPr lang="es-ES" sz="1400" smtClean="0">
                <a:latin typeface="Calibri Light" panose="020F0302020204030204" pitchFamily="34" charset="0"/>
                <a:cs typeface="Arial" panose="020B0604020202020204" pitchFamily="34" charset="0"/>
              </a:rPr>
              <a:t>concentración </a:t>
            </a:r>
            <a:r>
              <a:rPr lang="es-ES" sz="1400">
                <a:latin typeface="Calibri Light" panose="020F0302020204030204" pitchFamily="34" charset="0"/>
                <a:cs typeface="Arial" panose="020B0604020202020204" pitchFamily="34" charset="0"/>
              </a:rPr>
              <a:t>de </a:t>
            </a:r>
            <a:r>
              <a:rPr lang="es-ES" sz="1400" smtClean="0">
                <a:latin typeface="Calibri Light" panose="020F0302020204030204" pitchFamily="34" charset="0"/>
                <a:cs typeface="Arial" panose="020B0604020202020204" pitchFamily="34" charset="0"/>
              </a:rPr>
              <a:t>actividad.</a:t>
            </a:r>
          </a:p>
        </p:txBody>
      </p:sp>
      <p:pic>
        <p:nvPicPr>
          <p:cNvPr id="14" name="Picture 5" descr="C:\Users\u6406\Google Drive\Trabajo\Logos ciemat\Ciencia e Innovación CIEMAT con bandera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6098" y="0"/>
            <a:ext cx="3437173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aptura desde 2023-04-12 12-23-3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9179" y="0"/>
            <a:ext cx="771066" cy="61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16 CuadroTexto">
            <a:extLst>
              <a:ext uri="{FF2B5EF4-FFF2-40B4-BE49-F238E27FC236}">
                <a16:creationId xmlns:a16="http://schemas.microsoft.com/office/drawing/2014/main" xmlns="" id="{AC8C0AFD-9B8E-49F8-80CC-1699A9731139}"/>
              </a:ext>
            </a:extLst>
          </p:cNvPr>
          <p:cNvSpPr txBox="1"/>
          <p:nvPr/>
        </p:nvSpPr>
        <p:spPr>
          <a:xfrm>
            <a:off x="6588224" y="2456547"/>
            <a:ext cx="2227680" cy="907941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200" b="1">
                <a:solidFill>
                  <a:schemeClr val="bg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Industria </a:t>
            </a:r>
            <a:r>
              <a:rPr lang="es-ES" sz="1200" b="1" smtClean="0">
                <a:solidFill>
                  <a:schemeClr val="bg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NORM</a:t>
            </a:r>
            <a:r>
              <a:rPr lang="es-ES" sz="1200" smtClean="0">
                <a:solidFill>
                  <a:schemeClr val="bg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:</a:t>
            </a:r>
            <a:endParaRPr lang="es-ES" sz="1200">
              <a:solidFill>
                <a:schemeClr val="bg1"/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es-ES" sz="1200" smtClean="0">
                <a:solidFill>
                  <a:schemeClr val="bg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Usan </a:t>
            </a:r>
            <a:r>
              <a:rPr lang="es-ES" sz="1200">
                <a:solidFill>
                  <a:schemeClr val="bg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materiales con altas concentraciones de </a:t>
            </a:r>
            <a:r>
              <a:rPr lang="es-ES" sz="1200" err="1">
                <a:solidFill>
                  <a:schemeClr val="bg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radionucleidos</a:t>
            </a:r>
            <a:r>
              <a:rPr lang="es-ES" sz="1200">
                <a:solidFill>
                  <a:schemeClr val="bg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 de origen </a:t>
            </a:r>
            <a:r>
              <a:rPr lang="es-ES" sz="1200" smtClean="0">
                <a:solidFill>
                  <a:schemeClr val="bg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natural.</a:t>
            </a:r>
            <a:endParaRPr lang="es-ES" sz="1200">
              <a:solidFill>
                <a:schemeClr val="bg1"/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816161"/>
              </p:ext>
            </p:extLst>
          </p:nvPr>
        </p:nvGraphicFramePr>
        <p:xfrm>
          <a:off x="366282" y="3363838"/>
          <a:ext cx="2736000" cy="1402080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1692000">
                  <a:extLst>
                    <a:ext uri="{9D8B030D-6E8A-4147-A177-3AD203B41FA5}">
                      <a16:colId xmlns:a16="http://schemas.microsoft.com/office/drawing/2014/main" xmlns="" val="1453887097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xmlns="" val="4249702791"/>
                    </a:ext>
                  </a:extLst>
                </a:gridCol>
              </a:tblGrid>
              <a:tr h="963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smtClean="0">
                          <a:effectLst/>
                        </a:rPr>
                        <a:t>Material</a:t>
                      </a:r>
                      <a:endParaRPr lang="es-ES" sz="1000">
                        <a:effectLst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err="1" smtClean="0">
                          <a:effectLst/>
                        </a:rPr>
                        <a:t>Phosphogypsum</a:t>
                      </a:r>
                      <a:r>
                        <a:rPr lang="en-US" sz="1000" smtClean="0">
                          <a:effectLst/>
                        </a:rPr>
                        <a:t> Huelva</a:t>
                      </a:r>
                      <a:endParaRPr lang="es-ES" sz="1000" b="1" smtClean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Radionuclides</a:t>
                      </a:r>
                      <a:endParaRPr lang="es-ES" sz="1000" b="1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0305386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>
                          <a:effectLst/>
                        </a:rPr>
                        <a:t>Ilmenite Huelva</a:t>
                      </a:r>
                      <a:endParaRPr lang="es-ES" sz="1000" b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 baseline="30000">
                          <a:effectLst/>
                        </a:rPr>
                        <a:t>228</a:t>
                      </a:r>
                      <a:r>
                        <a:rPr lang="en-US" sz="1000" b="0">
                          <a:effectLst/>
                        </a:rPr>
                        <a:t>Ac</a:t>
                      </a:r>
                      <a:endParaRPr lang="es-ES" sz="1000" b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616610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 err="1">
                          <a:effectLst/>
                        </a:rPr>
                        <a:t>Phosphogypsum</a:t>
                      </a:r>
                      <a:r>
                        <a:rPr lang="en-US" sz="1000" b="0">
                          <a:effectLst/>
                        </a:rPr>
                        <a:t> (D1.2.2)</a:t>
                      </a:r>
                      <a:endParaRPr lang="es-ES" sz="1000" b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 baseline="30000">
                          <a:effectLst/>
                        </a:rPr>
                        <a:t>212</a:t>
                      </a:r>
                      <a:r>
                        <a:rPr lang="en-US" sz="1000" b="0">
                          <a:effectLst/>
                        </a:rPr>
                        <a:t>Pb</a:t>
                      </a:r>
                      <a:endParaRPr lang="es-ES" sz="1000" b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422763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>
                          <a:effectLst/>
                        </a:rPr>
                        <a:t>Tuff 1 (D1.2.2)</a:t>
                      </a:r>
                      <a:endParaRPr lang="es-ES" sz="1000" b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 baseline="30000">
                          <a:effectLst/>
                        </a:rPr>
                        <a:t>234</a:t>
                      </a:r>
                      <a:r>
                        <a:rPr lang="en-US" sz="1000" b="0">
                          <a:effectLst/>
                        </a:rPr>
                        <a:t>Th</a:t>
                      </a:r>
                      <a:endParaRPr lang="es-ES" sz="1000" b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042595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>
                          <a:effectLst/>
                        </a:rPr>
                        <a:t>Tuff 2 (D1.3.2)</a:t>
                      </a:r>
                      <a:endParaRPr lang="es-ES" sz="1000" b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 baseline="30000">
                          <a:effectLst/>
                        </a:rPr>
                        <a:t>214</a:t>
                      </a:r>
                      <a:r>
                        <a:rPr lang="en-US" sz="1000" b="0">
                          <a:effectLst/>
                        </a:rPr>
                        <a:t>Pb</a:t>
                      </a:r>
                      <a:endParaRPr lang="es-ES" sz="1000" b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211183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>
                          <a:effectLst/>
                        </a:rPr>
                        <a:t>Sand (D1.3.2)</a:t>
                      </a:r>
                      <a:endParaRPr lang="es-ES" sz="1000" b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 baseline="30000">
                          <a:effectLst/>
                        </a:rPr>
                        <a:t>210</a:t>
                      </a:r>
                      <a:r>
                        <a:rPr lang="en-US" sz="1000" b="0">
                          <a:effectLst/>
                        </a:rPr>
                        <a:t>Pb</a:t>
                      </a:r>
                      <a:endParaRPr lang="es-ES" sz="1000" b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1282903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>
                          <a:effectLst/>
                        </a:rPr>
                        <a:t>TiO­</a:t>
                      </a:r>
                      <a:r>
                        <a:rPr lang="en-US" sz="1000" b="0" baseline="-25000">
                          <a:effectLst/>
                        </a:rPr>
                        <a:t>2</a:t>
                      </a:r>
                      <a:r>
                        <a:rPr lang="en-US" sz="1000" b="0">
                          <a:effectLst/>
                        </a:rPr>
                        <a:t> (D1.3.2)</a:t>
                      </a:r>
                      <a:endParaRPr lang="es-ES" sz="1000" b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 baseline="30000">
                          <a:effectLst/>
                        </a:rPr>
                        <a:t>235</a:t>
                      </a:r>
                      <a:r>
                        <a:rPr lang="en-US" sz="1000" b="0">
                          <a:effectLst/>
                        </a:rPr>
                        <a:t>U</a:t>
                      </a:r>
                      <a:endParaRPr lang="es-ES" sz="1000" b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73609039"/>
                  </a:ext>
                </a:extLst>
              </a:tr>
            </a:tbl>
          </a:graphicData>
        </a:graphic>
      </p:graphicFrame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539136"/>
              </p:ext>
            </p:extLst>
          </p:nvPr>
        </p:nvGraphicFramePr>
        <p:xfrm>
          <a:off x="3940589" y="3539098"/>
          <a:ext cx="2736000" cy="1226820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900000">
                  <a:extLst>
                    <a:ext uri="{9D8B030D-6E8A-4147-A177-3AD203B41FA5}">
                      <a16:colId xmlns:a16="http://schemas.microsoft.com/office/drawing/2014/main" xmlns="" val="214665010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xmlns="" val="1183442287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xmlns="" val="317998107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xmlns="" val="379097618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Radionuclide</a:t>
                      </a:r>
                      <a:endParaRPr lang="es-E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Gamma-ray energies (in </a:t>
                      </a:r>
                      <a:r>
                        <a:rPr lang="en-US" sz="1000" err="1">
                          <a:effectLst/>
                        </a:rPr>
                        <a:t>keV</a:t>
                      </a:r>
                      <a:r>
                        <a:rPr lang="en-US" sz="1000">
                          <a:effectLst/>
                        </a:rPr>
                        <a:t>)</a:t>
                      </a:r>
                      <a:endParaRPr lang="es-E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261793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 baseline="30000">
                          <a:effectLst/>
                        </a:rPr>
                        <a:t>210</a:t>
                      </a:r>
                      <a:r>
                        <a:rPr lang="en-US" sz="1000" b="0">
                          <a:effectLst/>
                        </a:rPr>
                        <a:t>Pb</a:t>
                      </a:r>
                      <a:endParaRPr lang="es-ES" sz="1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>
                          <a:effectLst/>
                        </a:rPr>
                        <a:t>46,65 </a:t>
                      </a:r>
                      <a:endParaRPr lang="es-ES" sz="1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>
                          <a:effectLst/>
                        </a:rPr>
                        <a:t> </a:t>
                      </a:r>
                      <a:endParaRPr lang="es-ES" sz="1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>
                          <a:effectLst/>
                        </a:rPr>
                        <a:t> </a:t>
                      </a:r>
                      <a:endParaRPr lang="es-ES" sz="1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173600791"/>
                  </a:ext>
                </a:extLst>
              </a:tr>
              <a:tr h="1028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 baseline="30000">
                          <a:effectLst/>
                        </a:rPr>
                        <a:t>234</a:t>
                      </a:r>
                      <a:r>
                        <a:rPr lang="en-US" sz="1000" b="0">
                          <a:effectLst/>
                        </a:rPr>
                        <a:t>Th</a:t>
                      </a:r>
                      <a:endParaRPr lang="es-ES" sz="1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>
                          <a:effectLst/>
                        </a:rPr>
                        <a:t>63,31 </a:t>
                      </a:r>
                      <a:endParaRPr lang="es-ES" sz="1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 smtClean="0">
                          <a:effectLst/>
                        </a:rPr>
                        <a:t>92,59*</a:t>
                      </a:r>
                      <a:endParaRPr lang="es-ES" sz="1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>
                          <a:effectLst/>
                        </a:rPr>
                        <a:t> </a:t>
                      </a:r>
                      <a:endParaRPr lang="es-ES" sz="1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3798740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 baseline="30000">
                          <a:effectLst/>
                        </a:rPr>
                        <a:t>235</a:t>
                      </a:r>
                      <a:r>
                        <a:rPr lang="en-US" sz="1000" b="0">
                          <a:effectLst/>
                        </a:rPr>
                        <a:t>U</a:t>
                      </a:r>
                      <a:endParaRPr lang="es-ES" sz="1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>
                          <a:effectLst/>
                        </a:rPr>
                        <a:t>143,77 </a:t>
                      </a:r>
                      <a:endParaRPr lang="es-ES" sz="1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>
                          <a:effectLst/>
                        </a:rPr>
                        <a:t>163,36 </a:t>
                      </a:r>
                      <a:endParaRPr lang="es-ES" sz="1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>
                          <a:effectLst/>
                        </a:rPr>
                        <a:t> </a:t>
                      </a:r>
                      <a:endParaRPr lang="es-ES" sz="1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195601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 baseline="30000">
                          <a:effectLst/>
                        </a:rPr>
                        <a:t>212</a:t>
                      </a:r>
                      <a:r>
                        <a:rPr lang="en-US" sz="1000" b="0">
                          <a:effectLst/>
                        </a:rPr>
                        <a:t>Pb</a:t>
                      </a:r>
                      <a:endParaRPr lang="es-ES" sz="1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>
                          <a:effectLst/>
                        </a:rPr>
                        <a:t>238,63 </a:t>
                      </a:r>
                      <a:endParaRPr lang="es-ES" sz="1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>
                          <a:effectLst/>
                        </a:rPr>
                        <a:t>300,09 </a:t>
                      </a:r>
                      <a:endParaRPr lang="es-ES" sz="1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>
                          <a:effectLst/>
                        </a:rPr>
                        <a:t> </a:t>
                      </a:r>
                      <a:endParaRPr lang="es-ES" sz="1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580997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 baseline="30000">
                          <a:effectLst/>
                        </a:rPr>
                        <a:t>214</a:t>
                      </a:r>
                      <a:r>
                        <a:rPr lang="en-US" sz="1000" b="0">
                          <a:effectLst/>
                        </a:rPr>
                        <a:t>Pb</a:t>
                      </a:r>
                      <a:endParaRPr lang="es-ES" sz="1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>
                          <a:effectLst/>
                        </a:rPr>
                        <a:t>242,00 </a:t>
                      </a:r>
                      <a:endParaRPr lang="es-ES" sz="1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>
                          <a:effectLst/>
                        </a:rPr>
                        <a:t>295,22 </a:t>
                      </a:r>
                      <a:endParaRPr lang="es-ES" sz="1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>
                          <a:effectLst/>
                        </a:rPr>
                        <a:t>351,93</a:t>
                      </a:r>
                      <a:endParaRPr lang="es-ES" sz="1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7230926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 baseline="30000">
                          <a:effectLst/>
                        </a:rPr>
                        <a:t>228</a:t>
                      </a:r>
                      <a:r>
                        <a:rPr lang="en-US" sz="1000" b="0">
                          <a:effectLst/>
                        </a:rPr>
                        <a:t>Ac</a:t>
                      </a:r>
                      <a:endParaRPr lang="es-ES" sz="1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>
                          <a:effectLst/>
                        </a:rPr>
                        <a:t>911,20 </a:t>
                      </a:r>
                      <a:endParaRPr lang="es-ES" sz="1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>
                          <a:effectLst/>
                        </a:rPr>
                        <a:t>968,96 </a:t>
                      </a:r>
                      <a:endParaRPr lang="es-ES" sz="1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>
                          <a:effectLst/>
                        </a:rPr>
                        <a:t> </a:t>
                      </a:r>
                      <a:endParaRPr lang="es-ES" sz="1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87500265"/>
                  </a:ext>
                </a:extLst>
              </a:tr>
            </a:tbl>
          </a:graphicData>
        </a:graphic>
      </p:graphicFrame>
      <p:graphicFrame>
        <p:nvGraphicFramePr>
          <p:cNvPr id="16" name="Tab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474594"/>
              </p:ext>
            </p:extLst>
          </p:nvPr>
        </p:nvGraphicFramePr>
        <p:xfrm>
          <a:off x="7483904" y="3698911"/>
          <a:ext cx="1332000" cy="1051560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648000">
                  <a:extLst>
                    <a:ext uri="{9D8B030D-6E8A-4147-A177-3AD203B41FA5}">
                      <a16:colId xmlns:a16="http://schemas.microsoft.com/office/drawing/2014/main" xmlns="" val="3169076445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xmlns="" val="109822657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Activity</a:t>
                      </a:r>
                      <a:endParaRPr lang="es-ES" sz="10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Category</a:t>
                      </a:r>
                      <a:endParaRPr lang="es-ES" sz="10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758503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>
                          <a:effectLst/>
                        </a:rPr>
                        <a:t>0,1 </a:t>
                      </a:r>
                      <a:r>
                        <a:rPr lang="en-US" sz="1000" b="0" err="1">
                          <a:effectLst/>
                        </a:rPr>
                        <a:t>Bq</a:t>
                      </a:r>
                      <a:r>
                        <a:rPr lang="en-US" sz="1000" b="0">
                          <a:effectLst/>
                        </a:rPr>
                        <a:t>/g</a:t>
                      </a:r>
                      <a:endParaRPr lang="es-ES" sz="1000" b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>
                          <a:effectLst/>
                        </a:rPr>
                        <a:t>1</a:t>
                      </a:r>
                      <a:endParaRPr lang="es-ES" sz="1000" b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782149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>
                          <a:effectLst/>
                        </a:rPr>
                        <a:t>0,7 </a:t>
                      </a:r>
                      <a:r>
                        <a:rPr lang="en-US" sz="1000" b="0" err="1">
                          <a:effectLst/>
                        </a:rPr>
                        <a:t>Bq</a:t>
                      </a:r>
                      <a:r>
                        <a:rPr lang="en-US" sz="1000" b="0">
                          <a:effectLst/>
                        </a:rPr>
                        <a:t>/g</a:t>
                      </a:r>
                      <a:endParaRPr lang="es-ES" sz="1000" b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>
                          <a:effectLst/>
                        </a:rPr>
                        <a:t>2</a:t>
                      </a:r>
                      <a:endParaRPr lang="es-ES" sz="1000" b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66913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>
                          <a:effectLst/>
                        </a:rPr>
                        <a:t>1 </a:t>
                      </a:r>
                      <a:r>
                        <a:rPr lang="en-US" sz="1000" b="0" err="1">
                          <a:effectLst/>
                        </a:rPr>
                        <a:t>Bq</a:t>
                      </a:r>
                      <a:r>
                        <a:rPr lang="en-US" sz="1000" b="0">
                          <a:effectLst/>
                        </a:rPr>
                        <a:t>/g</a:t>
                      </a:r>
                      <a:endParaRPr lang="es-ES" sz="1000" b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>
                          <a:effectLst/>
                        </a:rPr>
                        <a:t>3</a:t>
                      </a:r>
                      <a:endParaRPr lang="es-ES" sz="1000" b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402352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>
                          <a:effectLst/>
                        </a:rPr>
                        <a:t>1,2 </a:t>
                      </a:r>
                      <a:r>
                        <a:rPr lang="en-US" sz="1000" b="0" err="1">
                          <a:effectLst/>
                        </a:rPr>
                        <a:t>Bq</a:t>
                      </a:r>
                      <a:r>
                        <a:rPr lang="en-US" sz="1000" b="0">
                          <a:effectLst/>
                        </a:rPr>
                        <a:t>/g</a:t>
                      </a:r>
                      <a:endParaRPr lang="es-ES" sz="1000" b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>
                          <a:effectLst/>
                        </a:rPr>
                        <a:t>4</a:t>
                      </a:r>
                      <a:endParaRPr lang="es-ES" sz="1000" b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642923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>
                          <a:effectLst/>
                        </a:rPr>
                        <a:t>20 </a:t>
                      </a:r>
                      <a:r>
                        <a:rPr lang="en-US" sz="1000" b="0" err="1">
                          <a:effectLst/>
                        </a:rPr>
                        <a:t>Bq</a:t>
                      </a:r>
                      <a:r>
                        <a:rPr lang="en-US" sz="1000" b="0">
                          <a:effectLst/>
                        </a:rPr>
                        <a:t>/g</a:t>
                      </a:r>
                      <a:endParaRPr lang="es-ES" sz="1000" b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0">
                          <a:effectLst/>
                        </a:rPr>
                        <a:t>5</a:t>
                      </a:r>
                      <a:endParaRPr lang="es-ES" sz="1000" b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72441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739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190"/>
    </mc:Choice>
    <mc:Fallback xmlns="">
      <p:transition spd="slow" advTm="2919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51470"/>
            <a:ext cx="20697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LMRI (Tecnología): Experiencia en IA</a:t>
            </a:r>
            <a:endParaRPr lang="es-ES" sz="1000">
              <a:solidFill>
                <a:schemeClr val="bg1">
                  <a:lumMod val="50000"/>
                </a:schemeClr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8820472" y="4845809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FE9B7EFD-D601-449D-815C-207D72F7FBA6}" type="slidenum">
              <a:rPr lang="es-ES" sz="1000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3</a:t>
            </a:fld>
            <a:endParaRPr lang="es-ES" sz="1000">
              <a:solidFill>
                <a:schemeClr val="bg1">
                  <a:lumMod val="50000"/>
                </a:schemeClr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0" y="339502"/>
            <a:ext cx="4730269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indent="360000"/>
            <a:r>
              <a:rPr lang="es-ES" smtClean="0">
                <a:solidFill>
                  <a:schemeClr val="bg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Laboratorio de Metrología de </a:t>
            </a:r>
            <a:r>
              <a:rPr lang="es-ES" err="1">
                <a:solidFill>
                  <a:schemeClr val="bg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R</a:t>
            </a:r>
            <a:r>
              <a:rPr lang="es-ES" err="1" smtClean="0">
                <a:solidFill>
                  <a:schemeClr val="bg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adionucleidos</a:t>
            </a:r>
            <a:endParaRPr lang="es-ES">
              <a:solidFill>
                <a:schemeClr val="bg1"/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10 CuadroTexto">
            <a:extLst>
              <a:ext uri="{FF2B5EF4-FFF2-40B4-BE49-F238E27FC236}">
                <a16:creationId xmlns:a16="http://schemas.microsoft.com/office/drawing/2014/main" xmlns="" id="{F5B8E1FF-E7B5-478A-A101-62E1E552860E}"/>
              </a:ext>
            </a:extLst>
          </p:cNvPr>
          <p:cNvSpPr txBox="1"/>
          <p:nvPr/>
        </p:nvSpPr>
        <p:spPr>
          <a:xfrm>
            <a:off x="0" y="843558"/>
            <a:ext cx="4564776" cy="33855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none" rtlCol="0">
            <a:spAutoFit/>
          </a:bodyPr>
          <a:lstStyle/>
          <a:p>
            <a:pPr indent="360000"/>
            <a:r>
              <a:rPr lang="es-ES" sz="1600" smtClean="0">
                <a:latin typeface="Calibri Light" panose="020F0302020204030204" pitchFamily="34" charset="0"/>
                <a:cs typeface="Arial" panose="020B0604020202020204" pitchFamily="34" charset="0"/>
              </a:rPr>
              <a:t>Determinación de actividad en materiales NORM</a:t>
            </a:r>
            <a:endParaRPr lang="es-ES" sz="1600"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16 CuadroTexto">
            <a:extLst>
              <a:ext uri="{FF2B5EF4-FFF2-40B4-BE49-F238E27FC236}">
                <a16:creationId xmlns:a16="http://schemas.microsoft.com/office/drawing/2014/main" xmlns="" id="{311650B2-9A9B-416D-A2DA-B1B0226B7D11}"/>
              </a:ext>
            </a:extLst>
          </p:cNvPr>
          <p:cNvSpPr txBox="1"/>
          <p:nvPr/>
        </p:nvSpPr>
        <p:spPr>
          <a:xfrm>
            <a:off x="364248" y="1491630"/>
            <a:ext cx="8456224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s-ES" sz="1400">
                <a:solidFill>
                  <a:schemeClr val="accent5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Entrenamiento </a:t>
            </a:r>
            <a:r>
              <a:rPr lang="es-ES" sz="1400">
                <a:latin typeface="Calibri Light" panose="020F0302020204030204" pitchFamily="34" charset="0"/>
                <a:cs typeface="Arial" panose="020B0604020202020204" pitchFamily="34" charset="0"/>
              </a:rPr>
              <a:t>: Al no contar con suficientes muestras de material real se generaron espectros artificiales utilizando simulaciones de Monte Carlo. Se usaron 635 muestras de equilibrio y desequilibrio para 7 materiales y 3 densidades cada uno.</a:t>
            </a:r>
          </a:p>
          <a:p>
            <a:pPr marL="285750" indent="-285750"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s-ES" sz="1400">
                <a:solidFill>
                  <a:schemeClr val="accent5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Validación</a:t>
            </a:r>
            <a:r>
              <a:rPr lang="es-ES" sz="1400">
                <a:latin typeface="Calibri Light" panose="020F0302020204030204" pitchFamily="34" charset="0"/>
                <a:cs typeface="Arial" panose="020B0604020202020204" pitchFamily="34" charset="0"/>
              </a:rPr>
              <a:t>: Espectros reales de muestras conteniendo </a:t>
            </a:r>
            <a:r>
              <a:rPr lang="es-ES" sz="1400" err="1">
                <a:latin typeface="Calibri Light" panose="020F0302020204030204" pitchFamily="34" charset="0"/>
                <a:cs typeface="Arial" panose="020B0604020202020204" pitchFamily="34" charset="0"/>
              </a:rPr>
              <a:t>radionucleidos</a:t>
            </a:r>
            <a:r>
              <a:rPr lang="es-ES" sz="1400">
                <a:latin typeface="Calibri Light" panose="020F0302020204030204" pitchFamily="34" charset="0"/>
                <a:cs typeface="Arial" panose="020B0604020202020204" pitchFamily="34" charset="0"/>
              </a:rPr>
              <a:t> NORM de diferentes orígenes, con diversas concentraciones de </a:t>
            </a:r>
            <a:r>
              <a:rPr lang="es-ES" sz="1400" err="1">
                <a:latin typeface="Calibri Light" panose="020F0302020204030204" pitchFamily="34" charset="0"/>
                <a:cs typeface="Arial" panose="020B0604020202020204" pitchFamily="34" charset="0"/>
              </a:rPr>
              <a:t>radionucleidos</a:t>
            </a:r>
            <a:r>
              <a:rPr lang="es-ES" sz="1400">
                <a:latin typeface="Calibri Light" panose="020F0302020204030204" pitchFamily="34" charset="0"/>
                <a:cs typeface="Arial" panose="020B0604020202020204" pitchFamily="34" charset="0"/>
              </a:rPr>
              <a:t> naturales tanto en equilibrio radiactivo como en desequilibrio</a:t>
            </a:r>
            <a:r>
              <a:rPr lang="es-ES" sz="1400" smtClean="0">
                <a:latin typeface="Calibri Light" panose="020F030202020403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s-ES" sz="1400" smtClean="0">
                <a:solidFill>
                  <a:schemeClr val="accent5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Estructura</a:t>
            </a:r>
            <a:r>
              <a:rPr lang="es-ES" sz="1400" smtClean="0">
                <a:latin typeface="Calibri Light" panose="020F0302020204030204" pitchFamily="34" charset="0"/>
                <a:cs typeface="Arial" panose="020B0604020202020204" pitchFamily="34" charset="0"/>
              </a:rPr>
              <a:t>: </a:t>
            </a:r>
          </a:p>
          <a:p>
            <a:pPr marL="742950" lvl="1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s-ES" sz="1400">
                <a:latin typeface="Calibri Light" panose="020F0302020204030204" pitchFamily="34" charset="0"/>
                <a:cs typeface="Arial" panose="020B0604020202020204" pitchFamily="34" charset="0"/>
              </a:rPr>
              <a:t>Entrada: 15 nodos (espectro </a:t>
            </a:r>
            <a:endParaRPr lang="es-ES" sz="1400" smtClean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lvl="1">
              <a:buClr>
                <a:schemeClr val="tx1"/>
              </a:buClr>
            </a:pPr>
            <a:r>
              <a:rPr lang="es-ES" sz="1400" smtClean="0">
                <a:latin typeface="Calibri Light" panose="020F0302020204030204" pitchFamily="34" charset="0"/>
                <a:cs typeface="Arial" panose="020B0604020202020204" pitchFamily="34" charset="0"/>
              </a:rPr>
              <a:t>       de </a:t>
            </a:r>
            <a:r>
              <a:rPr lang="es-ES" sz="1400">
                <a:latin typeface="Calibri Light" panose="020F0302020204030204" pitchFamily="34" charset="0"/>
                <a:cs typeface="Arial" panose="020B0604020202020204" pitchFamily="34" charset="0"/>
              </a:rPr>
              <a:t>entrada, densidad, material </a:t>
            </a:r>
            <a:endParaRPr lang="es-ES" sz="1400" smtClean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600"/>
              </a:spcAft>
              <a:buClr>
                <a:schemeClr val="tx1"/>
              </a:buClr>
            </a:pPr>
            <a:r>
              <a:rPr lang="es-ES" sz="1400" smtClean="0">
                <a:latin typeface="Calibri Light" panose="020F0302020204030204" pitchFamily="34" charset="0"/>
                <a:cs typeface="Arial" panose="020B0604020202020204" pitchFamily="34" charset="0"/>
              </a:rPr>
              <a:t>       y </a:t>
            </a:r>
            <a:r>
              <a:rPr lang="es-ES" sz="1400">
                <a:latin typeface="Calibri Light" panose="020F0302020204030204" pitchFamily="34" charset="0"/>
                <a:cs typeface="Arial" panose="020B0604020202020204" pitchFamily="34" charset="0"/>
              </a:rPr>
              <a:t>masa de la muestra</a:t>
            </a:r>
            <a:r>
              <a:rPr lang="es-ES" sz="1400" smtClean="0">
                <a:latin typeface="Calibri Light" panose="020F0302020204030204" pitchFamily="34" charset="0"/>
                <a:cs typeface="Arial" panose="020B0604020202020204" pitchFamily="34" charset="0"/>
              </a:rPr>
              <a:t>).</a:t>
            </a:r>
          </a:p>
          <a:p>
            <a:pPr marL="742950" lvl="1" indent="-285750"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s-ES" sz="1400" smtClean="0">
                <a:latin typeface="Calibri Light" panose="020F0302020204030204" pitchFamily="34" charset="0"/>
                <a:cs typeface="Arial" panose="020B0604020202020204" pitchFamily="34" charset="0"/>
              </a:rPr>
              <a:t>Capa de salida: 12 nodos, uno por cada energía gamma considerada. </a:t>
            </a:r>
          </a:p>
          <a:p>
            <a:pPr marL="742950" lvl="1" indent="-285750"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s-ES" sz="1400" smtClean="0">
                <a:latin typeface="Calibri Light" panose="020F0302020204030204" pitchFamily="34" charset="0"/>
                <a:cs typeface="Arial" panose="020B0604020202020204" pitchFamily="34" charset="0"/>
              </a:rPr>
              <a:t>31 neuronas ocultas, algoritmos de </a:t>
            </a:r>
            <a:r>
              <a:rPr lang="es-ES" sz="1400" err="1" smtClean="0">
                <a:latin typeface="Calibri Light" panose="020F0302020204030204" pitchFamily="34" charset="0"/>
                <a:cs typeface="Arial" panose="020B0604020202020204" pitchFamily="34" charset="0"/>
              </a:rPr>
              <a:t>backpropagation</a:t>
            </a:r>
            <a:r>
              <a:rPr lang="es-ES" sz="1400" smtClean="0">
                <a:latin typeface="Calibri Light" panose="020F0302020204030204" pitchFamily="34" charset="0"/>
                <a:cs typeface="Arial" panose="020B0604020202020204" pitchFamily="34" charset="0"/>
              </a:rPr>
              <a:t> y una función de transferencia </a:t>
            </a:r>
            <a:r>
              <a:rPr lang="es-ES" sz="1400" err="1" smtClean="0">
                <a:latin typeface="Calibri Light" panose="020F0302020204030204" pitchFamily="34" charset="0"/>
                <a:cs typeface="Arial" panose="020B0604020202020204" pitchFamily="34" charset="0"/>
              </a:rPr>
              <a:t>sigmoidal</a:t>
            </a:r>
            <a:r>
              <a:rPr lang="es-ES" sz="1400" smtClean="0">
                <a:latin typeface="Calibri Light" panose="020F0302020204030204" pitchFamily="34" charset="0"/>
                <a:cs typeface="Arial" panose="020B0604020202020204" pitchFamily="34" charset="0"/>
              </a:rPr>
              <a:t> LOGSIG.</a:t>
            </a:r>
          </a:p>
          <a:p>
            <a:pPr marL="285750" indent="-285750"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s-ES" sz="1400">
                <a:solidFill>
                  <a:schemeClr val="accent5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Formato datos entrada</a:t>
            </a:r>
            <a:r>
              <a:rPr lang="es-ES" sz="1400">
                <a:latin typeface="Calibri Light" panose="020F0302020204030204" pitchFamily="34" charset="0"/>
                <a:cs typeface="Arial" panose="020B0604020202020204" pitchFamily="34" charset="0"/>
              </a:rPr>
              <a:t>: Espectro gamma en formato ASCII. No se requiere conocimiento especializado en espectrometría gamma.</a:t>
            </a:r>
          </a:p>
          <a:p>
            <a:pPr marL="742950" lvl="1" indent="-285750"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s-ES" sz="1400"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5" descr="C:\Users\u6406\Google Drive\Trabajo\Logos ciemat\Ciencia e Innovación CIEMAT con bandera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6098" y="0"/>
            <a:ext cx="3437173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aptura desde 2023-04-12 12-23-3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9179" y="0"/>
            <a:ext cx="771066" cy="61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Imagen 1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0827" y="2873602"/>
            <a:ext cx="4779645" cy="74358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" name="2153 Grupo"/>
          <p:cNvGrpSpPr>
            <a:grpSpLocks/>
          </p:cNvGrpSpPr>
          <p:nvPr/>
        </p:nvGrpSpPr>
        <p:grpSpPr>
          <a:xfrm>
            <a:off x="3325817" y="2897107"/>
            <a:ext cx="715010" cy="826771"/>
            <a:chOff x="0" y="0"/>
            <a:chExt cx="715009" cy="827001"/>
          </a:xfrm>
        </p:grpSpPr>
        <p:grpSp>
          <p:nvGrpSpPr>
            <p:cNvPr id="20" name="2119 Grupo"/>
            <p:cNvGrpSpPr/>
            <p:nvPr/>
          </p:nvGrpSpPr>
          <p:grpSpPr>
            <a:xfrm>
              <a:off x="0" y="0"/>
              <a:ext cx="715009" cy="391971"/>
              <a:chOff x="174594" y="24954"/>
              <a:chExt cx="715109" cy="392229"/>
            </a:xfrm>
          </p:grpSpPr>
          <p:sp>
            <p:nvSpPr>
              <p:cNvPr id="22" name="7 CuadroTexto"/>
              <p:cNvSpPr txBox="1"/>
              <p:nvPr/>
            </p:nvSpPr>
            <p:spPr>
              <a:xfrm>
                <a:off x="174594" y="24954"/>
                <a:ext cx="581972" cy="2344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sz="800" kern="120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sample 1</a:t>
                </a:r>
                <a:endParaRPr lang="es-E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23" name="27 Conector recto de flecha"/>
              <p:cNvCxnSpPr/>
              <p:nvPr/>
            </p:nvCxnSpPr>
            <p:spPr>
              <a:xfrm>
                <a:off x="656706" y="133003"/>
                <a:ext cx="1905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7 CuadroTexto"/>
              <p:cNvSpPr txBox="1"/>
              <p:nvPr/>
            </p:nvSpPr>
            <p:spPr>
              <a:xfrm>
                <a:off x="174594" y="182714"/>
                <a:ext cx="715109" cy="2344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sz="800" kern="120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sample 2</a:t>
                </a:r>
                <a:endParaRPr lang="es-E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25" name="27 Conector recto de flecha"/>
              <p:cNvCxnSpPr/>
              <p:nvPr/>
            </p:nvCxnSpPr>
            <p:spPr>
              <a:xfrm>
                <a:off x="656706" y="282632"/>
                <a:ext cx="1905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7 CuadroTexto"/>
            <p:cNvSpPr txBox="1"/>
            <p:nvPr/>
          </p:nvSpPr>
          <p:spPr>
            <a:xfrm>
              <a:off x="157942" y="307571"/>
              <a:ext cx="149629" cy="5194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15000"/>
                </a:lnSpc>
                <a:spcAft>
                  <a:spcPts val="0"/>
                </a:spcAft>
              </a:pPr>
              <a:r>
                <a:rPr lang="es-ES" sz="8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.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just">
                <a:lnSpc>
                  <a:spcPct val="115000"/>
                </a:lnSpc>
                <a:spcAft>
                  <a:spcPts val="0"/>
                </a:spcAft>
              </a:pPr>
              <a:r>
                <a:rPr lang="es-ES" sz="8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.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just">
                <a:lnSpc>
                  <a:spcPct val="115000"/>
                </a:lnSpc>
                <a:spcAft>
                  <a:spcPts val="0"/>
                </a:spcAft>
              </a:pPr>
              <a:r>
                <a:rPr lang="es-ES" sz="8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.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8" name="14 CuadroTexto">
            <a:extLst>
              <a:ext uri="{FF2B5EF4-FFF2-40B4-BE49-F238E27FC236}">
                <a16:creationId xmlns:a16="http://schemas.microsoft.com/office/drawing/2014/main" xmlns="" id="{673FD4CD-7FDA-44C1-990B-13020FB3276F}"/>
              </a:ext>
            </a:extLst>
          </p:cNvPr>
          <p:cNvSpPr txBox="1"/>
          <p:nvPr/>
        </p:nvSpPr>
        <p:spPr>
          <a:xfrm>
            <a:off x="7309967" y="3617187"/>
            <a:ext cx="160011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smtClean="0">
                <a:latin typeface="+mn-lt"/>
              </a:rPr>
              <a:t>Figura: Estructura del input</a:t>
            </a:r>
            <a:endParaRPr lang="es-ES" sz="10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64302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190"/>
    </mc:Choice>
    <mc:Fallback xmlns="">
      <p:transition spd="slow" advTm="2919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51470"/>
            <a:ext cx="20697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LMRI (Tecnología): Experiencia en IA</a:t>
            </a:r>
            <a:endParaRPr lang="es-ES" sz="1000">
              <a:solidFill>
                <a:schemeClr val="bg1">
                  <a:lumMod val="50000"/>
                </a:schemeClr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8820472" y="4845809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FE9B7EFD-D601-449D-815C-207D72F7FBA6}" type="slidenum">
              <a:rPr lang="es-ES" sz="1000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4</a:t>
            </a:fld>
            <a:endParaRPr lang="es-ES" sz="1000">
              <a:solidFill>
                <a:schemeClr val="bg1">
                  <a:lumMod val="50000"/>
                </a:schemeClr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0" y="339502"/>
            <a:ext cx="3957558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indent="360000"/>
            <a:r>
              <a:rPr lang="es-ES" smtClean="0">
                <a:solidFill>
                  <a:schemeClr val="bg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Laboratorio de Patrones Neutrónicos</a:t>
            </a:r>
            <a:endParaRPr lang="es-ES">
              <a:solidFill>
                <a:schemeClr val="bg1"/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10 CuadroTexto">
            <a:extLst>
              <a:ext uri="{FF2B5EF4-FFF2-40B4-BE49-F238E27FC236}">
                <a16:creationId xmlns:a16="http://schemas.microsoft.com/office/drawing/2014/main" xmlns="" id="{F5B8E1FF-E7B5-478A-A101-62E1E552860E}"/>
              </a:ext>
            </a:extLst>
          </p:cNvPr>
          <p:cNvSpPr txBox="1"/>
          <p:nvPr/>
        </p:nvSpPr>
        <p:spPr>
          <a:xfrm>
            <a:off x="0" y="843558"/>
            <a:ext cx="3890552" cy="33855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none" rtlCol="0">
            <a:spAutoFit/>
          </a:bodyPr>
          <a:lstStyle/>
          <a:p>
            <a:pPr indent="360000"/>
            <a:r>
              <a:rPr lang="es-ES" sz="1600" err="1" smtClean="0">
                <a:latin typeface="Calibri Light" panose="020F0302020204030204" pitchFamily="34" charset="0"/>
                <a:cs typeface="Arial" panose="020B0604020202020204" pitchFamily="34" charset="0"/>
              </a:rPr>
              <a:t>Deconvolución</a:t>
            </a:r>
            <a:r>
              <a:rPr lang="es-ES" sz="1600" smtClean="0">
                <a:latin typeface="Calibri Light" panose="020F0302020204030204" pitchFamily="34" charset="0"/>
                <a:cs typeface="Arial" panose="020B0604020202020204" pitchFamily="34" charset="0"/>
              </a:rPr>
              <a:t> de espectros neutrónicos</a:t>
            </a:r>
            <a:endParaRPr lang="es-ES" sz="1600"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5" descr="C:\Users\u6406\Google Drive\Trabajo\Logos ciemat\Ciencia e Innovación CIEMAT con bandera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6098" y="0"/>
            <a:ext cx="3437173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aptura desde 2023-04-12 12-23-3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9179" y="0"/>
            <a:ext cx="771066" cy="61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16 CuadroTexto">
            <a:extLst>
              <a:ext uri="{FF2B5EF4-FFF2-40B4-BE49-F238E27FC236}">
                <a16:creationId xmlns:a16="http://schemas.microsoft.com/office/drawing/2014/main" xmlns="" id="{311650B2-9A9B-416D-A2DA-B1B0226B7D11}"/>
              </a:ext>
            </a:extLst>
          </p:cNvPr>
          <p:cNvSpPr txBox="1"/>
          <p:nvPr/>
        </p:nvSpPr>
        <p:spPr>
          <a:xfrm>
            <a:off x="364248" y="1491630"/>
            <a:ext cx="8456224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s-ES" sz="1400" smtClean="0">
                <a:solidFill>
                  <a:schemeClr val="accent5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Aplicación</a:t>
            </a:r>
            <a:r>
              <a:rPr lang="es-ES" sz="1400" smtClean="0">
                <a:latin typeface="Calibri Light" panose="020F0302020204030204" pitchFamily="34" charset="0"/>
                <a:cs typeface="Arial" panose="020B0604020202020204" pitchFamily="34" charset="0"/>
              </a:rPr>
              <a:t>: Red neuronal para la </a:t>
            </a:r>
            <a:r>
              <a:rPr lang="es-ES" sz="1400" err="1" smtClean="0">
                <a:latin typeface="Calibri Light" panose="020F0302020204030204" pitchFamily="34" charset="0"/>
                <a:cs typeface="Arial" panose="020B0604020202020204" pitchFamily="34" charset="0"/>
              </a:rPr>
              <a:t>deconvolución</a:t>
            </a:r>
            <a:r>
              <a:rPr lang="es-ES" sz="1400" smtClean="0">
                <a:latin typeface="Calibri Light" panose="020F0302020204030204" pitchFamily="34" charset="0"/>
                <a:cs typeface="Arial" panose="020B0604020202020204" pitchFamily="34" charset="0"/>
              </a:rPr>
              <a:t> de espectros neutrónicos a partir de las medidas de un espectrómetro de esferas </a:t>
            </a:r>
            <a:r>
              <a:rPr lang="es-ES" sz="1400" err="1" smtClean="0">
                <a:latin typeface="Calibri Light" panose="020F0302020204030204" pitchFamily="34" charset="0"/>
                <a:cs typeface="Arial" panose="020B0604020202020204" pitchFamily="34" charset="0"/>
              </a:rPr>
              <a:t>Bonner</a:t>
            </a:r>
            <a:r>
              <a:rPr lang="es-ES" sz="1400" smtClean="0">
                <a:latin typeface="Calibri Light" panose="020F030202020403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s-ES" sz="1400">
                <a:solidFill>
                  <a:schemeClr val="accent5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Publicaciones</a:t>
            </a:r>
            <a:r>
              <a:rPr lang="es-ES" sz="1400" smtClean="0">
                <a:latin typeface="Calibri Light" panose="020F0302020204030204" pitchFamily="34" charset="0"/>
                <a:cs typeface="Arial" panose="020B0604020202020204" pitchFamily="34" charset="0"/>
              </a:rPr>
              <a:t>:</a:t>
            </a:r>
          </a:p>
          <a:p>
            <a:pPr marL="742950" lvl="1" indent="-285750"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400">
                <a:latin typeface="Calibri Light" panose="020F0302020204030204" pitchFamily="34" charset="0"/>
                <a:cs typeface="Arial" panose="020B0604020202020204" pitchFamily="34" charset="0"/>
              </a:rPr>
              <a:t>Neutron spectrometry using artificial neural </a:t>
            </a:r>
            <a:r>
              <a:rPr lang="en-US" sz="1400" smtClean="0">
                <a:latin typeface="Calibri Light" panose="020F0302020204030204" pitchFamily="34" charset="0"/>
                <a:cs typeface="Arial" panose="020B0604020202020204" pitchFamily="34" charset="0"/>
              </a:rPr>
              <a:t>networks</a:t>
            </a:r>
            <a:r>
              <a:rPr lang="es-ES" sz="1400" smtClean="0">
                <a:latin typeface="Calibri Light" panose="020F0302020204030204" pitchFamily="34" charset="0"/>
                <a:cs typeface="Arial" panose="020B0604020202020204" pitchFamily="34" charset="0"/>
              </a:rPr>
              <a:t>. 2006. Rad. Meas. Vol. 41 (4) pp. 425-431. </a:t>
            </a:r>
            <a:r>
              <a:rPr lang="es-ES" sz="1400">
                <a:latin typeface="Calibri Light" panose="020F0302020204030204" pitchFamily="34" charset="0"/>
                <a:cs typeface="Arial" panose="020B0604020202020204" pitchFamily="34" charset="0"/>
                <a:hlinkClick r:id="rId5"/>
              </a:rPr>
              <a:t>https://</a:t>
            </a:r>
            <a:r>
              <a:rPr lang="es-ES" sz="1400" smtClean="0">
                <a:latin typeface="Calibri Light" panose="020F0302020204030204" pitchFamily="34" charset="0"/>
                <a:cs typeface="Arial" panose="020B0604020202020204" pitchFamily="34" charset="0"/>
                <a:hlinkClick r:id="rId5"/>
              </a:rPr>
              <a:t>doi.org/10.1016/j.radmeas.2005.10.003</a:t>
            </a:r>
            <a:r>
              <a:rPr lang="es-ES" sz="1400" smtClean="0">
                <a:latin typeface="Calibri Light" panose="020F0302020204030204" pitchFamily="34" charset="0"/>
                <a:cs typeface="Arial" panose="020B0604020202020204" pitchFamily="34" charset="0"/>
              </a:rPr>
              <a:t>.</a:t>
            </a:r>
          </a:p>
          <a:p>
            <a:pPr marL="742950" lvl="1" indent="-285750"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s-ES" sz="1400" err="1">
                <a:latin typeface="Calibri Light" panose="020F0302020204030204" pitchFamily="34" charset="0"/>
                <a:cs typeface="Arial" panose="020B0604020202020204" pitchFamily="34" charset="0"/>
              </a:rPr>
              <a:t>Neutron</a:t>
            </a:r>
            <a:r>
              <a:rPr lang="es-ES" sz="1400">
                <a:latin typeface="Calibri Light" panose="020F0302020204030204" pitchFamily="34" charset="0"/>
                <a:cs typeface="Arial" panose="020B0604020202020204" pitchFamily="34" charset="0"/>
              </a:rPr>
              <a:t> </a:t>
            </a:r>
            <a:r>
              <a:rPr lang="es-ES" sz="1400" err="1">
                <a:latin typeface="Calibri Light" panose="020F0302020204030204" pitchFamily="34" charset="0"/>
                <a:cs typeface="Arial" panose="020B0604020202020204" pitchFamily="34" charset="0"/>
              </a:rPr>
              <a:t>Spectrometry</a:t>
            </a:r>
            <a:r>
              <a:rPr lang="es-ES" sz="1400">
                <a:latin typeface="Calibri Light" panose="020F0302020204030204" pitchFamily="34" charset="0"/>
                <a:cs typeface="Arial" panose="020B0604020202020204" pitchFamily="34" charset="0"/>
              </a:rPr>
              <a:t> </a:t>
            </a:r>
            <a:r>
              <a:rPr lang="es-ES" sz="1400" err="1">
                <a:latin typeface="Calibri Light" panose="020F0302020204030204" pitchFamily="34" charset="0"/>
                <a:cs typeface="Arial" panose="020B0604020202020204" pitchFamily="34" charset="0"/>
              </a:rPr>
              <a:t>using</a:t>
            </a:r>
            <a:r>
              <a:rPr lang="es-ES" sz="1400">
                <a:latin typeface="Calibri Light" panose="020F0302020204030204" pitchFamily="34" charset="0"/>
                <a:cs typeface="Arial" panose="020B0604020202020204" pitchFamily="34" charset="0"/>
              </a:rPr>
              <a:t> Artificial Neural Networks </a:t>
            </a:r>
            <a:r>
              <a:rPr lang="es-ES" sz="1400" err="1">
                <a:latin typeface="Calibri Light" panose="020F0302020204030204" pitchFamily="34" charset="0"/>
                <a:cs typeface="Arial" panose="020B0604020202020204" pitchFamily="34" charset="0"/>
              </a:rPr>
              <a:t>for</a:t>
            </a:r>
            <a:r>
              <a:rPr lang="es-ES" sz="1400">
                <a:latin typeface="Calibri Light" panose="020F0302020204030204" pitchFamily="34" charset="0"/>
                <a:cs typeface="Arial" panose="020B0604020202020204" pitchFamily="34" charset="0"/>
              </a:rPr>
              <a:t> a </a:t>
            </a:r>
            <a:r>
              <a:rPr lang="es-ES" sz="1400" err="1">
                <a:latin typeface="Calibri Light" panose="020F0302020204030204" pitchFamily="34" charset="0"/>
                <a:cs typeface="Arial" panose="020B0604020202020204" pitchFamily="34" charset="0"/>
              </a:rPr>
              <a:t>Bonner</a:t>
            </a:r>
            <a:r>
              <a:rPr lang="es-ES" sz="1400">
                <a:latin typeface="Calibri Light" panose="020F0302020204030204" pitchFamily="34" charset="0"/>
                <a:cs typeface="Arial" panose="020B0604020202020204" pitchFamily="34" charset="0"/>
              </a:rPr>
              <a:t> </a:t>
            </a:r>
            <a:r>
              <a:rPr lang="es-ES" sz="1400" err="1">
                <a:latin typeface="Calibri Light" panose="020F0302020204030204" pitchFamily="34" charset="0"/>
                <a:cs typeface="Arial" panose="020B0604020202020204" pitchFamily="34" charset="0"/>
              </a:rPr>
              <a:t>Sphere</a:t>
            </a:r>
            <a:r>
              <a:rPr lang="es-ES" sz="1400">
                <a:latin typeface="Calibri Light" panose="020F0302020204030204" pitchFamily="34" charset="0"/>
                <a:cs typeface="Arial" panose="020B0604020202020204" pitchFamily="34" charset="0"/>
              </a:rPr>
              <a:t> </a:t>
            </a:r>
            <a:r>
              <a:rPr lang="es-ES" sz="1400" err="1">
                <a:latin typeface="Calibri Light" panose="020F0302020204030204" pitchFamily="34" charset="0"/>
                <a:cs typeface="Arial" panose="020B0604020202020204" pitchFamily="34" charset="0"/>
              </a:rPr>
              <a:t>Spectrometer</a:t>
            </a:r>
            <a:r>
              <a:rPr lang="es-ES" sz="1400">
                <a:latin typeface="Calibri Light" panose="020F0302020204030204" pitchFamily="34" charset="0"/>
                <a:cs typeface="Arial" panose="020B0604020202020204" pitchFamily="34" charset="0"/>
              </a:rPr>
              <a:t> </a:t>
            </a:r>
            <a:r>
              <a:rPr lang="es-ES" sz="1400" err="1">
                <a:latin typeface="Calibri Light" panose="020F0302020204030204" pitchFamily="34" charset="0"/>
                <a:cs typeface="Arial" panose="020B0604020202020204" pitchFamily="34" charset="0"/>
              </a:rPr>
              <a:t>with</a:t>
            </a:r>
            <a:r>
              <a:rPr lang="es-ES" sz="1400">
                <a:latin typeface="Calibri Light" panose="020F0302020204030204" pitchFamily="34" charset="0"/>
                <a:cs typeface="Arial" panose="020B0604020202020204" pitchFamily="34" charset="0"/>
              </a:rPr>
              <a:t> a 3He </a:t>
            </a:r>
            <a:r>
              <a:rPr lang="es-ES" sz="1400" smtClean="0">
                <a:latin typeface="Calibri Light" panose="020F0302020204030204" pitchFamily="34" charset="0"/>
                <a:cs typeface="Arial" panose="020B0604020202020204" pitchFamily="34" charset="0"/>
              </a:rPr>
              <a:t>Detector. 2011. Rev. </a:t>
            </a:r>
            <a:r>
              <a:rPr lang="es-ES" sz="1400" err="1" smtClean="0">
                <a:latin typeface="Calibri Light" panose="020F0302020204030204" pitchFamily="34" charset="0"/>
                <a:cs typeface="Arial" panose="020B0604020202020204" pitchFamily="34" charset="0"/>
              </a:rPr>
              <a:t>Mex</a:t>
            </a:r>
            <a:r>
              <a:rPr lang="es-ES" sz="1400" smtClean="0">
                <a:latin typeface="Calibri Light" panose="020F0302020204030204" pitchFamily="34" charset="0"/>
                <a:cs typeface="Arial" panose="020B0604020202020204" pitchFamily="34" charset="0"/>
              </a:rPr>
              <a:t>. Fis. </a:t>
            </a:r>
            <a:r>
              <a:rPr lang="es-ES" sz="1400" err="1" smtClean="0">
                <a:latin typeface="Calibri Light" panose="020F0302020204030204" pitchFamily="34" charset="0"/>
                <a:cs typeface="Arial" panose="020B0604020202020204" pitchFamily="34" charset="0"/>
              </a:rPr>
              <a:t>Vol</a:t>
            </a:r>
            <a:r>
              <a:rPr lang="es-ES" sz="1400" smtClean="0">
                <a:latin typeface="Calibri Light" panose="020F0302020204030204" pitchFamily="34" charset="0"/>
                <a:cs typeface="Arial" panose="020B0604020202020204" pitchFamily="34" charset="0"/>
              </a:rPr>
              <a:t> 57 (1) </a:t>
            </a:r>
            <a:r>
              <a:rPr lang="es-ES" sz="1400" err="1" smtClean="0">
                <a:latin typeface="Calibri Light" panose="020F0302020204030204" pitchFamily="34" charset="0"/>
                <a:cs typeface="Arial" panose="020B0604020202020204" pitchFamily="34" charset="0"/>
              </a:rPr>
              <a:t>pp</a:t>
            </a:r>
            <a:r>
              <a:rPr lang="es-ES" sz="1400" smtClean="0">
                <a:latin typeface="Calibri Light" panose="020F0302020204030204" pitchFamily="34" charset="0"/>
                <a:cs typeface="Arial" panose="020B0604020202020204" pitchFamily="34" charset="0"/>
              </a:rPr>
              <a:t> 69-71.</a:t>
            </a:r>
            <a:endParaRPr lang="es-ES" sz="140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s-ES" sz="1400">
                <a:latin typeface="Calibri Light" panose="020F0302020204030204" pitchFamily="34" charset="0"/>
                <a:cs typeface="Arial" panose="020B0604020202020204" pitchFamily="34" charset="0"/>
              </a:rPr>
              <a:t>Performance of artificial neural </a:t>
            </a:r>
            <a:r>
              <a:rPr lang="es-ES" sz="1400" err="1">
                <a:latin typeface="Calibri Light" panose="020F0302020204030204" pitchFamily="34" charset="0"/>
                <a:cs typeface="Arial" panose="020B0604020202020204" pitchFamily="34" charset="0"/>
              </a:rPr>
              <a:t>networks</a:t>
            </a:r>
            <a:r>
              <a:rPr lang="es-ES" sz="1400">
                <a:latin typeface="Calibri Light" panose="020F0302020204030204" pitchFamily="34" charset="0"/>
                <a:cs typeface="Arial" panose="020B0604020202020204" pitchFamily="34" charset="0"/>
              </a:rPr>
              <a:t> and </a:t>
            </a:r>
            <a:r>
              <a:rPr lang="es-ES" sz="1400" err="1">
                <a:latin typeface="Calibri Light" panose="020F0302020204030204" pitchFamily="34" charset="0"/>
                <a:cs typeface="Arial" panose="020B0604020202020204" pitchFamily="34" charset="0"/>
              </a:rPr>
              <a:t>genetic</a:t>
            </a:r>
            <a:r>
              <a:rPr lang="es-ES" sz="1400">
                <a:latin typeface="Calibri Light" panose="020F0302020204030204" pitchFamily="34" charset="0"/>
                <a:cs typeface="Arial" panose="020B0604020202020204" pitchFamily="34" charset="0"/>
              </a:rPr>
              <a:t> </a:t>
            </a:r>
            <a:r>
              <a:rPr lang="es-ES" sz="1400" err="1">
                <a:latin typeface="Calibri Light" panose="020F0302020204030204" pitchFamily="34" charset="0"/>
                <a:cs typeface="Arial" panose="020B0604020202020204" pitchFamily="34" charset="0"/>
              </a:rPr>
              <a:t>evolved</a:t>
            </a:r>
            <a:r>
              <a:rPr lang="es-ES" sz="1400">
                <a:latin typeface="Calibri Light" panose="020F0302020204030204" pitchFamily="34" charset="0"/>
                <a:cs typeface="Arial" panose="020B0604020202020204" pitchFamily="34" charset="0"/>
              </a:rPr>
              <a:t> artificial neural </a:t>
            </a:r>
            <a:r>
              <a:rPr lang="es-ES" sz="1400" err="1">
                <a:latin typeface="Calibri Light" panose="020F0302020204030204" pitchFamily="34" charset="0"/>
                <a:cs typeface="Arial" panose="020B0604020202020204" pitchFamily="34" charset="0"/>
              </a:rPr>
              <a:t>networks</a:t>
            </a:r>
            <a:r>
              <a:rPr lang="es-ES" sz="1400">
                <a:latin typeface="Calibri Light" panose="020F0302020204030204" pitchFamily="34" charset="0"/>
                <a:cs typeface="Arial" panose="020B0604020202020204" pitchFamily="34" charset="0"/>
              </a:rPr>
              <a:t> </a:t>
            </a:r>
            <a:r>
              <a:rPr lang="es-ES" sz="1400" err="1">
                <a:latin typeface="Calibri Light" panose="020F0302020204030204" pitchFamily="34" charset="0"/>
                <a:cs typeface="Arial" panose="020B0604020202020204" pitchFamily="34" charset="0"/>
              </a:rPr>
              <a:t>unfolding</a:t>
            </a:r>
            <a:r>
              <a:rPr lang="es-ES" sz="1400">
                <a:latin typeface="Calibri Light" panose="020F0302020204030204" pitchFamily="34" charset="0"/>
                <a:cs typeface="Arial" panose="020B0604020202020204" pitchFamily="34" charset="0"/>
              </a:rPr>
              <a:t> </a:t>
            </a:r>
            <a:r>
              <a:rPr lang="es-ES" sz="1400" err="1" smtClean="0">
                <a:latin typeface="Calibri Light" panose="020F0302020204030204" pitchFamily="34" charset="0"/>
                <a:cs typeface="Arial" panose="020B0604020202020204" pitchFamily="34" charset="0"/>
              </a:rPr>
              <a:t>techniques</a:t>
            </a:r>
            <a:r>
              <a:rPr lang="es-ES" sz="1400" smtClean="0">
                <a:latin typeface="Calibri Light" panose="020F0302020204030204" pitchFamily="34" charset="0"/>
                <a:cs typeface="Arial" panose="020B0604020202020204" pitchFamily="34" charset="0"/>
              </a:rPr>
              <a:t>. 2011. </a:t>
            </a:r>
            <a:r>
              <a:rPr lang="es-ES" sz="1400">
                <a:latin typeface="Calibri Light" panose="020F0302020204030204" pitchFamily="34" charset="0"/>
                <a:cs typeface="Arial" panose="020B0604020202020204" pitchFamily="34" charset="0"/>
              </a:rPr>
              <a:t>Rev. </a:t>
            </a:r>
            <a:r>
              <a:rPr lang="es-ES" sz="1400" err="1">
                <a:latin typeface="Calibri Light" panose="020F0302020204030204" pitchFamily="34" charset="0"/>
                <a:cs typeface="Arial" panose="020B0604020202020204" pitchFamily="34" charset="0"/>
              </a:rPr>
              <a:t>Mex</a:t>
            </a:r>
            <a:r>
              <a:rPr lang="es-ES" sz="1400">
                <a:latin typeface="Calibri Light" panose="020F0302020204030204" pitchFamily="34" charset="0"/>
                <a:cs typeface="Arial" panose="020B0604020202020204" pitchFamily="34" charset="0"/>
              </a:rPr>
              <a:t>. Fis. </a:t>
            </a:r>
            <a:r>
              <a:rPr lang="es-ES" sz="1400" err="1">
                <a:latin typeface="Calibri Light" panose="020F0302020204030204" pitchFamily="34" charset="0"/>
                <a:cs typeface="Arial" panose="020B0604020202020204" pitchFamily="34" charset="0"/>
              </a:rPr>
              <a:t>Vol</a:t>
            </a:r>
            <a:r>
              <a:rPr lang="es-ES" sz="1400">
                <a:latin typeface="Calibri Light" panose="020F0302020204030204" pitchFamily="34" charset="0"/>
                <a:cs typeface="Arial" panose="020B0604020202020204" pitchFamily="34" charset="0"/>
              </a:rPr>
              <a:t> 57 (1) </a:t>
            </a:r>
            <a:r>
              <a:rPr lang="es-ES" sz="1400" err="1">
                <a:latin typeface="Calibri Light" panose="020F0302020204030204" pitchFamily="34" charset="0"/>
                <a:cs typeface="Arial" panose="020B0604020202020204" pitchFamily="34" charset="0"/>
              </a:rPr>
              <a:t>pp</a:t>
            </a:r>
            <a:r>
              <a:rPr lang="es-ES" sz="1400">
                <a:latin typeface="Calibri Light" panose="020F0302020204030204" pitchFamily="34" charset="0"/>
                <a:cs typeface="Arial" panose="020B0604020202020204" pitchFamily="34" charset="0"/>
              </a:rPr>
              <a:t> </a:t>
            </a:r>
            <a:r>
              <a:rPr lang="es-ES" sz="1400" smtClean="0">
                <a:latin typeface="Calibri Light" panose="020F0302020204030204" pitchFamily="34" charset="0"/>
                <a:cs typeface="Arial" panose="020B0604020202020204" pitchFamily="34" charset="0"/>
              </a:rPr>
              <a:t>89-92.</a:t>
            </a:r>
            <a:endParaRPr lang="es-ES" sz="140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s-ES" sz="1400" smtClean="0">
                <a:solidFill>
                  <a:schemeClr val="accent5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Formación</a:t>
            </a:r>
            <a:r>
              <a:rPr lang="es-ES" sz="1400">
                <a:latin typeface="Calibri Light" panose="020F0302020204030204" pitchFamily="34" charset="0"/>
                <a:cs typeface="Arial" panose="020B0604020202020204" pitchFamily="34" charset="0"/>
              </a:rPr>
              <a:t>: Redes neuronales aplicadas a problemas </a:t>
            </a:r>
            <a:r>
              <a:rPr lang="es-ES" sz="1400" smtClean="0">
                <a:latin typeface="Calibri Light" panose="020F0302020204030204" pitchFamily="34" charset="0"/>
                <a:cs typeface="Arial" panose="020B0604020202020204" pitchFamily="34" charset="0"/>
              </a:rPr>
              <a:t>científico-técnicos, 2021</a:t>
            </a:r>
            <a:r>
              <a:rPr lang="es-ES" sz="1400" smtClean="0">
                <a:latin typeface="Calibri Light" panose="020F0302020204030204" pitchFamily="34" charset="0"/>
                <a:cs typeface="Arial" panose="020B0604020202020204" pitchFamily="34" charset="0"/>
              </a:rPr>
              <a:t>.</a:t>
            </a:r>
            <a:endParaRPr lang="es-ES" sz="1400" smtClean="0"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504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190"/>
    </mc:Choice>
    <mc:Fallback xmlns="">
      <p:transition spd="slow" advTm="2919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51470"/>
            <a:ext cx="20697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LMRI (Tecnología): Experiencia en IA</a:t>
            </a:r>
            <a:endParaRPr lang="es-ES" sz="1000">
              <a:solidFill>
                <a:schemeClr val="bg1">
                  <a:lumMod val="50000"/>
                </a:schemeClr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8820472" y="4845809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FE9B7EFD-D601-449D-815C-207D72F7FBA6}" type="slidenum">
              <a:rPr lang="es-ES" sz="1000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5</a:t>
            </a:fld>
            <a:endParaRPr lang="es-ES" sz="1000">
              <a:solidFill>
                <a:schemeClr val="bg1">
                  <a:lumMod val="50000"/>
                </a:schemeClr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0" y="339502"/>
            <a:ext cx="3957558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indent="360000"/>
            <a:r>
              <a:rPr lang="es-ES" smtClean="0">
                <a:solidFill>
                  <a:schemeClr val="bg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Laboratorio de Patrones Neutrónicos</a:t>
            </a:r>
            <a:endParaRPr lang="es-ES">
              <a:solidFill>
                <a:schemeClr val="bg1"/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10 CuadroTexto">
            <a:extLst>
              <a:ext uri="{FF2B5EF4-FFF2-40B4-BE49-F238E27FC236}">
                <a16:creationId xmlns:a16="http://schemas.microsoft.com/office/drawing/2014/main" xmlns="" id="{F5B8E1FF-E7B5-478A-A101-62E1E552860E}"/>
              </a:ext>
            </a:extLst>
          </p:cNvPr>
          <p:cNvSpPr txBox="1"/>
          <p:nvPr/>
        </p:nvSpPr>
        <p:spPr>
          <a:xfrm>
            <a:off x="0" y="843558"/>
            <a:ext cx="3890552" cy="33855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none" rtlCol="0">
            <a:spAutoFit/>
          </a:bodyPr>
          <a:lstStyle/>
          <a:p>
            <a:pPr indent="360000"/>
            <a:r>
              <a:rPr lang="es-ES" sz="1600" err="1" smtClean="0">
                <a:latin typeface="Calibri Light" panose="020F0302020204030204" pitchFamily="34" charset="0"/>
                <a:cs typeface="Arial" panose="020B0604020202020204" pitchFamily="34" charset="0"/>
              </a:rPr>
              <a:t>Deconvolución</a:t>
            </a:r>
            <a:r>
              <a:rPr lang="es-ES" sz="1600" smtClean="0">
                <a:latin typeface="Calibri Light" panose="020F0302020204030204" pitchFamily="34" charset="0"/>
                <a:cs typeface="Arial" panose="020B0604020202020204" pitchFamily="34" charset="0"/>
              </a:rPr>
              <a:t> de espectros neutrónicos</a:t>
            </a:r>
            <a:endParaRPr lang="es-ES" sz="1600"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5" descr="C:\Users\u6406\Google Drive\Trabajo\Logos ciemat\Ciencia e Innovación CIEMAT con bandera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6098" y="0"/>
            <a:ext cx="3437173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aptura desde 2023-04-12 12-23-3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9179" y="0"/>
            <a:ext cx="771066" cy="61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92323281"/>
                  </p:ext>
                </p:extLst>
              </p:nvPr>
            </p:nvGraphicFramePr>
            <p:xfrm>
              <a:off x="331787" y="2859782"/>
              <a:ext cx="8456223" cy="1623187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818741"/>
                    <a:gridCol w="2818741"/>
                    <a:gridCol w="2818741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sz="1400" smtClean="0">
                              <a:latin typeface="Calibri Light" panose="020F0302020204030204" pitchFamily="34" charset="0"/>
                            </a:rPr>
                            <a:t>Espectrómetro</a:t>
                          </a:r>
                          <a:endParaRPr lang="en-US" sz="1400">
                            <a:latin typeface="Calibri Light" panose="020F03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sz="1400" err="1" smtClean="0">
                              <a:latin typeface="Calibri Light" panose="020F0302020204030204" pitchFamily="34" charset="0"/>
                            </a:rPr>
                            <a:t>Deconvolución</a:t>
                          </a:r>
                          <a:endParaRPr lang="en-US" sz="1400">
                            <a:latin typeface="Calibri Light" panose="020F03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sz="1400" smtClean="0">
                              <a:latin typeface="Calibri Light" panose="020F0302020204030204" pitchFamily="34" charset="0"/>
                            </a:rPr>
                            <a:t>Espectro</a:t>
                          </a:r>
                          <a:endParaRPr lang="en-US" sz="1400">
                            <a:latin typeface="Calibri Light" panose="020F0302020204030204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sz="1400" smtClean="0">
                              <a:latin typeface="Calibri Light" panose="020F0302020204030204" pitchFamily="34" charset="0"/>
                            </a:rPr>
                            <a:t>Cuentas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sz="14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s-ES" sz="14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oMath>
                          </a14:m>
                          <a:endParaRPr lang="en-US" sz="1400" baseline="-25000">
                            <a:latin typeface="Calibri Light" panose="020F03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ES" sz="1400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s-ES" sz="1400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  <m:r>
                                  <a:rPr lang="es-ES" sz="14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nary>
                                  <m:naryPr>
                                    <m:chr m:val="∑"/>
                                    <m:limLoc m:val="subSup"/>
                                    <m:ctrlPr>
                                      <a:rPr lang="es-E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5"/>
                                      </m:rPr>
                                      <a:rPr lang="es-ES" sz="1400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s-ES" sz="1400" b="0" i="1" smtClean="0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s-ES" sz="14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  <m:e>
                                    <m:sSub>
                                      <m:sSubPr>
                                        <m:ctrlPr>
                                          <a:rPr lang="es-ES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ES" sz="1400" b="0" i="1" smtClean="0">
                                            <a:latin typeface="Cambria Math" panose="02040503050406030204" pitchFamily="18" charset="0"/>
                                          </a:rPr>
                                          <m:t>𝑅</m:t>
                                        </m:r>
                                      </m:e>
                                      <m:sub>
                                        <m:r>
                                          <a:rPr lang="es-ES" sz="1400" b="0" i="1" smtClean="0">
                                            <a:latin typeface="Cambria Math" panose="02040503050406030204" pitchFamily="18" charset="0"/>
                                          </a:rPr>
                                          <m:t>𝑖𝑗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s-ES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l-GR" sz="14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Φ</m:t>
                                        </m:r>
                                      </m:e>
                                      <m:sub>
                                        <m:r>
                                          <a:rPr lang="es-ES" sz="1400" b="0" i="1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s-ES" sz="1400" b="0" i="1" smtClean="0">
                                        <a:latin typeface="Cambria Math" panose="02040503050406030204" pitchFamily="18" charset="0"/>
                                      </a:rPr>
                                      <m:t>   </m:t>
                                    </m:r>
                                    <m:r>
                                      <a:rPr lang="es-ES" sz="1400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  <m:r>
                                      <a:rPr lang="es-ES" sz="1400" b="0" i="1" smtClean="0">
                                        <a:latin typeface="Cambria Math" panose="02040503050406030204" pitchFamily="18" charset="0"/>
                                      </a:rPr>
                                      <m:t>=1,2,…</m:t>
                                    </m:r>
                                    <m:r>
                                      <a:rPr lang="es-ES" sz="1400" b="0" i="1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</m:nary>
                              </m:oMath>
                            </m:oMathPara>
                          </a14:m>
                          <a:endParaRPr lang="en-US" sz="1400">
                            <a:latin typeface="Calibri Light" panose="020F03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sz="1400" smtClean="0">
                              <a:latin typeface="Calibri Light" panose="020F0302020204030204" pitchFamily="34" charset="0"/>
                            </a:rPr>
                            <a:t>Fluencia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s-E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Φ</m:t>
                                  </m:r>
                                </m:e>
                                <m:sub>
                                  <m:r>
                                    <a:rPr lang="es-E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oMath>
                          </a14:m>
                          <a:endParaRPr lang="en-US" sz="1400" baseline="-25000">
                            <a:latin typeface="Calibri Light" panose="020F0302020204030204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sz="1400" smtClean="0">
                              <a:latin typeface="Calibri Light" panose="020F0302020204030204" pitchFamily="34" charset="0"/>
                            </a:rPr>
                            <a:t>j = (1, 12)</a:t>
                          </a:r>
                          <a:endParaRPr lang="en-US" sz="1400">
                            <a:latin typeface="Calibri Light" panose="020F03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sz="1400" smtClean="0">
                              <a:latin typeface="Calibri Light" panose="020F0302020204030204" pitchFamily="34" charset="0"/>
                            </a:rPr>
                            <a:t>i &gt;&gt; j</a:t>
                          </a:r>
                          <a:endParaRPr lang="en-US" sz="1400">
                            <a:latin typeface="Calibri Light" panose="020F03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sz="1400" smtClean="0">
                              <a:latin typeface="Calibri Light" panose="020F0302020204030204" pitchFamily="34" charset="0"/>
                            </a:rPr>
                            <a:t>i = (1, 200)</a:t>
                          </a:r>
                          <a:endParaRPr lang="en-US" sz="1400">
                            <a:latin typeface="Calibri Light" panose="020F0302020204030204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sz="1400" smtClean="0">
                              <a:latin typeface="Calibri Light" panose="020F0302020204030204" pitchFamily="34" charset="0"/>
                            </a:rPr>
                            <a:t>Datos de entrada</a:t>
                          </a:r>
                          <a:endParaRPr lang="en-US" sz="1400">
                            <a:latin typeface="Calibri Light" panose="020F03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sz="1400" smtClean="0">
                              <a:latin typeface="Calibri Light" panose="020F0302020204030204" pitchFamily="34" charset="0"/>
                            </a:rPr>
                            <a:t>Capas ocultas</a:t>
                          </a:r>
                          <a:endParaRPr lang="en-US" sz="1400">
                            <a:latin typeface="Calibri Light" panose="020F03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sz="1400" smtClean="0">
                              <a:latin typeface="Calibri Light" panose="020F0302020204030204" pitchFamily="34" charset="0"/>
                            </a:rPr>
                            <a:t>Capa de salida</a:t>
                          </a:r>
                          <a:endParaRPr lang="en-US" sz="1400">
                            <a:latin typeface="Calibri Light" panose="020F0302020204030204" pitchFamily="34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92323281"/>
                  </p:ext>
                </p:extLst>
              </p:nvPr>
            </p:nvGraphicFramePr>
            <p:xfrm>
              <a:off x="331787" y="2859782"/>
              <a:ext cx="8456223" cy="1623187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818741"/>
                    <a:gridCol w="2818741"/>
                    <a:gridCol w="2818741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sz="1400" smtClean="0">
                              <a:latin typeface="Calibri Light" panose="020F0302020204030204" pitchFamily="34" charset="0"/>
                            </a:rPr>
                            <a:t>Espectrómetro</a:t>
                          </a:r>
                          <a:endParaRPr lang="en-US" sz="1400">
                            <a:latin typeface="Calibri Light" panose="020F03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sz="1400" err="1" smtClean="0">
                              <a:latin typeface="Calibri Light" panose="020F0302020204030204" pitchFamily="34" charset="0"/>
                            </a:rPr>
                            <a:t>Deconvolución</a:t>
                          </a:r>
                          <a:endParaRPr lang="en-US" sz="1400">
                            <a:latin typeface="Calibri Light" panose="020F03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sz="1400" smtClean="0">
                              <a:latin typeface="Calibri Light" panose="020F0302020204030204" pitchFamily="34" charset="0"/>
                            </a:rPr>
                            <a:t>Espectro</a:t>
                          </a:r>
                          <a:endParaRPr lang="en-US" sz="1400">
                            <a:latin typeface="Calibri Light" panose="020F0302020204030204" pitchFamily="34" charset="0"/>
                          </a:endParaRPr>
                        </a:p>
                      </a:txBody>
                      <a:tcPr/>
                    </a:tc>
                  </a:tr>
                  <a:tr h="51066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5"/>
                          <a:stretch>
                            <a:fillRect t="-142857" r="-199784" b="-21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5"/>
                          <a:stretch>
                            <a:fillRect l="-100216" t="-142857" r="-100216" b="-21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5"/>
                          <a:stretch>
                            <a:fillRect l="-199784" t="-142857" b="-216667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sz="1400" smtClean="0">
                              <a:latin typeface="Calibri Light" panose="020F0302020204030204" pitchFamily="34" charset="0"/>
                            </a:rPr>
                            <a:t>j = (1, 12)</a:t>
                          </a:r>
                          <a:endParaRPr lang="en-US" sz="1400">
                            <a:latin typeface="Calibri Light" panose="020F03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sz="1400" smtClean="0">
                              <a:latin typeface="Calibri Light" panose="020F0302020204030204" pitchFamily="34" charset="0"/>
                            </a:rPr>
                            <a:t>i &gt;&gt; j</a:t>
                          </a:r>
                          <a:endParaRPr lang="en-US" sz="1400">
                            <a:latin typeface="Calibri Light" panose="020F03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sz="1400" smtClean="0">
                              <a:latin typeface="Calibri Light" panose="020F0302020204030204" pitchFamily="34" charset="0"/>
                            </a:rPr>
                            <a:t>i = (1, 200)</a:t>
                          </a:r>
                          <a:endParaRPr lang="en-US" sz="1400">
                            <a:latin typeface="Calibri Light" panose="020F0302020204030204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sz="1400" smtClean="0">
                              <a:latin typeface="Calibri Light" panose="020F0302020204030204" pitchFamily="34" charset="0"/>
                            </a:rPr>
                            <a:t>Datos de entrada</a:t>
                          </a:r>
                          <a:endParaRPr lang="en-US" sz="1400">
                            <a:latin typeface="Calibri Light" panose="020F03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sz="1400" smtClean="0">
                              <a:latin typeface="Calibri Light" panose="020F0302020204030204" pitchFamily="34" charset="0"/>
                            </a:rPr>
                            <a:t>Capas ocultas</a:t>
                          </a:r>
                          <a:endParaRPr lang="en-US" sz="1400">
                            <a:latin typeface="Calibri Light" panose="020F03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sz="1400" smtClean="0">
                              <a:latin typeface="Calibri Light" panose="020F0302020204030204" pitchFamily="34" charset="0"/>
                            </a:rPr>
                            <a:t>Capa de salida</a:t>
                          </a:r>
                          <a:endParaRPr lang="en-US" sz="1400">
                            <a:latin typeface="Calibri Light" panose="020F0302020204030204" pitchFamily="34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pic>
        <p:nvPicPr>
          <p:cNvPr id="8" name="Imagen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432" y="1347614"/>
            <a:ext cx="2160000" cy="1512642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424167"/>
            <a:ext cx="2160000" cy="1360626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3263874" y="1420252"/>
            <a:ext cx="2592048" cy="138499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400">
                <a:latin typeface="Calibri Light" panose="020F0302020204030204" pitchFamily="34" charset="0"/>
              </a:rPr>
              <a:t>Monte Carlo, </a:t>
            </a:r>
            <a:r>
              <a:rPr lang="en-US" sz="1400" err="1" smtClean="0">
                <a:latin typeface="Calibri Light" panose="020F0302020204030204" pitchFamily="34" charset="0"/>
              </a:rPr>
              <a:t>regularización</a:t>
            </a:r>
            <a:r>
              <a:rPr lang="en-US" sz="1400" smtClean="0">
                <a:latin typeface="Calibri Light" panose="020F0302020204030204" pitchFamily="34" charset="0"/>
              </a:rPr>
              <a:t>, </a:t>
            </a:r>
            <a:r>
              <a:rPr lang="en-US" sz="1400" err="1" smtClean="0">
                <a:latin typeface="Calibri Light" panose="020F0302020204030204" pitchFamily="34" charset="0"/>
              </a:rPr>
              <a:t>parameterización</a:t>
            </a:r>
            <a:r>
              <a:rPr lang="en-US" sz="1400" smtClean="0">
                <a:latin typeface="Calibri Light" panose="020F0302020204030204" pitchFamily="34" charset="0"/>
              </a:rPr>
              <a:t> </a:t>
            </a:r>
            <a:r>
              <a:rPr lang="en-US" sz="1400">
                <a:latin typeface="Calibri Light" panose="020F0302020204030204" pitchFamily="34" charset="0"/>
              </a:rPr>
              <a:t>and </a:t>
            </a:r>
            <a:r>
              <a:rPr lang="en-US" sz="1400" err="1" smtClean="0">
                <a:latin typeface="Calibri Light" panose="020F0302020204030204" pitchFamily="34" charset="0"/>
              </a:rPr>
              <a:t>métodos</a:t>
            </a:r>
            <a:r>
              <a:rPr lang="en-US" sz="1400" smtClean="0">
                <a:latin typeface="Calibri Light" panose="020F0302020204030204" pitchFamily="34" charset="0"/>
              </a:rPr>
              <a:t> </a:t>
            </a:r>
            <a:r>
              <a:rPr lang="en-US" sz="1400" err="1" smtClean="0">
                <a:latin typeface="Calibri Light" panose="020F0302020204030204" pitchFamily="34" charset="0"/>
              </a:rPr>
              <a:t>iterativos</a:t>
            </a:r>
            <a:r>
              <a:rPr lang="en-US" sz="1400" smtClean="0">
                <a:latin typeface="Calibri Light" panose="020F0302020204030204" pitchFamily="34" charset="0"/>
              </a:rPr>
              <a:t>. </a:t>
            </a:r>
          </a:p>
          <a:p>
            <a:pPr algn="ctr"/>
            <a:endParaRPr lang="en-US" sz="1400" smtClean="0">
              <a:latin typeface="Calibri Light" panose="020F0302020204030204" pitchFamily="34" charset="0"/>
            </a:endParaRPr>
          </a:p>
          <a:p>
            <a:pPr algn="ctr"/>
            <a:r>
              <a:rPr lang="en-US" sz="1400" err="1" smtClean="0">
                <a:latin typeface="Calibri Light" panose="020F0302020204030204" pitchFamily="34" charset="0"/>
              </a:rPr>
              <a:t>Algoritmos</a:t>
            </a:r>
            <a:r>
              <a:rPr lang="en-US" sz="1400" smtClean="0">
                <a:latin typeface="Calibri Light" panose="020F0302020204030204" pitchFamily="34" charset="0"/>
              </a:rPr>
              <a:t> </a:t>
            </a:r>
            <a:r>
              <a:rPr lang="en-US" sz="1400" err="1" smtClean="0">
                <a:latin typeface="Calibri Light" panose="020F0302020204030204" pitchFamily="34" charset="0"/>
              </a:rPr>
              <a:t>genéticos</a:t>
            </a:r>
            <a:r>
              <a:rPr lang="en-US" sz="1400" smtClean="0">
                <a:latin typeface="Calibri Light" panose="020F0302020204030204" pitchFamily="34" charset="0"/>
              </a:rPr>
              <a:t>, </a:t>
            </a:r>
            <a:r>
              <a:rPr lang="en-US" sz="1400" b="1" err="1" smtClean="0">
                <a:solidFill>
                  <a:schemeClr val="accent5"/>
                </a:solidFill>
                <a:latin typeface="Calibri Light" panose="020F0302020204030204" pitchFamily="34" charset="0"/>
              </a:rPr>
              <a:t>redes</a:t>
            </a:r>
            <a:r>
              <a:rPr lang="en-US" sz="1400" b="1" smtClean="0">
                <a:solidFill>
                  <a:schemeClr val="accent5"/>
                </a:solidFill>
                <a:latin typeface="Calibri Light" panose="020F0302020204030204" pitchFamily="34" charset="0"/>
              </a:rPr>
              <a:t> </a:t>
            </a:r>
            <a:r>
              <a:rPr lang="en-US" sz="1400" b="1" err="1" smtClean="0">
                <a:solidFill>
                  <a:schemeClr val="accent5"/>
                </a:solidFill>
                <a:latin typeface="Calibri Light" panose="020F0302020204030204" pitchFamily="34" charset="0"/>
              </a:rPr>
              <a:t>neuronales</a:t>
            </a:r>
            <a:r>
              <a:rPr lang="en-US" sz="1400" b="1" smtClean="0">
                <a:solidFill>
                  <a:schemeClr val="accent5"/>
                </a:solidFill>
                <a:latin typeface="Calibri Light" panose="020F0302020204030204" pitchFamily="34" charset="0"/>
              </a:rPr>
              <a:t> </a:t>
            </a:r>
            <a:r>
              <a:rPr lang="en-US" sz="1400" b="1" err="1" smtClean="0">
                <a:solidFill>
                  <a:schemeClr val="accent5"/>
                </a:solidFill>
                <a:latin typeface="Calibri Light" panose="020F0302020204030204" pitchFamily="34" charset="0"/>
              </a:rPr>
              <a:t>artificiales</a:t>
            </a:r>
            <a:endParaRPr lang="en-US" sz="1400" b="1">
              <a:solidFill>
                <a:schemeClr val="accent5"/>
              </a:solidFill>
              <a:latin typeface="Calibri Light" panose="020F0302020204030204" pitchFamily="34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1899731" y="4557958"/>
            <a:ext cx="532033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Clr>
                <a:schemeClr val="tx1"/>
              </a:buClr>
            </a:pPr>
            <a:r>
              <a:rPr lang="es-ES" sz="1400">
                <a:solidFill>
                  <a:schemeClr val="accent5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Entrenamiento </a:t>
            </a:r>
            <a:r>
              <a:rPr lang="es-ES" sz="1400" smtClean="0">
                <a:solidFill>
                  <a:schemeClr val="accent5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/ Validación</a:t>
            </a:r>
            <a:r>
              <a:rPr lang="es-ES" sz="1400" smtClean="0">
                <a:latin typeface="Calibri Light" panose="020F0302020204030204" pitchFamily="34" charset="0"/>
                <a:cs typeface="Arial" panose="020B0604020202020204" pitchFamily="34" charset="0"/>
              </a:rPr>
              <a:t>: </a:t>
            </a:r>
            <a:r>
              <a:rPr lang="es-ES" sz="1400">
                <a:latin typeface="Calibri Light" panose="020F0302020204030204" pitchFamily="34" charset="0"/>
                <a:cs typeface="Arial" panose="020B0604020202020204" pitchFamily="34" charset="0"/>
              </a:rPr>
              <a:t>Medidas y espectros </a:t>
            </a:r>
            <a:r>
              <a:rPr lang="es-ES" sz="1400" smtClean="0">
                <a:latin typeface="Calibri Light" panose="020F0302020204030204" pitchFamily="34" charset="0"/>
                <a:cs typeface="Arial" panose="020B0604020202020204" pitchFamily="34" charset="0"/>
              </a:rPr>
              <a:t>reales / Monte Carlo</a:t>
            </a:r>
            <a:r>
              <a:rPr lang="es-ES" sz="1400">
                <a:latin typeface="Calibri Light" panose="020F030202020403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82316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190"/>
    </mc:Choice>
    <mc:Fallback xmlns="">
      <p:transition spd="slow" advTm="2919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1440000" y="0"/>
            <a:ext cx="7704000" cy="1714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Calibri Light" panose="020F0302020204030204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440000" y="1721663"/>
            <a:ext cx="7704000" cy="171450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Calibri Light" panose="020F03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440000" y="3429000"/>
            <a:ext cx="7704000" cy="1714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Calibri Light" panose="020F0302020204030204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0" y="1714500"/>
            <a:ext cx="1440000" cy="1714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Calibri Light" panose="020F0302020204030204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0" y="3429000"/>
            <a:ext cx="1440000" cy="17145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Calibri Light" panose="020F0302020204030204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0" y="0"/>
            <a:ext cx="1440000" cy="17145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Calibri Light" panose="020F0302020204030204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1620000" y="1871027"/>
            <a:ext cx="73440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smtClean="0">
                <a:solidFill>
                  <a:schemeClr val="bg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Gracias </a:t>
            </a:r>
            <a:r>
              <a:rPr lang="es-ES" sz="3600">
                <a:solidFill>
                  <a:schemeClr val="bg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por </a:t>
            </a:r>
            <a:r>
              <a:rPr lang="es-ES" sz="3600" smtClean="0">
                <a:solidFill>
                  <a:schemeClr val="bg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la atención</a:t>
            </a:r>
            <a:endParaRPr lang="es-ES" sz="3600">
              <a:solidFill>
                <a:schemeClr val="bg1"/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algn="ctr"/>
            <a:endParaRPr lang="es-ES">
              <a:solidFill>
                <a:schemeClr val="bg1"/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mtClean="0">
                <a:solidFill>
                  <a:schemeClr val="bg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LMRI (Tecnología): </a:t>
            </a:r>
            <a:r>
              <a:rPr lang="es-ES">
                <a:solidFill>
                  <a:schemeClr val="bg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Experiencia en IA</a:t>
            </a:r>
          </a:p>
          <a:p>
            <a:pPr algn="ctr"/>
            <a:r>
              <a:rPr lang="es-ES" sz="1400">
                <a:solidFill>
                  <a:schemeClr val="bg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Virginia </a:t>
            </a:r>
            <a:r>
              <a:rPr lang="es-ES" sz="1400" err="1">
                <a:solidFill>
                  <a:schemeClr val="bg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Peyres</a:t>
            </a:r>
            <a:r>
              <a:rPr lang="es-ES" sz="1400">
                <a:solidFill>
                  <a:schemeClr val="bg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, Xandra Campo</a:t>
            </a:r>
          </a:p>
        </p:txBody>
      </p:sp>
      <p:pic>
        <p:nvPicPr>
          <p:cNvPr id="2053" name="Picture 5" descr="C:\Users\u6406\Google Drive\Trabajo\Logos ciemat\Ciencia e Innovación CIEMAT con bandera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555526"/>
            <a:ext cx="3437173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19 CuadroTexto"/>
          <p:cNvSpPr txBox="1"/>
          <p:nvPr/>
        </p:nvSpPr>
        <p:spPr>
          <a:xfrm>
            <a:off x="1620000" y="3609142"/>
            <a:ext cx="3960112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1200" i="1">
                <a:latin typeface="Calibri Light" panose="020F0302020204030204" pitchFamily="34" charset="0"/>
                <a:cs typeface="Arial" panose="020B0604020202020204" pitchFamily="34" charset="0"/>
              </a:rPr>
              <a:t>Contacto:</a:t>
            </a:r>
          </a:p>
          <a:p>
            <a:r>
              <a:rPr lang="es-ES" sz="1200" i="1" smtClean="0">
                <a:latin typeface="Calibri Light" panose="020F0302020204030204" pitchFamily="34" charset="0"/>
                <a:cs typeface="Arial" panose="020B0604020202020204" pitchFamily="34" charset="0"/>
              </a:rPr>
              <a:t>Laboratorio </a:t>
            </a:r>
            <a:r>
              <a:rPr lang="es-ES" sz="1200" i="1">
                <a:latin typeface="Calibri Light" panose="020F0302020204030204" pitchFamily="34" charset="0"/>
                <a:cs typeface="Arial" panose="020B0604020202020204" pitchFamily="34" charset="0"/>
              </a:rPr>
              <a:t>de Metrología de Radiaciones Ionizantes</a:t>
            </a:r>
          </a:p>
          <a:p>
            <a:pPr>
              <a:spcAft>
                <a:spcPts val="600"/>
              </a:spcAft>
            </a:pPr>
            <a:r>
              <a:rPr lang="es-ES" sz="1200" i="1">
                <a:latin typeface="Calibri Light" panose="020F0302020204030204" pitchFamily="34" charset="0"/>
                <a:cs typeface="Arial" panose="020B0604020202020204" pitchFamily="34" charset="0"/>
              </a:rPr>
              <a:t>CIEMAT</a:t>
            </a:r>
          </a:p>
          <a:p>
            <a:r>
              <a:rPr lang="es-ES" sz="1200" i="1">
                <a:latin typeface="Calibri Light" panose="020F0302020204030204" pitchFamily="34" charset="0"/>
                <a:cs typeface="Arial" panose="020B0604020202020204" pitchFamily="34" charset="0"/>
              </a:rPr>
              <a:t>Avenida Complutense 40, 28040, </a:t>
            </a:r>
            <a:r>
              <a:rPr lang="es-ES" sz="1200" i="1" smtClean="0">
                <a:latin typeface="Calibri Light" panose="020F0302020204030204" pitchFamily="34" charset="0"/>
                <a:cs typeface="Arial" panose="020B0604020202020204" pitchFamily="34" charset="0"/>
              </a:rPr>
              <a:t>Madrid</a:t>
            </a:r>
          </a:p>
          <a:p>
            <a:r>
              <a:rPr lang="es-ES" sz="1200" i="1" smtClean="0">
                <a:latin typeface="Calibri Light" panose="020F0302020204030204" pitchFamily="34" charset="0"/>
                <a:cs typeface="Arial" panose="020B0604020202020204" pitchFamily="34" charset="0"/>
                <a:hlinkClick r:id="rId4"/>
              </a:rPr>
              <a:t>virginia.peyres@ciemat.es</a:t>
            </a:r>
            <a:endParaRPr lang="es-ES" sz="1200" i="1" smtClean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r>
              <a:rPr lang="es-ES" sz="1200" i="1" smtClean="0">
                <a:latin typeface="Calibri Light" panose="020F0302020204030204" pitchFamily="34" charset="0"/>
                <a:cs typeface="Arial" panose="020B0604020202020204" pitchFamily="34" charset="0"/>
                <a:hlinkClick r:id="rId5"/>
              </a:rPr>
              <a:t>xandra.campo@ciemat.es</a:t>
            </a:r>
            <a:endParaRPr lang="es-ES" sz="1200" i="1" smtClean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endParaRPr lang="es-ES" sz="1200" i="1"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aptura desde 2023-04-12 12-23-3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7089" y="555526"/>
            <a:ext cx="771066" cy="61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124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72"/>
    </mc:Choice>
    <mc:Fallback xmlns="">
      <p:transition spd="slow" advTm="3572"/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1601</TotalTime>
  <Words>985</Words>
  <Application>Microsoft Office PowerPoint</Application>
  <PresentationFormat>Presentación en pantalla (16:9)</PresentationFormat>
  <Paragraphs>156</Paragraphs>
  <Slides>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Courier New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Campo Blanco, Xandra</dc:creator>
  <cp:lastModifiedBy>Campo Blanco, Xandra</cp:lastModifiedBy>
  <cp:revision>101</cp:revision>
  <dcterms:created xsi:type="dcterms:W3CDTF">2021-07-30T07:46:51Z</dcterms:created>
  <dcterms:modified xsi:type="dcterms:W3CDTF">2023-06-29T10:13:41Z</dcterms:modified>
</cp:coreProperties>
</file>