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lfa Slab One" panose="020B0604020202020204" charset="0"/>
      <p:regular r:id="rId10"/>
    </p:embeddedFont>
    <p:embeddedFont>
      <p:font typeface="Calibri" panose="020F0502020204030204" pitchFamily="34" charset="0"/>
      <p:regular r:id="rId11"/>
      <p:bold r:id="rId12"/>
      <p:italic r:id="rId13"/>
      <p:boldItalic r:id="rId14"/>
    </p:embeddedFont>
    <p:embeddedFont>
      <p:font typeface="Proxima Nova"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85" autoAdjust="0"/>
  </p:normalViewPr>
  <p:slideViewPr>
    <p:cSldViewPr snapToGrid="0">
      <p:cViewPr varScale="1">
        <p:scale>
          <a:sx n="74" d="100"/>
          <a:sy n="74" d="100"/>
        </p:scale>
        <p:origin x="1714"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2e9d841904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2e9d84190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Queremos aplicar IA (machine learning) para mejorar / optimizar la fabricación de </a:t>
            </a:r>
            <a:r>
              <a:rPr lang="es" sz="1111">
                <a:solidFill>
                  <a:srgbClr val="666666"/>
                </a:solidFill>
                <a:latin typeface="Proxima Nova"/>
                <a:ea typeface="Proxima Nova"/>
                <a:cs typeface="Proxima Nova"/>
                <a:sym typeface="Proxima Nova"/>
              </a:rPr>
              <a:t>Cu</a:t>
            </a:r>
            <a:r>
              <a:rPr lang="es" sz="1111" baseline="-25000">
                <a:solidFill>
                  <a:srgbClr val="666666"/>
                </a:solidFill>
                <a:latin typeface="Proxima Nova"/>
                <a:ea typeface="Proxima Nova"/>
                <a:cs typeface="Proxima Nova"/>
                <a:sym typeface="Proxima Nova"/>
              </a:rPr>
              <a:t>3</a:t>
            </a:r>
            <a:r>
              <a:rPr lang="es" sz="1111">
                <a:solidFill>
                  <a:srgbClr val="666666"/>
                </a:solidFill>
                <a:latin typeface="Proxima Nova"/>
                <a:ea typeface="Proxima Nova"/>
                <a:cs typeface="Proxima Nova"/>
                <a:sym typeface="Proxima Nova"/>
              </a:rPr>
              <a:t>N</a:t>
            </a:r>
            <a:r>
              <a:rPr lang="es" sz="1111" baseline="-25000">
                <a:solidFill>
                  <a:srgbClr val="666666"/>
                </a:solidFill>
                <a:latin typeface="Proxima Nova"/>
                <a:ea typeface="Proxima Nova"/>
                <a:cs typeface="Proxima Nova"/>
                <a:sym typeface="Proxima Nova"/>
              </a:rPr>
              <a:t>2</a:t>
            </a:r>
            <a:r>
              <a:rPr lang="e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2e9d841904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2e9d84190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rPr>
              <a:t>Queremos aplicar IA (machine learning) para mejorar / optimizar la fabricación de </a:t>
            </a:r>
            <a:r>
              <a:rPr lang="es" sz="1111">
                <a:solidFill>
                  <a:srgbClr val="666666"/>
                </a:solidFill>
                <a:latin typeface="Proxima Nova"/>
                <a:ea typeface="Proxima Nova"/>
                <a:cs typeface="Proxima Nova"/>
                <a:sym typeface="Proxima Nova"/>
              </a:rPr>
              <a:t>Cu</a:t>
            </a:r>
            <a:r>
              <a:rPr lang="es" sz="1111" baseline="-25000">
                <a:solidFill>
                  <a:srgbClr val="666666"/>
                </a:solidFill>
                <a:latin typeface="Proxima Nova"/>
                <a:ea typeface="Proxima Nova"/>
                <a:cs typeface="Proxima Nova"/>
                <a:sym typeface="Proxima Nova"/>
              </a:rPr>
              <a:t>3</a:t>
            </a:r>
            <a:r>
              <a:rPr lang="es" sz="1111">
                <a:solidFill>
                  <a:srgbClr val="666666"/>
                </a:solidFill>
                <a:latin typeface="Proxima Nova"/>
                <a:ea typeface="Proxima Nova"/>
                <a:cs typeface="Proxima Nova"/>
                <a:sym typeface="Proxima Nova"/>
              </a:rPr>
              <a:t>N</a:t>
            </a:r>
            <a:r>
              <a:rPr lang="es" sz="1111" baseline="-25000">
                <a:solidFill>
                  <a:srgbClr val="666666"/>
                </a:solidFill>
                <a:latin typeface="Proxima Nova"/>
                <a:ea typeface="Proxima Nova"/>
                <a:cs typeface="Proxima Nova"/>
                <a:sym typeface="Proxima Nova"/>
              </a:rPr>
              <a:t>2</a:t>
            </a:r>
            <a:r>
              <a:rPr lang="es">
                <a:solidFill>
                  <a:schemeClr val="dk1"/>
                </a:solidFill>
              </a:rPr>
              <a:t> </a:t>
            </a:r>
            <a:endParaRPr>
              <a:solidFill>
                <a:schemeClr val="dk1"/>
              </a:solidFill>
            </a:endParaRPr>
          </a:p>
          <a:p>
            <a:pPr marL="0" lvl="0" indent="0" algn="l" rtl="0">
              <a:spcBef>
                <a:spcPts val="0"/>
              </a:spcBef>
              <a:spcAft>
                <a:spcPts val="0"/>
              </a:spcAft>
              <a:buNone/>
            </a:pPr>
            <a:r>
              <a:rPr lang="es">
                <a:solidFill>
                  <a:schemeClr val="dk1"/>
                </a:solidFill>
              </a:rPr>
              <a:t>Hay aproximaciones de machine learning estadístico:</a:t>
            </a:r>
            <a:endParaRPr>
              <a:solidFill>
                <a:schemeClr val="dk1"/>
              </a:solidFill>
            </a:endParaRPr>
          </a:p>
          <a:p>
            <a:pPr marL="457200" lvl="0" indent="-298450" algn="l" rtl="0">
              <a:spcBef>
                <a:spcPts val="0"/>
              </a:spcBef>
              <a:spcAft>
                <a:spcPts val="0"/>
              </a:spcAft>
              <a:buClr>
                <a:schemeClr val="dk1"/>
              </a:buClr>
              <a:buSzPts val="1100"/>
              <a:buChar char="●"/>
            </a:pPr>
            <a:r>
              <a:rPr lang="es">
                <a:solidFill>
                  <a:schemeClr val="dk1"/>
                </a:solidFill>
              </a:rPr>
              <a:t>Deep learning son redes neuronales con muchas capas</a:t>
            </a:r>
            <a:endParaRPr>
              <a:solidFill>
                <a:schemeClr val="dk1"/>
              </a:solidFill>
            </a:endParaRPr>
          </a:p>
          <a:p>
            <a:pPr marL="457200" lvl="0" indent="-298450" algn="l" rtl="0">
              <a:spcBef>
                <a:spcPts val="0"/>
              </a:spcBef>
              <a:spcAft>
                <a:spcPts val="0"/>
              </a:spcAft>
              <a:buClr>
                <a:schemeClr val="dk1"/>
              </a:buClr>
              <a:buSzPts val="1100"/>
              <a:buChar char="●"/>
            </a:pPr>
            <a:r>
              <a:rPr lang="es">
                <a:solidFill>
                  <a:schemeClr val="dk1"/>
                </a:solidFill>
              </a:rPr>
              <a:t>Bosques son agrupaciones de árboles y los algoritmos de árboles más conocidos son árboles de regresión, ID3, CART.</a:t>
            </a:r>
            <a:endParaRPr>
              <a:solidFill>
                <a:schemeClr val="dk1"/>
              </a:solidFill>
            </a:endParaRPr>
          </a:p>
          <a:p>
            <a:pPr marL="457200" lvl="0" indent="-298450" algn="l" rtl="0">
              <a:spcBef>
                <a:spcPts val="0"/>
              </a:spcBef>
              <a:spcAft>
                <a:spcPts val="0"/>
              </a:spcAft>
              <a:buClr>
                <a:schemeClr val="dk1"/>
              </a:buClr>
              <a:buSzPts val="1100"/>
              <a:buChar char="●"/>
            </a:pPr>
            <a:r>
              <a:rPr lang="es">
                <a:solidFill>
                  <a:schemeClr val="dk1"/>
                </a:solidFill>
              </a:rPr>
              <a:t>SVM son máquinas de soporte vectorial, son modelos de aprendizaje basado en propiedades geométricas de los datos</a:t>
            </a:r>
            <a:endParaRPr>
              <a:solidFill>
                <a:schemeClr val="dk1"/>
              </a:solidFill>
            </a:endParaRPr>
          </a:p>
          <a:p>
            <a:pPr marL="457200" lvl="0" indent="-298450" algn="l" rtl="0">
              <a:spcBef>
                <a:spcPts val="0"/>
              </a:spcBef>
              <a:spcAft>
                <a:spcPts val="0"/>
              </a:spcAft>
              <a:buClr>
                <a:schemeClr val="dk1"/>
              </a:buClr>
              <a:buSzPts val="1100"/>
              <a:buChar char="●"/>
            </a:pPr>
            <a:r>
              <a:rPr lang="es">
                <a:solidFill>
                  <a:schemeClr val="dk1"/>
                </a:solidFill>
              </a:rPr>
              <a:t>Clústering son técnicas no supervisadas para identificar grupos con características comunes en los datos.</a:t>
            </a:r>
            <a:endParaRPr>
              <a:solidFill>
                <a:schemeClr val="dk1"/>
              </a:solidFill>
            </a:endParaRPr>
          </a:p>
          <a:p>
            <a:pPr marL="457200" lvl="0" indent="-298450" algn="l" rtl="0">
              <a:spcBef>
                <a:spcPts val="0"/>
              </a:spcBef>
              <a:spcAft>
                <a:spcPts val="0"/>
              </a:spcAft>
              <a:buClr>
                <a:schemeClr val="dk1"/>
              </a:buClr>
              <a:buSzPts val="1100"/>
              <a:buChar char="●"/>
            </a:pPr>
            <a:r>
              <a:rPr lang="es">
                <a:solidFill>
                  <a:schemeClr val="dk1"/>
                </a:solidFill>
              </a:rPr>
              <a:t>Análisis de componentes también, pero el objetivo es determinar que información de entrada es más relevante y reducir su número eliminando las menos relevantes.</a:t>
            </a:r>
            <a:endParaRPr>
              <a:solidFill>
                <a:schemeClr val="dk1"/>
              </a:solidFill>
            </a:endParaRPr>
          </a:p>
          <a:p>
            <a:pPr marL="0" lvl="0" indent="0" algn="l" rtl="0">
              <a:spcBef>
                <a:spcPts val="0"/>
              </a:spcBef>
              <a:spcAft>
                <a:spcPts val="0"/>
              </a:spcAft>
              <a:buNone/>
            </a:pPr>
            <a:r>
              <a:rPr lang="es">
                <a:solidFill>
                  <a:schemeClr val="dk1"/>
                </a:solidFill>
              </a:rPr>
              <a:t>Todas estas aproximaciones se basan de una u otra manera en realizar estadísticas sobre los datos de entrada, necesitan gran cantidad de ellos y suelen utilizarse para predecir valores sin más justificación que según los datos de entrenamiento, lo más probable para el caso que se está estudiando es que se produzca el valor que devuelve</a:t>
            </a:r>
            <a:endParaRPr>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e9d841904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e9d84190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Y hay aproximaciones simbólicas</a:t>
            </a:r>
            <a:endParaRPr/>
          </a:p>
          <a:p>
            <a:pPr marL="457200" lvl="0" indent="-298450" algn="l" rtl="0">
              <a:spcBef>
                <a:spcPts val="0"/>
              </a:spcBef>
              <a:spcAft>
                <a:spcPts val="0"/>
              </a:spcAft>
              <a:buSzPts val="1100"/>
              <a:buChar char="●"/>
            </a:pPr>
            <a:r>
              <a:rPr lang="es"/>
              <a:t>Diseñar automáticamente teorías lógicas equivalentes a los datos de partida</a:t>
            </a:r>
            <a:endParaRPr/>
          </a:p>
          <a:p>
            <a:pPr marL="457200" lvl="0" indent="-298450" algn="l" rtl="0">
              <a:spcBef>
                <a:spcPts val="0"/>
              </a:spcBef>
              <a:spcAft>
                <a:spcPts val="0"/>
              </a:spcAft>
              <a:buSzPts val="1100"/>
              <a:buChar char="●"/>
            </a:pPr>
            <a:r>
              <a:rPr lang="es"/>
              <a:t>Utilizar aproximaciones genéticas para diseñar programas que descubren el algoritmo utilizado para generar las salidas a partir de las entradas estudiadas en los datos de partida.</a:t>
            </a:r>
            <a:endParaRPr/>
          </a:p>
          <a:p>
            <a:pPr marL="0" lvl="0" indent="0" algn="l" rtl="0">
              <a:spcBef>
                <a:spcPts val="0"/>
              </a:spcBef>
              <a:spcAft>
                <a:spcPts val="0"/>
              </a:spcAft>
              <a:buNone/>
            </a:pPr>
            <a:r>
              <a:rPr lang="es"/>
              <a:t>Estas técnicas son capaces de proporcionar una versión “comprensible” del procedimiento utilizado en lugar de sólo generar la salida más prometedora. Esa versión comprensible es lo que se considera la explicación del proceso y por eso se usan en XAI (Inteligencia Artificial Explicable)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e9d841904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2e9d841904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s" dirty="0"/>
              <a:t>Esto es un esquema de la aproximación estadística al machine learning</a:t>
            </a:r>
            <a:endParaRPr dirty="0"/>
          </a:p>
          <a:p>
            <a:pPr marL="457200" marR="0" lvl="0" indent="-298450" algn="l" rtl="0">
              <a:lnSpc>
                <a:spcPct val="100000"/>
              </a:lnSpc>
              <a:spcBef>
                <a:spcPts val="0"/>
              </a:spcBef>
              <a:spcAft>
                <a:spcPts val="0"/>
              </a:spcAft>
              <a:buSzPts val="1100"/>
              <a:buChar char="●"/>
            </a:pPr>
            <a:r>
              <a:rPr lang="es" dirty="0"/>
              <a:t>Los datos de entrada entrenan el modelo que aprende a generar la salida que más probablemente se obtendría en el dominio en el que se aplica el proceso, cuando se le presentan nuevos datos</a:t>
            </a:r>
            <a:endParaRPr dirty="0"/>
          </a:p>
          <a:p>
            <a:pPr marL="457200" marR="0" lvl="0" indent="-298450" algn="l" rtl="0">
              <a:lnSpc>
                <a:spcPct val="100000"/>
              </a:lnSpc>
              <a:spcBef>
                <a:spcPts val="0"/>
              </a:spcBef>
              <a:spcAft>
                <a:spcPts val="0"/>
              </a:spcAft>
              <a:buSzPts val="1100"/>
              <a:buChar char="●"/>
            </a:pPr>
            <a:r>
              <a:rPr lang="es" dirty="0"/>
              <a:t>Como suele haber sólo parejas de entradas y salidas, se suele llamar a estos modelos “de caja negra”</a:t>
            </a:r>
            <a:endParaRPr dirty="0"/>
          </a:p>
          <a:p>
            <a:pPr marL="0" lvl="0" indent="0" algn="l" rtl="0">
              <a:lnSpc>
                <a:spcPct val="100000"/>
              </a:lnSpc>
              <a:spcBef>
                <a:spcPts val="0"/>
              </a:spcBef>
              <a:spcAft>
                <a:spcPts val="0"/>
              </a:spcAft>
              <a:buSzPts val="1400"/>
              <a:buNone/>
            </a:pPr>
            <a:endParaRPr dirty="0"/>
          </a:p>
        </p:txBody>
      </p:sp>
      <p:sp>
        <p:nvSpPr>
          <p:cNvPr id="100" name="Google Shape;100;g22e9d841904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2e9d841904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2e9d841904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s"/>
              <a:t>En XAI, las aproximaciones simbólicas pueden conceptualmente “envolver” la caja negra de las aproximaciones numéricas de tal forma que la explicación que generan sirve para explicar el proceso de la caja negra. En estos escenarios se requiere</a:t>
            </a:r>
            <a:endParaRPr/>
          </a:p>
          <a:p>
            <a:pPr marL="457200" marR="0" lvl="0" indent="-298450" algn="l" rtl="0">
              <a:lnSpc>
                <a:spcPct val="100000"/>
              </a:lnSpc>
              <a:spcBef>
                <a:spcPts val="0"/>
              </a:spcBef>
              <a:spcAft>
                <a:spcPts val="0"/>
              </a:spcAft>
              <a:buSzPts val="1100"/>
              <a:buChar char="●"/>
            </a:pPr>
            <a:r>
              <a:rPr lang="es"/>
              <a:t>Expresar los datos de entrada de manera compatible con el modelo declarativo.</a:t>
            </a:r>
            <a:endParaRPr/>
          </a:p>
          <a:p>
            <a:pPr marL="457200" marR="0" lvl="0" indent="-298450" algn="l" rtl="0">
              <a:lnSpc>
                <a:spcPct val="100000"/>
              </a:lnSpc>
              <a:spcBef>
                <a:spcPts val="0"/>
              </a:spcBef>
              <a:spcAft>
                <a:spcPts val="0"/>
              </a:spcAft>
              <a:buSzPts val="1100"/>
              <a:buChar char="●"/>
            </a:pPr>
            <a:r>
              <a:rPr lang="es"/>
              <a:t>Entrenar el modelo declarativo</a:t>
            </a:r>
            <a:endParaRPr/>
          </a:p>
          <a:p>
            <a:pPr marL="457200" marR="0" lvl="0" indent="-298450" algn="l" rtl="0">
              <a:lnSpc>
                <a:spcPct val="100000"/>
              </a:lnSpc>
              <a:spcBef>
                <a:spcPts val="0"/>
              </a:spcBef>
              <a:spcAft>
                <a:spcPts val="0"/>
              </a:spcAft>
              <a:buSzPts val="1100"/>
              <a:buChar char="●"/>
            </a:pPr>
            <a:r>
              <a:rPr lang="es"/>
              <a:t>Generar las explicaciones</a:t>
            </a:r>
            <a:endParaRPr/>
          </a:p>
          <a:p>
            <a:pPr marL="457200" marR="0" lvl="0" indent="-298450" algn="l" rtl="0">
              <a:lnSpc>
                <a:spcPct val="100000"/>
              </a:lnSpc>
              <a:spcBef>
                <a:spcPts val="0"/>
              </a:spcBef>
              <a:spcAft>
                <a:spcPts val="0"/>
              </a:spcAft>
              <a:buSzPts val="1100"/>
              <a:buChar char="●"/>
            </a:pPr>
            <a:r>
              <a:rPr lang="es"/>
              <a:t>En el ej. (es ficiticio) se muestra dos datos de entrada, a uno le corresponde la salida 0 y al otro la 1. El algoritmo de caja negra sólo devuelve 0 o 1 pero la versión declarativa es capaz de darse cuenta de que el 0 es 0 porque v1 es 0 en la entrada (y del resto del proceso... esto es un ejemplo inventado... se supone que las otras variables no afectan) y el 1 es 1 por que v1 es 1 en la entrada </a:t>
            </a:r>
            <a:endParaRPr/>
          </a:p>
          <a:p>
            <a:pPr marL="0" marR="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119" name="Google Shape;119;g22e9d841904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e9d841904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2e9d841904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dirty="0"/>
              <a:t>Los modelos simbólicos que nos interesan son capaces también de sustituir por completo algoritmos de caja negra y ser utilizados directamente para explicar el proceso desde los datos de entrada.</a:t>
            </a:r>
          </a:p>
          <a:p>
            <a:pPr marL="0" lvl="0" indent="0" algn="l" rtl="0">
              <a:lnSpc>
                <a:spcPct val="100000"/>
              </a:lnSpc>
              <a:spcBef>
                <a:spcPts val="0"/>
              </a:spcBef>
              <a:spcAft>
                <a:spcPts val="0"/>
              </a:spcAft>
              <a:buSzPts val="1400"/>
              <a:buNone/>
            </a:pPr>
            <a:r>
              <a:rPr lang="es" dirty="0"/>
              <a:t>IMPORTANTE: </a:t>
            </a:r>
            <a:r>
              <a:rPr lang="es-ES"/>
              <a:t>Las aproximaciones simbólicas en este escenario aportan las dos cosas, por un lado pueden hacer lo mismo que las estadísticas (predecir los valores para datos nuevos) y además generan realmente un gemelo declarativo que es una versión funcional del proceso implícito en los datos pero que es comprensible para el ser humano</a:t>
            </a:r>
            <a:endParaRPr dirty="0"/>
          </a:p>
        </p:txBody>
      </p:sp>
      <p:sp>
        <p:nvSpPr>
          <p:cNvPr id="149" name="Google Shape;149;g22e9d841904_0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 name="Google Shape;5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 name="Google Shape;5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6" name="Google Shape;5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7" name="Google Shape;57;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s"/>
              <a:t>IA y diseño de materiales</a:t>
            </a:r>
            <a:endParaRPr/>
          </a:p>
        </p:txBody>
      </p:sp>
      <p:sp>
        <p:nvSpPr>
          <p:cNvPr id="63" name="Google Shape;63;p14"/>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 sz="2511" b="1"/>
              <a:t>Cu</a:t>
            </a:r>
            <a:r>
              <a:rPr lang="es" sz="2511" b="1" baseline="-25000"/>
              <a:t>3</a:t>
            </a:r>
            <a:r>
              <a:rPr lang="es" sz="2511" b="1"/>
              <a:t>N</a:t>
            </a:r>
            <a:r>
              <a:rPr lang="es" sz="2511" b="1" baseline="-25000"/>
              <a:t>2</a:t>
            </a:r>
            <a:endParaRPr baseline="-25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2823854" y="1596800"/>
            <a:ext cx="2620775" cy="3088300"/>
          </a:xfrm>
          <a:prstGeom prst="rect">
            <a:avLst/>
          </a:prstGeom>
          <a:noFill/>
          <a:ln>
            <a:noFill/>
          </a:ln>
        </p:spPr>
      </p:pic>
      <p:pic>
        <p:nvPicPr>
          <p:cNvPr id="69" name="Google Shape;69;p15"/>
          <p:cNvPicPr preferRelativeResize="0"/>
          <p:nvPr/>
        </p:nvPicPr>
        <p:blipFill rotWithShape="1">
          <a:blip r:embed="rId4">
            <a:alphaModFix/>
          </a:blip>
          <a:srcRect l="6677" t="19789" r="2718" b="16495"/>
          <a:stretch/>
        </p:blipFill>
        <p:spPr>
          <a:xfrm>
            <a:off x="0" y="0"/>
            <a:ext cx="9144000" cy="5143500"/>
          </a:xfrm>
          <a:prstGeom prst="rect">
            <a:avLst/>
          </a:prstGeom>
          <a:noFill/>
          <a:ln>
            <a:noFill/>
          </a:ln>
        </p:spPr>
      </p:pic>
      <p:sp>
        <p:nvSpPr>
          <p:cNvPr id="70" name="Google Shape;70;p15"/>
          <p:cNvSpPr/>
          <p:nvPr/>
        </p:nvSpPr>
        <p:spPr>
          <a:xfrm>
            <a:off x="8100" y="400"/>
            <a:ext cx="9135900" cy="5143500"/>
          </a:xfrm>
          <a:prstGeom prst="rect">
            <a:avLst/>
          </a:prstGeom>
          <a:solidFill>
            <a:srgbClr val="F8F3F3">
              <a:alpha val="781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txBox="1">
            <a:spLocks noGrp="1"/>
          </p:cNvSpPr>
          <p:nvPr>
            <p:ph type="title"/>
          </p:nvPr>
        </p:nvSpPr>
        <p:spPr>
          <a:xfrm>
            <a:off x="61500" y="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t>Diseño de materiales asistido por IA</a:t>
            </a:r>
            <a:endParaRPr/>
          </a:p>
          <a:p>
            <a:pPr marL="0" lvl="0" indent="0" algn="ctr" rtl="0">
              <a:spcBef>
                <a:spcPts val="0"/>
              </a:spcBef>
              <a:spcAft>
                <a:spcPts val="0"/>
              </a:spcAft>
              <a:buNone/>
            </a:pPr>
            <a:r>
              <a:rPr lang="es" sz="2511" b="1">
                <a:solidFill>
                  <a:schemeClr val="dk2"/>
                </a:solidFill>
                <a:latin typeface="Proxima Nova"/>
                <a:ea typeface="Proxima Nova"/>
                <a:cs typeface="Proxima Nova"/>
                <a:sym typeface="Proxima Nova"/>
              </a:rPr>
              <a:t>aplicación a Cu</a:t>
            </a:r>
            <a:r>
              <a:rPr lang="es" sz="2511" b="1" baseline="-25000">
                <a:solidFill>
                  <a:schemeClr val="dk2"/>
                </a:solidFill>
                <a:latin typeface="Proxima Nova"/>
                <a:ea typeface="Proxima Nova"/>
                <a:cs typeface="Proxima Nova"/>
                <a:sym typeface="Proxima Nova"/>
              </a:rPr>
              <a:t>3</a:t>
            </a:r>
            <a:r>
              <a:rPr lang="es" sz="2511" b="1">
                <a:solidFill>
                  <a:schemeClr val="dk2"/>
                </a:solidFill>
                <a:latin typeface="Proxima Nova"/>
                <a:ea typeface="Proxima Nova"/>
                <a:cs typeface="Proxima Nova"/>
                <a:sym typeface="Proxima Nova"/>
              </a:rPr>
              <a:t>N</a:t>
            </a:r>
            <a:r>
              <a:rPr lang="es" sz="2511" b="1" baseline="-25000">
                <a:solidFill>
                  <a:schemeClr val="dk2"/>
                </a:solidFill>
                <a:latin typeface="Proxima Nova"/>
                <a:ea typeface="Proxima Nova"/>
                <a:cs typeface="Proxima Nova"/>
                <a:sym typeface="Proxima Nova"/>
              </a:rPr>
              <a:t>2</a:t>
            </a:r>
            <a:endParaRPr sz="3111" b="1" baseline="-25000"/>
          </a:p>
        </p:txBody>
      </p:sp>
      <p:sp>
        <p:nvSpPr>
          <p:cNvPr id="72" name="Google Shape;72;p15"/>
          <p:cNvSpPr/>
          <p:nvPr/>
        </p:nvSpPr>
        <p:spPr>
          <a:xfrm>
            <a:off x="154525" y="1066975"/>
            <a:ext cx="8947800" cy="39882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p:nvPr/>
        </p:nvSpPr>
        <p:spPr>
          <a:xfrm>
            <a:off x="3068425" y="1309750"/>
            <a:ext cx="3120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700" b="1" i="1">
                <a:solidFill>
                  <a:srgbClr val="999999"/>
                </a:solidFill>
                <a:latin typeface="Proxima Nova"/>
                <a:ea typeface="Proxima Nova"/>
                <a:cs typeface="Proxima Nova"/>
                <a:sym typeface="Proxima Nova"/>
              </a:rPr>
              <a:t>IA machine learning</a:t>
            </a:r>
            <a:endParaRPr sz="2700" b="1" i="1">
              <a:solidFill>
                <a:srgbClr val="999999"/>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2823854" y="1596800"/>
            <a:ext cx="2620775" cy="3088300"/>
          </a:xfrm>
          <a:prstGeom prst="rect">
            <a:avLst/>
          </a:prstGeom>
          <a:noFill/>
          <a:ln>
            <a:noFill/>
          </a:ln>
        </p:spPr>
      </p:pic>
      <p:pic>
        <p:nvPicPr>
          <p:cNvPr id="79" name="Google Shape;79;p16"/>
          <p:cNvPicPr preferRelativeResize="0"/>
          <p:nvPr/>
        </p:nvPicPr>
        <p:blipFill rotWithShape="1">
          <a:blip r:embed="rId4">
            <a:alphaModFix/>
          </a:blip>
          <a:srcRect l="6677" t="19789" r="2718" b="16495"/>
          <a:stretch/>
        </p:blipFill>
        <p:spPr>
          <a:xfrm>
            <a:off x="0" y="0"/>
            <a:ext cx="9144000" cy="5143500"/>
          </a:xfrm>
          <a:prstGeom prst="rect">
            <a:avLst/>
          </a:prstGeom>
          <a:noFill/>
          <a:ln>
            <a:noFill/>
          </a:ln>
        </p:spPr>
      </p:pic>
      <p:sp>
        <p:nvSpPr>
          <p:cNvPr id="80" name="Google Shape;80;p16"/>
          <p:cNvSpPr/>
          <p:nvPr/>
        </p:nvSpPr>
        <p:spPr>
          <a:xfrm>
            <a:off x="8100" y="400"/>
            <a:ext cx="9135900" cy="5143500"/>
          </a:xfrm>
          <a:prstGeom prst="rect">
            <a:avLst/>
          </a:prstGeom>
          <a:solidFill>
            <a:srgbClr val="F8F3F3">
              <a:alpha val="781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txBox="1">
            <a:spLocks noGrp="1"/>
          </p:cNvSpPr>
          <p:nvPr>
            <p:ph type="title"/>
          </p:nvPr>
        </p:nvSpPr>
        <p:spPr>
          <a:xfrm>
            <a:off x="61500" y="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t>Diseño de materiales asistido por IA</a:t>
            </a:r>
            <a:endParaRPr/>
          </a:p>
          <a:p>
            <a:pPr marL="0" lvl="0" indent="0" algn="ctr" rtl="0">
              <a:spcBef>
                <a:spcPts val="0"/>
              </a:spcBef>
              <a:spcAft>
                <a:spcPts val="0"/>
              </a:spcAft>
              <a:buNone/>
            </a:pPr>
            <a:r>
              <a:rPr lang="es" sz="2511" b="1">
                <a:solidFill>
                  <a:schemeClr val="dk2"/>
                </a:solidFill>
                <a:latin typeface="Proxima Nova"/>
                <a:ea typeface="Proxima Nova"/>
                <a:cs typeface="Proxima Nova"/>
                <a:sym typeface="Proxima Nova"/>
              </a:rPr>
              <a:t>aplicación a Cu3N2</a:t>
            </a:r>
            <a:endParaRPr sz="3111" b="1"/>
          </a:p>
        </p:txBody>
      </p:sp>
      <p:sp>
        <p:nvSpPr>
          <p:cNvPr id="82" name="Google Shape;82;p16"/>
          <p:cNvSpPr/>
          <p:nvPr/>
        </p:nvSpPr>
        <p:spPr>
          <a:xfrm>
            <a:off x="154525" y="1066975"/>
            <a:ext cx="8947800" cy="39882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315175" y="1655625"/>
            <a:ext cx="3352200" cy="334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700" b="1"/>
              <a:t>IA ESTADÍSTICA</a:t>
            </a:r>
            <a:endParaRPr sz="1700" b="1"/>
          </a:p>
          <a:p>
            <a:pPr marL="457200" lvl="0" indent="-323850" algn="l" rtl="0">
              <a:spcBef>
                <a:spcPts val="0"/>
              </a:spcBef>
              <a:spcAft>
                <a:spcPts val="0"/>
              </a:spcAft>
              <a:buSzPts val="1500"/>
              <a:buChar char="●"/>
            </a:pPr>
            <a:r>
              <a:rPr lang="es" sz="1500"/>
              <a:t>Redes neuronales y </a:t>
            </a:r>
            <a:r>
              <a:rPr lang="es" sz="1500" i="1"/>
              <a:t>deep learning</a:t>
            </a:r>
            <a:endParaRPr sz="1500" i="1"/>
          </a:p>
          <a:p>
            <a:pPr marL="457200" lvl="0" indent="-323850" algn="l" rtl="0">
              <a:spcBef>
                <a:spcPts val="0"/>
              </a:spcBef>
              <a:spcAft>
                <a:spcPts val="0"/>
              </a:spcAft>
              <a:buSzPts val="1500"/>
              <a:buChar char="●"/>
            </a:pPr>
            <a:r>
              <a:rPr lang="es" sz="1500"/>
              <a:t>Árboles y bosques </a:t>
            </a:r>
            <a:endParaRPr sz="1500"/>
          </a:p>
          <a:p>
            <a:pPr marL="457200" lvl="0" indent="-323850" algn="l" rtl="0">
              <a:spcBef>
                <a:spcPts val="0"/>
              </a:spcBef>
              <a:spcAft>
                <a:spcPts val="0"/>
              </a:spcAft>
              <a:buSzPts val="1500"/>
              <a:buChar char="●"/>
            </a:pPr>
            <a:r>
              <a:rPr lang="es" sz="1500"/>
              <a:t>SVMs</a:t>
            </a:r>
            <a:endParaRPr sz="1500"/>
          </a:p>
          <a:p>
            <a:pPr marL="457200" lvl="0" indent="-323850" algn="l" rtl="0">
              <a:spcBef>
                <a:spcPts val="0"/>
              </a:spcBef>
              <a:spcAft>
                <a:spcPts val="0"/>
              </a:spcAft>
              <a:buSzPts val="1500"/>
              <a:buChar char="●"/>
            </a:pPr>
            <a:r>
              <a:rPr lang="es" sz="1500"/>
              <a:t>Clústering</a:t>
            </a:r>
            <a:endParaRPr sz="1500"/>
          </a:p>
          <a:p>
            <a:pPr marL="457200" lvl="0" indent="-323850" algn="l" rtl="0">
              <a:spcBef>
                <a:spcPts val="0"/>
              </a:spcBef>
              <a:spcAft>
                <a:spcPts val="0"/>
              </a:spcAft>
              <a:buSzPts val="1500"/>
              <a:buChar char="●"/>
            </a:pPr>
            <a:r>
              <a:rPr lang="es" sz="1500"/>
              <a:t>Análisis de componentes</a:t>
            </a:r>
            <a:endParaRPr sz="1500"/>
          </a:p>
        </p:txBody>
      </p:sp>
      <p:sp>
        <p:nvSpPr>
          <p:cNvPr id="84" name="Google Shape;84;p16"/>
          <p:cNvSpPr txBox="1"/>
          <p:nvPr/>
        </p:nvSpPr>
        <p:spPr>
          <a:xfrm>
            <a:off x="3068425" y="1309750"/>
            <a:ext cx="3120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700" b="1" i="1">
                <a:solidFill>
                  <a:srgbClr val="999999"/>
                </a:solidFill>
                <a:latin typeface="Proxima Nova"/>
                <a:ea typeface="Proxima Nova"/>
                <a:cs typeface="Proxima Nova"/>
                <a:sym typeface="Proxima Nova"/>
              </a:rPr>
              <a:t>IA machine learning</a:t>
            </a:r>
            <a:endParaRPr sz="2700" b="1" i="1">
              <a:solidFill>
                <a:srgbClr val="999999"/>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2823854" y="1596800"/>
            <a:ext cx="2620775" cy="3088300"/>
          </a:xfrm>
          <a:prstGeom prst="rect">
            <a:avLst/>
          </a:prstGeom>
          <a:noFill/>
          <a:ln>
            <a:noFill/>
          </a:ln>
        </p:spPr>
      </p:pic>
      <p:pic>
        <p:nvPicPr>
          <p:cNvPr id="90" name="Google Shape;90;p17"/>
          <p:cNvPicPr preferRelativeResize="0"/>
          <p:nvPr/>
        </p:nvPicPr>
        <p:blipFill rotWithShape="1">
          <a:blip r:embed="rId4">
            <a:alphaModFix/>
          </a:blip>
          <a:srcRect l="6677" t="19789" r="2718" b="16495"/>
          <a:stretch/>
        </p:blipFill>
        <p:spPr>
          <a:xfrm>
            <a:off x="0" y="0"/>
            <a:ext cx="9144000" cy="5143500"/>
          </a:xfrm>
          <a:prstGeom prst="rect">
            <a:avLst/>
          </a:prstGeom>
          <a:noFill/>
          <a:ln>
            <a:noFill/>
          </a:ln>
        </p:spPr>
      </p:pic>
      <p:sp>
        <p:nvSpPr>
          <p:cNvPr id="91" name="Google Shape;91;p17"/>
          <p:cNvSpPr/>
          <p:nvPr/>
        </p:nvSpPr>
        <p:spPr>
          <a:xfrm>
            <a:off x="8100" y="400"/>
            <a:ext cx="9135900" cy="5143500"/>
          </a:xfrm>
          <a:prstGeom prst="rect">
            <a:avLst/>
          </a:prstGeom>
          <a:solidFill>
            <a:srgbClr val="F8F3F3">
              <a:alpha val="781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txBox="1">
            <a:spLocks noGrp="1"/>
          </p:cNvSpPr>
          <p:nvPr>
            <p:ph type="title"/>
          </p:nvPr>
        </p:nvSpPr>
        <p:spPr>
          <a:xfrm>
            <a:off x="61500" y="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t>Diseño de materiales asistido por IA</a:t>
            </a:r>
            <a:endParaRPr/>
          </a:p>
          <a:p>
            <a:pPr marL="0" lvl="0" indent="0" algn="ctr" rtl="0">
              <a:spcBef>
                <a:spcPts val="0"/>
              </a:spcBef>
              <a:spcAft>
                <a:spcPts val="0"/>
              </a:spcAft>
              <a:buNone/>
            </a:pPr>
            <a:r>
              <a:rPr lang="es" sz="2511" b="1">
                <a:solidFill>
                  <a:schemeClr val="dk2"/>
                </a:solidFill>
                <a:latin typeface="Proxima Nova"/>
                <a:ea typeface="Proxima Nova"/>
                <a:cs typeface="Proxima Nova"/>
                <a:sym typeface="Proxima Nova"/>
              </a:rPr>
              <a:t>aplicación a Cu3N2</a:t>
            </a:r>
            <a:endParaRPr sz="3111" b="1"/>
          </a:p>
        </p:txBody>
      </p:sp>
      <p:sp>
        <p:nvSpPr>
          <p:cNvPr id="93" name="Google Shape;93;p17"/>
          <p:cNvSpPr/>
          <p:nvPr/>
        </p:nvSpPr>
        <p:spPr>
          <a:xfrm>
            <a:off x="154525" y="1066975"/>
            <a:ext cx="8947800" cy="39882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5620550" y="1655625"/>
            <a:ext cx="3352200" cy="3348000"/>
          </a:xfrm>
          <a:prstGeom prst="ellipse">
            <a:avLst/>
          </a:prstGeom>
          <a:solidFill>
            <a:srgbClr val="B5D5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700" b="1"/>
              <a:t>IA SIMBÓLICA (XAI)</a:t>
            </a:r>
            <a:endParaRPr sz="1700" b="1"/>
          </a:p>
          <a:p>
            <a:pPr marL="457200" lvl="0" indent="-323850" algn="l" rtl="0">
              <a:spcBef>
                <a:spcPts val="0"/>
              </a:spcBef>
              <a:spcAft>
                <a:spcPts val="0"/>
              </a:spcAft>
              <a:buSzPts val="1500"/>
              <a:buChar char="●"/>
            </a:pPr>
            <a:r>
              <a:rPr lang="es" sz="1500"/>
              <a:t>Inducción lógica de programas</a:t>
            </a:r>
            <a:endParaRPr sz="1500"/>
          </a:p>
          <a:p>
            <a:pPr marL="457200" lvl="0" indent="-323850" algn="l" rtl="0">
              <a:spcBef>
                <a:spcPts val="0"/>
              </a:spcBef>
              <a:spcAft>
                <a:spcPts val="0"/>
              </a:spcAft>
              <a:buSzPts val="1500"/>
              <a:buChar char="●"/>
            </a:pPr>
            <a:r>
              <a:rPr lang="es" sz="1500"/>
              <a:t>Programación evolutiva</a:t>
            </a:r>
            <a:endParaRPr sz="1500"/>
          </a:p>
          <a:p>
            <a:pPr marL="457200" lvl="0" indent="-323850" algn="l" rtl="0">
              <a:spcBef>
                <a:spcPts val="0"/>
              </a:spcBef>
              <a:spcAft>
                <a:spcPts val="0"/>
              </a:spcAft>
              <a:buSzPts val="1500"/>
              <a:buChar char="●"/>
            </a:pPr>
            <a:r>
              <a:rPr lang="es" sz="1500"/>
              <a:t>Diseño de “gemelos digitales” lógicos</a:t>
            </a:r>
            <a:endParaRPr sz="1500"/>
          </a:p>
        </p:txBody>
      </p:sp>
      <p:sp>
        <p:nvSpPr>
          <p:cNvPr id="95" name="Google Shape;95;p17"/>
          <p:cNvSpPr/>
          <p:nvPr/>
        </p:nvSpPr>
        <p:spPr>
          <a:xfrm>
            <a:off x="315175" y="1655625"/>
            <a:ext cx="3352200" cy="334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700" b="1"/>
              <a:t>IA ESTADÍSTICA</a:t>
            </a:r>
            <a:endParaRPr sz="1700" b="1"/>
          </a:p>
          <a:p>
            <a:pPr marL="457200" lvl="0" indent="-323850" algn="l" rtl="0">
              <a:spcBef>
                <a:spcPts val="0"/>
              </a:spcBef>
              <a:spcAft>
                <a:spcPts val="0"/>
              </a:spcAft>
              <a:buSzPts val="1500"/>
              <a:buChar char="●"/>
            </a:pPr>
            <a:r>
              <a:rPr lang="es" sz="1500"/>
              <a:t>Redes neuronales y </a:t>
            </a:r>
            <a:r>
              <a:rPr lang="es" sz="1500" i="1"/>
              <a:t>deep learning</a:t>
            </a:r>
            <a:endParaRPr sz="1500" i="1"/>
          </a:p>
          <a:p>
            <a:pPr marL="457200" lvl="0" indent="-323850" algn="l" rtl="0">
              <a:spcBef>
                <a:spcPts val="0"/>
              </a:spcBef>
              <a:spcAft>
                <a:spcPts val="0"/>
              </a:spcAft>
              <a:buSzPts val="1500"/>
              <a:buChar char="●"/>
            </a:pPr>
            <a:r>
              <a:rPr lang="es" sz="1500"/>
              <a:t>Árboles y bosques </a:t>
            </a:r>
            <a:endParaRPr sz="1500"/>
          </a:p>
          <a:p>
            <a:pPr marL="457200" lvl="0" indent="-323850" algn="l" rtl="0">
              <a:spcBef>
                <a:spcPts val="0"/>
              </a:spcBef>
              <a:spcAft>
                <a:spcPts val="0"/>
              </a:spcAft>
              <a:buSzPts val="1500"/>
              <a:buChar char="●"/>
            </a:pPr>
            <a:r>
              <a:rPr lang="es" sz="1500"/>
              <a:t>SVMs</a:t>
            </a:r>
            <a:endParaRPr sz="1500"/>
          </a:p>
          <a:p>
            <a:pPr marL="457200" lvl="0" indent="-323850" algn="l" rtl="0">
              <a:spcBef>
                <a:spcPts val="0"/>
              </a:spcBef>
              <a:spcAft>
                <a:spcPts val="0"/>
              </a:spcAft>
              <a:buSzPts val="1500"/>
              <a:buChar char="●"/>
            </a:pPr>
            <a:r>
              <a:rPr lang="es" sz="1500"/>
              <a:t>Clústering</a:t>
            </a:r>
            <a:endParaRPr sz="1500"/>
          </a:p>
          <a:p>
            <a:pPr marL="457200" lvl="0" indent="-323850" algn="l" rtl="0">
              <a:spcBef>
                <a:spcPts val="0"/>
              </a:spcBef>
              <a:spcAft>
                <a:spcPts val="0"/>
              </a:spcAft>
              <a:buSzPts val="1500"/>
              <a:buChar char="●"/>
            </a:pPr>
            <a:r>
              <a:rPr lang="es" sz="1500"/>
              <a:t>Análisis de componentes</a:t>
            </a:r>
            <a:endParaRPr sz="1500"/>
          </a:p>
        </p:txBody>
      </p:sp>
      <p:sp>
        <p:nvSpPr>
          <p:cNvPr id="96" name="Google Shape;96;p17"/>
          <p:cNvSpPr txBox="1"/>
          <p:nvPr/>
        </p:nvSpPr>
        <p:spPr>
          <a:xfrm>
            <a:off x="3068425" y="1309750"/>
            <a:ext cx="3120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700" b="1" i="1">
                <a:solidFill>
                  <a:srgbClr val="999999"/>
                </a:solidFill>
                <a:latin typeface="Proxima Nova"/>
                <a:ea typeface="Proxima Nova"/>
                <a:cs typeface="Proxima Nova"/>
                <a:sym typeface="Proxima Nova"/>
              </a:rPr>
              <a:t>IA machine learning</a:t>
            </a:r>
            <a:endParaRPr sz="2700" b="1" i="1">
              <a:solidFill>
                <a:srgbClr val="999999"/>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l="6677" t="19789" r="2718" b="16495"/>
          <a:stretch/>
        </p:blipFill>
        <p:spPr>
          <a:xfrm>
            <a:off x="0" y="0"/>
            <a:ext cx="9144000" cy="5143500"/>
          </a:xfrm>
          <a:prstGeom prst="rect">
            <a:avLst/>
          </a:prstGeom>
          <a:noFill/>
          <a:ln>
            <a:noFill/>
          </a:ln>
        </p:spPr>
      </p:pic>
      <p:sp>
        <p:nvSpPr>
          <p:cNvPr id="103" name="Google Shape;103;p18"/>
          <p:cNvSpPr/>
          <p:nvPr/>
        </p:nvSpPr>
        <p:spPr>
          <a:xfrm>
            <a:off x="8100" y="400"/>
            <a:ext cx="9135900" cy="5143500"/>
          </a:xfrm>
          <a:prstGeom prst="rect">
            <a:avLst/>
          </a:prstGeom>
          <a:solidFill>
            <a:srgbClr val="F8F3F3">
              <a:alpha val="781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88300" y="493000"/>
            <a:ext cx="8999400" cy="4282500"/>
          </a:xfrm>
          <a:prstGeom prst="roundRect">
            <a:avLst>
              <a:gd name="adj" fmla="val 6203"/>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3483345" y="1390328"/>
            <a:ext cx="1752219" cy="944947"/>
          </a:xfrm>
          <a:prstGeom prst="rect">
            <a:avLst/>
          </a:prstGeom>
          <a:noFill/>
          <a:ln>
            <a:noFill/>
          </a:ln>
        </p:spPr>
      </p:pic>
      <p:sp>
        <p:nvSpPr>
          <p:cNvPr id="106" name="Google Shape;106;p18"/>
          <p:cNvSpPr/>
          <p:nvPr/>
        </p:nvSpPr>
        <p:spPr>
          <a:xfrm>
            <a:off x="2038142" y="1770763"/>
            <a:ext cx="1445100" cy="1854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7" name="Google Shape;107;p18"/>
          <p:cNvSpPr/>
          <p:nvPr/>
        </p:nvSpPr>
        <p:spPr>
          <a:xfrm>
            <a:off x="5192137" y="1770763"/>
            <a:ext cx="1445100" cy="1854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8" name="Google Shape;108;p18"/>
          <p:cNvSpPr txBox="1"/>
          <p:nvPr/>
        </p:nvSpPr>
        <p:spPr>
          <a:xfrm>
            <a:off x="6526876" y="1384450"/>
            <a:ext cx="2296800" cy="870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Clasificación,</a:t>
            </a:r>
            <a:r>
              <a:rPr lang="es" sz="1800" b="0" i="0" u="none" strike="noStrike" cap="none">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se genera respuesta, por ej. </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4A86E8"/>
                </a:solidFill>
                <a:latin typeface="Courier New"/>
                <a:ea typeface="Courier New"/>
                <a:cs typeface="Courier New"/>
                <a:sym typeface="Courier New"/>
              </a:rPr>
              <a:t>0</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FF0000"/>
                </a:solidFill>
                <a:latin typeface="Courier New"/>
                <a:ea typeface="Courier New"/>
                <a:cs typeface="Courier New"/>
                <a:sym typeface="Courier New"/>
              </a:rPr>
              <a:t>1</a:t>
            </a:r>
            <a:r>
              <a:rPr lang="es" sz="1200" b="0" i="0" u="none" strike="noStrike" cap="none">
                <a:solidFill>
                  <a:schemeClr val="dk1"/>
                </a:solidFill>
                <a:latin typeface="Courier New"/>
                <a:ea typeface="Courier New"/>
                <a:cs typeface="Courier New"/>
                <a:sym typeface="Courier New"/>
              </a:rPr>
              <a:t>} </a:t>
            </a: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p:txBody>
      </p:sp>
      <p:sp>
        <p:nvSpPr>
          <p:cNvPr id="109" name="Google Shape;109;p18"/>
          <p:cNvSpPr txBox="1"/>
          <p:nvPr/>
        </p:nvSpPr>
        <p:spPr>
          <a:xfrm>
            <a:off x="1758650" y="946350"/>
            <a:ext cx="5047800" cy="346200"/>
          </a:xfrm>
          <a:prstGeom prst="rect">
            <a:avLst/>
          </a:prstGeom>
          <a:noFill/>
          <a:ln>
            <a:noFill/>
          </a:ln>
        </p:spPr>
        <p:txBody>
          <a:bodyPr spcFirstLastPara="1" wrap="square" lIns="68575" tIns="68575" rIns="68575" bIns="68575" anchor="t" anchorCtr="0">
            <a:noAutofit/>
          </a:bodyPr>
          <a:lstStyle/>
          <a:p>
            <a:pPr marL="0" marR="0" lvl="0" indent="342900" algn="ctr"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Clasificador “caja negra” parejas entrada/salida</a:t>
            </a:r>
            <a:endParaRPr sz="1100" b="0" i="0" u="none" strike="noStrike" cap="none">
              <a:solidFill>
                <a:srgbClr val="000000"/>
              </a:solidFill>
              <a:latin typeface="Calibri"/>
              <a:ea typeface="Calibri"/>
              <a:cs typeface="Calibri"/>
              <a:sym typeface="Calibri"/>
            </a:endParaRPr>
          </a:p>
        </p:txBody>
      </p:sp>
      <p:sp>
        <p:nvSpPr>
          <p:cNvPr id="110" name="Google Shape;110;p18"/>
          <p:cNvSpPr txBox="1"/>
          <p:nvPr/>
        </p:nvSpPr>
        <p:spPr>
          <a:xfrm>
            <a:off x="68081" y="1155844"/>
            <a:ext cx="2601900" cy="2505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Datos entrada</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0000"/>
              </a:solidFill>
              <a:latin typeface="Courier New"/>
              <a:ea typeface="Courier New"/>
              <a:cs typeface="Courier New"/>
              <a:sym typeface="Courier New"/>
            </a:endParaRPr>
          </a:p>
        </p:txBody>
      </p:sp>
      <p:pic>
        <p:nvPicPr>
          <p:cNvPr id="111" name="Google Shape;111;p18"/>
          <p:cNvPicPr preferRelativeResize="0"/>
          <p:nvPr/>
        </p:nvPicPr>
        <p:blipFill>
          <a:blip r:embed="rId5">
            <a:alphaModFix/>
          </a:blip>
          <a:stretch>
            <a:fillRect/>
          </a:stretch>
        </p:blipFill>
        <p:spPr>
          <a:xfrm>
            <a:off x="960673" y="1486200"/>
            <a:ext cx="846401" cy="601304"/>
          </a:xfrm>
          <a:prstGeom prst="rect">
            <a:avLst/>
          </a:prstGeom>
          <a:noFill/>
          <a:ln>
            <a:noFill/>
          </a:ln>
        </p:spPr>
      </p:pic>
      <p:pic>
        <p:nvPicPr>
          <p:cNvPr id="112" name="Google Shape;112;p18"/>
          <p:cNvPicPr preferRelativeResize="0"/>
          <p:nvPr/>
        </p:nvPicPr>
        <p:blipFill>
          <a:blip r:embed="rId5">
            <a:alphaModFix/>
          </a:blip>
          <a:stretch>
            <a:fillRect/>
          </a:stretch>
        </p:blipFill>
        <p:spPr>
          <a:xfrm>
            <a:off x="1113073" y="1638600"/>
            <a:ext cx="846401" cy="601304"/>
          </a:xfrm>
          <a:prstGeom prst="rect">
            <a:avLst/>
          </a:prstGeom>
          <a:noFill/>
          <a:ln>
            <a:noFill/>
          </a:ln>
        </p:spPr>
      </p:pic>
      <p:pic>
        <p:nvPicPr>
          <p:cNvPr id="113" name="Google Shape;113;p18"/>
          <p:cNvPicPr preferRelativeResize="0"/>
          <p:nvPr/>
        </p:nvPicPr>
        <p:blipFill>
          <a:blip r:embed="rId5">
            <a:alphaModFix/>
          </a:blip>
          <a:stretch>
            <a:fillRect/>
          </a:stretch>
        </p:blipFill>
        <p:spPr>
          <a:xfrm>
            <a:off x="1265473" y="1791000"/>
            <a:ext cx="846401" cy="601304"/>
          </a:xfrm>
          <a:prstGeom prst="rect">
            <a:avLst/>
          </a:prstGeom>
          <a:noFill/>
          <a:ln>
            <a:noFill/>
          </a:ln>
        </p:spPr>
      </p:pic>
      <p:pic>
        <p:nvPicPr>
          <p:cNvPr id="114" name="Google Shape;114;p18"/>
          <p:cNvPicPr preferRelativeResize="0"/>
          <p:nvPr/>
        </p:nvPicPr>
        <p:blipFill>
          <a:blip r:embed="rId5">
            <a:alphaModFix/>
          </a:blip>
          <a:stretch>
            <a:fillRect/>
          </a:stretch>
        </p:blipFill>
        <p:spPr>
          <a:xfrm>
            <a:off x="1417873" y="1943400"/>
            <a:ext cx="846401" cy="601304"/>
          </a:xfrm>
          <a:prstGeom prst="rect">
            <a:avLst/>
          </a:prstGeom>
          <a:noFill/>
          <a:ln>
            <a:noFill/>
          </a:ln>
        </p:spPr>
      </p:pic>
      <p:sp>
        <p:nvSpPr>
          <p:cNvPr id="115" name="Google Shape;115;p18"/>
          <p:cNvSpPr txBox="1"/>
          <p:nvPr/>
        </p:nvSpPr>
        <p:spPr>
          <a:xfrm>
            <a:off x="191325" y="549000"/>
            <a:ext cx="8748900" cy="346200"/>
          </a:xfrm>
          <a:prstGeom prst="rect">
            <a:avLst/>
          </a:prstGeom>
          <a:noFill/>
          <a:ln>
            <a:noFill/>
          </a:ln>
        </p:spPr>
        <p:txBody>
          <a:bodyPr spcFirstLastPara="1" wrap="square" lIns="68575" tIns="68575" rIns="68575" bIns="68575" anchor="t" anchorCtr="0">
            <a:noAutofit/>
          </a:bodyPr>
          <a:lstStyle/>
          <a:p>
            <a:pPr marL="0" marR="0" lvl="0" indent="342900" algn="ctr" rtl="0">
              <a:lnSpc>
                <a:spcPct val="100000"/>
              </a:lnSpc>
              <a:spcBef>
                <a:spcPts val="0"/>
              </a:spcBef>
              <a:spcAft>
                <a:spcPts val="0"/>
              </a:spcAft>
              <a:buClr>
                <a:srgbClr val="000000"/>
              </a:buClr>
              <a:buSzPts val="1800"/>
              <a:buFont typeface="Arial"/>
              <a:buNone/>
            </a:pPr>
            <a:r>
              <a:rPr lang="es" sz="2400">
                <a:solidFill>
                  <a:schemeClr val="dk1"/>
                </a:solidFill>
                <a:latin typeface="Calibri"/>
                <a:ea typeface="Calibri"/>
                <a:cs typeface="Calibri"/>
                <a:sym typeface="Calibri"/>
              </a:rPr>
              <a:t>APROXIMACIÓN APREND. AUTOMAT. ESTADÍSTICO “CLÁSICO”</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rotWithShape="1">
          <a:blip r:embed="rId3">
            <a:alphaModFix/>
          </a:blip>
          <a:srcRect l="6677" t="19789" r="2718" b="16495"/>
          <a:stretch/>
        </p:blipFill>
        <p:spPr>
          <a:xfrm>
            <a:off x="0" y="0"/>
            <a:ext cx="9144000" cy="5143500"/>
          </a:xfrm>
          <a:prstGeom prst="rect">
            <a:avLst/>
          </a:prstGeom>
          <a:noFill/>
          <a:ln>
            <a:noFill/>
          </a:ln>
        </p:spPr>
      </p:pic>
      <p:sp>
        <p:nvSpPr>
          <p:cNvPr id="122" name="Google Shape;122;p19"/>
          <p:cNvSpPr/>
          <p:nvPr/>
        </p:nvSpPr>
        <p:spPr>
          <a:xfrm>
            <a:off x="8100" y="400"/>
            <a:ext cx="9135900" cy="5143500"/>
          </a:xfrm>
          <a:prstGeom prst="rect">
            <a:avLst/>
          </a:prstGeom>
          <a:solidFill>
            <a:srgbClr val="F8F3F3">
              <a:alpha val="781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88300" y="493000"/>
            <a:ext cx="8999400" cy="4282500"/>
          </a:xfrm>
          <a:prstGeom prst="roundRect">
            <a:avLst>
              <a:gd name="adj" fmla="val 6203"/>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3215600" y="1353950"/>
            <a:ext cx="2200200" cy="2391300"/>
          </a:xfrm>
          <a:prstGeom prst="rect">
            <a:avLst/>
          </a:prstGeom>
          <a:solidFill>
            <a:srgbClr val="EEEEEE">
              <a:alpha val="1203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6637275" y="2968444"/>
            <a:ext cx="2000808" cy="869886"/>
          </a:xfrm>
          <a:prstGeom prst="flowChartDocument">
            <a:avLst/>
          </a:prstGeom>
          <a:solidFill>
            <a:srgbClr val="FFFFFF"/>
          </a:solidFill>
          <a:ln w="19050"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4A86E8"/>
                </a:solidFill>
                <a:latin typeface="Courier New"/>
                <a:ea typeface="Courier New"/>
                <a:cs typeface="Courier New"/>
                <a:sym typeface="Courier New"/>
              </a:rPr>
              <a:t>target(0):-v</a:t>
            </a:r>
            <a:r>
              <a:rPr lang="es" sz="1200" b="1" i="0" u="none" strike="noStrike" cap="none" baseline="-25000">
                <a:solidFill>
                  <a:srgbClr val="4A86E8"/>
                </a:solidFill>
                <a:latin typeface="Courier New"/>
                <a:ea typeface="Courier New"/>
                <a:cs typeface="Courier New"/>
                <a:sym typeface="Courier New"/>
              </a:rPr>
              <a:t>1</a:t>
            </a:r>
            <a:r>
              <a:rPr lang="es" sz="1200" b="1" i="0" u="none" strike="noStrike" cap="none">
                <a:solidFill>
                  <a:srgbClr val="4A86E8"/>
                </a:solidFill>
                <a:latin typeface="Courier New"/>
                <a:ea typeface="Courier New"/>
                <a:cs typeface="Courier New"/>
                <a:sym typeface="Courier New"/>
              </a:rPr>
              <a:t>(0).</a:t>
            </a:r>
            <a:endParaRPr sz="1200" b="1" i="0" u="none" strike="noStrike" cap="none">
              <a:solidFill>
                <a:srgbClr val="4A86E8"/>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s" sz="1200" b="1" i="0" u="none" strike="noStrike" cap="none">
                <a:solidFill>
                  <a:srgbClr val="FF0000"/>
                </a:solidFill>
                <a:latin typeface="Courier New"/>
                <a:ea typeface="Courier New"/>
                <a:cs typeface="Courier New"/>
                <a:sym typeface="Courier New"/>
              </a:rPr>
              <a:t>target(</a:t>
            </a:r>
            <a:r>
              <a:rPr lang="es" sz="1200" b="1">
                <a:solidFill>
                  <a:srgbClr val="FF0000"/>
                </a:solidFill>
                <a:latin typeface="Courier New"/>
                <a:ea typeface="Courier New"/>
                <a:cs typeface="Courier New"/>
                <a:sym typeface="Courier New"/>
              </a:rPr>
              <a:t>1</a:t>
            </a:r>
            <a:r>
              <a:rPr lang="es" sz="1200" b="1" i="0" u="none" strike="noStrike" cap="none">
                <a:solidFill>
                  <a:srgbClr val="FF0000"/>
                </a:solidFill>
                <a:latin typeface="Courier New"/>
                <a:ea typeface="Courier New"/>
                <a:cs typeface="Courier New"/>
                <a:sym typeface="Courier New"/>
              </a:rPr>
              <a:t>):-v</a:t>
            </a:r>
            <a:r>
              <a:rPr lang="es" sz="1200" b="1" i="0" u="none" strike="noStrike" cap="none" baseline="-25000">
                <a:solidFill>
                  <a:srgbClr val="FF0000"/>
                </a:solidFill>
                <a:latin typeface="Courier New"/>
                <a:ea typeface="Courier New"/>
                <a:cs typeface="Courier New"/>
                <a:sym typeface="Courier New"/>
              </a:rPr>
              <a:t>1</a:t>
            </a:r>
            <a:r>
              <a:rPr lang="es" sz="1200" b="1" i="0" u="none" strike="noStrike" cap="none">
                <a:solidFill>
                  <a:srgbClr val="FF0000"/>
                </a:solidFill>
                <a:latin typeface="Courier New"/>
                <a:ea typeface="Courier New"/>
                <a:cs typeface="Courier New"/>
                <a:sym typeface="Courier New"/>
              </a:rPr>
              <a:t>(1).</a:t>
            </a:r>
            <a:endParaRPr sz="1100" b="0" i="0" u="none" strike="noStrike" cap="none">
              <a:solidFill>
                <a:srgbClr val="FF0000"/>
              </a:solidFill>
              <a:latin typeface="Arial"/>
              <a:ea typeface="Arial"/>
              <a:cs typeface="Arial"/>
              <a:sym typeface="Arial"/>
            </a:endParaRPr>
          </a:p>
        </p:txBody>
      </p:sp>
      <p:sp>
        <p:nvSpPr>
          <p:cNvPr id="126" name="Google Shape;126;p19"/>
          <p:cNvSpPr/>
          <p:nvPr/>
        </p:nvSpPr>
        <p:spPr>
          <a:xfrm>
            <a:off x="5192137" y="3322729"/>
            <a:ext cx="1445100" cy="1854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27" name="Google Shape;127;p19"/>
          <p:cNvPicPr preferRelativeResize="0"/>
          <p:nvPr/>
        </p:nvPicPr>
        <p:blipFill rotWithShape="1">
          <a:blip r:embed="rId4">
            <a:alphaModFix/>
          </a:blip>
          <a:srcRect/>
          <a:stretch/>
        </p:blipFill>
        <p:spPr>
          <a:xfrm>
            <a:off x="3483345" y="1390328"/>
            <a:ext cx="1752219" cy="944947"/>
          </a:xfrm>
          <a:prstGeom prst="rect">
            <a:avLst/>
          </a:prstGeom>
          <a:noFill/>
          <a:ln>
            <a:noFill/>
          </a:ln>
        </p:spPr>
      </p:pic>
      <p:sp>
        <p:nvSpPr>
          <p:cNvPr id="128" name="Google Shape;128;p19"/>
          <p:cNvSpPr/>
          <p:nvPr/>
        </p:nvSpPr>
        <p:spPr>
          <a:xfrm rot="5400000">
            <a:off x="2181127" y="2275626"/>
            <a:ext cx="1715100" cy="898500"/>
          </a:xfrm>
          <a:prstGeom prst="bentUpArrow">
            <a:avLst>
              <a:gd name="adj1" fmla="val 11803"/>
              <a:gd name="adj2" fmla="val 17489"/>
              <a:gd name="adj3" fmla="val 14441"/>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 name="Google Shape;129;p19"/>
          <p:cNvSpPr txBox="1"/>
          <p:nvPr/>
        </p:nvSpPr>
        <p:spPr>
          <a:xfrm>
            <a:off x="68081" y="1155844"/>
            <a:ext cx="2601900" cy="2505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Datos entrada</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lvl="0" indent="0" algn="l" rtl="0">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Traducción a declarativo</a:t>
            </a:r>
            <a:endParaRPr sz="18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800"/>
              <a:buFont typeface="Arial"/>
              <a:buNone/>
            </a:pPr>
            <a:r>
              <a:rPr lang="es" sz="1200" b="0" i="0" u="none" strike="noStrike" cap="none">
                <a:solidFill>
                  <a:schemeClr val="dk1"/>
                </a:solidFill>
                <a:latin typeface="Courier New"/>
                <a:ea typeface="Courier New"/>
                <a:cs typeface="Courier New"/>
                <a:sym typeface="Courier New"/>
              </a:rPr>
              <a:t>V</a:t>
            </a:r>
            <a:r>
              <a:rPr lang="es" sz="1200" b="0" i="0" u="none" strike="noStrike" cap="none" baseline="-25000">
                <a:solidFill>
                  <a:schemeClr val="dk1"/>
                </a:solidFill>
                <a:latin typeface="Courier New"/>
                <a:ea typeface="Courier New"/>
                <a:cs typeface="Courier New"/>
                <a:sym typeface="Courier New"/>
              </a:rPr>
              <a:t>A</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4A86E8"/>
                </a:solidFill>
                <a:latin typeface="Courier New"/>
                <a:ea typeface="Courier New"/>
                <a:cs typeface="Courier New"/>
                <a:sym typeface="Courier New"/>
              </a:rPr>
              <a:t>v</a:t>
            </a:r>
            <a:r>
              <a:rPr lang="es" sz="1200" b="1" i="0" u="none" strike="noStrike" cap="none" baseline="-25000">
                <a:solidFill>
                  <a:srgbClr val="4A86E8"/>
                </a:solidFill>
                <a:latin typeface="Courier New"/>
                <a:ea typeface="Courier New"/>
                <a:cs typeface="Courier New"/>
                <a:sym typeface="Courier New"/>
              </a:rPr>
              <a:t>1</a:t>
            </a:r>
            <a:r>
              <a:rPr lang="es" sz="1200" b="1" i="0" u="none" strike="noStrike" cap="none">
                <a:solidFill>
                  <a:srgbClr val="4A86E8"/>
                </a:solidFill>
                <a:latin typeface="Courier New"/>
                <a:ea typeface="Courier New"/>
                <a:cs typeface="Courier New"/>
                <a:sym typeface="Courier New"/>
              </a:rPr>
              <a:t>=0,v</a:t>
            </a:r>
            <a:r>
              <a:rPr lang="es" sz="1200" b="1" i="0" u="none" strike="noStrike" cap="none" baseline="-25000">
                <a:solidFill>
                  <a:srgbClr val="4A86E8"/>
                </a:solidFill>
                <a:latin typeface="Courier New"/>
                <a:ea typeface="Courier New"/>
                <a:cs typeface="Courier New"/>
                <a:sym typeface="Courier New"/>
              </a:rPr>
              <a:t>2</a:t>
            </a:r>
            <a:r>
              <a:rPr lang="es" sz="1200" b="1" i="0" u="none" strike="noStrike" cap="none">
                <a:solidFill>
                  <a:srgbClr val="4A86E8"/>
                </a:solidFill>
                <a:latin typeface="Courier New"/>
                <a:ea typeface="Courier New"/>
                <a:cs typeface="Courier New"/>
                <a:sym typeface="Courier New"/>
              </a:rPr>
              <a:t>=5,v</a:t>
            </a:r>
            <a:r>
              <a:rPr lang="es" sz="1200" b="1" i="0" u="none" strike="noStrike" cap="none" baseline="-25000">
                <a:solidFill>
                  <a:srgbClr val="4A86E8"/>
                </a:solidFill>
                <a:latin typeface="Courier New"/>
                <a:ea typeface="Courier New"/>
                <a:cs typeface="Courier New"/>
                <a:sym typeface="Courier New"/>
              </a:rPr>
              <a:t>3</a:t>
            </a:r>
            <a:r>
              <a:rPr lang="es" sz="1200" b="1" i="0" u="none" strike="noStrike" cap="none">
                <a:solidFill>
                  <a:srgbClr val="4A86E8"/>
                </a:solidFill>
                <a:latin typeface="Courier New"/>
                <a:ea typeface="Courier New"/>
                <a:cs typeface="Courier New"/>
                <a:sym typeface="Courier New"/>
              </a:rPr>
              <a:t>=2</a:t>
            </a:r>
            <a:r>
              <a:rPr lang="es" sz="1200" b="0" i="0" u="none" strike="noStrike" cap="none">
                <a:solidFill>
                  <a:schemeClr val="dk1"/>
                </a:solidFill>
                <a:latin typeface="Courier New"/>
                <a:ea typeface="Courier New"/>
                <a:cs typeface="Courier New"/>
                <a:sym typeface="Courier New"/>
              </a:rPr>
              <a:t>}, </a:t>
            </a:r>
            <a:r>
              <a:rPr lang="es" sz="1200" b="1" i="0" u="none" strike="noStrike" cap="none">
                <a:solidFill>
                  <a:srgbClr val="4A86E8"/>
                </a:solidFill>
                <a:latin typeface="Courier New"/>
                <a:ea typeface="Courier New"/>
                <a:cs typeface="Courier New"/>
                <a:sym typeface="Courier New"/>
              </a:rPr>
              <a:t>t=0</a:t>
            </a:r>
            <a:endParaRPr sz="1200" b="1" i="0" u="none" strike="noStrike" cap="none">
              <a:solidFill>
                <a:srgbClr val="4A86E8"/>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ourier New"/>
                <a:ea typeface="Courier New"/>
                <a:cs typeface="Courier New"/>
                <a:sym typeface="Courier New"/>
              </a:rPr>
              <a:t>V</a:t>
            </a:r>
            <a:r>
              <a:rPr lang="es" sz="1200" b="0" i="0" u="none" strike="noStrike" cap="none" baseline="-25000">
                <a:solidFill>
                  <a:schemeClr val="dk1"/>
                </a:solidFill>
                <a:latin typeface="Courier New"/>
                <a:ea typeface="Courier New"/>
                <a:cs typeface="Courier New"/>
                <a:sym typeface="Courier New"/>
              </a:rPr>
              <a:t>B</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FF0000"/>
                </a:solidFill>
                <a:latin typeface="Courier New"/>
                <a:ea typeface="Courier New"/>
                <a:cs typeface="Courier New"/>
                <a:sym typeface="Courier New"/>
              </a:rPr>
              <a:t>v</a:t>
            </a:r>
            <a:r>
              <a:rPr lang="es" sz="1200" b="1" i="0" u="none" strike="noStrike" cap="none" baseline="-25000">
                <a:solidFill>
                  <a:srgbClr val="FF0000"/>
                </a:solidFill>
                <a:latin typeface="Courier New"/>
                <a:ea typeface="Courier New"/>
                <a:cs typeface="Courier New"/>
                <a:sym typeface="Courier New"/>
              </a:rPr>
              <a:t>1</a:t>
            </a:r>
            <a:r>
              <a:rPr lang="es" sz="1200" b="1" i="0" u="none" strike="noStrike" cap="none">
                <a:solidFill>
                  <a:srgbClr val="FF0000"/>
                </a:solidFill>
                <a:latin typeface="Courier New"/>
                <a:ea typeface="Courier New"/>
                <a:cs typeface="Courier New"/>
                <a:sym typeface="Courier New"/>
              </a:rPr>
              <a:t>=1,v</a:t>
            </a:r>
            <a:r>
              <a:rPr lang="es" sz="1200" b="1" i="0" u="none" strike="noStrike" cap="none" baseline="-25000">
                <a:solidFill>
                  <a:srgbClr val="FF0000"/>
                </a:solidFill>
                <a:latin typeface="Courier New"/>
                <a:ea typeface="Courier New"/>
                <a:cs typeface="Courier New"/>
                <a:sym typeface="Courier New"/>
              </a:rPr>
              <a:t>2</a:t>
            </a:r>
            <a:r>
              <a:rPr lang="es" sz="1200" b="1" i="0" u="none" strike="noStrike" cap="none">
                <a:solidFill>
                  <a:srgbClr val="FF0000"/>
                </a:solidFill>
                <a:latin typeface="Courier New"/>
                <a:ea typeface="Courier New"/>
                <a:cs typeface="Courier New"/>
                <a:sym typeface="Courier New"/>
              </a:rPr>
              <a:t>=3,v</a:t>
            </a:r>
            <a:r>
              <a:rPr lang="es" sz="1200" b="1" i="0" u="none" strike="noStrike" cap="none" baseline="-25000">
                <a:solidFill>
                  <a:srgbClr val="FF0000"/>
                </a:solidFill>
                <a:latin typeface="Courier New"/>
                <a:ea typeface="Courier New"/>
                <a:cs typeface="Courier New"/>
                <a:sym typeface="Courier New"/>
              </a:rPr>
              <a:t>3</a:t>
            </a:r>
            <a:r>
              <a:rPr lang="es" sz="1200" b="1" i="0" u="none" strike="noStrike" cap="none">
                <a:solidFill>
                  <a:srgbClr val="FF0000"/>
                </a:solidFill>
                <a:latin typeface="Courier New"/>
                <a:ea typeface="Courier New"/>
                <a:cs typeface="Courier New"/>
                <a:sym typeface="Courier New"/>
              </a:rPr>
              <a:t>=0</a:t>
            </a:r>
            <a:r>
              <a:rPr lang="es" sz="1200" b="0" i="0" u="none" strike="noStrike" cap="none">
                <a:solidFill>
                  <a:schemeClr val="dk1"/>
                </a:solidFill>
                <a:latin typeface="Courier New"/>
                <a:ea typeface="Courier New"/>
                <a:cs typeface="Courier New"/>
                <a:sym typeface="Courier New"/>
              </a:rPr>
              <a:t>}, </a:t>
            </a:r>
            <a:r>
              <a:rPr lang="es" sz="1200" b="1" i="0" u="none" strike="noStrike" cap="none">
                <a:solidFill>
                  <a:srgbClr val="FF0000"/>
                </a:solidFill>
                <a:latin typeface="Courier New"/>
                <a:ea typeface="Courier New"/>
                <a:cs typeface="Courier New"/>
                <a:sym typeface="Courier New"/>
              </a:rPr>
              <a:t>t=1</a:t>
            </a:r>
            <a:endParaRPr sz="1200" b="1" i="0" u="none" strike="noStrike" cap="none">
              <a:solidFill>
                <a:srgbClr val="FF0000"/>
              </a:solidFill>
              <a:latin typeface="Courier New"/>
              <a:ea typeface="Courier New"/>
              <a:cs typeface="Courier New"/>
              <a:sym typeface="Courier New"/>
            </a:endParaRPr>
          </a:p>
        </p:txBody>
      </p:sp>
      <p:cxnSp>
        <p:nvCxnSpPr>
          <p:cNvPr id="130" name="Google Shape;130;p19"/>
          <p:cNvCxnSpPr/>
          <p:nvPr/>
        </p:nvCxnSpPr>
        <p:spPr>
          <a:xfrm>
            <a:off x="198675" y="2609575"/>
            <a:ext cx="6276000" cy="0"/>
          </a:xfrm>
          <a:prstGeom prst="straightConnector1">
            <a:avLst/>
          </a:prstGeom>
          <a:noFill/>
          <a:ln w="38100" cap="flat" cmpd="sng">
            <a:solidFill>
              <a:srgbClr val="000000"/>
            </a:solidFill>
            <a:prstDash val="dash"/>
            <a:round/>
            <a:headEnd type="none" w="sm" len="sm"/>
            <a:tailEnd type="none" w="sm" len="sm"/>
          </a:ln>
        </p:spPr>
      </p:cxnSp>
      <p:sp>
        <p:nvSpPr>
          <p:cNvPr id="131" name="Google Shape;131;p19"/>
          <p:cNvSpPr/>
          <p:nvPr/>
        </p:nvSpPr>
        <p:spPr>
          <a:xfrm>
            <a:off x="2178425" y="3139050"/>
            <a:ext cx="6716794" cy="1187437"/>
          </a:xfrm>
          <a:custGeom>
            <a:avLst/>
            <a:gdLst/>
            <a:ahLst/>
            <a:cxnLst/>
            <a:rect l="l" t="t" r="r" b="b"/>
            <a:pathLst>
              <a:path w="358229" h="40341" extrusionOk="0">
                <a:moveTo>
                  <a:pt x="0" y="0"/>
                </a:moveTo>
                <a:lnTo>
                  <a:pt x="14522" y="0"/>
                </a:lnTo>
                <a:lnTo>
                  <a:pt x="14522" y="40341"/>
                </a:lnTo>
                <a:lnTo>
                  <a:pt x="358229" y="40341"/>
                </a:lnTo>
                <a:lnTo>
                  <a:pt x="358229" y="5244"/>
                </a:lnTo>
                <a:lnTo>
                  <a:pt x="323536" y="5244"/>
                </a:lnTo>
              </a:path>
            </a:pathLst>
          </a:custGeom>
          <a:noFill/>
          <a:ln w="38100" cap="flat" cmpd="sng">
            <a:solidFill>
              <a:srgbClr val="4A86E8"/>
            </a:solidFill>
            <a:prstDash val="solid"/>
            <a:round/>
            <a:headEnd type="none" w="sm" len="sm"/>
            <a:tailEnd type="triangle" w="med" len="med"/>
          </a:ln>
        </p:spPr>
      </p:sp>
      <p:sp>
        <p:nvSpPr>
          <p:cNvPr id="132" name="Google Shape;132;p19"/>
          <p:cNvSpPr/>
          <p:nvPr/>
        </p:nvSpPr>
        <p:spPr>
          <a:xfrm>
            <a:off x="2235581" y="3441600"/>
            <a:ext cx="6731081" cy="1028700"/>
          </a:xfrm>
          <a:custGeom>
            <a:avLst/>
            <a:gdLst/>
            <a:ahLst/>
            <a:cxnLst/>
            <a:rect l="l" t="t" r="r" b="b"/>
            <a:pathLst>
              <a:path w="358991" h="54864" extrusionOk="0">
                <a:moveTo>
                  <a:pt x="0" y="14344"/>
                </a:moveTo>
                <a:lnTo>
                  <a:pt x="358" y="54864"/>
                </a:lnTo>
                <a:lnTo>
                  <a:pt x="14522" y="54685"/>
                </a:lnTo>
                <a:lnTo>
                  <a:pt x="358229" y="54685"/>
                </a:lnTo>
                <a:lnTo>
                  <a:pt x="358991" y="404"/>
                </a:lnTo>
                <a:lnTo>
                  <a:pt x="322281" y="0"/>
                </a:lnTo>
              </a:path>
            </a:pathLst>
          </a:custGeom>
          <a:noFill/>
          <a:ln w="38100" cap="flat" cmpd="sng">
            <a:solidFill>
              <a:srgbClr val="FF0000"/>
            </a:solidFill>
            <a:prstDash val="solid"/>
            <a:round/>
            <a:headEnd type="none" w="sm" len="sm"/>
            <a:tailEnd type="triangle" w="med" len="med"/>
          </a:ln>
        </p:spPr>
      </p:sp>
      <p:sp>
        <p:nvSpPr>
          <p:cNvPr id="133" name="Google Shape;133;p19"/>
          <p:cNvSpPr txBox="1"/>
          <p:nvPr/>
        </p:nvSpPr>
        <p:spPr>
          <a:xfrm>
            <a:off x="1917038" y="3661150"/>
            <a:ext cx="4797300" cy="746100"/>
          </a:xfrm>
          <a:prstGeom prst="rect">
            <a:avLst/>
          </a:prstGeom>
          <a:noFill/>
          <a:ln>
            <a:noFill/>
          </a:ln>
        </p:spPr>
        <p:txBody>
          <a:bodyPr spcFirstLastPara="1" wrap="square" lIns="68575" tIns="68575" rIns="68575" bIns="68575" anchor="t" anchorCtr="0">
            <a:noAutofit/>
          </a:bodyPr>
          <a:lstStyle/>
          <a:p>
            <a:pPr marL="0" marR="0" lvl="0" indent="342900" algn="ctr"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Sistema lógico equivalente al clasificador comprensible (caja blanca)</a:t>
            </a:r>
            <a:endParaRPr sz="1100" b="0" i="0" u="none" strike="noStrike" cap="none">
              <a:solidFill>
                <a:srgbClr val="000000"/>
              </a:solidFill>
              <a:latin typeface="Calibri"/>
              <a:ea typeface="Calibri"/>
              <a:cs typeface="Calibri"/>
              <a:sym typeface="Calibri"/>
            </a:endParaRPr>
          </a:p>
        </p:txBody>
      </p:sp>
      <p:sp>
        <p:nvSpPr>
          <p:cNvPr id="134" name="Google Shape;134;p19"/>
          <p:cNvSpPr txBox="1"/>
          <p:nvPr/>
        </p:nvSpPr>
        <p:spPr>
          <a:xfrm>
            <a:off x="5937750" y="2350491"/>
            <a:ext cx="3206400" cy="621600"/>
          </a:xfrm>
          <a:prstGeom prst="rect">
            <a:avLst/>
          </a:prstGeom>
          <a:noFill/>
          <a:ln>
            <a:noFill/>
          </a:ln>
        </p:spPr>
        <p:txBody>
          <a:bodyPr spcFirstLastPara="1" wrap="square" lIns="68575" tIns="68575" rIns="68575" bIns="68575" anchor="t" anchorCtr="0">
            <a:noAutofit/>
          </a:bodyPr>
          <a:lstStyle/>
          <a:p>
            <a:pPr marL="0" marR="0" lvl="0" indent="342900" algn="ctr"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Explicación declarativa</a:t>
            </a:r>
            <a:r>
              <a:rPr lang="es" sz="1800" b="0" i="0" u="none" strike="noStrike" cap="none">
                <a:solidFill>
                  <a:schemeClr val="dk1"/>
                </a:solidFill>
                <a:latin typeface="Calibri"/>
                <a:ea typeface="Calibri"/>
                <a:cs typeface="Calibri"/>
                <a:sym typeface="Calibri"/>
              </a:rPr>
              <a:t> del proceso </a:t>
            </a:r>
            <a:r>
              <a:rPr lang="es" sz="1800">
                <a:solidFill>
                  <a:schemeClr val="dk1"/>
                </a:solidFill>
                <a:latin typeface="Calibri"/>
                <a:ea typeface="Calibri"/>
                <a:cs typeface="Calibri"/>
                <a:sym typeface="Calibri"/>
              </a:rPr>
              <a:t>(ej. teoría lógica)</a:t>
            </a:r>
            <a:endParaRPr sz="1100" b="0" i="0" u="none" strike="noStrike" cap="none">
              <a:solidFill>
                <a:srgbClr val="000000"/>
              </a:solidFill>
              <a:latin typeface="Calibri"/>
              <a:ea typeface="Calibri"/>
              <a:cs typeface="Calibri"/>
              <a:sym typeface="Calibri"/>
            </a:endParaRPr>
          </a:p>
        </p:txBody>
      </p:sp>
      <p:pic>
        <p:nvPicPr>
          <p:cNvPr id="135" name="Google Shape;135;p19"/>
          <p:cNvPicPr preferRelativeResize="0"/>
          <p:nvPr/>
        </p:nvPicPr>
        <p:blipFill>
          <a:blip r:embed="rId5">
            <a:alphaModFix/>
          </a:blip>
          <a:stretch>
            <a:fillRect/>
          </a:stretch>
        </p:blipFill>
        <p:spPr>
          <a:xfrm>
            <a:off x="3814076" y="2663750"/>
            <a:ext cx="846400" cy="997400"/>
          </a:xfrm>
          <a:prstGeom prst="rect">
            <a:avLst/>
          </a:prstGeom>
          <a:noFill/>
          <a:ln>
            <a:noFill/>
          </a:ln>
        </p:spPr>
      </p:pic>
      <p:pic>
        <p:nvPicPr>
          <p:cNvPr id="136" name="Google Shape;136;p19"/>
          <p:cNvPicPr preferRelativeResize="0"/>
          <p:nvPr/>
        </p:nvPicPr>
        <p:blipFill rotWithShape="1">
          <a:blip r:embed="rId6">
            <a:alphaModFix/>
          </a:blip>
          <a:srcRect/>
          <a:stretch/>
        </p:blipFill>
        <p:spPr>
          <a:xfrm>
            <a:off x="3487925" y="1390325"/>
            <a:ext cx="1752175" cy="944950"/>
          </a:xfrm>
          <a:prstGeom prst="rect">
            <a:avLst/>
          </a:prstGeom>
          <a:noFill/>
          <a:ln>
            <a:noFill/>
          </a:ln>
        </p:spPr>
      </p:pic>
      <p:sp>
        <p:nvSpPr>
          <p:cNvPr id="137" name="Google Shape;137;p19"/>
          <p:cNvSpPr/>
          <p:nvPr/>
        </p:nvSpPr>
        <p:spPr>
          <a:xfrm>
            <a:off x="3239425" y="1384450"/>
            <a:ext cx="2134200" cy="1187400"/>
          </a:xfrm>
          <a:prstGeom prst="rect">
            <a:avLst/>
          </a:prstGeom>
          <a:solidFill>
            <a:srgbClr val="F8F3F3">
              <a:alpha val="78140"/>
            </a:srgbClr>
          </a:solidFill>
          <a:ln w="19050" cap="flat" cmpd="sng">
            <a:solidFill>
              <a:srgbClr val="F8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2038142" y="1770763"/>
            <a:ext cx="1445100" cy="1854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9" name="Google Shape;139;p19"/>
          <p:cNvSpPr/>
          <p:nvPr/>
        </p:nvSpPr>
        <p:spPr>
          <a:xfrm>
            <a:off x="5192137" y="1770763"/>
            <a:ext cx="1445100" cy="1854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40" name="Google Shape;140;p19"/>
          <p:cNvPicPr preferRelativeResize="0"/>
          <p:nvPr/>
        </p:nvPicPr>
        <p:blipFill>
          <a:blip r:embed="rId7">
            <a:alphaModFix/>
          </a:blip>
          <a:stretch>
            <a:fillRect/>
          </a:stretch>
        </p:blipFill>
        <p:spPr>
          <a:xfrm>
            <a:off x="960673" y="1486200"/>
            <a:ext cx="846401" cy="601304"/>
          </a:xfrm>
          <a:prstGeom prst="rect">
            <a:avLst/>
          </a:prstGeom>
          <a:noFill/>
          <a:ln>
            <a:noFill/>
          </a:ln>
        </p:spPr>
      </p:pic>
      <p:pic>
        <p:nvPicPr>
          <p:cNvPr id="141" name="Google Shape;141;p19"/>
          <p:cNvPicPr preferRelativeResize="0"/>
          <p:nvPr/>
        </p:nvPicPr>
        <p:blipFill>
          <a:blip r:embed="rId7">
            <a:alphaModFix/>
          </a:blip>
          <a:stretch>
            <a:fillRect/>
          </a:stretch>
        </p:blipFill>
        <p:spPr>
          <a:xfrm>
            <a:off x="1113073" y="1638600"/>
            <a:ext cx="846401" cy="601304"/>
          </a:xfrm>
          <a:prstGeom prst="rect">
            <a:avLst/>
          </a:prstGeom>
          <a:noFill/>
          <a:ln>
            <a:noFill/>
          </a:ln>
        </p:spPr>
      </p:pic>
      <p:pic>
        <p:nvPicPr>
          <p:cNvPr id="142" name="Google Shape;142;p19"/>
          <p:cNvPicPr preferRelativeResize="0"/>
          <p:nvPr/>
        </p:nvPicPr>
        <p:blipFill>
          <a:blip r:embed="rId7">
            <a:alphaModFix/>
          </a:blip>
          <a:stretch>
            <a:fillRect/>
          </a:stretch>
        </p:blipFill>
        <p:spPr>
          <a:xfrm>
            <a:off x="1265473" y="1791000"/>
            <a:ext cx="846401" cy="601304"/>
          </a:xfrm>
          <a:prstGeom prst="rect">
            <a:avLst/>
          </a:prstGeom>
          <a:noFill/>
          <a:ln>
            <a:noFill/>
          </a:ln>
        </p:spPr>
      </p:pic>
      <p:pic>
        <p:nvPicPr>
          <p:cNvPr id="143" name="Google Shape;143;p19"/>
          <p:cNvPicPr preferRelativeResize="0"/>
          <p:nvPr/>
        </p:nvPicPr>
        <p:blipFill>
          <a:blip r:embed="rId7">
            <a:alphaModFix/>
          </a:blip>
          <a:stretch>
            <a:fillRect/>
          </a:stretch>
        </p:blipFill>
        <p:spPr>
          <a:xfrm>
            <a:off x="1417873" y="1943400"/>
            <a:ext cx="846401" cy="601304"/>
          </a:xfrm>
          <a:prstGeom prst="rect">
            <a:avLst/>
          </a:prstGeom>
          <a:noFill/>
          <a:ln>
            <a:noFill/>
          </a:ln>
        </p:spPr>
      </p:pic>
      <p:sp>
        <p:nvSpPr>
          <p:cNvPr id="144" name="Google Shape;144;p19"/>
          <p:cNvSpPr txBox="1"/>
          <p:nvPr/>
        </p:nvSpPr>
        <p:spPr>
          <a:xfrm>
            <a:off x="198675" y="549000"/>
            <a:ext cx="8852100" cy="346200"/>
          </a:xfrm>
          <a:prstGeom prst="rect">
            <a:avLst/>
          </a:prstGeom>
          <a:noFill/>
          <a:ln>
            <a:noFill/>
          </a:ln>
        </p:spPr>
        <p:txBody>
          <a:bodyPr spcFirstLastPara="1" wrap="square" lIns="68575" tIns="68575" rIns="68575" bIns="68575" anchor="t" anchorCtr="0">
            <a:noAutofit/>
          </a:bodyPr>
          <a:lstStyle/>
          <a:p>
            <a:pPr marL="0" marR="0" lvl="0" indent="342900" algn="ctr" rtl="0">
              <a:lnSpc>
                <a:spcPct val="100000"/>
              </a:lnSpc>
              <a:spcBef>
                <a:spcPts val="0"/>
              </a:spcBef>
              <a:spcAft>
                <a:spcPts val="0"/>
              </a:spcAft>
              <a:buClr>
                <a:srgbClr val="000000"/>
              </a:buClr>
              <a:buSzPts val="1800"/>
              <a:buFont typeface="Arial"/>
              <a:buNone/>
            </a:pPr>
            <a:r>
              <a:rPr lang="es" sz="2400">
                <a:solidFill>
                  <a:schemeClr val="dk1"/>
                </a:solidFill>
                <a:latin typeface="Calibri"/>
                <a:ea typeface="Calibri"/>
                <a:cs typeface="Calibri"/>
                <a:sym typeface="Calibri"/>
              </a:rPr>
              <a:t>APROXIMACIÓN SIMBÓLICA COMO ENVOLTORIO QUE EXPLICA</a:t>
            </a:r>
            <a:endParaRPr sz="2400" b="0" i="0" u="none" strike="noStrike" cap="none">
              <a:solidFill>
                <a:srgbClr val="000000"/>
              </a:solidFill>
              <a:latin typeface="Calibri"/>
              <a:ea typeface="Calibri"/>
              <a:cs typeface="Calibri"/>
              <a:sym typeface="Calibri"/>
            </a:endParaRPr>
          </a:p>
        </p:txBody>
      </p:sp>
      <p:sp>
        <p:nvSpPr>
          <p:cNvPr id="145" name="Google Shape;145;p19"/>
          <p:cNvSpPr txBox="1"/>
          <p:nvPr/>
        </p:nvSpPr>
        <p:spPr>
          <a:xfrm>
            <a:off x="6526876" y="1384450"/>
            <a:ext cx="2296800" cy="870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Clasificación,</a:t>
            </a:r>
            <a:r>
              <a:rPr lang="es" sz="1800" b="0" i="0" u="none" strike="noStrike" cap="none">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se genera respuesta, por ej. </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4A86E8"/>
                </a:solidFill>
                <a:latin typeface="Courier New"/>
                <a:ea typeface="Courier New"/>
                <a:cs typeface="Courier New"/>
                <a:sym typeface="Courier New"/>
              </a:rPr>
              <a:t>0</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FF0000"/>
                </a:solidFill>
                <a:latin typeface="Courier New"/>
                <a:ea typeface="Courier New"/>
                <a:cs typeface="Courier New"/>
                <a:sym typeface="Courier New"/>
              </a:rPr>
              <a:t>1</a:t>
            </a:r>
            <a:r>
              <a:rPr lang="es" sz="1200" b="0" i="0" u="none" strike="noStrike" cap="none">
                <a:solidFill>
                  <a:schemeClr val="dk1"/>
                </a:solidFill>
                <a:latin typeface="Courier New"/>
                <a:ea typeface="Courier New"/>
                <a:cs typeface="Courier New"/>
                <a:sym typeface="Courier New"/>
              </a:rPr>
              <a:t>} </a:t>
            </a: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0"/>
          <p:cNvPicPr preferRelativeResize="0"/>
          <p:nvPr/>
        </p:nvPicPr>
        <p:blipFill rotWithShape="1">
          <a:blip r:embed="rId3">
            <a:alphaModFix/>
          </a:blip>
          <a:srcRect l="6677" t="19789" r="2718" b="16495"/>
          <a:stretch/>
        </p:blipFill>
        <p:spPr>
          <a:xfrm>
            <a:off x="0" y="0"/>
            <a:ext cx="9144000" cy="5143500"/>
          </a:xfrm>
          <a:prstGeom prst="rect">
            <a:avLst/>
          </a:prstGeom>
          <a:noFill/>
          <a:ln>
            <a:noFill/>
          </a:ln>
        </p:spPr>
      </p:pic>
      <p:sp>
        <p:nvSpPr>
          <p:cNvPr id="152" name="Google Shape;152;p20"/>
          <p:cNvSpPr/>
          <p:nvPr/>
        </p:nvSpPr>
        <p:spPr>
          <a:xfrm>
            <a:off x="8100" y="400"/>
            <a:ext cx="9135900" cy="5143500"/>
          </a:xfrm>
          <a:prstGeom prst="rect">
            <a:avLst/>
          </a:prstGeom>
          <a:solidFill>
            <a:srgbClr val="F8F3F3">
              <a:alpha val="781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88300" y="493000"/>
            <a:ext cx="8999400" cy="4282500"/>
          </a:xfrm>
          <a:prstGeom prst="roundRect">
            <a:avLst>
              <a:gd name="adj" fmla="val 6203"/>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3215600" y="1876375"/>
            <a:ext cx="2200200" cy="1200600"/>
          </a:xfrm>
          <a:prstGeom prst="rect">
            <a:avLst/>
          </a:prstGeom>
          <a:solidFill>
            <a:srgbClr val="EEEEEE">
              <a:alpha val="1203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6637275" y="2968444"/>
            <a:ext cx="2000808" cy="869886"/>
          </a:xfrm>
          <a:prstGeom prst="flowChartDocument">
            <a:avLst/>
          </a:prstGeom>
          <a:solidFill>
            <a:srgbClr val="FFFFFF"/>
          </a:solidFill>
          <a:ln w="19050"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dirty="0">
                <a:solidFill>
                  <a:srgbClr val="4A86E8"/>
                </a:solidFill>
                <a:latin typeface="Courier New"/>
                <a:ea typeface="Courier New"/>
                <a:cs typeface="Courier New"/>
                <a:sym typeface="Courier New"/>
              </a:rPr>
              <a:t>target(0):-v</a:t>
            </a:r>
            <a:r>
              <a:rPr lang="es" sz="1200" b="1" i="0" u="none" strike="noStrike" cap="none" baseline="-25000" dirty="0">
                <a:solidFill>
                  <a:srgbClr val="4A86E8"/>
                </a:solidFill>
                <a:latin typeface="Courier New"/>
                <a:ea typeface="Courier New"/>
                <a:cs typeface="Courier New"/>
                <a:sym typeface="Courier New"/>
              </a:rPr>
              <a:t>1</a:t>
            </a:r>
            <a:r>
              <a:rPr lang="es" sz="1200" b="1" i="0" u="none" strike="noStrike" cap="none" dirty="0">
                <a:solidFill>
                  <a:srgbClr val="4A86E8"/>
                </a:solidFill>
                <a:latin typeface="Courier New"/>
                <a:ea typeface="Courier New"/>
                <a:cs typeface="Courier New"/>
                <a:sym typeface="Courier New"/>
              </a:rPr>
              <a:t>(0).</a:t>
            </a:r>
            <a:endParaRPr sz="1200" b="1" i="0" u="none" strike="noStrike" cap="none" dirty="0">
              <a:solidFill>
                <a:srgbClr val="4A86E8"/>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s" sz="1200" b="1" i="0" u="none" strike="noStrike" cap="none" dirty="0">
                <a:solidFill>
                  <a:srgbClr val="FF0000"/>
                </a:solidFill>
                <a:latin typeface="Courier New"/>
                <a:ea typeface="Courier New"/>
                <a:cs typeface="Courier New"/>
                <a:sym typeface="Courier New"/>
              </a:rPr>
              <a:t>target(1):-v</a:t>
            </a:r>
            <a:r>
              <a:rPr lang="es" sz="1200" b="1" i="0" u="none" strike="noStrike" cap="none" baseline="-25000" dirty="0">
                <a:solidFill>
                  <a:srgbClr val="FF0000"/>
                </a:solidFill>
                <a:latin typeface="Courier New"/>
                <a:ea typeface="Courier New"/>
                <a:cs typeface="Courier New"/>
                <a:sym typeface="Courier New"/>
              </a:rPr>
              <a:t>1</a:t>
            </a:r>
            <a:r>
              <a:rPr lang="es" sz="1200" b="1" i="0" u="none" strike="noStrike" cap="none" dirty="0">
                <a:solidFill>
                  <a:srgbClr val="FF0000"/>
                </a:solidFill>
                <a:latin typeface="Courier New"/>
                <a:ea typeface="Courier New"/>
                <a:cs typeface="Courier New"/>
                <a:sym typeface="Courier New"/>
              </a:rPr>
              <a:t>(1).</a:t>
            </a:r>
            <a:endParaRPr sz="1100" b="0" i="0" u="none" strike="noStrike" cap="none" dirty="0">
              <a:solidFill>
                <a:srgbClr val="FF0000"/>
              </a:solidFill>
              <a:latin typeface="Arial"/>
              <a:ea typeface="Arial"/>
              <a:cs typeface="Arial"/>
              <a:sym typeface="Arial"/>
            </a:endParaRPr>
          </a:p>
        </p:txBody>
      </p:sp>
      <p:sp>
        <p:nvSpPr>
          <p:cNvPr id="156" name="Google Shape;156;p20"/>
          <p:cNvSpPr/>
          <p:nvPr/>
        </p:nvSpPr>
        <p:spPr>
          <a:xfrm>
            <a:off x="5823750" y="1728825"/>
            <a:ext cx="846300" cy="2145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7" name="Google Shape;157;p20"/>
          <p:cNvSpPr/>
          <p:nvPr/>
        </p:nvSpPr>
        <p:spPr>
          <a:xfrm rot="5400000">
            <a:off x="5389352" y="2185001"/>
            <a:ext cx="1715100" cy="898500"/>
          </a:xfrm>
          <a:prstGeom prst="bentUpArrow">
            <a:avLst>
              <a:gd name="adj1" fmla="val 11803"/>
              <a:gd name="adj2" fmla="val 17489"/>
              <a:gd name="adj3" fmla="val 14441"/>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 name="Google Shape;158;p20"/>
          <p:cNvSpPr/>
          <p:nvPr/>
        </p:nvSpPr>
        <p:spPr>
          <a:xfrm>
            <a:off x="2178431" y="3139050"/>
            <a:ext cx="6716794" cy="1028696"/>
          </a:xfrm>
          <a:custGeom>
            <a:avLst/>
            <a:gdLst/>
            <a:ahLst/>
            <a:cxnLst/>
            <a:rect l="l" t="t" r="r" b="b"/>
            <a:pathLst>
              <a:path w="358229" h="40341" extrusionOk="0">
                <a:moveTo>
                  <a:pt x="0" y="0"/>
                </a:moveTo>
                <a:lnTo>
                  <a:pt x="14522" y="0"/>
                </a:lnTo>
                <a:lnTo>
                  <a:pt x="14522" y="40341"/>
                </a:lnTo>
                <a:lnTo>
                  <a:pt x="358229" y="40341"/>
                </a:lnTo>
                <a:lnTo>
                  <a:pt x="358229" y="5244"/>
                </a:lnTo>
                <a:lnTo>
                  <a:pt x="323536" y="5244"/>
                </a:lnTo>
              </a:path>
            </a:pathLst>
          </a:custGeom>
          <a:noFill/>
          <a:ln w="38100" cap="flat" cmpd="sng">
            <a:solidFill>
              <a:srgbClr val="4A86E8"/>
            </a:solidFill>
            <a:prstDash val="solid"/>
            <a:round/>
            <a:headEnd type="none" w="sm" len="sm"/>
            <a:tailEnd type="triangle" w="med" len="med"/>
          </a:ln>
        </p:spPr>
      </p:sp>
      <p:sp>
        <p:nvSpPr>
          <p:cNvPr id="159" name="Google Shape;159;p20"/>
          <p:cNvSpPr/>
          <p:nvPr/>
        </p:nvSpPr>
        <p:spPr>
          <a:xfrm>
            <a:off x="2235581" y="3441600"/>
            <a:ext cx="6731081" cy="1028700"/>
          </a:xfrm>
          <a:custGeom>
            <a:avLst/>
            <a:gdLst/>
            <a:ahLst/>
            <a:cxnLst/>
            <a:rect l="l" t="t" r="r" b="b"/>
            <a:pathLst>
              <a:path w="358991" h="54864" extrusionOk="0">
                <a:moveTo>
                  <a:pt x="0" y="14344"/>
                </a:moveTo>
                <a:lnTo>
                  <a:pt x="358" y="54864"/>
                </a:lnTo>
                <a:lnTo>
                  <a:pt x="14522" y="54685"/>
                </a:lnTo>
                <a:lnTo>
                  <a:pt x="358229" y="54685"/>
                </a:lnTo>
                <a:lnTo>
                  <a:pt x="358991" y="404"/>
                </a:lnTo>
                <a:lnTo>
                  <a:pt x="322281" y="0"/>
                </a:lnTo>
              </a:path>
            </a:pathLst>
          </a:custGeom>
          <a:noFill/>
          <a:ln w="38100" cap="flat" cmpd="sng">
            <a:solidFill>
              <a:srgbClr val="FF0000"/>
            </a:solidFill>
            <a:prstDash val="solid"/>
            <a:round/>
            <a:headEnd type="none" w="sm" len="sm"/>
            <a:tailEnd type="triangle" w="med" len="med"/>
          </a:ln>
        </p:spPr>
      </p:sp>
      <p:sp>
        <p:nvSpPr>
          <p:cNvPr id="160" name="Google Shape;160;p20"/>
          <p:cNvSpPr txBox="1"/>
          <p:nvPr/>
        </p:nvSpPr>
        <p:spPr>
          <a:xfrm>
            <a:off x="2288588" y="1258188"/>
            <a:ext cx="4054200" cy="346200"/>
          </a:xfrm>
          <a:prstGeom prst="rect">
            <a:avLst/>
          </a:prstGeom>
          <a:noFill/>
          <a:ln>
            <a:noFill/>
          </a:ln>
        </p:spPr>
        <p:txBody>
          <a:bodyPr spcFirstLastPara="1" wrap="square" lIns="68575" tIns="68575" rIns="68575" bIns="68575" anchor="t" anchorCtr="0">
            <a:noAutofit/>
          </a:bodyPr>
          <a:lstStyle/>
          <a:p>
            <a:pPr marL="0" marR="0" lvl="0" indent="342900" algn="ctr"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Generador de gemelo digital declarativo</a:t>
            </a:r>
            <a:endParaRPr sz="1100" b="0" i="0" u="none" strike="noStrike" cap="none">
              <a:solidFill>
                <a:srgbClr val="000000"/>
              </a:solidFill>
              <a:latin typeface="Calibri"/>
              <a:ea typeface="Calibri"/>
              <a:cs typeface="Calibri"/>
              <a:sym typeface="Calibri"/>
            </a:endParaRPr>
          </a:p>
        </p:txBody>
      </p:sp>
      <p:pic>
        <p:nvPicPr>
          <p:cNvPr id="161" name="Google Shape;161;p20"/>
          <p:cNvPicPr preferRelativeResize="0"/>
          <p:nvPr/>
        </p:nvPicPr>
        <p:blipFill>
          <a:blip r:embed="rId4">
            <a:alphaModFix/>
          </a:blip>
          <a:stretch>
            <a:fillRect/>
          </a:stretch>
        </p:blipFill>
        <p:spPr>
          <a:xfrm>
            <a:off x="3792513" y="1967400"/>
            <a:ext cx="846400" cy="997400"/>
          </a:xfrm>
          <a:prstGeom prst="rect">
            <a:avLst/>
          </a:prstGeom>
          <a:noFill/>
          <a:ln>
            <a:noFill/>
          </a:ln>
        </p:spPr>
      </p:pic>
      <p:sp>
        <p:nvSpPr>
          <p:cNvPr id="162" name="Google Shape;162;p20"/>
          <p:cNvSpPr/>
          <p:nvPr/>
        </p:nvSpPr>
        <p:spPr>
          <a:xfrm>
            <a:off x="2305842" y="2479438"/>
            <a:ext cx="1445100" cy="1854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3" name="Google Shape;163;p20"/>
          <p:cNvSpPr/>
          <p:nvPr/>
        </p:nvSpPr>
        <p:spPr>
          <a:xfrm>
            <a:off x="5192126" y="2479450"/>
            <a:ext cx="709200" cy="1854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64" name="Google Shape;164;p20"/>
          <p:cNvPicPr preferRelativeResize="0"/>
          <p:nvPr/>
        </p:nvPicPr>
        <p:blipFill>
          <a:blip r:embed="rId5">
            <a:alphaModFix/>
          </a:blip>
          <a:stretch>
            <a:fillRect/>
          </a:stretch>
        </p:blipFill>
        <p:spPr>
          <a:xfrm>
            <a:off x="960673" y="1486200"/>
            <a:ext cx="846401" cy="601304"/>
          </a:xfrm>
          <a:prstGeom prst="rect">
            <a:avLst/>
          </a:prstGeom>
          <a:noFill/>
          <a:ln>
            <a:noFill/>
          </a:ln>
        </p:spPr>
      </p:pic>
      <p:pic>
        <p:nvPicPr>
          <p:cNvPr id="165" name="Google Shape;165;p20"/>
          <p:cNvPicPr preferRelativeResize="0"/>
          <p:nvPr/>
        </p:nvPicPr>
        <p:blipFill>
          <a:blip r:embed="rId5">
            <a:alphaModFix/>
          </a:blip>
          <a:stretch>
            <a:fillRect/>
          </a:stretch>
        </p:blipFill>
        <p:spPr>
          <a:xfrm>
            <a:off x="1113073" y="1638600"/>
            <a:ext cx="846401" cy="601304"/>
          </a:xfrm>
          <a:prstGeom prst="rect">
            <a:avLst/>
          </a:prstGeom>
          <a:noFill/>
          <a:ln>
            <a:noFill/>
          </a:ln>
        </p:spPr>
      </p:pic>
      <p:pic>
        <p:nvPicPr>
          <p:cNvPr id="166" name="Google Shape;166;p20"/>
          <p:cNvPicPr preferRelativeResize="0"/>
          <p:nvPr/>
        </p:nvPicPr>
        <p:blipFill>
          <a:blip r:embed="rId5">
            <a:alphaModFix/>
          </a:blip>
          <a:stretch>
            <a:fillRect/>
          </a:stretch>
        </p:blipFill>
        <p:spPr>
          <a:xfrm>
            <a:off x="1265473" y="1791000"/>
            <a:ext cx="846401" cy="601304"/>
          </a:xfrm>
          <a:prstGeom prst="rect">
            <a:avLst/>
          </a:prstGeom>
          <a:noFill/>
          <a:ln>
            <a:noFill/>
          </a:ln>
        </p:spPr>
      </p:pic>
      <p:pic>
        <p:nvPicPr>
          <p:cNvPr id="167" name="Google Shape;167;p20"/>
          <p:cNvPicPr preferRelativeResize="0"/>
          <p:nvPr/>
        </p:nvPicPr>
        <p:blipFill>
          <a:blip r:embed="rId5">
            <a:alphaModFix/>
          </a:blip>
          <a:stretch>
            <a:fillRect/>
          </a:stretch>
        </p:blipFill>
        <p:spPr>
          <a:xfrm>
            <a:off x="1417873" y="1943400"/>
            <a:ext cx="846401" cy="601304"/>
          </a:xfrm>
          <a:prstGeom prst="rect">
            <a:avLst/>
          </a:prstGeom>
          <a:noFill/>
          <a:ln>
            <a:noFill/>
          </a:ln>
        </p:spPr>
      </p:pic>
      <p:sp>
        <p:nvSpPr>
          <p:cNvPr id="168" name="Google Shape;168;p20"/>
          <p:cNvSpPr txBox="1"/>
          <p:nvPr/>
        </p:nvSpPr>
        <p:spPr>
          <a:xfrm>
            <a:off x="139800" y="549000"/>
            <a:ext cx="8903700" cy="346200"/>
          </a:xfrm>
          <a:prstGeom prst="rect">
            <a:avLst/>
          </a:prstGeom>
          <a:noFill/>
          <a:ln>
            <a:noFill/>
          </a:ln>
        </p:spPr>
        <p:txBody>
          <a:bodyPr spcFirstLastPara="1" wrap="square" lIns="68575" tIns="68575" rIns="68575" bIns="68575" anchor="t" anchorCtr="0">
            <a:noAutofit/>
          </a:bodyPr>
          <a:lstStyle/>
          <a:p>
            <a:pPr marL="0" marR="0" lvl="0" indent="342900" algn="ctr" rtl="0">
              <a:lnSpc>
                <a:spcPct val="100000"/>
              </a:lnSpc>
              <a:spcBef>
                <a:spcPts val="0"/>
              </a:spcBef>
              <a:spcAft>
                <a:spcPts val="0"/>
              </a:spcAft>
              <a:buClr>
                <a:srgbClr val="000000"/>
              </a:buClr>
              <a:buSzPts val="1800"/>
              <a:buFont typeface="Arial"/>
              <a:buNone/>
            </a:pPr>
            <a:r>
              <a:rPr lang="es" sz="2400">
                <a:solidFill>
                  <a:schemeClr val="dk1"/>
                </a:solidFill>
                <a:latin typeface="Calibri"/>
                <a:ea typeface="Calibri"/>
                <a:cs typeface="Calibri"/>
                <a:sym typeface="Calibri"/>
              </a:rPr>
              <a:t>APROXIMACIÓN SIMBÓLICA PARA EXPLICAR DATOS DIRECTAMENTE</a:t>
            </a:r>
            <a:endParaRPr sz="2400" b="0" i="0" u="none" strike="noStrike" cap="none">
              <a:solidFill>
                <a:srgbClr val="000000"/>
              </a:solidFill>
              <a:latin typeface="Calibri"/>
              <a:ea typeface="Calibri"/>
              <a:cs typeface="Calibri"/>
              <a:sym typeface="Calibri"/>
            </a:endParaRPr>
          </a:p>
        </p:txBody>
      </p:sp>
      <p:sp>
        <p:nvSpPr>
          <p:cNvPr id="169" name="Google Shape;169;p20"/>
          <p:cNvSpPr txBox="1"/>
          <p:nvPr/>
        </p:nvSpPr>
        <p:spPr>
          <a:xfrm>
            <a:off x="68081" y="1155844"/>
            <a:ext cx="2601900" cy="2505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Datos entrada</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Courier New"/>
              <a:ea typeface="Courier New"/>
              <a:cs typeface="Courier New"/>
              <a:sym typeface="Courier New"/>
            </a:endParaRPr>
          </a:p>
          <a:p>
            <a:pPr marL="0" lvl="0" indent="0" algn="l" rtl="0">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Traducción a declarativo</a:t>
            </a:r>
            <a:endParaRPr sz="18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800"/>
              <a:buFont typeface="Arial"/>
              <a:buNone/>
            </a:pPr>
            <a:r>
              <a:rPr lang="es" sz="1200" b="0" i="0" u="none" strike="noStrike" cap="none">
                <a:solidFill>
                  <a:schemeClr val="dk1"/>
                </a:solidFill>
                <a:latin typeface="Courier New"/>
                <a:ea typeface="Courier New"/>
                <a:cs typeface="Courier New"/>
                <a:sym typeface="Courier New"/>
              </a:rPr>
              <a:t>V</a:t>
            </a:r>
            <a:r>
              <a:rPr lang="es" sz="1200" b="0" i="0" u="none" strike="noStrike" cap="none" baseline="-25000">
                <a:solidFill>
                  <a:schemeClr val="dk1"/>
                </a:solidFill>
                <a:latin typeface="Courier New"/>
                <a:ea typeface="Courier New"/>
                <a:cs typeface="Courier New"/>
                <a:sym typeface="Courier New"/>
              </a:rPr>
              <a:t>A</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4A86E8"/>
                </a:solidFill>
                <a:latin typeface="Courier New"/>
                <a:ea typeface="Courier New"/>
                <a:cs typeface="Courier New"/>
                <a:sym typeface="Courier New"/>
              </a:rPr>
              <a:t>v</a:t>
            </a:r>
            <a:r>
              <a:rPr lang="es" sz="1200" b="1" i="0" u="none" strike="noStrike" cap="none" baseline="-25000">
                <a:solidFill>
                  <a:srgbClr val="4A86E8"/>
                </a:solidFill>
                <a:latin typeface="Courier New"/>
                <a:ea typeface="Courier New"/>
                <a:cs typeface="Courier New"/>
                <a:sym typeface="Courier New"/>
              </a:rPr>
              <a:t>1</a:t>
            </a:r>
            <a:r>
              <a:rPr lang="es" sz="1200" b="1" i="0" u="none" strike="noStrike" cap="none">
                <a:solidFill>
                  <a:srgbClr val="4A86E8"/>
                </a:solidFill>
                <a:latin typeface="Courier New"/>
                <a:ea typeface="Courier New"/>
                <a:cs typeface="Courier New"/>
                <a:sym typeface="Courier New"/>
              </a:rPr>
              <a:t>=0,v</a:t>
            </a:r>
            <a:r>
              <a:rPr lang="es" sz="1200" b="1" i="0" u="none" strike="noStrike" cap="none" baseline="-25000">
                <a:solidFill>
                  <a:srgbClr val="4A86E8"/>
                </a:solidFill>
                <a:latin typeface="Courier New"/>
                <a:ea typeface="Courier New"/>
                <a:cs typeface="Courier New"/>
                <a:sym typeface="Courier New"/>
              </a:rPr>
              <a:t>2</a:t>
            </a:r>
            <a:r>
              <a:rPr lang="es" sz="1200" b="1" i="0" u="none" strike="noStrike" cap="none">
                <a:solidFill>
                  <a:srgbClr val="4A86E8"/>
                </a:solidFill>
                <a:latin typeface="Courier New"/>
                <a:ea typeface="Courier New"/>
                <a:cs typeface="Courier New"/>
                <a:sym typeface="Courier New"/>
              </a:rPr>
              <a:t>=5,v</a:t>
            </a:r>
            <a:r>
              <a:rPr lang="es" sz="1200" b="1" i="0" u="none" strike="noStrike" cap="none" baseline="-25000">
                <a:solidFill>
                  <a:srgbClr val="4A86E8"/>
                </a:solidFill>
                <a:latin typeface="Courier New"/>
                <a:ea typeface="Courier New"/>
                <a:cs typeface="Courier New"/>
                <a:sym typeface="Courier New"/>
              </a:rPr>
              <a:t>3</a:t>
            </a:r>
            <a:r>
              <a:rPr lang="es" sz="1200" b="1" i="0" u="none" strike="noStrike" cap="none">
                <a:solidFill>
                  <a:srgbClr val="4A86E8"/>
                </a:solidFill>
                <a:latin typeface="Courier New"/>
                <a:ea typeface="Courier New"/>
                <a:cs typeface="Courier New"/>
                <a:sym typeface="Courier New"/>
              </a:rPr>
              <a:t>=2</a:t>
            </a:r>
            <a:r>
              <a:rPr lang="es" sz="1200" b="0" i="0" u="none" strike="noStrike" cap="none">
                <a:solidFill>
                  <a:schemeClr val="dk1"/>
                </a:solidFill>
                <a:latin typeface="Courier New"/>
                <a:ea typeface="Courier New"/>
                <a:cs typeface="Courier New"/>
                <a:sym typeface="Courier New"/>
              </a:rPr>
              <a:t>}, </a:t>
            </a:r>
            <a:r>
              <a:rPr lang="es" sz="1200" b="1" i="0" u="none" strike="noStrike" cap="none">
                <a:solidFill>
                  <a:srgbClr val="4A86E8"/>
                </a:solidFill>
                <a:latin typeface="Courier New"/>
                <a:ea typeface="Courier New"/>
                <a:cs typeface="Courier New"/>
                <a:sym typeface="Courier New"/>
              </a:rPr>
              <a:t>t=0</a:t>
            </a:r>
            <a:endParaRPr sz="1200" b="1" i="0" u="none" strike="noStrike" cap="none">
              <a:solidFill>
                <a:srgbClr val="4A86E8"/>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ourier New"/>
                <a:ea typeface="Courier New"/>
                <a:cs typeface="Courier New"/>
                <a:sym typeface="Courier New"/>
              </a:rPr>
              <a:t>V</a:t>
            </a:r>
            <a:r>
              <a:rPr lang="es" sz="1200" b="0" i="0" u="none" strike="noStrike" cap="none" baseline="-25000">
                <a:solidFill>
                  <a:schemeClr val="dk1"/>
                </a:solidFill>
                <a:latin typeface="Courier New"/>
                <a:ea typeface="Courier New"/>
                <a:cs typeface="Courier New"/>
                <a:sym typeface="Courier New"/>
              </a:rPr>
              <a:t>B</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FF0000"/>
                </a:solidFill>
                <a:latin typeface="Courier New"/>
                <a:ea typeface="Courier New"/>
                <a:cs typeface="Courier New"/>
                <a:sym typeface="Courier New"/>
              </a:rPr>
              <a:t>v</a:t>
            </a:r>
            <a:r>
              <a:rPr lang="es" sz="1200" b="1" i="0" u="none" strike="noStrike" cap="none" baseline="-25000">
                <a:solidFill>
                  <a:srgbClr val="FF0000"/>
                </a:solidFill>
                <a:latin typeface="Courier New"/>
                <a:ea typeface="Courier New"/>
                <a:cs typeface="Courier New"/>
                <a:sym typeface="Courier New"/>
              </a:rPr>
              <a:t>1</a:t>
            </a:r>
            <a:r>
              <a:rPr lang="es" sz="1200" b="1" i="0" u="none" strike="noStrike" cap="none">
                <a:solidFill>
                  <a:srgbClr val="FF0000"/>
                </a:solidFill>
                <a:latin typeface="Courier New"/>
                <a:ea typeface="Courier New"/>
                <a:cs typeface="Courier New"/>
                <a:sym typeface="Courier New"/>
              </a:rPr>
              <a:t>=1,v</a:t>
            </a:r>
            <a:r>
              <a:rPr lang="es" sz="1200" b="1" i="0" u="none" strike="noStrike" cap="none" baseline="-25000">
                <a:solidFill>
                  <a:srgbClr val="FF0000"/>
                </a:solidFill>
                <a:latin typeface="Courier New"/>
                <a:ea typeface="Courier New"/>
                <a:cs typeface="Courier New"/>
                <a:sym typeface="Courier New"/>
              </a:rPr>
              <a:t>2</a:t>
            </a:r>
            <a:r>
              <a:rPr lang="es" sz="1200" b="1" i="0" u="none" strike="noStrike" cap="none">
                <a:solidFill>
                  <a:srgbClr val="FF0000"/>
                </a:solidFill>
                <a:latin typeface="Courier New"/>
                <a:ea typeface="Courier New"/>
                <a:cs typeface="Courier New"/>
                <a:sym typeface="Courier New"/>
              </a:rPr>
              <a:t>=3,v</a:t>
            </a:r>
            <a:r>
              <a:rPr lang="es" sz="1200" b="1" i="0" u="none" strike="noStrike" cap="none" baseline="-25000">
                <a:solidFill>
                  <a:srgbClr val="FF0000"/>
                </a:solidFill>
                <a:latin typeface="Courier New"/>
                <a:ea typeface="Courier New"/>
                <a:cs typeface="Courier New"/>
                <a:sym typeface="Courier New"/>
              </a:rPr>
              <a:t>3</a:t>
            </a:r>
            <a:r>
              <a:rPr lang="es" sz="1200" b="1" i="0" u="none" strike="noStrike" cap="none">
                <a:solidFill>
                  <a:srgbClr val="FF0000"/>
                </a:solidFill>
                <a:latin typeface="Courier New"/>
                <a:ea typeface="Courier New"/>
                <a:cs typeface="Courier New"/>
                <a:sym typeface="Courier New"/>
              </a:rPr>
              <a:t>=0</a:t>
            </a:r>
            <a:r>
              <a:rPr lang="es" sz="1200" b="0" i="0" u="none" strike="noStrike" cap="none">
                <a:solidFill>
                  <a:schemeClr val="dk1"/>
                </a:solidFill>
                <a:latin typeface="Courier New"/>
                <a:ea typeface="Courier New"/>
                <a:cs typeface="Courier New"/>
                <a:sym typeface="Courier New"/>
              </a:rPr>
              <a:t>}, </a:t>
            </a:r>
            <a:r>
              <a:rPr lang="es" sz="1200" b="1" i="0" u="none" strike="noStrike" cap="none">
                <a:solidFill>
                  <a:srgbClr val="FF0000"/>
                </a:solidFill>
                <a:latin typeface="Courier New"/>
                <a:ea typeface="Courier New"/>
                <a:cs typeface="Courier New"/>
                <a:sym typeface="Courier New"/>
              </a:rPr>
              <a:t>t=1</a:t>
            </a:r>
            <a:endParaRPr sz="1200" b="1" i="0" u="none" strike="noStrike" cap="none">
              <a:solidFill>
                <a:srgbClr val="FF0000"/>
              </a:solidFill>
              <a:latin typeface="Courier New"/>
              <a:ea typeface="Courier New"/>
              <a:cs typeface="Courier New"/>
              <a:sym typeface="Courier New"/>
            </a:endParaRPr>
          </a:p>
        </p:txBody>
      </p:sp>
      <p:sp>
        <p:nvSpPr>
          <p:cNvPr id="170" name="Google Shape;170;p20"/>
          <p:cNvSpPr txBox="1"/>
          <p:nvPr/>
        </p:nvSpPr>
        <p:spPr>
          <a:xfrm>
            <a:off x="5937750" y="2350491"/>
            <a:ext cx="3206400" cy="621600"/>
          </a:xfrm>
          <a:prstGeom prst="rect">
            <a:avLst/>
          </a:prstGeom>
          <a:noFill/>
          <a:ln>
            <a:noFill/>
          </a:ln>
        </p:spPr>
        <p:txBody>
          <a:bodyPr spcFirstLastPara="1" wrap="square" lIns="68575" tIns="68575" rIns="68575" bIns="68575" anchor="t" anchorCtr="0">
            <a:noAutofit/>
          </a:bodyPr>
          <a:lstStyle/>
          <a:p>
            <a:pPr marL="0" marR="0" lvl="0" indent="342900" algn="ctr"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Explicación declarativa</a:t>
            </a:r>
            <a:r>
              <a:rPr lang="es" sz="1800" b="0" i="0" u="none" strike="noStrike" cap="none">
                <a:solidFill>
                  <a:schemeClr val="dk1"/>
                </a:solidFill>
                <a:latin typeface="Calibri"/>
                <a:ea typeface="Calibri"/>
                <a:cs typeface="Calibri"/>
                <a:sym typeface="Calibri"/>
              </a:rPr>
              <a:t> del proceso </a:t>
            </a:r>
            <a:r>
              <a:rPr lang="es" sz="1800">
                <a:solidFill>
                  <a:schemeClr val="dk1"/>
                </a:solidFill>
                <a:latin typeface="Calibri"/>
                <a:ea typeface="Calibri"/>
                <a:cs typeface="Calibri"/>
                <a:sym typeface="Calibri"/>
              </a:rPr>
              <a:t>(ej. teoría lógica)</a:t>
            </a:r>
            <a:endParaRPr sz="1100" b="0" i="0" u="none" strike="noStrike" cap="none">
              <a:solidFill>
                <a:srgbClr val="000000"/>
              </a:solidFill>
              <a:latin typeface="Calibri"/>
              <a:ea typeface="Calibri"/>
              <a:cs typeface="Calibri"/>
              <a:sym typeface="Calibri"/>
            </a:endParaRPr>
          </a:p>
        </p:txBody>
      </p:sp>
      <p:sp>
        <p:nvSpPr>
          <p:cNvPr id="171" name="Google Shape;171;p20"/>
          <p:cNvSpPr txBox="1"/>
          <p:nvPr/>
        </p:nvSpPr>
        <p:spPr>
          <a:xfrm>
            <a:off x="6526876" y="1384450"/>
            <a:ext cx="2296800" cy="870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Clasificación,</a:t>
            </a:r>
            <a:r>
              <a:rPr lang="es" sz="1800" b="0" i="0" u="none" strike="noStrike" cap="none">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se genera respuesta, por ej. </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4A86E8"/>
                </a:solidFill>
                <a:latin typeface="Courier New"/>
                <a:ea typeface="Courier New"/>
                <a:cs typeface="Courier New"/>
                <a:sym typeface="Courier New"/>
              </a:rPr>
              <a:t>0</a:t>
            </a:r>
            <a:r>
              <a:rPr lang="es" sz="1200" b="0" i="0" u="none" strike="noStrike" cap="none">
                <a:solidFill>
                  <a:schemeClr val="dk1"/>
                </a:solidFill>
                <a:latin typeface="Courier New"/>
                <a:ea typeface="Courier New"/>
                <a:cs typeface="Courier New"/>
                <a:sym typeface="Courier New"/>
              </a:rPr>
              <a:t>,</a:t>
            </a:r>
            <a:r>
              <a:rPr lang="es" sz="1200" b="1" i="0" u="none" strike="noStrike" cap="none">
                <a:solidFill>
                  <a:srgbClr val="FF0000"/>
                </a:solidFill>
                <a:latin typeface="Courier New"/>
                <a:ea typeface="Courier New"/>
                <a:cs typeface="Courier New"/>
                <a:sym typeface="Courier New"/>
              </a:rPr>
              <a:t>1</a:t>
            </a:r>
            <a:r>
              <a:rPr lang="es" sz="1200" b="0" i="0" u="none" strike="noStrike" cap="none">
                <a:solidFill>
                  <a:schemeClr val="dk1"/>
                </a:solidFill>
                <a:latin typeface="Courier New"/>
                <a:ea typeface="Courier New"/>
                <a:cs typeface="Courier New"/>
                <a:sym typeface="Courier New"/>
              </a:rPr>
              <a:t>} </a:t>
            </a:r>
            <a:endParaRPr sz="12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857</Words>
  <Application>Microsoft Office PowerPoint</Application>
  <PresentationFormat>Presentación en pantalla (16:9)</PresentationFormat>
  <Paragraphs>101</Paragraphs>
  <Slides>7</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Alfa Slab One</vt:lpstr>
      <vt:lpstr>Arial</vt:lpstr>
      <vt:lpstr>Proxima Nova</vt:lpstr>
      <vt:lpstr>Calibri</vt:lpstr>
      <vt:lpstr>Courier New</vt:lpstr>
      <vt:lpstr>Gameday</vt:lpstr>
      <vt:lpstr>IA y diseño de materiales</vt:lpstr>
      <vt:lpstr>Diseño de materiales asistido por IA aplicación a Cu3N2</vt:lpstr>
      <vt:lpstr>Diseño de materiales asistido por IA aplicación a Cu3N2</vt:lpstr>
      <vt:lpstr>Diseño de materiales asistido por IA aplicación a Cu3N2</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 y diseño de materiales</dc:title>
  <cp:lastModifiedBy>MARINA DE LA CRUZ ECHEANDIA</cp:lastModifiedBy>
  <cp:revision>2</cp:revision>
  <dcterms:modified xsi:type="dcterms:W3CDTF">2023-06-29T11:49:01Z</dcterms:modified>
</cp:coreProperties>
</file>