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5A75-AEF4-4718-8C0D-4D98D1060C34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D3BC-A288-4528-8760-3BBFA956C3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736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5A75-AEF4-4718-8C0D-4D98D1060C34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D3BC-A288-4528-8760-3BBFA956C3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87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5A75-AEF4-4718-8C0D-4D98D1060C34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D3BC-A288-4528-8760-3BBFA956C3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628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5A75-AEF4-4718-8C0D-4D98D1060C34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D3BC-A288-4528-8760-3BBFA956C3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437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5A75-AEF4-4718-8C0D-4D98D1060C34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D3BC-A288-4528-8760-3BBFA956C3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487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5A75-AEF4-4718-8C0D-4D98D1060C34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D3BC-A288-4528-8760-3BBFA956C3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05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5A75-AEF4-4718-8C0D-4D98D1060C34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D3BC-A288-4528-8760-3BBFA956C3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7842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5A75-AEF4-4718-8C0D-4D98D1060C34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D3BC-A288-4528-8760-3BBFA956C3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837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5A75-AEF4-4718-8C0D-4D98D1060C34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D3BC-A288-4528-8760-3BBFA956C3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573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5A75-AEF4-4718-8C0D-4D98D1060C34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D3BC-A288-4528-8760-3BBFA956C3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843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5A75-AEF4-4718-8C0D-4D98D1060C34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D3BC-A288-4528-8760-3BBFA956C3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634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95A75-AEF4-4718-8C0D-4D98D1060C34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0D3BC-A288-4528-8760-3BBFA956C3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23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9640" y="2567998"/>
            <a:ext cx="10515600" cy="1325563"/>
          </a:xfrm>
        </p:spPr>
        <p:txBody>
          <a:bodyPr/>
          <a:lstStyle/>
          <a:p>
            <a:pPr algn="ctr"/>
            <a:r>
              <a:rPr lang="es-ES" dirty="0" smtClean="0"/>
              <a:t>Unidad de Energía Solar Fotovoltaica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32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6009"/>
            <a:ext cx="12192000" cy="3619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806"/>
            <a:ext cx="3581900" cy="905001"/>
          </a:xfrm>
          <a:prstGeom prst="rect">
            <a:avLst/>
          </a:prstGeom>
        </p:spPr>
      </p:pic>
      <p:sp>
        <p:nvSpPr>
          <p:cNvPr id="6" name="Título 13">
            <a:extLst>
              <a:ext uri="{FF2B5EF4-FFF2-40B4-BE49-F238E27FC236}">
                <a16:creationId xmlns:a16="http://schemas.microsoft.com/office/drawing/2014/main" id="{F6732350-279B-FC4E-A5F3-355C8F6AD923}"/>
              </a:ext>
            </a:extLst>
          </p:cNvPr>
          <p:cNvSpPr txBox="1">
            <a:spLocks/>
          </p:cNvSpPr>
          <p:nvPr/>
        </p:nvSpPr>
        <p:spPr>
          <a:xfrm>
            <a:off x="439614" y="161715"/>
            <a:ext cx="10374924" cy="515291"/>
          </a:xfrm>
          <a:prstGeom prst="rect">
            <a:avLst/>
          </a:prstGeom>
        </p:spPr>
        <p:txBody>
          <a:bodyPr vert="horz" lIns="9000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400" dirty="0" smtClean="0"/>
              <a:t>ANN in </a:t>
            </a:r>
            <a:r>
              <a:rPr lang="es-ES" sz="3400" dirty="0" err="1" smtClean="0"/>
              <a:t>modeling</a:t>
            </a:r>
            <a:r>
              <a:rPr lang="es-ES" sz="3400" dirty="0" smtClean="0"/>
              <a:t> </a:t>
            </a:r>
            <a:r>
              <a:rPr lang="es-ES" sz="3400" dirty="0" err="1" smtClean="0"/>
              <a:t>Photovoltaic</a:t>
            </a:r>
            <a:r>
              <a:rPr lang="es-ES" sz="3400" dirty="0" smtClean="0"/>
              <a:t> </a:t>
            </a:r>
            <a:r>
              <a:rPr lang="es-ES" sz="3400" dirty="0" err="1" smtClean="0"/>
              <a:t>Power</a:t>
            </a:r>
            <a:r>
              <a:rPr lang="es-ES" sz="3400" dirty="0" smtClean="0"/>
              <a:t> </a:t>
            </a:r>
            <a:endParaRPr lang="es-ES" sz="3400" dirty="0"/>
          </a:p>
        </p:txBody>
      </p:sp>
      <p:sp>
        <p:nvSpPr>
          <p:cNvPr id="7" name="Título 13">
            <a:extLst>
              <a:ext uri="{FF2B5EF4-FFF2-40B4-BE49-F238E27FC236}">
                <a16:creationId xmlns:a16="http://schemas.microsoft.com/office/drawing/2014/main" id="{D493F8B8-6531-4144-B45D-A0CEB264D906}"/>
              </a:ext>
            </a:extLst>
          </p:cNvPr>
          <p:cNvSpPr txBox="1">
            <a:spLocks/>
          </p:cNvSpPr>
          <p:nvPr/>
        </p:nvSpPr>
        <p:spPr>
          <a:xfrm>
            <a:off x="2027649" y="767399"/>
            <a:ext cx="8007305" cy="386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 err="1" smtClean="0"/>
              <a:t>Towards</a:t>
            </a:r>
            <a:r>
              <a:rPr lang="es-ES" sz="1800" dirty="0" smtClean="0"/>
              <a:t> a Digital-Twin in </a:t>
            </a:r>
            <a:r>
              <a:rPr lang="es-ES" sz="1800" dirty="0" err="1" smtClean="0"/>
              <a:t>Building</a:t>
            </a:r>
            <a:r>
              <a:rPr lang="es-ES" sz="1800" dirty="0" smtClean="0"/>
              <a:t> </a:t>
            </a:r>
            <a:r>
              <a:rPr lang="es-ES" sz="1800" dirty="0" err="1" smtClean="0"/>
              <a:t>Integrated</a:t>
            </a:r>
            <a:r>
              <a:rPr lang="es-ES" sz="1800" dirty="0" smtClean="0"/>
              <a:t> </a:t>
            </a:r>
            <a:r>
              <a:rPr lang="es-ES" sz="1800" dirty="0" err="1" smtClean="0"/>
              <a:t>Photovoltaics</a:t>
            </a:r>
            <a:r>
              <a:rPr lang="es-ES" sz="1800" dirty="0" smtClean="0"/>
              <a:t> (BIPV)</a:t>
            </a:r>
            <a:endParaRPr lang="es-ES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" t="15273" r="18576" b="22546"/>
          <a:stretch/>
        </p:blipFill>
        <p:spPr>
          <a:xfrm>
            <a:off x="377786" y="1432580"/>
            <a:ext cx="2826328" cy="178121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820" y="3417743"/>
            <a:ext cx="2257915" cy="22948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7061" y="2688493"/>
            <a:ext cx="2588939" cy="188857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1181" y="2329269"/>
            <a:ext cx="4057356" cy="2931493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516284" y="5929208"/>
            <a:ext cx="84374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/>
            <a:r>
              <a:rPr lang="es-ES" sz="11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Polo, J., Martín-Chivelet, N., Sanz-Saiz, C., 2022. BIPV </a:t>
            </a:r>
            <a:r>
              <a:rPr lang="es-ES" sz="1100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Modeling</a:t>
            </a:r>
            <a:r>
              <a:rPr lang="es-ES" sz="11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s-ES" sz="1100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with</a:t>
            </a:r>
            <a:r>
              <a:rPr lang="es-ES" sz="11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Artificial Neural Networks: </a:t>
            </a:r>
            <a:r>
              <a:rPr lang="es-ES" sz="1100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Towards</a:t>
            </a:r>
            <a:r>
              <a:rPr lang="es-ES" sz="11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a BIPV Digital Twin. </a:t>
            </a:r>
            <a:r>
              <a:rPr lang="es-ES" sz="1100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Energies</a:t>
            </a:r>
            <a:r>
              <a:rPr lang="es-ES" sz="11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15, 4173. https://doi.org/10.3390/en15114173</a:t>
            </a:r>
            <a:endParaRPr lang="es-ES" sz="11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413831" y="1418182"/>
            <a:ext cx="7639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Modelo basado en ANN para 5 </a:t>
            </a:r>
            <a:r>
              <a:rPr lang="es-ES" sz="1600" dirty="0" err="1" smtClean="0">
                <a:solidFill>
                  <a:schemeClr val="accent2">
                    <a:lumMod val="50000"/>
                  </a:schemeClr>
                </a:solidFill>
              </a:rPr>
              <a:t>arrays</a:t>
            </a: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 fotovoltaicos en la fachada del edificio 42 (4kW y 8kW). Una de las claves del modelo es la variable (FS – </a:t>
            </a:r>
            <a:r>
              <a:rPr lang="es-ES" sz="1600" dirty="0" err="1" smtClean="0">
                <a:solidFill>
                  <a:schemeClr val="accent2">
                    <a:lumMod val="50000"/>
                  </a:schemeClr>
                </a:solidFill>
              </a:rPr>
              <a:t>one</a:t>
            </a: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2">
                    <a:lumMod val="50000"/>
                  </a:schemeClr>
                </a:solidFill>
              </a:rPr>
              <a:t>hot</a:t>
            </a: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2">
                    <a:lumMod val="50000"/>
                  </a:schemeClr>
                </a:solidFill>
              </a:rPr>
              <a:t>encoding</a:t>
            </a: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 del sombreado, estimada a través de datos </a:t>
            </a:r>
            <a:r>
              <a:rPr lang="es-ES" sz="1600" dirty="0" err="1" smtClean="0">
                <a:solidFill>
                  <a:schemeClr val="accent2">
                    <a:lumMod val="50000"/>
                  </a:schemeClr>
                </a:solidFill>
              </a:rPr>
              <a:t>LiDAR</a:t>
            </a: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 y un modelo digital de superficie, DSM). </a:t>
            </a:r>
            <a:endParaRPr lang="es-E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516284" y="5244318"/>
            <a:ext cx="4711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Errores – MAE (Mean 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</a:rPr>
              <a:t>Absolute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 Error) &lt; 0.12 kW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5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6009"/>
            <a:ext cx="12192000" cy="3619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806"/>
            <a:ext cx="3581900" cy="905001"/>
          </a:xfrm>
          <a:prstGeom prst="rect">
            <a:avLst/>
          </a:prstGeom>
        </p:spPr>
      </p:pic>
      <p:sp>
        <p:nvSpPr>
          <p:cNvPr id="6" name="Título 13">
            <a:extLst>
              <a:ext uri="{FF2B5EF4-FFF2-40B4-BE49-F238E27FC236}">
                <a16:creationId xmlns:a16="http://schemas.microsoft.com/office/drawing/2014/main" id="{F6732350-279B-FC4E-A5F3-355C8F6AD923}"/>
              </a:ext>
            </a:extLst>
          </p:cNvPr>
          <p:cNvSpPr txBox="1">
            <a:spLocks/>
          </p:cNvSpPr>
          <p:nvPr/>
        </p:nvSpPr>
        <p:spPr>
          <a:xfrm>
            <a:off x="439614" y="161715"/>
            <a:ext cx="10374924" cy="515291"/>
          </a:xfrm>
          <a:prstGeom prst="rect">
            <a:avLst/>
          </a:prstGeom>
        </p:spPr>
        <p:txBody>
          <a:bodyPr vert="horz" lIns="9000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400" dirty="0" err="1" smtClean="0"/>
              <a:t>Forecasting</a:t>
            </a:r>
            <a:r>
              <a:rPr lang="es-ES" sz="3400" dirty="0" smtClean="0"/>
              <a:t> </a:t>
            </a:r>
            <a:r>
              <a:rPr lang="es-ES" sz="3400" dirty="0" err="1" smtClean="0"/>
              <a:t>Photovoltaic</a:t>
            </a:r>
            <a:r>
              <a:rPr lang="es-ES" sz="3400" dirty="0" smtClean="0"/>
              <a:t> </a:t>
            </a:r>
            <a:r>
              <a:rPr lang="es-ES" sz="3400" dirty="0" err="1" smtClean="0"/>
              <a:t>Power</a:t>
            </a:r>
            <a:r>
              <a:rPr lang="es-ES" sz="3400" dirty="0" smtClean="0"/>
              <a:t> </a:t>
            </a:r>
            <a:r>
              <a:rPr lang="es-ES" sz="3400" dirty="0" err="1" smtClean="0"/>
              <a:t>with</a:t>
            </a:r>
            <a:r>
              <a:rPr lang="es-ES" sz="3400" dirty="0" smtClean="0"/>
              <a:t> Machine </a:t>
            </a:r>
            <a:r>
              <a:rPr lang="es-ES" sz="3400" dirty="0" err="1" smtClean="0"/>
              <a:t>Learning</a:t>
            </a:r>
            <a:endParaRPr lang="es-ES" sz="3400" dirty="0"/>
          </a:p>
        </p:txBody>
      </p:sp>
      <p:sp>
        <p:nvSpPr>
          <p:cNvPr id="7" name="Título 13">
            <a:extLst>
              <a:ext uri="{FF2B5EF4-FFF2-40B4-BE49-F238E27FC236}">
                <a16:creationId xmlns:a16="http://schemas.microsoft.com/office/drawing/2014/main" id="{D493F8B8-6531-4144-B45D-A0CEB264D906}"/>
              </a:ext>
            </a:extLst>
          </p:cNvPr>
          <p:cNvSpPr txBox="1">
            <a:spLocks/>
          </p:cNvSpPr>
          <p:nvPr/>
        </p:nvSpPr>
        <p:spPr>
          <a:xfrm>
            <a:off x="2027649" y="767399"/>
            <a:ext cx="8007305" cy="386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 smtClean="0"/>
              <a:t>BIPV </a:t>
            </a:r>
            <a:r>
              <a:rPr lang="es-ES" sz="1800" dirty="0" err="1" smtClean="0"/>
              <a:t>power</a:t>
            </a:r>
            <a:r>
              <a:rPr lang="es-ES" sz="1800" dirty="0" smtClean="0"/>
              <a:t> </a:t>
            </a:r>
            <a:r>
              <a:rPr lang="es-ES" sz="1800" dirty="0" err="1" smtClean="0"/>
              <a:t>forecasting</a:t>
            </a:r>
            <a:r>
              <a:rPr lang="es-ES" sz="1800" dirty="0" smtClean="0"/>
              <a:t> in </a:t>
            </a:r>
            <a:r>
              <a:rPr lang="es-ES" sz="1800" dirty="0" err="1" smtClean="0"/>
              <a:t>Building</a:t>
            </a:r>
            <a:r>
              <a:rPr lang="es-ES" sz="1800" dirty="0" smtClean="0"/>
              <a:t> 42</a:t>
            </a:r>
            <a:endParaRPr lang="es-ES" sz="1800" dirty="0"/>
          </a:p>
        </p:txBody>
      </p:sp>
      <p:sp>
        <p:nvSpPr>
          <p:cNvPr id="3" name="Rectángulo 2"/>
          <p:cNvSpPr/>
          <p:nvPr/>
        </p:nvSpPr>
        <p:spPr>
          <a:xfrm>
            <a:off x="571552" y="1420898"/>
            <a:ext cx="514760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err="1" smtClean="0">
                <a:solidFill>
                  <a:schemeClr val="accent2">
                    <a:lumMod val="50000"/>
                  </a:schemeClr>
                </a:solidFill>
              </a:rPr>
              <a:t>Skforecast</a:t>
            </a:r>
            <a:r>
              <a:rPr lang="es-ES" sz="1400" dirty="0" smtClean="0">
                <a:solidFill>
                  <a:schemeClr val="accent2">
                    <a:lumMod val="50000"/>
                  </a:schemeClr>
                </a:solidFill>
              </a:rPr>
              <a:t> es un </a:t>
            </a:r>
            <a:r>
              <a:rPr lang="es-ES" sz="1400" dirty="0" err="1" smtClean="0">
                <a:solidFill>
                  <a:schemeClr val="accent2">
                    <a:lumMod val="50000"/>
                  </a:schemeClr>
                </a:solidFill>
              </a:rPr>
              <a:t>wrapper</a:t>
            </a:r>
            <a:r>
              <a:rPr lang="es-ES" sz="1400" dirty="0" smtClean="0">
                <a:solidFill>
                  <a:schemeClr val="accent2">
                    <a:lumMod val="50000"/>
                  </a:schemeClr>
                </a:solidFill>
              </a:rPr>
              <a:t> que permite usar </a:t>
            </a:r>
            <a:r>
              <a:rPr lang="es-ES" sz="1400" dirty="0" err="1" smtClean="0">
                <a:solidFill>
                  <a:schemeClr val="accent2">
                    <a:lumMod val="50000"/>
                  </a:schemeClr>
                </a:solidFill>
              </a:rPr>
              <a:t>regresores</a:t>
            </a:r>
            <a:r>
              <a:rPr lang="es-ES" sz="1400" dirty="0" smtClean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scikit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-learn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en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esquemas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predicción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En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este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caso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se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han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empleado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regresores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basados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en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á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rboles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decisión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: Radom Forest y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XGBoost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Se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pueden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plantear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problemas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predicción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determinista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alores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futuros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de la variable a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predecir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),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como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probabilista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(quantiles de la variable a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predecir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050" y="1037584"/>
            <a:ext cx="4621992" cy="222803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171" y="3148690"/>
            <a:ext cx="3434440" cy="292370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9156" y="3709389"/>
            <a:ext cx="4547928" cy="236424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493628" y="3065555"/>
            <a:ext cx="2241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Deterministic forecast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6995429" y="3386291"/>
            <a:ext cx="2132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Probabilistic forecast</a:t>
            </a:r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>
            <a:off x="640081" y="6038593"/>
            <a:ext cx="110143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/>
            <a:r>
              <a:rPr lang="es-ES" sz="11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Polo, J., Martín-Chivelet, N., Alonso-Abella, M., Sanz-Saiz, C., Cuenca, J., de la Cruz, M., 2023. </a:t>
            </a:r>
            <a:r>
              <a:rPr lang="es-ES" sz="1100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Exploring</a:t>
            </a:r>
            <a:r>
              <a:rPr lang="es-ES" sz="11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s-ES" sz="1100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the</a:t>
            </a:r>
            <a:r>
              <a:rPr lang="es-ES" sz="11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PV </a:t>
            </a:r>
            <a:r>
              <a:rPr lang="es-ES" sz="1100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Power</a:t>
            </a:r>
            <a:r>
              <a:rPr lang="es-ES" sz="11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s-ES" sz="1100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Forecasting</a:t>
            </a:r>
            <a:r>
              <a:rPr lang="es-ES" sz="11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at </a:t>
            </a:r>
            <a:r>
              <a:rPr lang="es-ES" sz="1100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Building</a:t>
            </a:r>
            <a:r>
              <a:rPr lang="es-ES" sz="11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s-ES" sz="1100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Façades</a:t>
            </a:r>
            <a:r>
              <a:rPr lang="es-ES" sz="11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s-ES" sz="1100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Using</a:t>
            </a:r>
            <a:r>
              <a:rPr lang="es-ES" sz="11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s-ES" sz="1100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Gradient</a:t>
            </a:r>
            <a:r>
              <a:rPr lang="es-ES" sz="11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s-ES" sz="1100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Boosting</a:t>
            </a:r>
            <a:r>
              <a:rPr lang="es-ES" sz="11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s-ES" sz="1100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Methods</a:t>
            </a:r>
            <a:r>
              <a:rPr lang="es-ES" sz="11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. </a:t>
            </a:r>
            <a:r>
              <a:rPr lang="es-ES" sz="1100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Energies</a:t>
            </a:r>
            <a:r>
              <a:rPr lang="es-ES" sz="11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16. https://doi.org/10.3390/ en16031495</a:t>
            </a:r>
            <a:endParaRPr lang="es-ES" sz="11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438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240</Words>
  <Application>Microsoft Office PowerPoint</Application>
  <PresentationFormat>Panorámica</PresentationFormat>
  <Paragraphs>14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Unidad de Energía Solar Fotovoltaica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Polo Martinez, Jesus</dc:creator>
  <cp:lastModifiedBy>Mayo Garcia Rafael</cp:lastModifiedBy>
  <cp:revision>31</cp:revision>
  <dcterms:created xsi:type="dcterms:W3CDTF">2023-06-21T06:10:55Z</dcterms:created>
  <dcterms:modified xsi:type="dcterms:W3CDTF">2023-06-27T11:18:36Z</dcterms:modified>
</cp:coreProperties>
</file>