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60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05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02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79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96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2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587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3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21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912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89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46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076EE-341B-4631-84D3-FCD764C433E6}" type="datetimeFigureOut">
              <a:rPr lang="es-ES" smtClean="0"/>
              <a:t>03/07/2023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42A1-F133-46E1-877B-C0884B1072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57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esus.vega@ciemat.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77003"/>
            <a:ext cx="9144000" cy="291087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J. Vega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4900" dirty="0" smtClean="0"/>
              <a:t>Aplicaciones de aprendizaje automático</a:t>
            </a:r>
            <a:br>
              <a:rPr lang="es-ES" sz="4900" dirty="0" smtClean="0"/>
            </a:br>
            <a:r>
              <a:rPr lang="es-ES" sz="4900" dirty="0" smtClean="0"/>
              <a:t>2003-2023</a:t>
            </a:r>
            <a:endParaRPr lang="es-ES" sz="49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79950"/>
            <a:ext cx="9144000" cy="2420395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0070C0"/>
                </a:solidFill>
                <a:hlinkClick r:id="rId2"/>
              </a:rPr>
              <a:t>jesus.vega@ciemat.es</a:t>
            </a:r>
            <a:endParaRPr lang="es-ES" sz="2800" dirty="0" smtClean="0">
              <a:solidFill>
                <a:srgbClr val="0070C0"/>
              </a:solidFill>
            </a:endParaRPr>
          </a:p>
          <a:p>
            <a:endParaRPr lang="es-ES" sz="2800" dirty="0">
              <a:solidFill>
                <a:srgbClr val="0070C0"/>
              </a:solidFill>
            </a:endParaRPr>
          </a:p>
          <a:p>
            <a:pPr algn="l"/>
            <a:r>
              <a:rPr lang="es-ES" smtClean="0"/>
              <a:t>Equipo </a:t>
            </a:r>
            <a:r>
              <a:rPr lang="es-ES" smtClean="0"/>
              <a:t>LNF</a:t>
            </a:r>
            <a:endParaRPr lang="es-ES" dirty="0" smtClean="0"/>
          </a:p>
          <a:p>
            <a:pPr algn="l"/>
            <a:r>
              <a:rPr lang="es-ES" dirty="0" smtClean="0"/>
              <a:t>Departamento de Informática y Automática (UNED)</a:t>
            </a:r>
          </a:p>
          <a:p>
            <a:pPr algn="l"/>
            <a:r>
              <a:rPr lang="es-ES" dirty="0" smtClean="0"/>
              <a:t>Departamento de Ingeniería Telemática y Electrónica  (UPM)</a:t>
            </a:r>
          </a:p>
        </p:txBody>
      </p:sp>
    </p:spTree>
    <p:extLst>
      <p:ext uri="{BB962C8B-B14F-4D97-AF65-F5344CB8AC3E}">
        <p14:creationId xmlns:p14="http://schemas.microsoft.com/office/powerpoint/2010/main" val="1188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359438"/>
            <a:ext cx="12192000" cy="6467029"/>
          </a:xfrm>
        </p:spPr>
        <p:txBody>
          <a:bodyPr>
            <a:normAutofit/>
          </a:bodyPr>
          <a:lstStyle/>
          <a:p>
            <a:r>
              <a:rPr lang="es-ES" sz="2000" dirty="0" smtClean="0">
                <a:solidFill>
                  <a:srgbClr val="FF0000"/>
                </a:solidFill>
              </a:rPr>
              <a:t>Acceso inteligente a datos</a:t>
            </a:r>
          </a:p>
          <a:p>
            <a:pPr lvl="1"/>
            <a:r>
              <a:rPr lang="es-ES" sz="1800" dirty="0" smtClean="0"/>
              <a:t>ITER: descarga de 30 minutos, +10</a:t>
            </a:r>
            <a:r>
              <a:rPr lang="es-ES" sz="1800" baseline="30000" dirty="0" smtClean="0"/>
              <a:t>6</a:t>
            </a:r>
            <a:r>
              <a:rPr lang="es-ES" sz="1800" dirty="0" smtClean="0"/>
              <a:t> señales/descarga (series temporales y vídeos), +90 TB/descarga. ¿Cómo buscar datos inteligentemente?</a:t>
            </a:r>
          </a:p>
          <a:p>
            <a:pPr lvl="1"/>
            <a:r>
              <a:rPr lang="es-ES" sz="1800" dirty="0" smtClean="0"/>
              <a:t>Diagnósticos de fusión: similares patrones en las señales para los mismos comportamientos físicos</a:t>
            </a:r>
          </a:p>
          <a:p>
            <a:pPr lvl="1"/>
            <a:r>
              <a:rPr lang="es-ES" sz="1800" dirty="0" smtClean="0"/>
              <a:t>Localización de eventos físicos particulares basado en reconocimiento de formas en las señales (formas de onda y vídeos)</a:t>
            </a:r>
          </a:p>
          <a:p>
            <a:pPr lvl="1"/>
            <a:r>
              <a:rPr lang="es-ES" sz="1800" dirty="0" smtClean="0"/>
              <a:t>Resumen de cuatro técnicas diferentes: </a:t>
            </a:r>
            <a:r>
              <a:rPr lang="es-ES" sz="1800" dirty="0" smtClean="0">
                <a:solidFill>
                  <a:srgbClr val="0070C0"/>
                </a:solidFill>
              </a:rPr>
              <a:t>J. Vega et al. </a:t>
            </a:r>
            <a:r>
              <a:rPr lang="es-ES" sz="1800" dirty="0" err="1" smtClean="0">
                <a:solidFill>
                  <a:srgbClr val="0070C0"/>
                </a:solidFill>
              </a:rPr>
              <a:t>Fus</a:t>
            </a:r>
            <a:r>
              <a:rPr lang="es-ES" sz="1800" dirty="0" smtClean="0">
                <a:solidFill>
                  <a:srgbClr val="0070C0"/>
                </a:solidFill>
              </a:rPr>
              <a:t>. </a:t>
            </a:r>
            <a:r>
              <a:rPr lang="es-ES" sz="1800" dirty="0" err="1" smtClean="0">
                <a:solidFill>
                  <a:srgbClr val="0070C0"/>
                </a:solidFill>
              </a:rPr>
              <a:t>Eng</a:t>
            </a:r>
            <a:r>
              <a:rPr lang="es-ES" sz="1800" dirty="0" smtClean="0">
                <a:solidFill>
                  <a:srgbClr val="0070C0"/>
                </a:solidFill>
              </a:rPr>
              <a:t>. Des. 84 (2009)</a:t>
            </a:r>
          </a:p>
          <a:p>
            <a:endParaRPr lang="es-ES" sz="2000" dirty="0" smtClean="0">
              <a:solidFill>
                <a:srgbClr val="FF0000"/>
              </a:solidFill>
            </a:endParaRPr>
          </a:p>
          <a:p>
            <a:r>
              <a:rPr lang="es-ES" sz="2000" dirty="0" smtClean="0">
                <a:solidFill>
                  <a:srgbClr val="FF0000"/>
                </a:solidFill>
              </a:rPr>
              <a:t>Localización temporal de potenciales eventos de interés (formas de onda y vídeos): detección de anomalías</a:t>
            </a:r>
          </a:p>
          <a:p>
            <a:pPr lvl="1"/>
            <a:r>
              <a:rPr lang="es-ES" sz="1800" dirty="0" smtClean="0"/>
              <a:t>Universal </a:t>
            </a:r>
            <a:r>
              <a:rPr lang="es-ES" sz="1800" dirty="0" err="1" smtClean="0"/>
              <a:t>Multi-Event</a:t>
            </a:r>
            <a:r>
              <a:rPr lang="es-ES" sz="1800" dirty="0" smtClean="0"/>
              <a:t> </a:t>
            </a:r>
            <a:r>
              <a:rPr lang="es-ES" sz="1800" dirty="0" err="1" smtClean="0"/>
              <a:t>Locator</a:t>
            </a:r>
            <a:r>
              <a:rPr lang="es-ES" sz="1800" dirty="0" smtClean="0"/>
              <a:t> (UMEL). </a:t>
            </a:r>
            <a:r>
              <a:rPr lang="es-ES" sz="1800" dirty="0" smtClean="0">
                <a:solidFill>
                  <a:srgbClr val="0070C0"/>
                </a:solidFill>
              </a:rPr>
              <a:t>J. Vega et al. Rev. </a:t>
            </a:r>
            <a:r>
              <a:rPr lang="es-ES" sz="1800" dirty="0" err="1" smtClean="0">
                <a:solidFill>
                  <a:srgbClr val="0070C0"/>
                </a:solidFill>
              </a:rPr>
              <a:t>Sci</a:t>
            </a:r>
            <a:r>
              <a:rPr lang="es-ES" sz="1800" dirty="0" smtClean="0">
                <a:solidFill>
                  <a:srgbClr val="0070C0"/>
                </a:solidFill>
              </a:rPr>
              <a:t>. </a:t>
            </a:r>
            <a:r>
              <a:rPr lang="es-ES" sz="1800" dirty="0" err="1" smtClean="0">
                <a:solidFill>
                  <a:srgbClr val="0070C0"/>
                </a:solidFill>
              </a:rPr>
              <a:t>Ins</a:t>
            </a:r>
            <a:r>
              <a:rPr lang="es-ES" sz="1800" dirty="0" smtClean="0">
                <a:solidFill>
                  <a:srgbClr val="0070C0"/>
                </a:solidFill>
              </a:rPr>
              <a:t>. 81 (2010)</a:t>
            </a:r>
          </a:p>
          <a:p>
            <a:pPr lvl="1"/>
            <a:r>
              <a:rPr lang="es-ES" sz="1800" dirty="0" smtClean="0"/>
              <a:t>Aplicación fuera de fusión: Identificación de picos en sistemas LIDAR/DIAL. </a:t>
            </a:r>
            <a:r>
              <a:rPr lang="es-ES" sz="1800" dirty="0" smtClean="0">
                <a:solidFill>
                  <a:srgbClr val="0070C0"/>
                </a:solidFill>
              </a:rPr>
              <a:t>M. </a:t>
            </a:r>
            <a:r>
              <a:rPr lang="es-ES" sz="1800" dirty="0" err="1" smtClean="0">
                <a:solidFill>
                  <a:srgbClr val="0070C0"/>
                </a:solidFill>
              </a:rPr>
              <a:t>Gelfusa</a:t>
            </a:r>
            <a:r>
              <a:rPr lang="es-ES" sz="1800" dirty="0" smtClean="0">
                <a:solidFill>
                  <a:srgbClr val="0070C0"/>
                </a:solidFill>
              </a:rPr>
              <a:t> et al. Rev. </a:t>
            </a:r>
            <a:r>
              <a:rPr lang="es-ES" sz="1800" dirty="0" err="1" smtClean="0">
                <a:solidFill>
                  <a:srgbClr val="0070C0"/>
                </a:solidFill>
              </a:rPr>
              <a:t>Sci</a:t>
            </a:r>
            <a:r>
              <a:rPr lang="es-ES" sz="1800" dirty="0" smtClean="0">
                <a:solidFill>
                  <a:srgbClr val="0070C0"/>
                </a:solidFill>
              </a:rPr>
              <a:t>. </a:t>
            </a:r>
            <a:r>
              <a:rPr lang="es-ES" sz="1800" dirty="0" err="1" smtClean="0">
                <a:solidFill>
                  <a:srgbClr val="0070C0"/>
                </a:solidFill>
              </a:rPr>
              <a:t>Ins</a:t>
            </a:r>
            <a:r>
              <a:rPr lang="es-ES" sz="1800" dirty="0" smtClean="0">
                <a:solidFill>
                  <a:srgbClr val="0070C0"/>
                </a:solidFill>
              </a:rPr>
              <a:t>. 85 (2014)</a:t>
            </a:r>
          </a:p>
          <a:p>
            <a:endParaRPr lang="es-ES" sz="2000" dirty="0" smtClean="0">
              <a:solidFill>
                <a:srgbClr val="FF0000"/>
              </a:solidFill>
            </a:endParaRPr>
          </a:p>
          <a:p>
            <a:r>
              <a:rPr lang="es-ES" sz="2000" dirty="0" smtClean="0">
                <a:solidFill>
                  <a:srgbClr val="FF0000"/>
                </a:solidFill>
              </a:rPr>
              <a:t>Reconocimiento de transiciones de estado en la evolución del plasma (espacios multidimensionales)</a:t>
            </a:r>
          </a:p>
          <a:p>
            <a:pPr lvl="1"/>
            <a:r>
              <a:rPr lang="es-ES" sz="1800" dirty="0" smtClean="0"/>
              <a:t>Transiciones L-H. </a:t>
            </a:r>
            <a:r>
              <a:rPr lang="es-ES" sz="1800" dirty="0" smtClean="0">
                <a:solidFill>
                  <a:srgbClr val="0070C0"/>
                </a:solidFill>
              </a:rPr>
              <a:t>J. Vega et al. Nuclear </a:t>
            </a:r>
            <a:r>
              <a:rPr lang="es-ES" sz="1800" dirty="0" err="1" smtClean="0">
                <a:solidFill>
                  <a:srgbClr val="0070C0"/>
                </a:solidFill>
              </a:rPr>
              <a:t>Fusion</a:t>
            </a:r>
            <a:r>
              <a:rPr lang="es-ES" sz="1800" dirty="0" smtClean="0">
                <a:solidFill>
                  <a:srgbClr val="0070C0"/>
                </a:solidFill>
              </a:rPr>
              <a:t> 49 (2009)</a:t>
            </a:r>
          </a:p>
          <a:p>
            <a:pPr lvl="1"/>
            <a:r>
              <a:rPr lang="es-ES" sz="1800" dirty="0" smtClean="0"/>
              <a:t>Generación automática de bases de datos de transiciones específicas. </a:t>
            </a:r>
            <a:r>
              <a:rPr lang="es-ES" sz="1800" dirty="0" smtClean="0">
                <a:solidFill>
                  <a:srgbClr val="0070C0"/>
                </a:solidFill>
              </a:rPr>
              <a:t>S. González et al. Plasma </a:t>
            </a:r>
            <a:r>
              <a:rPr lang="es-ES" sz="1800" dirty="0" err="1" smtClean="0">
                <a:solidFill>
                  <a:srgbClr val="0070C0"/>
                </a:solidFill>
              </a:rPr>
              <a:t>Phys</a:t>
            </a:r>
            <a:r>
              <a:rPr lang="es-ES" sz="1800" dirty="0" smtClean="0">
                <a:solidFill>
                  <a:srgbClr val="0070C0"/>
                </a:solidFill>
              </a:rPr>
              <a:t>. Control. </a:t>
            </a:r>
            <a:r>
              <a:rPr lang="es-ES" sz="1800" dirty="0" err="1" smtClean="0">
                <a:solidFill>
                  <a:srgbClr val="0070C0"/>
                </a:solidFill>
              </a:rPr>
              <a:t>Fus</a:t>
            </a:r>
            <a:r>
              <a:rPr lang="es-ES" sz="1800" dirty="0" smtClean="0">
                <a:solidFill>
                  <a:srgbClr val="0070C0"/>
                </a:solidFill>
              </a:rPr>
              <a:t>. 54 (2012)</a:t>
            </a:r>
          </a:p>
          <a:p>
            <a:endParaRPr lang="es-ES" sz="2000" dirty="0" smtClean="0">
              <a:solidFill>
                <a:srgbClr val="FF0000"/>
              </a:solidFill>
            </a:endParaRPr>
          </a:p>
          <a:p>
            <a:r>
              <a:rPr lang="es-ES" sz="2000" dirty="0" smtClean="0">
                <a:solidFill>
                  <a:srgbClr val="FF0000"/>
                </a:solidFill>
              </a:rPr>
              <a:t>Automatización de diagnósticos</a:t>
            </a:r>
          </a:p>
          <a:p>
            <a:pPr lvl="1"/>
            <a:r>
              <a:rPr lang="es-ES" sz="1800" dirty="0" smtClean="0"/>
              <a:t>Clasificación automática de imágenes del Thomson </a:t>
            </a:r>
            <a:r>
              <a:rPr lang="es-ES" sz="1800" dirty="0" err="1" smtClean="0"/>
              <a:t>Scattering</a:t>
            </a:r>
            <a:r>
              <a:rPr lang="es-ES" sz="1800" dirty="0" smtClean="0"/>
              <a:t> del TJ-II. </a:t>
            </a:r>
            <a:r>
              <a:rPr lang="es-ES" sz="1800" dirty="0" smtClean="0">
                <a:solidFill>
                  <a:srgbClr val="0070C0"/>
                </a:solidFill>
              </a:rPr>
              <a:t>L. </a:t>
            </a:r>
            <a:r>
              <a:rPr lang="es-ES" sz="1800" dirty="0" err="1" smtClean="0">
                <a:solidFill>
                  <a:srgbClr val="0070C0"/>
                </a:solidFill>
              </a:rPr>
              <a:t>Makili</a:t>
            </a:r>
            <a:r>
              <a:rPr lang="es-ES" sz="1800" dirty="0" smtClean="0">
                <a:solidFill>
                  <a:srgbClr val="0070C0"/>
                </a:solidFill>
              </a:rPr>
              <a:t> et al. </a:t>
            </a:r>
            <a:r>
              <a:rPr lang="es-ES" sz="1800" dirty="0" err="1" smtClean="0">
                <a:solidFill>
                  <a:srgbClr val="0070C0"/>
                </a:solidFill>
              </a:rPr>
              <a:t>Fus</a:t>
            </a:r>
            <a:r>
              <a:rPr lang="es-ES" sz="1800" dirty="0" smtClean="0">
                <a:solidFill>
                  <a:srgbClr val="0070C0"/>
                </a:solidFill>
              </a:rPr>
              <a:t>. </a:t>
            </a:r>
            <a:r>
              <a:rPr lang="es-ES" sz="1800" dirty="0" err="1" smtClean="0">
                <a:solidFill>
                  <a:srgbClr val="0070C0"/>
                </a:solidFill>
              </a:rPr>
              <a:t>Eng</a:t>
            </a:r>
            <a:r>
              <a:rPr lang="es-ES" sz="1800" dirty="0" smtClean="0">
                <a:solidFill>
                  <a:srgbClr val="0070C0"/>
                </a:solidFill>
              </a:rPr>
              <a:t>. Des. 85 (2010)</a:t>
            </a:r>
          </a:p>
          <a:p>
            <a:pPr lvl="1"/>
            <a:r>
              <a:rPr lang="es-ES" sz="1800" dirty="0" smtClean="0"/>
              <a:t>Filtrado inteligente de ruido en imágenes. </a:t>
            </a:r>
            <a:r>
              <a:rPr lang="es-ES" sz="1800" dirty="0" smtClean="0">
                <a:solidFill>
                  <a:srgbClr val="0070C0"/>
                </a:solidFill>
              </a:rPr>
              <a:t>G. Farias et al. </a:t>
            </a:r>
            <a:r>
              <a:rPr lang="es-ES" sz="1800" dirty="0" err="1" smtClean="0">
                <a:solidFill>
                  <a:srgbClr val="0070C0"/>
                </a:solidFill>
              </a:rPr>
              <a:t>Fus</a:t>
            </a:r>
            <a:r>
              <a:rPr lang="es-ES" sz="1800" dirty="0" smtClean="0">
                <a:solidFill>
                  <a:srgbClr val="0070C0"/>
                </a:solidFill>
              </a:rPr>
              <a:t>. </a:t>
            </a:r>
            <a:r>
              <a:rPr lang="es-ES" sz="1800" dirty="0" err="1" smtClean="0">
                <a:solidFill>
                  <a:srgbClr val="0070C0"/>
                </a:solidFill>
              </a:rPr>
              <a:t>Eng</a:t>
            </a:r>
            <a:r>
              <a:rPr lang="es-ES" sz="1800" dirty="0" smtClean="0">
                <a:solidFill>
                  <a:srgbClr val="0070C0"/>
                </a:solidFill>
              </a:rPr>
              <a:t>. Des. 89 (2014)</a:t>
            </a:r>
          </a:p>
        </p:txBody>
      </p:sp>
    </p:spTree>
    <p:extLst>
      <p:ext uri="{BB962C8B-B14F-4D97-AF65-F5344CB8AC3E}">
        <p14:creationId xmlns:p14="http://schemas.microsoft.com/office/powerpoint/2010/main" val="33184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3416" y="59868"/>
            <a:ext cx="11876690" cy="6798131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Predicción de disrupciones en </a:t>
            </a:r>
            <a:r>
              <a:rPr lang="es-ES" dirty="0" err="1" smtClean="0">
                <a:solidFill>
                  <a:srgbClr val="FF0000"/>
                </a:solidFill>
              </a:rPr>
              <a:t>Tokamaks</a:t>
            </a:r>
            <a:endParaRPr lang="es-ES" dirty="0" smtClean="0">
              <a:solidFill>
                <a:srgbClr val="FF0000"/>
              </a:solidFill>
            </a:endParaRPr>
          </a:p>
          <a:p>
            <a:pPr lvl="1"/>
            <a:r>
              <a:rPr lang="es-ES" dirty="0" smtClean="0"/>
              <a:t>Disrupciones: pérdidas bruscas del confinamiento del plasma con posibles daños al dispositivo</a:t>
            </a:r>
          </a:p>
          <a:p>
            <a:pPr lvl="1"/>
            <a:r>
              <a:rPr lang="es-ES" dirty="0" smtClean="0"/>
              <a:t>Predictor “</a:t>
            </a:r>
            <a:r>
              <a:rPr lang="es-ES" i="1" dirty="0" smtClean="0"/>
              <a:t>clásico</a:t>
            </a:r>
            <a:r>
              <a:rPr lang="es-ES" dirty="0" smtClean="0"/>
              <a:t>”: APODIS en la </a:t>
            </a:r>
            <a:r>
              <a:rPr lang="es-ES" b="1" dirty="0" smtClean="0"/>
              <a:t>red de tiempo real de JET</a:t>
            </a:r>
            <a:r>
              <a:rPr lang="es-ES" dirty="0" smtClean="0"/>
              <a:t>. </a:t>
            </a:r>
            <a:r>
              <a:rPr lang="es-ES" dirty="0" smtClean="0">
                <a:solidFill>
                  <a:srgbClr val="0070C0"/>
                </a:solidFill>
              </a:rPr>
              <a:t>J. Vega et al. </a:t>
            </a:r>
            <a:r>
              <a:rPr lang="es-ES" dirty="0" err="1" smtClean="0">
                <a:solidFill>
                  <a:srgbClr val="0070C0"/>
                </a:solidFill>
              </a:rPr>
              <a:t>Fus</a:t>
            </a:r>
            <a:r>
              <a:rPr lang="es-ES" dirty="0" smtClean="0">
                <a:solidFill>
                  <a:srgbClr val="0070C0"/>
                </a:solidFill>
              </a:rPr>
              <a:t>. </a:t>
            </a:r>
            <a:r>
              <a:rPr lang="es-ES" dirty="0" err="1" smtClean="0">
                <a:solidFill>
                  <a:srgbClr val="0070C0"/>
                </a:solidFill>
              </a:rPr>
              <a:t>Eng</a:t>
            </a:r>
            <a:r>
              <a:rPr lang="es-ES" dirty="0" smtClean="0">
                <a:solidFill>
                  <a:srgbClr val="0070C0"/>
                </a:solidFill>
              </a:rPr>
              <a:t>. Des. 88 (2013)</a:t>
            </a:r>
          </a:p>
          <a:p>
            <a:pPr lvl="1"/>
            <a:r>
              <a:rPr lang="es-ES" dirty="0" smtClean="0"/>
              <a:t>Predictor adaptativo partiendo de cero (sin información previa)</a:t>
            </a:r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S. Dormido-Canto et al. Nuclear </a:t>
            </a:r>
            <a:r>
              <a:rPr lang="es-ES" dirty="0" err="1" smtClean="0">
                <a:solidFill>
                  <a:srgbClr val="0070C0"/>
                </a:solidFill>
              </a:rPr>
              <a:t>Fusion</a:t>
            </a:r>
            <a:r>
              <a:rPr lang="es-ES" dirty="0" smtClean="0">
                <a:solidFill>
                  <a:srgbClr val="0070C0"/>
                </a:solidFill>
              </a:rPr>
              <a:t> 53 (2013)</a:t>
            </a:r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J. Vega et al. Nuclear </a:t>
            </a:r>
            <a:r>
              <a:rPr lang="es-ES" dirty="0" err="1" smtClean="0">
                <a:solidFill>
                  <a:srgbClr val="0070C0"/>
                </a:solidFill>
              </a:rPr>
              <a:t>Fusion</a:t>
            </a:r>
            <a:r>
              <a:rPr lang="es-ES" dirty="0" smtClean="0">
                <a:solidFill>
                  <a:srgbClr val="0070C0"/>
                </a:solidFill>
              </a:rPr>
              <a:t> 54 (2014)</a:t>
            </a:r>
          </a:p>
          <a:p>
            <a:pPr lvl="1"/>
            <a:r>
              <a:rPr lang="es-ES" dirty="0" smtClean="0"/>
              <a:t>Predictor SPAD basado en la detección de anomalías (no requiere entrenamiento con descargas previas). </a:t>
            </a:r>
            <a:r>
              <a:rPr lang="es-ES" b="1" dirty="0" smtClean="0"/>
              <a:t>Instalado en la red de tiempo real de JET</a:t>
            </a:r>
            <a:r>
              <a:rPr lang="es-ES" dirty="0" smtClean="0"/>
              <a:t>. </a:t>
            </a:r>
            <a:r>
              <a:rPr lang="es-ES" dirty="0" smtClean="0">
                <a:solidFill>
                  <a:srgbClr val="0070C0"/>
                </a:solidFill>
              </a:rPr>
              <a:t>S. </a:t>
            </a:r>
            <a:r>
              <a:rPr lang="es-ES" dirty="0" err="1" smtClean="0">
                <a:solidFill>
                  <a:srgbClr val="0070C0"/>
                </a:solidFill>
              </a:rPr>
              <a:t>Esquembri</a:t>
            </a:r>
            <a:r>
              <a:rPr lang="es-ES" dirty="0" smtClean="0">
                <a:solidFill>
                  <a:srgbClr val="0070C0"/>
                </a:solidFill>
              </a:rPr>
              <a:t> et al. IEEE </a:t>
            </a:r>
            <a:r>
              <a:rPr lang="es-ES" dirty="0" err="1" smtClean="0">
                <a:solidFill>
                  <a:srgbClr val="0070C0"/>
                </a:solidFill>
              </a:rPr>
              <a:t>Trans</a:t>
            </a:r>
            <a:r>
              <a:rPr lang="es-ES" dirty="0" smtClean="0">
                <a:solidFill>
                  <a:srgbClr val="0070C0"/>
                </a:solidFill>
              </a:rPr>
              <a:t>. </a:t>
            </a:r>
            <a:r>
              <a:rPr lang="es-ES" dirty="0" err="1" smtClean="0">
                <a:solidFill>
                  <a:srgbClr val="0070C0"/>
                </a:solidFill>
              </a:rPr>
              <a:t>Nucl</a:t>
            </a:r>
            <a:r>
              <a:rPr lang="es-ES" dirty="0" smtClean="0">
                <a:solidFill>
                  <a:srgbClr val="0070C0"/>
                </a:solidFill>
              </a:rPr>
              <a:t>. </a:t>
            </a:r>
            <a:r>
              <a:rPr lang="es-ES" dirty="0" err="1" smtClean="0">
                <a:solidFill>
                  <a:srgbClr val="0070C0"/>
                </a:solidFill>
              </a:rPr>
              <a:t>Sci</a:t>
            </a:r>
            <a:r>
              <a:rPr lang="es-ES" dirty="0" smtClean="0">
                <a:solidFill>
                  <a:srgbClr val="0070C0"/>
                </a:solidFill>
              </a:rPr>
              <a:t>. 65 (2018)</a:t>
            </a:r>
          </a:p>
          <a:p>
            <a:pPr lvl="1"/>
            <a:r>
              <a:rPr lang="es-ES" dirty="0" smtClean="0"/>
              <a:t>Predictor lineal basado en </a:t>
            </a:r>
            <a:r>
              <a:rPr lang="es-ES" dirty="0" err="1" smtClean="0"/>
              <a:t>centroides</a:t>
            </a:r>
            <a:r>
              <a:rPr lang="es-ES" dirty="0" smtClean="0"/>
              <a:t> con una única señal. </a:t>
            </a:r>
            <a:r>
              <a:rPr lang="es-ES" b="1" dirty="0" smtClean="0"/>
              <a:t>Instalado en la red de tiempo real de JET</a:t>
            </a:r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J. Vega et al. </a:t>
            </a:r>
            <a:r>
              <a:rPr lang="es-ES" dirty="0" err="1" smtClean="0">
                <a:solidFill>
                  <a:srgbClr val="0070C0"/>
                </a:solidFill>
              </a:rPr>
              <a:t>Nucl</a:t>
            </a:r>
            <a:r>
              <a:rPr lang="es-ES" dirty="0" smtClean="0">
                <a:solidFill>
                  <a:srgbClr val="0070C0"/>
                </a:solidFill>
              </a:rPr>
              <a:t>. </a:t>
            </a:r>
            <a:r>
              <a:rPr lang="es-ES" dirty="0" err="1" smtClean="0">
                <a:solidFill>
                  <a:srgbClr val="0070C0"/>
                </a:solidFill>
              </a:rPr>
              <a:t>Fus</a:t>
            </a:r>
            <a:r>
              <a:rPr lang="es-ES" dirty="0" smtClean="0">
                <a:solidFill>
                  <a:srgbClr val="0070C0"/>
                </a:solidFill>
              </a:rPr>
              <a:t>. 60 (2020)</a:t>
            </a:r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D. Gadariya. Plasma </a:t>
            </a:r>
            <a:r>
              <a:rPr lang="es-ES" dirty="0" err="1" smtClean="0">
                <a:solidFill>
                  <a:srgbClr val="0070C0"/>
                </a:solidFill>
              </a:rPr>
              <a:t>Phys</a:t>
            </a:r>
            <a:r>
              <a:rPr lang="es-ES" dirty="0" smtClean="0">
                <a:solidFill>
                  <a:srgbClr val="0070C0"/>
                </a:solidFill>
              </a:rPr>
              <a:t>. Control. </a:t>
            </a:r>
            <a:r>
              <a:rPr lang="es-ES" dirty="0" err="1" smtClean="0">
                <a:solidFill>
                  <a:srgbClr val="0070C0"/>
                </a:solidFill>
              </a:rPr>
              <a:t>Fusion</a:t>
            </a:r>
            <a:r>
              <a:rPr lang="es-ES" dirty="0" smtClean="0">
                <a:solidFill>
                  <a:srgbClr val="0070C0"/>
                </a:solidFill>
              </a:rPr>
              <a:t> 64 (2022)</a:t>
            </a:r>
          </a:p>
          <a:p>
            <a:pPr lvl="1"/>
            <a:r>
              <a:rPr lang="es-ES" dirty="0" smtClean="0"/>
              <a:t>Revisión de métodos de predicción: </a:t>
            </a:r>
            <a:r>
              <a:rPr lang="es-ES" b="1" dirty="0" smtClean="0">
                <a:solidFill>
                  <a:srgbClr val="0070C0"/>
                </a:solidFill>
              </a:rPr>
              <a:t>J. Vega et al. </a:t>
            </a:r>
            <a:r>
              <a:rPr lang="es-ES" b="1" dirty="0" err="1" smtClean="0">
                <a:solidFill>
                  <a:srgbClr val="0070C0"/>
                </a:solidFill>
              </a:rPr>
              <a:t>Nature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Physics</a:t>
            </a:r>
            <a:r>
              <a:rPr lang="es-ES" b="1" dirty="0" smtClean="0">
                <a:solidFill>
                  <a:srgbClr val="0070C0"/>
                </a:solidFill>
              </a:rPr>
              <a:t>. 18 (2022)</a:t>
            </a:r>
          </a:p>
          <a:p>
            <a:endParaRPr lang="es-ES" dirty="0" smtClean="0">
              <a:solidFill>
                <a:srgbClr val="FF0000"/>
              </a:solidFill>
            </a:endParaRPr>
          </a:p>
          <a:p>
            <a:r>
              <a:rPr lang="es-ES" dirty="0" smtClean="0">
                <a:solidFill>
                  <a:srgbClr val="FF0000"/>
                </a:solidFill>
              </a:rPr>
              <a:t>Predicción de disrupciones con “</a:t>
            </a:r>
            <a:r>
              <a:rPr lang="es-ES" i="1" dirty="0" smtClean="0">
                <a:solidFill>
                  <a:srgbClr val="FF0000"/>
                </a:solidFill>
              </a:rPr>
              <a:t>información privilegiada</a:t>
            </a:r>
            <a:r>
              <a:rPr lang="es-ES" dirty="0" smtClean="0">
                <a:solidFill>
                  <a:srgbClr val="FF0000"/>
                </a:solidFill>
              </a:rPr>
              <a:t>”: el caso de JT-60SA</a:t>
            </a:r>
          </a:p>
          <a:p>
            <a:pPr lvl="1"/>
            <a:r>
              <a:rPr lang="es-ES" dirty="0" smtClean="0"/>
              <a:t>Elevada información en tiempo de entrenamiento pero reducido subconjunto en tiempo de ejecución</a:t>
            </a:r>
          </a:p>
          <a:p>
            <a:pPr lvl="1"/>
            <a:r>
              <a:rPr lang="es-ES" dirty="0" smtClean="0"/>
              <a:t>Caso extremo: 2 señales para entrenamiento, 1 señal en ejecución</a:t>
            </a:r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J. Vega et al. </a:t>
            </a:r>
            <a:r>
              <a:rPr lang="en-US" dirty="0">
                <a:solidFill>
                  <a:srgbClr val="0070C0"/>
                </a:solidFill>
              </a:rPr>
              <a:t>Fifth Technical Meeting on Fusion Data Processing, Validation and </a:t>
            </a:r>
            <a:r>
              <a:rPr lang="en-US" dirty="0" smtClean="0">
                <a:solidFill>
                  <a:srgbClr val="0070C0"/>
                </a:solidFill>
              </a:rPr>
              <a:t>Analysis. 12-15 </a:t>
            </a:r>
            <a:r>
              <a:rPr lang="en-US" dirty="0" err="1" smtClean="0">
                <a:solidFill>
                  <a:srgbClr val="0070C0"/>
                </a:solidFill>
              </a:rPr>
              <a:t>junio</a:t>
            </a:r>
            <a:r>
              <a:rPr lang="en-US" dirty="0" smtClean="0">
                <a:solidFill>
                  <a:srgbClr val="0070C0"/>
                </a:solidFill>
              </a:rPr>
              <a:t> 2023. </a:t>
            </a:r>
            <a:r>
              <a:rPr lang="en-US" dirty="0" err="1" smtClean="0">
                <a:solidFill>
                  <a:srgbClr val="0070C0"/>
                </a:solidFill>
              </a:rPr>
              <a:t>Gante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dirty="0" err="1" smtClean="0">
                <a:solidFill>
                  <a:srgbClr val="0070C0"/>
                </a:solidFill>
              </a:rPr>
              <a:t>Bélgica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r>
              <a:rPr lang="en-US" b="1" dirty="0" err="1" smtClean="0"/>
              <a:t>Tasa</a:t>
            </a:r>
            <a:r>
              <a:rPr lang="en-US" b="1" dirty="0" smtClean="0"/>
              <a:t> </a:t>
            </a:r>
            <a:r>
              <a:rPr lang="en-US" b="1" dirty="0" err="1" smtClean="0"/>
              <a:t>aciertos</a:t>
            </a:r>
            <a:r>
              <a:rPr lang="en-US" b="1" dirty="0" smtClean="0"/>
              <a:t>: 95% -&gt; 99%, </a:t>
            </a:r>
            <a:r>
              <a:rPr lang="en-US" b="1" dirty="0" err="1" smtClean="0"/>
              <a:t>tasa</a:t>
            </a:r>
            <a:r>
              <a:rPr lang="en-US" b="1" dirty="0" smtClean="0"/>
              <a:t> de falsas </a:t>
            </a:r>
            <a:r>
              <a:rPr lang="en-US" b="1" dirty="0" err="1" smtClean="0"/>
              <a:t>alarmas</a:t>
            </a:r>
            <a:r>
              <a:rPr lang="en-US" b="1" dirty="0" smtClean="0"/>
              <a:t>: 11% -&gt; 1%</a:t>
            </a:r>
            <a:endParaRPr lang="es-ES" b="1" dirty="0" smtClean="0"/>
          </a:p>
          <a:p>
            <a:endParaRPr lang="es-ES" dirty="0" smtClean="0">
              <a:solidFill>
                <a:srgbClr val="FF0000"/>
              </a:solidFill>
            </a:endParaRPr>
          </a:p>
          <a:p>
            <a:r>
              <a:rPr lang="es-ES" dirty="0" smtClean="0">
                <a:solidFill>
                  <a:srgbClr val="FF0000"/>
                </a:solidFill>
              </a:rPr>
              <a:t>Participación en aplicaciones fuera de fusión</a:t>
            </a:r>
          </a:p>
          <a:p>
            <a:pPr lvl="1"/>
            <a:r>
              <a:rPr lang="es-ES" dirty="0" smtClean="0"/>
              <a:t>Arquitectura de conocimiento con auto-aprendizaje y ajuste autónomo para aplicaciones de seguridad (RTC-2017-6178-8) GAMCO-</a:t>
            </a:r>
            <a:r>
              <a:rPr lang="es-ES" dirty="0" err="1" smtClean="0"/>
              <a:t>Lighthorse</a:t>
            </a:r>
            <a:r>
              <a:rPr lang="es-ES" dirty="0" smtClean="0"/>
              <a:t> </a:t>
            </a:r>
            <a:r>
              <a:rPr lang="es-ES" dirty="0" err="1" smtClean="0"/>
              <a:t>Ventures</a:t>
            </a:r>
            <a:r>
              <a:rPr lang="es-ES" dirty="0" smtClean="0"/>
              <a:t> SL-CIEMAT (IP CIEMAT: J. Vega)</a:t>
            </a:r>
          </a:p>
          <a:p>
            <a:pPr lvl="1"/>
            <a:r>
              <a:rPr lang="es-ES" dirty="0" smtClean="0"/>
              <a:t>APEP: a machine </a:t>
            </a:r>
            <a:r>
              <a:rPr lang="es-ES" dirty="0" err="1" smtClean="0"/>
              <a:t>learning</a:t>
            </a:r>
            <a:r>
              <a:rPr lang="es-ES" dirty="0" smtClean="0"/>
              <a:t> </a:t>
            </a:r>
            <a:r>
              <a:rPr lang="es-ES" dirty="0" err="1" smtClean="0"/>
              <a:t>approach</a:t>
            </a:r>
            <a:r>
              <a:rPr lang="es-ES" dirty="0" smtClean="0"/>
              <a:t> to </a:t>
            </a:r>
            <a:r>
              <a:rPr lang="es-ES" dirty="0" err="1" smtClean="0"/>
              <a:t>predict</a:t>
            </a:r>
            <a:r>
              <a:rPr lang="es-ES" dirty="0" smtClean="0"/>
              <a:t> </a:t>
            </a:r>
            <a:r>
              <a:rPr lang="es-ES" dirty="0" err="1" smtClean="0"/>
              <a:t>radiation</a:t>
            </a:r>
            <a:r>
              <a:rPr lang="es-ES" dirty="0" smtClean="0"/>
              <a:t> </a:t>
            </a:r>
            <a:r>
              <a:rPr lang="es-ES" dirty="0" err="1" smtClean="0"/>
              <a:t>effects</a:t>
            </a:r>
            <a:r>
              <a:rPr lang="es-ES" dirty="0" smtClean="0"/>
              <a:t> in </a:t>
            </a:r>
            <a:r>
              <a:rPr lang="es-ES" dirty="0" err="1" smtClean="0"/>
              <a:t>microelectronic</a:t>
            </a:r>
            <a:r>
              <a:rPr lang="es-ES" dirty="0" smtClean="0"/>
              <a:t> </a:t>
            </a:r>
            <a:r>
              <a:rPr lang="es-ES" dirty="0" err="1" smtClean="0"/>
              <a:t>components</a:t>
            </a:r>
            <a:endParaRPr lang="es-ES" dirty="0" smtClean="0"/>
          </a:p>
          <a:p>
            <a:pPr lvl="2"/>
            <a:r>
              <a:rPr lang="es-ES" dirty="0" smtClean="0">
                <a:solidFill>
                  <a:srgbClr val="0070C0"/>
                </a:solidFill>
              </a:rPr>
              <a:t>F. Morilla, J. Vega et al. Enviado a </a:t>
            </a:r>
            <a:r>
              <a:rPr lang="es-ES" i="1" dirty="0" err="1" smtClean="0">
                <a:solidFill>
                  <a:srgbClr val="0070C0"/>
                </a:solidFill>
              </a:rPr>
              <a:t>Expert</a:t>
            </a:r>
            <a:r>
              <a:rPr lang="es-ES" i="1" dirty="0" smtClean="0">
                <a:solidFill>
                  <a:srgbClr val="0070C0"/>
                </a:solidFill>
              </a:rPr>
              <a:t> </a:t>
            </a:r>
            <a:r>
              <a:rPr lang="es-ES" i="1" dirty="0" err="1" smtClean="0">
                <a:solidFill>
                  <a:srgbClr val="0070C0"/>
                </a:solidFill>
              </a:rPr>
              <a:t>Systems</a:t>
            </a:r>
            <a:r>
              <a:rPr lang="es-ES" i="1" dirty="0" smtClean="0">
                <a:solidFill>
                  <a:srgbClr val="0070C0"/>
                </a:solidFill>
              </a:rPr>
              <a:t> </a:t>
            </a:r>
            <a:r>
              <a:rPr lang="es-ES" i="1" dirty="0" err="1" smtClean="0">
                <a:solidFill>
                  <a:srgbClr val="0070C0"/>
                </a:solidFill>
              </a:rPr>
              <a:t>with</a:t>
            </a:r>
            <a:r>
              <a:rPr lang="es-ES" i="1" dirty="0" smtClean="0">
                <a:solidFill>
                  <a:srgbClr val="0070C0"/>
                </a:solidFill>
              </a:rPr>
              <a:t> </a:t>
            </a:r>
            <a:r>
              <a:rPr lang="es-ES" i="1" dirty="0" err="1" smtClean="0">
                <a:solidFill>
                  <a:srgbClr val="0070C0"/>
                </a:solidFill>
              </a:rPr>
              <a:t>Applications</a:t>
            </a:r>
            <a:endParaRPr lang="es-ES" i="1" dirty="0" smtClean="0">
              <a:solidFill>
                <a:srgbClr val="0070C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75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003161"/>
              </p:ext>
            </p:extLst>
          </p:nvPr>
        </p:nvGraphicFramePr>
        <p:xfrm>
          <a:off x="346829" y="411367"/>
          <a:ext cx="11524606" cy="4710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85">
                  <a:extLst>
                    <a:ext uri="{9D8B030D-6E8A-4147-A177-3AD203B41FA5}">
                      <a16:colId xmlns:a16="http://schemas.microsoft.com/office/drawing/2014/main" val="3364970000"/>
                    </a:ext>
                  </a:extLst>
                </a:gridCol>
                <a:gridCol w="1261242">
                  <a:extLst>
                    <a:ext uri="{9D8B030D-6E8A-4147-A177-3AD203B41FA5}">
                      <a16:colId xmlns:a16="http://schemas.microsoft.com/office/drawing/2014/main" val="706742106"/>
                    </a:ext>
                  </a:extLst>
                </a:gridCol>
                <a:gridCol w="6810703">
                  <a:extLst>
                    <a:ext uri="{9D8B030D-6E8A-4147-A177-3AD203B41FA5}">
                      <a16:colId xmlns:a16="http://schemas.microsoft.com/office/drawing/2014/main" val="1565983529"/>
                    </a:ext>
                  </a:extLst>
                </a:gridCol>
                <a:gridCol w="993227">
                  <a:extLst>
                    <a:ext uri="{9D8B030D-6E8A-4147-A177-3AD203B41FA5}">
                      <a16:colId xmlns:a16="http://schemas.microsoft.com/office/drawing/2014/main" val="480620800"/>
                    </a:ext>
                  </a:extLst>
                </a:gridCol>
                <a:gridCol w="2081049">
                  <a:extLst>
                    <a:ext uri="{9D8B030D-6E8A-4147-A177-3AD203B41FA5}">
                      <a16:colId xmlns:a16="http://schemas.microsoft.com/office/drawing/2014/main" val="2706075224"/>
                    </a:ext>
                  </a:extLst>
                </a:gridCol>
              </a:tblGrid>
              <a:tr h="463495"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Nombre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Título de la Tesis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Relación con CIEMAT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Observaciones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275322"/>
                  </a:ext>
                </a:extLst>
              </a:tr>
              <a:tr h="307279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G. A. </a:t>
                      </a:r>
                      <a:r>
                        <a:rPr lang="es-ES" sz="1200" dirty="0" err="1" smtClean="0"/>
                        <a:t>Rattá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latin typeface="+mn-lt"/>
                        </a:rPr>
                        <a:t>Técnicas </a:t>
                      </a:r>
                      <a:r>
                        <a:rPr lang="es-ES_tradnl" sz="1200" dirty="0" smtClean="0">
                          <a:latin typeface="+mn-lt"/>
                          <a:ea typeface="Times New Roman" panose="02020603050405020304" pitchFamily="18" charset="0"/>
                        </a:rPr>
                        <a:t>de minería de datos aplicadas a fusión nuclear: predicción en tiempo real y clasificación (</a:t>
                      </a:r>
                      <a:r>
                        <a:rPr lang="es-ES_tradnl" sz="1200" b="1" dirty="0" smtClean="0">
                          <a:latin typeface="+mn-lt"/>
                          <a:ea typeface="Times New Roman" panose="02020603050405020304" pitchFamily="18" charset="0"/>
                        </a:rPr>
                        <a:t>2010</a:t>
                      </a:r>
                      <a:r>
                        <a:rPr lang="es-ES_tradnl" sz="1200" dirty="0" smtClean="0"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  <a:endParaRPr lang="es-E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Becario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Premio extraordinario de Tesis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10258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2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S. González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latin typeface="+mn-lt"/>
                        </a:rPr>
                        <a:t>Data </a:t>
                      </a:r>
                      <a:r>
                        <a:rPr lang="es-ES" sz="1200" dirty="0" err="1" smtClean="0">
                          <a:latin typeface="+mn-lt"/>
                        </a:rPr>
                        <a:t>Mining</a:t>
                      </a:r>
                      <a:r>
                        <a:rPr lang="es-ES" sz="1200" baseline="0" dirty="0" smtClean="0"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latin typeface="+mn-lt"/>
                          <a:ea typeface="Times New Roman" panose="02020603050405020304" pitchFamily="18" charset="0"/>
                        </a:rPr>
                        <a:t>Techniques for Massive Databases: an application to JET and TJ-II Fusion Devices (</a:t>
                      </a:r>
                      <a:r>
                        <a:rPr lang="en-US" sz="1200" b="1" dirty="0" smtClean="0">
                          <a:latin typeface="+mn-lt"/>
                          <a:ea typeface="Times New Roman" panose="02020603050405020304" pitchFamily="18" charset="0"/>
                        </a:rPr>
                        <a:t>2013</a:t>
                      </a:r>
                      <a:r>
                        <a:rPr lang="en-US" sz="1200" dirty="0" smtClean="0">
                          <a:latin typeface="+mn-lt"/>
                          <a:ea typeface="Times New Roman" panose="02020603050405020304" pitchFamily="18" charset="0"/>
                        </a:rPr>
                        <a:t>)</a:t>
                      </a:r>
                      <a:endParaRPr lang="es-ES" sz="1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Becario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Premio extraordinario de Tesis</a:t>
                      </a:r>
                    </a:p>
                    <a:p>
                      <a:r>
                        <a:rPr lang="es-ES" sz="1200" dirty="0" smtClean="0"/>
                        <a:t>Mención internacional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593945"/>
                  </a:ext>
                </a:extLst>
              </a:tr>
              <a:tr h="281671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3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J. M. Ramírez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Máquinas de vectores soporte en entornos de supercomputación: aplicación a fusión nuclear (</a:t>
                      </a:r>
                      <a:r>
                        <a:rPr lang="es-ES" sz="1200" b="1" dirty="0" smtClean="0"/>
                        <a:t>2014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Premio extraordinario de Tesis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50786"/>
                  </a:ext>
                </a:extLst>
              </a:tr>
              <a:tr h="268868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L. </a:t>
                      </a:r>
                      <a:r>
                        <a:rPr lang="es-ES" sz="1200" dirty="0" err="1" smtClean="0"/>
                        <a:t>Makili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Sistemas de clasificación automáticos con confianza y credibilidad en fusión termonuclear (</a:t>
                      </a:r>
                      <a:r>
                        <a:rPr lang="es-ES" sz="1200" b="1" dirty="0" smtClean="0"/>
                        <a:t>2014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250854"/>
                  </a:ext>
                </a:extLst>
              </a:tr>
              <a:tr h="40970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200" dirty="0" smtClean="0"/>
                        <a:t>5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sz="1200" dirty="0" smtClean="0"/>
                        <a:t>A. Pereira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Selección de características para el reconocimiento de patrones con datos de alta </a:t>
                      </a:r>
                      <a:r>
                        <a:rPr lang="es-ES" sz="1200" dirty="0" err="1" smtClean="0"/>
                        <a:t>dimensionalidad</a:t>
                      </a:r>
                      <a:r>
                        <a:rPr lang="es-ES" sz="1200" dirty="0" smtClean="0"/>
                        <a:t> en fusión nuclear (</a:t>
                      </a:r>
                      <a:r>
                        <a:rPr lang="es-ES" sz="1200" b="1" dirty="0" smtClean="0"/>
                        <a:t>2015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Ingeniero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Premio extraordinario de Tesis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193891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6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R. Moreno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Advanced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techniques</a:t>
                      </a:r>
                      <a:r>
                        <a:rPr lang="es-ES" sz="1200" dirty="0" smtClean="0"/>
                        <a:t> of </a:t>
                      </a:r>
                      <a:r>
                        <a:rPr lang="es-ES" sz="1200" dirty="0" err="1" smtClean="0"/>
                        <a:t>disruption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prediction</a:t>
                      </a:r>
                      <a:r>
                        <a:rPr lang="es-ES" sz="1200" dirty="0" smtClean="0"/>
                        <a:t>.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baseline="0" dirty="0" err="1" smtClean="0"/>
                        <a:t>Application</a:t>
                      </a:r>
                      <a:r>
                        <a:rPr lang="es-ES" sz="1200" baseline="0" dirty="0" smtClean="0"/>
                        <a:t> to JET and </a:t>
                      </a:r>
                      <a:r>
                        <a:rPr lang="es-ES" sz="1200" baseline="0" dirty="0" err="1" smtClean="0"/>
                        <a:t>extrapolation</a:t>
                      </a:r>
                      <a:r>
                        <a:rPr lang="es-ES" sz="1200" baseline="0" dirty="0" smtClean="0"/>
                        <a:t> to ITER (</a:t>
                      </a:r>
                      <a:r>
                        <a:rPr lang="es-ES" sz="1200" b="1" baseline="0" dirty="0" smtClean="0"/>
                        <a:t>2015</a:t>
                      </a:r>
                      <a:r>
                        <a:rPr lang="es-ES" sz="1200" baseline="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Becario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Premio extraordinario de Tesis</a:t>
                      </a:r>
                    </a:p>
                    <a:p>
                      <a:r>
                        <a:rPr lang="es-ES" sz="1200" dirty="0" smtClean="0"/>
                        <a:t>Mención internacional</a:t>
                      </a: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149798"/>
                  </a:ext>
                </a:extLst>
              </a:tr>
              <a:tr h="26999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7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F. Pavón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Generación de conocimiento basado en aprendizaje automático y aplicación en diferentes sectores (</a:t>
                      </a:r>
                      <a:r>
                        <a:rPr lang="es-ES" sz="1200" b="1" dirty="0" smtClean="0"/>
                        <a:t>2016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3956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8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F. J. Martínez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Supercomputación aplicada para la identificación de patrones mediante clasificadores probabilísticos en diagnósticos de fusión (</a:t>
                      </a:r>
                      <a:r>
                        <a:rPr lang="es-ES" sz="1200" b="1" dirty="0" smtClean="0"/>
                        <a:t>2017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308648"/>
                  </a:ext>
                </a:extLst>
              </a:tr>
              <a:tr h="26999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9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T. Cruz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Reconocimiento de eventos mediante teoría de martingalas en plasmas termonucleares (</a:t>
                      </a:r>
                      <a:r>
                        <a:rPr lang="es-ES" sz="1200" b="1" dirty="0" smtClean="0"/>
                        <a:t>2019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63566"/>
                  </a:ext>
                </a:extLst>
              </a:tr>
              <a:tr h="40163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s-ES" sz="1200" dirty="0" smtClean="0"/>
                        <a:t>10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sz="1200" dirty="0" smtClean="0"/>
                        <a:t>A. Olmedo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Modelos de clasificación con medidas de confianza basados en predictores </a:t>
                      </a:r>
                      <a:r>
                        <a:rPr lang="es-ES" sz="1200" dirty="0" err="1" smtClean="0"/>
                        <a:t>conformales</a:t>
                      </a:r>
                      <a:r>
                        <a:rPr lang="es-ES" sz="1200" dirty="0" smtClean="0"/>
                        <a:t> aplicados a imágenes de fusión nuclear (</a:t>
                      </a:r>
                      <a:r>
                        <a:rPr lang="es-ES" sz="1200" b="1" dirty="0" smtClean="0"/>
                        <a:t>2020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417018"/>
                  </a:ext>
                </a:extLst>
              </a:tr>
              <a:tr h="26999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F. J. Hernández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Optimización de predictores de disrupciones en espacios unidimensionales (</a:t>
                      </a:r>
                      <a:r>
                        <a:rPr lang="es-ES" sz="1200" b="1" dirty="0" smtClean="0"/>
                        <a:t>2020</a:t>
                      </a:r>
                      <a:r>
                        <a:rPr lang="es-ES" sz="1200" dirty="0" smtClean="0"/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-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488031"/>
                  </a:ext>
                </a:extLst>
              </a:tr>
              <a:tr h="269992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12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D. Gadariya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 Time Performance Analysis of an Optimized Linear Disruption Predictor in JET (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Becario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417446"/>
                  </a:ext>
                </a:extLst>
              </a:tr>
            </a:tbl>
          </a:graphicData>
        </a:graphic>
      </p:graphicFrame>
      <p:sp>
        <p:nvSpPr>
          <p:cNvPr id="11" name="Marcador de contenido 2"/>
          <p:cNvSpPr txBox="1">
            <a:spLocks/>
          </p:cNvSpPr>
          <p:nvPr/>
        </p:nvSpPr>
        <p:spPr>
          <a:xfrm>
            <a:off x="0" y="5179536"/>
            <a:ext cx="12192000" cy="15954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Proyectos coordinados (CIEMAT/UNED/UPM/UPC) del Plan Nacional relativos a aprendizaje automático. IP coordinador: J. Vega</a:t>
            </a:r>
          </a:p>
          <a:p>
            <a:pPr lvl="1"/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Reconocimiento de patrones y minería de datos: nuevas aproximaciones al análisis de datos masivos en fusión termonuclear. Aplicación a TJ-II y JET (</a:t>
            </a:r>
            <a:r>
              <a:rPr lang="es-ES" sz="1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ENE2008-02894/FTN</a:t>
            </a:r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Análisis de datos basados en aprendizaje automático y sistemas inteligentes de adquisición de datos: modelos avanzados para entornos de fusión nuclear (</a:t>
            </a:r>
            <a:r>
              <a:rPr lang="es-ES" sz="1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ENE2012-38970-C04-01</a:t>
            </a:r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sz="1400" dirty="0" smtClean="0"/>
          </a:p>
          <a:p>
            <a:pPr lvl="1"/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Tomas de decisión en tiempo real para la selección de métodos de elusión y mitigación de disrupciones en </a:t>
            </a:r>
            <a:r>
              <a:rPr lang="es-ES" sz="14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tokamaks</a:t>
            </a:r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sz="1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ENE2015-64914-C3-1-R</a:t>
            </a:r>
            <a:r>
              <a:rPr lang="es-E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sz="1400" dirty="0" smtClean="0"/>
          </a:p>
          <a:p>
            <a:pPr lvl="1"/>
            <a:r>
              <a:rPr lang="en-GB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Modelling of disruption types in thermonuclear plasmas and its recognition by means of machine learning techniques (</a:t>
            </a:r>
            <a:r>
              <a:rPr lang="es-ES" sz="14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PID2019-108377RB-C31</a:t>
            </a:r>
            <a:r>
              <a:rPr lang="en-GB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</a:t>
            </a:r>
            <a:endParaRPr lang="es-ES" sz="14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346829" y="7365"/>
            <a:ext cx="11524606" cy="430896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0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 13 Tesis Doctorales dirigidas por J. Vega, 12 se han basado en técnicas de aprendizaje automático</a:t>
            </a:r>
          </a:p>
        </p:txBody>
      </p:sp>
    </p:spTree>
    <p:extLst>
      <p:ext uri="{BB962C8B-B14F-4D97-AF65-F5344CB8AC3E}">
        <p14:creationId xmlns:p14="http://schemas.microsoft.com/office/powerpoint/2010/main" val="337869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6132</TotalTime>
  <Words>1041</Words>
  <Application>Microsoft Office PowerPoint</Application>
  <PresentationFormat>Panorámica</PresentationFormat>
  <Paragraphs>110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J. Vega  Aplicaciones de aprendizaje automático 2003-2023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</dc:creator>
  <cp:lastModifiedBy>JESUS</cp:lastModifiedBy>
  <cp:revision>103</cp:revision>
  <dcterms:created xsi:type="dcterms:W3CDTF">2023-06-27T20:00:22Z</dcterms:created>
  <dcterms:modified xsi:type="dcterms:W3CDTF">2023-07-03T04:06:43Z</dcterms:modified>
</cp:coreProperties>
</file>