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5" r:id="rId4"/>
    <p:sldId id="298" r:id="rId5"/>
    <p:sldId id="299" r:id="rId6"/>
    <p:sldId id="297" r:id="rId7"/>
    <p:sldId id="300" r:id="rId8"/>
    <p:sldId id="282" r:id="rId9"/>
    <p:sldId id="284" r:id="rId10"/>
    <p:sldId id="301" r:id="rId11"/>
    <p:sldId id="290" r:id="rId12"/>
    <p:sldId id="291" r:id="rId13"/>
    <p:sldId id="292" r:id="rId14"/>
    <p:sldId id="296" r:id="rId15"/>
    <p:sldId id="302" r:id="rId16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B8237"/>
    <a:srgbClr val="2CA02C"/>
    <a:srgbClr val="FF7F0E"/>
    <a:srgbClr val="1F77B4"/>
    <a:srgbClr val="B7DEE8"/>
    <a:srgbClr val="FF0000"/>
    <a:srgbClr val="953735"/>
    <a:srgbClr val="F9A811"/>
    <a:srgbClr val="EC2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291" autoAdjust="0"/>
  </p:normalViewPr>
  <p:slideViewPr>
    <p:cSldViewPr snapToGrid="0" snapToObjects="1">
      <p:cViewPr varScale="1">
        <p:scale>
          <a:sx n="69" d="100"/>
          <a:sy n="69" d="100"/>
        </p:scale>
        <p:origin x="111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napToObjects="1">
      <p:cViewPr varScale="1">
        <p:scale>
          <a:sx n="47" d="100"/>
          <a:sy n="47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02FB4D2-3CC3-4BE4-8B7D-3B0BA2DF6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362C7A-5674-4D5A-8159-41D2D6E284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A3C53-8E77-4C13-83A5-986A5151D80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A8A12-7A19-48B4-B137-0B8FF65F0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C51E0C-62E5-4F4B-BE42-A83E6010BF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70AE-737D-4C5B-B6B8-95C46AFE6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1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26B4D-95BB-764B-99D0-312C46B18FF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935C1-1A63-8246-BCB8-837BEAB3C1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9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2FB2951-08FF-4E73-AF3F-F66657BA38A6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779772" y="6177600"/>
            <a:ext cx="3720960" cy="6555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600" spc="-1" dirty="0" err="1">
                <a:latin typeface="Times New Roman"/>
              </a:rPr>
              <a:t>nTOF</a:t>
            </a:r>
            <a:r>
              <a:rPr lang="en-US" sz="1600" spc="-1" dirty="0">
                <a:latin typeface="Times New Roman"/>
              </a:rPr>
              <a:t> Collaboration Meeting</a:t>
            </a:r>
          </a:p>
          <a:p>
            <a:pPr algn="ctr"/>
            <a:r>
              <a:rPr lang="en-US" sz="1600" spc="-1" dirty="0">
                <a:latin typeface="Times New Roman"/>
              </a:rPr>
              <a:t>November 2020</a:t>
            </a:r>
            <a:endParaRPr lang="en-US" sz="1600" b="0" strike="noStrike" spc="-1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64840" y="185760"/>
            <a:ext cx="8229240" cy="38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64840" y="185760"/>
            <a:ext cx="8229240" cy="38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64840" y="185760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800" b="1" strike="noStrike" spc="-1">
              <a:solidFill>
                <a:srgbClr val="99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284"/>
              </a:spcBef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915F5A1-78BF-0FFF-6186-32ABCE2FD320}"/>
              </a:ext>
            </a:extLst>
          </p:cNvPr>
          <p:cNvSpPr/>
          <p:nvPr userDrawn="1"/>
        </p:nvSpPr>
        <p:spPr>
          <a:xfrm>
            <a:off x="8400847" y="6503919"/>
            <a:ext cx="743153" cy="356704"/>
          </a:xfrm>
          <a:prstGeom prst="rect">
            <a:avLst/>
          </a:prstGeom>
          <a:solidFill>
            <a:srgbClr val="FB82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64840" y="67776"/>
            <a:ext cx="8229240" cy="822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 strike="noStrike" spc="-1">
                <a:solidFill>
                  <a:srgbClr val="99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 algn="just">
              <a:spcBef>
                <a:spcPts val="1026"/>
              </a:spcBef>
              <a:buClr>
                <a:srgbClr val="99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latin typeface="Arial"/>
              </a:rPr>
              <a:t>Second Outline Level</a:t>
            </a:r>
          </a:p>
          <a:p>
            <a:pPr marL="1296000" lvl="2" indent="-288000" algn="just">
              <a:spcBef>
                <a:spcPts val="771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Third Outline Level</a:t>
            </a:r>
          </a:p>
          <a:p>
            <a:pPr marL="1728000" lvl="3" indent="-216000" algn="just">
              <a:spcBef>
                <a:spcPts val="507"/>
              </a:spcBef>
              <a:buClr>
                <a:srgbClr val="99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latin typeface="Arial"/>
              </a:rPr>
              <a:t>Fourth Outline Level</a:t>
            </a:r>
          </a:p>
          <a:p>
            <a:pPr marL="2160000" lvl="4" indent="-216000" algn="just">
              <a:spcBef>
                <a:spcPts val="249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Fifth Outline Level</a:t>
            </a:r>
          </a:p>
          <a:p>
            <a:pPr marL="2592000" lvl="5" indent="-216000" algn="just">
              <a:spcBef>
                <a:spcPts val="249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Sixth Outline Level</a:t>
            </a:r>
          </a:p>
          <a:p>
            <a:pPr marL="3024000" lvl="6" indent="-216000" algn="just">
              <a:spcBef>
                <a:spcPts val="249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Line 3"/>
          <p:cNvSpPr/>
          <p:nvPr/>
        </p:nvSpPr>
        <p:spPr>
          <a:xfrm>
            <a:off x="594360" y="789238"/>
            <a:ext cx="7955280" cy="0"/>
          </a:xfrm>
          <a:prstGeom prst="line">
            <a:avLst/>
          </a:prstGeom>
          <a:ln w="2916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594360" y="6048720"/>
            <a:ext cx="7955280" cy="0"/>
          </a:xfrm>
          <a:prstGeom prst="line">
            <a:avLst/>
          </a:prstGeom>
          <a:ln w="2916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Imagen 3"/>
          <p:cNvPicPr/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138" y="6063680"/>
            <a:ext cx="4530822" cy="794318"/>
          </a:xfrm>
          <a:prstGeom prst="rect">
            <a:avLst/>
          </a:prstGeom>
          <a:ln>
            <a:noFill/>
          </a:ln>
        </p:spPr>
      </p:pic>
      <p:sp>
        <p:nvSpPr>
          <p:cNvPr id="5" name="TextShape 5"/>
          <p:cNvSpPr txBox="1"/>
          <p:nvPr/>
        </p:nvSpPr>
        <p:spPr>
          <a:xfrm>
            <a:off x="7433112" y="6510614"/>
            <a:ext cx="1737720" cy="3574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fld id="{31190067-4ECB-43F7-986A-4F9D3309C61F}" type="slidenum">
              <a:rPr lang="en-US" sz="1600" b="0" strike="noStrike" spc="-1" smtClean="0">
                <a:latin typeface="Arial"/>
              </a:rPr>
              <a:t>‹Nº›</a:t>
            </a:fld>
            <a:endParaRPr lang="en-US" sz="1600" b="0" strike="noStrike" spc="-1" dirty="0">
              <a:latin typeface="Arial"/>
            </a:endParaRPr>
          </a:p>
        </p:txBody>
      </p:sp>
      <p:sp>
        <p:nvSpPr>
          <p:cNvPr id="6" name="TextShape 6"/>
          <p:cNvSpPr txBox="1"/>
          <p:nvPr userDrawn="1"/>
        </p:nvSpPr>
        <p:spPr>
          <a:xfrm>
            <a:off x="4768211" y="6187388"/>
            <a:ext cx="3481809" cy="5843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i="1" spc="-1" dirty="0" smtClean="0">
                <a:solidFill>
                  <a:schemeClr val="bg1">
                    <a:lumMod val="65000"/>
                  </a:schemeClr>
                </a:solidFill>
                <a:latin typeface="Times New Roman"/>
              </a:rPr>
              <a:t>Taller de </a:t>
            </a:r>
            <a:r>
              <a:rPr lang="en-US" sz="1600" b="1" i="1" spc="-1" dirty="0" err="1" smtClean="0">
                <a:solidFill>
                  <a:schemeClr val="bg1">
                    <a:lumMod val="65000"/>
                  </a:schemeClr>
                </a:solidFill>
                <a:latin typeface="Times New Roman"/>
              </a:rPr>
              <a:t>Aplicaciones</a:t>
            </a:r>
            <a:r>
              <a:rPr lang="en-US" sz="1600" b="1" i="1" spc="-1" baseline="0" dirty="0" smtClean="0">
                <a:solidFill>
                  <a:schemeClr val="bg1">
                    <a:lumMod val="65000"/>
                  </a:schemeClr>
                </a:solidFill>
                <a:latin typeface="Times New Roman"/>
              </a:rPr>
              <a:t> de </a:t>
            </a:r>
            <a:r>
              <a:rPr lang="en-US" sz="1600" b="1" i="1" spc="-1" baseline="0" dirty="0" err="1" smtClean="0">
                <a:solidFill>
                  <a:schemeClr val="bg1">
                    <a:lumMod val="65000"/>
                  </a:schemeClr>
                </a:solidFill>
                <a:latin typeface="Times New Roman"/>
              </a:rPr>
              <a:t>Inteligencia</a:t>
            </a:r>
            <a:r>
              <a:rPr lang="en-US" sz="1600" b="1" i="1" spc="-1" baseline="0" dirty="0" smtClean="0">
                <a:solidFill>
                  <a:schemeClr val="bg1">
                    <a:lumMod val="65000"/>
                  </a:schemeClr>
                </a:solidFill>
                <a:latin typeface="Times New Roman"/>
              </a:rPr>
              <a:t> Artificial para </a:t>
            </a:r>
            <a:r>
              <a:rPr lang="en-US" sz="1600" b="1" i="1" spc="-1" baseline="0" dirty="0" err="1" smtClean="0">
                <a:solidFill>
                  <a:schemeClr val="bg1">
                    <a:lumMod val="65000"/>
                  </a:schemeClr>
                </a:solidFill>
                <a:latin typeface="Times New Roman"/>
              </a:rPr>
              <a:t>proyectos</a:t>
            </a:r>
            <a:r>
              <a:rPr lang="en-US" sz="1600" b="1" i="1" spc="-1" baseline="0" dirty="0" smtClean="0">
                <a:solidFill>
                  <a:schemeClr val="bg1">
                    <a:lumMod val="65000"/>
                  </a:schemeClr>
                </a:solidFill>
                <a:latin typeface="Times New Roman"/>
              </a:rPr>
              <a:t> CIEMAT</a:t>
            </a:r>
            <a:endParaRPr lang="en-US" sz="1600" b="1" i="0" strike="noStrike" spc="-1" dirty="0">
              <a:solidFill>
                <a:schemeClr val="bg1">
                  <a:lumMod val="65000"/>
                </a:schemeClr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emf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Patrón de fondo&#10;&#10;Descripción generada automáticamente">
            <a:extLst>
              <a:ext uri="{FF2B5EF4-FFF2-40B4-BE49-F238E27FC236}">
                <a16:creationId xmlns:a16="http://schemas.microsoft.com/office/drawing/2014/main" id="{D7511DAE-210E-2258-7B9C-F916879632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>
          <a:xfrm>
            <a:off x="4978147" y="0"/>
            <a:ext cx="4154520" cy="4009592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05308618-262F-6116-83E8-FBA535D7E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>
          <a:xfrm rot="16539815">
            <a:off x="3689195" y="1267488"/>
            <a:ext cx="3733155" cy="51123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4D33EE-7563-1688-8727-616B77A72A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pencilSize="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7"/>
          <a:stretch/>
        </p:blipFill>
        <p:spPr>
          <a:xfrm>
            <a:off x="0" y="43542"/>
            <a:ext cx="3906814" cy="575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" name="CustomShape 1"/>
          <p:cNvSpPr/>
          <p:nvPr/>
        </p:nvSpPr>
        <p:spPr>
          <a:xfrm>
            <a:off x="3468914" y="1755505"/>
            <a:ext cx="5170863" cy="16734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uFillTx/>
                <a:latin typeface="Arial"/>
                <a:ea typeface="Arial"/>
              </a:rPr>
              <a:t>Speaker: A. Sánchez</a:t>
            </a:r>
            <a:r>
              <a:rPr lang="es-ES" b="1" spc="-1" dirty="0">
                <a:solidFill>
                  <a:srgbClr val="000000"/>
                </a:solidFill>
                <a:latin typeface="Arial"/>
                <a:ea typeface="Arial"/>
              </a:rPr>
              <a:t>-Caballero</a:t>
            </a:r>
            <a:endParaRPr lang="es-ES" sz="1800" b="1" strike="noStrike" spc="-1" dirty="0">
              <a:solidFill>
                <a:srgbClr val="000000"/>
              </a:solidFill>
              <a:uFillTx/>
              <a:latin typeface="Arial"/>
              <a:ea typeface="Arial"/>
            </a:endParaRPr>
          </a:p>
          <a:p>
            <a:pPr algn="r">
              <a:lnSpc>
                <a:spcPct val="100000"/>
              </a:lnSpc>
            </a:pPr>
            <a:r>
              <a:rPr lang="es-ES" sz="1800" strike="noStrike" spc="-1" dirty="0">
                <a:solidFill>
                  <a:srgbClr val="000000"/>
                </a:solidFill>
                <a:uFillTx/>
                <a:latin typeface="Arial"/>
                <a:ea typeface="Arial"/>
              </a:rPr>
              <a:t>A. Sánchez-Caballero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Arial"/>
              </a:rPr>
              <a:t>, V. </a:t>
            </a:r>
            <a:r>
              <a:rPr lang="es-ES" sz="180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Alcayne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Arial"/>
              </a:rPr>
              <a:t>, D. Cano-</a:t>
            </a:r>
            <a:r>
              <a:rPr lang="es-ES" sz="180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Ott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Arial"/>
              </a:rPr>
              <a:t>, E. Mendoza, A. Pérez de Rada</a:t>
            </a:r>
            <a:endParaRPr lang="es-ES" sz="180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CIEMAT– Unidad de Innovación Nuclear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93895" y="543673"/>
            <a:ext cx="8247185" cy="1286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990000"/>
                </a:solidFill>
                <a:latin typeface="Arial"/>
                <a:ea typeface="Arial"/>
              </a:rPr>
              <a:t>Deep Learning applied to Capture Cross Section Data Analysis</a:t>
            </a:r>
            <a:endParaRPr lang="en-US" sz="3600" b="0" strike="noStrike" spc="-1" dirty="0">
              <a:latin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7E572BA-7E9C-5183-51AA-70B0F448BB04}"/>
              </a:ext>
            </a:extLst>
          </p:cNvPr>
          <p:cNvGrpSpPr/>
          <p:nvPr/>
        </p:nvGrpSpPr>
        <p:grpSpPr>
          <a:xfrm>
            <a:off x="5893789" y="5473383"/>
            <a:ext cx="3047111" cy="1485817"/>
            <a:chOff x="2544311" y="5432759"/>
            <a:chExt cx="3047111" cy="1485817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09B4B71-DA18-6DEA-E381-6910A684D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544311" y="5432759"/>
              <a:ext cx="1228697" cy="1212986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A26E024-2294-4FBC-DEEA-03CC630BF4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62387" y="5451958"/>
              <a:ext cx="1929035" cy="1466618"/>
              <a:chOff x="2781300" y="1480456"/>
              <a:chExt cx="7194637" cy="5025919"/>
            </a:xfrm>
          </p:grpSpPr>
          <p:pic>
            <p:nvPicPr>
              <p:cNvPr id="7" name="Picture 7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33D53BD9-30D4-4B31-CE26-C9AB0A3BB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02776" y="1480456"/>
                <a:ext cx="2507924" cy="2227089"/>
              </a:xfrm>
              <a:prstGeom prst="rect">
                <a:avLst/>
              </a:prstGeom>
            </p:spPr>
          </p:pic>
          <p:pic>
            <p:nvPicPr>
              <p:cNvPr id="8" name="Picture 8">
                <a:extLst>
                  <a:ext uri="{FF2B5EF4-FFF2-40B4-BE49-F238E27FC236}">
                    <a16:creationId xmlns:a16="http://schemas.microsoft.com/office/drawing/2014/main" id="{D1FF8A6C-4F05-F44A-C8AE-FD0E864F4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1300" y="1480456"/>
                <a:ext cx="7194637" cy="5025919"/>
              </a:xfrm>
              <a:prstGeom prst="rect">
                <a:avLst/>
              </a:prstGeom>
            </p:spPr>
          </p:pic>
        </p:grpSp>
      </p:grpSp>
      <p:pic>
        <p:nvPicPr>
          <p:cNvPr id="11" name="Imagen 10" descr="Texto, Carta&#10;&#10;Descripción generada automáticamente">
            <a:extLst>
              <a:ext uri="{FF2B5EF4-FFF2-40B4-BE49-F238E27FC236}">
                <a16:creationId xmlns:a16="http://schemas.microsoft.com/office/drawing/2014/main" id="{E3236834-6221-9887-EEEC-D460DB98F33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5786446"/>
            <a:ext cx="4937855" cy="87889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ADDB107-F238-5A1B-0F7A-3E81F24EA74A}"/>
              </a:ext>
            </a:extLst>
          </p:cNvPr>
          <p:cNvSpPr txBox="1"/>
          <p:nvPr/>
        </p:nvSpPr>
        <p:spPr>
          <a:xfrm>
            <a:off x="1709174" y="4911990"/>
            <a:ext cx="74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Taller </a:t>
            </a:r>
            <a:r>
              <a:rPr lang="en-US" b="1" i="1" dirty="0" err="1" smtClean="0">
                <a:solidFill>
                  <a:schemeClr val="bg1">
                    <a:lumMod val="65000"/>
                  </a:schemeClr>
                </a:solidFill>
              </a:rPr>
              <a:t>aplicaciones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 IA para </a:t>
            </a:r>
            <a:r>
              <a:rPr lang="en-US" b="1" i="1" dirty="0" err="1" smtClean="0">
                <a:solidFill>
                  <a:schemeClr val="bg1">
                    <a:lumMod val="65000"/>
                  </a:schemeClr>
                </a:solidFill>
              </a:rPr>
              <a:t>proyectos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 CIEMAT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5"/>
    </mc:Choice>
    <mc:Fallback xmlns="">
      <p:transition spd="slow" advTm="123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Results and comparison with traditional method</a:t>
            </a:r>
            <a:r>
              <a:rPr lang="en-US" sz="2400" b="1" i="1" spc="-1" dirty="0">
                <a:solidFill>
                  <a:srgbClr val="990000"/>
                </a:solidFill>
              </a:rPr>
              <a:t>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CE4845-D730-42BA-8F6F-39F39F1E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700" y="1869897"/>
            <a:ext cx="6044502" cy="4029668"/>
          </a:xfrm>
          <a:prstGeom prst="rect">
            <a:avLst/>
          </a:prstGeom>
        </p:spPr>
      </p:pic>
      <p:sp>
        <p:nvSpPr>
          <p:cNvPr id="5" name="TextShape 2">
            <a:extLst>
              <a:ext uri="{FF2B5EF4-FFF2-40B4-BE49-F238E27FC236}">
                <a16:creationId xmlns:a16="http://schemas.microsoft.com/office/drawing/2014/main" id="{2368A752-18E8-4CC7-9637-CED678ED4FCB}"/>
              </a:ext>
            </a:extLst>
          </p:cNvPr>
          <p:cNvSpPr txBox="1"/>
          <p:nvPr/>
        </p:nvSpPr>
        <p:spPr>
          <a:xfrm>
            <a:off x="395803" y="1033344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Case of a fissile </a:t>
            </a:r>
            <a:r>
              <a:rPr lang="en-US" sz="2000" b="1" spc="-1" dirty="0">
                <a:solidFill>
                  <a:srgbClr val="800000"/>
                </a:solidFill>
                <a:latin typeface="Arial"/>
              </a:rPr>
              <a:t>sample: </a:t>
            </a:r>
            <a:r>
              <a:rPr lang="en-US" sz="2000" b="1" spc="-1" baseline="30000" dirty="0">
                <a:solidFill>
                  <a:srgbClr val="800000"/>
                </a:solidFill>
                <a:latin typeface="Arial"/>
              </a:rPr>
              <a:t>239</a:t>
            </a:r>
            <a:r>
              <a:rPr lang="en-US" sz="2000" b="1" spc="-1" dirty="0">
                <a:solidFill>
                  <a:srgbClr val="800000"/>
                </a:solidFill>
                <a:latin typeface="Arial"/>
              </a:rPr>
              <a:t>Pu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B134AF45-EB4C-4FB3-A1CB-1896F4E3C3D0}"/>
              </a:ext>
            </a:extLst>
          </p:cNvPr>
          <p:cNvSpPr txBox="1"/>
          <p:nvPr/>
        </p:nvSpPr>
        <p:spPr>
          <a:xfrm>
            <a:off x="245293" y="1560066"/>
            <a:ext cx="8229240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600" dirty="0"/>
              <a:t>Example of using traditional cuts with or without DL for data including </a:t>
            </a:r>
            <a:r>
              <a:rPr lang="en-US" sz="1600" b="1" dirty="0">
                <a:solidFill>
                  <a:srgbClr val="990000"/>
                </a:solidFill>
              </a:rPr>
              <a:t>fission events</a:t>
            </a:r>
            <a:r>
              <a:rPr lang="en-US" sz="1600" dirty="0"/>
              <a:t>.</a:t>
            </a: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9720DAAE-5D20-450F-A7F5-48421F215727}"/>
              </a:ext>
            </a:extLst>
          </p:cNvPr>
          <p:cNvSpPr txBox="1"/>
          <p:nvPr/>
        </p:nvSpPr>
        <p:spPr>
          <a:xfrm>
            <a:off x="101600" y="2031322"/>
            <a:ext cx="3060700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08000" algn="r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sz="1400" b="1" dirty="0"/>
              <a:t>Figure shows the full-spectrum capture-to-background ratio.</a:t>
            </a:r>
          </a:p>
          <a:p>
            <a:pPr marL="108000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sz="1400" b="1" dirty="0"/>
              <a:t>Capture-to-fission rate in original data (no cuts): ~0.5</a:t>
            </a:r>
          </a:p>
          <a:p>
            <a:pPr marL="108000">
              <a:spcBef>
                <a:spcPts val="1284"/>
              </a:spcBef>
              <a:buClr>
                <a:srgbClr val="990000"/>
              </a:buClr>
              <a:buSzPct val="45000"/>
            </a:pPr>
            <a:endParaRPr lang="en-US" sz="1600" dirty="0"/>
          </a:p>
          <a:p>
            <a:pPr marL="108000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sz="1600" dirty="0"/>
              <a:t>Some capture efficiencies, ε</a:t>
            </a:r>
            <a:r>
              <a:rPr lang="el-GR" sz="1600" baseline="-25000" dirty="0"/>
              <a:t>γ</a:t>
            </a:r>
            <a:r>
              <a:rPr lang="es-ES" sz="1600" baseline="-25000" dirty="0"/>
              <a:t>,</a:t>
            </a:r>
            <a:r>
              <a:rPr lang="es-ES" sz="1600" baseline="-25000" dirty="0" err="1"/>
              <a:t>rel</a:t>
            </a:r>
            <a:r>
              <a:rPr lang="es-ES" sz="1600" baseline="-25000" dirty="0"/>
              <a:t> </a:t>
            </a:r>
            <a:r>
              <a:rPr lang="en-US" sz="1600" dirty="0"/>
              <a:t>:</a:t>
            </a:r>
          </a:p>
          <a:p>
            <a:pPr marL="393750" indent="-285750">
              <a:spcBef>
                <a:spcPts val="1284"/>
              </a:spcBef>
              <a:buClr>
                <a:srgbClr val="99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77B4"/>
                </a:solidFill>
              </a:rPr>
              <a:t>2.5&lt;</a:t>
            </a:r>
            <a:r>
              <a:rPr lang="en-US" sz="1600" b="1" dirty="0" err="1">
                <a:solidFill>
                  <a:srgbClr val="1F77B4"/>
                </a:solidFill>
              </a:rPr>
              <a:t>E</a:t>
            </a:r>
            <a:r>
              <a:rPr lang="en-US" sz="1600" b="1" baseline="-25000" dirty="0" err="1">
                <a:solidFill>
                  <a:srgbClr val="1F77B4"/>
                </a:solidFill>
              </a:rPr>
              <a:t>sum</a:t>
            </a:r>
            <a:r>
              <a:rPr lang="en-US" sz="1600" b="1" dirty="0">
                <a:solidFill>
                  <a:srgbClr val="1F77B4"/>
                </a:solidFill>
              </a:rPr>
              <a:t>&lt;7;2&lt;</a:t>
            </a:r>
            <a:r>
              <a:rPr lang="en-US" sz="1600" b="1" dirty="0" err="1">
                <a:solidFill>
                  <a:srgbClr val="1F77B4"/>
                </a:solidFill>
              </a:rPr>
              <a:t>m</a:t>
            </a:r>
            <a:r>
              <a:rPr lang="en-US" sz="1600" b="1" baseline="-25000" dirty="0" err="1">
                <a:solidFill>
                  <a:srgbClr val="1F77B4"/>
                </a:solidFill>
              </a:rPr>
              <a:t>cr</a:t>
            </a:r>
            <a:r>
              <a:rPr lang="en-US" sz="1600" b="1" dirty="0">
                <a:solidFill>
                  <a:srgbClr val="1F77B4"/>
                </a:solidFill>
              </a:rPr>
              <a:t>&lt;6 </a:t>
            </a:r>
            <a:r>
              <a:rPr lang="es-ES" sz="1600" dirty="0"/>
              <a:t> = 73%</a:t>
            </a:r>
          </a:p>
          <a:p>
            <a:pPr marL="393750" indent="-285750">
              <a:spcBef>
                <a:spcPts val="1284"/>
              </a:spcBef>
              <a:buClr>
                <a:srgbClr val="99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7F0E"/>
                </a:solidFill>
              </a:rPr>
              <a:t>Std. cuts + DL</a:t>
            </a:r>
            <a:r>
              <a:rPr lang="en-US" sz="1600" dirty="0"/>
              <a:t>           </a:t>
            </a:r>
            <a:r>
              <a:rPr lang="es-ES" sz="1600" dirty="0"/>
              <a:t>= 63%</a:t>
            </a:r>
          </a:p>
          <a:p>
            <a:pPr marL="393750" indent="-285750">
              <a:spcBef>
                <a:spcPts val="1284"/>
              </a:spcBef>
              <a:buClr>
                <a:srgbClr val="990000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FF7F0E"/>
                </a:solidFill>
              </a:rPr>
              <a:t>E</a:t>
            </a:r>
            <a:r>
              <a:rPr lang="es-ES" sz="1600" b="1" baseline="-25000" dirty="0" err="1">
                <a:solidFill>
                  <a:srgbClr val="FF7F0E"/>
                </a:solidFill>
              </a:rPr>
              <a:t>sum</a:t>
            </a:r>
            <a:r>
              <a:rPr lang="es-ES" sz="1600" b="1" dirty="0">
                <a:solidFill>
                  <a:srgbClr val="FF7F0E"/>
                </a:solidFill>
              </a:rPr>
              <a:t>&gt;2.5;m</a:t>
            </a:r>
            <a:r>
              <a:rPr lang="es-ES" sz="1600" b="1" baseline="-25000" dirty="0">
                <a:solidFill>
                  <a:srgbClr val="FF7F0E"/>
                </a:solidFill>
              </a:rPr>
              <a:t>cr</a:t>
            </a:r>
            <a:r>
              <a:rPr lang="es-ES" sz="1600" b="1" dirty="0">
                <a:solidFill>
                  <a:srgbClr val="FF7F0E"/>
                </a:solidFill>
              </a:rPr>
              <a:t>&gt;1  + DL</a:t>
            </a:r>
            <a:r>
              <a:rPr lang="es-ES" sz="1600" dirty="0"/>
              <a:t>= 77%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9F4154-84BA-455B-9AC9-8396590DDE2C}"/>
              </a:ext>
            </a:extLst>
          </p:cNvPr>
          <p:cNvSpPr txBox="1"/>
          <p:nvPr/>
        </p:nvSpPr>
        <p:spPr>
          <a:xfrm>
            <a:off x="5219976" y="202150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1F77B4"/>
                </a:solidFill>
              </a:rPr>
              <a:t>*</a:t>
            </a:r>
            <a:endParaRPr lang="en-US" dirty="0">
              <a:solidFill>
                <a:srgbClr val="1F77B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DD8A90-7354-4D9E-8F42-86B278F48AFA}"/>
              </a:ext>
            </a:extLst>
          </p:cNvPr>
          <p:cNvSpPr txBox="1"/>
          <p:nvPr/>
        </p:nvSpPr>
        <p:spPr>
          <a:xfrm>
            <a:off x="356047" y="5132178"/>
            <a:ext cx="306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1F77B4"/>
                </a:solidFill>
              </a:rPr>
              <a:t>(*): ratios calculated adding the </a:t>
            </a:r>
            <a:r>
              <a:rPr lang="en-US" sz="1600" b="1" dirty="0" err="1">
                <a:solidFill>
                  <a:srgbClr val="1F77B4"/>
                </a:solidFill>
              </a:rPr>
              <a:t>E</a:t>
            </a:r>
            <a:r>
              <a:rPr lang="en-US" sz="1600" b="1" baseline="-25000" dirty="0" err="1">
                <a:solidFill>
                  <a:srgbClr val="1F77B4"/>
                </a:solidFill>
              </a:rPr>
              <a:t>sum</a:t>
            </a:r>
            <a:r>
              <a:rPr lang="en-US" sz="1600" b="1" dirty="0">
                <a:solidFill>
                  <a:srgbClr val="1F77B4"/>
                </a:solidFill>
              </a:rPr>
              <a:t>&lt;7 MeV constraint to the indicated cut (X axis).</a:t>
            </a:r>
          </a:p>
        </p:txBody>
      </p:sp>
    </p:spTree>
    <p:extLst>
      <p:ext uri="{BB962C8B-B14F-4D97-AF65-F5344CB8AC3E}">
        <p14:creationId xmlns:p14="http://schemas.microsoft.com/office/powerpoint/2010/main" val="1648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94"/>
    </mc:Choice>
    <mc:Fallback xmlns="">
      <p:transition spd="slow" advTm="435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Results and comparison with traditional method</a:t>
            </a:r>
            <a:r>
              <a:rPr lang="en-US" sz="2400" b="1" i="1" spc="-1" dirty="0">
                <a:solidFill>
                  <a:srgbClr val="990000"/>
                </a:solidFill>
              </a:rPr>
              <a:t>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2368A752-18E8-4CC7-9637-CED678ED4FCB}"/>
              </a:ext>
            </a:extLst>
          </p:cNvPr>
          <p:cNvSpPr txBox="1"/>
          <p:nvPr/>
        </p:nvSpPr>
        <p:spPr>
          <a:xfrm>
            <a:off x="395803" y="1099604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rgbClr val="800000"/>
                </a:solidFill>
                <a:latin typeface="Arial"/>
              </a:rPr>
              <a:t>Deposited energy spectrum</a:t>
            </a:r>
            <a:r>
              <a:rPr lang="en-US" sz="2400" b="1" spc="-1" dirty="0">
                <a:solidFill>
                  <a:srgbClr val="800000"/>
                </a:solidFill>
                <a:latin typeface="Arial"/>
              </a:rPr>
              <a:t>: </a:t>
            </a:r>
            <a:r>
              <a:rPr lang="en-US" sz="2400" b="1" spc="-1" baseline="30000" dirty="0">
                <a:solidFill>
                  <a:srgbClr val="800000"/>
                </a:solidFill>
                <a:latin typeface="Arial"/>
              </a:rPr>
              <a:t>197</a:t>
            </a:r>
            <a:r>
              <a:rPr lang="en-US" sz="2400" b="1" spc="-1" dirty="0">
                <a:solidFill>
                  <a:srgbClr val="800000"/>
                </a:solidFill>
                <a:latin typeface="Arial"/>
              </a:rPr>
              <a:t>Au simulation</a:t>
            </a: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9720DAAE-5D20-450F-A7F5-48421F215727}"/>
              </a:ext>
            </a:extLst>
          </p:cNvPr>
          <p:cNvSpPr txBox="1"/>
          <p:nvPr/>
        </p:nvSpPr>
        <p:spPr>
          <a:xfrm>
            <a:off x="4925203" y="2550021"/>
            <a:ext cx="30607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08000" algn="ctr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b="1" dirty="0"/>
              <a:t>With Deep Learning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7DA9C3-C607-4C5F-99DF-A6FCA394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791" y="2882514"/>
            <a:ext cx="4491524" cy="26949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B6401E1-570B-4203-944C-C031E655C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6" y="2882514"/>
            <a:ext cx="4491523" cy="2694913"/>
          </a:xfrm>
          <a:prstGeom prst="rect">
            <a:avLst/>
          </a:prstGeom>
        </p:spPr>
      </p:pic>
      <p:sp>
        <p:nvSpPr>
          <p:cNvPr id="13" name="TextShape 2">
            <a:extLst>
              <a:ext uri="{FF2B5EF4-FFF2-40B4-BE49-F238E27FC236}">
                <a16:creationId xmlns:a16="http://schemas.microsoft.com/office/drawing/2014/main" id="{67FDAD5C-BA2B-4672-B914-7230B6AABF8A}"/>
              </a:ext>
            </a:extLst>
          </p:cNvPr>
          <p:cNvSpPr txBox="1"/>
          <p:nvPr/>
        </p:nvSpPr>
        <p:spPr>
          <a:xfrm>
            <a:off x="755167" y="2503513"/>
            <a:ext cx="30607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08000" algn="ctr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b="1" dirty="0"/>
              <a:t>Without Deep Learning</a:t>
            </a:r>
          </a:p>
        </p:txBody>
      </p:sp>
      <p:sp>
        <p:nvSpPr>
          <p:cNvPr id="14" name="TextShape 2">
            <a:extLst>
              <a:ext uri="{FF2B5EF4-FFF2-40B4-BE49-F238E27FC236}">
                <a16:creationId xmlns:a16="http://schemas.microsoft.com/office/drawing/2014/main" id="{D5A9900C-2640-4153-A219-8FC242866677}"/>
              </a:ext>
            </a:extLst>
          </p:cNvPr>
          <p:cNvSpPr txBox="1"/>
          <p:nvPr/>
        </p:nvSpPr>
        <p:spPr>
          <a:xfrm>
            <a:off x="607890" y="1751474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b="1" strike="noStrike" spc="-1" dirty="0">
                <a:solidFill>
                  <a:srgbClr val="800000"/>
                </a:solidFill>
                <a:latin typeface="Arial"/>
              </a:rPr>
              <a:t>For neutron energies between 1 keV and 2 keV</a:t>
            </a:r>
            <a:endParaRPr lang="en-US" b="1" spc="-1" dirty="0">
              <a:solidFill>
                <a:srgbClr val="8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8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04"/>
    </mc:Choice>
    <mc:Fallback xmlns="">
      <p:transition spd="slow" advTm="542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Results and comparison with traditional method</a:t>
            </a:r>
            <a:r>
              <a:rPr lang="en-US" sz="2400" b="1" i="1" spc="-1" dirty="0">
                <a:solidFill>
                  <a:srgbClr val="990000"/>
                </a:solidFill>
              </a:rPr>
              <a:t>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2368A752-18E8-4CC7-9637-CED678ED4FCB}"/>
              </a:ext>
            </a:extLst>
          </p:cNvPr>
          <p:cNvSpPr txBox="1"/>
          <p:nvPr/>
        </p:nvSpPr>
        <p:spPr>
          <a:xfrm>
            <a:off x="395803" y="1099604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rgbClr val="800000"/>
                </a:solidFill>
                <a:latin typeface="Arial"/>
              </a:rPr>
              <a:t>Deposited energy spectrum</a:t>
            </a:r>
            <a:r>
              <a:rPr lang="en-US" sz="2400" b="1" spc="-1" dirty="0">
                <a:solidFill>
                  <a:srgbClr val="800000"/>
                </a:solidFill>
                <a:latin typeface="Arial"/>
              </a:rPr>
              <a:t>: </a:t>
            </a:r>
            <a:r>
              <a:rPr lang="en-US" sz="2400" b="1" spc="-1" baseline="30000" dirty="0">
                <a:solidFill>
                  <a:srgbClr val="800000"/>
                </a:solidFill>
                <a:latin typeface="Arial"/>
              </a:rPr>
              <a:t>239</a:t>
            </a:r>
            <a:r>
              <a:rPr lang="en-US" sz="2400" b="1" spc="-1" dirty="0">
                <a:solidFill>
                  <a:srgbClr val="800000"/>
                </a:solidFill>
                <a:latin typeface="Arial"/>
              </a:rPr>
              <a:t>Pu simulation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9720DAAE-5D20-450F-A7F5-48421F215727}"/>
              </a:ext>
            </a:extLst>
          </p:cNvPr>
          <p:cNvSpPr txBox="1"/>
          <p:nvPr/>
        </p:nvSpPr>
        <p:spPr>
          <a:xfrm>
            <a:off x="4925203" y="1900662"/>
            <a:ext cx="30607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08000" algn="ctr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b="1" dirty="0"/>
              <a:t>With Deep Learning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7DA9C3-C607-4C5F-99DF-A6FCA394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791" y="2233155"/>
            <a:ext cx="4491524" cy="26949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B6401E1-570B-4203-944C-C031E655C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6" y="2233155"/>
            <a:ext cx="4491523" cy="2694913"/>
          </a:xfrm>
          <a:prstGeom prst="rect">
            <a:avLst/>
          </a:prstGeom>
        </p:spPr>
      </p:pic>
      <p:sp>
        <p:nvSpPr>
          <p:cNvPr id="13" name="TextShape 2">
            <a:extLst>
              <a:ext uri="{FF2B5EF4-FFF2-40B4-BE49-F238E27FC236}">
                <a16:creationId xmlns:a16="http://schemas.microsoft.com/office/drawing/2014/main" id="{67FDAD5C-BA2B-4672-B914-7230B6AABF8A}"/>
              </a:ext>
            </a:extLst>
          </p:cNvPr>
          <p:cNvSpPr txBox="1"/>
          <p:nvPr/>
        </p:nvSpPr>
        <p:spPr>
          <a:xfrm>
            <a:off x="755167" y="1854154"/>
            <a:ext cx="30607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08000" algn="ctr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b="1" dirty="0"/>
              <a:t>Without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2857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0"/>
    </mc:Choice>
    <mc:Fallback xmlns="">
      <p:transition spd="slow" advTm="295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Additional results</a:t>
            </a:r>
            <a:r>
              <a:rPr lang="en-US" sz="2400" b="1" i="1" spc="-1" dirty="0">
                <a:solidFill>
                  <a:srgbClr val="990000"/>
                </a:solidFill>
              </a:rPr>
              <a:t>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2368A752-18E8-4CC7-9637-CED678ED4FCB}"/>
              </a:ext>
            </a:extLst>
          </p:cNvPr>
          <p:cNvSpPr txBox="1"/>
          <p:nvPr/>
        </p:nvSpPr>
        <p:spPr>
          <a:xfrm>
            <a:off x="395803" y="1099604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rgbClr val="800000"/>
                </a:solidFill>
                <a:latin typeface="Arial"/>
              </a:rPr>
              <a:t>Simulating a faulty detector </a:t>
            </a:r>
            <a:r>
              <a:rPr lang="es-ES" sz="2400" b="1" strike="noStrike" spc="-1" dirty="0">
                <a:solidFill>
                  <a:srgbClr val="800000"/>
                </a:solidFill>
                <a:latin typeface="Arial"/>
              </a:rPr>
              <a:t>in </a:t>
            </a:r>
            <a:r>
              <a:rPr lang="es-ES" sz="2400" b="1" strike="noStrike" spc="-1" dirty="0" err="1">
                <a:solidFill>
                  <a:srgbClr val="800000"/>
                </a:solidFill>
                <a:latin typeface="Arial"/>
              </a:rPr>
              <a:t>the</a:t>
            </a:r>
            <a:r>
              <a:rPr lang="en-US" sz="2400" b="1" strike="noStrike" spc="-1" dirty="0">
                <a:solidFill>
                  <a:srgbClr val="800000"/>
                </a:solidFill>
                <a:latin typeface="Arial"/>
              </a:rPr>
              <a:t> TAC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179380C3-0336-4F12-9DB5-072A8A527C38}"/>
              </a:ext>
            </a:extLst>
          </p:cNvPr>
          <p:cNvSpPr txBox="1"/>
          <p:nvPr/>
        </p:nvSpPr>
        <p:spPr>
          <a:xfrm>
            <a:off x="389204" y="1676561"/>
            <a:ext cx="7934819" cy="7364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/>
              <a:t>We set </a:t>
            </a:r>
            <a:r>
              <a:rPr lang="en-US" sz="1800" b="1" strike="noStrike" spc="-1" dirty="0" err="1">
                <a:solidFill>
                  <a:srgbClr val="990000"/>
                </a:solidFill>
              </a:rPr>
              <a:t>E</a:t>
            </a:r>
            <a:r>
              <a:rPr lang="en-US" sz="1800" b="1" strike="noStrike" spc="-1" baseline="-25000" dirty="0" err="1">
                <a:solidFill>
                  <a:srgbClr val="990000"/>
                </a:solidFill>
              </a:rPr>
              <a:t>dep</a:t>
            </a:r>
            <a:r>
              <a:rPr lang="en-US" sz="1800" b="1" strike="noStrike" spc="-1" dirty="0">
                <a:solidFill>
                  <a:srgbClr val="990000"/>
                </a:solidFill>
              </a:rPr>
              <a:t> of Detector#1 </a:t>
            </a:r>
            <a:r>
              <a:rPr lang="en-US" sz="1800" b="0" strike="noStrike" spc="-1" dirty="0"/>
              <a:t>to a </a:t>
            </a:r>
            <a:r>
              <a:rPr lang="en-US" sz="1800" b="1" strike="noStrike" spc="-1" dirty="0">
                <a:solidFill>
                  <a:srgbClr val="990000"/>
                </a:solidFill>
              </a:rPr>
              <a:t>fixed value</a:t>
            </a:r>
            <a:r>
              <a:rPr lang="en-US" sz="1800" b="0" strike="noStrike" spc="-1" dirty="0"/>
              <a:t> of 0.001 MeV for all events. </a:t>
            </a:r>
          </a:p>
        </p:txBody>
      </p:sp>
    </p:spTree>
    <p:extLst>
      <p:ext uri="{BB962C8B-B14F-4D97-AF65-F5344CB8AC3E}">
        <p14:creationId xmlns:p14="http://schemas.microsoft.com/office/powerpoint/2010/main" val="36481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13"/>
    </mc:Choice>
    <mc:Fallback xmlns="">
      <p:transition spd="slow" advTm="5321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Additional results</a:t>
            </a:r>
            <a:r>
              <a:rPr lang="en-US" sz="2400" b="1" i="1" spc="-1" dirty="0">
                <a:solidFill>
                  <a:srgbClr val="990000"/>
                </a:solidFill>
              </a:rPr>
              <a:t>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2368A752-18E8-4CC7-9637-CED678ED4FCB}"/>
              </a:ext>
            </a:extLst>
          </p:cNvPr>
          <p:cNvSpPr txBox="1"/>
          <p:nvPr/>
        </p:nvSpPr>
        <p:spPr>
          <a:xfrm>
            <a:off x="395803" y="1099604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 dirty="0">
                <a:solidFill>
                  <a:srgbClr val="800000"/>
                </a:solidFill>
                <a:latin typeface="Arial"/>
              </a:rPr>
              <a:t>Simulating a faulty detector </a:t>
            </a:r>
            <a:r>
              <a:rPr lang="es-ES" sz="2400" b="1" strike="noStrike" spc="-1" dirty="0">
                <a:solidFill>
                  <a:srgbClr val="800000"/>
                </a:solidFill>
                <a:latin typeface="Arial"/>
              </a:rPr>
              <a:t>in </a:t>
            </a:r>
            <a:r>
              <a:rPr lang="es-ES" sz="2400" b="1" strike="noStrike" spc="-1" dirty="0" err="1">
                <a:solidFill>
                  <a:srgbClr val="800000"/>
                </a:solidFill>
                <a:latin typeface="Arial"/>
              </a:rPr>
              <a:t>the</a:t>
            </a:r>
            <a:r>
              <a:rPr lang="en-US" sz="2400" b="1" strike="noStrike" spc="-1" dirty="0">
                <a:solidFill>
                  <a:srgbClr val="800000"/>
                </a:solidFill>
                <a:latin typeface="Arial"/>
              </a:rPr>
              <a:t> TAC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179380C3-0336-4F12-9DB5-072A8A527C38}"/>
              </a:ext>
            </a:extLst>
          </p:cNvPr>
          <p:cNvSpPr txBox="1"/>
          <p:nvPr/>
        </p:nvSpPr>
        <p:spPr>
          <a:xfrm>
            <a:off x="389204" y="1676561"/>
            <a:ext cx="7934819" cy="7364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/>
              <a:t>We set </a:t>
            </a:r>
            <a:r>
              <a:rPr lang="en-US" sz="1800" b="1" strike="noStrike" spc="-1" dirty="0" err="1">
                <a:solidFill>
                  <a:srgbClr val="990000"/>
                </a:solidFill>
              </a:rPr>
              <a:t>E</a:t>
            </a:r>
            <a:r>
              <a:rPr lang="en-US" sz="1800" b="1" strike="noStrike" spc="-1" baseline="-25000" dirty="0" err="1">
                <a:solidFill>
                  <a:srgbClr val="990000"/>
                </a:solidFill>
              </a:rPr>
              <a:t>dep</a:t>
            </a:r>
            <a:r>
              <a:rPr lang="en-US" sz="1800" b="1" strike="noStrike" spc="-1" dirty="0">
                <a:solidFill>
                  <a:srgbClr val="990000"/>
                </a:solidFill>
              </a:rPr>
              <a:t> of Detector#1 </a:t>
            </a:r>
            <a:r>
              <a:rPr lang="en-US" sz="1800" b="0" strike="noStrike" spc="-1" dirty="0"/>
              <a:t>to a </a:t>
            </a:r>
            <a:r>
              <a:rPr lang="en-US" sz="1800" b="1" strike="noStrike" spc="-1" dirty="0">
                <a:solidFill>
                  <a:srgbClr val="990000"/>
                </a:solidFill>
              </a:rPr>
              <a:t>fixed value</a:t>
            </a:r>
            <a:r>
              <a:rPr lang="en-US" sz="1800" b="0" strike="noStrike" spc="-1" dirty="0"/>
              <a:t> of 0.001 MeV for all events. </a:t>
            </a:r>
          </a:p>
        </p:txBody>
      </p:sp>
      <p:sp>
        <p:nvSpPr>
          <p:cNvPr id="52" name="TextShape 2">
            <a:extLst>
              <a:ext uri="{FF2B5EF4-FFF2-40B4-BE49-F238E27FC236}">
                <a16:creationId xmlns:a16="http://schemas.microsoft.com/office/drawing/2014/main" id="{536BCF0C-5F4D-4F7E-B3BE-4668642F7E1E}"/>
              </a:ext>
            </a:extLst>
          </p:cNvPr>
          <p:cNvSpPr txBox="1"/>
          <p:nvPr/>
        </p:nvSpPr>
        <p:spPr>
          <a:xfrm>
            <a:off x="395802" y="5512748"/>
            <a:ext cx="8398277" cy="5324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pc="-1" dirty="0"/>
              <a:t>The algorithm successfully identifies the defective crystal.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F7E770-A324-4DB3-8815-B457DD35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"/>
          <a:stretch/>
        </p:blipFill>
        <p:spPr>
          <a:xfrm>
            <a:off x="1283967" y="2036208"/>
            <a:ext cx="6576066" cy="334953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13BC0A9-B6E5-48BC-A7F2-5FCDD438F2A4}"/>
              </a:ext>
            </a:extLst>
          </p:cNvPr>
          <p:cNvSpPr/>
          <p:nvPr/>
        </p:nvSpPr>
        <p:spPr>
          <a:xfrm>
            <a:off x="6985000" y="4089400"/>
            <a:ext cx="875033" cy="1359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13"/>
    </mc:Choice>
    <mc:Fallback xmlns="">
      <p:transition spd="slow" advTm="532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DL and nuclear data: neutron capture classification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68080" y="1116720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Problem definition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C2036DB6-3DBE-4110-826D-F1CAAFED1DED}"/>
              </a:ext>
            </a:extLst>
          </p:cNvPr>
          <p:cNvSpPr txBox="1"/>
          <p:nvPr/>
        </p:nvSpPr>
        <p:spPr>
          <a:xfrm>
            <a:off x="286740" y="1569267"/>
            <a:ext cx="82292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The </a:t>
            </a:r>
            <a:r>
              <a:rPr lang="en-US" b="1" dirty="0">
                <a:solidFill>
                  <a:srgbClr val="990000"/>
                </a:solidFill>
              </a:rPr>
              <a:t>Total Absorption Calorimeter</a:t>
            </a:r>
            <a:r>
              <a:rPr lang="en-US" dirty="0"/>
              <a:t> (</a:t>
            </a:r>
            <a:r>
              <a:rPr lang="en-US" b="1" dirty="0">
                <a:solidFill>
                  <a:srgbClr val="990000"/>
                </a:solidFill>
              </a:rPr>
              <a:t>TAC</a:t>
            </a:r>
            <a:r>
              <a:rPr lang="en-US" dirty="0"/>
              <a:t>) at </a:t>
            </a:r>
            <a:r>
              <a:rPr lang="en-US" dirty="0" err="1"/>
              <a:t>nTOF</a:t>
            </a:r>
            <a:r>
              <a:rPr lang="en-US" dirty="0"/>
              <a:t> provides the deposited energy of gamma rays in 40 BaF</a:t>
            </a:r>
            <a:r>
              <a:rPr lang="en-US" baseline="-25000" dirty="0"/>
              <a:t>2</a:t>
            </a:r>
            <a:r>
              <a:rPr lang="en-US" dirty="0"/>
              <a:t> crystals. For each registered event, we have the number of activated crystals (</a:t>
            </a:r>
            <a:r>
              <a:rPr lang="en-US" b="1" dirty="0" err="1">
                <a:solidFill>
                  <a:srgbClr val="990000"/>
                </a:solidFill>
              </a:rPr>
              <a:t>m</a:t>
            </a:r>
            <a:r>
              <a:rPr lang="en-US" b="1" baseline="-25000" dirty="0" err="1">
                <a:solidFill>
                  <a:srgbClr val="990000"/>
                </a:solidFill>
              </a:rPr>
              <a:t>cr</a:t>
            </a:r>
            <a:r>
              <a:rPr lang="en-US" dirty="0"/>
              <a:t>) and the sum of the deposited energy (</a:t>
            </a:r>
            <a:r>
              <a:rPr lang="en-US" b="1" dirty="0" err="1">
                <a:solidFill>
                  <a:srgbClr val="990000"/>
                </a:solidFill>
              </a:rPr>
              <a:t>E</a:t>
            </a:r>
            <a:r>
              <a:rPr lang="en-US" b="1" baseline="-25000" dirty="0" err="1">
                <a:solidFill>
                  <a:srgbClr val="990000"/>
                </a:solidFill>
              </a:rPr>
              <a:t>sum</a:t>
            </a:r>
            <a:r>
              <a:rPr lang="en-US" dirty="0"/>
              <a:t>). </a:t>
            </a:r>
            <a:endParaRPr lang="en-US" baseline="-25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3653CB-31E1-E4EF-B26B-A787ADFE8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7" y="2404327"/>
            <a:ext cx="3386282" cy="35528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1B977EC-4AB6-4C0C-9E9A-1C4F544CC499}"/>
              </a:ext>
            </a:extLst>
          </p:cNvPr>
          <p:cNvSpPr txBox="1"/>
          <p:nvPr/>
        </p:nvSpPr>
        <p:spPr>
          <a:xfrm>
            <a:off x="1714145" y="5503763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neutron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9F76E3C-E0E9-F9E6-E79F-E45423F1F0C2}"/>
              </a:ext>
            </a:extLst>
          </p:cNvPr>
          <p:cNvSpPr/>
          <p:nvPr/>
        </p:nvSpPr>
        <p:spPr>
          <a:xfrm>
            <a:off x="2154434" y="5249520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D8F80B6-4B9B-71C9-885A-34FA1EA888A2}"/>
              </a:ext>
            </a:extLst>
          </p:cNvPr>
          <p:cNvCxnSpPr>
            <a:cxnSpLocks/>
          </p:cNvCxnSpPr>
          <p:nvPr/>
        </p:nvCxnSpPr>
        <p:spPr>
          <a:xfrm flipV="1">
            <a:off x="2294134" y="4965700"/>
            <a:ext cx="1058666" cy="32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67"/>
    </mc:Choice>
    <mc:Fallback xmlns="">
      <p:transition spd="slow" advTm="786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DL and nuclear data: neutron capture classification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68080" y="1116720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Problem definition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C2036DB6-3DBE-4110-826D-F1CAAFED1DED}"/>
              </a:ext>
            </a:extLst>
          </p:cNvPr>
          <p:cNvSpPr txBox="1"/>
          <p:nvPr/>
        </p:nvSpPr>
        <p:spPr>
          <a:xfrm>
            <a:off x="286740" y="1569267"/>
            <a:ext cx="82292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The </a:t>
            </a:r>
            <a:r>
              <a:rPr lang="en-US" b="1" dirty="0">
                <a:solidFill>
                  <a:srgbClr val="990000"/>
                </a:solidFill>
              </a:rPr>
              <a:t>Total Absorption Calorimeter</a:t>
            </a:r>
            <a:r>
              <a:rPr lang="en-US" dirty="0"/>
              <a:t> (</a:t>
            </a:r>
            <a:r>
              <a:rPr lang="en-US" b="1" dirty="0">
                <a:solidFill>
                  <a:srgbClr val="990000"/>
                </a:solidFill>
              </a:rPr>
              <a:t>TAC</a:t>
            </a:r>
            <a:r>
              <a:rPr lang="en-US" dirty="0"/>
              <a:t>) at </a:t>
            </a:r>
            <a:r>
              <a:rPr lang="en-US" dirty="0" err="1"/>
              <a:t>nTOF</a:t>
            </a:r>
            <a:r>
              <a:rPr lang="en-US" dirty="0"/>
              <a:t> provides the deposited energy of gamma rays in 40 BaF</a:t>
            </a:r>
            <a:r>
              <a:rPr lang="en-US" baseline="-25000" dirty="0"/>
              <a:t>2</a:t>
            </a:r>
            <a:r>
              <a:rPr lang="en-US" dirty="0"/>
              <a:t> crystals. For each registered event, we have the number of activated crystals (</a:t>
            </a:r>
            <a:r>
              <a:rPr lang="en-US" b="1" dirty="0" err="1">
                <a:solidFill>
                  <a:srgbClr val="990000"/>
                </a:solidFill>
              </a:rPr>
              <a:t>m</a:t>
            </a:r>
            <a:r>
              <a:rPr lang="en-US" b="1" baseline="-25000" dirty="0" err="1">
                <a:solidFill>
                  <a:srgbClr val="990000"/>
                </a:solidFill>
              </a:rPr>
              <a:t>cr</a:t>
            </a:r>
            <a:r>
              <a:rPr lang="en-US" dirty="0"/>
              <a:t>) and the sum of the deposited energy (</a:t>
            </a:r>
            <a:r>
              <a:rPr lang="en-US" b="1" dirty="0" err="1">
                <a:solidFill>
                  <a:srgbClr val="990000"/>
                </a:solidFill>
              </a:rPr>
              <a:t>E</a:t>
            </a:r>
            <a:r>
              <a:rPr lang="en-US" b="1" baseline="-25000" dirty="0" err="1">
                <a:solidFill>
                  <a:srgbClr val="990000"/>
                </a:solidFill>
              </a:rPr>
              <a:t>sum</a:t>
            </a:r>
            <a:r>
              <a:rPr lang="en-US" dirty="0"/>
              <a:t>). </a:t>
            </a:r>
            <a:endParaRPr lang="en-US" baseline="-25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3653CB-31E1-E4EF-B26B-A787ADFE8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7" y="2404327"/>
            <a:ext cx="3386282" cy="355282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9F76E3C-E0E9-F9E6-E79F-E45423F1F0C2}"/>
              </a:ext>
            </a:extLst>
          </p:cNvPr>
          <p:cNvSpPr/>
          <p:nvPr/>
        </p:nvSpPr>
        <p:spPr>
          <a:xfrm>
            <a:off x="5715268" y="4124775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ón: 8 puntos 2">
            <a:extLst>
              <a:ext uri="{FF2B5EF4-FFF2-40B4-BE49-F238E27FC236}">
                <a16:creationId xmlns:a16="http://schemas.microsoft.com/office/drawing/2014/main" id="{8FD65B0A-67B7-A0EE-EA93-133101DE4154}"/>
              </a:ext>
            </a:extLst>
          </p:cNvPr>
          <p:cNvSpPr/>
          <p:nvPr/>
        </p:nvSpPr>
        <p:spPr>
          <a:xfrm>
            <a:off x="5534098" y="3900012"/>
            <a:ext cx="502040" cy="589225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88C067-B29D-3937-CC80-C31AC24B9E54}"/>
              </a:ext>
            </a:extLst>
          </p:cNvPr>
          <p:cNvSpPr txBox="1"/>
          <p:nvPr/>
        </p:nvSpPr>
        <p:spPr>
          <a:xfrm>
            <a:off x="6217308" y="3670874"/>
            <a:ext cx="10414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Nuclear reaction</a:t>
            </a:r>
          </a:p>
        </p:txBody>
      </p:sp>
    </p:spTree>
    <p:extLst>
      <p:ext uri="{BB962C8B-B14F-4D97-AF65-F5344CB8AC3E}">
        <p14:creationId xmlns:p14="http://schemas.microsoft.com/office/powerpoint/2010/main" val="3014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67"/>
    </mc:Choice>
    <mc:Fallback xmlns="">
      <p:transition spd="slow" advTm="786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DL and nuclear data: neutron capture classification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68080" y="1116720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Problem definition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C2036DB6-3DBE-4110-826D-F1CAAFED1DED}"/>
              </a:ext>
            </a:extLst>
          </p:cNvPr>
          <p:cNvSpPr txBox="1"/>
          <p:nvPr/>
        </p:nvSpPr>
        <p:spPr>
          <a:xfrm>
            <a:off x="286740" y="1569267"/>
            <a:ext cx="82292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The </a:t>
            </a:r>
            <a:r>
              <a:rPr lang="en-US" b="1" dirty="0">
                <a:solidFill>
                  <a:srgbClr val="990000"/>
                </a:solidFill>
              </a:rPr>
              <a:t>Total Absorption Calorimeter</a:t>
            </a:r>
            <a:r>
              <a:rPr lang="en-US" dirty="0"/>
              <a:t> (</a:t>
            </a:r>
            <a:r>
              <a:rPr lang="en-US" b="1" dirty="0">
                <a:solidFill>
                  <a:srgbClr val="990000"/>
                </a:solidFill>
              </a:rPr>
              <a:t>TAC</a:t>
            </a:r>
            <a:r>
              <a:rPr lang="en-US" dirty="0"/>
              <a:t>) at </a:t>
            </a:r>
            <a:r>
              <a:rPr lang="en-US" dirty="0" err="1"/>
              <a:t>nTOF</a:t>
            </a:r>
            <a:r>
              <a:rPr lang="en-US" dirty="0"/>
              <a:t> provides the deposited energy of gamma rays in 40 BaF</a:t>
            </a:r>
            <a:r>
              <a:rPr lang="en-US" baseline="-25000" dirty="0"/>
              <a:t>2</a:t>
            </a:r>
            <a:r>
              <a:rPr lang="en-US" dirty="0"/>
              <a:t> crystals. For each registered event, we have the number of activated crystals (</a:t>
            </a:r>
            <a:r>
              <a:rPr lang="en-US" b="1" dirty="0" err="1">
                <a:solidFill>
                  <a:srgbClr val="990000"/>
                </a:solidFill>
              </a:rPr>
              <a:t>m</a:t>
            </a:r>
            <a:r>
              <a:rPr lang="en-US" b="1" baseline="-25000" dirty="0" err="1">
                <a:solidFill>
                  <a:srgbClr val="990000"/>
                </a:solidFill>
              </a:rPr>
              <a:t>cr</a:t>
            </a:r>
            <a:r>
              <a:rPr lang="en-US" dirty="0"/>
              <a:t>) and the sum of the deposited energy (</a:t>
            </a:r>
            <a:r>
              <a:rPr lang="en-US" b="1" dirty="0" err="1">
                <a:solidFill>
                  <a:srgbClr val="990000"/>
                </a:solidFill>
              </a:rPr>
              <a:t>E</a:t>
            </a:r>
            <a:r>
              <a:rPr lang="en-US" b="1" baseline="-25000" dirty="0" err="1">
                <a:solidFill>
                  <a:srgbClr val="990000"/>
                </a:solidFill>
              </a:rPr>
              <a:t>sum</a:t>
            </a:r>
            <a:r>
              <a:rPr lang="en-US" dirty="0"/>
              <a:t>). </a:t>
            </a:r>
            <a:endParaRPr lang="en-US" baseline="-25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3653CB-31E1-E4EF-B26B-A787ADFE8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7" y="2404327"/>
            <a:ext cx="3386282" cy="355282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9F76E3C-E0E9-F9E6-E79F-E45423F1F0C2}"/>
              </a:ext>
            </a:extLst>
          </p:cNvPr>
          <p:cNvSpPr/>
          <p:nvPr/>
        </p:nvSpPr>
        <p:spPr>
          <a:xfrm>
            <a:off x="5715268" y="4124775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ón: 8 puntos 2">
            <a:extLst>
              <a:ext uri="{FF2B5EF4-FFF2-40B4-BE49-F238E27FC236}">
                <a16:creationId xmlns:a16="http://schemas.microsoft.com/office/drawing/2014/main" id="{8FD65B0A-67B7-A0EE-EA93-133101DE4154}"/>
              </a:ext>
            </a:extLst>
          </p:cNvPr>
          <p:cNvSpPr/>
          <p:nvPr/>
        </p:nvSpPr>
        <p:spPr>
          <a:xfrm>
            <a:off x="5534098" y="3900012"/>
            <a:ext cx="502040" cy="589225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A8768AA-7155-30E0-685B-E2B8589786D3}"/>
              </a:ext>
            </a:extLst>
          </p:cNvPr>
          <p:cNvCxnSpPr>
            <a:cxnSpLocks/>
          </p:cNvCxnSpPr>
          <p:nvPr/>
        </p:nvCxnSpPr>
        <p:spPr>
          <a:xfrm flipH="1" flipV="1">
            <a:off x="5334268" y="3738495"/>
            <a:ext cx="381000" cy="3230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184DF13-F2AA-4253-6972-EF17A290BEA0}"/>
              </a:ext>
            </a:extLst>
          </p:cNvPr>
          <p:cNvCxnSpPr>
            <a:cxnSpLocks/>
          </p:cNvCxnSpPr>
          <p:nvPr/>
        </p:nvCxnSpPr>
        <p:spPr>
          <a:xfrm flipV="1">
            <a:off x="5866373" y="3593102"/>
            <a:ext cx="369595" cy="468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6C07BB1-8FFA-F0C1-098B-0BB005C810BE}"/>
              </a:ext>
            </a:extLst>
          </p:cNvPr>
          <p:cNvCxnSpPr>
            <a:cxnSpLocks/>
          </p:cNvCxnSpPr>
          <p:nvPr/>
        </p:nvCxnSpPr>
        <p:spPr>
          <a:xfrm>
            <a:off x="5875703" y="4194624"/>
            <a:ext cx="460766" cy="28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xplosión: 8 puntos 17">
            <a:extLst>
              <a:ext uri="{FF2B5EF4-FFF2-40B4-BE49-F238E27FC236}">
                <a16:creationId xmlns:a16="http://schemas.microsoft.com/office/drawing/2014/main" id="{4650BDA6-D115-2721-4A8E-43E17A155728}"/>
              </a:ext>
            </a:extLst>
          </p:cNvPr>
          <p:cNvSpPr/>
          <p:nvPr/>
        </p:nvSpPr>
        <p:spPr>
          <a:xfrm>
            <a:off x="5183163" y="3571803"/>
            <a:ext cx="201003" cy="2068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ón: 8 puntos 20">
            <a:extLst>
              <a:ext uri="{FF2B5EF4-FFF2-40B4-BE49-F238E27FC236}">
                <a16:creationId xmlns:a16="http://schemas.microsoft.com/office/drawing/2014/main" id="{0F009386-F1BE-2CB0-B55D-F1BF0282A839}"/>
              </a:ext>
            </a:extLst>
          </p:cNvPr>
          <p:cNvSpPr/>
          <p:nvPr/>
        </p:nvSpPr>
        <p:spPr>
          <a:xfrm>
            <a:off x="6135466" y="3468358"/>
            <a:ext cx="201003" cy="2068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xplosión: 8 puntos 21">
            <a:extLst>
              <a:ext uri="{FF2B5EF4-FFF2-40B4-BE49-F238E27FC236}">
                <a16:creationId xmlns:a16="http://schemas.microsoft.com/office/drawing/2014/main" id="{6E2EA855-227A-EB69-CA86-E08DB7E04C12}"/>
              </a:ext>
            </a:extLst>
          </p:cNvPr>
          <p:cNvSpPr/>
          <p:nvPr/>
        </p:nvSpPr>
        <p:spPr>
          <a:xfrm>
            <a:off x="6350692" y="4128217"/>
            <a:ext cx="201003" cy="2068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357FA0-17EB-7C6A-9BCB-35CC1ACE4766}"/>
              </a:ext>
            </a:extLst>
          </p:cNvPr>
          <p:cNvSpPr txBox="1"/>
          <p:nvPr/>
        </p:nvSpPr>
        <p:spPr>
          <a:xfrm>
            <a:off x="6738008" y="3842906"/>
            <a:ext cx="128839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Absorbed </a:t>
            </a:r>
            <a:r>
              <a:rPr lang="el-GR" i="1" dirty="0"/>
              <a:t>γ</a:t>
            </a:r>
            <a:r>
              <a:rPr lang="es-ES" i="1" dirty="0"/>
              <a:t>-</a:t>
            </a:r>
            <a:r>
              <a:rPr lang="en-US" dirty="0"/>
              <a:t>rays </a:t>
            </a:r>
          </a:p>
        </p:txBody>
      </p:sp>
    </p:spTree>
    <p:extLst>
      <p:ext uri="{BB962C8B-B14F-4D97-AF65-F5344CB8AC3E}">
        <p14:creationId xmlns:p14="http://schemas.microsoft.com/office/powerpoint/2010/main" val="5239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67"/>
    </mc:Choice>
    <mc:Fallback xmlns="">
      <p:transition spd="slow" advTm="786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DL and nuclear data: neutron capture classification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68080" y="1116720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Problem definition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C2036DB6-3DBE-4110-826D-F1CAAFED1DED}"/>
              </a:ext>
            </a:extLst>
          </p:cNvPr>
          <p:cNvSpPr txBox="1"/>
          <p:nvPr/>
        </p:nvSpPr>
        <p:spPr>
          <a:xfrm>
            <a:off x="286740" y="1569267"/>
            <a:ext cx="4130105" cy="37138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b="1" dirty="0">
                <a:solidFill>
                  <a:srgbClr val="990000"/>
                </a:solidFill>
              </a:rPr>
              <a:t>Current method</a:t>
            </a:r>
            <a:r>
              <a:rPr lang="en-US" dirty="0"/>
              <a:t>: specific </a:t>
            </a:r>
            <a:r>
              <a:rPr lang="en-US" b="1" dirty="0">
                <a:solidFill>
                  <a:srgbClr val="990000"/>
                </a:solidFill>
              </a:rPr>
              <a:t>cuts</a:t>
            </a:r>
            <a:r>
              <a:rPr lang="en-US" dirty="0"/>
              <a:t> or constraints on </a:t>
            </a:r>
            <a:r>
              <a:rPr lang="en-US" b="1" dirty="0" err="1">
                <a:solidFill>
                  <a:srgbClr val="990000"/>
                </a:solidFill>
              </a:rPr>
              <a:t>E</a:t>
            </a:r>
            <a:r>
              <a:rPr lang="en-US" b="1" baseline="-25000" dirty="0" err="1">
                <a:solidFill>
                  <a:srgbClr val="990000"/>
                </a:solidFill>
              </a:rPr>
              <a:t>sum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990000"/>
                </a:solidFill>
              </a:rPr>
              <a:t>m</a:t>
            </a:r>
            <a:r>
              <a:rPr lang="en-US" b="1" baseline="-25000" dirty="0" err="1">
                <a:solidFill>
                  <a:srgbClr val="990000"/>
                </a:solidFill>
              </a:rPr>
              <a:t>cr</a:t>
            </a:r>
            <a:r>
              <a:rPr lang="en-US" dirty="0"/>
              <a:t> values of each event to improve the signal-to-background ratio. </a:t>
            </a:r>
          </a:p>
          <a:p>
            <a:pPr marL="108000" algn="just">
              <a:spcBef>
                <a:spcPts val="1284"/>
              </a:spcBef>
              <a:buClr>
                <a:srgbClr val="990000"/>
              </a:buClr>
              <a:buSzPct val="45000"/>
            </a:pPr>
            <a:endParaRPr lang="en-US" dirty="0"/>
          </a:p>
          <a:p>
            <a:pPr marL="108000" algn="just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dirty="0"/>
              <a:t>For </a:t>
            </a:r>
            <a:r>
              <a:rPr lang="en-US" baseline="30000" dirty="0"/>
              <a:t>197</a:t>
            </a:r>
            <a:r>
              <a:rPr lang="en-US" dirty="0"/>
              <a:t>Au(n,</a:t>
            </a:r>
            <a:r>
              <a:rPr lang="el-GR" i="1" dirty="0"/>
              <a:t>γ</a:t>
            </a:r>
            <a:r>
              <a:rPr lang="es-ES" dirty="0"/>
              <a:t>):</a:t>
            </a:r>
          </a:p>
          <a:p>
            <a:pPr marL="108000" algn="just">
              <a:spcBef>
                <a:spcPts val="1284"/>
              </a:spcBef>
              <a:buClr>
                <a:srgbClr val="990000"/>
              </a:buClr>
              <a:buSzPct val="45000"/>
            </a:pPr>
            <a:endParaRPr lang="en-US" dirty="0"/>
          </a:p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b="1" dirty="0">
                <a:solidFill>
                  <a:srgbClr val="990000"/>
                </a:solidFill>
              </a:rPr>
              <a:t>Objective</a:t>
            </a:r>
            <a:r>
              <a:rPr lang="en-US" dirty="0"/>
              <a:t>: to build a DL model for classification of capture/non-capture events from TAC signals and compare with current method.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A25E79-2813-4BC0-A38C-9B801DF29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6" t="23623" r="21563" b="19159"/>
          <a:stretch/>
        </p:blipFill>
        <p:spPr>
          <a:xfrm>
            <a:off x="4416845" y="1166258"/>
            <a:ext cx="4727155" cy="33715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477321-59DB-443B-8D43-B1ED41857049}"/>
              </a:ext>
            </a:extLst>
          </p:cNvPr>
          <p:cNvSpPr txBox="1"/>
          <p:nvPr/>
        </p:nvSpPr>
        <p:spPr>
          <a:xfrm>
            <a:off x="4571999" y="4676867"/>
            <a:ext cx="449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Deposited energy distribution of the </a:t>
            </a:r>
            <a:r>
              <a:rPr lang="es-ES" sz="1200" dirty="0"/>
              <a:t>197Au(n,</a:t>
            </a:r>
            <a:r>
              <a:rPr lang="el-GR" sz="1200" dirty="0"/>
              <a:t>γ</a:t>
            </a:r>
            <a:r>
              <a:rPr lang="es-ES" sz="1200" dirty="0"/>
              <a:t>) </a:t>
            </a:r>
            <a:r>
              <a:rPr lang="en-US" sz="1200" dirty="0"/>
              <a:t>measurement under different constraints in crystal multiplicity.</a:t>
            </a:r>
          </a:p>
          <a:p>
            <a:pPr algn="r"/>
            <a:endParaRPr lang="en-US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6A00C9-857C-4FCA-BFDE-DD2598EE5BBF}"/>
              </a:ext>
            </a:extLst>
          </p:cNvPr>
          <p:cNvSpPr txBox="1"/>
          <p:nvPr/>
        </p:nvSpPr>
        <p:spPr>
          <a:xfrm>
            <a:off x="4180114" y="5142518"/>
            <a:ext cx="4963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Image source: Carlos G. Guerrero Ph.D. thesis “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</a:rPr>
              <a:t>Measurements of the 237Np and 240Pu neutron capture cross sections at the CERN </a:t>
            </a:r>
            <a:r>
              <a:rPr lang="en-US" sz="1100" u="sng" dirty="0" err="1">
                <a:solidFill>
                  <a:schemeClr val="bg1">
                    <a:lumMod val="50000"/>
                  </a:schemeClr>
                </a:solidFill>
              </a:rPr>
              <a:t>nTOF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</a:rPr>
              <a:t> facility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” (2008) </a:t>
            </a:r>
          </a:p>
          <a:p>
            <a:pPr algn="r"/>
            <a:endParaRPr lang="en-US" sz="12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86D620E-B976-FE7E-B5A1-FCE995ED7159}"/>
              </a:ext>
            </a:extLst>
          </p:cNvPr>
          <p:cNvGrpSpPr/>
          <p:nvPr/>
        </p:nvGrpSpPr>
        <p:grpSpPr>
          <a:xfrm>
            <a:off x="1910933" y="2997465"/>
            <a:ext cx="2505912" cy="879251"/>
            <a:chOff x="1654630" y="5346548"/>
            <a:chExt cx="2505912" cy="879251"/>
          </a:xfrm>
        </p:grpSpPr>
        <p:sp>
          <p:nvSpPr>
            <p:cNvPr id="3" name="Abrir llave 2">
              <a:extLst>
                <a:ext uri="{FF2B5EF4-FFF2-40B4-BE49-F238E27FC236}">
                  <a16:creationId xmlns:a16="http://schemas.microsoft.com/office/drawing/2014/main" id="{261F78B8-0F18-5E5B-E397-DF7954D38DA1}"/>
                </a:ext>
              </a:extLst>
            </p:cNvPr>
            <p:cNvSpPr/>
            <p:nvPr/>
          </p:nvSpPr>
          <p:spPr>
            <a:xfrm>
              <a:off x="1654630" y="5346548"/>
              <a:ext cx="203200" cy="879251"/>
            </a:xfrm>
            <a:prstGeom prst="leftBrace">
              <a:avLst>
                <a:gd name="adj1" fmla="val 32333"/>
                <a:gd name="adj2" fmla="val 4549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EEB7D27-16D7-635E-0FDC-D7C88A0CB867}"/>
                </a:ext>
              </a:extLst>
            </p:cNvPr>
            <p:cNvSpPr txBox="1"/>
            <p:nvPr/>
          </p:nvSpPr>
          <p:spPr>
            <a:xfrm>
              <a:off x="1857830" y="5354071"/>
              <a:ext cx="2302712" cy="813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8000" algn="just">
                <a:spcBef>
                  <a:spcPts val="1284"/>
                </a:spcBef>
                <a:buClr>
                  <a:srgbClr val="990000"/>
                </a:buClr>
                <a:buSzPct val="45000"/>
              </a:pPr>
              <a:r>
                <a:rPr lang="es-ES" dirty="0" err="1"/>
                <a:t>m</a:t>
              </a:r>
              <a:r>
                <a:rPr lang="es-ES" baseline="-25000" dirty="0" err="1"/>
                <a:t>cr</a:t>
              </a:r>
              <a:r>
                <a:rPr lang="es-ES" dirty="0"/>
                <a:t>&gt;2</a:t>
              </a:r>
            </a:p>
            <a:p>
              <a:pPr marL="108000" algn="just">
                <a:spcBef>
                  <a:spcPts val="1284"/>
                </a:spcBef>
                <a:buClr>
                  <a:srgbClr val="990000"/>
                </a:buClr>
                <a:buSzPct val="45000"/>
              </a:pPr>
              <a:r>
                <a:rPr lang="es-ES" dirty="0"/>
                <a:t>2.5&lt;</a:t>
              </a:r>
              <a:r>
                <a:rPr lang="es-ES" dirty="0" err="1"/>
                <a:t>E</a:t>
              </a:r>
              <a:r>
                <a:rPr lang="es-ES" baseline="-25000" dirty="0" err="1"/>
                <a:t>sum</a:t>
              </a:r>
              <a:r>
                <a:rPr lang="es-ES" dirty="0"/>
                <a:t>&lt;7 </a:t>
              </a:r>
              <a:r>
                <a:rPr lang="es-ES" dirty="0" err="1"/>
                <a:t>MeV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11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67"/>
    </mc:Choice>
    <mc:Fallback xmlns="">
      <p:transition spd="slow" advTm="786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2"/>
          <p:cNvSpPr txBox="1"/>
          <p:nvPr/>
        </p:nvSpPr>
        <p:spPr>
          <a:xfrm>
            <a:off x="564840" y="850768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Deep Learning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C2036DB6-3DBE-4110-826D-F1CAAFED1DED}"/>
              </a:ext>
            </a:extLst>
          </p:cNvPr>
          <p:cNvSpPr txBox="1"/>
          <p:nvPr/>
        </p:nvSpPr>
        <p:spPr>
          <a:xfrm>
            <a:off x="286740" y="1260840"/>
            <a:ext cx="8229240" cy="3603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Deep Learning models have proved to be good classifiers of text, audio, image, and video samples. </a:t>
            </a:r>
          </a:p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endParaRPr lang="en-US" dirty="0"/>
          </a:p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endParaRPr lang="en-US" dirty="0"/>
          </a:p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endParaRPr lang="en-US" dirty="0"/>
          </a:p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endParaRPr lang="en-US" dirty="0"/>
          </a:p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In our case, we have </a:t>
            </a:r>
            <a:r>
              <a:rPr lang="en-US" b="1" dirty="0">
                <a:solidFill>
                  <a:srgbClr val="990000"/>
                </a:solidFill>
              </a:rPr>
              <a:t>high dimensionality data</a:t>
            </a:r>
            <a:r>
              <a:rPr lang="en-US" dirty="0"/>
              <a:t> (40 signals from the TAC crystals) and we can generate a </a:t>
            </a:r>
            <a:r>
              <a:rPr lang="en-US" b="1" dirty="0">
                <a:solidFill>
                  <a:srgbClr val="990000"/>
                </a:solidFill>
              </a:rPr>
              <a:t>big dataset </a:t>
            </a:r>
            <a:r>
              <a:rPr lang="en-US" dirty="0"/>
              <a:t>with Monte Carlo simulations. Appropriate conditions to try </a:t>
            </a:r>
            <a:r>
              <a:rPr lang="en-US" b="1" dirty="0">
                <a:solidFill>
                  <a:srgbClr val="990000"/>
                </a:solidFill>
              </a:rPr>
              <a:t>neural networks as discriminator </a:t>
            </a:r>
            <a:r>
              <a:rPr lang="en-US" dirty="0"/>
              <a:t>of capture events.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1F32B9-6C7D-4456-A9B9-FDF6539B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8" r="35277" b="3001"/>
          <a:stretch/>
        </p:blipFill>
        <p:spPr>
          <a:xfrm>
            <a:off x="1927470" y="1846798"/>
            <a:ext cx="5289060" cy="1645738"/>
          </a:xfrm>
          <a:prstGeom prst="rect">
            <a:avLst/>
          </a:prstGeom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0201AF79-62FE-7268-4EF5-F65355E9FA7C}"/>
              </a:ext>
            </a:extLst>
          </p:cNvPr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DL and nuclear data: neutron capture classification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8E8BEE-5810-A683-E1BE-F279C4450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23" y="4681840"/>
            <a:ext cx="5166874" cy="13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08"/>
    </mc:Choice>
    <mc:Fallback xmlns="">
      <p:transition spd="slow" advTm="644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DL and nuclear data: neutron capture classification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68080" y="984200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Methodology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C2036DB6-3DBE-4110-826D-F1CAAFED1DED}"/>
              </a:ext>
            </a:extLst>
          </p:cNvPr>
          <p:cNvSpPr txBox="1"/>
          <p:nvPr/>
        </p:nvSpPr>
        <p:spPr>
          <a:xfrm>
            <a:off x="286740" y="1450609"/>
            <a:ext cx="8229240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b="1" dirty="0">
                <a:solidFill>
                  <a:srgbClr val="990000"/>
                </a:solidFill>
              </a:rPr>
              <a:t>Input</a:t>
            </a:r>
            <a:r>
              <a:rPr lang="en-US" dirty="0"/>
              <a:t>: 40-sized arrays of deposited energy in each crystal from </a:t>
            </a:r>
            <a:r>
              <a:rPr lang="en-US" b="1" dirty="0">
                <a:solidFill>
                  <a:srgbClr val="990000"/>
                </a:solidFill>
              </a:rPr>
              <a:t>Monte Carlo simulations</a:t>
            </a:r>
            <a:r>
              <a:rPr lang="en-US" dirty="0"/>
              <a:t> of a </a:t>
            </a:r>
            <a:r>
              <a:rPr lang="en-US" b="1" baseline="30000" dirty="0">
                <a:solidFill>
                  <a:srgbClr val="990000"/>
                </a:solidFill>
              </a:rPr>
              <a:t>197</a:t>
            </a:r>
            <a:r>
              <a:rPr lang="en-US" b="1" dirty="0">
                <a:solidFill>
                  <a:srgbClr val="990000"/>
                </a:solidFill>
              </a:rPr>
              <a:t>Au</a:t>
            </a:r>
            <a:r>
              <a:rPr lang="en-US" dirty="0"/>
              <a:t> measurement experiment.</a:t>
            </a:r>
          </a:p>
        </p:txBody>
      </p:sp>
      <p:sp>
        <p:nvSpPr>
          <p:cNvPr id="16" name="TextShape 2">
            <a:extLst>
              <a:ext uri="{FF2B5EF4-FFF2-40B4-BE49-F238E27FC236}">
                <a16:creationId xmlns:a16="http://schemas.microsoft.com/office/drawing/2014/main" id="{A9F19FB4-9F5E-47AE-8205-576B14EB0E85}"/>
              </a:ext>
            </a:extLst>
          </p:cNvPr>
          <p:cNvSpPr txBox="1"/>
          <p:nvPr/>
        </p:nvSpPr>
        <p:spPr>
          <a:xfrm>
            <a:off x="267060" y="4097756"/>
            <a:ext cx="82292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b="1" dirty="0">
                <a:solidFill>
                  <a:srgbClr val="990000"/>
                </a:solidFill>
              </a:rPr>
              <a:t>Neural Network classifier</a:t>
            </a:r>
            <a:r>
              <a:rPr lang="en-US" dirty="0"/>
              <a:t>: a model with 5 </a:t>
            </a:r>
            <a:r>
              <a:rPr lang="en-US" i="1" dirty="0"/>
              <a:t>dense</a:t>
            </a:r>
            <a:r>
              <a:rPr lang="en-US" dirty="0"/>
              <a:t> layers, 18K trainable parameters, binary cross-entropy loss function, and Adam optimizer, using the </a:t>
            </a:r>
            <a:r>
              <a:rPr lang="en-US" dirty="0" err="1"/>
              <a:t>Keras</a:t>
            </a:r>
            <a:r>
              <a:rPr lang="en-US" dirty="0"/>
              <a:t> API for Python. The NN classifies between capture (0) and non-capture (1). 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09DFE80-5247-4BF2-B459-089E340A2CC8}"/>
              </a:ext>
            </a:extLst>
          </p:cNvPr>
          <p:cNvGrpSpPr/>
          <p:nvPr/>
        </p:nvGrpSpPr>
        <p:grpSpPr>
          <a:xfrm>
            <a:off x="808984" y="5278672"/>
            <a:ext cx="7145391" cy="552679"/>
            <a:chOff x="736600" y="2402511"/>
            <a:chExt cx="7289256" cy="607389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17E3F27-C09E-4768-B01D-16F5EE10470A}"/>
                </a:ext>
              </a:extLst>
            </p:cNvPr>
            <p:cNvSpPr/>
            <p:nvPr/>
          </p:nvSpPr>
          <p:spPr>
            <a:xfrm>
              <a:off x="736600" y="2402511"/>
              <a:ext cx="3810000" cy="6073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8C8548D-6213-4C23-9E9F-A1E625139B34}"/>
                </a:ext>
              </a:extLst>
            </p:cNvPr>
            <p:cNvGrpSpPr/>
            <p:nvPr/>
          </p:nvGrpSpPr>
          <p:grpSpPr>
            <a:xfrm>
              <a:off x="902881" y="2543745"/>
              <a:ext cx="3503932" cy="310153"/>
              <a:chOff x="585381" y="2543745"/>
              <a:chExt cx="3503932" cy="310153"/>
            </a:xfrm>
          </p:grpSpPr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60C29F4A-4C79-4934-8E53-222444D94803}"/>
                  </a:ext>
                </a:extLst>
              </p:cNvPr>
              <p:cNvSpPr/>
              <p:nvPr/>
            </p:nvSpPr>
            <p:spPr>
              <a:xfrm>
                <a:off x="585381" y="2545813"/>
                <a:ext cx="615951" cy="308085"/>
              </a:xfrm>
              <a:prstGeom prst="roundRect">
                <a:avLst>
                  <a:gd name="adj" fmla="val 2594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E</a:t>
                </a:r>
                <a:r>
                  <a:rPr lang="es-ES" sz="1200" b="1" baseline="-25000" dirty="0">
                    <a:solidFill>
                      <a:schemeClr val="tx1"/>
                    </a:solidFill>
                  </a:rPr>
                  <a:t>dep,1</a:t>
                </a:r>
                <a:endParaRPr lang="en-US" sz="12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3C503364-96F9-4A40-ADB5-B4EBC5F113E3}"/>
                  </a:ext>
                </a:extLst>
              </p:cNvPr>
              <p:cNvSpPr/>
              <p:nvPr/>
            </p:nvSpPr>
            <p:spPr>
              <a:xfrm>
                <a:off x="1346287" y="2545813"/>
                <a:ext cx="615951" cy="308085"/>
              </a:xfrm>
              <a:prstGeom prst="roundRect">
                <a:avLst>
                  <a:gd name="adj" fmla="val 2594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E</a:t>
                </a:r>
                <a:r>
                  <a:rPr lang="es-ES" sz="1200" b="1" baseline="-25000" dirty="0">
                    <a:solidFill>
                      <a:schemeClr val="tx1"/>
                    </a:solidFill>
                  </a:rPr>
                  <a:t>dep,2</a:t>
                </a:r>
                <a:endParaRPr lang="en-US" sz="12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48A7DFE5-6D30-463F-8860-551C2321B361}"/>
                  </a:ext>
                </a:extLst>
              </p:cNvPr>
              <p:cNvSpPr/>
              <p:nvPr/>
            </p:nvSpPr>
            <p:spPr>
              <a:xfrm>
                <a:off x="3423373" y="2543745"/>
                <a:ext cx="665940" cy="308085"/>
              </a:xfrm>
              <a:prstGeom prst="roundRect">
                <a:avLst>
                  <a:gd name="adj" fmla="val 2594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E</a:t>
                </a:r>
                <a:r>
                  <a:rPr lang="es-ES" sz="1200" b="1" baseline="-25000" dirty="0">
                    <a:solidFill>
                      <a:schemeClr val="tx1"/>
                    </a:solidFill>
                  </a:rPr>
                  <a:t>dep,40</a:t>
                </a:r>
                <a:endParaRPr lang="en-US" sz="12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1BF66770-A26F-4C03-94C6-A7917720A627}"/>
                  </a:ext>
                </a:extLst>
              </p:cNvPr>
              <p:cNvSpPr/>
              <p:nvPr/>
            </p:nvSpPr>
            <p:spPr>
              <a:xfrm>
                <a:off x="2199816" y="2663318"/>
                <a:ext cx="76200" cy="7307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id="{3613342B-3D04-445C-BD4B-037A7D172488}"/>
                  </a:ext>
                </a:extLst>
              </p:cNvPr>
              <p:cNvSpPr/>
              <p:nvPr/>
            </p:nvSpPr>
            <p:spPr>
              <a:xfrm>
                <a:off x="2633609" y="2663318"/>
                <a:ext cx="76200" cy="7307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ángulo: esquinas redondeadas 4">
                <a:extLst>
                  <a:ext uri="{FF2B5EF4-FFF2-40B4-BE49-F238E27FC236}">
                    <a16:creationId xmlns:a16="http://schemas.microsoft.com/office/drawing/2014/main" id="{E5BBC21E-BE0E-45BD-8729-DAA950D59BC0}"/>
                  </a:ext>
                </a:extLst>
              </p:cNvPr>
              <p:cNvSpPr/>
              <p:nvPr/>
            </p:nvSpPr>
            <p:spPr>
              <a:xfrm>
                <a:off x="3028491" y="2663318"/>
                <a:ext cx="76200" cy="7307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F253A7A5-8FC4-43ED-B015-D1D20B072DA0}"/>
                </a:ext>
              </a:extLst>
            </p:cNvPr>
            <p:cNvSpPr/>
            <p:nvPr/>
          </p:nvSpPr>
          <p:spPr>
            <a:xfrm>
              <a:off x="4668838" y="2604613"/>
              <a:ext cx="322438" cy="19264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AC440054-735B-4711-A6F9-269E7C274CA5}"/>
                </a:ext>
              </a:extLst>
            </p:cNvPr>
            <p:cNvSpPr/>
            <p:nvPr/>
          </p:nvSpPr>
          <p:spPr>
            <a:xfrm>
              <a:off x="5146675" y="2402511"/>
              <a:ext cx="1219200" cy="5692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Neural Network</a:t>
              </a:r>
              <a:endParaRPr lang="en-US" dirty="0"/>
            </a:p>
          </p:txBody>
        </p:sp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AFE61184-54A3-4E36-82CE-A0139392992B}"/>
                </a:ext>
              </a:extLst>
            </p:cNvPr>
            <p:cNvSpPr/>
            <p:nvPr/>
          </p:nvSpPr>
          <p:spPr>
            <a:xfrm>
              <a:off x="6552654" y="2604613"/>
              <a:ext cx="322438" cy="19264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FFCA362-4ED7-422A-BC8D-10E167284D6B}"/>
                </a:ext>
              </a:extLst>
            </p:cNvPr>
            <p:cNvSpPr txBox="1"/>
            <p:nvPr/>
          </p:nvSpPr>
          <p:spPr>
            <a:xfrm>
              <a:off x="6965950" y="2457221"/>
              <a:ext cx="10599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Prediction</a:t>
              </a:r>
            </a:p>
            <a:p>
              <a:pPr algn="ctr"/>
              <a:r>
                <a:rPr lang="en-US" sz="1400" b="1" dirty="0"/>
                <a:t>{0…1}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FAEC949-0752-41B2-94CB-209FD157AA2E}"/>
              </a:ext>
            </a:extLst>
          </p:cNvPr>
          <p:cNvGrpSpPr/>
          <p:nvPr/>
        </p:nvGrpSpPr>
        <p:grpSpPr>
          <a:xfrm>
            <a:off x="1337421" y="2090779"/>
            <a:ext cx="6469157" cy="1845024"/>
            <a:chOff x="1485218" y="2117286"/>
            <a:chExt cx="6469157" cy="1845024"/>
          </a:xfrm>
        </p:grpSpPr>
        <p:sp>
          <p:nvSpPr>
            <p:cNvPr id="204" name="Rectángulo: esquinas redondeadas 203">
              <a:extLst>
                <a:ext uri="{FF2B5EF4-FFF2-40B4-BE49-F238E27FC236}">
                  <a16:creationId xmlns:a16="http://schemas.microsoft.com/office/drawing/2014/main" id="{8B0FA4B0-F4C6-4327-85D6-C71C3DACD819}"/>
                </a:ext>
              </a:extLst>
            </p:cNvPr>
            <p:cNvSpPr/>
            <p:nvPr/>
          </p:nvSpPr>
          <p:spPr>
            <a:xfrm>
              <a:off x="4546374" y="2117286"/>
              <a:ext cx="2085977" cy="183782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1C3F545-E50F-40DC-A3E8-550B460CD082}"/>
                </a:ext>
              </a:extLst>
            </p:cNvPr>
            <p:cNvSpPr txBox="1"/>
            <p:nvPr/>
          </p:nvSpPr>
          <p:spPr>
            <a:xfrm>
              <a:off x="1485218" y="3700700"/>
              <a:ext cx="12282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err="1"/>
                <a:t>Neutron</a:t>
              </a:r>
              <a:r>
                <a:rPr lang="es-ES" sz="1100" b="1" dirty="0"/>
                <a:t> </a:t>
              </a:r>
              <a:r>
                <a:rPr lang="es-ES" sz="1100" b="1" dirty="0" err="1"/>
                <a:t>source</a:t>
              </a:r>
              <a:endParaRPr lang="en-US" sz="1100" b="1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4C8D337-8E1E-44E1-9B45-F35357A097F4}"/>
                </a:ext>
              </a:extLst>
            </p:cNvPr>
            <p:cNvGrpSpPr/>
            <p:nvPr/>
          </p:nvGrpSpPr>
          <p:grpSpPr>
            <a:xfrm>
              <a:off x="5290128" y="2540407"/>
              <a:ext cx="589153" cy="832824"/>
              <a:chOff x="5464822" y="2715502"/>
              <a:chExt cx="552679" cy="582676"/>
            </a:xfrm>
          </p:grpSpPr>
          <p:sp>
            <p:nvSpPr>
              <p:cNvPr id="8" name="Cilindro 7">
                <a:extLst>
                  <a:ext uri="{FF2B5EF4-FFF2-40B4-BE49-F238E27FC236}">
                    <a16:creationId xmlns:a16="http://schemas.microsoft.com/office/drawing/2014/main" id="{58DADD0A-D9A7-4726-8FD9-F9EDCD247901}"/>
                  </a:ext>
                </a:extLst>
              </p:cNvPr>
              <p:cNvSpPr/>
              <p:nvPr/>
            </p:nvSpPr>
            <p:spPr>
              <a:xfrm rot="16200000">
                <a:off x="5449824" y="2730500"/>
                <a:ext cx="582676" cy="552679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ilindro 22">
                <a:extLst>
                  <a:ext uri="{FF2B5EF4-FFF2-40B4-BE49-F238E27FC236}">
                    <a16:creationId xmlns:a16="http://schemas.microsoft.com/office/drawing/2014/main" id="{2B591DB8-757C-4DFF-AE09-0277719A06F9}"/>
                  </a:ext>
                </a:extLst>
              </p:cNvPr>
              <p:cNvSpPr/>
              <p:nvPr/>
            </p:nvSpPr>
            <p:spPr>
              <a:xfrm rot="16200000">
                <a:off x="5536994" y="2919428"/>
                <a:ext cx="454965" cy="150130"/>
              </a:xfrm>
              <a:prstGeom prst="can">
                <a:avLst>
                  <a:gd name="adj" fmla="val 45177"/>
                </a:avLst>
              </a:prstGeom>
              <a:solidFill>
                <a:srgbClr val="F9A81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B834159-61BF-41F3-87EF-4040BA87000D}"/>
                </a:ext>
              </a:extLst>
            </p:cNvPr>
            <p:cNvSpPr txBox="1"/>
            <p:nvPr/>
          </p:nvSpPr>
          <p:spPr>
            <a:xfrm>
              <a:off x="2602483" y="2348477"/>
              <a:ext cx="1681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n (10</a:t>
              </a:r>
              <a:r>
                <a:rPr lang="es-ES" sz="1600" b="1" baseline="30000" dirty="0"/>
                <a:t>-2</a:t>
              </a:r>
              <a:r>
                <a:rPr lang="es-ES" sz="1600" b="1" dirty="0"/>
                <a:t> – 10</a:t>
              </a:r>
              <a:r>
                <a:rPr lang="es-ES" sz="1600" b="1" baseline="30000" dirty="0"/>
                <a:t>5</a:t>
              </a:r>
              <a:r>
                <a:rPr lang="es-ES" sz="1600" b="1" dirty="0"/>
                <a:t> eV)</a:t>
              </a:r>
              <a:endParaRPr lang="en-US" sz="1600" b="1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FED645C-9567-4662-88DC-F5C12AED750C}"/>
                </a:ext>
              </a:extLst>
            </p:cNvPr>
            <p:cNvSpPr txBox="1"/>
            <p:nvPr/>
          </p:nvSpPr>
          <p:spPr>
            <a:xfrm>
              <a:off x="4789151" y="3347661"/>
              <a:ext cx="163440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baseline="30000" dirty="0"/>
                <a:t>197</a:t>
              </a:r>
              <a:r>
                <a:rPr lang="en-US" sz="1100" b="1" dirty="0"/>
                <a:t>Au sample</a:t>
              </a:r>
            </a:p>
            <a:p>
              <a:pPr algn="ctr"/>
              <a:r>
                <a:rPr lang="en-US" sz="1100" b="1" dirty="0"/>
                <a:t>100 µm width</a:t>
              </a:r>
            </a:p>
            <a:p>
              <a:pPr algn="ctr"/>
              <a:r>
                <a:rPr lang="es-ES" sz="1100" b="1" dirty="0"/>
                <a:t>Ø 2.0 cm</a:t>
              </a:r>
              <a:endParaRPr lang="en-US" sz="1100" b="1" dirty="0"/>
            </a:p>
          </p:txBody>
        </p: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36EDFFA7-3AFD-48A7-B1C0-0C2C8FD58200}"/>
                </a:ext>
              </a:extLst>
            </p:cNvPr>
            <p:cNvGrpSpPr/>
            <p:nvPr/>
          </p:nvGrpSpPr>
          <p:grpSpPr>
            <a:xfrm>
              <a:off x="5349095" y="2362027"/>
              <a:ext cx="476412" cy="157530"/>
              <a:chOff x="5438585" y="2581651"/>
              <a:chExt cx="280988" cy="157530"/>
            </a:xfrm>
          </p:grpSpPr>
          <p:cxnSp>
            <p:nvCxnSpPr>
              <p:cNvPr id="194" name="Conector recto 193">
                <a:extLst>
                  <a:ext uri="{FF2B5EF4-FFF2-40B4-BE49-F238E27FC236}">
                    <a16:creationId xmlns:a16="http://schemas.microsoft.com/office/drawing/2014/main" id="{25BF00A1-CA10-4B21-9492-52067BF11E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585" y="2581651"/>
                <a:ext cx="0" cy="15753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32020F37-6B26-4FFF-B43E-314EB864C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9573" y="2581651"/>
                <a:ext cx="0" cy="15753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Conector recto de flecha 197">
                <a:extLst>
                  <a:ext uri="{FF2B5EF4-FFF2-40B4-BE49-F238E27FC236}">
                    <a16:creationId xmlns:a16="http://schemas.microsoft.com/office/drawing/2014/main" id="{6930F89E-F980-4091-9135-7F16BEBA9D12}"/>
                  </a:ext>
                </a:extLst>
              </p:cNvPr>
              <p:cNvCxnSpPr/>
              <p:nvPr/>
            </p:nvCxnSpPr>
            <p:spPr>
              <a:xfrm>
                <a:off x="5438585" y="2634040"/>
                <a:ext cx="280988" cy="0"/>
              </a:xfrm>
              <a:prstGeom prst="straightConnector1">
                <a:avLst/>
              </a:prstGeom>
              <a:ln>
                <a:headEnd type="triangle" w="sm" len="med"/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2" name="CuadroTexto 201">
              <a:extLst>
                <a:ext uri="{FF2B5EF4-FFF2-40B4-BE49-F238E27FC236}">
                  <a16:creationId xmlns:a16="http://schemas.microsoft.com/office/drawing/2014/main" id="{A086EDD8-8D0F-4E3E-ABCE-69FB811453C2}"/>
                </a:ext>
              </a:extLst>
            </p:cNvPr>
            <p:cNvSpPr txBox="1"/>
            <p:nvPr/>
          </p:nvSpPr>
          <p:spPr>
            <a:xfrm>
              <a:off x="5349095" y="2134907"/>
              <a:ext cx="4764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/>
                <a:t>1 cm</a:t>
              </a:r>
              <a:endParaRPr lang="en-US" sz="1000" b="1" dirty="0"/>
            </a:p>
          </p:txBody>
        </p:sp>
        <p:sp>
          <p:nvSpPr>
            <p:cNvPr id="203" name="CuadroTexto 202">
              <a:extLst>
                <a:ext uri="{FF2B5EF4-FFF2-40B4-BE49-F238E27FC236}">
                  <a16:creationId xmlns:a16="http://schemas.microsoft.com/office/drawing/2014/main" id="{53C01C99-48BC-45E9-AC43-F1691B752A79}"/>
                </a:ext>
              </a:extLst>
            </p:cNvPr>
            <p:cNvSpPr txBox="1"/>
            <p:nvPr/>
          </p:nvSpPr>
          <p:spPr>
            <a:xfrm>
              <a:off x="7038238" y="2523330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/>
                <a:t>Ø 2.5 cm</a:t>
              </a:r>
              <a:endParaRPr lang="en-US" sz="1100" b="1" dirty="0"/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4930A7FF-2643-4E89-86FA-B0567D145E7D}"/>
                </a:ext>
              </a:extLst>
            </p:cNvPr>
            <p:cNvSpPr txBox="1"/>
            <p:nvPr/>
          </p:nvSpPr>
          <p:spPr>
            <a:xfrm>
              <a:off x="6694533" y="3651590"/>
              <a:ext cx="9428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err="1">
                  <a:solidFill>
                    <a:srgbClr val="953735"/>
                  </a:solidFill>
                </a:rPr>
                <a:t>TAC@nTOF</a:t>
              </a:r>
              <a:endParaRPr lang="en-US" sz="1050" b="1" dirty="0">
                <a:solidFill>
                  <a:srgbClr val="953735"/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2F77914-E5C5-4954-A010-D84D816C3FB1}"/>
                </a:ext>
              </a:extLst>
            </p:cNvPr>
            <p:cNvSpPr txBox="1"/>
            <p:nvPr/>
          </p:nvSpPr>
          <p:spPr>
            <a:xfrm>
              <a:off x="6837361" y="2311971"/>
              <a:ext cx="11170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Capsule of Al,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BE977178-72AD-453A-997B-C2310C64E1E0}"/>
                </a:ext>
              </a:extLst>
            </p:cNvPr>
            <p:cNvCxnSpPr>
              <a:cxnSpLocks/>
              <a:stCxn id="8" idx="3"/>
              <a:endCxn id="39" idx="1"/>
            </p:cNvCxnSpPr>
            <p:nvPr/>
          </p:nvCxnSpPr>
          <p:spPr>
            <a:xfrm flipV="1">
              <a:off x="5879282" y="2442776"/>
              <a:ext cx="958079" cy="51404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EC8B087A-35C2-42B5-93F0-67FEA75FF308}"/>
                </a:ext>
              </a:extLst>
            </p:cNvPr>
            <p:cNvGrpSpPr/>
            <p:nvPr/>
          </p:nvGrpSpPr>
          <p:grpSpPr>
            <a:xfrm>
              <a:off x="1990725" y="2348585"/>
              <a:ext cx="3105150" cy="1276720"/>
              <a:chOff x="1990725" y="2414845"/>
              <a:chExt cx="3105150" cy="1276720"/>
            </a:xfrm>
          </p:grpSpPr>
          <p:sp>
            <p:nvSpPr>
              <p:cNvPr id="11" name="Cubo 10">
                <a:extLst>
                  <a:ext uri="{FF2B5EF4-FFF2-40B4-BE49-F238E27FC236}">
                    <a16:creationId xmlns:a16="http://schemas.microsoft.com/office/drawing/2014/main" id="{96E3E116-81A7-4913-96B5-0059776043F8}"/>
                  </a:ext>
                </a:extLst>
              </p:cNvPr>
              <p:cNvSpPr/>
              <p:nvPr/>
            </p:nvSpPr>
            <p:spPr>
              <a:xfrm>
                <a:off x="1990725" y="2414845"/>
                <a:ext cx="381000" cy="1276720"/>
              </a:xfrm>
              <a:prstGeom prst="cube">
                <a:avLst>
                  <a:gd name="adj" fmla="val 76667"/>
                </a:avLst>
              </a:prstGeom>
              <a:solidFill>
                <a:schemeClr val="bg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Conector recto de flecha 12">
                <a:extLst>
                  <a:ext uri="{FF2B5EF4-FFF2-40B4-BE49-F238E27FC236}">
                    <a16:creationId xmlns:a16="http://schemas.microsoft.com/office/drawing/2014/main" id="{3EB42B50-7CAA-40CC-B01B-778091142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6950" y="2981325"/>
                <a:ext cx="28289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CFC28E67-E7D5-44DC-943A-8C4BF064F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7074" y="3146977"/>
                <a:ext cx="28289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AD578667-2FF9-469C-89CD-628CDFA23D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326" y="2855432"/>
                <a:ext cx="28289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072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90"/>
    </mc:Choice>
    <mc:Fallback xmlns="">
      <p:transition spd="slow" advTm="622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DL and nuclear data: neutron capture classification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68080" y="1116720"/>
            <a:ext cx="792822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trike="noStrike" spc="-1" dirty="0">
                <a:solidFill>
                  <a:srgbClr val="800000"/>
                </a:solidFill>
                <a:latin typeface="Arial"/>
              </a:rPr>
              <a:t>Methodology. Network architecture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6" name="TextShape 2">
            <a:extLst>
              <a:ext uri="{FF2B5EF4-FFF2-40B4-BE49-F238E27FC236}">
                <a16:creationId xmlns:a16="http://schemas.microsoft.com/office/drawing/2014/main" id="{A9F19FB4-9F5E-47AE-8205-576B14EB0E85}"/>
              </a:ext>
            </a:extLst>
          </p:cNvPr>
          <p:cNvSpPr txBox="1"/>
          <p:nvPr/>
        </p:nvSpPr>
        <p:spPr>
          <a:xfrm>
            <a:off x="417570" y="3516650"/>
            <a:ext cx="8229240" cy="24391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Combinations of </a:t>
            </a:r>
            <a:r>
              <a:rPr lang="en-US" b="1" dirty="0">
                <a:solidFill>
                  <a:srgbClr val="990000"/>
                </a:solidFill>
              </a:rPr>
              <a:t>DL with different cuts</a:t>
            </a:r>
            <a:r>
              <a:rPr lang="en-US" dirty="0"/>
              <a:t> on </a:t>
            </a:r>
            <a:r>
              <a:rPr lang="en-US" dirty="0" err="1"/>
              <a:t>E</a:t>
            </a:r>
            <a:r>
              <a:rPr lang="en-US" baseline="-25000" dirty="0" err="1"/>
              <a:t>sum</a:t>
            </a:r>
            <a:r>
              <a:rPr lang="en-US" dirty="0"/>
              <a:t> and </a:t>
            </a:r>
            <a:r>
              <a:rPr lang="en-US" dirty="0" err="1"/>
              <a:t>m</a:t>
            </a:r>
            <a:r>
              <a:rPr lang="en-US" baseline="-25000" dirty="0" err="1"/>
              <a:t>cr</a:t>
            </a:r>
            <a:r>
              <a:rPr lang="en-US" dirty="0"/>
              <a:t> are studied. </a:t>
            </a:r>
          </a:p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The </a:t>
            </a:r>
            <a:r>
              <a:rPr lang="en-US" b="1" dirty="0">
                <a:solidFill>
                  <a:srgbClr val="990000"/>
                </a:solidFill>
              </a:rPr>
              <a:t>performance</a:t>
            </a:r>
            <a:r>
              <a:rPr lang="en-US" dirty="0"/>
              <a:t> of all methods are </a:t>
            </a:r>
            <a:r>
              <a:rPr lang="en-US" b="1" dirty="0">
                <a:solidFill>
                  <a:srgbClr val="990000"/>
                </a:solidFill>
              </a:rPr>
              <a:t>evaluated</a:t>
            </a:r>
            <a:r>
              <a:rPr lang="en-US" dirty="0"/>
              <a:t> through the values of:</a:t>
            </a:r>
          </a:p>
          <a:p>
            <a:pPr marL="889200" lvl="1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dirty="0"/>
              <a:t>ε</a:t>
            </a:r>
            <a:r>
              <a:rPr lang="el-GR" baseline="-25000" dirty="0"/>
              <a:t>γ</a:t>
            </a:r>
            <a:r>
              <a:rPr lang="es-ES" baseline="-25000" dirty="0"/>
              <a:t>,</a:t>
            </a:r>
            <a:r>
              <a:rPr lang="es-ES" baseline="-25000" dirty="0" err="1"/>
              <a:t>rel</a:t>
            </a:r>
            <a:r>
              <a:rPr lang="es-ES" dirty="0"/>
              <a:t> = </a:t>
            </a:r>
            <a:r>
              <a:rPr lang="en-US" dirty="0"/>
              <a:t>capture detection efficiency. Set to 1 for the dataset without any cut. </a:t>
            </a:r>
          </a:p>
          <a:p>
            <a:pPr marL="889200" lvl="1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s-ES" dirty="0" err="1"/>
              <a:t>R</a:t>
            </a:r>
            <a:r>
              <a:rPr lang="es-ES" baseline="-25000" dirty="0" err="1"/>
              <a:t>i</a:t>
            </a:r>
            <a:r>
              <a:rPr lang="es-ES" dirty="0"/>
              <a:t> = </a:t>
            </a:r>
            <a:r>
              <a:rPr lang="en-US" dirty="0"/>
              <a:t>signal-to-background ratio in the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interval of the incident neutron energy spectrum. Calculated as true capture events divided by non-capture events. </a:t>
            </a:r>
            <a:endParaRPr lang="en-US" i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B591925-6DA0-4011-A69A-1303632CC520}"/>
              </a:ext>
            </a:extLst>
          </p:cNvPr>
          <p:cNvSpPr txBox="1"/>
          <p:nvPr/>
        </p:nvSpPr>
        <p:spPr>
          <a:xfrm>
            <a:off x="6406834" y="1090586"/>
            <a:ext cx="238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BN+LR = Batch Normalization + Leaky ReLU activation</a:t>
            </a:r>
          </a:p>
        </p:txBody>
      </p: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B4A7BB16-BA08-4042-959C-5514BE45C277}"/>
              </a:ext>
            </a:extLst>
          </p:cNvPr>
          <p:cNvGrpSpPr/>
          <p:nvPr/>
        </p:nvGrpSpPr>
        <p:grpSpPr>
          <a:xfrm>
            <a:off x="1150722" y="1820089"/>
            <a:ext cx="6842555" cy="1604308"/>
            <a:chOff x="903093" y="1820089"/>
            <a:chExt cx="6842555" cy="1604308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2220B610-C32E-4556-B42D-74E3D186E2EF}"/>
                </a:ext>
              </a:extLst>
            </p:cNvPr>
            <p:cNvSpPr/>
            <p:nvPr/>
          </p:nvSpPr>
          <p:spPr>
            <a:xfrm>
              <a:off x="992777" y="1820091"/>
              <a:ext cx="348343" cy="10711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A334C3C7-028C-41E0-B6A3-6751F2F2C6C5}"/>
                </a:ext>
              </a:extLst>
            </p:cNvPr>
            <p:cNvSpPr/>
            <p:nvPr/>
          </p:nvSpPr>
          <p:spPr>
            <a:xfrm>
              <a:off x="1793965" y="1820090"/>
              <a:ext cx="957942" cy="10711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200</a:t>
              </a:r>
              <a:r>
                <a:rPr lang="en-US" dirty="0">
                  <a:solidFill>
                    <a:sysClr val="windowText" lastClr="000000"/>
                  </a:solidFill>
                </a:rPr>
                <a:t> </a:t>
              </a:r>
            </a:p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neurons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4079E04F-2132-4324-A99D-24369BFBBA3E}"/>
                </a:ext>
              </a:extLst>
            </p:cNvPr>
            <p:cNvSpPr/>
            <p:nvPr/>
          </p:nvSpPr>
          <p:spPr>
            <a:xfrm>
              <a:off x="3204752" y="1820091"/>
              <a:ext cx="522517" cy="10711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ysClr val="windowText" lastClr="000000"/>
                  </a:solidFill>
                </a:rPr>
                <a:t>100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3ABB40D8-9349-4B5F-93C8-7638E9CC2DA9}"/>
                </a:ext>
              </a:extLst>
            </p:cNvPr>
            <p:cNvSpPr/>
            <p:nvPr/>
          </p:nvSpPr>
          <p:spPr>
            <a:xfrm>
              <a:off x="4180114" y="1820089"/>
              <a:ext cx="522517" cy="10711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ysClr val="windowText" lastClr="000000"/>
                  </a:solidFill>
                </a:rPr>
                <a:t>100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CF2CD56-E85B-4DE8-B3B8-702CCDC14E27}"/>
                </a:ext>
              </a:extLst>
            </p:cNvPr>
            <p:cNvSpPr/>
            <p:nvPr/>
          </p:nvSpPr>
          <p:spPr>
            <a:xfrm>
              <a:off x="5155474" y="1820091"/>
              <a:ext cx="435427" cy="10711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ysClr val="windowText" lastClr="000000"/>
                  </a:solidFill>
                </a:rPr>
                <a:t>50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C307E3F6-EA7A-4C82-A96E-5134BD201B0C}"/>
                </a:ext>
              </a:extLst>
            </p:cNvPr>
            <p:cNvSpPr/>
            <p:nvPr/>
          </p:nvSpPr>
          <p:spPr>
            <a:xfrm>
              <a:off x="6043745" y="1820091"/>
              <a:ext cx="280856" cy="10711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ysClr val="windowText" lastClr="000000"/>
                  </a:solidFill>
                </a:rPr>
                <a:t>1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C0F451AE-AD26-4331-9363-982E075D4ACE}"/>
                </a:ext>
              </a:extLst>
            </p:cNvPr>
            <p:cNvCxnSpPr>
              <a:stCxn id="2" idx="3"/>
              <a:endCxn id="6" idx="1"/>
            </p:cNvCxnSpPr>
            <p:nvPr/>
          </p:nvCxnSpPr>
          <p:spPr>
            <a:xfrm flipV="1">
              <a:off x="1341120" y="2355668"/>
              <a:ext cx="45284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1C417CB7-1409-4179-8874-28C73ADC1460}"/>
                </a:ext>
              </a:extLst>
            </p:cNvPr>
            <p:cNvCxnSpPr/>
            <p:nvPr/>
          </p:nvCxnSpPr>
          <p:spPr>
            <a:xfrm flipV="1">
              <a:off x="2751907" y="2355665"/>
              <a:ext cx="45284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B90ECC10-4A4C-443D-A53C-CD466E8A40C0}"/>
                </a:ext>
              </a:extLst>
            </p:cNvPr>
            <p:cNvCxnSpPr/>
            <p:nvPr/>
          </p:nvCxnSpPr>
          <p:spPr>
            <a:xfrm flipV="1">
              <a:off x="3718558" y="2355669"/>
              <a:ext cx="45284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F773CA0E-68B9-4D4F-8206-6E6D0AEADEB0}"/>
                </a:ext>
              </a:extLst>
            </p:cNvPr>
            <p:cNvCxnSpPr/>
            <p:nvPr/>
          </p:nvCxnSpPr>
          <p:spPr>
            <a:xfrm flipV="1">
              <a:off x="4711342" y="2355664"/>
              <a:ext cx="45284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2E5F34B2-8D67-4EA4-902D-6B007A9F09B7}"/>
                </a:ext>
              </a:extLst>
            </p:cNvPr>
            <p:cNvCxnSpPr/>
            <p:nvPr/>
          </p:nvCxnSpPr>
          <p:spPr>
            <a:xfrm flipV="1">
              <a:off x="5582188" y="2355664"/>
              <a:ext cx="45284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F1ADB0E6-1ED6-4FE7-A1C3-7BF41CBEC2B5}"/>
                </a:ext>
              </a:extLst>
            </p:cNvPr>
            <p:cNvCxnSpPr/>
            <p:nvPr/>
          </p:nvCxnSpPr>
          <p:spPr>
            <a:xfrm flipV="1">
              <a:off x="6335476" y="2355663"/>
              <a:ext cx="45284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DB7513F7-70DB-4541-80D9-0EA2168FC87F}"/>
                </a:ext>
              </a:extLst>
            </p:cNvPr>
            <p:cNvGrpSpPr/>
            <p:nvPr/>
          </p:nvGrpSpPr>
          <p:grpSpPr>
            <a:xfrm>
              <a:off x="6798664" y="1820091"/>
              <a:ext cx="870866" cy="1071155"/>
              <a:chOff x="6932014" y="1820091"/>
              <a:chExt cx="870866" cy="1071155"/>
            </a:xfrm>
          </p:grpSpPr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131C6F70-9EC7-49A1-BD9B-B0DB2E106735}"/>
                  </a:ext>
                </a:extLst>
              </p:cNvPr>
              <p:cNvSpPr/>
              <p:nvPr/>
            </p:nvSpPr>
            <p:spPr>
              <a:xfrm>
                <a:off x="6932014" y="1820091"/>
                <a:ext cx="870866" cy="1071155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E48B4E7E-1212-4449-861A-876E8904D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9450" y="2050869"/>
                <a:ext cx="673100" cy="0"/>
              </a:xfrm>
              <a:prstGeom prst="line">
                <a:avLst/>
              </a:prstGeom>
              <a:ln>
                <a:solidFill>
                  <a:schemeClr val="dk1">
                    <a:shade val="95000"/>
                    <a:satMod val="105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7EEAFC66-86F2-41B9-86F3-A18047DE4F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9450" y="2679519"/>
                <a:ext cx="673100" cy="0"/>
              </a:xfrm>
              <a:prstGeom prst="line">
                <a:avLst/>
              </a:prstGeom>
              <a:ln>
                <a:solidFill>
                  <a:schemeClr val="dk1">
                    <a:shade val="95000"/>
                    <a:satMod val="105000"/>
                  </a:schemeClr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ector: curvado 29">
                <a:extLst>
                  <a:ext uri="{FF2B5EF4-FFF2-40B4-BE49-F238E27FC236}">
                    <a16:creationId xmlns:a16="http://schemas.microsoft.com/office/drawing/2014/main" id="{54C3A405-5A78-4022-A80D-5F3ED3F175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6587" y="2050870"/>
                <a:ext cx="758825" cy="622480"/>
              </a:xfrm>
              <a:prstGeom prst="curved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CuadroTexto 197">
                <a:extLst>
                  <a:ext uri="{FF2B5EF4-FFF2-40B4-BE49-F238E27FC236}">
                    <a16:creationId xmlns:a16="http://schemas.microsoft.com/office/drawing/2014/main" id="{56C0A142-3CDB-4C1F-9FA1-4E7BB625FF41}"/>
                  </a:ext>
                </a:extLst>
              </p:cNvPr>
              <p:cNvSpPr txBox="1"/>
              <p:nvPr/>
            </p:nvSpPr>
            <p:spPr>
              <a:xfrm>
                <a:off x="7387382" y="2497074"/>
                <a:ext cx="35298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dirty="0"/>
                  <a:t>y=0</a:t>
                </a:r>
                <a:endParaRPr lang="en-US" sz="800" dirty="0"/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5C953493-E3D9-490F-9959-015E9E6BF7FE}"/>
                  </a:ext>
                </a:extLst>
              </p:cNvPr>
              <p:cNvSpPr txBox="1"/>
              <p:nvPr/>
            </p:nvSpPr>
            <p:spPr>
              <a:xfrm>
                <a:off x="7387382" y="1860803"/>
                <a:ext cx="35298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dirty="0"/>
                  <a:t>y=1</a:t>
                </a:r>
                <a:endParaRPr lang="en-US" sz="800" dirty="0"/>
              </a:p>
            </p:txBody>
          </p:sp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5A86DCC-429D-4CF5-AD43-75803E022516}"/>
                </a:ext>
              </a:extLst>
            </p:cNvPr>
            <p:cNvSpPr txBox="1"/>
            <p:nvPr/>
          </p:nvSpPr>
          <p:spPr>
            <a:xfrm>
              <a:off x="2714474" y="2098906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b="1" dirty="0"/>
                <a:t>BN+LR</a:t>
              </a:r>
              <a:endParaRPr lang="en-US" sz="800" b="1" dirty="0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F4E4EB0A-7310-4F18-B219-4269E5995EF5}"/>
                </a:ext>
              </a:extLst>
            </p:cNvPr>
            <p:cNvSpPr txBox="1"/>
            <p:nvPr/>
          </p:nvSpPr>
          <p:spPr>
            <a:xfrm>
              <a:off x="3691466" y="2083102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b="1" dirty="0"/>
                <a:t>BN+LR</a:t>
              </a:r>
              <a:endParaRPr lang="en-US" sz="800" b="1" dirty="0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86A1F76A-8E49-4CB9-BCEC-D840054C67F8}"/>
                </a:ext>
              </a:extLst>
            </p:cNvPr>
            <p:cNvSpPr txBox="1"/>
            <p:nvPr/>
          </p:nvSpPr>
          <p:spPr>
            <a:xfrm>
              <a:off x="4679460" y="2083102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b="1" dirty="0"/>
                <a:t>BN+LR</a:t>
              </a:r>
              <a:endParaRPr lang="en-US" sz="800" b="1" dirty="0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557213BF-734D-4DF7-9345-E85880565454}"/>
                </a:ext>
              </a:extLst>
            </p:cNvPr>
            <p:cNvSpPr txBox="1"/>
            <p:nvPr/>
          </p:nvSpPr>
          <p:spPr>
            <a:xfrm>
              <a:off x="5558638" y="2076247"/>
              <a:ext cx="527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b="1" dirty="0"/>
                <a:t>BN+LR</a:t>
              </a:r>
              <a:endParaRPr lang="en-US" sz="800" b="1" dirty="0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DC7A7D65-784B-47F2-869A-40DD6ACD6FD0}"/>
                </a:ext>
              </a:extLst>
            </p:cNvPr>
            <p:cNvSpPr txBox="1"/>
            <p:nvPr/>
          </p:nvSpPr>
          <p:spPr>
            <a:xfrm>
              <a:off x="903093" y="3008899"/>
              <a:ext cx="54854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/>
                <a:t>Input </a:t>
              </a:r>
            </a:p>
            <a:p>
              <a:pPr algn="ctr"/>
              <a:r>
                <a:rPr lang="en-US" sz="1050" b="1"/>
                <a:t>layer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133BDA0B-2694-424A-B35D-EB841647D2FA}"/>
                </a:ext>
              </a:extLst>
            </p:cNvPr>
            <p:cNvSpPr txBox="1"/>
            <p:nvPr/>
          </p:nvSpPr>
          <p:spPr>
            <a:xfrm>
              <a:off x="1508948" y="2985672"/>
              <a:ext cx="152798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/>
                <a:t>Dense</a:t>
              </a:r>
            </a:p>
            <a:p>
              <a:pPr algn="ctr"/>
              <a:r>
                <a:rPr lang="en-US" sz="1050" b="1" dirty="0"/>
                <a:t>(or Fully Connected)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314EA08-E1D6-4DC0-8B63-45D09EFE43A2}"/>
                </a:ext>
              </a:extLst>
            </p:cNvPr>
            <p:cNvSpPr txBox="1"/>
            <p:nvPr/>
          </p:nvSpPr>
          <p:spPr>
            <a:xfrm>
              <a:off x="3181897" y="2985672"/>
              <a:ext cx="5902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/>
                <a:t>Dense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5E80D99D-D8C0-4923-9F0D-0AFBF8A73E5F}"/>
                </a:ext>
              </a:extLst>
            </p:cNvPr>
            <p:cNvSpPr txBox="1"/>
            <p:nvPr/>
          </p:nvSpPr>
          <p:spPr>
            <a:xfrm>
              <a:off x="4146259" y="2985672"/>
              <a:ext cx="5902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/>
                <a:t>Dense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3B67A901-187A-4B09-B291-017F300B975E}"/>
                </a:ext>
              </a:extLst>
            </p:cNvPr>
            <p:cNvSpPr txBox="1"/>
            <p:nvPr/>
          </p:nvSpPr>
          <p:spPr>
            <a:xfrm>
              <a:off x="5078074" y="2985672"/>
              <a:ext cx="5902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/>
                <a:t>Dense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22FAD14-51D3-4511-BEB7-8AE44D021635}"/>
                </a:ext>
              </a:extLst>
            </p:cNvPr>
            <p:cNvSpPr txBox="1"/>
            <p:nvPr/>
          </p:nvSpPr>
          <p:spPr>
            <a:xfrm>
              <a:off x="5886832" y="2985672"/>
              <a:ext cx="5902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/>
                <a:t>Dense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0CA579B9-92A6-4A95-BC72-6C3A273D57B9}"/>
                </a:ext>
              </a:extLst>
            </p:cNvPr>
            <p:cNvSpPr txBox="1"/>
            <p:nvPr/>
          </p:nvSpPr>
          <p:spPr>
            <a:xfrm>
              <a:off x="6719650" y="2926780"/>
              <a:ext cx="102599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Sigmoid activation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5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85"/>
    </mc:Choice>
    <mc:Fallback xmlns="">
      <p:transition spd="slow" advTm="677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64840" y="185760"/>
            <a:ext cx="8229240" cy="82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400" b="1" spc="-1" dirty="0">
                <a:solidFill>
                  <a:srgbClr val="990000"/>
                </a:solidFill>
              </a:rPr>
              <a:t>Results and comparison with traditional method</a:t>
            </a:r>
            <a:r>
              <a:rPr lang="en-US" sz="2400" b="1" i="1" spc="-1" dirty="0">
                <a:solidFill>
                  <a:srgbClr val="990000"/>
                </a:solidFill>
              </a:rPr>
              <a:t> </a:t>
            </a:r>
            <a:endParaRPr lang="en-US" sz="2400" b="1" strike="noStrike" spc="-1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B134AF45-EB4C-4FB3-A1CB-1896F4E3C3D0}"/>
              </a:ext>
            </a:extLst>
          </p:cNvPr>
          <p:cNvSpPr txBox="1"/>
          <p:nvPr/>
        </p:nvSpPr>
        <p:spPr>
          <a:xfrm>
            <a:off x="245293" y="1114226"/>
            <a:ext cx="8229240" cy="29700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marL="432000" indent="-324000" algn="just">
              <a:spcBef>
                <a:spcPts val="1284"/>
              </a:spcBef>
              <a:buClr>
                <a:srgbClr val="990000"/>
              </a:buClr>
              <a:buSzPct val="45000"/>
              <a:buFont typeface="Wingdings" charset="2"/>
              <a:buChar char=""/>
            </a:pPr>
            <a:r>
              <a:rPr lang="en-US" sz="1600" dirty="0"/>
              <a:t>Applying </a:t>
            </a:r>
            <a:r>
              <a:rPr lang="en-US" sz="1600" b="1" dirty="0">
                <a:solidFill>
                  <a:srgbClr val="2CA02C"/>
                </a:solidFill>
              </a:rPr>
              <a:t>more precise and relaxed cuts</a:t>
            </a:r>
            <a:r>
              <a:rPr lang="en-US" sz="1600" dirty="0"/>
              <a:t> allow us to obtain similar results but also with </a:t>
            </a:r>
            <a:r>
              <a:rPr lang="en-US" sz="1600" b="1" dirty="0"/>
              <a:t>higher relative capture efficiency</a:t>
            </a:r>
            <a:r>
              <a:rPr lang="en-US" sz="1600" dirty="0"/>
              <a:t>.  </a:t>
            </a:r>
          </a:p>
          <a:p>
            <a:pPr marL="108000" algn="just">
              <a:spcBef>
                <a:spcPts val="1284"/>
              </a:spcBef>
              <a:buClr>
                <a:srgbClr val="990000"/>
              </a:buClr>
              <a:buSzPct val="45000"/>
            </a:pPr>
            <a:endParaRPr lang="en-US" sz="1600" dirty="0"/>
          </a:p>
          <a:p>
            <a:pPr marL="108000" algn="just">
              <a:spcBef>
                <a:spcPts val="1284"/>
              </a:spcBef>
              <a:buClr>
                <a:srgbClr val="990000"/>
              </a:buClr>
              <a:buSzPct val="45000"/>
            </a:pPr>
            <a:r>
              <a:rPr lang="en-US" sz="1600" dirty="0"/>
              <a:t>Capture efficiencies, ε</a:t>
            </a:r>
            <a:r>
              <a:rPr lang="el-GR" sz="1600" baseline="-25000" dirty="0"/>
              <a:t>γ</a:t>
            </a:r>
            <a:r>
              <a:rPr lang="es-ES" sz="1600" baseline="-25000" dirty="0"/>
              <a:t>,</a:t>
            </a:r>
            <a:r>
              <a:rPr lang="es-ES" sz="1600" baseline="-25000" dirty="0" err="1"/>
              <a:t>rel</a:t>
            </a:r>
            <a:r>
              <a:rPr lang="es-ES" sz="1600" baseline="-25000" dirty="0"/>
              <a:t> </a:t>
            </a:r>
            <a:r>
              <a:rPr lang="en-US" sz="1600" dirty="0"/>
              <a:t>:</a:t>
            </a:r>
          </a:p>
          <a:p>
            <a:pPr marL="393750" indent="-285750" algn="just">
              <a:spcBef>
                <a:spcPts val="1284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F77B4"/>
                </a:solidFill>
              </a:rPr>
              <a:t>Std. cuts</a:t>
            </a:r>
            <a:r>
              <a:rPr lang="es-ES" sz="1600" dirty="0"/>
              <a:t> = 55%</a:t>
            </a:r>
          </a:p>
          <a:p>
            <a:pPr marL="393750" indent="-285750" algn="just">
              <a:spcBef>
                <a:spcPts val="1284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D62728"/>
                </a:solidFill>
              </a:rPr>
              <a:t>Std. cuts + DL</a:t>
            </a:r>
            <a:r>
              <a:rPr lang="en-US" sz="1600" dirty="0"/>
              <a:t> </a:t>
            </a:r>
            <a:r>
              <a:rPr lang="es-ES" sz="1600" dirty="0"/>
              <a:t>= 43%</a:t>
            </a:r>
          </a:p>
          <a:p>
            <a:pPr marL="393750" indent="-285750" algn="just">
              <a:spcBef>
                <a:spcPts val="1284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2CA02C"/>
                </a:solidFill>
              </a:rPr>
              <a:t>New </a:t>
            </a:r>
            <a:r>
              <a:rPr lang="en-US" sz="1600" b="1" dirty="0">
                <a:solidFill>
                  <a:srgbClr val="2CA02C"/>
                </a:solidFill>
              </a:rPr>
              <a:t>cuts</a:t>
            </a:r>
            <a:r>
              <a:rPr lang="es-ES" sz="1600" b="1" dirty="0">
                <a:solidFill>
                  <a:srgbClr val="2CA02C"/>
                </a:solidFill>
              </a:rPr>
              <a:t> + DL</a:t>
            </a:r>
            <a:r>
              <a:rPr lang="es-ES" sz="1600" dirty="0"/>
              <a:t> = </a:t>
            </a:r>
            <a:r>
              <a:rPr lang="es-ES" sz="1600" b="1" dirty="0"/>
              <a:t>62%</a:t>
            </a:r>
          </a:p>
          <a:p>
            <a:pPr marL="393750" indent="-285750" algn="just">
              <a:spcBef>
                <a:spcPts val="1284"/>
              </a:spcBef>
              <a:buClr>
                <a:srgbClr val="990000"/>
              </a:buClr>
              <a:buSzPct val="70000"/>
              <a:buFont typeface="Arial" panose="020B0604020202020204" pitchFamily="34" charset="0"/>
              <a:buChar char="•"/>
            </a:pPr>
            <a:endParaRPr lang="es-ES" sz="1600" b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0B47C5F-97E7-49E6-B137-F1494E845717}"/>
              </a:ext>
            </a:extLst>
          </p:cNvPr>
          <p:cNvGrpSpPr/>
          <p:nvPr/>
        </p:nvGrpSpPr>
        <p:grpSpPr>
          <a:xfrm>
            <a:off x="2690191" y="1883149"/>
            <a:ext cx="6224512" cy="4149674"/>
            <a:chOff x="2690191" y="1869897"/>
            <a:chExt cx="6224512" cy="414967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1CE4845-D730-42BA-8F6F-39F39F1E6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0191" y="1869897"/>
              <a:ext cx="6224512" cy="4149674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40EED88-F768-4B00-9700-AC8B4E8541E0}"/>
                </a:ext>
              </a:extLst>
            </p:cNvPr>
            <p:cNvSpPr/>
            <p:nvPr/>
          </p:nvSpPr>
          <p:spPr>
            <a:xfrm>
              <a:off x="4127390" y="4465319"/>
              <a:ext cx="889221" cy="108204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F58CEE9-DEAB-419F-A124-6E4541667EA5}"/>
                </a:ext>
              </a:extLst>
            </p:cNvPr>
            <p:cNvSpPr txBox="1"/>
            <p:nvPr/>
          </p:nvSpPr>
          <p:spPr>
            <a:xfrm>
              <a:off x="3929584" y="3967436"/>
              <a:ext cx="1284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Scaled down</a:t>
              </a:r>
            </a:p>
            <a:p>
              <a:pPr algn="ctr"/>
              <a:r>
                <a:rPr lang="es-ES" sz="1200" dirty="0">
                  <a:solidFill>
                    <a:srgbClr val="FF0000"/>
                  </a:solidFill>
                </a:rPr>
                <a:t>X0.01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282D7B8-F78D-406D-A42B-AE03A6CDB7A9}"/>
                </a:ext>
              </a:extLst>
            </p:cNvPr>
            <p:cNvSpPr/>
            <p:nvPr/>
          </p:nvSpPr>
          <p:spPr>
            <a:xfrm>
              <a:off x="7803259" y="3173114"/>
              <a:ext cx="889221" cy="237678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66F9A54-65FC-4FF7-B8E5-9D3B09B32D8E}"/>
                </a:ext>
              </a:extLst>
            </p:cNvPr>
            <p:cNvSpPr txBox="1"/>
            <p:nvPr/>
          </p:nvSpPr>
          <p:spPr>
            <a:xfrm>
              <a:off x="7814897" y="271145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Scaled up</a:t>
              </a:r>
            </a:p>
            <a:p>
              <a:pPr algn="ctr"/>
              <a:r>
                <a:rPr lang="es-ES" sz="1200" dirty="0">
                  <a:solidFill>
                    <a:srgbClr val="0070C0"/>
                  </a:solidFill>
                </a:rPr>
                <a:t>X10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05C783-146A-4992-80D2-4025A1335553}"/>
              </a:ext>
            </a:extLst>
          </p:cNvPr>
          <p:cNvSpPr txBox="1"/>
          <p:nvPr/>
        </p:nvSpPr>
        <p:spPr>
          <a:xfrm>
            <a:off x="5535381" y="1667970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197</a:t>
            </a:r>
            <a:r>
              <a:rPr lang="en-US" b="1" dirty="0"/>
              <a:t>Au with aluminum canning</a:t>
            </a:r>
          </a:p>
        </p:txBody>
      </p:sp>
    </p:spTree>
    <p:extLst>
      <p:ext uri="{BB962C8B-B14F-4D97-AF65-F5344CB8AC3E}">
        <p14:creationId xmlns:p14="http://schemas.microsoft.com/office/powerpoint/2010/main" val="41653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00"/>
    </mc:Choice>
    <mc:Fallback xmlns="">
      <p:transition spd="slow" advTm="1034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</TotalTime>
  <Words>877</Words>
  <Application>Microsoft Office PowerPoint</Application>
  <PresentationFormat>Presentación en pantalla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Adrián Sánchez</dc:creator>
  <dc:description/>
  <cp:lastModifiedBy>admin</cp:lastModifiedBy>
  <cp:revision>266</cp:revision>
  <cp:lastPrinted>2018-04-10T13:17:23Z</cp:lastPrinted>
  <dcterms:created xsi:type="dcterms:W3CDTF">2018-03-19T11:40:57Z</dcterms:created>
  <dcterms:modified xsi:type="dcterms:W3CDTF">2023-06-29T07:00:20Z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xMathsIgnorePreamble">
    <vt:lpwstr>FALSE</vt:lpwstr>
  </property>
  <property fmtid="{D5CDD505-2E9C-101B-9397-08002B2CF9AE}" pid="3" name="TexMathsPreamble">
    <vt:lpwstr>\usepackage{amsmath}§\usepackage{amssymb}§\usepackage[usenames]{color}§\usepackage{bm}§% Uncomment this line for sans-serif font§%\everymath{\mathsf{\xdef\mysf{\mathgroup\the\mathgroup\relax}}\mysf}§§% Uncomment these lines for colored equations§% Caution</vt:lpwstr>
  </property>
</Properties>
</file>