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6" r:id="rId4"/>
    <p:sldId id="361" r:id="rId5"/>
    <p:sldId id="363" r:id="rId6"/>
    <p:sldId id="371" r:id="rId7"/>
    <p:sldId id="376" r:id="rId8"/>
    <p:sldId id="372" r:id="rId9"/>
    <p:sldId id="375" r:id="rId10"/>
    <p:sldId id="364" r:id="rId11"/>
    <p:sldId id="362" r:id="rId12"/>
    <p:sldId id="365" r:id="rId13"/>
    <p:sldId id="368" r:id="rId14"/>
    <p:sldId id="373" r:id="rId15"/>
    <p:sldId id="377" r:id="rId16"/>
    <p:sldId id="370" r:id="rId17"/>
    <p:sldId id="318" r:id="rId18"/>
  </p:sldIdLst>
  <p:sldSz cx="12192000" cy="6858000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3300"/>
    <a:srgbClr val="00CC99"/>
    <a:srgbClr val="003399"/>
    <a:srgbClr val="E4E4E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97275" autoAdjust="0"/>
  </p:normalViewPr>
  <p:slideViewPr>
    <p:cSldViewPr>
      <p:cViewPr varScale="1">
        <p:scale>
          <a:sx n="98" d="100"/>
          <a:sy n="98" d="100"/>
        </p:scale>
        <p:origin x="3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468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22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522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B09B81BD-C1F8-4505-8B51-C0BC8E301F79}" type="datetimeFigureOut">
              <a:rPr lang="es-ES"/>
              <a:pPr>
                <a:defRPr/>
              </a:pPr>
              <a:t>27/06/2023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830"/>
            <a:ext cx="2944813" cy="49522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76" y="9429830"/>
            <a:ext cx="2944813" cy="49522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B22FC-2C9B-47B2-9F36-69A665873E2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3969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17"/>
            <a:ext cx="2944813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417"/>
            <a:ext cx="2944812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7532CF-0288-4540-8089-9240855A638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7336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139B4-3832-4D3A-BF9B-CBA88DF3DF11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36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202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986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2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410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790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669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263AD6-81C0-47A8-8BCE-AAA62A7ABBAA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18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851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464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04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329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982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32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398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9AB82-EB44-45C4-977E-B13AAEFC3E60}" type="slidenum">
              <a:rPr lang="es-ES" altLang="en-US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n-US">
              <a:latin typeface="Arial Black" panose="020B0A040201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73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67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1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95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1EE5-B9A9-4C36-94F4-8969D3EE44B1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961A2-9487-44AA-A72C-B8B5E2C2D9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61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E6FA-3D6F-484F-A9C0-79282620FF70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7ECFA-DA3A-4798-9E75-DF7694CDC56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444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A0AE-B200-43D1-AEA6-836541825DF8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7A68-E5F7-48C7-9B3C-AF61A1D53D7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421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524A-1E02-4166-865B-9BE88DD628F4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BF23-21A8-4FDB-8D2B-F933C3EBB89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3571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23BF-F8CC-4BC1-85A7-20BBFE2BECAE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751C-36DB-424F-8C07-B3430C519FF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401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B1D6-C943-452B-9F34-41DB69472405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3C28-B587-44A1-8F3C-0AB558C70F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6507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0971-DBA0-4E58-9BE3-24CA270E51B5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41F43-45DA-4617-BD2D-78535C6B4BD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282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32CB-5277-4CDD-830F-EC8D7326DDEA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5BCF-71E8-4D2E-B99E-F29E8E4B1E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248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2486-4B8B-4B4A-B945-4ADFE7957439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8D681-24B9-4F58-97B7-4C0678AEC2D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0726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6C27-CC42-4028-849E-39EF3E40ADEA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E4FD8-2F44-4E69-8C0F-42848CB17E1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092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461F-0E59-4FA4-BEB7-B009C58C6D4F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D4FC-1CC8-4A71-83DA-07BE76DF8A8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669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678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1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02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88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814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96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406400" y="6233120"/>
            <a:ext cx="11379200" cy="762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1031" name="14 CuadroTexto"/>
          <p:cNvSpPr txBox="1">
            <a:spLocks noChangeArrowheads="1"/>
          </p:cNvSpPr>
          <p:nvPr userDrawn="1"/>
        </p:nvSpPr>
        <p:spPr bwMode="auto">
          <a:xfrm>
            <a:off x="4080339" y="6435795"/>
            <a:ext cx="691220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el CIEMAT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– 3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032" name="15 CuadroTexto"/>
          <p:cNvSpPr txBox="1">
            <a:spLocks noChangeArrowheads="1"/>
          </p:cNvSpPr>
          <p:nvPr userDrawn="1"/>
        </p:nvSpPr>
        <p:spPr bwMode="auto">
          <a:xfrm>
            <a:off x="11095151" y="6437545"/>
            <a:ext cx="64312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s-ES_tradnl" alt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fld id="{934449A1-F96A-441B-99E3-E6A51883E1FA}" type="slidenum">
              <a:rPr lang="es-ES_tradnl" altLang="es-ES" sz="1200" b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‹Nº›</a:t>
            </a:fld>
            <a:r>
              <a:rPr lang="es-ES_tradnl" altLang="es-ES" sz="1200" b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s-ES" altLang="es-E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" y="6332688"/>
            <a:ext cx="3648000" cy="480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0E1F40-716C-4F11-B6AB-8D0B49987B63}" type="datetime1">
              <a:rPr lang="en-US"/>
              <a:pPr>
                <a:defRPr/>
              </a:pPr>
              <a:t>6/27/2023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98198B-8515-4A7C-AEF7-6E6AAD356A1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882064" y="33131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882064" y="35036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882064" y="33131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882064" y="35036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339264" y="35036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3176" y="3182938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623176" y="3565525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317039" y="264636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1415480" y="980728"/>
            <a:ext cx="9505056" cy="1200329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algorithm applied to nuclear fuel cycle optimization</a:t>
            </a:r>
            <a:endParaRPr lang="en-GB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0" y="2636912"/>
            <a:ext cx="12192000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. Álvarez-Velarde,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alt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Moreno</a:t>
            </a: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francisco.alvarez@ciemat.es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b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work by A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. V. </a:t>
            </a:r>
            <a:r>
              <a:rPr lang="en-US" altLang="en-US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Skarbeli</a:t>
            </a:r>
            <a:endParaRPr lang="en-US" alt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in the 46</a:t>
            </a:r>
            <a:r>
              <a:rPr lang="en-US" altLang="en-US" sz="2000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Annual Meeting of the SNE, “Uncertainty and optimization: a coupled problem for scenario analyses”, Granada, 6-8 October 2021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CIEMAT – 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Avda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Complutense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40. Ed. 17, 28040 Madrid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02C8C6D-6A22-E945-8BEA-EAE508DDC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89" y="1268760"/>
            <a:ext cx="8369533" cy="485036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F55758-EC7F-534A-9778-4F4515F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06" y="1052736"/>
            <a:ext cx="11772900" cy="975641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Solutions space: </a:t>
            </a: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 reduction 60-75% with an </a:t>
            </a:r>
            <a:r>
              <a:rPr lang="en-US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overcost</a:t>
            </a: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15-20%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992" y="4509120"/>
            <a:ext cx="2425200" cy="12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4736" y="1197913"/>
            <a:ext cx="9889776" cy="430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Input space</a:t>
            </a:r>
            <a:endParaRPr lang="en-US" sz="22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9409528A-52D9-1A41-B202-2210A162F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332"/>
            <a:ext cx="12192000" cy="268576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4077072"/>
            <a:ext cx="11424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energy shares during the stabilization phase are quite insensitive to the burning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phase.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	SFR ~37.5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– 39% (compared to 0-40% during burning phase)</a:t>
            </a:r>
          </a:p>
          <a:p>
            <a:pPr lvl="2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	ADS ~4.8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– 5.3% (compared to 0-4%)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7E81F1E-9BE6-B142-97F6-76D7C34A0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332"/>
            <a:ext cx="12192000" cy="268576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4736" y="1197913"/>
            <a:ext cx="9889776" cy="430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Input space</a:t>
            </a:r>
            <a:endParaRPr lang="en-US" sz="22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F55758-EC7F-534A-9778-4F4515F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33" y="4581128"/>
            <a:ext cx="11772900" cy="1584176"/>
          </a:xfrm>
        </p:spPr>
        <p:txBody>
          <a:bodyPr anchor="t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solutions are separable in two branches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&lt; 0.272 TRU mass/TRU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GB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EPR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of ADS during the burning produces the cost increase</a:t>
            </a:r>
          </a:p>
        </p:txBody>
      </p:sp>
    </p:spTree>
    <p:extLst>
      <p:ext uri="{BB962C8B-B14F-4D97-AF65-F5344CB8AC3E}">
        <p14:creationId xmlns:p14="http://schemas.microsoft.com/office/powerpoint/2010/main" val="34868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1D82E2-5B4B-F848-B4D9-B150BF09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68760"/>
            <a:ext cx="11772900" cy="1902059"/>
          </a:xfrm>
        </p:spPr>
        <p:txBody>
          <a:bodyPr anchor="t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introduction of the uncertainties (parametric variations) in the Pareto’s front scenarios, shows that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solutions was robust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violates the stabilization constraint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 small subset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external mass</a:t>
            </a:r>
          </a:p>
          <a:p>
            <a:pPr marL="45720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(those achieving the lower TRU)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" y="3212976"/>
            <a:ext cx="6298857" cy="36450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1D82E2-5B4B-F848-B4D9-B150BF092387}"/>
              </a:ext>
            </a:extLst>
          </p:cNvPr>
          <p:cNvSpPr txBox="1">
            <a:spLocks/>
          </p:cNvSpPr>
          <p:nvPr/>
        </p:nvSpPr>
        <p:spPr>
          <a:xfrm>
            <a:off x="6947901" y="5229200"/>
            <a:ext cx="432048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should be taken into account during the optimization process!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867" y="2191146"/>
            <a:ext cx="4932548" cy="29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4736" y="1197913"/>
            <a:ext cx="9889776" cy="430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Input space</a:t>
            </a:r>
            <a:endParaRPr lang="en-US" sz="22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795"/>
            <a:ext cx="12192000" cy="27163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F55758-EC7F-534A-9778-4F4515F9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4437112"/>
            <a:ext cx="11772900" cy="1848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&lt; 0.301 TRU mass/TRU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GB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EPR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GB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Uncertainties constraint the decision space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TRU reduction 65-71% with 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overcost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16-18.5%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Blue solutions except for ADS energy in stabilization phase almost coincide with reference case -&gt; possibility of readaptation of the scenarios</a:t>
            </a:r>
          </a:p>
        </p:txBody>
      </p:sp>
    </p:spTree>
    <p:extLst>
      <p:ext uri="{BB962C8B-B14F-4D97-AF65-F5344CB8AC3E}">
        <p14:creationId xmlns:p14="http://schemas.microsoft.com/office/powerpoint/2010/main" val="22742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7368" y="1484784"/>
            <a:ext cx="11305256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 sz="24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Optimization is an essential problem in fuel cycle studies for scenario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Uncertainties play a decisive role in the validity of the solutions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The decision space can be highly affected as a consequence of the lack of robustness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And for extreme cases, no feasible solution may </a:t>
            </a:r>
            <a:r>
              <a:rPr lang="en-US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  <a:r>
              <a:rPr lang="en-US" alt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evolutive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algorithm can be easily extended to handle uncertainties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Although the computational cost can be prohibitively large</a:t>
            </a:r>
          </a:p>
        </p:txBody>
      </p:sp>
    </p:spTree>
    <p:extLst>
      <p:ext uri="{BB962C8B-B14F-4D97-AF65-F5344CB8AC3E}">
        <p14:creationId xmlns:p14="http://schemas.microsoft.com/office/powerpoint/2010/main" val="19494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7408" y="1988840"/>
            <a:ext cx="10441160" cy="3046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Authors would like to thank </a:t>
            </a:r>
            <a:r>
              <a:rPr lang="en-GB" sz="3200" b="0" kern="0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ENRESA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(through the CIEMAT-ENRESA agreement on “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Transmutación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residuos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radiactivos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alta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actividad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”) and the Spanish “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Programa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Estatal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I + D + I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Orientada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Retos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la </a:t>
            </a:r>
            <a:r>
              <a:rPr lang="en-GB" sz="3200" b="0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Sociedad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project </a:t>
            </a:r>
            <a:r>
              <a:rPr lang="en-GB" sz="3200" b="0" kern="0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SYTRAD2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(ENE2017-89280-R),</a:t>
            </a:r>
            <a:r>
              <a:rPr lang="en-GB" sz="32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financial support</a:t>
            </a:r>
            <a:r>
              <a:rPr lang="en-GB" sz="3200" b="0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this work.</a:t>
            </a:r>
            <a:endParaRPr lang="en-GB" sz="3200" b="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63352" y="1268760"/>
            <a:ext cx="11772900" cy="45040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Nuclear fuel cycle simulators are very powerful tools for the study and analysis of the different nuclear fuel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cycles.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facility is modelled according to a series of input parameters, so when the simulation is completed, results in terms of mass, isotopic content, radiotoxicity, costs... can 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Nevertheless from the strategic point of view the inverse problem is presented: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results of the cycle are set (cost minimization, inventories stabilization, …)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it is not clear which configuration will fulfil the requirements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problem!</a:t>
            </a:r>
            <a:endParaRPr lang="es-ES_tradnl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8595880" y="741613"/>
            <a:ext cx="3386570" cy="3343078"/>
            <a:chOff x="8303491" y="1379819"/>
            <a:chExt cx="3386570" cy="334307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491" y="1379819"/>
              <a:ext cx="3386570" cy="2460278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8303491" y="3891900"/>
              <a:ext cx="3386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>
                  <a:latin typeface="Calibri" panose="020F0502020204030204" pitchFamily="34" charset="0"/>
                </a:rPr>
                <a:t>Freynet</a:t>
              </a:r>
              <a:r>
                <a:rPr lang="en-US" sz="1200" dirty="0">
                  <a:latin typeface="Calibri" panose="020F0502020204030204" pitchFamily="34" charset="0"/>
                </a:rPr>
                <a:t>, D. et al. “</a:t>
              </a:r>
              <a:r>
                <a:rPr lang="en-US" sz="1200" dirty="0" err="1">
                  <a:latin typeface="Calibri" panose="020F0502020204030204" pitchFamily="34" charset="0"/>
                </a:rPr>
                <a:t>Multiobjective</a:t>
              </a:r>
              <a:r>
                <a:rPr lang="en-US" sz="1200" dirty="0">
                  <a:latin typeface="Calibri" panose="020F0502020204030204" pitchFamily="34" charset="0"/>
                </a:rPr>
                <a:t> optimization for nuclear fleet evolution scenarios using COSI”. In: EPJ Nuclear Sciences &amp; Technologies 2 (2016), p. 9. doi:10.1051/</a:t>
              </a:r>
              <a:r>
                <a:rPr lang="en-US" sz="1200" dirty="0" err="1">
                  <a:latin typeface="Calibri" panose="020F0502020204030204" pitchFamily="34" charset="0"/>
                </a:rPr>
                <a:t>epjn</a:t>
              </a:r>
              <a:r>
                <a:rPr lang="en-US" sz="1200" dirty="0">
                  <a:latin typeface="Calibri" panose="020F0502020204030204" pitchFamily="34" charset="0"/>
                </a:rPr>
                <a:t>/e2015-50066-7</a:t>
              </a:r>
            </a:p>
          </p:txBody>
        </p:sp>
      </p:grp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209550" y="1124744"/>
            <a:ext cx="11772900" cy="48640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Nuclear fuel cycle optimization is a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multiobjective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problem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unlimited criteria for the optimization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Volume of TRU inventories</a:t>
            </a:r>
          </a:p>
          <a:p>
            <a:pPr lvl="2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Fuel cycle costs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Proliferation risk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in general, no scenario will optimize all of them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Trade-off between improving one objective and degrading the others: </a:t>
            </a: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 Front</a:t>
            </a:r>
          </a:p>
          <a:p>
            <a:pPr lvl="1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also usually contains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restrictions (e.g., the demanded fabrication mass cannot exceed the stocks)</a:t>
            </a:r>
          </a:p>
        </p:txBody>
      </p:sp>
    </p:spTree>
    <p:extLst>
      <p:ext uri="{BB962C8B-B14F-4D97-AF65-F5344CB8AC3E}">
        <p14:creationId xmlns:p14="http://schemas.microsoft.com/office/powerpoint/2010/main" val="34766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Multiobjective</a:t>
            </a:r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optimization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73662"/>
                <a:ext cx="11772900" cy="484762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Multiobjective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optimization</a:t>
                </a:r>
              </a:p>
              <a:p>
                <a:pPr lvl="1"/>
                <a:r>
                  <a:rPr lang="en-GB" sz="2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 extension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(Differential Evolution for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Multiobjective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Optimization): the selection is replaced with a mechanism based on Pareto ranking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Robič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, T. and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Filipič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, B. “DEMO: Differential Evolution for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Multiobjective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Optimization”. In: Lecture Notes in Computer Science. Springer Berlin Heidelberg, 2005, pp. 520–533.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10.1007/978-3-540-31880-4_36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Constrained 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optimization</a:t>
                </a:r>
              </a:p>
              <a:p>
                <a:pPr marL="0" indent="0">
                  <a:buNone/>
                </a:pP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GB" sz="1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14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   ⇒ 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func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GB" sz="24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 </a:t>
                </a:r>
                <a:r>
                  <a:rPr lang="en-GB" sz="24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level comparison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The candidates with the lower penalties are preferred</a:t>
                </a:r>
              </a:p>
              <a:p>
                <a:pPr marL="457200" lvl="1" indent="0">
                  <a:buNone/>
                </a:pPr>
                <a:r>
                  <a:rPr lang="en-GB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Takahama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, T. and Sakai, S. “Constrained Optimization by ε Constrained Particle Swarm Optimizer with ε-level Control”. In: Advances in Soft Computing. Springer Berlin Heidelberg, 2005, pp. 1019–1029. </a:t>
                </a:r>
                <a:r>
                  <a:rPr lang="en-GB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doi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10.1007/3-540-32391-0_105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73662"/>
                <a:ext cx="11772900" cy="4847626"/>
              </a:xfrm>
              <a:blipFill>
                <a:blip r:embed="rId3"/>
                <a:stretch>
                  <a:fillRect l="-1036" r="-2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strategies: Differential evolution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243813" y="980728"/>
            <a:ext cx="11772900" cy="47971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families of algorithms are based on generating a set of candidate solutions which are iteratively updated until convergence criterion is met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Evolution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(DE)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Extremely simple algorithm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Three key operations: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Crossover/Recombination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generation, the Mutation and Crossover operators produce a new set of candidate solutions (agents) applying linear combination and permutations to the best ones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candidate solutions are only accepted if they improve the existing ones</a:t>
            </a:r>
          </a:p>
          <a:p>
            <a:pPr lvl="2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Storn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R. and Price, K. Differential Evolution - A simple and efficient adaptive scheme for global optimization over continuous spaces. Tech. rep. TR-95-012.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Berlekey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International Computer Science Institute, 1995</a:t>
            </a:r>
          </a:p>
          <a:p>
            <a:pPr marL="0" indent="0">
              <a:buNone/>
            </a:pP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Storn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R. and Price, K. “Differential Evolution – A Simple and Efficient Heuristic for global Optimization over Continuous Spaces”. In: Journal of Global Optimization 11.4 (1997), pp. 341–359.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10.1023/a:1008202821328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132856"/>
            <a:ext cx="5688622" cy="1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1020045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strategies: Differential evolution</a:t>
            </a:r>
            <a:endParaRPr lang="en-US" altLang="en-US" sz="3200" b="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224000"/>
            <a:ext cx="8631555" cy="4973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29327" y="1124744"/>
                <a:ext cx="11772900" cy="769441"/>
              </a:xfrm>
            </p:spPr>
            <p:txBody>
              <a:bodyPr anchor="t">
                <a:sp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s-ES_tradnl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_trad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_tradnl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s-ES_trad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 generations</a:t>
                </a:r>
              </a:p>
            </p:txBody>
          </p:sp>
        </mc:Choice>
        <mc:Fallback xmlns="">
          <p:sp>
            <p:nvSpPr>
              <p:cNvPr id="4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327" y="1124744"/>
                <a:ext cx="11772900" cy="769441"/>
              </a:xfrm>
              <a:blipFill>
                <a:blip r:embed="rId4"/>
                <a:stretch>
                  <a:fillRect l="-570" t="-3968" b="-142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1020045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strategies: Differential evolution</a:t>
            </a:r>
            <a:endParaRPr lang="en-US" altLang="en-US" sz="3200" b="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224000"/>
            <a:ext cx="8631555" cy="4973003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263352" y="1224000"/>
            <a:ext cx="4014242" cy="400110"/>
          </a:xfr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generations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10200456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strategies: Differential evolution</a:t>
            </a:r>
            <a:endParaRPr lang="en-US" altLang="en-US" sz="3200" b="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224000"/>
            <a:ext cx="8631555" cy="4973003"/>
          </a:xfrm>
          <a:prstGeom prst="rect">
            <a:avLst/>
          </a:prstGeom>
        </p:spPr>
      </p:pic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63352" y="1224000"/>
            <a:ext cx="4014242" cy="400110"/>
          </a:xfr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convergence</a:t>
            </a:r>
          </a:p>
        </p:txBody>
      </p:sp>
    </p:spTree>
    <p:extLst>
      <p:ext uri="{BB962C8B-B14F-4D97-AF65-F5344CB8AC3E}">
        <p14:creationId xmlns:p14="http://schemas.microsoft.com/office/powerpoint/2010/main" val="13410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1544" y="188640"/>
            <a:ext cx="10200456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description</a:t>
            </a:r>
            <a:endParaRPr lang="en-US" alt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98578" y="909257"/>
                <a:ext cx="5627076" cy="4815036"/>
              </a:xfrm>
            </p:spPr>
            <p:txBody>
              <a:bodyPr anchor="ctr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Transition scenario based on CP-ESFR project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PWR(UOX+MOX) -&gt; EPR + SFR + ADS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Initial phase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010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2040 years)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Burning phase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040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2100)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Stabilization phase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2300)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SFR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energies?</a:t>
                </a:r>
              </a:p>
              <a:p>
                <a:pPr lvl="2"/>
                <a:r>
                  <a:rPr lang="en-US" sz="18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Minimize &amp; Stabilize TRU</a:t>
                </a:r>
              </a:p>
              <a:p>
                <a:pPr lvl="2"/>
                <a:r>
                  <a:rPr lang="en-US" sz="18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Minimize Cost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(capital and O&amp;M~80%)</a:t>
                </a:r>
              </a:p>
              <a:p>
                <a:pPr lvl="2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_tradnl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_tradnl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_tradnl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s-ES_tradnl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s-ES_tradnl" sz="160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_tradnl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s-ES_tradnl" sz="1600" i="0">
                                  <a:latin typeface="Cambria Math" panose="02040503050406030204" pitchFamily="18" charset="0"/>
                                </a:rPr>
                                <m:t>Cost</m:t>
                              </m:r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_tradnl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s-ES_tradn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600" i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s-ES_tradn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_tradnl" sz="1600" i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s-ES_tradnl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s-ES_tradn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_tradnl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s-ES_tradnl" sz="16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𝑇𝑅𝑈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_tradnl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_tradnl" sz="1600" b="0" i="1" smtClean="0">
                                      <a:latin typeface="Cambria Math" panose="02040503050406030204" pitchFamily="18" charset="0"/>
                                    </a:rPr>
                                    <m:t>𝐸𝑥𝑡𝑒𝑟𝑛𝑎𝑙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_tradnl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_tradnl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s-ES_tradnl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_tradnl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8578" y="909257"/>
                <a:ext cx="5627076" cy="4815036"/>
              </a:xfrm>
              <a:blipFill>
                <a:blip r:embed="rId3"/>
                <a:stretch>
                  <a:fillRect l="-1733" t="-380" r="-13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DE3F7800-8CCD-EB4C-AAC7-226A89258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6" y="1023804"/>
            <a:ext cx="5986818" cy="4756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C84725-9F6A-DA4F-9C49-1D13ECC6DE4A}"/>
              </a:ext>
            </a:extLst>
          </p:cNvPr>
          <p:cNvSpPr txBox="1"/>
          <p:nvPr/>
        </p:nvSpPr>
        <p:spPr>
          <a:xfrm>
            <a:off x="8957270" y="5633675"/>
            <a:ext cx="2868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(no additional mass)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80F7CB2-B521-F04F-8A37-4D627AE289BF}"/>
              </a:ext>
            </a:extLst>
          </p:cNvPr>
          <p:cNvSpPr txBox="1"/>
          <p:nvPr/>
        </p:nvSpPr>
        <p:spPr>
          <a:xfrm>
            <a:off x="97752" y="5490542"/>
            <a:ext cx="727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fixed at 800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TWhe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/year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Reprocessing capacity 2000+800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/year (UOX + MOX)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 </a:t>
            </a:r>
            <a:r>
              <a:rPr lang="en-E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563F238B-1066-2747-A205-7665FC6CA1B4}"/>
              </a:ext>
            </a:extLst>
          </p:cNvPr>
          <p:cNvSpPr txBox="1"/>
          <p:nvPr/>
        </p:nvSpPr>
        <p:spPr>
          <a:xfrm>
            <a:off x="7104112" y="4192181"/>
            <a:ext cx="458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Rodríguez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I. M., et al. “Analysis of advanced European nuclear fuel cycle scenarios including transmutation and economic estimates”. In: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Annals of Nuclear Energy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70 (Aug. 2014), pp. 240–247. 10.1016/j.anucene.2014.03.015. </a:t>
            </a:r>
          </a:p>
        </p:txBody>
      </p:sp>
    </p:spTree>
    <p:extLst>
      <p:ext uri="{BB962C8B-B14F-4D97-AF65-F5344CB8AC3E}">
        <p14:creationId xmlns:p14="http://schemas.microsoft.com/office/powerpoint/2010/main" val="257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IEMAT">
  <a:themeElements>
    <a:clrScheme name="Plantilla CIEMA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CIE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Plantilla CIEMA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CIEMA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MA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MA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CIE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CIEMAT</Template>
  <TotalTime>19919</TotalTime>
  <Words>919</Words>
  <Application>Microsoft Office PowerPoint</Application>
  <PresentationFormat>Panorámica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Times New Roman</vt:lpstr>
      <vt:lpstr>Wingdings</vt:lpstr>
      <vt:lpstr>Plantilla CIEMAT</vt:lpstr>
      <vt:lpstr>Diseño personalizado</vt:lpstr>
      <vt:lpstr>Evolutionary algorithm applied to nuclear fuel cycle optimization</vt:lpstr>
      <vt:lpstr>Introduction</vt:lpstr>
      <vt:lpstr>Introduction</vt:lpstr>
      <vt:lpstr>Multiobjective optimization</vt:lpstr>
      <vt:lpstr>Evolutionary strategies: Differential evolution</vt:lpstr>
      <vt:lpstr>Presentación de PowerPoint</vt:lpstr>
      <vt:lpstr>Presentación de PowerPoint</vt:lpstr>
      <vt:lpstr>Presentación de PowerPoint</vt:lpstr>
      <vt:lpstr>Scenario description</vt:lpstr>
      <vt:lpstr>Results</vt:lpstr>
      <vt:lpstr>Results</vt:lpstr>
      <vt:lpstr>Results</vt:lpstr>
      <vt:lpstr>Uncertainties</vt:lpstr>
      <vt:lpstr>Uncertainties</vt:lpstr>
      <vt:lpstr>Conclusions</vt:lpstr>
      <vt:lpstr>Presentación de PowerPoint</vt:lpstr>
    </vt:vector>
  </TitlesOfParts>
  <Company>ciemat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EVOLCODE: a combined neutronics and isotopic evolution simulation system</dc:title>
  <dc:creator>Francisco Álvarez-Velarde</dc:creator>
  <cp:lastModifiedBy>Paco - CIEMAT</cp:lastModifiedBy>
  <cp:revision>542</cp:revision>
  <cp:lastPrinted>2016-09-27T10:37:15Z</cp:lastPrinted>
  <dcterms:created xsi:type="dcterms:W3CDTF">2006-10-02T08:35:16Z</dcterms:created>
  <dcterms:modified xsi:type="dcterms:W3CDTF">2023-06-27T06:47:37Z</dcterms:modified>
</cp:coreProperties>
</file>