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60" r:id="rId3"/>
  </p:sldMasterIdLst>
  <p:notesMasterIdLst>
    <p:notesMasterId r:id="rId11"/>
  </p:notesMasterIdLst>
  <p:handoutMasterIdLst>
    <p:handoutMasterId r:id="rId12"/>
  </p:handoutMasterIdLst>
  <p:sldIdLst>
    <p:sldId id="258" r:id="rId4"/>
    <p:sldId id="265" r:id="rId5"/>
    <p:sldId id="308" r:id="rId6"/>
    <p:sldId id="309" r:id="rId7"/>
    <p:sldId id="310" r:id="rId8"/>
    <p:sldId id="311" r:id="rId9"/>
    <p:sldId id="303" r:id="rId10"/>
  </p:sldIdLst>
  <p:sldSz cx="12192000" cy="6858000"/>
  <p:notesSz cx="6819900" cy="9918700"/>
  <p:defaultTextStyle>
    <a:defPPr>
      <a:defRPr lang="es-E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772"/>
    <a:srgbClr val="414696"/>
    <a:srgbClr val="F7D118"/>
    <a:srgbClr val="003D67"/>
    <a:srgbClr val="EFA70D"/>
    <a:srgbClr val="000000"/>
    <a:srgbClr val="9BFFC8"/>
    <a:srgbClr val="C9FFE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2" autoAdjust="0"/>
    <p:restoredTop sz="76628" autoAdjust="0"/>
  </p:normalViewPr>
  <p:slideViewPr>
    <p:cSldViewPr>
      <p:cViewPr varScale="1">
        <p:scale>
          <a:sx n="84" d="100"/>
          <a:sy n="84" d="100"/>
        </p:scale>
        <p:origin x="12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41E2-FE61-45FA-ABB1-95547DE2BBD2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9768-3036-4296-89A0-10844A47CB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6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DF6EC-6087-4784-8B79-BE48070D521F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D9564-EDF8-42F4-9A97-E83D40229E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61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01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ES" dirty="0">
              <a:ea typeface="ヒラギノ角ゴ Pro W3" pitchFamily="-127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55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ES" dirty="0">
              <a:ea typeface="ヒラギノ角ゴ Pro W3" pitchFamily="-127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41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ES" dirty="0">
              <a:ea typeface="ヒラギノ角ゴ Pro W3" pitchFamily="-127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15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ES" dirty="0">
              <a:ea typeface="ヒラギノ角ゴ Pro W3" pitchFamily="-127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84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ES" dirty="0">
              <a:ea typeface="ヒラギノ角ゴ Pro W3" pitchFamily="-127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60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D9564-EDF8-42F4-9A97-E83D40229ED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1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3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38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5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1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920001" y="4572000"/>
            <a:ext cx="10272000" cy="2286000"/>
          </a:xfrm>
          <a:prstGeom prst="rect">
            <a:avLst/>
          </a:prstGeom>
          <a:solidFill>
            <a:srgbClr val="000772"/>
          </a:solidFill>
          <a:ln w="12700">
            <a:solidFill>
              <a:srgbClr val="000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pic>
        <p:nvPicPr>
          <p:cNvPr id="8" name="Picture 5" descr="C:\Users\u6406\Google Drive\Trabajo\Logos ciemat\Ciencia e Innovación CIEMAT con bandera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03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9 Rectángulo"/>
          <p:cNvSpPr/>
          <p:nvPr userDrawn="1"/>
        </p:nvSpPr>
        <p:spPr>
          <a:xfrm>
            <a:off x="0" y="0"/>
            <a:ext cx="1920000" cy="4572000"/>
          </a:xfrm>
          <a:prstGeom prst="rect">
            <a:avLst/>
          </a:prstGeom>
          <a:solidFill>
            <a:srgbClr val="F7D1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874972" cy="17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3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6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0" indent="-457150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3" indent="-380958" algn="l" defTabSz="121906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835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1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05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39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73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07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41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5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3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72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06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41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7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" name="Picture 5" descr="C:\Users\u6406\Google Drive\Trabajo\Logos ciemat\Ciencia e Innovación CIEMAT con banderas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5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64352" y="6532690"/>
            <a:ext cx="2927648" cy="325310"/>
          </a:xfrm>
          <a:prstGeom prst="rect">
            <a:avLst/>
          </a:prstGeom>
        </p:spPr>
        <p:txBody>
          <a:bodyPr/>
          <a:lstStyle>
            <a:lvl1pPr algn="r">
              <a:defRPr lang="es-ES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79D527E-5CFC-48DC-9936-3B57F686B0A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1 CuadroTexto"/>
          <p:cNvSpPr txBox="1"/>
          <p:nvPr userDrawn="1"/>
        </p:nvSpPr>
        <p:spPr>
          <a:xfrm>
            <a:off x="34358" y="6532690"/>
            <a:ext cx="189410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IA en el CIEMAT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6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6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0" indent="-457150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3" indent="-380958" algn="l" defTabSz="121906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835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1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05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39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73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07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41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5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3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72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06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41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7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15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6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0" indent="-457150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3" indent="-380958" algn="l" defTabSz="121906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835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1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05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39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73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07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41" indent="-304767" algn="l" defTabSz="12190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5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38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72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06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41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74" algn="l" defTabSz="12190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20000" y="0"/>
            <a:ext cx="10272000" cy="228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20001" y="4572000"/>
            <a:ext cx="10272000" cy="228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2286000"/>
            <a:ext cx="1920000" cy="228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60001" y="2124484"/>
            <a:ext cx="97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</a:t>
            </a:r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Artificial en el </a:t>
            </a:r>
            <a:r>
              <a:rPr lang="en-GB" sz="3600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endParaRPr lang="en-GB" sz="3600" dirty="0" smtClean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</a:t>
            </a:r>
            <a:r>
              <a:rPr lang="en-GB" sz="3600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GB" sz="3600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</a:t>
            </a:r>
            <a:endParaRPr lang="es-ES" sz="3600" dirty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60001" y="4869162"/>
            <a:ext cx="97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Joan Fontanet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82099" y="5420458"/>
            <a:ext cx="5280149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Joan.fontanet@ciemat.es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</a:t>
            </a:r>
            <a:r>
              <a:rPr lang="es-ES" sz="1867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867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  <a:endParaRPr lang="es-ES" sz="18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7668770" y="6330556"/>
            <a:ext cx="446356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IA en el CIEMAT</a:t>
            </a:r>
            <a:endParaRPr lang="es-ES" sz="1333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333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CIEMAT, 3 julio 2023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CuadroTexto"/>
          <p:cNvSpPr txBox="1"/>
          <p:nvPr/>
        </p:nvSpPr>
        <p:spPr>
          <a:xfrm>
            <a:off x="0" y="88108"/>
            <a:ext cx="5579989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EURATOM-ASSAS Project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" name="Picture 5" descr="C:\Users\u6406\Google Drive\Trabajo\Logos ciemat\Ciencia e Innovación CIEMAT con bande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5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CuadroTexto">
            <a:extLst>
              <a:ext uri="{FF2B5EF4-FFF2-40B4-BE49-F238E27FC236}">
                <a16:creationId xmlns:a16="http://schemas.microsoft.com/office/drawing/2014/main" id="{F5B8E1FF-E7B5-478A-A101-62E1E552860E}"/>
              </a:ext>
            </a:extLst>
          </p:cNvPr>
          <p:cNvSpPr txBox="1"/>
          <p:nvPr/>
        </p:nvSpPr>
        <p:spPr>
          <a:xfrm>
            <a:off x="0" y="747542"/>
            <a:ext cx="5579989" cy="748795"/>
          </a:xfrm>
          <a:prstGeom prst="rect">
            <a:avLst/>
          </a:prstGeom>
          <a:solidFill>
            <a:srgbClr val="F7D118"/>
          </a:solidFill>
        </p:spPr>
        <p:txBody>
          <a:bodyPr wrap="square" rtlCol="0">
            <a:spAutoFit/>
          </a:bodyPr>
          <a:lstStyle/>
          <a:p>
            <a:pPr marL="447675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 for the Simulation of Severe </a:t>
            </a:r>
            <a:r>
              <a:rPr lang="en-US" sz="21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483895"/>
            <a:ext cx="6004273" cy="33753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61085" y="3068960"/>
            <a:ext cx="5085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</a:t>
            </a:r>
          </a:p>
          <a:p>
            <a:pPr marL="361950" algn="l"/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proof-of-concept for a severe accident simulator based on Artificial Intelligence</a:t>
            </a:r>
          </a:p>
          <a:p>
            <a:pPr marL="361950" algn="l"/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Period: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2022 - 2026</a:t>
            </a:r>
          </a:p>
          <a:p>
            <a:pPr algn="l"/>
            <a:r>
              <a:rPr lang="en-GB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Budget: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3 700 349,35 €</a:t>
            </a:r>
          </a:p>
          <a:p>
            <a:pPr algn="l"/>
            <a:r>
              <a:rPr lang="en-GB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Coordination: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IRSN (France)</a:t>
            </a:r>
          </a:p>
        </p:txBody>
      </p:sp>
    </p:spTree>
    <p:extLst>
      <p:ext uri="{BB962C8B-B14F-4D97-AF65-F5344CB8AC3E}">
        <p14:creationId xmlns:p14="http://schemas.microsoft.com/office/powerpoint/2010/main" val="32304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CuadroTexto"/>
          <p:cNvSpPr txBox="1"/>
          <p:nvPr/>
        </p:nvSpPr>
        <p:spPr>
          <a:xfrm>
            <a:off x="0" y="88108"/>
            <a:ext cx="5680401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&amp;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" name="Picture 5" descr="C:\Users\u6406\Google Drive\Trabajo\Logos ciemat\Ciencia e Innovación CIEMAT con bande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5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2" y="2172001"/>
            <a:ext cx="3899358" cy="291318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550495" y="1700108"/>
            <a:ext cx="232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</a:t>
            </a:r>
            <a:r>
              <a:rPr lang="es-E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816080" y="1464115"/>
            <a:ext cx="322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Sereve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(ASTEC)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/>
          <a:srcRect l="64205" t="19299" b="7529"/>
          <a:stretch/>
        </p:blipFill>
        <p:spPr>
          <a:xfrm>
            <a:off x="6960096" y="2172001"/>
            <a:ext cx="2615901" cy="377852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912" y="3176700"/>
            <a:ext cx="1168905" cy="2044689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5372780" y="2548348"/>
            <a:ext cx="103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34" name="Flecha izquierda y derecha 33"/>
          <p:cNvSpPr/>
          <p:nvPr/>
        </p:nvSpPr>
        <p:spPr bwMode="auto">
          <a:xfrm>
            <a:off x="4626304" y="3150793"/>
            <a:ext cx="720080" cy="406629"/>
          </a:xfrm>
          <a:prstGeom prst="leftRightArrow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chemeClr val="bg1"/>
            </a:outerShdw>
          </a:effectLst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G Times (W1)" pitchFamily="18" charset="0"/>
            </a:endParaRPr>
          </a:p>
        </p:txBody>
      </p:sp>
      <p:sp>
        <p:nvSpPr>
          <p:cNvPr id="35" name="Flecha izquierda y derecha 34"/>
          <p:cNvSpPr/>
          <p:nvPr/>
        </p:nvSpPr>
        <p:spPr bwMode="auto">
          <a:xfrm>
            <a:off x="6333090" y="3150793"/>
            <a:ext cx="720080" cy="406629"/>
          </a:xfrm>
          <a:prstGeom prst="leftRightArrow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chemeClr val="bg1"/>
            </a:outerShdw>
          </a:effectLst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G Times (W1)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/>
          <a:srcRect l="64205" t="19299" b="7529"/>
          <a:stretch/>
        </p:blipFill>
        <p:spPr>
          <a:xfrm>
            <a:off x="6960096" y="2172001"/>
            <a:ext cx="2615901" cy="3778523"/>
          </a:xfrm>
          <a:prstGeom prst="rect">
            <a:avLst/>
          </a:prstGeom>
        </p:spPr>
      </p:pic>
      <p:sp>
        <p:nvSpPr>
          <p:cNvPr id="13" name="5 CuadroTexto"/>
          <p:cNvSpPr txBox="1"/>
          <p:nvPr/>
        </p:nvSpPr>
        <p:spPr>
          <a:xfrm>
            <a:off x="0" y="88108"/>
            <a:ext cx="5680401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&amp;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" name="Picture 5" descr="C:\Users\u6406\Google Drive\Trabajo\Logos ciemat\Ciencia e Innovación CIEMAT con bander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5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3176700"/>
            <a:ext cx="1168905" cy="204468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2" y="2172001"/>
            <a:ext cx="3899358" cy="291318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550495" y="1700108"/>
            <a:ext cx="232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</a:t>
            </a:r>
            <a:r>
              <a:rPr lang="es-E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372780" y="2548348"/>
            <a:ext cx="103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816080" y="1464115"/>
            <a:ext cx="322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Sereve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(ASTEC)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 izquierda y derecha 27"/>
          <p:cNvSpPr/>
          <p:nvPr/>
        </p:nvSpPr>
        <p:spPr bwMode="auto">
          <a:xfrm>
            <a:off x="4626304" y="3150793"/>
            <a:ext cx="720080" cy="406629"/>
          </a:xfrm>
          <a:prstGeom prst="leftRightArrow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chemeClr val="bg1"/>
            </a:outerShdw>
          </a:effectLst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G Times (W1)" pitchFamily="18" charset="0"/>
            </a:endParaRPr>
          </a:p>
        </p:txBody>
      </p:sp>
      <p:sp>
        <p:nvSpPr>
          <p:cNvPr id="29" name="Flecha izquierda y derecha 28"/>
          <p:cNvSpPr/>
          <p:nvPr/>
        </p:nvSpPr>
        <p:spPr bwMode="auto">
          <a:xfrm>
            <a:off x="6333090" y="3150793"/>
            <a:ext cx="720080" cy="406629"/>
          </a:xfrm>
          <a:prstGeom prst="leftRightArrow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chemeClr val="bg1"/>
            </a:outerShdw>
          </a:effectLst>
          <a:ex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G Times (W1)" pitchFamily="18" charset="0"/>
            </a:endParaRPr>
          </a:p>
        </p:txBody>
      </p:sp>
      <p:sp>
        <p:nvSpPr>
          <p:cNvPr id="15" name="Cerrar llave 14"/>
          <p:cNvSpPr/>
          <p:nvPr/>
        </p:nvSpPr>
        <p:spPr bwMode="auto">
          <a:xfrm>
            <a:off x="9408368" y="2144482"/>
            <a:ext cx="270030" cy="3444758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G Times (W1)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675651" y="3041825"/>
            <a:ext cx="216957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Replacing modules and/or routines by 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surrogate models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794055" y="2564904"/>
            <a:ext cx="199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 project</a:t>
            </a:r>
            <a:endParaRPr lang="en-GB" sz="20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CuadroTexto"/>
          <p:cNvSpPr txBox="1"/>
          <p:nvPr/>
        </p:nvSpPr>
        <p:spPr>
          <a:xfrm>
            <a:off x="0" y="88108"/>
            <a:ext cx="6626558" cy="584775"/>
          </a:xfrm>
          <a:prstGeom prst="rect">
            <a:avLst/>
          </a:prstGeom>
          <a:solidFill>
            <a:srgbClr val="000772"/>
          </a:solidFill>
        </p:spPr>
        <p:txBody>
          <a:bodyPr wrap="none" rtlCol="0">
            <a:spAutoFit/>
          </a:bodyPr>
          <a:lstStyle/>
          <a:p>
            <a:pPr indent="479948"/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CIEMAT’s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ASSAS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" name="Picture 5" descr="C:\Users\u6406\Google Drive\Trabajo\Logos ciemat\Ciencia e Innovación CIEMAT con bande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5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618" y="2996952"/>
            <a:ext cx="4861001" cy="253319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C8711F7-77D5-829A-3113-D93E1421D466}"/>
              </a:ext>
            </a:extLst>
          </p:cNvPr>
          <p:cNvSpPr txBox="1"/>
          <p:nvPr/>
        </p:nvSpPr>
        <p:spPr>
          <a:xfrm>
            <a:off x="767408" y="1772816"/>
            <a:ext cx="8100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1" fontAlgn="auto" hangingPunct="1"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Definition of strategies for surrogate models development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Contribution to the Training Database generation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Surrogate model for fission products release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Acceptance test of the simulator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4200"/>
              </a:spcAft>
              <a:buFont typeface="Wingdings" panose="05000000000000000000" pitchFamily="2" charset="2"/>
              <a:buChar char="Ø"/>
            </a:pPr>
            <a:endParaRPr lang="en-GB" sz="20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CuadroTexto"/>
          <p:cNvSpPr txBox="1"/>
          <p:nvPr/>
        </p:nvSpPr>
        <p:spPr>
          <a:xfrm>
            <a:off x="-1" y="88108"/>
            <a:ext cx="6456041" cy="1077218"/>
          </a:xfrm>
          <a:prstGeom prst="rect">
            <a:avLst/>
          </a:prstGeom>
          <a:solidFill>
            <a:srgbClr val="000772"/>
          </a:solidFill>
        </p:spPr>
        <p:txBody>
          <a:bodyPr wrap="square" rtlCol="0">
            <a:spAutoFit/>
          </a:bodyPr>
          <a:lstStyle/>
          <a:p>
            <a:pPr marL="534988" indent="-55563"/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in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Reseach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79" y="0"/>
            <a:ext cx="879621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" name="Picture 5" descr="C:\Users\u6406\Google Drive\Trabajo\Logos ciemat\Ciencia e Innovación CIEMAT con bande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85" y="0"/>
            <a:ext cx="4582897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79D527E-5CFC-48DC-9936-3B57F686B0AD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8711F7-77D5-829A-3113-D93E1421D466}"/>
              </a:ext>
            </a:extLst>
          </p:cNvPr>
          <p:cNvSpPr txBox="1"/>
          <p:nvPr/>
        </p:nvSpPr>
        <p:spPr>
          <a:xfrm>
            <a:off x="842796" y="4329100"/>
            <a:ext cx="89411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en-GB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areas for application of AI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Surrogate model development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Preparedness &amp; Response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8711F7-77D5-829A-3113-D93E1421D466}"/>
              </a:ext>
            </a:extLst>
          </p:cNvPr>
          <p:cNvSpPr txBox="1"/>
          <p:nvPr/>
        </p:nvSpPr>
        <p:spPr>
          <a:xfrm>
            <a:off x="839416" y="1763815"/>
            <a:ext cx="1031266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en-GB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projects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	Severe accident simulator</a:t>
            </a:r>
          </a:p>
          <a:p>
            <a:pPr lvl="2" algn="l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Surrogate model for Fission Products release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OperaHPC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Advanced fuel performance modelling                                                                		A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of computation time reduction methods based on ML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5290"/>
          <a:stretch/>
        </p:blipFill>
        <p:spPr>
          <a:xfrm>
            <a:off x="-355" y="0"/>
            <a:ext cx="12192356" cy="44644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20000" y="0"/>
            <a:ext cx="10272000" cy="228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20001" y="4572000"/>
            <a:ext cx="10272000" cy="228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>
              <a:latin typeface="Calibri Light" panose="020F03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5360" y="4485887"/>
            <a:ext cx="1159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es-ES" sz="6000" b="1" dirty="0" smtClean="0">
                <a:solidFill>
                  <a:srgbClr val="000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ES" sz="6000" b="1" dirty="0">
              <a:solidFill>
                <a:srgbClr val="000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96810" y="5569190"/>
            <a:ext cx="4470387" cy="107721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Nuclear Safety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Nuclear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CIEMAT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oan.fontanet@ciemat.es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n 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228</Words>
  <Application>Microsoft Office PowerPoint</Application>
  <PresentationFormat>Panorámica</PresentationFormat>
  <Paragraphs>57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CG Times (W1)</vt:lpstr>
      <vt:lpstr>Wingdings</vt:lpstr>
      <vt:lpstr>ヒラギノ角ゴ Pro W3</vt:lpstr>
      <vt:lpstr>Portada</vt:lpstr>
      <vt:lpstr>Contenido</vt:lpstr>
      <vt:lpstr>Sin nada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Campo Blanco, Xandra</dc:creator>
  <cp:lastModifiedBy>CIEMAT</cp:lastModifiedBy>
  <cp:revision>133</cp:revision>
  <cp:lastPrinted>2023-06-28T14:17:05Z</cp:lastPrinted>
  <dcterms:created xsi:type="dcterms:W3CDTF">2021-07-30T07:46:51Z</dcterms:created>
  <dcterms:modified xsi:type="dcterms:W3CDTF">2023-07-03T12:23:37Z</dcterms:modified>
</cp:coreProperties>
</file>