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311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94887" autoAdjust="0"/>
  </p:normalViewPr>
  <p:slideViewPr>
    <p:cSldViewPr>
      <p:cViewPr varScale="1">
        <p:scale>
          <a:sx n="65" d="100"/>
          <a:sy n="65" d="100"/>
        </p:scale>
        <p:origin x="142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B9419-392D-4535-B754-5EA2AF5A7D6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C9FF1-DCA3-40F8-9202-D8107105855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980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24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533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45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876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0444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494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766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41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C9FF1-DCA3-40F8-9202-D8107105855D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042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9D09F-AAD1-447E-9EDC-6F000F41BDC1}" type="datetimeFigureOut">
              <a:rPr lang="es-ES" smtClean="0"/>
              <a:pPr/>
              <a:t>27/06/2023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02EC-5B5C-4579-8678-1C458FD18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10.jpe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7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496" y="3717032"/>
            <a:ext cx="9083744" cy="144016"/>
          </a:xfrm>
          <a:prstGeom prst="rect">
            <a:avLst/>
          </a:prstGeom>
          <a:gradFill>
            <a:gsLst>
              <a:gs pos="0">
                <a:srgbClr val="CBCBCB"/>
              </a:gs>
              <a:gs pos="6000">
                <a:srgbClr val="5F5F5F"/>
              </a:gs>
              <a:gs pos="7000">
                <a:srgbClr val="5F5F5F"/>
              </a:gs>
              <a:gs pos="55000">
                <a:srgbClr val="FFFFFF"/>
              </a:gs>
              <a:gs pos="81000">
                <a:srgbClr val="B2B2B2"/>
              </a:gs>
              <a:gs pos="100000">
                <a:srgbClr val="292929"/>
              </a:gs>
              <a:gs pos="99000">
                <a:srgbClr val="777777"/>
              </a:gs>
              <a:gs pos="100000">
                <a:srgbClr val="EAEAEA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>
              <a:rot lat="0" lon="0" rev="3600000"/>
            </a:lightRig>
          </a:scene3d>
          <a:sp3d prstMaterial="fla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1328" y="2538770"/>
            <a:ext cx="80690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5400" b="1" cap="all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Taller IA </a:t>
            </a:r>
            <a:r>
              <a:rPr lang="es-ES" sz="5400" b="1" cap="all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en el CIEMAT</a:t>
            </a:r>
          </a:p>
          <a:p>
            <a:endParaRPr lang="es-ES" sz="5400" b="1" cap="all" spc="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002763" y="188640"/>
            <a:ext cx="7920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chemeClr val="bg1">
                    <a:lumMod val="65000"/>
                  </a:schemeClr>
                </a:solidFill>
              </a:rPr>
              <a:t>Implementación de algoritmos de </a:t>
            </a:r>
            <a:r>
              <a:rPr lang="es-ES" sz="2400" b="1" dirty="0" smtClean="0"/>
              <a:t>Inteligencia Artificial</a:t>
            </a:r>
          </a:p>
          <a:p>
            <a:pPr algn="r"/>
            <a:r>
              <a:rPr lang="es-ES" sz="2400" b="1" dirty="0" smtClean="0">
                <a:solidFill>
                  <a:schemeClr val="bg1">
                    <a:lumMod val="65000"/>
                  </a:schemeClr>
                </a:solidFill>
              </a:rPr>
              <a:t>aplicados al análisis de datos asociados a </a:t>
            </a:r>
          </a:p>
          <a:p>
            <a:pPr algn="r"/>
            <a:r>
              <a:rPr lang="es-ES" sz="2400" b="1" dirty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es-ES" sz="2400" b="1" dirty="0" smtClean="0">
                <a:solidFill>
                  <a:schemeClr val="bg1">
                    <a:lumMod val="65000"/>
                  </a:schemeClr>
                </a:solidFill>
              </a:rPr>
              <a:t>urvas de luz </a:t>
            </a:r>
            <a:r>
              <a:rPr lang="es-ES" sz="2400" b="1" dirty="0" smtClean="0"/>
              <a:t>Termoluminiscentes</a:t>
            </a:r>
          </a:p>
          <a:p>
            <a:pPr algn="r"/>
            <a:r>
              <a:rPr lang="es-ES" sz="2400" b="1" dirty="0" smtClean="0">
                <a:solidFill>
                  <a:schemeClr val="bg1">
                    <a:lumMod val="65000"/>
                  </a:schemeClr>
                </a:solidFill>
              </a:rPr>
              <a:t>y</a:t>
            </a:r>
            <a:r>
              <a:rPr lang="es-ES" sz="2400" b="1" dirty="0" smtClean="0"/>
              <a:t> Espectrometría</a:t>
            </a:r>
            <a:r>
              <a:rPr lang="es-ES" sz="24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s-E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7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7" y="4448190"/>
            <a:ext cx="2750305" cy="2390146"/>
          </a:xfrm>
          <a:prstGeom prst="rect">
            <a:avLst/>
          </a:prstGeom>
        </p:spPr>
      </p:pic>
      <p:sp>
        <p:nvSpPr>
          <p:cNvPr id="37" name="36 CuadroTexto"/>
          <p:cNvSpPr txBox="1"/>
          <p:nvPr/>
        </p:nvSpPr>
        <p:spPr>
          <a:xfrm>
            <a:off x="2384610" y="4797152"/>
            <a:ext cx="653903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000" b="1" dirty="0" smtClean="0"/>
              <a:t>Dr. José Francisco Benavente Cuevas</a:t>
            </a:r>
          </a:p>
          <a:p>
            <a:pPr algn="r"/>
            <a:r>
              <a:rPr lang="es-ES" sz="2000" b="1" i="1" dirty="0" smtClean="0"/>
              <a:t>(Científico Titular de </a:t>
            </a:r>
            <a:r>
              <a:rPr lang="es-ES" sz="2000" b="1" i="1" dirty="0" err="1" smtClean="0"/>
              <a:t>OPIs</a:t>
            </a:r>
            <a:r>
              <a:rPr lang="es-ES" sz="2000" b="1" i="1" dirty="0" smtClean="0"/>
              <a:t>)</a:t>
            </a:r>
          </a:p>
          <a:p>
            <a:pPr algn="r"/>
            <a:r>
              <a:rPr lang="es-ES" sz="2000" b="1" dirty="0" smtClean="0"/>
              <a:t>Unidad de Dosimetría de Radiaciones Ionizantes</a:t>
            </a:r>
            <a:endParaRPr lang="es-ES" sz="2000" b="1" i="1" dirty="0" smtClean="0"/>
          </a:p>
          <a:p>
            <a:pPr algn="r"/>
            <a:r>
              <a:rPr lang="es-ES" b="1" dirty="0"/>
              <a:t> </a:t>
            </a:r>
            <a:r>
              <a:rPr lang="es-ES" sz="2000" b="1" dirty="0"/>
              <a:t>Unidad de Radiactividad Ambiental y Vigilancia Radiológica</a:t>
            </a:r>
          </a:p>
          <a:p>
            <a:pPr algn="r"/>
            <a:r>
              <a:rPr lang="es-ES" sz="2400" b="1" dirty="0" smtClean="0"/>
              <a:t>Departamento de Medio Ambiente, CIEMAT</a:t>
            </a:r>
          </a:p>
        </p:txBody>
      </p:sp>
    </p:spTree>
    <p:extLst>
      <p:ext uri="{BB962C8B-B14F-4D97-AF65-F5344CB8AC3E}">
        <p14:creationId xmlns:p14="http://schemas.microsoft.com/office/powerpoint/2010/main" val="13662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lecha doblada 64"/>
          <p:cNvSpPr/>
          <p:nvPr/>
        </p:nvSpPr>
        <p:spPr>
          <a:xfrm rot="10800000">
            <a:off x="7765705" y="805894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55" name="Flecha doblada 54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1238462" y="224928"/>
            <a:ext cx="7375818" cy="62367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147 Rectángulo redondeado"/>
          <p:cNvSpPr/>
          <p:nvPr/>
        </p:nvSpPr>
        <p:spPr>
          <a:xfrm>
            <a:off x="147565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Retrospectiva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92D050"/>
                </a:solidFill>
              </a:rPr>
              <a:t>Laboratorio Metrología Radiaciones Ionizantes </a:t>
            </a:r>
            <a:endParaRPr lang="es-ES" b="1" dirty="0">
              <a:solidFill>
                <a:srgbClr val="92D050"/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4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A(Bq·Kg</a:t>
            </a:r>
            <a:r>
              <a:rPr lang="es-ES" b="1" baseline="30000" dirty="0"/>
              <a:t>-1</a:t>
            </a:r>
            <a:r>
              <a:rPr lang="es-ES" b="1" dirty="0"/>
              <a:t>)</a:t>
            </a:r>
          </a:p>
          <a:p>
            <a:pPr algn="ctr"/>
            <a:r>
              <a:rPr lang="es-ES" i="1" dirty="0"/>
              <a:t>Desdoblamiento picos</a:t>
            </a:r>
          </a:p>
          <a:p>
            <a:pPr algn="ctr"/>
            <a:r>
              <a:rPr lang="es-ES" b="1" baseline="30000" dirty="0"/>
              <a:t>235</a:t>
            </a:r>
            <a:r>
              <a:rPr lang="es-ES" b="1" dirty="0"/>
              <a:t>U / </a:t>
            </a:r>
            <a:r>
              <a:rPr lang="es-ES" b="1" baseline="30000" dirty="0"/>
              <a:t>226</a:t>
            </a:r>
            <a:r>
              <a:rPr lang="es-ES" b="1" dirty="0"/>
              <a:t>Ra </a:t>
            </a:r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2313985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ANCLA</a:t>
            </a: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Análisis datos No Supervisados</a:t>
            </a: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DBSCAN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de Clúster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>
                <a:solidFill>
                  <a:schemeClr val="tx2"/>
                </a:solidFill>
              </a:rPr>
              <a:t>AutoEncoder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patrones</a:t>
            </a: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C00000"/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rgbClr val="C00000"/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rgbClr val="C00000"/>
                </a:solidFill>
              </a:rPr>
              <a:t>Ge  - CTBTO</a:t>
            </a:r>
            <a:endParaRPr lang="es-ES" b="1" dirty="0">
              <a:solidFill>
                <a:srgbClr val="C00000"/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147 Rectángulo redondeado"/>
          <p:cNvSpPr/>
          <p:nvPr/>
        </p:nvSpPr>
        <p:spPr>
          <a:xfrm>
            <a:off x="3549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2" name="168 Imagen" descr="LOGO-SNE-G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579" y="213453"/>
            <a:ext cx="1400883" cy="635147"/>
          </a:xfrm>
          <a:prstGeom prst="rect">
            <a:avLst/>
          </a:prstGeom>
        </p:spPr>
      </p:pic>
      <p:pic>
        <p:nvPicPr>
          <p:cNvPr id="35" name="172 Imagen" descr="UC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89214" y="133734"/>
            <a:ext cx="396783" cy="47756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475736" y="62122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/>
              <a:t> </a:t>
            </a:r>
            <a:r>
              <a:rPr lang="es-ES" b="1" i="1" dirty="0" smtClean="0">
                <a:solidFill>
                  <a:schemeClr val="tx2"/>
                </a:solidFill>
              </a:rPr>
              <a:t>2022 - 2023 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41" name="147 Rectángulo redondeado"/>
          <p:cNvSpPr/>
          <p:nvPr/>
        </p:nvSpPr>
        <p:spPr>
          <a:xfrm>
            <a:off x="2913357" y="54666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>
            <a:off x="3008567" y="663112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2022 - 2023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44" name="147 Rectángulo redondeado"/>
          <p:cNvSpPr/>
          <p:nvPr/>
        </p:nvSpPr>
        <p:spPr>
          <a:xfrm>
            <a:off x="4354451" y="44455"/>
            <a:ext cx="1187267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147 Rectángulo redondeado"/>
          <p:cNvSpPr/>
          <p:nvPr/>
        </p:nvSpPr>
        <p:spPr>
          <a:xfrm>
            <a:off x="5614580" y="60403"/>
            <a:ext cx="1206499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772" y="119513"/>
            <a:ext cx="431396" cy="575195"/>
          </a:xfrm>
          <a:prstGeom prst="rect">
            <a:avLst/>
          </a:prstGeom>
        </p:spPr>
      </p:pic>
      <p:pic>
        <p:nvPicPr>
          <p:cNvPr id="57" name="48 Imagen" descr="Titul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339752" y="63221"/>
            <a:ext cx="365393" cy="365393"/>
          </a:xfrm>
          <a:prstGeom prst="rect">
            <a:avLst/>
          </a:prstGeom>
        </p:spPr>
      </p:pic>
      <p:sp>
        <p:nvSpPr>
          <p:cNvPr id="56" name="CuadroTexto 55"/>
          <p:cNvSpPr txBox="1"/>
          <p:nvPr/>
        </p:nvSpPr>
        <p:spPr>
          <a:xfrm>
            <a:off x="2022904" y="323364"/>
            <a:ext cx="72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TFG</a:t>
            </a:r>
            <a:endParaRPr lang="es-ES" b="1" i="1" dirty="0">
              <a:solidFill>
                <a:schemeClr val="tx2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501" y="125043"/>
            <a:ext cx="501676" cy="520727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>
            <a:off x="3498289" y="3435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TFM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4388313" y="405027"/>
            <a:ext cx="11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solidFill>
                  <a:schemeClr val="tx2"/>
                </a:solidFill>
              </a:rPr>
              <a:t>Ponencia </a:t>
            </a:r>
          </a:p>
          <a:p>
            <a:pPr algn="ctr"/>
            <a:r>
              <a:rPr lang="es-ES" i="1" dirty="0" smtClean="0">
                <a:solidFill>
                  <a:schemeClr val="tx2"/>
                </a:solidFill>
              </a:rPr>
              <a:t>oral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516749" y="12976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SSD 23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580112" y="667539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chemeClr val="tx2"/>
                </a:solidFill>
              </a:rPr>
              <a:t>2 Artículos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116848" y="141262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SCI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Q1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52" name="175 Rectángulo redondeado"/>
          <p:cNvSpPr/>
          <p:nvPr/>
        </p:nvSpPr>
        <p:spPr>
          <a:xfrm>
            <a:off x="7765705" y="63221"/>
            <a:ext cx="1342799" cy="9441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pic>
        <p:nvPicPr>
          <p:cNvPr id="53" name="Imagen 5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467" y="183551"/>
            <a:ext cx="1157029" cy="415647"/>
          </a:xfrm>
          <a:prstGeom prst="rect">
            <a:avLst/>
          </a:prstGeom>
        </p:spPr>
      </p:pic>
      <p:sp>
        <p:nvSpPr>
          <p:cNvPr id="64" name="CuadroTexto 63"/>
          <p:cNvSpPr txBox="1"/>
          <p:nvPr/>
        </p:nvSpPr>
        <p:spPr>
          <a:xfrm>
            <a:off x="7956376" y="587022"/>
            <a:ext cx="934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ICDA 23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68" name="147 Rectángulo redondeado"/>
          <p:cNvSpPr/>
          <p:nvPr/>
        </p:nvSpPr>
        <p:spPr>
          <a:xfrm>
            <a:off x="6873764" y="63221"/>
            <a:ext cx="823826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CuadroTexto 68"/>
          <p:cNvSpPr txBox="1"/>
          <p:nvPr/>
        </p:nvSpPr>
        <p:spPr>
          <a:xfrm>
            <a:off x="6839295" y="403221"/>
            <a:ext cx="9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s-ES" i="1" dirty="0" smtClean="0"/>
          </a:p>
          <a:p>
            <a:pPr algn="ctr"/>
            <a:r>
              <a:rPr lang="es-ES" i="1" dirty="0" smtClean="0"/>
              <a:t>Artículo</a:t>
            </a:r>
            <a:endParaRPr lang="es-ES" i="1" dirty="0"/>
          </a:p>
        </p:txBody>
      </p:sp>
      <p:pic>
        <p:nvPicPr>
          <p:cNvPr id="70" name="Imagen 6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4624"/>
            <a:ext cx="631753" cy="63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6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Retrospectiva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 smtClean="0">
                  <a:solidFill>
                    <a:schemeClr val="bg1">
                      <a:lumMod val="85000"/>
                    </a:schemeClr>
                  </a:solidFill>
                </a:endParaRPr>
              </a:p>
              <a:p>
                <a:pPr algn="ctr"/>
                <a:r>
                  <a:rPr lang="es-ES" i="1" dirty="0" smtClean="0">
                    <a:solidFill>
                      <a:schemeClr val="bg1">
                        <a:lumMod val="85000"/>
                      </a:schemeClr>
                    </a:solidFill>
                  </a:rPr>
                  <a:t>Problema No lineal</a:t>
                </a:r>
                <a:endParaRPr lang="es-ES" i="1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MLP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Clasificación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RN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Regresión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A(Bq·Kg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-1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Desdoblamiento picos</a:t>
            </a:r>
          </a:p>
          <a:p>
            <a:pPr algn="ctr"/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235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U / 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226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Ra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4" name="Conector recto de flecha 33"/>
          <p:cNvCxnSpPr>
            <a:stCxn id="4" idx="3"/>
            <a:endCxn id="5" idx="1"/>
          </p:cNvCxnSpPr>
          <p:nvPr/>
        </p:nvCxnSpPr>
        <p:spPr>
          <a:xfrm>
            <a:off x="2308939" y="1643790"/>
            <a:ext cx="4418255" cy="1458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ANCLA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Análisis datos No 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S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upervisados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DBSCAN</a:t>
            </a: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de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Clúster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bg1">
                    <a:lumMod val="85000"/>
                  </a:schemeClr>
                </a:solidFill>
              </a:rPr>
              <a:t>AutoEncoder</a:t>
            </a:r>
            <a:endParaRPr lang="es-ES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patrones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1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Retrospectiva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MLP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Clasificación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RN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Regresión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A(Bq·Kg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-1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Desdoblamiento picos</a:t>
            </a:r>
          </a:p>
          <a:p>
            <a:pPr algn="ctr"/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235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U / 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226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Ra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4" name="Conector recto de flecha 33"/>
          <p:cNvCxnSpPr>
            <a:stCxn id="4" idx="3"/>
            <a:endCxn id="5" idx="1"/>
          </p:cNvCxnSpPr>
          <p:nvPr/>
        </p:nvCxnSpPr>
        <p:spPr>
          <a:xfrm>
            <a:off x="2308939" y="1643790"/>
            <a:ext cx="4418255" cy="1458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ANCLA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Análisis datos No 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S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upervisados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DBSCAN</a:t>
            </a: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de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Clúster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bg1">
                    <a:lumMod val="85000"/>
                  </a:schemeClr>
                </a:solidFill>
              </a:rPr>
              <a:t>AutoEncoder</a:t>
            </a:r>
            <a:endParaRPr lang="es-ES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patrones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echa doblada 32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Retrospectiva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A(Bq·Kg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-1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Desdoblamiento picos</a:t>
            </a:r>
          </a:p>
          <a:p>
            <a:pPr algn="ctr"/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235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U / 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226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Ra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4" name="Conector recto de flecha 33"/>
          <p:cNvCxnSpPr>
            <a:stCxn id="4" idx="3"/>
            <a:endCxn id="5" idx="1"/>
          </p:cNvCxnSpPr>
          <p:nvPr/>
        </p:nvCxnSpPr>
        <p:spPr>
          <a:xfrm>
            <a:off x="2308939" y="1643790"/>
            <a:ext cx="4418255" cy="1458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ANCLA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Análisis datos No 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S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upervisados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DBSCAN</a:t>
            </a: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de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Clúster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bg1">
                    <a:lumMod val="85000"/>
                  </a:schemeClr>
                </a:solidFill>
              </a:rPr>
              <a:t>AutoEncoder</a:t>
            </a:r>
            <a:endParaRPr lang="es-ES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patrones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147 Rectángulo redondeado"/>
          <p:cNvSpPr/>
          <p:nvPr/>
        </p:nvSpPr>
        <p:spPr>
          <a:xfrm>
            <a:off x="35496" y="44624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2" name="168 Imagen" descr="LOGO-SNE-G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79" y="209547"/>
            <a:ext cx="1400883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echa doblada 32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Retrospectiva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A(Bq·Kg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-1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Desdoblamiento picos</a:t>
            </a:r>
          </a:p>
          <a:p>
            <a:pPr algn="ctr"/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235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U / 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226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Ra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4" name="Conector recto de flecha 33"/>
          <p:cNvCxnSpPr>
            <a:stCxn id="4" idx="3"/>
            <a:endCxn id="5" idx="1"/>
          </p:cNvCxnSpPr>
          <p:nvPr/>
        </p:nvCxnSpPr>
        <p:spPr>
          <a:xfrm>
            <a:off x="2308939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ANCLA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Análisis datos No 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S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upervisados</a:t>
            </a:r>
            <a:endParaRPr lang="es-ES" i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DSCAN</a:t>
            </a: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de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Clúster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bg1">
                    <a:lumMod val="85000"/>
                  </a:schemeClr>
                </a:solidFill>
              </a:rPr>
              <a:t>AutoEncoder</a:t>
            </a:r>
            <a:endParaRPr lang="es-ES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patrones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147 Rectángulo redondeado"/>
          <p:cNvSpPr/>
          <p:nvPr/>
        </p:nvSpPr>
        <p:spPr>
          <a:xfrm>
            <a:off x="3549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6" name="168 Imagen" descr="LOGO-SNE-G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79" y="213453"/>
            <a:ext cx="1400883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5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echa doblada 34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Retrospectiva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A(Bq·Kg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-1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Desdoblamiento picos</a:t>
            </a:r>
          </a:p>
          <a:p>
            <a:pPr algn="ctr"/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235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U / 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226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Ra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4" name="Conector recto de flecha 33"/>
          <p:cNvCxnSpPr>
            <a:stCxn id="4" idx="3"/>
            <a:endCxn id="5" idx="1"/>
          </p:cNvCxnSpPr>
          <p:nvPr/>
        </p:nvCxnSpPr>
        <p:spPr>
          <a:xfrm>
            <a:off x="2308939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ANCLA</a:t>
            </a: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Análisis datos No Supervisados</a:t>
            </a: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DBSCAN</a:t>
            </a: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de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Clúster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bg1">
                    <a:lumMod val="85000"/>
                  </a:schemeClr>
                </a:solidFill>
              </a:rPr>
              <a:t>AutoEncoder</a:t>
            </a:r>
            <a:endParaRPr lang="es-ES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s-ES" i="1" dirty="0">
                <a:solidFill>
                  <a:schemeClr val="bg1">
                    <a:lumMod val="85000"/>
                  </a:schemeClr>
                </a:solidFill>
              </a:rPr>
              <a:t>Búsqueda 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patrones</a:t>
            </a:r>
            <a:endParaRPr lang="es-ES" b="1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147 Rectángulo redondeado"/>
          <p:cNvSpPr/>
          <p:nvPr/>
        </p:nvSpPr>
        <p:spPr>
          <a:xfrm>
            <a:off x="3549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1" name="168 Imagen" descr="LOGO-SNE-G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79" y="213453"/>
            <a:ext cx="1400883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4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lecha doblada 45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Retrospectiva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A(Bq·Kg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-1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algn="ctr"/>
            <a:r>
              <a:rPr lang="es-ES" i="1" dirty="0" smtClean="0">
                <a:solidFill>
                  <a:schemeClr val="bg1">
                    <a:lumMod val="85000"/>
                  </a:schemeClr>
                </a:solidFill>
              </a:rPr>
              <a:t>Desdoblamiento picos</a:t>
            </a:r>
          </a:p>
          <a:p>
            <a:pPr algn="ctr"/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235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U / </a:t>
            </a:r>
            <a:r>
              <a:rPr lang="es-ES" b="1" baseline="30000" dirty="0" smtClean="0">
                <a:solidFill>
                  <a:schemeClr val="bg1">
                    <a:lumMod val="85000"/>
                  </a:schemeClr>
                </a:solidFill>
              </a:rPr>
              <a:t>226</a:t>
            </a:r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Ra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2313985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ANCLA</a:t>
            </a: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Análisis datos No Supervisados</a:t>
            </a: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DBSCAN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de Clúster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>
                <a:solidFill>
                  <a:schemeClr val="tx2"/>
                </a:solidFill>
              </a:rPr>
              <a:t>AutoEncoder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patrones</a:t>
            </a: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Flecha derecha 47"/>
          <p:cNvSpPr/>
          <p:nvPr/>
        </p:nvSpPr>
        <p:spPr>
          <a:xfrm>
            <a:off x="1238462" y="224928"/>
            <a:ext cx="3909602" cy="62367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147 Rectángulo redondeado"/>
          <p:cNvSpPr/>
          <p:nvPr/>
        </p:nvSpPr>
        <p:spPr>
          <a:xfrm>
            <a:off x="147565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147 Rectángulo redondeado"/>
          <p:cNvSpPr/>
          <p:nvPr/>
        </p:nvSpPr>
        <p:spPr>
          <a:xfrm>
            <a:off x="3549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2" name="168 Imagen" descr="LOGO-SNE-G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79" y="213453"/>
            <a:ext cx="1400883" cy="635147"/>
          </a:xfrm>
          <a:prstGeom prst="rect">
            <a:avLst/>
          </a:prstGeom>
        </p:spPr>
      </p:pic>
      <p:pic>
        <p:nvPicPr>
          <p:cNvPr id="53" name="172 Imagen" descr="UC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89214" y="133734"/>
            <a:ext cx="396783" cy="477568"/>
          </a:xfrm>
          <a:prstGeom prst="rect">
            <a:avLst/>
          </a:prstGeom>
        </p:spPr>
      </p:pic>
      <p:sp>
        <p:nvSpPr>
          <p:cNvPr id="55" name="CuadroTexto 54"/>
          <p:cNvSpPr txBox="1"/>
          <p:nvPr/>
        </p:nvSpPr>
        <p:spPr>
          <a:xfrm>
            <a:off x="1475736" y="62122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/>
              <a:t> </a:t>
            </a:r>
            <a:r>
              <a:rPr lang="es-ES" b="1" i="1" dirty="0" smtClean="0">
                <a:solidFill>
                  <a:schemeClr val="tx2"/>
                </a:solidFill>
              </a:rPr>
              <a:t>2022 - 2023 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56" name="147 Rectángulo redondeado"/>
          <p:cNvSpPr/>
          <p:nvPr/>
        </p:nvSpPr>
        <p:spPr>
          <a:xfrm>
            <a:off x="2913357" y="54666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uadroTexto 56"/>
          <p:cNvSpPr txBox="1"/>
          <p:nvPr/>
        </p:nvSpPr>
        <p:spPr>
          <a:xfrm>
            <a:off x="3008567" y="663112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2022 - 2023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59" name="147 Rectángulo redondeado"/>
          <p:cNvSpPr/>
          <p:nvPr/>
        </p:nvSpPr>
        <p:spPr>
          <a:xfrm>
            <a:off x="4354451" y="44455"/>
            <a:ext cx="1187267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CuadroTexto 64"/>
          <p:cNvSpPr txBox="1"/>
          <p:nvPr/>
        </p:nvSpPr>
        <p:spPr>
          <a:xfrm>
            <a:off x="2022904" y="323364"/>
            <a:ext cx="72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TFG</a:t>
            </a:r>
            <a:endParaRPr lang="es-ES" b="1" i="1" dirty="0">
              <a:solidFill>
                <a:schemeClr val="tx2"/>
              </a:solidFill>
            </a:endParaRPr>
          </a:p>
        </p:txBody>
      </p:sp>
      <p:pic>
        <p:nvPicPr>
          <p:cNvPr id="66" name="Imagen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501" y="125043"/>
            <a:ext cx="501676" cy="520727"/>
          </a:xfrm>
          <a:prstGeom prst="rect">
            <a:avLst/>
          </a:prstGeom>
        </p:spPr>
      </p:pic>
      <p:sp>
        <p:nvSpPr>
          <p:cNvPr id="67" name="CuadroTexto 66"/>
          <p:cNvSpPr txBox="1"/>
          <p:nvPr/>
        </p:nvSpPr>
        <p:spPr>
          <a:xfrm>
            <a:off x="3498289" y="3435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TFM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4388313" y="405027"/>
            <a:ext cx="11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solidFill>
                  <a:schemeClr val="tx2"/>
                </a:solidFill>
              </a:rPr>
              <a:t>Ponencia </a:t>
            </a:r>
          </a:p>
          <a:p>
            <a:pPr algn="ctr"/>
            <a:r>
              <a:rPr lang="es-ES" i="1" dirty="0" smtClean="0">
                <a:solidFill>
                  <a:schemeClr val="tx2"/>
                </a:solidFill>
              </a:rPr>
              <a:t>oral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4516749" y="12976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SSD 23</a:t>
            </a:r>
            <a:endParaRPr lang="es-ES" b="1" dirty="0">
              <a:solidFill>
                <a:schemeClr val="tx2"/>
              </a:solidFill>
            </a:endParaRPr>
          </a:p>
        </p:txBody>
      </p:sp>
      <p:pic>
        <p:nvPicPr>
          <p:cNvPr id="75" name="48 Imagen" descr="Titul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39752" y="63221"/>
            <a:ext cx="365393" cy="36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lecha doblada 52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Retrospectiva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3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A(Bq·Kg</a:t>
            </a:r>
            <a:r>
              <a:rPr lang="es-ES" b="1" baseline="30000" dirty="0"/>
              <a:t>-1</a:t>
            </a:r>
            <a:r>
              <a:rPr lang="es-ES" b="1" dirty="0"/>
              <a:t>)</a:t>
            </a:r>
          </a:p>
          <a:p>
            <a:pPr algn="ctr"/>
            <a:r>
              <a:rPr lang="es-ES" i="1" dirty="0"/>
              <a:t>Desdoblamiento picos</a:t>
            </a:r>
          </a:p>
          <a:p>
            <a:pPr algn="ctr"/>
            <a:r>
              <a:rPr lang="es-ES" b="1" baseline="30000" dirty="0"/>
              <a:t>235</a:t>
            </a:r>
            <a:r>
              <a:rPr lang="es-ES" b="1" dirty="0"/>
              <a:t>U / </a:t>
            </a:r>
            <a:r>
              <a:rPr lang="es-ES" b="1" baseline="30000" dirty="0"/>
              <a:t>226</a:t>
            </a:r>
            <a:r>
              <a:rPr lang="es-ES" b="1" dirty="0"/>
              <a:t>Ra </a:t>
            </a:r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2313985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ANCLA</a:t>
            </a: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Análisis datos No Supervisados</a:t>
            </a: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DBSCAN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de Clúster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>
                <a:solidFill>
                  <a:schemeClr val="tx2"/>
                </a:solidFill>
              </a:rPr>
              <a:t>AutoEncoder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patrones</a:t>
            </a: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Ge  - CTBTO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Flecha derecha 54"/>
          <p:cNvSpPr/>
          <p:nvPr/>
        </p:nvSpPr>
        <p:spPr>
          <a:xfrm>
            <a:off x="1238462" y="224928"/>
            <a:ext cx="6347768" cy="62367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147 Rectángulo redondeado"/>
          <p:cNvSpPr/>
          <p:nvPr/>
        </p:nvSpPr>
        <p:spPr>
          <a:xfrm>
            <a:off x="147565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Conector recto de flecha 56"/>
          <p:cNvCxnSpPr/>
          <p:nvPr/>
        </p:nvCxnSpPr>
        <p:spPr>
          <a:xfrm>
            <a:off x="2313985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147 Rectángulo redondeado"/>
          <p:cNvSpPr/>
          <p:nvPr/>
        </p:nvSpPr>
        <p:spPr>
          <a:xfrm>
            <a:off x="3549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0" name="168 Imagen" descr="LOGO-SNE-G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79" y="213453"/>
            <a:ext cx="1400883" cy="635147"/>
          </a:xfrm>
          <a:prstGeom prst="rect">
            <a:avLst/>
          </a:prstGeom>
        </p:spPr>
      </p:pic>
      <p:pic>
        <p:nvPicPr>
          <p:cNvPr id="61" name="172 Imagen" descr="UC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89214" y="133734"/>
            <a:ext cx="396783" cy="477568"/>
          </a:xfrm>
          <a:prstGeom prst="rect">
            <a:avLst/>
          </a:prstGeom>
        </p:spPr>
      </p:pic>
      <p:sp>
        <p:nvSpPr>
          <p:cNvPr id="64" name="CuadroTexto 63"/>
          <p:cNvSpPr txBox="1"/>
          <p:nvPr/>
        </p:nvSpPr>
        <p:spPr>
          <a:xfrm>
            <a:off x="1475736" y="62122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/>
              <a:t> </a:t>
            </a:r>
            <a:r>
              <a:rPr lang="es-ES" b="1" i="1" dirty="0" smtClean="0">
                <a:solidFill>
                  <a:schemeClr val="tx2"/>
                </a:solidFill>
              </a:rPr>
              <a:t>2022 - 2023 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65" name="147 Rectángulo redondeado"/>
          <p:cNvSpPr/>
          <p:nvPr/>
        </p:nvSpPr>
        <p:spPr>
          <a:xfrm>
            <a:off x="2913357" y="54666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CuadroTexto 65"/>
          <p:cNvSpPr txBox="1"/>
          <p:nvPr/>
        </p:nvSpPr>
        <p:spPr>
          <a:xfrm>
            <a:off x="3008567" y="663112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2022 - 2023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67" name="147 Rectángulo redondeado"/>
          <p:cNvSpPr/>
          <p:nvPr/>
        </p:nvSpPr>
        <p:spPr>
          <a:xfrm>
            <a:off x="4354451" y="44455"/>
            <a:ext cx="1187267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147 Rectángulo redondeado"/>
          <p:cNvSpPr/>
          <p:nvPr/>
        </p:nvSpPr>
        <p:spPr>
          <a:xfrm>
            <a:off x="5614580" y="60403"/>
            <a:ext cx="1206499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9" name="Imagen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772" y="119513"/>
            <a:ext cx="431396" cy="575195"/>
          </a:xfrm>
          <a:prstGeom prst="rect">
            <a:avLst/>
          </a:prstGeom>
        </p:spPr>
      </p:pic>
      <p:sp>
        <p:nvSpPr>
          <p:cNvPr id="71" name="CuadroTexto 70"/>
          <p:cNvSpPr txBox="1"/>
          <p:nvPr/>
        </p:nvSpPr>
        <p:spPr>
          <a:xfrm>
            <a:off x="2022904" y="323364"/>
            <a:ext cx="72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TFG</a:t>
            </a:r>
            <a:endParaRPr lang="es-ES" b="1" i="1" dirty="0">
              <a:solidFill>
                <a:schemeClr val="tx2"/>
              </a:solidFill>
            </a:endParaRPr>
          </a:p>
        </p:txBody>
      </p:sp>
      <p:pic>
        <p:nvPicPr>
          <p:cNvPr id="72" name="Imagen 7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501" y="125043"/>
            <a:ext cx="501676" cy="520727"/>
          </a:xfrm>
          <a:prstGeom prst="rect">
            <a:avLst/>
          </a:prstGeom>
        </p:spPr>
      </p:pic>
      <p:sp>
        <p:nvSpPr>
          <p:cNvPr id="73" name="CuadroTexto 72"/>
          <p:cNvSpPr txBox="1"/>
          <p:nvPr/>
        </p:nvSpPr>
        <p:spPr>
          <a:xfrm>
            <a:off x="3498289" y="3435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TFM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74" name="CuadroTexto 73"/>
          <p:cNvSpPr txBox="1"/>
          <p:nvPr/>
        </p:nvSpPr>
        <p:spPr>
          <a:xfrm>
            <a:off x="4388313" y="405027"/>
            <a:ext cx="11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solidFill>
                  <a:schemeClr val="tx2"/>
                </a:solidFill>
              </a:rPr>
              <a:t>Ponencia </a:t>
            </a:r>
          </a:p>
          <a:p>
            <a:pPr algn="ctr"/>
            <a:r>
              <a:rPr lang="es-ES" i="1" dirty="0" smtClean="0">
                <a:solidFill>
                  <a:schemeClr val="tx2"/>
                </a:solidFill>
              </a:rPr>
              <a:t>oral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75" name="CuadroTexto 74"/>
          <p:cNvSpPr txBox="1"/>
          <p:nvPr/>
        </p:nvSpPr>
        <p:spPr>
          <a:xfrm>
            <a:off x="4516749" y="12976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SSD 23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5580112" y="667539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chemeClr val="tx2"/>
                </a:solidFill>
              </a:rPr>
              <a:t>2 Artículos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6116848" y="141262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SCI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Q1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82" name="147 Rectángulo redondeado"/>
          <p:cNvSpPr/>
          <p:nvPr/>
        </p:nvSpPr>
        <p:spPr>
          <a:xfrm>
            <a:off x="6873764" y="63221"/>
            <a:ext cx="823826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CuadroTexto 83"/>
          <p:cNvSpPr txBox="1"/>
          <p:nvPr/>
        </p:nvSpPr>
        <p:spPr>
          <a:xfrm>
            <a:off x="6839295" y="403221"/>
            <a:ext cx="9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s-ES" i="1" dirty="0" smtClean="0"/>
          </a:p>
          <a:p>
            <a:pPr algn="ctr"/>
            <a:r>
              <a:rPr lang="es-ES" i="1" dirty="0" smtClean="0"/>
              <a:t>Artículo</a:t>
            </a:r>
            <a:endParaRPr lang="es-ES" i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4624"/>
            <a:ext cx="631753" cy="631753"/>
          </a:xfrm>
          <a:prstGeom prst="rect">
            <a:avLst/>
          </a:prstGeom>
        </p:spPr>
      </p:pic>
      <p:pic>
        <p:nvPicPr>
          <p:cNvPr id="85" name="48 Imagen" descr="Titulo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339752" y="63221"/>
            <a:ext cx="365393" cy="36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lecha doblada 54"/>
          <p:cNvSpPr/>
          <p:nvPr/>
        </p:nvSpPr>
        <p:spPr>
          <a:xfrm rot="10800000">
            <a:off x="7765705" y="805894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56" name="Flecha doblada 55"/>
          <p:cNvSpPr/>
          <p:nvPr/>
        </p:nvSpPr>
        <p:spPr>
          <a:xfrm rot="16200000">
            <a:off x="300637" y="705300"/>
            <a:ext cx="1008112" cy="1053898"/>
          </a:xfrm>
          <a:prstGeom prst="bentArrow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solidFill>
                <a:schemeClr val="dk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763" y="1211742"/>
            <a:ext cx="158417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URA y VR</a:t>
            </a:r>
            <a:r>
              <a:rPr lang="es-ES" b="1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27194" y="1213200"/>
            <a:ext cx="1584176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Dosimetría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Retrospectiva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018646" y="4725144"/>
            <a:ext cx="2488998" cy="863695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>
                    <a:lumMod val="85000"/>
                  </a:schemeClr>
                </a:solidFill>
              </a:rPr>
              <a:t>Laboratorio Metrología Radiaciones Ionizantes </a:t>
            </a:r>
            <a:endParaRPr lang="es-E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Conector recto de flecha 7"/>
          <p:cNvCxnSpPr>
            <a:stCxn id="4" idx="2"/>
            <a:endCxn id="9" idx="0"/>
          </p:cNvCxnSpPr>
          <p:nvPr/>
        </p:nvCxnSpPr>
        <p:spPr>
          <a:xfrm flipH="1">
            <a:off x="1511661" y="2075838"/>
            <a:ext cx="5190" cy="399429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redondeado 8"/>
              <p:cNvSpPr/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mr>
                        <m:mr>
                          <m:e>
                            <m:r>
                              <a:rPr lang="es-ES" b="1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mr>
                      </m:m>
                      <m:r>
                        <a:rPr lang="es-ES" b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  <a:endParaRPr lang="es-ES" b="1" dirty="0"/>
              </a:p>
              <a:p>
                <a:pPr algn="ctr"/>
                <a:r>
                  <a:rPr lang="es-ES" i="1" dirty="0"/>
                  <a:t>Problema No lineal</a:t>
                </a:r>
              </a:p>
            </p:txBody>
          </p:sp>
        </mc:Choice>
        <mc:Fallback xmlns="">
          <p:sp>
            <p:nvSpPr>
              <p:cNvPr id="9" name="Rectángulo redondead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5" y="2475267"/>
                <a:ext cx="2088231" cy="865525"/>
              </a:xfrm>
              <a:prstGeom prst="roundRect">
                <a:avLst/>
              </a:prstGeom>
              <a:blipFill>
                <a:blip r:embed="rId4"/>
                <a:stretch>
                  <a:fillRect b="-753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redondeado 11"/>
          <p:cNvSpPr/>
          <p:nvPr/>
        </p:nvSpPr>
        <p:spPr>
          <a:xfrm>
            <a:off x="154766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MLP</a:t>
            </a:r>
          </a:p>
          <a:p>
            <a:pPr algn="ctr"/>
            <a:r>
              <a:rPr lang="es-ES" i="1" dirty="0"/>
              <a:t>Clasificación</a:t>
            </a:r>
          </a:p>
        </p:txBody>
      </p:sp>
      <p:cxnSp>
        <p:nvCxnSpPr>
          <p:cNvPr id="19" name="Conector angular 18"/>
          <p:cNvCxnSpPr>
            <a:stCxn id="9" idx="2"/>
            <a:endCxn id="12" idx="0"/>
          </p:cNvCxnSpPr>
          <p:nvPr/>
        </p:nvCxnSpPr>
        <p:spPr>
          <a:xfrm rot="16200000" flipH="1">
            <a:off x="1593530" y="3258922"/>
            <a:ext cx="592264" cy="756003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56134" y="3933056"/>
            <a:ext cx="1440000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RN</a:t>
            </a:r>
          </a:p>
          <a:p>
            <a:pPr algn="ctr"/>
            <a:r>
              <a:rPr lang="es-ES" i="1" dirty="0"/>
              <a:t>Regresión</a:t>
            </a:r>
          </a:p>
        </p:txBody>
      </p:sp>
      <p:cxnSp>
        <p:nvCxnSpPr>
          <p:cNvPr id="21" name="Conector angular 20"/>
          <p:cNvCxnSpPr>
            <a:stCxn id="9" idx="2"/>
            <a:endCxn id="20" idx="0"/>
          </p:cNvCxnSpPr>
          <p:nvPr/>
        </p:nvCxnSpPr>
        <p:spPr>
          <a:xfrm rot="5400000">
            <a:off x="847766" y="3269161"/>
            <a:ext cx="592264" cy="735527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51520" y="5218567"/>
            <a:ext cx="2584979" cy="872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A(Bq·Kg</a:t>
            </a:r>
            <a:r>
              <a:rPr lang="es-ES" b="1" baseline="30000" dirty="0"/>
              <a:t>-1</a:t>
            </a:r>
            <a:r>
              <a:rPr lang="es-ES" b="1" dirty="0"/>
              <a:t>)</a:t>
            </a:r>
          </a:p>
          <a:p>
            <a:pPr algn="ctr"/>
            <a:r>
              <a:rPr lang="es-ES" i="1" dirty="0"/>
              <a:t>Desdoblamiento picos</a:t>
            </a:r>
          </a:p>
          <a:p>
            <a:pPr algn="ctr"/>
            <a:r>
              <a:rPr lang="es-ES" b="1" baseline="30000" dirty="0"/>
              <a:t>235</a:t>
            </a:r>
            <a:r>
              <a:rPr lang="es-ES" b="1" dirty="0"/>
              <a:t>U / </a:t>
            </a:r>
            <a:r>
              <a:rPr lang="es-ES" b="1" baseline="30000" dirty="0"/>
              <a:t>226</a:t>
            </a:r>
            <a:r>
              <a:rPr lang="es-ES" b="1" dirty="0"/>
              <a:t>Ra </a:t>
            </a:r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2313985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330854" y="2475267"/>
            <a:ext cx="2376264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ANCLA</a:t>
            </a: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Análisis datos No Supervisados</a:t>
            </a:r>
          </a:p>
        </p:txBody>
      </p:sp>
      <p:cxnSp>
        <p:nvCxnSpPr>
          <p:cNvPr id="38" name="Conector recto de flecha 37"/>
          <p:cNvCxnSpPr>
            <a:stCxn id="5" idx="2"/>
            <a:endCxn id="37" idx="0"/>
          </p:cNvCxnSpPr>
          <p:nvPr/>
        </p:nvCxnSpPr>
        <p:spPr>
          <a:xfrm flipH="1">
            <a:off x="7518986" y="2077296"/>
            <a:ext cx="296" cy="39797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6012160" y="3926051"/>
            <a:ext cx="1440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DBSCAN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de Clúster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7586230" y="3933056"/>
            <a:ext cx="1512000" cy="8640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>
                <a:solidFill>
                  <a:schemeClr val="tx2"/>
                </a:solidFill>
              </a:rPr>
              <a:t>AutoEncoder</a:t>
            </a:r>
            <a:endParaRPr lang="es-ES" b="1" dirty="0">
              <a:solidFill>
                <a:schemeClr val="tx2"/>
              </a:solidFill>
            </a:endParaRPr>
          </a:p>
          <a:p>
            <a:pPr algn="ctr"/>
            <a:r>
              <a:rPr lang="es-ES" i="1" dirty="0">
                <a:solidFill>
                  <a:schemeClr val="tx2"/>
                </a:solidFill>
              </a:rPr>
              <a:t>Búsqueda patrones</a:t>
            </a:r>
          </a:p>
        </p:txBody>
      </p:sp>
      <p:cxnSp>
        <p:nvCxnSpPr>
          <p:cNvPr id="54" name="Conector angular 53"/>
          <p:cNvCxnSpPr>
            <a:stCxn id="37" idx="2"/>
            <a:endCxn id="49" idx="0"/>
          </p:cNvCxnSpPr>
          <p:nvPr/>
        </p:nvCxnSpPr>
        <p:spPr>
          <a:xfrm rot="16200000" flipH="1">
            <a:off x="7633762" y="3224587"/>
            <a:ext cx="593693" cy="82324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ángulo redondeado 57"/>
          <p:cNvSpPr/>
          <p:nvPr/>
        </p:nvSpPr>
        <p:spPr>
          <a:xfrm>
            <a:off x="6372200" y="5218567"/>
            <a:ext cx="2354908" cy="66933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Alimentos Irradiados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331662" y="6162865"/>
            <a:ext cx="2354908" cy="65042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/>
                </a:solidFill>
              </a:rPr>
              <a:t>Degeneración FOM</a:t>
            </a:r>
          </a:p>
        </p:txBody>
      </p:sp>
      <p:cxnSp>
        <p:nvCxnSpPr>
          <p:cNvPr id="63" name="Conector angular 62"/>
          <p:cNvCxnSpPr>
            <a:stCxn id="28" idx="2"/>
            <a:endCxn id="62" idx="1"/>
          </p:cNvCxnSpPr>
          <p:nvPr/>
        </p:nvCxnSpPr>
        <p:spPr>
          <a:xfrm rot="16200000" flipH="1">
            <a:off x="3739272" y="3895685"/>
            <a:ext cx="397129" cy="4787652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ángulo redondeado 82"/>
          <p:cNvSpPr/>
          <p:nvPr/>
        </p:nvSpPr>
        <p:spPr>
          <a:xfrm>
            <a:off x="2980515" y="2506994"/>
            <a:ext cx="2527589" cy="83236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C00000"/>
                </a:solidFill>
              </a:rPr>
              <a:t>Espectros Gamma</a:t>
            </a:r>
          </a:p>
          <a:p>
            <a:pPr algn="ctr"/>
            <a:r>
              <a:rPr lang="es-ES" b="1" dirty="0" smtClean="0">
                <a:solidFill>
                  <a:srgbClr val="C00000"/>
                </a:solidFill>
              </a:rPr>
              <a:t> muestras ambientales</a:t>
            </a:r>
          </a:p>
          <a:p>
            <a:pPr algn="ctr"/>
            <a:r>
              <a:rPr lang="es-ES" b="1" dirty="0" smtClean="0">
                <a:solidFill>
                  <a:srgbClr val="C00000"/>
                </a:solidFill>
              </a:rPr>
              <a:t>Ge  - CTBTO</a:t>
            </a:r>
            <a:endParaRPr lang="es-ES" b="1" dirty="0">
              <a:solidFill>
                <a:srgbClr val="C00000"/>
              </a:solidFill>
            </a:endParaRPr>
          </a:p>
        </p:txBody>
      </p:sp>
      <p:cxnSp>
        <p:nvCxnSpPr>
          <p:cNvPr id="127" name="Conector angular 126"/>
          <p:cNvCxnSpPr>
            <a:stCxn id="62" idx="0"/>
            <a:endCxn id="165" idx="4"/>
          </p:cNvCxnSpPr>
          <p:nvPr/>
        </p:nvCxnSpPr>
        <p:spPr>
          <a:xfrm rot="16200000" flipV="1">
            <a:off x="6531326" y="5185075"/>
            <a:ext cx="408105" cy="15474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37" idx="2"/>
            <a:endCxn id="47" idx="0"/>
          </p:cNvCxnSpPr>
          <p:nvPr/>
        </p:nvCxnSpPr>
        <p:spPr>
          <a:xfrm rot="5400000">
            <a:off x="6832229" y="3239294"/>
            <a:ext cx="586688" cy="78682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20" idx="2"/>
            <a:endCxn id="28" idx="0"/>
          </p:cNvCxnSpPr>
          <p:nvPr/>
        </p:nvCxnSpPr>
        <p:spPr>
          <a:xfrm rot="16200000" flipH="1">
            <a:off x="949365" y="4623921"/>
            <a:ext cx="421415" cy="7678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49" idx="2"/>
            <a:endCxn id="58" idx="0"/>
          </p:cNvCxnSpPr>
          <p:nvPr/>
        </p:nvCxnSpPr>
        <p:spPr>
          <a:xfrm rot="5400000">
            <a:off x="7735235" y="4611571"/>
            <a:ext cx="421415" cy="792576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stCxn id="47" idx="2"/>
            <a:endCxn id="58" idx="0"/>
          </p:cNvCxnSpPr>
          <p:nvPr/>
        </p:nvCxnSpPr>
        <p:spPr>
          <a:xfrm rot="16200000" flipH="1">
            <a:off x="6926697" y="4595610"/>
            <a:ext cx="428420" cy="817494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angular 114"/>
          <p:cNvCxnSpPr>
            <a:stCxn id="12" idx="3"/>
            <a:endCxn id="83" idx="1"/>
          </p:cNvCxnSpPr>
          <p:nvPr/>
        </p:nvCxnSpPr>
        <p:spPr>
          <a:xfrm flipH="1" flipV="1">
            <a:off x="2980515" y="2923178"/>
            <a:ext cx="7149" cy="1441926"/>
          </a:xfrm>
          <a:prstGeom prst="bentConnector5">
            <a:avLst>
              <a:gd name="adj1" fmla="val -3197650"/>
              <a:gd name="adj2" fmla="val 50550"/>
              <a:gd name="adj3" fmla="val 3297650"/>
            </a:avLst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Conector angular 133"/>
          <p:cNvCxnSpPr>
            <a:stCxn id="58" idx="1"/>
            <a:endCxn id="83" idx="3"/>
          </p:cNvCxnSpPr>
          <p:nvPr/>
        </p:nvCxnSpPr>
        <p:spPr>
          <a:xfrm rot="10800000">
            <a:off x="5508104" y="2923178"/>
            <a:ext cx="864096" cy="2630058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Elipse 164"/>
          <p:cNvSpPr/>
          <p:nvPr/>
        </p:nvSpPr>
        <p:spPr>
          <a:xfrm>
            <a:off x="5781640" y="5394760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+</a:t>
            </a:r>
            <a:endParaRPr lang="es-ES" b="1" dirty="0">
              <a:solidFill>
                <a:schemeClr val="tx1"/>
              </a:solidFill>
            </a:endParaRPr>
          </a:p>
        </p:txBody>
      </p:sp>
      <p:cxnSp>
        <p:nvCxnSpPr>
          <p:cNvPr id="181" name="Conector recto de flecha 180"/>
          <p:cNvCxnSpPr>
            <a:stCxn id="83" idx="2"/>
            <a:endCxn id="6" idx="0"/>
          </p:cNvCxnSpPr>
          <p:nvPr/>
        </p:nvCxnSpPr>
        <p:spPr>
          <a:xfrm>
            <a:off x="4244310" y="3339362"/>
            <a:ext cx="18835" cy="138578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Flecha derecha 56"/>
          <p:cNvSpPr/>
          <p:nvPr/>
        </p:nvSpPr>
        <p:spPr>
          <a:xfrm>
            <a:off x="1238462" y="224928"/>
            <a:ext cx="7375818" cy="62367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147 Rectángulo redondeado"/>
          <p:cNvSpPr/>
          <p:nvPr/>
        </p:nvSpPr>
        <p:spPr>
          <a:xfrm>
            <a:off x="147565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0" name="Conector recto de flecha 59"/>
          <p:cNvCxnSpPr/>
          <p:nvPr/>
        </p:nvCxnSpPr>
        <p:spPr>
          <a:xfrm>
            <a:off x="2313985" y="1643790"/>
            <a:ext cx="4418255" cy="1458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147 Rectángulo redondeado"/>
          <p:cNvSpPr/>
          <p:nvPr/>
        </p:nvSpPr>
        <p:spPr>
          <a:xfrm>
            <a:off x="35496" y="48530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4" name="168 Imagen" descr="LOGO-SNE-G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579" y="213453"/>
            <a:ext cx="1400883" cy="635147"/>
          </a:xfrm>
          <a:prstGeom prst="rect">
            <a:avLst/>
          </a:prstGeom>
        </p:spPr>
      </p:pic>
      <p:pic>
        <p:nvPicPr>
          <p:cNvPr id="65" name="172 Imagen" descr="UC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89214" y="133734"/>
            <a:ext cx="396783" cy="477568"/>
          </a:xfrm>
          <a:prstGeom prst="rect">
            <a:avLst/>
          </a:prstGeom>
        </p:spPr>
      </p:pic>
      <p:sp>
        <p:nvSpPr>
          <p:cNvPr id="66" name="CuadroTexto 65"/>
          <p:cNvSpPr txBox="1"/>
          <p:nvPr/>
        </p:nvSpPr>
        <p:spPr>
          <a:xfrm>
            <a:off x="1475736" y="62122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/>
              <a:t> </a:t>
            </a:r>
            <a:r>
              <a:rPr lang="es-ES" b="1" i="1" dirty="0" smtClean="0">
                <a:solidFill>
                  <a:schemeClr val="tx2"/>
                </a:solidFill>
              </a:rPr>
              <a:t>2022 - 2023 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67" name="147 Rectángulo redondeado"/>
          <p:cNvSpPr/>
          <p:nvPr/>
        </p:nvSpPr>
        <p:spPr>
          <a:xfrm>
            <a:off x="2913357" y="54666"/>
            <a:ext cx="1368232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adroTexto 67"/>
          <p:cNvSpPr txBox="1"/>
          <p:nvPr/>
        </p:nvSpPr>
        <p:spPr>
          <a:xfrm>
            <a:off x="3008567" y="663112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2022 - 2023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69" name="147 Rectángulo redondeado"/>
          <p:cNvSpPr/>
          <p:nvPr/>
        </p:nvSpPr>
        <p:spPr>
          <a:xfrm>
            <a:off x="4354451" y="44455"/>
            <a:ext cx="1187267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147 Rectángulo redondeado"/>
          <p:cNvSpPr/>
          <p:nvPr/>
        </p:nvSpPr>
        <p:spPr>
          <a:xfrm>
            <a:off x="5614580" y="60403"/>
            <a:ext cx="1206499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1" name="Imagen 7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772" y="119513"/>
            <a:ext cx="431396" cy="575195"/>
          </a:xfrm>
          <a:prstGeom prst="rect">
            <a:avLst/>
          </a:prstGeom>
        </p:spPr>
      </p:pic>
      <p:sp>
        <p:nvSpPr>
          <p:cNvPr id="73" name="CuadroTexto 72"/>
          <p:cNvSpPr txBox="1"/>
          <p:nvPr/>
        </p:nvSpPr>
        <p:spPr>
          <a:xfrm>
            <a:off x="2022904" y="323364"/>
            <a:ext cx="72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TFG</a:t>
            </a:r>
            <a:endParaRPr lang="es-ES" b="1" i="1" dirty="0">
              <a:solidFill>
                <a:schemeClr val="tx2"/>
              </a:solidFill>
            </a:endParaRPr>
          </a:p>
        </p:txBody>
      </p:sp>
      <p:pic>
        <p:nvPicPr>
          <p:cNvPr id="74" name="Imagen 7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501" y="125043"/>
            <a:ext cx="501676" cy="520727"/>
          </a:xfrm>
          <a:prstGeom prst="rect">
            <a:avLst/>
          </a:prstGeom>
        </p:spPr>
      </p:pic>
      <p:sp>
        <p:nvSpPr>
          <p:cNvPr id="75" name="CuadroTexto 74"/>
          <p:cNvSpPr txBox="1"/>
          <p:nvPr/>
        </p:nvSpPr>
        <p:spPr>
          <a:xfrm>
            <a:off x="3498289" y="3435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</a:rPr>
              <a:t>2 TFM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4388313" y="405027"/>
            <a:ext cx="11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i="1" dirty="0" smtClean="0">
                <a:solidFill>
                  <a:schemeClr val="tx2"/>
                </a:solidFill>
              </a:rPr>
              <a:t>Ponencia </a:t>
            </a:r>
          </a:p>
          <a:p>
            <a:pPr algn="ctr"/>
            <a:r>
              <a:rPr lang="es-ES" i="1" dirty="0" smtClean="0">
                <a:solidFill>
                  <a:schemeClr val="tx2"/>
                </a:solidFill>
              </a:rPr>
              <a:t>oral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4516749" y="12976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SSD 23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78" name="CuadroTexto 77"/>
          <p:cNvSpPr txBox="1"/>
          <p:nvPr/>
        </p:nvSpPr>
        <p:spPr>
          <a:xfrm>
            <a:off x="5580112" y="667539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chemeClr val="tx2"/>
                </a:solidFill>
              </a:rPr>
              <a:t>2 Artículos</a:t>
            </a:r>
            <a:endParaRPr lang="es-ES" i="1" dirty="0">
              <a:solidFill>
                <a:schemeClr val="tx2"/>
              </a:solidFill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6116848" y="141262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SCI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Q1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81" name="175 Rectángulo redondeado"/>
          <p:cNvSpPr/>
          <p:nvPr/>
        </p:nvSpPr>
        <p:spPr>
          <a:xfrm>
            <a:off x="7765705" y="63221"/>
            <a:ext cx="1342799" cy="9441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pic>
        <p:nvPicPr>
          <p:cNvPr id="82" name="Imagen 8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467" y="183551"/>
            <a:ext cx="1157029" cy="415647"/>
          </a:xfrm>
          <a:prstGeom prst="rect">
            <a:avLst/>
          </a:prstGeom>
        </p:spPr>
      </p:pic>
      <p:sp>
        <p:nvSpPr>
          <p:cNvPr id="84" name="CuadroTexto 83"/>
          <p:cNvSpPr txBox="1"/>
          <p:nvPr/>
        </p:nvSpPr>
        <p:spPr>
          <a:xfrm>
            <a:off x="7956376" y="587022"/>
            <a:ext cx="934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ICDA 23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87" name="147 Rectángulo redondeado"/>
          <p:cNvSpPr/>
          <p:nvPr/>
        </p:nvSpPr>
        <p:spPr>
          <a:xfrm>
            <a:off x="6873764" y="63221"/>
            <a:ext cx="823826" cy="9527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CuadroTexto 87"/>
          <p:cNvSpPr txBox="1"/>
          <p:nvPr/>
        </p:nvSpPr>
        <p:spPr>
          <a:xfrm>
            <a:off x="6839295" y="403221"/>
            <a:ext cx="9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s-ES" i="1" dirty="0" smtClean="0"/>
          </a:p>
          <a:p>
            <a:pPr algn="ctr"/>
            <a:r>
              <a:rPr lang="es-ES" i="1" dirty="0" smtClean="0"/>
              <a:t>Artículo</a:t>
            </a:r>
            <a:endParaRPr lang="es-ES" i="1" dirty="0"/>
          </a:p>
        </p:txBody>
      </p:sp>
      <p:pic>
        <p:nvPicPr>
          <p:cNvPr id="89" name="Imagen 8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4624"/>
            <a:ext cx="631753" cy="631753"/>
          </a:xfrm>
          <a:prstGeom prst="rect">
            <a:avLst/>
          </a:prstGeom>
        </p:spPr>
      </p:pic>
      <p:pic>
        <p:nvPicPr>
          <p:cNvPr id="90" name="48 Imagen" descr="Titul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339752" y="63221"/>
            <a:ext cx="365393" cy="36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703</Words>
  <Application>Microsoft Office PowerPoint</Application>
  <PresentationFormat>Presentación en pantalla (4:3)</PresentationFormat>
  <Paragraphs>289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Mariola</dc:creator>
  <cp:lastModifiedBy>admin</cp:lastModifiedBy>
  <cp:revision>306</cp:revision>
  <dcterms:created xsi:type="dcterms:W3CDTF">2022-04-08T09:58:02Z</dcterms:created>
  <dcterms:modified xsi:type="dcterms:W3CDTF">2023-06-27T16:06:51Z</dcterms:modified>
</cp:coreProperties>
</file>