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1770" r:id="rId3"/>
    <p:sldId id="1771" r:id="rId4"/>
    <p:sldId id="1773" r:id="rId5"/>
    <p:sldId id="1774" r:id="rId6"/>
    <p:sldId id="1772" r:id="rId7"/>
    <p:sldId id="176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7C7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85" autoAdjust="0"/>
    <p:restoredTop sz="94626" autoAdjust="0"/>
  </p:normalViewPr>
  <p:slideViewPr>
    <p:cSldViewPr>
      <p:cViewPr varScale="1">
        <p:scale>
          <a:sx n="121" d="100"/>
          <a:sy n="121" d="100"/>
        </p:scale>
        <p:origin x="3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0FA58E-BED3-4AA1-A10E-E5C56307E61B}" type="datetimeFigureOut">
              <a:rPr lang="es-ES"/>
              <a:pPr>
                <a:defRPr/>
              </a:pPr>
              <a:t>9/7/23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D50E18-7958-4A53-B6CD-639582744CD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1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09BE-16B8-4789-802B-CA017219BE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9337-3AF1-4473-B1FD-D5BF0B19E5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46050"/>
          </a:xfrm>
        </p:spPr>
        <p:txBody>
          <a:bodyPr/>
          <a:lstStyle>
            <a:lvl1pPr>
              <a:defRPr sz="2400" b="1">
                <a:solidFill>
                  <a:srgbClr val="7C7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1698927"/>
          </a:xfrm>
        </p:spPr>
        <p:txBody>
          <a:bodyPr>
            <a:sp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11BBD3-AB91-C34A-95C3-976342175633}"/>
              </a:ext>
            </a:extLst>
          </p:cNvPr>
          <p:cNvSpPr txBox="1"/>
          <p:nvPr userDrawn="1"/>
        </p:nvSpPr>
        <p:spPr>
          <a:xfrm>
            <a:off x="3761188" y="6381328"/>
            <a:ext cx="3158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LoIs</a:t>
            </a:r>
            <a:r>
              <a:rPr lang="en-GB" sz="1400" dirty="0"/>
              <a:t> for new experiments - evaluation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94237DF-F91C-3A44-9E5B-EDA1104E8299}"/>
              </a:ext>
            </a:extLst>
          </p:cNvPr>
          <p:cNvCxnSpPr/>
          <p:nvPr userDrawn="1"/>
        </p:nvCxnSpPr>
        <p:spPr>
          <a:xfrm>
            <a:off x="457200" y="731837"/>
            <a:ext cx="8229600" cy="0"/>
          </a:xfrm>
          <a:prstGeom prst="line">
            <a:avLst/>
          </a:prstGeom>
          <a:ln w="25400">
            <a:solidFill>
              <a:srgbClr val="7C7C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4420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6FAD-C37F-4A36-A09A-F7DC406881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F871-93C8-47FD-A26E-DB26972504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3868-2A13-4B37-B4D7-E281D0CFA2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1033D6C-0740-9B4E-B871-E3807AD7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2670-F62A-4FF3-911F-54E42E37B9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477E3-E814-4DEE-97E8-952D7A60E2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D9B857-76C7-8F4B-BBD2-7C66F46FF5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3"/>
            <a:ext cx="3302812" cy="6271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73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cano@ciemat.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 bwMode="auto">
          <a:xfrm>
            <a:off x="1043608" y="2866520"/>
            <a:ext cx="7128792" cy="279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/>
              <a:t>D. Cano Ott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 err="1"/>
              <a:t>Avda</a:t>
            </a:r>
            <a:r>
              <a:rPr lang="en-GB" dirty="0"/>
              <a:t>. </a:t>
            </a:r>
            <a:r>
              <a:rPr lang="en-GB" dirty="0" err="1"/>
              <a:t>Complutense</a:t>
            </a:r>
            <a:r>
              <a:rPr lang="en-GB" dirty="0"/>
              <a:t> 40, 28040 Madrid – </a:t>
            </a:r>
            <a:r>
              <a:rPr lang="en-GB" dirty="0" err="1"/>
              <a:t>España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>
                <a:hlinkClick r:id="rId2"/>
              </a:rPr>
              <a:t>daniel.cano@ciemat.es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3DA9ABB-63E7-2A4F-A41B-523181612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113534"/>
            <a:ext cx="7772400" cy="1019322"/>
          </a:xfrm>
        </p:spPr>
        <p:txBody>
          <a:bodyPr/>
          <a:lstStyle/>
          <a:p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New Nuclear Data Project</a:t>
            </a:r>
            <a:b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core group meeting</a:t>
            </a:r>
            <a:endParaRPr lang="en-GB" sz="3600" dirty="0">
              <a:solidFill>
                <a:srgbClr val="7C7C7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4EFA1-2FD3-4F80-46A1-AB090C89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Summary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budget</a:t>
            </a:r>
            <a:r>
              <a:rPr lang="es-ES" dirty="0"/>
              <a:t> </a:t>
            </a:r>
            <a:r>
              <a:rPr lang="es-ES" dirty="0" err="1"/>
              <a:t>request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68013DE-62C4-25E8-1573-5F7E117EF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45945"/>
              </p:ext>
            </p:extLst>
          </p:nvPr>
        </p:nvGraphicFramePr>
        <p:xfrm>
          <a:off x="457200" y="1268760"/>
          <a:ext cx="8363270" cy="4965212"/>
        </p:xfrm>
        <a:graphic>
          <a:graphicData uri="http://schemas.openxmlformats.org/drawingml/2006/table">
            <a:tbl>
              <a:tblPr/>
              <a:tblGrid>
                <a:gridCol w="2435420">
                  <a:extLst>
                    <a:ext uri="{9D8B030D-6E8A-4147-A177-3AD203B41FA5}">
                      <a16:colId xmlns:a16="http://schemas.microsoft.com/office/drawing/2014/main" val="4201393400"/>
                    </a:ext>
                  </a:extLst>
                </a:gridCol>
                <a:gridCol w="3093568">
                  <a:extLst>
                    <a:ext uri="{9D8B030D-6E8A-4147-A177-3AD203B41FA5}">
                      <a16:colId xmlns:a16="http://schemas.microsoft.com/office/drawing/2014/main" val="2128917415"/>
                    </a:ext>
                  </a:extLst>
                </a:gridCol>
                <a:gridCol w="373306">
                  <a:extLst>
                    <a:ext uri="{9D8B030D-6E8A-4147-A177-3AD203B41FA5}">
                      <a16:colId xmlns:a16="http://schemas.microsoft.com/office/drawing/2014/main" val="3619322845"/>
                    </a:ext>
                  </a:extLst>
                </a:gridCol>
                <a:gridCol w="373306">
                  <a:extLst>
                    <a:ext uri="{9D8B030D-6E8A-4147-A177-3AD203B41FA5}">
                      <a16:colId xmlns:a16="http://schemas.microsoft.com/office/drawing/2014/main" val="2817356147"/>
                    </a:ext>
                  </a:extLst>
                </a:gridCol>
                <a:gridCol w="1043835">
                  <a:extLst>
                    <a:ext uri="{9D8B030D-6E8A-4147-A177-3AD203B41FA5}">
                      <a16:colId xmlns:a16="http://schemas.microsoft.com/office/drawing/2014/main" val="3279441100"/>
                    </a:ext>
                  </a:extLst>
                </a:gridCol>
                <a:gridCol w="1043835">
                  <a:extLst>
                    <a:ext uri="{9D8B030D-6E8A-4147-A177-3AD203B41FA5}">
                      <a16:colId xmlns:a16="http://schemas.microsoft.com/office/drawing/2014/main" val="19563025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s-ES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Ony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644951"/>
                  </a:ext>
                </a:extLst>
              </a:tr>
              <a:tr h="220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252050"/>
                  </a:ext>
                </a:extLst>
              </a:tr>
              <a:tr h="1159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equipment and infrastructures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particle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324422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649,400 €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504,400 €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958246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Gamma-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16,408 €</a:t>
                      </a:r>
                    </a:p>
                  </a:txBody>
                  <a:tcPr marL="3882" marR="3882" marT="3882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16,408 €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583342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upgrades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506,500 €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506,500 €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92126"/>
                  </a:ext>
                </a:extLst>
              </a:tr>
              <a:tr h="11597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experiments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1,250,128 €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1,130,128 €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35159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(n,n'g) cross section measurements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267298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1,712,201 €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1,119,001 €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218235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,X) and (ch.p., X)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602,370 €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602,370 €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567665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Decay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1,084,605 €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1,084,605 €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160374"/>
                  </a:ext>
                </a:extLst>
              </a:tr>
              <a:tr h="115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preparation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laboratory networking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130274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 of samples and related infrastructures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090909"/>
                  </a:ext>
                </a:extLst>
              </a:tr>
              <a:tr h="1159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evaluation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 section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2,994,030 €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2,900,030 €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033561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 yields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442,600 €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426,100 €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982768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structure and decay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595171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 development &amp; improvements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535662"/>
                  </a:ext>
                </a:extLst>
              </a:tr>
              <a:tr h="11597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validation, sensitivity analyses and priorities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validation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1,916,433 €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1,520,433 €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518826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integral experiments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252,340 €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252,340 €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85087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Sensitivity analyses and nuclear data priorities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884,046 €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818,046 €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623645"/>
                  </a:ext>
                </a:extLst>
              </a:tr>
              <a:tr h="115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Transnational access &amp; Education and Training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Transnational access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497779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and Training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123,910 €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83,910 €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853"/>
                  </a:ext>
                </a:extLst>
              </a:tr>
              <a:tr h="115974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14,181,972 €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12,596,272 €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68556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B9D6E6D-C8C2-3D89-82AE-B24324A71C6C}"/>
              </a:ext>
            </a:extLst>
          </p:cNvPr>
          <p:cNvSpPr txBox="1"/>
          <p:nvPr/>
        </p:nvSpPr>
        <p:spPr>
          <a:xfrm>
            <a:off x="426368" y="836712"/>
            <a:ext cx="829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err="1"/>
              <a:t>We</a:t>
            </a:r>
            <a:r>
              <a:rPr lang="es-ES" sz="1600" dirty="0"/>
              <a:t> </a:t>
            </a:r>
            <a:r>
              <a:rPr lang="es-ES" sz="1600" dirty="0" err="1"/>
              <a:t>have</a:t>
            </a:r>
            <a:r>
              <a:rPr lang="es-ES" sz="1600" dirty="0"/>
              <a:t> </a:t>
            </a:r>
            <a:r>
              <a:rPr lang="es-ES" sz="1600" dirty="0" err="1"/>
              <a:t>received</a:t>
            </a:r>
            <a:r>
              <a:rPr lang="es-ES" sz="1600" dirty="0"/>
              <a:t> 154 </a:t>
            </a:r>
            <a:r>
              <a:rPr lang="es-ES" sz="1600" dirty="0" err="1"/>
              <a:t>LoIs</a:t>
            </a:r>
            <a:r>
              <a:rPr lang="es-ES" sz="1600" dirty="0"/>
              <a:t> / 80 </a:t>
            </a:r>
            <a:r>
              <a:rPr lang="es-ES" sz="1600" dirty="0" err="1"/>
              <a:t>collaborative</a:t>
            </a:r>
            <a:r>
              <a:rPr lang="es-ES" sz="1600" dirty="0"/>
              <a:t> </a:t>
            </a:r>
            <a:r>
              <a:rPr lang="es-ES" sz="1600" dirty="0" err="1"/>
              <a:t>projects</a:t>
            </a:r>
            <a:r>
              <a:rPr lang="es-ES" sz="1600" dirty="0"/>
              <a:t> </a:t>
            </a:r>
            <a:r>
              <a:rPr lang="es-ES" sz="1600" dirty="0" err="1"/>
              <a:t>requesting</a:t>
            </a:r>
            <a:r>
              <a:rPr lang="es-ES" sz="1600" dirty="0"/>
              <a:t> 14.2 M€ </a:t>
            </a:r>
            <a:r>
              <a:rPr lang="es-ES" sz="1600" dirty="0" err="1"/>
              <a:t>from</a:t>
            </a:r>
            <a:r>
              <a:rPr lang="es-ES" sz="1600" dirty="0"/>
              <a:t> a total  </a:t>
            </a:r>
            <a:r>
              <a:rPr lang="es-ES" sz="1600" dirty="0" err="1"/>
              <a:t>of</a:t>
            </a:r>
            <a:r>
              <a:rPr lang="es-ES" sz="1600" dirty="0"/>
              <a:t> 3 M€ </a:t>
            </a:r>
            <a:r>
              <a:rPr lang="es-ES" sz="1600" dirty="0" err="1"/>
              <a:t>available</a:t>
            </a:r>
            <a:r>
              <a:rPr lang="es-ES" sz="1600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2976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Evaluation methodology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3</a:t>
            </a:fld>
            <a:endParaRPr lang="es-ES_tradnl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CC4DCA5-3C4D-29F6-BEB8-A20BFC769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9186"/>
              </p:ext>
            </p:extLst>
          </p:nvPr>
        </p:nvGraphicFramePr>
        <p:xfrm>
          <a:off x="502060" y="1571740"/>
          <a:ext cx="8184740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2320394">
                  <a:extLst>
                    <a:ext uri="{9D8B030D-6E8A-4147-A177-3AD203B41FA5}">
                      <a16:colId xmlns:a16="http://schemas.microsoft.com/office/drawing/2014/main" val="973232431"/>
                    </a:ext>
                  </a:extLst>
                </a:gridCol>
                <a:gridCol w="991974">
                  <a:extLst>
                    <a:ext uri="{9D8B030D-6E8A-4147-A177-3AD203B41FA5}">
                      <a16:colId xmlns:a16="http://schemas.microsoft.com/office/drawing/2014/main" val="4233618912"/>
                    </a:ext>
                  </a:extLst>
                </a:gridCol>
                <a:gridCol w="3160855">
                  <a:extLst>
                    <a:ext uri="{9D8B030D-6E8A-4147-A177-3AD203B41FA5}">
                      <a16:colId xmlns:a16="http://schemas.microsoft.com/office/drawing/2014/main" val="390939988"/>
                    </a:ext>
                  </a:extLst>
                </a:gridCol>
                <a:gridCol w="1711517">
                  <a:extLst>
                    <a:ext uri="{9D8B030D-6E8A-4147-A177-3AD203B41FA5}">
                      <a16:colId xmlns:a16="http://schemas.microsoft.com/office/drawing/2014/main" val="25762726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Area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Number of LoIs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Budget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Reduction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364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New equipment and infrastructures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300.000 €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1/4.5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746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New experiments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1.050.000 €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1/4.2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240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Sample preparation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0 € (non-EC contribution from PSI)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be discussed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324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Nuclear data evaluation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1.050.000 €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1/2.9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38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Nuclear data validation, sensitivity analyses and priorities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600.000 €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1/3.4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819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Transnational access &amp; Education and Training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The budget associated to this part will come from the 1M€ reserved for transnational access, education and training, regular meetings between experimentalists and evaluators and management.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To be discussed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76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21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1370C-74E8-EA89-765F-B05F01DA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Evaluation</a:t>
            </a:r>
            <a:r>
              <a:rPr lang="es-ES" dirty="0"/>
              <a:t> </a:t>
            </a:r>
            <a:r>
              <a:rPr lang="es-ES" dirty="0" err="1"/>
              <a:t>guidelines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494573-6732-1995-85C3-A65FA3E3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1213"/>
            <a:ext cx="8229600" cy="469051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The Project will be driven by the following priorities</a:t>
            </a:r>
            <a:r>
              <a:rPr lang="en-GB" dirty="0"/>
              <a:t>:</a:t>
            </a:r>
          </a:p>
          <a:p>
            <a:pPr marL="400050" lvl="1" indent="0">
              <a:buNone/>
            </a:pPr>
            <a:r>
              <a:rPr lang="en-GB" dirty="0"/>
              <a:t>All aspects of nuclear data for spent fuel.</a:t>
            </a:r>
          </a:p>
          <a:p>
            <a:pPr marL="400050" lvl="1" indent="0">
              <a:buNone/>
            </a:pPr>
            <a:r>
              <a:rPr lang="en-GB" dirty="0"/>
              <a:t>Reactivity vs burnup, transients and margins.</a:t>
            </a:r>
          </a:p>
          <a:p>
            <a:pPr marL="400050" lvl="1" indent="0">
              <a:buNone/>
            </a:pPr>
            <a:r>
              <a:rPr lang="en-GB" dirty="0"/>
              <a:t>Advanced concepts, </a:t>
            </a:r>
            <a:r>
              <a:rPr lang="en-GB" dirty="0" err="1"/>
              <a:t>GenIV</a:t>
            </a:r>
            <a:r>
              <a:rPr lang="en-GB" dirty="0"/>
              <a:t>/SMR (lead, sodium, molten-salt), ADS.</a:t>
            </a:r>
          </a:p>
          <a:p>
            <a:pPr marL="400050" lvl="1" indent="0">
              <a:buNone/>
            </a:pPr>
            <a:r>
              <a:rPr lang="en-GB" dirty="0"/>
              <a:t>Criticality safety and shielding.</a:t>
            </a:r>
          </a:p>
          <a:p>
            <a:pPr marL="400050" lvl="1" indent="0">
              <a:buNone/>
            </a:pPr>
            <a:r>
              <a:rPr lang="en-GB" dirty="0"/>
              <a:t>Non-energy applications, radiation protection.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Other considerations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Each </a:t>
            </a:r>
            <a:r>
              <a:rPr lang="en-GB" dirty="0" err="1"/>
              <a:t>LoI</a:t>
            </a:r>
            <a:r>
              <a:rPr lang="en-GB" dirty="0"/>
              <a:t> should be evaluated according to scientific and budgetary arguments.</a:t>
            </a: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4 – </a:t>
            </a:r>
            <a:r>
              <a:rPr lang="en-US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prioritary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3 – important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2 – relevant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1 – some impact / not realistic / doubtful </a:t>
            </a:r>
            <a:r>
              <a:rPr lang="en-US" kern="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feasibiliy</a:t>
            </a: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–&gt; not funded</a:t>
            </a:r>
            <a:endParaRPr lang="es-ES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0 – not aligned with the project needs –&gt; not funded</a:t>
            </a:r>
            <a:endParaRPr lang="es-ES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</p:txBody>
      </p:sp>
    </p:spTree>
    <p:extLst>
      <p:ext uri="{BB962C8B-B14F-4D97-AF65-F5344CB8AC3E}">
        <p14:creationId xmlns:p14="http://schemas.microsoft.com/office/powerpoint/2010/main" val="45743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DD236-0424-DE5F-E06B-4C72F55D2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Evaluation</a:t>
            </a:r>
            <a:r>
              <a:rPr lang="es-ES" dirty="0"/>
              <a:t> </a:t>
            </a:r>
            <a:r>
              <a:rPr lang="es-ES" dirty="0" err="1"/>
              <a:t>guidelines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9E31F0-24CF-A265-5959-2B43905E6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471720"/>
          </a:xfrm>
        </p:spPr>
        <p:txBody>
          <a:bodyPr/>
          <a:lstStyle/>
          <a:p>
            <a:pPr marL="0" indent="0" algn="just">
              <a:buNone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Other considerations (ii):</a:t>
            </a:r>
          </a:p>
          <a:p>
            <a:pPr marL="0" indent="0" algn="just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Large requests for equipment should not be funded or they should be subtracted from other costs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Evaluators should have in mind the inclusiveness of the project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discussion on the Swiss and UK budget will take place later. During the </a:t>
            </a:r>
            <a:r>
              <a:rPr lang="en-GB" dirty="0" err="1"/>
              <a:t>LoI</a:t>
            </a:r>
            <a:r>
              <a:rPr lang="en-GB" dirty="0"/>
              <a:t> submission it was not clear how UK would submit its funding request.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Some </a:t>
            </a:r>
            <a:r>
              <a:rPr lang="en-GB" dirty="0" err="1"/>
              <a:t>LoIs</a:t>
            </a:r>
            <a:r>
              <a:rPr lang="en-GB" dirty="0"/>
              <a:t> were not properly classified (i.e. submitted to the </a:t>
            </a:r>
            <a:r>
              <a:rPr lang="en-GB"/>
              <a:t>wrong </a:t>
            </a:r>
            <a:r>
              <a:rPr lang="en-GB" dirty="0"/>
              <a:t>a</a:t>
            </a:r>
            <a:r>
              <a:rPr lang="en-GB"/>
              <a:t>rea</a:t>
            </a:r>
            <a:r>
              <a:rPr lang="en-GB" dirty="0"/>
              <a:t>). Since is a reduced number, the proposal is to deal with them later, as a perturbation of the total budget.</a:t>
            </a:r>
          </a:p>
        </p:txBody>
      </p:sp>
    </p:spTree>
    <p:extLst>
      <p:ext uri="{BB962C8B-B14F-4D97-AF65-F5344CB8AC3E}">
        <p14:creationId xmlns:p14="http://schemas.microsoft.com/office/powerpoint/2010/main" val="38674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EC6E9-35ED-84F1-CC46-462909E8D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Evaluators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B3C8C3-1A03-D88C-CD51-6644757BA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3970784" cy="4690515"/>
          </a:xfrm>
        </p:spPr>
        <p:txBody>
          <a:bodyPr/>
          <a:lstStyle/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New equipment and infrastructures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C. Guerrero (U. Sevilla)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H.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Pentillä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(U.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Jyväskylä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)</a:t>
            </a:r>
            <a:endParaRPr lang="es-ES" b="1" kern="100" dirty="0">
              <a:ea typeface="Calibri" panose="020F0502020204030204" pitchFamily="34" charset="0"/>
              <a:cs typeface="Times New Roman (Cuerpo en alfa"/>
            </a:endParaRPr>
          </a:p>
          <a:p>
            <a:pPr marL="0" lv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Experiments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M.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Kerveno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(CNRS) 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Plompen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(JRC-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Geel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R. Capote (IAEA)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Cano-Ott (CIEMAT)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Sample preparation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Schumann (PSI)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Nuclear data evaluation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Rochman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(PSI)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Plompen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(JEFF)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R. Capote (IAEA)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287FBC8-A725-42CE-0FD6-4FB4BB02E426}"/>
              </a:ext>
            </a:extLst>
          </p:cNvPr>
          <p:cNvSpPr txBox="1">
            <a:spLocks/>
          </p:cNvSpPr>
          <p:nvPr/>
        </p:nvSpPr>
        <p:spPr bwMode="auto">
          <a:xfrm>
            <a:off x="4412301" y="908720"/>
            <a:ext cx="3970784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Nuclear data validation, sensitivity analyses and priorities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R. </a:t>
            </a:r>
            <a:r>
              <a:rPr lang="en-US" b="1" kern="100" dirty="0" err="1">
                <a:ea typeface="Calibri" panose="020F0502020204030204" pitchFamily="34" charset="0"/>
                <a:cs typeface="Times New Roman (Cuerpo en alfa"/>
              </a:rPr>
              <a:t>Jacqmin</a:t>
            </a: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 (CEA)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O. Cabellos (U. Pol. Madrid)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Michal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Kostal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(CVREZ)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s-E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High </a:t>
            </a:r>
            <a:r>
              <a:rPr lang="es-ES" kern="100" dirty="0" err="1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energy</a:t>
            </a:r>
            <a:r>
              <a:rPr lang="es-E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s-ES" kern="100" dirty="0" err="1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applications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S. </a:t>
            </a: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Leray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(CEA)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Transnational access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b="1" kern="100" dirty="0" err="1">
                <a:ea typeface="Calibri" panose="020F0502020204030204" pitchFamily="34" charset="0"/>
                <a:cs typeface="Times New Roman (Cuerpo en alfa"/>
              </a:rPr>
              <a:t>Junghans</a:t>
            </a: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 (HZDR)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</p:txBody>
      </p:sp>
    </p:spTree>
    <p:extLst>
      <p:ext uri="{BB962C8B-B14F-4D97-AF65-F5344CB8AC3E}">
        <p14:creationId xmlns:p14="http://schemas.microsoft.com/office/powerpoint/2010/main" val="283586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Guidelines for this meeting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2EEAE91-9ED7-B0B9-EDF1-25A52597968F}"/>
              </a:ext>
            </a:extLst>
          </p:cNvPr>
          <p:cNvSpPr txBox="1"/>
          <p:nvPr/>
        </p:nvSpPr>
        <p:spPr>
          <a:xfrm>
            <a:off x="457200" y="864008"/>
            <a:ext cx="82912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The goal of this meeting is to have a consensus on the rules for the preliminary budget allocations.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1. Each evaluator should present the results from its evaluation, explaining the rules applied and justifying why some </a:t>
            </a:r>
            <a:r>
              <a:rPr lang="en-GB" dirty="0" err="1"/>
              <a:t>LoIs</a:t>
            </a:r>
            <a:r>
              <a:rPr lang="en-GB" dirty="0"/>
              <a:t> were not funded (if it is the case).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2. For the </a:t>
            </a:r>
            <a:r>
              <a:rPr lang="en-GB" dirty="0" err="1"/>
              <a:t>LoIs</a:t>
            </a:r>
            <a:r>
              <a:rPr lang="en-GB" dirty="0"/>
              <a:t> funded, a general rule as a function of the score obtained would be welcome.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Since not all the Excel sheets were available before the meeting, it is particularly important to indicate 1) and 2)</a:t>
            </a:r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We have a very dense agenda. Please don’t exceed the allocated time.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Please send me your tables even during the meeting.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Please upload your presentations on the Indico webpage.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2243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12798</TotalTime>
  <Words>855</Words>
  <Application>Microsoft Macintosh PowerPoint</Application>
  <PresentationFormat>Presentación en pantalla (4:3)</PresentationFormat>
  <Paragraphs>204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New Nuclear Data Project core group meeting</vt:lpstr>
      <vt:lpstr>Summary of the budget request</vt:lpstr>
      <vt:lpstr>Evaluation methodology</vt:lpstr>
      <vt:lpstr>Evaluation guidelines</vt:lpstr>
      <vt:lpstr>Evaluation guidelines</vt:lpstr>
      <vt:lpstr>Evaluators</vt:lpstr>
      <vt:lpstr>Guidelines for this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the neutron capture cross section of the fissile  isotope 235U with the CERN n_TOF Total Absorption Calorimeter  and a fission tagging based on micromegas detectors</dc:title>
  <dc:creator>Javi B</dc:creator>
  <cp:lastModifiedBy>Daniel Cano Ott</cp:lastModifiedBy>
  <cp:revision>1013</cp:revision>
  <cp:lastPrinted>2019-07-15T08:16:56Z</cp:lastPrinted>
  <dcterms:created xsi:type="dcterms:W3CDTF">2015-05-25T06:44:17Z</dcterms:created>
  <dcterms:modified xsi:type="dcterms:W3CDTF">2023-07-09T20:14:11Z</dcterms:modified>
</cp:coreProperties>
</file>