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8"/>
  </p:notesMasterIdLst>
  <p:sldIdLst>
    <p:sldId id="256" r:id="rId2"/>
    <p:sldId id="617" r:id="rId3"/>
    <p:sldId id="619" r:id="rId4"/>
    <p:sldId id="620" r:id="rId5"/>
    <p:sldId id="631" r:id="rId6"/>
    <p:sldId id="632" r:id="rId7"/>
    <p:sldId id="633" r:id="rId8"/>
    <p:sldId id="634" r:id="rId9"/>
    <p:sldId id="635" r:id="rId10"/>
    <p:sldId id="639" r:id="rId11"/>
    <p:sldId id="637" r:id="rId12"/>
    <p:sldId id="636" r:id="rId13"/>
    <p:sldId id="638" r:id="rId14"/>
    <p:sldId id="640" r:id="rId15"/>
    <p:sldId id="641" r:id="rId16"/>
    <p:sldId id="642" r:id="rId17"/>
  </p:sldIdLst>
  <p:sldSz cx="9144000" cy="6858000" type="screen4x3"/>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a:srgbClr val="0033CC"/>
    <a:srgbClr val="3366FF"/>
    <a:srgbClr val="003399"/>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462" autoAdjust="0"/>
    <p:restoredTop sz="94660"/>
  </p:normalViewPr>
  <p:slideViewPr>
    <p:cSldViewPr>
      <p:cViewPr varScale="1">
        <p:scale>
          <a:sx n="88" d="100"/>
          <a:sy n="88" d="100"/>
        </p:scale>
        <p:origin x="444" y="57"/>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8" d="100"/>
          <a:sy n="88" d="100"/>
        </p:scale>
        <p:origin x="355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carlo\Downloads\LoIsNewDetectors_CG.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carlo\Downloads\LoIsNewDetectors_CG.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carlo\Downloads\LoIsNewDetectors_CG.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ES" sz="2000" dirty="0" err="1">
                <a:latin typeface="Calibri" panose="020F0502020204030204" pitchFamily="34" charset="0"/>
                <a:ea typeface="Calibri" panose="020F0502020204030204" pitchFamily="34" charset="0"/>
                <a:cs typeface="Calibri" panose="020F0502020204030204" pitchFamily="34" charset="0"/>
              </a:rPr>
              <a:t>Countries</a:t>
            </a:r>
            <a:endParaRPr lang="es-ES" sz="2000" dirty="0">
              <a:latin typeface="Calibri" panose="020F0502020204030204" pitchFamily="34" charset="0"/>
              <a:ea typeface="Calibri" panose="020F0502020204030204" pitchFamily="34" charset="0"/>
              <a:cs typeface="Calibri" panose="020F0502020204030204" pitchFamily="34"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cat>
            <c:strRef>
              <c:f>Hoja1!$E$6:$E$14</c:f>
              <c:strCache>
                <c:ptCount val="9"/>
                <c:pt idx="0">
                  <c:v>Austria</c:v>
                </c:pt>
                <c:pt idx="1">
                  <c:v>France</c:v>
                </c:pt>
                <c:pt idx="2">
                  <c:v>Germany</c:v>
                </c:pt>
                <c:pt idx="3">
                  <c:v>Greece</c:v>
                </c:pt>
                <c:pt idx="4">
                  <c:v>Italy</c:v>
                </c:pt>
                <c:pt idx="5">
                  <c:v>Netherlands</c:v>
                </c:pt>
                <c:pt idx="6">
                  <c:v>Poland</c:v>
                </c:pt>
                <c:pt idx="7">
                  <c:v>Spain</c:v>
                </c:pt>
                <c:pt idx="8">
                  <c:v>United Kingdom</c:v>
                </c:pt>
              </c:strCache>
            </c:strRef>
          </c:cat>
          <c:val>
            <c:numRef>
              <c:f>Hoja1!$F$6:$F$14</c:f>
              <c:numCache>
                <c:formatCode>General</c:formatCode>
                <c:ptCount val="9"/>
                <c:pt idx="0">
                  <c:v>1</c:v>
                </c:pt>
                <c:pt idx="1">
                  <c:v>2</c:v>
                </c:pt>
                <c:pt idx="2">
                  <c:v>2</c:v>
                </c:pt>
                <c:pt idx="3">
                  <c:v>2</c:v>
                </c:pt>
                <c:pt idx="4">
                  <c:v>1</c:v>
                </c:pt>
                <c:pt idx="5">
                  <c:v>2</c:v>
                </c:pt>
                <c:pt idx="6">
                  <c:v>1</c:v>
                </c:pt>
                <c:pt idx="7">
                  <c:v>3</c:v>
                </c:pt>
                <c:pt idx="8">
                  <c:v>2</c:v>
                </c:pt>
              </c:numCache>
            </c:numRef>
          </c:val>
          <c:extLst>
            <c:ext xmlns:c16="http://schemas.microsoft.com/office/drawing/2014/chart" uri="{C3380CC4-5D6E-409C-BE32-E72D297353CC}">
              <c16:uniqueId val="{00000000-3E92-4704-B8CA-595C28D1EEA3}"/>
            </c:ext>
          </c:extLst>
        </c:ser>
        <c:dLbls>
          <c:showLegendKey val="0"/>
          <c:showVal val="0"/>
          <c:showCatName val="0"/>
          <c:showSerName val="0"/>
          <c:showPercent val="0"/>
          <c:showBubbleSize val="0"/>
        </c:dLbls>
        <c:gapWidth val="219"/>
        <c:overlap val="-27"/>
        <c:axId val="1020092112"/>
        <c:axId val="1020092592"/>
      </c:barChart>
      <c:catAx>
        <c:axId val="10200921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20092592"/>
        <c:crosses val="autoZero"/>
        <c:auto val="1"/>
        <c:lblAlgn val="ctr"/>
        <c:lblOffset val="100"/>
        <c:noMultiLvlLbl val="0"/>
      </c:catAx>
      <c:valAx>
        <c:axId val="1020092592"/>
        <c:scaling>
          <c:orientation val="minMax"/>
          <c:max val="3"/>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20092112"/>
        <c:crosses val="autoZero"/>
        <c:crossBetween val="between"/>
        <c:majorUnit val="1"/>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ES" sz="2000" dirty="0">
                <a:latin typeface="Calibri" panose="020F0502020204030204" pitchFamily="34" charset="0"/>
                <a:ea typeface="Calibri" panose="020F0502020204030204" pitchFamily="34" charset="0"/>
                <a:cs typeface="Calibri" panose="020F0502020204030204" pitchFamily="34" charset="0"/>
              </a:rPr>
              <a:t>Budget per </a:t>
            </a:r>
            <a:r>
              <a:rPr lang="es-ES" sz="2000" dirty="0" err="1">
                <a:latin typeface="Calibri" panose="020F0502020204030204" pitchFamily="34" charset="0"/>
                <a:ea typeface="Calibri" panose="020F0502020204030204" pitchFamily="34" charset="0"/>
                <a:cs typeface="Calibri" panose="020F0502020204030204" pitchFamily="34" charset="0"/>
              </a:rPr>
              <a:t>LoI</a:t>
            </a:r>
            <a:r>
              <a:rPr lang="es-ES" sz="2000" dirty="0">
                <a:latin typeface="Calibri" panose="020F0502020204030204" pitchFamily="34" charset="0"/>
                <a:ea typeface="Calibri" panose="020F0502020204030204" pitchFamily="34" charset="0"/>
                <a:cs typeface="Calibri" panose="020F0502020204030204" pitchFamily="34" charset="0"/>
              </a:rPr>
              <a:t>: 1400</a:t>
            </a:r>
            <a:r>
              <a:rPr lang="es-ES" sz="2000" baseline="0" dirty="0">
                <a:latin typeface="Calibri" panose="020F0502020204030204" pitchFamily="34" charset="0"/>
                <a:ea typeface="Calibri" panose="020F0502020204030204" pitchFamily="34" charset="0"/>
                <a:cs typeface="Calibri" panose="020F0502020204030204" pitchFamily="34" charset="0"/>
              </a:rPr>
              <a:t> k€ total</a:t>
            </a:r>
            <a:endParaRPr lang="es-ES" sz="2000" dirty="0">
              <a:latin typeface="Calibri" panose="020F0502020204030204" pitchFamily="34" charset="0"/>
              <a:ea typeface="Calibri" panose="020F0502020204030204" pitchFamily="34" charset="0"/>
              <a:cs typeface="Calibri" panose="020F0502020204030204" pitchFamily="34" charset="0"/>
            </a:endParaRPr>
          </a:p>
        </c:rich>
      </c:tx>
      <c:layout>
        <c:manualLayout>
          <c:xMode val="edge"/>
          <c:yMode val="edge"/>
          <c:x val="0.19637489063867014"/>
          <c:y val="4.6296296296296294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5100678040244969"/>
          <c:y val="0.21025481189851264"/>
          <c:w val="0.81843766404199481"/>
          <c:h val="0.56245188101487309"/>
        </c:manualLayout>
      </c:layout>
      <c:barChart>
        <c:barDir val="col"/>
        <c:grouping val="clustered"/>
        <c:varyColors val="0"/>
        <c:ser>
          <c:idx val="0"/>
          <c:order val="0"/>
          <c:spPr>
            <a:solidFill>
              <a:schemeClr val="accent1"/>
            </a:solidFill>
            <a:ln>
              <a:noFill/>
            </a:ln>
            <a:effectLst/>
          </c:spPr>
          <c:invertIfNegative val="0"/>
          <c:cat>
            <c:strRef>
              <c:f>LoIs!$C$3:$C$18</c:f>
              <c:strCache>
                <c:ptCount val="16"/>
                <c:pt idx="0">
                  <c:v>nTOFcpxs</c:v>
                </c:pt>
                <c:pt idx="1">
                  <c:v>SiTelescope</c:v>
                </c:pt>
                <c:pt idx="2">
                  <c:v>DEAR</c:v>
                </c:pt>
                <c:pt idx="3">
                  <c:v>NEDEGARA</c:v>
                </c:pt>
                <c:pt idx="4">
                  <c:v>NDELISA</c:v>
                </c:pt>
                <c:pt idx="5">
                  <c:v>ACTAnp</c:v>
                </c:pt>
                <c:pt idx="6">
                  <c:v>NEDEGARA</c:v>
                </c:pt>
                <c:pt idx="7">
                  <c:v>NPL-T</c:v>
                </c:pt>
                <c:pt idx="8">
                  <c:v>SADR</c:v>
                </c:pt>
                <c:pt idx="9">
                  <c:v>NEWVAL</c:v>
                </c:pt>
                <c:pt idx="10">
                  <c:v>SADR</c:v>
                </c:pt>
                <c:pt idx="11">
                  <c:v>SiTelescope</c:v>
                </c:pt>
                <c:pt idx="12">
                  <c:v>SCINDET</c:v>
                </c:pt>
                <c:pt idx="13">
                  <c:v>DEAR</c:v>
                </c:pt>
                <c:pt idx="14">
                  <c:v>(NA)2STARS</c:v>
                </c:pt>
                <c:pt idx="15">
                  <c:v>TERRIFIC</c:v>
                </c:pt>
              </c:strCache>
            </c:strRef>
          </c:cat>
          <c:val>
            <c:numRef>
              <c:f>LoIs!$F$3:$F$18</c:f>
              <c:numCache>
                <c:formatCode>#,##0\ "€"</c:formatCode>
                <c:ptCount val="16"/>
                <c:pt idx="0">
                  <c:v>0</c:v>
                </c:pt>
                <c:pt idx="1">
                  <c:v>10000</c:v>
                </c:pt>
                <c:pt idx="2">
                  <c:v>35000</c:v>
                </c:pt>
                <c:pt idx="3">
                  <c:v>404400</c:v>
                </c:pt>
                <c:pt idx="4">
                  <c:v>25000</c:v>
                </c:pt>
                <c:pt idx="5">
                  <c:v>132000</c:v>
                </c:pt>
                <c:pt idx="6">
                  <c:v>145000</c:v>
                </c:pt>
                <c:pt idx="7">
                  <c:v>38000</c:v>
                </c:pt>
                <c:pt idx="8">
                  <c:v>40000</c:v>
                </c:pt>
                <c:pt idx="9">
                  <c:v>17500</c:v>
                </c:pt>
                <c:pt idx="10">
                  <c:v>30000</c:v>
                </c:pt>
                <c:pt idx="11">
                  <c:v>145000</c:v>
                </c:pt>
                <c:pt idx="12">
                  <c:v>30000</c:v>
                </c:pt>
                <c:pt idx="13">
                  <c:v>10000</c:v>
                </c:pt>
                <c:pt idx="14">
                  <c:v>16408</c:v>
                </c:pt>
                <c:pt idx="15">
                  <c:v>319000</c:v>
                </c:pt>
              </c:numCache>
            </c:numRef>
          </c:val>
          <c:extLst>
            <c:ext xmlns:c16="http://schemas.microsoft.com/office/drawing/2014/chart" uri="{C3380CC4-5D6E-409C-BE32-E72D297353CC}">
              <c16:uniqueId val="{00000000-EC74-47A2-AD39-15EFFDF828B7}"/>
            </c:ext>
          </c:extLst>
        </c:ser>
        <c:dLbls>
          <c:showLegendKey val="0"/>
          <c:showVal val="0"/>
          <c:showCatName val="0"/>
          <c:showSerName val="0"/>
          <c:showPercent val="0"/>
          <c:showBubbleSize val="0"/>
        </c:dLbls>
        <c:gapWidth val="219"/>
        <c:overlap val="-27"/>
        <c:axId val="1205068912"/>
        <c:axId val="1205070832"/>
      </c:barChart>
      <c:catAx>
        <c:axId val="12050689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05070832"/>
        <c:crosses val="autoZero"/>
        <c:auto val="1"/>
        <c:lblAlgn val="ctr"/>
        <c:lblOffset val="100"/>
        <c:noMultiLvlLbl val="0"/>
      </c:catAx>
      <c:valAx>
        <c:axId val="1205070832"/>
        <c:scaling>
          <c:orientation val="minMax"/>
        </c:scaling>
        <c:delete val="0"/>
        <c:axPos val="l"/>
        <c:majorGridlines>
          <c:spPr>
            <a:ln w="9525" cap="flat" cmpd="sng" algn="ctr">
              <a:solidFill>
                <a:schemeClr val="tx1">
                  <a:lumMod val="15000"/>
                  <a:lumOff val="85000"/>
                </a:schemeClr>
              </a:solidFill>
              <a:round/>
            </a:ln>
            <a:effectLst/>
          </c:spPr>
        </c:majorGridlines>
        <c:numFmt formatCode="#,##0\ &quot;€&quot;"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0506891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319207552910779"/>
          <c:y val="5.6805313106250331E-2"/>
          <c:w val="0.4124186292998408"/>
          <c:h val="0.72972300395604062"/>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96F3-469C-B3FE-F8981C559F7D}"/>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96F3-469C-B3FE-F8981C559F7D}"/>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96F3-469C-B3FE-F8981C559F7D}"/>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96F3-469C-B3FE-F8981C559F7D}"/>
              </c:ext>
            </c:extLst>
          </c:dPt>
          <c:cat>
            <c:strRef>
              <c:f>LoIs!$G$2:$J$2</c:f>
              <c:strCache>
                <c:ptCount val="4"/>
                <c:pt idx="0">
                  <c:v>Personnel costs</c:v>
                </c:pt>
                <c:pt idx="1">
                  <c:v>Travel</c:v>
                </c:pt>
                <c:pt idx="2">
                  <c:v>Fungible</c:v>
                </c:pt>
                <c:pt idx="3">
                  <c:v>Equipment</c:v>
                </c:pt>
              </c:strCache>
            </c:strRef>
          </c:cat>
          <c:val>
            <c:numRef>
              <c:f>LoIs!$G$21:$J$21</c:f>
              <c:numCache>
                <c:formatCode>#,##0.0\ "€"</c:formatCode>
                <c:ptCount val="4"/>
                <c:pt idx="0">
                  <c:v>1204808</c:v>
                </c:pt>
                <c:pt idx="1">
                  <c:v>62500</c:v>
                </c:pt>
                <c:pt idx="2">
                  <c:v>15000</c:v>
                </c:pt>
                <c:pt idx="3">
                  <c:v>115000</c:v>
                </c:pt>
              </c:numCache>
            </c:numRef>
          </c:val>
          <c:extLst>
            <c:ext xmlns:c16="http://schemas.microsoft.com/office/drawing/2014/chart" uri="{C3380CC4-5D6E-409C-BE32-E72D297353CC}">
              <c16:uniqueId val="{00000008-96F3-469C-B3FE-F8981C559F7D}"/>
            </c:ext>
          </c:extLst>
        </c:ser>
        <c:dLbls>
          <c:showLegendKey val="0"/>
          <c:showVal val="0"/>
          <c:showCatName val="0"/>
          <c:showSerName val="0"/>
          <c:showPercent val="0"/>
          <c:showBubbleSize val="0"/>
          <c:showLeaderLines val="1"/>
        </c:dLbls>
        <c:firstSliceAng val="0"/>
      </c:pieChart>
      <c:spPr>
        <a:noFill/>
        <a:ln>
          <a:noFill/>
        </a:ln>
        <a:effectLst/>
      </c:spPr>
    </c:plotArea>
    <c:legend>
      <c:legendPos val="b"/>
      <c:legendEntry>
        <c:idx val="0"/>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Entry>
      <c:legendEntry>
        <c:idx val="1"/>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Entry>
      <c:legendEntry>
        <c:idx val="2"/>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Entry>
      <c:legendEntry>
        <c:idx val="3"/>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Entry>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_tradnl"/>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64CA34-9A0E-4DF9-B184-3FAA11658D06}" type="datetimeFigureOut">
              <a:rPr lang="es-ES_tradnl" smtClean="0"/>
              <a:t>10/07/2023</a:t>
            </a:fld>
            <a:endParaRPr lang="es-ES_tradn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_tradnl"/>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_tradnl"/>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9F446C-D427-47F2-9F41-182247BAFB9D}" type="slidenum">
              <a:rPr lang="es-ES_tradnl" smtClean="0"/>
              <a:t>‹Nº›</a:t>
            </a:fld>
            <a:endParaRPr lang="es-ES_tradnl"/>
          </a:p>
        </p:txBody>
      </p:sp>
    </p:spTree>
    <p:extLst>
      <p:ext uri="{BB962C8B-B14F-4D97-AF65-F5344CB8AC3E}">
        <p14:creationId xmlns:p14="http://schemas.microsoft.com/office/powerpoint/2010/main" val="22602547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_tradnl"/>
          </a:p>
        </p:txBody>
      </p:sp>
      <p:sp>
        <p:nvSpPr>
          <p:cNvPr id="4" name="Slide Number Placeholder 3"/>
          <p:cNvSpPr>
            <a:spLocks noGrp="1"/>
          </p:cNvSpPr>
          <p:nvPr>
            <p:ph type="sldNum" sz="quarter" idx="10"/>
          </p:nvPr>
        </p:nvSpPr>
        <p:spPr/>
        <p:txBody>
          <a:bodyPr/>
          <a:lstStyle/>
          <a:p>
            <a:fld id="{FB9F446C-D427-47F2-9F41-182247BAFB9D}" type="slidenum">
              <a:rPr lang="es-ES_tradnl" smtClean="0"/>
              <a:t>1</a:t>
            </a:fld>
            <a:endParaRPr lang="es-ES_tradnl"/>
          </a:p>
        </p:txBody>
      </p:sp>
    </p:spTree>
    <p:extLst>
      <p:ext uri="{BB962C8B-B14F-4D97-AF65-F5344CB8AC3E}">
        <p14:creationId xmlns:p14="http://schemas.microsoft.com/office/powerpoint/2010/main" val="382343370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google.ch/url?sa=i&amp;source=images&amp;cd=&amp;cad=rja&amp;docid=e8yrRIirUsEL4M&amp;tbnid=FBwJ_plUBxmCrM:&amp;ved=0CAgQjRwwAA&amp;url=https://www.estiem.org/default.aspx?PageId=771&amp;ei=35AkUp3wAZGf7Abk34HgCg&amp;psig=AFQjCNHF6gdxSkhJhB_vHcQsVhEVtEVmnQ&amp;ust=1378214495156181"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28575" cap="sq" cmpd="sng" algn="ctr">
            <a:solidFill>
              <a:srgbClr val="0070C0"/>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0EABF873-A8CC-4680-B92B-676EF7CF1CED}" type="slidenum">
              <a:rPr lang="es-ES_tradnl" smtClean="0"/>
              <a:t>‹Nº›</a:t>
            </a:fld>
            <a:endParaRPr lang="es-ES_tradnl"/>
          </a:p>
        </p:txBody>
      </p:sp>
      <p:sp>
        <p:nvSpPr>
          <p:cNvPr id="7" name="Rectangle 6"/>
          <p:cNvSpPr/>
          <p:nvPr/>
        </p:nvSpPr>
        <p:spPr>
          <a:xfrm>
            <a:off x="62931" y="1469603"/>
            <a:ext cx="9021537" cy="1527349"/>
          </a:xfrm>
          <a:prstGeom prst="rect">
            <a:avLst/>
          </a:prstGeom>
          <a:solidFill>
            <a:srgbClr val="0070C0"/>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dirty="0"/>
              <a:t>Click to edit Master title style</a:t>
            </a:r>
          </a:p>
        </p:txBody>
      </p:sp>
      <p:pic>
        <p:nvPicPr>
          <p:cNvPr id="15" name="Picture 2" descr="https://www.estiem.org/GetFile.aspx?File=Images/Projects/StudentGuide/seville.gif">
            <a:hlinkClick r:id="rId2"/>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812360" y="188640"/>
            <a:ext cx="1149491" cy="1149491"/>
          </a:xfrm>
          <a:prstGeom prst="rect">
            <a:avLst/>
          </a:prstGeom>
          <a:noFill/>
          <a:extLst>
            <a:ext uri="{909E8E84-426E-40dd-AFC4-6F175D3DCCD1}">
              <a14:hiddenFill xmlns="" xmlns:a14="http://schemas.microsoft.com/office/drawing/2010/main">
                <a:solidFill>
                  <a:srgbClr val="FFFFFF"/>
                </a:solidFill>
              </a14:hiddenFill>
            </a:ext>
          </a:extLst>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172200" y="6191250"/>
            <a:ext cx="2476500" cy="476250"/>
          </a:xfrm>
          <a:prstGeom prst="rect">
            <a:avLst/>
          </a:prstGeom>
        </p:spPr>
        <p:txBody>
          <a:bodyPr/>
          <a:lstStyle/>
          <a:p>
            <a:endParaRPr lang="es-ES_tradnl"/>
          </a:p>
        </p:txBody>
      </p:sp>
      <p:sp>
        <p:nvSpPr>
          <p:cNvPr id="5" name="Footer Placeholder 4"/>
          <p:cNvSpPr>
            <a:spLocks noGrp="1"/>
          </p:cNvSpPr>
          <p:nvPr>
            <p:ph type="ftr" sz="quarter" idx="11"/>
          </p:nvPr>
        </p:nvSpPr>
        <p:spPr>
          <a:xfrm>
            <a:off x="914400" y="6172200"/>
            <a:ext cx="3962400" cy="457200"/>
          </a:xfrm>
          <a:prstGeom prst="rect">
            <a:avLst/>
          </a:prstGeom>
        </p:spPr>
        <p:txBody>
          <a:bodyPr/>
          <a:lstStyle/>
          <a:p>
            <a:endParaRPr lang="es-ES_tradnl"/>
          </a:p>
        </p:txBody>
      </p:sp>
      <p:sp>
        <p:nvSpPr>
          <p:cNvPr id="6" name="Slide Number Placeholder 5"/>
          <p:cNvSpPr>
            <a:spLocks noGrp="1"/>
          </p:cNvSpPr>
          <p:nvPr>
            <p:ph type="sldNum" sz="quarter" idx="12"/>
          </p:nvPr>
        </p:nvSpPr>
        <p:spPr/>
        <p:txBody>
          <a:bodyPr/>
          <a:lstStyle/>
          <a:p>
            <a:fld id="{0EABF873-A8CC-4680-B92B-676EF7CF1CED}" type="slidenum">
              <a:rPr lang="es-ES_tradnl" smtClean="0"/>
              <a:t>‹Nº›</a:t>
            </a:fld>
            <a:endParaRPr lang="es-ES_trad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172200" y="6191250"/>
            <a:ext cx="2476500" cy="476250"/>
          </a:xfrm>
          <a:prstGeom prst="rect">
            <a:avLst/>
          </a:prstGeom>
        </p:spPr>
        <p:txBody>
          <a:bodyPr/>
          <a:lstStyle/>
          <a:p>
            <a:endParaRPr lang="es-ES_tradnl"/>
          </a:p>
        </p:txBody>
      </p:sp>
      <p:sp>
        <p:nvSpPr>
          <p:cNvPr id="5" name="Footer Placeholder 4"/>
          <p:cNvSpPr>
            <a:spLocks noGrp="1"/>
          </p:cNvSpPr>
          <p:nvPr>
            <p:ph type="ftr" sz="quarter" idx="11"/>
          </p:nvPr>
        </p:nvSpPr>
        <p:spPr>
          <a:xfrm>
            <a:off x="914400" y="6172200"/>
            <a:ext cx="3962400" cy="457200"/>
          </a:xfrm>
          <a:prstGeom prst="rect">
            <a:avLst/>
          </a:prstGeom>
        </p:spPr>
        <p:txBody>
          <a:bodyPr/>
          <a:lstStyle/>
          <a:p>
            <a:endParaRPr lang="es-ES_tradnl"/>
          </a:p>
        </p:txBody>
      </p:sp>
      <p:sp>
        <p:nvSpPr>
          <p:cNvPr id="6" name="Slide Number Placeholder 5"/>
          <p:cNvSpPr>
            <a:spLocks noGrp="1"/>
          </p:cNvSpPr>
          <p:nvPr>
            <p:ph type="sldNum" sz="quarter" idx="12"/>
          </p:nvPr>
        </p:nvSpPr>
        <p:spPr/>
        <p:txBody>
          <a:bodyPr/>
          <a:lstStyle/>
          <a:p>
            <a:fld id="{0EABF873-A8CC-4680-B92B-676EF7CF1CED}" type="slidenum">
              <a:rPr lang="es-ES_tradnl" smtClean="0"/>
              <a:t>‹Nº›</a:t>
            </a:fld>
            <a:endParaRPr lang="es-ES_trad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Slide Number Placeholder 5"/>
          <p:cNvSpPr>
            <a:spLocks noGrp="1"/>
          </p:cNvSpPr>
          <p:nvPr>
            <p:ph type="sldNum" sz="quarter" idx="12"/>
          </p:nvPr>
        </p:nvSpPr>
        <p:spPr/>
        <p:txBody>
          <a:bodyPr/>
          <a:lstStyle/>
          <a:p>
            <a:fld id="{0EABF873-A8CC-4680-B92B-676EF7CF1CED}" type="slidenum">
              <a:rPr lang="es-ES_tradnl" smtClean="0"/>
              <a:t>‹Nº›</a:t>
            </a:fld>
            <a:endParaRPr lang="es-ES_tradnl"/>
          </a:p>
        </p:txBody>
      </p:sp>
      <p:sp>
        <p:nvSpPr>
          <p:cNvPr id="8" name="Content Placeholder 7"/>
          <p:cNvSpPr>
            <a:spLocks noGrp="1"/>
          </p:cNvSpPr>
          <p:nvPr>
            <p:ph sz="quarter" idx="1"/>
          </p:nvPr>
        </p:nvSpPr>
        <p:spPr>
          <a:xfrm>
            <a:off x="323528" y="764704"/>
            <a:ext cx="8496944" cy="5400600"/>
          </a:xfrm>
        </p:spPr>
        <p:txBody>
          <a:bodyPr vert="horz"/>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6172200" y="6191250"/>
            <a:ext cx="2476500" cy="476250"/>
          </a:xfrm>
          <a:prstGeom prst="rect">
            <a:avLst/>
          </a:prstGeom>
        </p:spPr>
        <p:txBody>
          <a:bodyPr/>
          <a:lstStyle/>
          <a:p>
            <a:endParaRPr lang="es-ES_tradnl"/>
          </a:p>
        </p:txBody>
      </p:sp>
      <p:sp>
        <p:nvSpPr>
          <p:cNvPr id="5" name="Footer Placeholder 4"/>
          <p:cNvSpPr>
            <a:spLocks noGrp="1"/>
          </p:cNvSpPr>
          <p:nvPr>
            <p:ph type="ftr" sz="quarter" idx="11"/>
          </p:nvPr>
        </p:nvSpPr>
        <p:spPr>
          <a:xfrm>
            <a:off x="800100" y="6172200"/>
            <a:ext cx="4000500" cy="457200"/>
          </a:xfrm>
          <a:prstGeom prst="rect">
            <a:avLst/>
          </a:prstGeom>
        </p:spPr>
        <p:txBody>
          <a:bodyPr/>
          <a:lstStyle/>
          <a:p>
            <a:endParaRPr lang="es-ES_tradnl"/>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0EABF873-A8CC-4680-B92B-676EF7CF1CED}" type="slidenum">
              <a:rPr lang="es-ES_tradnl" smtClean="0"/>
              <a:t>‹Nº›</a:t>
            </a:fld>
            <a:endParaRPr lang="es-ES_tradn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a:xfrm>
            <a:off x="6172200" y="6191250"/>
            <a:ext cx="2476500" cy="476250"/>
          </a:xfrm>
          <a:prstGeom prst="rect">
            <a:avLst/>
          </a:prstGeom>
        </p:spPr>
        <p:txBody>
          <a:bodyPr/>
          <a:lstStyle/>
          <a:p>
            <a:endParaRPr lang="es-ES_tradnl"/>
          </a:p>
        </p:txBody>
      </p:sp>
      <p:sp>
        <p:nvSpPr>
          <p:cNvPr id="6" name="Footer Placeholder 5"/>
          <p:cNvSpPr>
            <a:spLocks noGrp="1"/>
          </p:cNvSpPr>
          <p:nvPr>
            <p:ph type="ftr" sz="quarter" idx="11"/>
          </p:nvPr>
        </p:nvSpPr>
        <p:spPr>
          <a:xfrm>
            <a:off x="914400" y="6172200"/>
            <a:ext cx="3962400" cy="457200"/>
          </a:xfrm>
          <a:prstGeom prst="rect">
            <a:avLst/>
          </a:prstGeom>
        </p:spPr>
        <p:txBody>
          <a:bodyPr/>
          <a:lstStyle/>
          <a:p>
            <a:endParaRPr lang="es-ES_tradnl"/>
          </a:p>
        </p:txBody>
      </p:sp>
      <p:sp>
        <p:nvSpPr>
          <p:cNvPr id="7" name="Slide Number Placeholder 6"/>
          <p:cNvSpPr>
            <a:spLocks noGrp="1"/>
          </p:cNvSpPr>
          <p:nvPr>
            <p:ph type="sldNum" sz="quarter" idx="12"/>
          </p:nvPr>
        </p:nvSpPr>
        <p:spPr/>
        <p:txBody>
          <a:bodyPr/>
          <a:lstStyle/>
          <a:p>
            <a:fld id="{0EABF873-A8CC-4680-B92B-676EF7CF1CED}" type="slidenum">
              <a:rPr lang="es-ES_tradnl" smtClean="0"/>
              <a:t>‹Nº›</a:t>
            </a:fld>
            <a:endParaRPr lang="es-ES_tradnl"/>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a:xfrm>
            <a:off x="6172200" y="6191250"/>
            <a:ext cx="2476500" cy="476250"/>
          </a:xfrm>
          <a:prstGeom prst="rect">
            <a:avLst/>
          </a:prstGeom>
        </p:spPr>
        <p:txBody>
          <a:bodyPr/>
          <a:lstStyle/>
          <a:p>
            <a:endParaRPr lang="es-ES_tradnl"/>
          </a:p>
        </p:txBody>
      </p:sp>
      <p:sp>
        <p:nvSpPr>
          <p:cNvPr id="8" name="Footer Placeholder 7"/>
          <p:cNvSpPr>
            <a:spLocks noGrp="1"/>
          </p:cNvSpPr>
          <p:nvPr>
            <p:ph type="ftr" sz="quarter" idx="11"/>
          </p:nvPr>
        </p:nvSpPr>
        <p:spPr>
          <a:xfrm>
            <a:off x="914400" y="6172200"/>
            <a:ext cx="3962400" cy="457200"/>
          </a:xfrm>
          <a:prstGeom prst="rect">
            <a:avLst/>
          </a:prstGeom>
        </p:spPr>
        <p:txBody>
          <a:bodyPr/>
          <a:lstStyle/>
          <a:p>
            <a:endParaRPr lang="es-ES_tradnl"/>
          </a:p>
        </p:txBody>
      </p:sp>
      <p:sp>
        <p:nvSpPr>
          <p:cNvPr id="9" name="Slide Number Placeholder 8"/>
          <p:cNvSpPr>
            <a:spLocks noGrp="1"/>
          </p:cNvSpPr>
          <p:nvPr>
            <p:ph type="sldNum" sz="quarter" idx="12"/>
          </p:nvPr>
        </p:nvSpPr>
        <p:spPr/>
        <p:txBody>
          <a:bodyPr/>
          <a:lstStyle/>
          <a:p>
            <a:fld id="{0EABF873-A8CC-4680-B92B-676EF7CF1CED}" type="slidenum">
              <a:rPr lang="es-ES_tradnl" smtClean="0"/>
              <a:t>‹Nº›</a:t>
            </a:fld>
            <a:endParaRPr lang="es-ES_tradnl"/>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a:xfrm>
            <a:off x="6172200" y="6191250"/>
            <a:ext cx="2476500" cy="476250"/>
          </a:xfrm>
          <a:prstGeom prst="rect">
            <a:avLst/>
          </a:prstGeom>
        </p:spPr>
        <p:txBody>
          <a:bodyPr/>
          <a:lstStyle/>
          <a:p>
            <a:endParaRPr lang="es-ES_tradnl"/>
          </a:p>
        </p:txBody>
      </p:sp>
      <p:sp>
        <p:nvSpPr>
          <p:cNvPr id="4" name="Footer Placeholder 3"/>
          <p:cNvSpPr>
            <a:spLocks noGrp="1"/>
          </p:cNvSpPr>
          <p:nvPr>
            <p:ph type="ftr" sz="quarter" idx="11"/>
          </p:nvPr>
        </p:nvSpPr>
        <p:spPr>
          <a:xfrm>
            <a:off x="914400" y="6172200"/>
            <a:ext cx="3962400" cy="457200"/>
          </a:xfrm>
          <a:prstGeom prst="rect">
            <a:avLst/>
          </a:prstGeom>
        </p:spPr>
        <p:txBody>
          <a:bodyPr/>
          <a:lstStyle/>
          <a:p>
            <a:endParaRPr lang="es-ES_tradnl"/>
          </a:p>
        </p:txBody>
      </p:sp>
      <p:sp>
        <p:nvSpPr>
          <p:cNvPr id="5" name="Slide Number Placeholder 4"/>
          <p:cNvSpPr>
            <a:spLocks noGrp="1"/>
          </p:cNvSpPr>
          <p:nvPr>
            <p:ph type="sldNum" sz="quarter" idx="12"/>
          </p:nvPr>
        </p:nvSpPr>
        <p:spPr/>
        <p:txBody>
          <a:bodyPr/>
          <a:lstStyle/>
          <a:p>
            <a:fld id="{0EABF873-A8CC-4680-B92B-676EF7CF1CED}" type="slidenum">
              <a:rPr lang="es-ES_tradnl" smtClean="0"/>
              <a:t>‹Nº›</a:t>
            </a:fld>
            <a:endParaRPr lang="es-ES_trad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172200" y="6191250"/>
            <a:ext cx="2476500" cy="476250"/>
          </a:xfrm>
          <a:prstGeom prst="rect">
            <a:avLst/>
          </a:prstGeom>
        </p:spPr>
        <p:txBody>
          <a:bodyPr/>
          <a:lstStyle/>
          <a:p>
            <a:endParaRPr lang="es-ES_tradnl"/>
          </a:p>
        </p:txBody>
      </p:sp>
      <p:sp>
        <p:nvSpPr>
          <p:cNvPr id="3" name="Footer Placeholder 2"/>
          <p:cNvSpPr>
            <a:spLocks noGrp="1"/>
          </p:cNvSpPr>
          <p:nvPr>
            <p:ph type="ftr" sz="quarter" idx="11"/>
          </p:nvPr>
        </p:nvSpPr>
        <p:spPr>
          <a:xfrm>
            <a:off x="914400" y="6172200"/>
            <a:ext cx="3962400" cy="457200"/>
          </a:xfrm>
          <a:prstGeom prst="rect">
            <a:avLst/>
          </a:prstGeom>
        </p:spPr>
        <p:txBody>
          <a:bodyPr/>
          <a:lstStyle/>
          <a:p>
            <a:endParaRPr lang="es-ES_tradnl"/>
          </a:p>
        </p:txBody>
      </p:sp>
      <p:sp>
        <p:nvSpPr>
          <p:cNvPr id="4" name="Slide Number Placeholder 3"/>
          <p:cNvSpPr>
            <a:spLocks noGrp="1"/>
          </p:cNvSpPr>
          <p:nvPr>
            <p:ph type="sldNum" sz="quarter" idx="12"/>
          </p:nvPr>
        </p:nvSpPr>
        <p:spPr/>
        <p:txBody>
          <a:bodyPr/>
          <a:lstStyle/>
          <a:p>
            <a:fld id="{0EABF873-A8CC-4680-B92B-676EF7CF1CED}" type="slidenum">
              <a:rPr lang="es-ES_tradnl" smtClean="0"/>
              <a:t>‹Nº›</a:t>
            </a:fld>
            <a:endParaRPr lang="es-ES_trad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6172200" y="6191250"/>
            <a:ext cx="2476500" cy="476250"/>
          </a:xfrm>
          <a:prstGeom prst="rect">
            <a:avLst/>
          </a:prstGeom>
        </p:spPr>
        <p:txBody>
          <a:bodyPr/>
          <a:lstStyle/>
          <a:p>
            <a:endParaRPr lang="es-ES_tradnl"/>
          </a:p>
        </p:txBody>
      </p:sp>
      <p:sp>
        <p:nvSpPr>
          <p:cNvPr id="6" name="Footer Placeholder 5"/>
          <p:cNvSpPr>
            <a:spLocks noGrp="1"/>
          </p:cNvSpPr>
          <p:nvPr>
            <p:ph type="ftr" sz="quarter" idx="11"/>
          </p:nvPr>
        </p:nvSpPr>
        <p:spPr>
          <a:xfrm>
            <a:off x="914400" y="6172200"/>
            <a:ext cx="3962400" cy="457200"/>
          </a:xfrm>
          <a:prstGeom prst="rect">
            <a:avLst/>
          </a:prstGeom>
        </p:spPr>
        <p:txBody>
          <a:bodyPr/>
          <a:lstStyle/>
          <a:p>
            <a:endParaRPr lang="es-ES_tradnl"/>
          </a:p>
        </p:txBody>
      </p:sp>
      <p:sp>
        <p:nvSpPr>
          <p:cNvPr id="7" name="Slide Number Placeholder 6"/>
          <p:cNvSpPr>
            <a:spLocks noGrp="1"/>
          </p:cNvSpPr>
          <p:nvPr>
            <p:ph type="sldNum" sz="quarter" idx="12"/>
          </p:nvPr>
        </p:nvSpPr>
        <p:spPr/>
        <p:txBody>
          <a:bodyPr/>
          <a:lstStyle/>
          <a:p>
            <a:fld id="{0EABF873-A8CC-4680-B92B-676EF7CF1CED}" type="slidenum">
              <a:rPr lang="es-ES_tradnl" smtClean="0"/>
              <a:t>‹Nº›</a:t>
            </a:fld>
            <a:endParaRPr lang="es-ES_tradnl"/>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6172200" y="6191250"/>
            <a:ext cx="2476500" cy="476250"/>
          </a:xfrm>
          <a:prstGeom prst="rect">
            <a:avLst/>
          </a:prstGeom>
        </p:spPr>
        <p:txBody>
          <a:bodyPr/>
          <a:lstStyle/>
          <a:p>
            <a:endParaRPr lang="es-ES_tradnl"/>
          </a:p>
        </p:txBody>
      </p:sp>
      <p:sp>
        <p:nvSpPr>
          <p:cNvPr id="6" name="Footer Placeholder 5"/>
          <p:cNvSpPr>
            <a:spLocks noGrp="1"/>
          </p:cNvSpPr>
          <p:nvPr>
            <p:ph type="ftr" sz="quarter" idx="11"/>
          </p:nvPr>
        </p:nvSpPr>
        <p:spPr>
          <a:xfrm>
            <a:off x="914400" y="6172200"/>
            <a:ext cx="3886200" cy="457200"/>
          </a:xfrm>
          <a:prstGeom prst="rect">
            <a:avLst/>
          </a:prstGeom>
        </p:spPr>
        <p:txBody>
          <a:bodyPr/>
          <a:lstStyle/>
          <a:p>
            <a:endParaRPr lang="es-ES_tradnl"/>
          </a:p>
        </p:txBody>
      </p:sp>
      <p:sp>
        <p:nvSpPr>
          <p:cNvPr id="7" name="Slide Number Placeholder 6"/>
          <p:cNvSpPr>
            <a:spLocks noGrp="1"/>
          </p:cNvSpPr>
          <p:nvPr>
            <p:ph type="sldNum" sz="quarter" idx="12"/>
          </p:nvPr>
        </p:nvSpPr>
        <p:spPr>
          <a:xfrm>
            <a:off x="146304" y="6208776"/>
            <a:ext cx="457200" cy="457200"/>
          </a:xfrm>
        </p:spPr>
        <p:txBody>
          <a:bodyPr/>
          <a:lstStyle/>
          <a:p>
            <a:fld id="{0EABF873-A8CC-4680-B92B-676EF7CF1CED}" type="slidenum">
              <a:rPr lang="es-ES_tradnl" smtClean="0"/>
              <a:t>‹Nº›</a:t>
            </a:fld>
            <a:endParaRPr lang="es-ES_tradnl"/>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google.ch/url?sa=i&amp;source=images&amp;cd=&amp;cad=rja&amp;docid=e8yrRIirUsEL4M&amp;tbnid=FBwJ_plUBxmCrM:&amp;ved=0CAgQjRwwAA&amp;url=https://www.estiem.org/default.aspx?PageId=771&amp;ei=35AkUp3wAZGf7Abk34HgCg&amp;psig=AFQjCNHF6gdxSkhJhB_vHcQsVhEVtEVmnQ&amp;ust=1378214495156181"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www.google.com/url?sa=i&amp;rct=j&amp;q=&amp;esrc=s&amp;source=images&amp;cd=&amp;cad=rja&amp;uact=8&amp;ved=&amp;url=http%3A%2F%2Fwww.cna.us.es%2F&amp;psig=AOvVaw0gDYcCgCYXIG8-U_PkW_F2&amp;ust=1568188999046422"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298142"/>
          </a:xfrm>
          <a:prstGeom prst="roundRect">
            <a:avLst>
              <a:gd name="adj" fmla="val 4929"/>
            </a:avLst>
          </a:prstGeom>
          <a:ln w="28575" cap="sq" cmpd="sng" algn="ctr">
            <a:solidFill>
              <a:srgbClr val="0070C0"/>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304800" y="213771"/>
            <a:ext cx="8515672" cy="550933"/>
          </a:xfrm>
          <a:prstGeom prst="rect">
            <a:avLst/>
          </a:prstGeom>
        </p:spPr>
        <p:txBody>
          <a:bodyPr bIns="91440" anchor="b" anchorCtr="0">
            <a:noAutofit/>
          </a:bodyPr>
          <a:lstStyle/>
          <a:p>
            <a:r>
              <a:rPr kumimoji="0" lang="en-US" dirty="0"/>
              <a:t>Click to edit Master title style</a:t>
            </a:r>
          </a:p>
        </p:txBody>
      </p:sp>
      <p:sp>
        <p:nvSpPr>
          <p:cNvPr id="13" name="Text Placeholder 12"/>
          <p:cNvSpPr>
            <a:spLocks noGrp="1"/>
          </p:cNvSpPr>
          <p:nvPr>
            <p:ph type="body" idx="1"/>
          </p:nvPr>
        </p:nvSpPr>
        <p:spPr>
          <a:xfrm>
            <a:off x="304800" y="764704"/>
            <a:ext cx="8515672" cy="5400600"/>
          </a:xfrm>
          <a:prstGeom prst="rect">
            <a:avLst/>
          </a:prstGeom>
        </p:spPr>
        <p:txBody>
          <a:bodyPr>
            <a:normAutofit/>
          </a:bodyPr>
          <a:lstStyle/>
          <a:p>
            <a:pPr lvl="0" eaLnBrk="1" latinLnBrk="0" hangingPunct="1"/>
            <a:r>
              <a:rPr kumimoji="0" lang="en-US" dirty="0"/>
              <a:t>Click to edit Master text styles</a:t>
            </a:r>
          </a:p>
          <a:p>
            <a:pPr lvl="1" eaLnBrk="1" latinLnBrk="0" hangingPunct="1"/>
            <a:r>
              <a:rPr kumimoji="0" lang="en-US" dirty="0"/>
              <a:t>Second level</a:t>
            </a:r>
          </a:p>
          <a:p>
            <a:pPr lvl="2" eaLnBrk="1" latinLnBrk="0" hangingPunct="1"/>
            <a:r>
              <a:rPr kumimoji="0" lang="en-US" dirty="0"/>
              <a:t>Third level</a:t>
            </a:r>
          </a:p>
          <a:p>
            <a:pPr lvl="3" eaLnBrk="1" latinLnBrk="0" hangingPunct="1"/>
            <a:r>
              <a:rPr kumimoji="0" lang="en-US" dirty="0"/>
              <a:t>Fourth level</a:t>
            </a:r>
          </a:p>
          <a:p>
            <a:pPr lvl="4" eaLnBrk="1" latinLnBrk="0" hangingPunct="1"/>
            <a:r>
              <a:rPr kumimoji="0" lang="en-US" dirty="0"/>
              <a:t>Fifth level</a:t>
            </a:r>
          </a:p>
        </p:txBody>
      </p:sp>
      <p:sp>
        <p:nvSpPr>
          <p:cNvPr id="23" name="Slide Number Placeholder 22"/>
          <p:cNvSpPr>
            <a:spLocks noGrp="1"/>
          </p:cNvSpPr>
          <p:nvPr>
            <p:ph type="sldNum" sz="quarter" idx="4"/>
          </p:nvPr>
        </p:nvSpPr>
        <p:spPr>
          <a:xfrm>
            <a:off x="8676456" y="6453336"/>
            <a:ext cx="319336" cy="319982"/>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EABF873-A8CC-4680-B92B-676EF7CF1CED}" type="slidenum">
              <a:rPr lang="es-ES_tradnl" smtClean="0"/>
              <a:t>‹Nº›</a:t>
            </a:fld>
            <a:endParaRPr lang="es-ES_tradnl" dirty="0"/>
          </a:p>
        </p:txBody>
      </p:sp>
      <p:pic>
        <p:nvPicPr>
          <p:cNvPr id="11" name="Picture 2" descr="https://www.estiem.org/GetFile.aspx?File=Images/Projects/StudentGuide/seville.gif">
            <a:hlinkClick r:id="rId13"/>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1115616" y="6356581"/>
            <a:ext cx="501419" cy="501419"/>
          </a:xfrm>
          <a:prstGeom prst="rect">
            <a:avLst/>
          </a:prstGeom>
          <a:noFill/>
          <a:extLst>
            <a:ext uri="{909E8E84-426E-40dd-AFC4-6F175D3DCCD1}">
              <a14:hiddenFill xmlns="" xmlns:a14="http://schemas.microsoft.com/office/drawing/2010/main">
                <a:solidFill>
                  <a:srgbClr val="FFFFFF"/>
                </a:solidFill>
              </a14:hiddenFill>
            </a:ext>
          </a:extLst>
        </p:spPr>
      </p:pic>
      <p:sp>
        <p:nvSpPr>
          <p:cNvPr id="15" name="Text Box 7"/>
          <p:cNvSpPr txBox="1">
            <a:spLocks noChangeArrowheads="1"/>
          </p:cNvSpPr>
          <p:nvPr userDrawn="1"/>
        </p:nvSpPr>
        <p:spPr bwMode="auto">
          <a:xfrm>
            <a:off x="1547664" y="6437652"/>
            <a:ext cx="6840760" cy="353943"/>
          </a:xfrm>
          <a:prstGeom prst="rect">
            <a:avLst/>
          </a:prstGeom>
          <a:noFill/>
          <a:ln w="9525">
            <a:noFill/>
            <a:miter lim="800000"/>
            <a:headEnd/>
            <a:tailEnd/>
          </a:ln>
          <a:effectLst/>
        </p:spPr>
        <p:txBody>
          <a:bodyPr wrap="square" bIns="9144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i="0" dirty="0">
                <a:solidFill>
                  <a:srgbClr val="0070C0"/>
                </a:solidFill>
                <a:latin typeface="Calibri" pitchFamily="34" charset="0"/>
                <a:cs typeface="Arial" pitchFamily="34" charset="0"/>
              </a:rPr>
              <a:t>C. Guerrero, H2020 EURATOM NTR-01-06 project preparation meeting (10/7/2023)</a:t>
            </a:r>
            <a:endParaRPr lang="en-US" sz="1400" b="0" i="0" baseline="0" dirty="0">
              <a:solidFill>
                <a:srgbClr val="0070C0"/>
              </a:solidFill>
              <a:latin typeface="Calibri" pitchFamily="34" charset="0"/>
              <a:cs typeface="Arial" pitchFamily="34" charset="0"/>
            </a:endParaRPr>
          </a:p>
        </p:txBody>
      </p:sp>
      <p:cxnSp>
        <p:nvCxnSpPr>
          <p:cNvPr id="5" name="Straight Connector 4"/>
          <p:cNvCxnSpPr/>
          <p:nvPr userDrawn="1"/>
        </p:nvCxnSpPr>
        <p:spPr>
          <a:xfrm>
            <a:off x="304800" y="648681"/>
            <a:ext cx="8515672"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pic>
        <p:nvPicPr>
          <p:cNvPr id="10" name="Picture 2" descr="Image result for cna logo us">
            <a:hlinkClick r:id="rId15"/>
            <a:extLst>
              <a:ext uri="{FF2B5EF4-FFF2-40B4-BE49-F238E27FC236}">
                <a16:creationId xmlns:a16="http://schemas.microsoft.com/office/drawing/2014/main" id="{2151D2E0-7210-41D7-934B-3BEFBE2A4507}"/>
              </a:ext>
            </a:extLst>
          </p:cNvPr>
          <p:cNvPicPr>
            <a:picLocks noChangeAspect="1" noChangeArrowheads="1"/>
          </p:cNvPicPr>
          <p:nvPr userDrawn="1"/>
        </p:nvPicPr>
        <p:blipFill rotWithShape="1">
          <a:blip r:embed="rId16" cstate="print">
            <a:extLst>
              <a:ext uri="{28A0092B-C50C-407E-A947-70E740481C1C}">
                <a14:useLocalDpi xmlns:a14="http://schemas.microsoft.com/office/drawing/2010/main" val="0"/>
              </a:ext>
            </a:extLst>
          </a:blip>
          <a:srcRect r="46241"/>
          <a:stretch/>
        </p:blipFill>
        <p:spPr bwMode="auto">
          <a:xfrm>
            <a:off x="75500" y="6449248"/>
            <a:ext cx="968108" cy="432197"/>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a:solidFill>
            <a:srgbClr val="0070C0"/>
          </a:solidFill>
          <a:latin typeface="Calibri" panose="020F0502020204030204" pitchFamily="34" charset="0"/>
          <a:ea typeface="+mj-ea"/>
          <a:cs typeface="+mj-cs"/>
        </a:defRPr>
      </a:lvl1pPr>
    </p:titleStyle>
    <p:bodyStyle>
      <a:lvl1pPr marL="274320" indent="-274320" algn="l" rtl="0" eaLnBrk="1" latinLnBrk="0" hangingPunct="1">
        <a:spcBef>
          <a:spcPts val="580"/>
        </a:spcBef>
        <a:buClr>
          <a:srgbClr val="0070C0"/>
        </a:buClr>
        <a:buSzPct val="85000"/>
        <a:buFont typeface="Wingdings 2"/>
        <a:buChar char=""/>
        <a:defRPr kumimoji="0" sz="2600" kern="1200">
          <a:solidFill>
            <a:schemeClr val="tx1"/>
          </a:solidFill>
          <a:latin typeface="Calibri" panose="020F0502020204030204" pitchFamily="34" charset="0"/>
          <a:ea typeface="+mn-ea"/>
          <a:cs typeface="+mn-cs"/>
        </a:defRPr>
      </a:lvl1pPr>
      <a:lvl2pPr marL="548640" indent="-228600" algn="l" rtl="0" eaLnBrk="1" latinLnBrk="0" hangingPunct="1">
        <a:spcBef>
          <a:spcPts val="370"/>
        </a:spcBef>
        <a:buClr>
          <a:srgbClr val="0070C0"/>
        </a:buClr>
        <a:buSzPct val="85000"/>
        <a:buFont typeface="Wingdings 2"/>
        <a:buChar char=""/>
        <a:defRPr kumimoji="0" sz="2400" kern="1200">
          <a:solidFill>
            <a:schemeClr val="tx1"/>
          </a:solidFill>
          <a:latin typeface="Calibri" panose="020F0502020204030204" pitchFamily="34" charset="0"/>
          <a:ea typeface="+mn-ea"/>
          <a:cs typeface="+mn-cs"/>
        </a:defRPr>
      </a:lvl2pPr>
      <a:lvl3pPr marL="822960" indent="-228600" algn="l" rtl="0" eaLnBrk="1" latinLnBrk="0" hangingPunct="1">
        <a:spcBef>
          <a:spcPts val="370"/>
        </a:spcBef>
        <a:buClr>
          <a:srgbClr val="0070C0"/>
        </a:buClr>
        <a:buSzPct val="85000"/>
        <a:buFont typeface="Wingdings 2"/>
        <a:buChar char=""/>
        <a:defRPr kumimoji="0" sz="2000" kern="1200">
          <a:solidFill>
            <a:schemeClr val="tx1"/>
          </a:solidFill>
          <a:latin typeface="Calibri" panose="020F0502020204030204" pitchFamily="34" charset="0"/>
          <a:ea typeface="+mn-ea"/>
          <a:cs typeface="+mn-cs"/>
        </a:defRPr>
      </a:lvl3pPr>
      <a:lvl4pPr marL="1097280" indent="-228600" algn="l" rtl="0" eaLnBrk="1" latinLnBrk="0" hangingPunct="1">
        <a:spcBef>
          <a:spcPts val="370"/>
        </a:spcBef>
        <a:buClr>
          <a:srgbClr val="0070C0"/>
        </a:buClr>
        <a:buSzPct val="80000"/>
        <a:buFont typeface="Wingdings 2"/>
        <a:buChar char=""/>
        <a:defRPr kumimoji="0" sz="2000" kern="1200">
          <a:solidFill>
            <a:schemeClr val="tx1"/>
          </a:solidFill>
          <a:latin typeface="Calibri" panose="020F0502020204030204" pitchFamily="34" charset="0"/>
          <a:ea typeface="+mn-ea"/>
          <a:cs typeface="+mn-cs"/>
        </a:defRPr>
      </a:lvl4pPr>
      <a:lvl5pPr marL="1371600" indent="-228600" algn="l" rtl="0" eaLnBrk="1" latinLnBrk="0" hangingPunct="1">
        <a:spcBef>
          <a:spcPts val="370"/>
        </a:spcBef>
        <a:buClr>
          <a:srgbClr val="0070C0"/>
        </a:buClr>
        <a:buFontTx/>
        <a:buChar char="o"/>
        <a:defRPr kumimoji="0" sz="2000" kern="1200">
          <a:solidFill>
            <a:schemeClr val="tx1"/>
          </a:solidFill>
          <a:latin typeface="Calibri" panose="020F0502020204030204" pitchFamily="34" charset="0"/>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m/url?sa=i&amp;rct=j&amp;q=&amp;esrc=s&amp;source=images&amp;cd=&amp;cad=rja&amp;uact=8&amp;ved=&amp;url=http%3A%2F%2Fwww.cna.us.es%2F&amp;psig=AOvVaw0gDYcCgCYXIG8-U_PkW_F2&amp;ust=1568188999046422"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7"/>
          <p:cNvSpPr>
            <a:spLocks noGrp="1"/>
          </p:cNvSpPr>
          <p:nvPr>
            <p:ph type="ctrTitle"/>
          </p:nvPr>
        </p:nvSpPr>
        <p:spPr>
          <a:xfrm>
            <a:off x="251520" y="1505930"/>
            <a:ext cx="8712968" cy="1470025"/>
          </a:xfrm>
        </p:spPr>
        <p:txBody>
          <a:bodyPr anchor="ctr"/>
          <a:lstStyle>
            <a:lvl1pPr algn="ctr">
              <a:defRPr lang="en-US" dirty="0">
                <a:solidFill>
                  <a:srgbClr val="FFFFFF"/>
                </a:solidFill>
              </a:defRPr>
            </a:lvl1pPr>
          </a:lstStyle>
          <a:p>
            <a:r>
              <a:rPr lang="en-US" sz="3200" dirty="0"/>
              <a:t>Evaluation of </a:t>
            </a:r>
            <a:r>
              <a:rPr lang="en-US" sz="3200" dirty="0" err="1"/>
              <a:t>LoIs</a:t>
            </a:r>
            <a:r>
              <a:rPr lang="en-US" sz="3200" dirty="0"/>
              <a:t> for </a:t>
            </a:r>
            <a:br>
              <a:rPr lang="en-US" sz="3200" dirty="0"/>
            </a:br>
            <a:r>
              <a:rPr lang="en-US" sz="3200" dirty="0"/>
              <a:t>“New equipment and infrastructures”</a:t>
            </a:r>
            <a:br>
              <a:rPr lang="en-US" sz="3200" dirty="0"/>
            </a:br>
            <a:endParaRPr lang="es-ES_tradnl" sz="3200" dirty="0"/>
          </a:p>
        </p:txBody>
      </p:sp>
      <p:sp>
        <p:nvSpPr>
          <p:cNvPr id="8" name="TextBox 7"/>
          <p:cNvSpPr txBox="1"/>
          <p:nvPr/>
        </p:nvSpPr>
        <p:spPr>
          <a:xfrm>
            <a:off x="0" y="3212976"/>
            <a:ext cx="9144000" cy="1138773"/>
          </a:xfrm>
          <a:prstGeom prst="rect">
            <a:avLst/>
          </a:prstGeom>
          <a:noFill/>
        </p:spPr>
        <p:txBody>
          <a:bodyPr wrap="square" rtlCol="0">
            <a:spAutoFit/>
          </a:bodyPr>
          <a:lstStyle/>
          <a:p>
            <a:pPr algn="ctr"/>
            <a:r>
              <a:rPr lang="en-US" sz="2400" dirty="0">
                <a:latin typeface="Calibri" panose="020F0502020204030204" pitchFamily="34" charset="0"/>
              </a:rPr>
              <a:t>Carlos GUERRERO</a:t>
            </a:r>
          </a:p>
          <a:p>
            <a:pPr algn="ctr"/>
            <a:r>
              <a:rPr lang="en-US" sz="2000" dirty="0">
                <a:latin typeface="Calibri" panose="020F0502020204030204" pitchFamily="34" charset="0"/>
              </a:rPr>
              <a:t>Universidad de Sevilla, 41012 Seville, Spain</a:t>
            </a:r>
          </a:p>
          <a:p>
            <a:pPr algn="ctr"/>
            <a:r>
              <a:rPr lang="en-US" sz="2000" dirty="0">
                <a:latin typeface="Calibri" panose="020F0502020204030204" pitchFamily="34" charset="0"/>
              </a:rPr>
              <a:t>Centro Nacional de </a:t>
            </a:r>
            <a:r>
              <a:rPr lang="en-US" sz="2400" dirty="0" err="1">
                <a:latin typeface="Calibri" panose="020F0502020204030204" pitchFamily="34" charset="0"/>
              </a:rPr>
              <a:t>Aceleradores</a:t>
            </a:r>
            <a:r>
              <a:rPr lang="en-US" sz="2000" dirty="0">
                <a:latin typeface="Calibri" panose="020F0502020204030204" pitchFamily="34" charset="0"/>
              </a:rPr>
              <a:t> (CNA), 41092 Seville, Spain</a:t>
            </a:r>
          </a:p>
        </p:txBody>
      </p:sp>
      <p:sp>
        <p:nvSpPr>
          <p:cNvPr id="10" name="TextBox 9"/>
          <p:cNvSpPr txBox="1"/>
          <p:nvPr/>
        </p:nvSpPr>
        <p:spPr>
          <a:xfrm>
            <a:off x="395536" y="4653136"/>
            <a:ext cx="7848871" cy="830997"/>
          </a:xfrm>
          <a:prstGeom prst="rect">
            <a:avLst/>
          </a:prstGeom>
          <a:noFill/>
        </p:spPr>
        <p:txBody>
          <a:bodyPr wrap="square" rtlCol="0">
            <a:spAutoFit/>
          </a:bodyPr>
          <a:lstStyle/>
          <a:p>
            <a:pPr algn="ctr"/>
            <a:r>
              <a:rPr lang="en-US" sz="2400" b="0" i="0" dirty="0">
                <a:latin typeface="Calibri" pitchFamily="34" charset="0"/>
                <a:cs typeface="Arial" pitchFamily="34" charset="0"/>
              </a:rPr>
              <a:t>H2020 EURATOM NTR-01-06 project preparation meeting </a:t>
            </a:r>
          </a:p>
          <a:p>
            <a:pPr algn="ctr"/>
            <a:r>
              <a:rPr lang="en-US" sz="2400" dirty="0">
                <a:latin typeface="Calibri" pitchFamily="34" charset="0"/>
                <a:cs typeface="Arial" pitchFamily="34" charset="0"/>
              </a:rPr>
              <a:t>CIEMAT, July </a:t>
            </a:r>
            <a:r>
              <a:rPr lang="en-US" sz="2400" b="0" i="0" dirty="0">
                <a:latin typeface="Calibri" pitchFamily="34" charset="0"/>
                <a:cs typeface="Arial" pitchFamily="34" charset="0"/>
              </a:rPr>
              <a:t>7</a:t>
            </a:r>
            <a:r>
              <a:rPr lang="en-US" sz="2400" b="0" i="0" baseline="30000" dirty="0">
                <a:latin typeface="Calibri" pitchFamily="34" charset="0"/>
                <a:cs typeface="Arial" pitchFamily="34" charset="0"/>
              </a:rPr>
              <a:t>th</a:t>
            </a:r>
            <a:r>
              <a:rPr lang="en-US" sz="2400" b="0" i="0" dirty="0">
                <a:latin typeface="Calibri" pitchFamily="34" charset="0"/>
                <a:cs typeface="Arial" pitchFamily="34" charset="0"/>
              </a:rPr>
              <a:t> 2023</a:t>
            </a:r>
            <a:endParaRPr lang="es-ES_tradnl" sz="2400" dirty="0">
              <a:latin typeface="Calibri" panose="020F0502020204030204" pitchFamily="34" charset="0"/>
            </a:endParaRPr>
          </a:p>
        </p:txBody>
      </p:sp>
      <p:pic>
        <p:nvPicPr>
          <p:cNvPr id="1026" name="Picture 2" descr="Image result for cna logo us">
            <a:hlinkClick r:id="rId3"/>
            <a:extLst>
              <a:ext uri="{FF2B5EF4-FFF2-40B4-BE49-F238E27FC236}">
                <a16:creationId xmlns:a16="http://schemas.microsoft.com/office/drawing/2014/main" id="{3B7301E4-DCD2-4F0D-98F3-6A188E1748CB}"/>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r="46241"/>
          <a:stretch/>
        </p:blipFill>
        <p:spPr bwMode="auto">
          <a:xfrm>
            <a:off x="5724128" y="404664"/>
            <a:ext cx="1872208" cy="8358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56818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104F69-2789-412E-0C95-22943B99F5C1}"/>
              </a:ext>
            </a:extLst>
          </p:cNvPr>
          <p:cNvSpPr>
            <a:spLocks noGrp="1"/>
          </p:cNvSpPr>
          <p:nvPr>
            <p:ph type="title"/>
          </p:nvPr>
        </p:nvSpPr>
        <p:spPr/>
        <p:txBody>
          <a:bodyPr/>
          <a:lstStyle/>
          <a:p>
            <a:endParaRPr lang="es-ES"/>
          </a:p>
        </p:txBody>
      </p:sp>
      <p:sp>
        <p:nvSpPr>
          <p:cNvPr id="3" name="Marcador de número de diapositiva 2">
            <a:extLst>
              <a:ext uri="{FF2B5EF4-FFF2-40B4-BE49-F238E27FC236}">
                <a16:creationId xmlns:a16="http://schemas.microsoft.com/office/drawing/2014/main" id="{31745CCB-246A-BFFF-9B97-178D6A9B643C}"/>
              </a:ext>
            </a:extLst>
          </p:cNvPr>
          <p:cNvSpPr>
            <a:spLocks noGrp="1"/>
          </p:cNvSpPr>
          <p:nvPr>
            <p:ph type="sldNum" sz="quarter" idx="12"/>
          </p:nvPr>
        </p:nvSpPr>
        <p:spPr/>
        <p:txBody>
          <a:bodyPr/>
          <a:lstStyle/>
          <a:p>
            <a:fld id="{0EABF873-A8CC-4680-B92B-676EF7CF1CED}" type="slidenum">
              <a:rPr lang="es-ES_tradnl" smtClean="0"/>
              <a:t>10</a:t>
            </a:fld>
            <a:endParaRPr lang="es-ES_tradnl"/>
          </a:p>
        </p:txBody>
      </p:sp>
      <p:graphicFrame>
        <p:nvGraphicFramePr>
          <p:cNvPr id="7" name="Tabla 7">
            <a:extLst>
              <a:ext uri="{FF2B5EF4-FFF2-40B4-BE49-F238E27FC236}">
                <a16:creationId xmlns:a16="http://schemas.microsoft.com/office/drawing/2014/main" id="{D1C06BC7-7596-EF21-AEA8-8F5AAE445BAF}"/>
              </a:ext>
            </a:extLst>
          </p:cNvPr>
          <p:cNvGraphicFramePr>
            <a:graphicFrameLocks noGrp="1"/>
          </p:cNvGraphicFramePr>
          <p:nvPr>
            <p:extLst>
              <p:ext uri="{D42A27DB-BD31-4B8C-83A1-F6EECF244321}">
                <p14:modId xmlns:p14="http://schemas.microsoft.com/office/powerpoint/2010/main" val="3807003301"/>
              </p:ext>
            </p:extLst>
          </p:nvPr>
        </p:nvGraphicFramePr>
        <p:xfrm>
          <a:off x="323528" y="841371"/>
          <a:ext cx="8604384" cy="5333378"/>
        </p:xfrm>
        <a:graphic>
          <a:graphicData uri="http://schemas.openxmlformats.org/drawingml/2006/table">
            <a:tbl>
              <a:tblPr>
                <a:tableStyleId>{5C22544A-7EE6-4342-B048-85BDC9FD1C3A}</a:tableStyleId>
              </a:tblPr>
              <a:tblGrid>
                <a:gridCol w="720080">
                  <a:extLst>
                    <a:ext uri="{9D8B030D-6E8A-4147-A177-3AD203B41FA5}">
                      <a16:colId xmlns:a16="http://schemas.microsoft.com/office/drawing/2014/main" val="3411097028"/>
                    </a:ext>
                  </a:extLst>
                </a:gridCol>
                <a:gridCol w="1431016">
                  <a:extLst>
                    <a:ext uri="{9D8B030D-6E8A-4147-A177-3AD203B41FA5}">
                      <a16:colId xmlns:a16="http://schemas.microsoft.com/office/drawing/2014/main" val="1883977601"/>
                    </a:ext>
                  </a:extLst>
                </a:gridCol>
                <a:gridCol w="2151096">
                  <a:extLst>
                    <a:ext uri="{9D8B030D-6E8A-4147-A177-3AD203B41FA5}">
                      <a16:colId xmlns:a16="http://schemas.microsoft.com/office/drawing/2014/main" val="2256540835"/>
                    </a:ext>
                  </a:extLst>
                </a:gridCol>
                <a:gridCol w="2151096">
                  <a:extLst>
                    <a:ext uri="{9D8B030D-6E8A-4147-A177-3AD203B41FA5}">
                      <a16:colId xmlns:a16="http://schemas.microsoft.com/office/drawing/2014/main" val="2813105256"/>
                    </a:ext>
                  </a:extLst>
                </a:gridCol>
                <a:gridCol w="2151096">
                  <a:extLst>
                    <a:ext uri="{9D8B030D-6E8A-4147-A177-3AD203B41FA5}">
                      <a16:colId xmlns:a16="http://schemas.microsoft.com/office/drawing/2014/main" val="1433673633"/>
                    </a:ext>
                  </a:extLst>
                </a:gridCol>
              </a:tblGrid>
              <a:tr h="370840">
                <a:tc>
                  <a:txBody>
                    <a:bodyPr/>
                    <a:lstStyle/>
                    <a:p>
                      <a:r>
                        <a:rPr lang="en-US" sz="1600" dirty="0">
                          <a:latin typeface="Calibri" panose="020F0502020204030204" pitchFamily="34" charset="0"/>
                          <a:ea typeface="Calibri" panose="020F0502020204030204" pitchFamily="34" charset="0"/>
                          <a:cs typeface="Calibri" panose="020F0502020204030204" pitchFamily="34" charset="0"/>
                        </a:rPr>
                        <a:t>115</a:t>
                      </a:r>
                    </a:p>
                    <a:p>
                      <a:r>
                        <a:rPr lang="en-US" sz="1600" dirty="0">
                          <a:latin typeface="Calibri" panose="020F0502020204030204" pitchFamily="34" charset="0"/>
                          <a:ea typeface="Calibri" panose="020F0502020204030204" pitchFamily="34" charset="0"/>
                          <a:cs typeface="Calibri" panose="020F0502020204030204" pitchFamily="34" charset="0"/>
                        </a:rPr>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algn="ctr" fontAlgn="ctr"/>
                      <a:r>
                        <a:rPr lang="en-U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SiTelescope</a:t>
                      </a:r>
                      <a:r>
                        <a:rPr lang="en-U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Toward new detection set-up for (n, cp) cross section measurements	</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r>
                        <a:rPr lang="en-US" sz="18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SiTelescope</a:t>
                      </a: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Toward new detection set-up for (n, cp) cross section measurements	</a:t>
                      </a:r>
                    </a:p>
                    <a:p>
                      <a:pPr algn="ctr" fontAlgn="ctr"/>
                      <a:endPar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endParaRPr lang="es-ES" sz="1200" b="0" i="0" u="none" strike="noStrike" dirty="0">
                        <a:solidFill>
                          <a:srgbClr val="000000"/>
                        </a:solidFill>
                        <a:effectLst/>
                        <a:latin typeface="Arial" panose="020B060402020202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endParaRPr lang="en-US" sz="1200" b="0" i="0" u="none" strike="noStrike" dirty="0">
                        <a:solidFill>
                          <a:srgbClr val="000000"/>
                        </a:solidFill>
                        <a:effectLst/>
                        <a:latin typeface="Arial" panose="020B060402020202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40669791"/>
                  </a:ext>
                </a:extLst>
              </a:tr>
              <a:tr h="370840">
                <a:tc gridSpan="5">
                  <a:txBody>
                    <a:bodyPr/>
                    <a:lstStyle/>
                    <a:p>
                      <a:pPr algn="ctr" fontAlgn="ctr"/>
                      <a:r>
                        <a:rPr lang="en-U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Jaroslaw</a:t>
                      </a:r>
                      <a:r>
                        <a:rPr lang="en-U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Perkowski</a:t>
                      </a:r>
                      <a:r>
                        <a:rPr lang="en-U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Ulodz</a:t>
                      </a:r>
                      <a:r>
                        <a:rPr lang="en-U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(Poland)</a:t>
                      </a:r>
                    </a:p>
                    <a:p>
                      <a:pPr algn="ctr" fontAlgn="ctr"/>
                      <a:r>
                        <a:rPr lang="en-U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Alberto Pérez de Rada </a:t>
                      </a:r>
                      <a:r>
                        <a:rPr lang="en-U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Fiol</a:t>
                      </a:r>
                      <a:r>
                        <a:rPr lang="en-U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CIEMAT (Spain)</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a:p>
                  </a:txBody>
                  <a:tcPr/>
                </a:tc>
                <a:tc hMerge="1">
                  <a:txBody>
                    <a:bodyPr/>
                    <a:lstStyle/>
                    <a:p>
                      <a:pPr algn="ctr" fontAlgn="ctr"/>
                      <a:r>
                        <a:rPr lang="es-ES" sz="1200" b="0" i="0" u="none" strike="noStrike" dirty="0">
                          <a:solidFill>
                            <a:srgbClr val="000000"/>
                          </a:solidFill>
                          <a:effectLst/>
                          <a:latin typeface="Arial" panose="020B0604020202020204" pitchFamily="34" charset="0"/>
                        </a:rPr>
                        <a:t>PTB</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r>
                        <a:rPr lang="es-ES" sz="1200" b="0" i="0" u="none" strike="noStrike" dirty="0" err="1">
                          <a:solidFill>
                            <a:srgbClr val="000000"/>
                          </a:solidFill>
                          <a:effectLst/>
                          <a:latin typeface="Arial" panose="020B0604020202020204" pitchFamily="34" charset="0"/>
                        </a:rPr>
                        <a:t>Germany</a:t>
                      </a:r>
                      <a:endParaRPr lang="es-ES" sz="1200" b="0" i="0" u="none" strike="noStrike" dirty="0">
                        <a:solidFill>
                          <a:srgbClr val="000000"/>
                        </a:solidFill>
                        <a:effectLst/>
                        <a:latin typeface="Arial" panose="020B060402020202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r>
                        <a:rPr lang="es-ES" sz="1200" b="0" i="0" u="none" strike="noStrike" dirty="0">
                          <a:solidFill>
                            <a:srgbClr val="000000"/>
                          </a:solidFill>
                          <a:effectLst/>
                          <a:latin typeface="Arial" panose="020B0604020202020204" pitchFamily="34" charset="0"/>
                        </a:rPr>
                        <a:t>Elisa Pirovano</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18926996"/>
                  </a:ext>
                </a:extLst>
              </a:tr>
              <a:tr h="1228034">
                <a:tc gridSpan="5">
                  <a:txBody>
                    <a:bodyPr/>
                    <a:lstStyle/>
                    <a:p>
                      <a:pPr algn="just" fontAlgn="ctr"/>
                      <a:r>
                        <a:rPr lang="en-US" sz="1600" b="1"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LoI</a:t>
                      </a:r>
                      <a:r>
                        <a:rPr lang="en-US" sz="16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p>
                    <a:p>
                      <a:pPr algn="just" fontAlgn="ctr"/>
                      <a:r>
                        <a:rPr lang="en-U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Development and test of a Si-telescope system to measure (</a:t>
                      </a:r>
                      <a:r>
                        <a:rPr lang="en-U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n,cp</a:t>
                      </a:r>
                      <a:r>
                        <a:rPr lang="en-U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in the MeV at </a:t>
                      </a:r>
                      <a:r>
                        <a:rPr lang="en-U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nTOF</a:t>
                      </a:r>
                      <a:r>
                        <a:rPr lang="en-U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Telescope of 50x50mm2, with 16 strips and thicknesses of </a:t>
                      </a:r>
                      <a:r>
                        <a:rPr kumimoji="0" lang="en-US" sz="1600" b="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300 and 1500 </a:t>
                      </a:r>
                      <a:r>
                        <a:rPr kumimoji="0" lang="en-US" sz="1600" b="0" kern="1200" dirty="0" err="1">
                          <a:solidFill>
                            <a:schemeClr val="dk1"/>
                          </a:solidFill>
                          <a:effectLst/>
                          <a:latin typeface="Calibri" panose="020F0502020204030204" pitchFamily="34" charset="0"/>
                          <a:ea typeface="Calibri" panose="020F0502020204030204" pitchFamily="34" charset="0"/>
                          <a:cs typeface="Calibri" panose="020F0502020204030204" pitchFamily="34" charset="0"/>
                        </a:rPr>
                        <a:t>μm</a:t>
                      </a:r>
                      <a:r>
                        <a:rPr kumimoji="0" lang="en-US" sz="1600" b="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a:t>
                      </a:r>
                      <a:endParaRPr lang="en-U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a:p>
                  </a:txBody>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just" fontAlgn="ctr"/>
                      <a:r>
                        <a:rPr lang="es-E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a:t>
                      </a:r>
                      <a:r>
                        <a:rPr lang="en-US" sz="18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pgrade</a:t>
                      </a: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of existing Total Absorption Spectrometers (TAS) that will be employed in beta decay studies of relevance for the calculation of reactor decay heat and the reactor antineutrino spectra.</a:t>
                      </a:r>
                    </a:p>
                    <a:p>
                      <a:pPr algn="just" fontAlgn="ct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Building a TAS of second generation, allying efficiency with higher segmentation and energy resolution thanks to 16 LaBr3 crystals to be added to the existing segmented TAS in Europe i.e. the DTAS detector (18 </a:t>
                      </a:r>
                      <a:r>
                        <a:rPr lang="en-US" sz="18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NaI</a:t>
                      </a: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crystals [DTAS]) and the Rocinante detector (12 BaF2 crystals</a:t>
                      </a:r>
                    </a:p>
                    <a:p>
                      <a:pPr algn="just" fontAlgn="ct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[Rocinante])</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57945894"/>
                  </a:ext>
                </a:extLst>
              </a:tr>
              <a:tr h="370840">
                <a:tc gridSpan="5">
                  <a:txBody>
                    <a:bodyPr/>
                    <a:lstStyle/>
                    <a:p>
                      <a:r>
                        <a:rPr lang="en-US" sz="1600" b="1" dirty="0">
                          <a:latin typeface="Calibri" panose="020F0502020204030204" pitchFamily="34" charset="0"/>
                          <a:ea typeface="Calibri" panose="020F0502020204030204" pitchFamily="34" charset="0"/>
                          <a:cs typeface="Calibri" panose="020F0502020204030204" pitchFamily="34" charset="0"/>
                        </a:rPr>
                        <a:t>Comments by evaluator:</a:t>
                      </a:r>
                    </a:p>
                    <a:p>
                      <a:pPr marL="285750" indent="-285750">
                        <a:buFontTx/>
                        <a:buChar char="-"/>
                      </a:pPr>
                      <a:r>
                        <a:rPr lang="en-US" sz="1600" b="0" dirty="0">
                          <a:latin typeface="Calibri" panose="020F0502020204030204" pitchFamily="34" charset="0"/>
                          <a:ea typeface="Calibri" panose="020F0502020204030204" pitchFamily="34" charset="0"/>
                          <a:cs typeface="Calibri" panose="020F0502020204030204" pitchFamily="34" charset="0"/>
                        </a:rPr>
                        <a:t>s(</a:t>
                      </a:r>
                      <a:r>
                        <a:rPr lang="en-US" sz="1600" b="0" dirty="0" err="1">
                          <a:latin typeface="Calibri" panose="020F0502020204030204" pitchFamily="34" charset="0"/>
                          <a:ea typeface="Calibri" panose="020F0502020204030204" pitchFamily="34" charset="0"/>
                          <a:cs typeface="Calibri" panose="020F0502020204030204" pitchFamily="34" charset="0"/>
                        </a:rPr>
                        <a:t>n,chp</a:t>
                      </a:r>
                      <a:r>
                        <a:rPr lang="en-US" sz="1600" b="0" dirty="0">
                          <a:latin typeface="Calibri" panose="020F0502020204030204" pitchFamily="34" charset="0"/>
                          <a:ea typeface="Calibri" panose="020F0502020204030204" pitchFamily="34" charset="0"/>
                          <a:cs typeface="Calibri" panose="020F0502020204030204" pitchFamily="34" charset="0"/>
                        </a:rPr>
                        <a:t>) in the MeV are certainly of interest for </a:t>
                      </a:r>
                      <a:r>
                        <a:rPr lang="en-US" sz="1600" b="0" dirty="0" err="1">
                          <a:latin typeface="Calibri" panose="020F0502020204030204" pitchFamily="34" charset="0"/>
                          <a:ea typeface="Calibri" panose="020F0502020204030204" pitchFamily="34" charset="0"/>
                          <a:cs typeface="Calibri" panose="020F0502020204030204" pitchFamily="34" charset="0"/>
                        </a:rPr>
                        <a:t>nTOF</a:t>
                      </a:r>
                      <a:r>
                        <a:rPr lang="en-US" sz="1600" b="0" dirty="0">
                          <a:latin typeface="Calibri" panose="020F0502020204030204" pitchFamily="34" charset="0"/>
                          <a:ea typeface="Calibri" panose="020F0502020204030204" pitchFamily="34" charset="0"/>
                          <a:cs typeface="Calibri" panose="020F0502020204030204" pitchFamily="34" charset="0"/>
                        </a:rPr>
                        <a:t>.</a:t>
                      </a:r>
                    </a:p>
                    <a:p>
                      <a:pPr marL="285750" indent="-285750">
                        <a:buFontTx/>
                        <a:buChar char="-"/>
                      </a:pPr>
                      <a:r>
                        <a:rPr lang="en-US" sz="1600" b="0" dirty="0">
                          <a:latin typeface="Calibri" panose="020F0502020204030204" pitchFamily="34" charset="0"/>
                          <a:ea typeface="Calibri" panose="020F0502020204030204" pitchFamily="34" charset="0"/>
                          <a:cs typeface="Calibri" panose="020F0502020204030204" pitchFamily="34" charset="0"/>
                        </a:rPr>
                        <a:t>No mention to any particularity of the proposed telescope (do previous tests at </a:t>
                      </a:r>
                      <a:r>
                        <a:rPr lang="en-US" sz="1600" b="0" dirty="0" err="1">
                          <a:latin typeface="Calibri" panose="020F0502020204030204" pitchFamily="34" charset="0"/>
                          <a:ea typeface="Calibri" panose="020F0502020204030204" pitchFamily="34" charset="0"/>
                          <a:cs typeface="Calibri" panose="020F0502020204030204" pitchFamily="34" charset="0"/>
                        </a:rPr>
                        <a:t>nTOF</a:t>
                      </a:r>
                      <a:r>
                        <a:rPr lang="en-US" sz="1600" b="0" dirty="0">
                          <a:latin typeface="Calibri" panose="020F0502020204030204" pitchFamily="34" charset="0"/>
                          <a:ea typeface="Calibri" panose="020F0502020204030204" pitchFamily="34" charset="0"/>
                          <a:cs typeface="Calibri" panose="020F0502020204030204" pitchFamily="34" charset="0"/>
                        </a:rPr>
                        <a:t> point any limitations, as mentioned in SADR?)  </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600" b="0" noProof="0" dirty="0">
                          <a:solidFill>
                            <a:srgbClr val="FF0000"/>
                          </a:solidFill>
                          <a:latin typeface="Calibri" panose="020F0502020204030204" pitchFamily="34" charset="0"/>
                          <a:ea typeface="Calibri" panose="020F0502020204030204" pitchFamily="34" charset="0"/>
                          <a:cs typeface="Calibri" panose="020F0502020204030204" pitchFamily="34" charset="0"/>
                        </a:rPr>
                        <a:t>Synergies with “SADR”?</a:t>
                      </a:r>
                    </a:p>
                    <a:p>
                      <a:pPr marL="285750" indent="-285750">
                        <a:buFontTx/>
                        <a:buChar char="-"/>
                      </a:pPr>
                      <a:r>
                        <a:rPr lang="en-US" sz="1600" dirty="0" err="1">
                          <a:solidFill>
                            <a:srgbClr val="FF0000"/>
                          </a:solidFill>
                          <a:latin typeface="Calibri" panose="020F0502020204030204" pitchFamily="34" charset="0"/>
                          <a:ea typeface="Calibri" panose="020F0502020204030204" pitchFamily="34" charset="0"/>
                          <a:cs typeface="Calibri" panose="020F0502020204030204" pitchFamily="34" charset="0"/>
                        </a:rPr>
                        <a:t>ULodz</a:t>
                      </a:r>
                      <a:r>
                        <a:rPr lang="en-US" sz="1600" dirty="0">
                          <a:solidFill>
                            <a:srgbClr val="FF0000"/>
                          </a:solidFill>
                          <a:latin typeface="Calibri" panose="020F0502020204030204" pitchFamily="34" charset="0"/>
                          <a:ea typeface="Calibri" panose="020F0502020204030204" pitchFamily="34" charset="0"/>
                          <a:cs typeface="Calibri" panose="020F0502020204030204" pitchFamily="34" charset="0"/>
                        </a:rPr>
                        <a:t> budgets request is 48% of the total available for Detector and Facilities R&amp;D</a:t>
                      </a:r>
                    </a:p>
                    <a:p>
                      <a:pPr marL="0" indent="0">
                        <a:buFontTx/>
                        <a:buNone/>
                      </a:pPr>
                      <a:r>
                        <a:rPr lang="en-US" sz="1600" dirty="0">
                          <a:solidFill>
                            <a:srgbClr val="FF0000"/>
                          </a:solidFill>
                          <a:latin typeface="Calibri" panose="020F0502020204030204" pitchFamily="34" charset="0"/>
                          <a:ea typeface="Calibri" panose="020F0502020204030204" pitchFamily="34" charset="0"/>
                          <a:cs typeface="Calibri" panose="020F0502020204030204" pitchFamily="34" charset="0"/>
                        </a:rPr>
                        <a:t>           =&gt; Severe Budget request in order. </a:t>
                      </a:r>
                    </a:p>
                    <a:p>
                      <a:r>
                        <a:rPr lang="en-US" sz="1600" dirty="0">
                          <a:latin typeface="Calibri" panose="020F0502020204030204" pitchFamily="34" charset="0"/>
                          <a:ea typeface="Calibri" panose="020F0502020204030204" pitchFamily="34" charset="0"/>
                          <a:cs typeface="Calibri" panose="020F0502020204030204" pitchFamily="34" charset="0"/>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a:p>
                  </a:txBody>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74019196"/>
                  </a:ext>
                </a:extLst>
              </a:tr>
              <a:tr h="412501">
                <a:tc gridSpan="2">
                  <a:txBody>
                    <a:bodyPr/>
                    <a:lstStyle/>
                    <a:p>
                      <a:pPr algn="ctr"/>
                      <a:r>
                        <a:rPr lang="en-US" sz="1600" b="1" dirty="0">
                          <a:latin typeface="Calibri" panose="020F0502020204030204" pitchFamily="34" charset="0"/>
                          <a:ea typeface="Calibri" panose="020F0502020204030204" pitchFamily="34" charset="0"/>
                          <a:cs typeface="Calibri" panose="020F0502020204030204" pitchFamily="34" charset="0"/>
                        </a:rPr>
                        <a:t>Total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s-ES" sz="1800" b="1"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1" dirty="0" err="1">
                          <a:latin typeface="Calibri" panose="020F0502020204030204" pitchFamily="34" charset="0"/>
                          <a:ea typeface="Calibri" panose="020F0502020204030204" pitchFamily="34" charset="0"/>
                          <a:cs typeface="Calibri" panose="020F0502020204030204" pitchFamily="34" charset="0"/>
                        </a:rPr>
                        <a:t>Personel</a:t>
                      </a:r>
                      <a:endParaRPr lang="en-US" sz="1600" b="1"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1" dirty="0">
                          <a:latin typeface="Calibri" panose="020F0502020204030204" pitchFamily="34" charset="0"/>
                          <a:ea typeface="Calibri" panose="020F0502020204030204" pitchFamily="34" charset="0"/>
                          <a:cs typeface="Calibri" panose="020F0502020204030204" pitchFamily="34" charset="0"/>
                        </a:rPr>
                        <a:t>Travel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1" dirty="0">
                          <a:latin typeface="Calibri" panose="020F0502020204030204" pitchFamily="34" charset="0"/>
                          <a:ea typeface="Calibri" panose="020F0502020204030204" pitchFamily="34" charset="0"/>
                          <a:cs typeface="Calibri" panose="020F0502020204030204" pitchFamily="34" charset="0"/>
                        </a:rPr>
                        <a:t>Equipment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91094117"/>
                  </a:ext>
                </a:extLst>
              </a:tr>
              <a:tr h="412501">
                <a:tc gridSpan="2">
                  <a:txBody>
                    <a:bodyPr/>
                    <a:lstStyle/>
                    <a:p>
                      <a:r>
                        <a:rPr lang="en-US" sz="1600" dirty="0" err="1">
                          <a:latin typeface="Calibri" panose="020F0502020204030204" pitchFamily="34" charset="0"/>
                          <a:ea typeface="Calibri" panose="020F0502020204030204" pitchFamily="34" charset="0"/>
                          <a:cs typeface="Calibri" panose="020F0502020204030204" pitchFamily="34" charset="0"/>
                        </a:rPr>
                        <a:t>ULodz</a:t>
                      </a:r>
                      <a:r>
                        <a:rPr lang="en-US" sz="1600" dirty="0">
                          <a:latin typeface="Calibri" panose="020F0502020204030204" pitchFamily="34" charset="0"/>
                          <a:ea typeface="Calibri" panose="020F0502020204030204" pitchFamily="34" charset="0"/>
                          <a:cs typeface="Calibri" panose="020F0502020204030204" pitchFamily="34" charset="0"/>
                        </a:rPr>
                        <a:t>:  </a:t>
                      </a:r>
                      <a:r>
                        <a:rPr lang="en-US" sz="1600" b="1" dirty="0">
                          <a:latin typeface="Calibri" panose="020F0502020204030204" pitchFamily="34" charset="0"/>
                          <a:ea typeface="Calibri" panose="020F0502020204030204" pitchFamily="34" charset="0"/>
                          <a:cs typeface="Calibri" panose="020F0502020204030204" pitchFamily="34" charset="0"/>
                        </a:rPr>
                        <a:t>145.000 €</a:t>
                      </a:r>
                    </a:p>
                    <a:p>
                      <a:r>
                        <a:rPr lang="en-US" sz="1600" dirty="0">
                          <a:latin typeface="Calibri" panose="020F0502020204030204" pitchFamily="34" charset="0"/>
                          <a:ea typeface="Calibri" panose="020F0502020204030204" pitchFamily="34" charset="0"/>
                          <a:cs typeface="Calibri" panose="020F0502020204030204" pitchFamily="34" charset="0"/>
                        </a:rPr>
                        <a:t>CIEMAT:  </a:t>
                      </a:r>
                      <a:r>
                        <a:rPr lang="en-US" sz="1600" b="1" dirty="0">
                          <a:latin typeface="Calibri" panose="020F0502020204030204" pitchFamily="34" charset="0"/>
                          <a:ea typeface="Calibri" panose="020F0502020204030204" pitchFamily="34" charset="0"/>
                          <a:cs typeface="Calibri" panose="020F0502020204030204" pitchFamily="34" charset="0"/>
                        </a:rPr>
                        <a:t>10.000 €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latin typeface="Calibri" panose="020F0502020204030204" pitchFamily="34" charset="0"/>
                          <a:ea typeface="Calibri" panose="020F0502020204030204" pitchFamily="34" charset="0"/>
                          <a:cs typeface="Calibri" panose="020F0502020204030204" pitchFamily="34" charset="0"/>
                        </a:rPr>
                        <a:t>126.000 €</a:t>
                      </a:r>
                    </a:p>
                    <a:p>
                      <a:r>
                        <a:rPr lang="en-US" sz="1600" dirty="0">
                          <a:latin typeface="Calibri" panose="020F0502020204030204" pitchFamily="34" charset="0"/>
                          <a:ea typeface="Calibri" panose="020F0502020204030204" pitchFamily="34" charset="0"/>
                          <a:cs typeface="Calibri" panose="020F0502020204030204" pitchFamily="34" charset="0"/>
                        </a:rPr>
                        <a:t>  10.000 €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latin typeface="Calibri" panose="020F0502020204030204" pitchFamily="34" charset="0"/>
                          <a:ea typeface="Calibri" panose="020F0502020204030204" pitchFamily="34" charset="0"/>
                          <a:cs typeface="Calibri" panose="020F0502020204030204" pitchFamily="34" charset="0"/>
                        </a:rPr>
                        <a:t>4.000 €</a:t>
                      </a:r>
                    </a:p>
                    <a:p>
                      <a:r>
                        <a:rPr lang="en-US" sz="1600" dirty="0">
                          <a:latin typeface="Calibri" panose="020F0502020204030204" pitchFamily="34" charset="0"/>
                          <a:ea typeface="Calibri" panose="020F0502020204030204" pitchFamily="34" charset="0"/>
                          <a:cs typeface="Calibri" panose="020F0502020204030204" pitchFamily="34" charset="0"/>
                        </a:rPr>
                        <a:t>        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latin typeface="Calibri" panose="020F0502020204030204" pitchFamily="34" charset="0"/>
                          <a:ea typeface="Calibri" panose="020F0502020204030204" pitchFamily="34" charset="0"/>
                          <a:cs typeface="Calibri" panose="020F0502020204030204" pitchFamily="34" charset="0"/>
                        </a:rPr>
                        <a:t>15.000 €</a:t>
                      </a:r>
                    </a:p>
                    <a:p>
                      <a:r>
                        <a:rPr lang="en-US" sz="1600" dirty="0">
                          <a:latin typeface="Calibri" panose="020F0502020204030204" pitchFamily="34" charset="0"/>
                          <a:ea typeface="Calibri" panose="020F0502020204030204" pitchFamily="34" charset="0"/>
                          <a:cs typeface="Calibri" panose="020F0502020204030204" pitchFamily="34" charset="0"/>
                        </a:rPr>
                        <a:t>          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855276"/>
                  </a:ext>
                </a:extLst>
              </a:tr>
            </a:tbl>
          </a:graphicData>
        </a:graphic>
      </p:graphicFrame>
      <p:sp>
        <p:nvSpPr>
          <p:cNvPr id="4" name="Hexágono 3">
            <a:extLst>
              <a:ext uri="{FF2B5EF4-FFF2-40B4-BE49-F238E27FC236}">
                <a16:creationId xmlns:a16="http://schemas.microsoft.com/office/drawing/2014/main" id="{556AD5D3-0D0B-7757-EDD8-6CD6F1E91476}"/>
              </a:ext>
            </a:extLst>
          </p:cNvPr>
          <p:cNvSpPr/>
          <p:nvPr/>
        </p:nvSpPr>
        <p:spPr>
          <a:xfrm>
            <a:off x="8260060" y="5774364"/>
            <a:ext cx="576064" cy="484530"/>
          </a:xfrm>
          <a:prstGeom prst="hexagon">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ES" sz="2800" b="1" dirty="0"/>
              <a:t>4</a:t>
            </a:r>
            <a:endParaRPr lang="en-US" b="1" dirty="0"/>
          </a:p>
        </p:txBody>
      </p:sp>
    </p:spTree>
    <p:extLst>
      <p:ext uri="{BB962C8B-B14F-4D97-AF65-F5344CB8AC3E}">
        <p14:creationId xmlns:p14="http://schemas.microsoft.com/office/powerpoint/2010/main" val="3257711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104F69-2789-412E-0C95-22943B99F5C1}"/>
              </a:ext>
            </a:extLst>
          </p:cNvPr>
          <p:cNvSpPr>
            <a:spLocks noGrp="1"/>
          </p:cNvSpPr>
          <p:nvPr>
            <p:ph type="title"/>
          </p:nvPr>
        </p:nvSpPr>
        <p:spPr/>
        <p:txBody>
          <a:bodyPr/>
          <a:lstStyle/>
          <a:p>
            <a:endParaRPr lang="es-ES"/>
          </a:p>
        </p:txBody>
      </p:sp>
      <p:sp>
        <p:nvSpPr>
          <p:cNvPr id="3" name="Marcador de número de diapositiva 2">
            <a:extLst>
              <a:ext uri="{FF2B5EF4-FFF2-40B4-BE49-F238E27FC236}">
                <a16:creationId xmlns:a16="http://schemas.microsoft.com/office/drawing/2014/main" id="{31745CCB-246A-BFFF-9B97-178D6A9B643C}"/>
              </a:ext>
            </a:extLst>
          </p:cNvPr>
          <p:cNvSpPr>
            <a:spLocks noGrp="1"/>
          </p:cNvSpPr>
          <p:nvPr>
            <p:ph type="sldNum" sz="quarter" idx="12"/>
          </p:nvPr>
        </p:nvSpPr>
        <p:spPr/>
        <p:txBody>
          <a:bodyPr/>
          <a:lstStyle/>
          <a:p>
            <a:fld id="{0EABF873-A8CC-4680-B92B-676EF7CF1CED}" type="slidenum">
              <a:rPr lang="es-ES_tradnl" smtClean="0"/>
              <a:t>11</a:t>
            </a:fld>
            <a:endParaRPr lang="es-ES_tradnl"/>
          </a:p>
        </p:txBody>
      </p:sp>
      <p:graphicFrame>
        <p:nvGraphicFramePr>
          <p:cNvPr id="7" name="Tabla 7">
            <a:extLst>
              <a:ext uri="{FF2B5EF4-FFF2-40B4-BE49-F238E27FC236}">
                <a16:creationId xmlns:a16="http://schemas.microsoft.com/office/drawing/2014/main" id="{D1C06BC7-7596-EF21-AEA8-8F5AAE445BAF}"/>
              </a:ext>
            </a:extLst>
          </p:cNvPr>
          <p:cNvGraphicFramePr>
            <a:graphicFrameLocks noGrp="1"/>
          </p:cNvGraphicFramePr>
          <p:nvPr>
            <p:extLst>
              <p:ext uri="{D42A27DB-BD31-4B8C-83A1-F6EECF244321}">
                <p14:modId xmlns:p14="http://schemas.microsoft.com/office/powerpoint/2010/main" val="98987280"/>
              </p:ext>
            </p:extLst>
          </p:nvPr>
        </p:nvGraphicFramePr>
        <p:xfrm>
          <a:off x="323528" y="841371"/>
          <a:ext cx="8604384" cy="5352072"/>
        </p:xfrm>
        <a:graphic>
          <a:graphicData uri="http://schemas.openxmlformats.org/drawingml/2006/table">
            <a:tbl>
              <a:tblPr>
                <a:tableStyleId>{5C22544A-7EE6-4342-B048-85BDC9FD1C3A}</a:tableStyleId>
              </a:tblPr>
              <a:tblGrid>
                <a:gridCol w="648072">
                  <a:extLst>
                    <a:ext uri="{9D8B030D-6E8A-4147-A177-3AD203B41FA5}">
                      <a16:colId xmlns:a16="http://schemas.microsoft.com/office/drawing/2014/main" val="3411097028"/>
                    </a:ext>
                  </a:extLst>
                </a:gridCol>
                <a:gridCol w="1728192">
                  <a:extLst>
                    <a:ext uri="{9D8B030D-6E8A-4147-A177-3AD203B41FA5}">
                      <a16:colId xmlns:a16="http://schemas.microsoft.com/office/drawing/2014/main" val="1356693797"/>
                    </a:ext>
                  </a:extLst>
                </a:gridCol>
                <a:gridCol w="1925928">
                  <a:extLst>
                    <a:ext uri="{9D8B030D-6E8A-4147-A177-3AD203B41FA5}">
                      <a16:colId xmlns:a16="http://schemas.microsoft.com/office/drawing/2014/main" val="2256540835"/>
                    </a:ext>
                  </a:extLst>
                </a:gridCol>
                <a:gridCol w="2151096">
                  <a:extLst>
                    <a:ext uri="{9D8B030D-6E8A-4147-A177-3AD203B41FA5}">
                      <a16:colId xmlns:a16="http://schemas.microsoft.com/office/drawing/2014/main" val="2813105256"/>
                    </a:ext>
                  </a:extLst>
                </a:gridCol>
                <a:gridCol w="2151096">
                  <a:extLst>
                    <a:ext uri="{9D8B030D-6E8A-4147-A177-3AD203B41FA5}">
                      <a16:colId xmlns:a16="http://schemas.microsoft.com/office/drawing/2014/main" val="1433673633"/>
                    </a:ext>
                  </a:extLst>
                </a:gridCol>
              </a:tblGrid>
              <a:tr h="370840">
                <a:tc>
                  <a:txBody>
                    <a:bodyPr/>
                    <a:lstStyle/>
                    <a:p>
                      <a:r>
                        <a:rPr lang="en-US" sz="1600" noProof="0" dirty="0">
                          <a:latin typeface="Calibri" panose="020F0502020204030204" pitchFamily="34" charset="0"/>
                          <a:ea typeface="Calibri" panose="020F0502020204030204" pitchFamily="34" charset="0"/>
                          <a:cs typeface="Calibri" panose="020F0502020204030204" pitchFamily="34" charset="0"/>
                        </a:rPr>
                        <a:t>106</a:t>
                      </a:r>
                    </a:p>
                    <a:p>
                      <a:r>
                        <a:rPr lang="en-US" sz="1600" noProof="0" dirty="0">
                          <a:latin typeface="Calibri" panose="020F0502020204030204" pitchFamily="34" charset="0"/>
                          <a:ea typeface="Calibri" panose="020F0502020204030204" pitchFamily="34" charset="0"/>
                          <a:cs typeface="Calibri" panose="020F0502020204030204" pitchFamily="34" charset="0"/>
                        </a:rPr>
                        <a:t>77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algn="ctr" fontAlgn="ct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SADR: Validation of a charged-particles detection system: the new Annular DSSSD</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r>
                        <a:rPr lang="en-US" sz="1200" b="0" i="0" u="none" strike="noStrike" dirty="0">
                          <a:solidFill>
                            <a:srgbClr val="000000"/>
                          </a:solidFill>
                          <a:effectLst/>
                          <a:latin typeface="Arial" panose="020B0604020202020204" pitchFamily="34" charset="0"/>
                        </a:rPr>
                        <a:t>SADR: Validation of a charged-particles detection system: The new Annular DSSSD</a:t>
                      </a:r>
                    </a:p>
                    <a:p>
                      <a:pPr algn="ctr" fontAlgn="ctr"/>
                      <a:endParaRPr lang="en-US" sz="1200" b="0" i="0" u="none" strike="noStrike" dirty="0">
                        <a:solidFill>
                          <a:srgbClr val="000000"/>
                        </a:solidFill>
                        <a:effectLst/>
                        <a:latin typeface="Arial" panose="020B060402020202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endParaRPr lang="es-ES" sz="1200" b="0" i="0" u="none" strike="noStrike" dirty="0">
                        <a:solidFill>
                          <a:srgbClr val="000000"/>
                        </a:solidFill>
                        <a:effectLst/>
                        <a:latin typeface="Arial" panose="020B060402020202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endParaRPr lang="en-US" sz="1200" b="0" i="0" u="none" strike="noStrike" dirty="0">
                        <a:solidFill>
                          <a:srgbClr val="000000"/>
                        </a:solidFill>
                        <a:effectLst/>
                        <a:latin typeface="Arial" panose="020B060402020202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40669791"/>
                  </a:ext>
                </a:extLst>
              </a:tr>
              <a:tr h="370840">
                <a:tc gridSpan="5">
                  <a:txBody>
                    <a:bodyPr/>
                    <a:lstStyle/>
                    <a:p>
                      <a:pPr algn="ctr" fontAlgn="ct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Nikolaos </a:t>
                      </a:r>
                      <a:r>
                        <a:rPr lang="en-US" sz="1600" b="0" i="0" u="none" strike="noStrike" noProof="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Patronis</a:t>
                      </a: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1600" b="0" i="0" u="none" strike="noStrike" noProof="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UIoannina</a:t>
                      </a: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(Greece)</a:t>
                      </a:r>
                    </a:p>
                    <a:p>
                      <a:pPr algn="ctr" fontAlgn="ct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Luigi </a:t>
                      </a:r>
                      <a:r>
                        <a:rPr lang="en-US" sz="1600" b="0" i="0" u="none" strike="noStrike" noProof="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Cosentino</a:t>
                      </a: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INFN-LNS (Italy)</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a:p>
                  </a:txBody>
                  <a:tcPr/>
                </a:tc>
                <a:tc hMerge="1">
                  <a:txBody>
                    <a:bodyPr/>
                    <a:lstStyle/>
                    <a:p>
                      <a:pPr algn="ctr" fontAlgn="ctr"/>
                      <a:r>
                        <a:rPr lang="es-ES" sz="1200" b="0" i="0" u="none" strike="noStrike" dirty="0">
                          <a:solidFill>
                            <a:srgbClr val="000000"/>
                          </a:solidFill>
                          <a:effectLst/>
                          <a:latin typeface="Arial" panose="020B0604020202020204" pitchFamily="34" charset="0"/>
                        </a:rPr>
                        <a:t>PTB</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r>
                        <a:rPr lang="es-ES" sz="1200" b="0" i="0" u="none" strike="noStrike" dirty="0" err="1">
                          <a:solidFill>
                            <a:srgbClr val="000000"/>
                          </a:solidFill>
                          <a:effectLst/>
                          <a:latin typeface="Arial" panose="020B0604020202020204" pitchFamily="34" charset="0"/>
                        </a:rPr>
                        <a:t>Germany</a:t>
                      </a:r>
                      <a:endParaRPr lang="es-ES" sz="1200" b="0" i="0" u="none" strike="noStrike" dirty="0">
                        <a:solidFill>
                          <a:srgbClr val="000000"/>
                        </a:solidFill>
                        <a:effectLst/>
                        <a:latin typeface="Arial" panose="020B060402020202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r>
                        <a:rPr lang="es-ES" sz="1200" b="0" i="0" u="none" strike="noStrike" dirty="0">
                          <a:solidFill>
                            <a:srgbClr val="000000"/>
                          </a:solidFill>
                          <a:effectLst/>
                          <a:latin typeface="Arial" panose="020B0604020202020204" pitchFamily="34" charset="0"/>
                        </a:rPr>
                        <a:t>Elisa Pirovano</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18926996"/>
                  </a:ext>
                </a:extLst>
              </a:tr>
              <a:tr h="1490568">
                <a:tc gridSpan="5">
                  <a:txBody>
                    <a:bodyPr/>
                    <a:lstStyle/>
                    <a:p>
                      <a:pPr algn="just" fontAlgn="ctr"/>
                      <a:r>
                        <a:rPr lang="en-US" sz="1600" b="1" i="0" u="none" strike="noStrike" noProof="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LoI</a:t>
                      </a:r>
                      <a:r>
                        <a:rPr lang="en-US" sz="1600" b="1"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p>
                    <a:p>
                      <a:pPr algn="just" fontAlgn="ct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Test and characterization of an annular neutron-transmutation-doped (NTD) position sensitive silicon detector double differential (</a:t>
                      </a:r>
                      <a:r>
                        <a:rPr lang="en-US" sz="1600" b="0" i="0" u="none" strike="noStrike" noProof="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dσ</a:t>
                      </a: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r>
                        <a:rPr lang="en-US" sz="1600" b="0" i="0" u="none" strike="noStrike" noProof="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dE</a:t>
                      </a:r>
                      <a:r>
                        <a:rPr lang="en-US" sz="1600" b="0" i="0" u="none" strike="noStrike" baseline="-25000" noProof="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n</a:t>
                      </a:r>
                      <a:r>
                        <a:rPr lang="en-US" sz="1600" b="0" i="0" u="none" strike="noStrike" noProof="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dΩ</a:t>
                      </a: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measurements at </a:t>
                      </a:r>
                      <a:r>
                        <a:rPr lang="en-US" sz="1600" b="0" i="0" u="none" strike="noStrike" noProof="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nTOF</a:t>
                      </a: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Instead of telescope, PSD in single layer detector will be achieved through PSA and neural networks.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a:p>
                  </a:txBody>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just" fontAlgn="ctr"/>
                      <a:r>
                        <a:rPr lang="es-E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a:t>
                      </a:r>
                      <a:r>
                        <a:rPr lang="en-US" sz="18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pgrade</a:t>
                      </a: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of existing Total Absorption Spectrometers (TAS) that will be employed in beta decay studies of relevance for the calculation of reactor decay heat and the reactor antineutrino spectra.</a:t>
                      </a:r>
                    </a:p>
                    <a:p>
                      <a:pPr algn="just" fontAlgn="ct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Building a TAS of second generation, allying efficiency with higher segmentation and energy resolution thanks to 16 LaBr3 crystals to be added to the existing segmented TAS in Europe i.e. the DTAS detector (18 </a:t>
                      </a:r>
                      <a:r>
                        <a:rPr lang="en-US" sz="18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NaI</a:t>
                      </a: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crystals [DTAS]) and the Rocinante detector (12 BaF2 crystals</a:t>
                      </a:r>
                    </a:p>
                    <a:p>
                      <a:pPr algn="just" fontAlgn="ct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[Rocinante])</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57945894"/>
                  </a:ext>
                </a:extLst>
              </a:tr>
              <a:tr h="370840">
                <a:tc gridSpan="5">
                  <a:txBody>
                    <a:bodyPr/>
                    <a:lstStyle/>
                    <a:p>
                      <a:r>
                        <a:rPr lang="en-US" sz="1600" b="1" noProof="0" dirty="0">
                          <a:latin typeface="Calibri" panose="020F0502020204030204" pitchFamily="34" charset="0"/>
                          <a:ea typeface="Calibri" panose="020F0502020204030204" pitchFamily="34" charset="0"/>
                          <a:cs typeface="Calibri" panose="020F0502020204030204" pitchFamily="34" charset="0"/>
                        </a:rPr>
                        <a:t>Comments by evaluator:</a:t>
                      </a:r>
                    </a:p>
                    <a:p>
                      <a:pPr marL="285750" indent="-285750">
                        <a:buFontTx/>
                        <a:buChar char="-"/>
                      </a:pPr>
                      <a:r>
                        <a:rPr lang="en-US" sz="1600" b="0" noProof="0" dirty="0">
                          <a:latin typeface="Symbol" panose="05050102010706020507" pitchFamily="18" charset="2"/>
                          <a:ea typeface="Calibri" panose="020F0502020204030204" pitchFamily="34" charset="0"/>
                          <a:cs typeface="Calibri" panose="020F0502020204030204" pitchFamily="34" charset="0"/>
                        </a:rPr>
                        <a:t>s</a:t>
                      </a:r>
                      <a:r>
                        <a:rPr lang="en-US" sz="1600" b="0" noProof="0" dirty="0">
                          <a:latin typeface="Calibri" panose="020F0502020204030204" pitchFamily="34" charset="0"/>
                          <a:ea typeface="Calibri" panose="020F0502020204030204" pitchFamily="34" charset="0"/>
                          <a:cs typeface="Calibri" panose="020F0502020204030204" pitchFamily="34" charset="0"/>
                        </a:rPr>
                        <a:t>(</a:t>
                      </a:r>
                      <a:r>
                        <a:rPr lang="en-US" sz="1600" b="0" noProof="0" dirty="0" err="1">
                          <a:latin typeface="Calibri" panose="020F0502020204030204" pitchFamily="34" charset="0"/>
                          <a:ea typeface="Calibri" panose="020F0502020204030204" pitchFamily="34" charset="0"/>
                          <a:cs typeface="Calibri" panose="020F0502020204030204" pitchFamily="34" charset="0"/>
                        </a:rPr>
                        <a:t>n,chp</a:t>
                      </a:r>
                      <a:r>
                        <a:rPr lang="en-US" sz="1600" b="0" noProof="0" dirty="0">
                          <a:latin typeface="Calibri" panose="020F0502020204030204" pitchFamily="34" charset="0"/>
                          <a:ea typeface="Calibri" panose="020F0502020204030204" pitchFamily="34" charset="0"/>
                          <a:cs typeface="Calibri" panose="020F0502020204030204" pitchFamily="34" charset="0"/>
                        </a:rPr>
                        <a:t>) in the MeV are certainly of interest for </a:t>
                      </a:r>
                      <a:r>
                        <a:rPr lang="en-US" sz="1600" b="0" noProof="0" dirty="0" err="1">
                          <a:latin typeface="Calibri" panose="020F0502020204030204" pitchFamily="34" charset="0"/>
                          <a:ea typeface="Calibri" panose="020F0502020204030204" pitchFamily="34" charset="0"/>
                          <a:cs typeface="Calibri" panose="020F0502020204030204" pitchFamily="34" charset="0"/>
                        </a:rPr>
                        <a:t>nTOF</a:t>
                      </a:r>
                      <a:r>
                        <a:rPr lang="en-US" sz="1600" b="0" noProof="0" dirty="0">
                          <a:latin typeface="Calibri" panose="020F0502020204030204" pitchFamily="34" charset="0"/>
                          <a:ea typeface="Calibri" panose="020F0502020204030204" pitchFamily="34" charset="0"/>
                          <a:cs typeface="Calibri" panose="020F0502020204030204" pitchFamily="34" charset="0"/>
                        </a:rPr>
                        <a:t>.</a:t>
                      </a:r>
                    </a:p>
                    <a:p>
                      <a:pPr marL="285750" indent="-285750">
                        <a:buFontTx/>
                        <a:buChar char="-"/>
                      </a:pPr>
                      <a:r>
                        <a:rPr lang="en-US" sz="1600" noProof="0" dirty="0">
                          <a:latin typeface="Calibri" panose="020F0502020204030204" pitchFamily="34" charset="0"/>
                          <a:ea typeface="Calibri" panose="020F0502020204030204" pitchFamily="34" charset="0"/>
                          <a:cs typeface="Calibri" panose="020F0502020204030204" pitchFamily="34" charset="0"/>
                        </a:rPr>
                        <a:t>In comparison to conventional telescope approach, it proposes PSD with NTD DSSSD that, if works, would allow reducing the detection thresholds and improving the (</a:t>
                      </a:r>
                      <a:r>
                        <a:rPr lang="en-US" sz="1600" noProof="0" dirty="0" err="1">
                          <a:latin typeface="Calibri" panose="020F0502020204030204" pitchFamily="34" charset="0"/>
                          <a:ea typeface="Calibri" panose="020F0502020204030204" pitchFamily="34" charset="0"/>
                          <a:cs typeface="Calibri" panose="020F0502020204030204" pitchFamily="34" charset="0"/>
                        </a:rPr>
                        <a:t>n,chp</a:t>
                      </a:r>
                      <a:r>
                        <a:rPr lang="en-US" sz="1600" noProof="0" dirty="0">
                          <a:latin typeface="Calibri" panose="020F0502020204030204" pitchFamily="34" charset="0"/>
                          <a:ea typeface="Calibri" panose="020F0502020204030204" pitchFamily="34" charset="0"/>
                          <a:cs typeface="Calibri" panose="020F0502020204030204" pitchFamily="34" charset="0"/>
                        </a:rPr>
                        <a:t>) measurements.</a:t>
                      </a:r>
                    </a:p>
                    <a:p>
                      <a:pPr marL="285750" indent="-285750">
                        <a:buFontTx/>
                        <a:buChar char="-"/>
                      </a:pPr>
                      <a:r>
                        <a:rPr lang="en-US" sz="1600" noProof="0" dirty="0">
                          <a:latin typeface="Calibri" panose="020F0502020204030204" pitchFamily="34" charset="0"/>
                          <a:ea typeface="Calibri" panose="020F0502020204030204" pitchFamily="34" charset="0"/>
                          <a:cs typeface="Calibri" panose="020F0502020204030204" pitchFamily="34" charset="0"/>
                        </a:rPr>
                        <a:t>Budget seems reasonable.</a:t>
                      </a:r>
                    </a:p>
                    <a:p>
                      <a:pPr marL="285750" indent="-285750">
                        <a:buFontTx/>
                        <a:buChar char="-"/>
                      </a:pPr>
                      <a:r>
                        <a:rPr lang="en-US" sz="1600" noProof="0" dirty="0">
                          <a:solidFill>
                            <a:srgbClr val="FF0000"/>
                          </a:solidFill>
                          <a:latin typeface="Calibri" panose="020F0502020204030204" pitchFamily="34" charset="0"/>
                          <a:ea typeface="Calibri" panose="020F0502020204030204" pitchFamily="34" charset="0"/>
                          <a:cs typeface="Calibri" panose="020F0502020204030204" pitchFamily="34" charset="0"/>
                        </a:rPr>
                        <a:t>Synergies with “Si-Telescope”?</a:t>
                      </a:r>
                    </a:p>
                    <a:p>
                      <a:endParaRPr lang="en-US" sz="1600" noProof="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a:p>
                  </a:txBody>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74019196"/>
                  </a:ext>
                </a:extLst>
              </a:tr>
              <a:tr h="412501">
                <a:tc gridSpan="2">
                  <a:txBody>
                    <a:bodyPr/>
                    <a:lstStyle/>
                    <a:p>
                      <a:r>
                        <a:rPr lang="en-US" sz="1600" b="1" noProof="0" dirty="0">
                          <a:latin typeface="Calibri" panose="020F0502020204030204" pitchFamily="34" charset="0"/>
                          <a:ea typeface="Calibri" panose="020F0502020204030204" pitchFamily="34" charset="0"/>
                          <a:cs typeface="Calibri" panose="020F0502020204030204" pitchFamily="34" charset="0"/>
                        </a:rPr>
                        <a:t>Total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b="1"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1" noProof="0" dirty="0" err="1">
                          <a:latin typeface="Calibri" panose="020F0502020204030204" pitchFamily="34" charset="0"/>
                          <a:ea typeface="Calibri" panose="020F0502020204030204" pitchFamily="34" charset="0"/>
                          <a:cs typeface="Calibri" panose="020F0502020204030204" pitchFamily="34" charset="0"/>
                        </a:rPr>
                        <a:t>Personel</a:t>
                      </a:r>
                      <a:endParaRPr lang="en-US" sz="1600" b="1" noProof="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1" noProof="0" dirty="0">
                          <a:latin typeface="Calibri" panose="020F0502020204030204" pitchFamily="34" charset="0"/>
                          <a:ea typeface="Calibri" panose="020F0502020204030204" pitchFamily="34" charset="0"/>
                          <a:cs typeface="Calibri" panose="020F0502020204030204" pitchFamily="34" charset="0"/>
                        </a:rPr>
                        <a:t>Travel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1" noProof="0" dirty="0">
                          <a:latin typeface="Calibri" panose="020F0502020204030204" pitchFamily="34" charset="0"/>
                          <a:ea typeface="Calibri" panose="020F0502020204030204" pitchFamily="34" charset="0"/>
                          <a:cs typeface="Calibri" panose="020F0502020204030204" pitchFamily="34" charset="0"/>
                        </a:rPr>
                        <a:t>Equipment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91094117"/>
                  </a:ext>
                </a:extLst>
              </a:tr>
              <a:tr h="412501">
                <a:tc gridSpan="2">
                  <a:txBody>
                    <a:bodyPr/>
                    <a:lstStyle/>
                    <a:p>
                      <a:r>
                        <a:rPr lang="en-US" sz="1600" b="0" i="0" u="none" strike="noStrike" noProof="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UIoannina</a:t>
                      </a: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1600" b="1"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30.000 €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INFN-LNS:  </a:t>
                      </a:r>
                      <a:r>
                        <a:rPr lang="en-US" sz="1600" b="1" noProof="0" dirty="0">
                          <a:latin typeface="Calibri" panose="020F0502020204030204" pitchFamily="34" charset="0"/>
                          <a:ea typeface="Calibri" panose="020F0502020204030204" pitchFamily="34" charset="0"/>
                          <a:cs typeface="Calibri" panose="020F0502020204030204" pitchFamily="34" charset="0"/>
                        </a:rPr>
                        <a:t>40.000 €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noProof="0" dirty="0">
                          <a:latin typeface="Calibri" panose="020F0502020204030204" pitchFamily="34" charset="0"/>
                          <a:ea typeface="Calibri" panose="020F0502020204030204" pitchFamily="34" charset="0"/>
                          <a:cs typeface="Calibri" panose="020F0502020204030204" pitchFamily="34" charset="0"/>
                        </a:rPr>
                        <a:t>25.000 €</a:t>
                      </a:r>
                    </a:p>
                    <a:p>
                      <a:r>
                        <a:rPr lang="en-US" sz="1600" noProof="0" dirty="0">
                          <a:latin typeface="Calibri" panose="020F0502020204030204" pitchFamily="34" charset="0"/>
                          <a:ea typeface="Calibri" panose="020F0502020204030204" pitchFamily="34" charset="0"/>
                          <a:cs typeface="Calibri" panose="020F0502020204030204" pitchFamily="34" charset="0"/>
                        </a:rPr>
                        <a:t>35.000 €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noProof="0" dirty="0">
                          <a:latin typeface="Calibri" panose="020F0502020204030204" pitchFamily="34" charset="0"/>
                          <a:ea typeface="Calibri" panose="020F0502020204030204" pitchFamily="34" charset="0"/>
                          <a:cs typeface="Calibri" panose="020F0502020204030204" pitchFamily="34" charset="0"/>
                        </a:rPr>
                        <a:t>5.000 €</a:t>
                      </a:r>
                    </a:p>
                    <a:p>
                      <a:r>
                        <a:rPr lang="en-US" sz="1600" noProof="0" dirty="0">
                          <a:latin typeface="Calibri" panose="020F0502020204030204" pitchFamily="34" charset="0"/>
                          <a:ea typeface="Calibri" panose="020F0502020204030204" pitchFamily="34" charset="0"/>
                          <a:cs typeface="Calibri" panose="020F0502020204030204" pitchFamily="34" charset="0"/>
                        </a:rPr>
                        <a:t>5.000 €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noProof="0" dirty="0">
                          <a:latin typeface="Calibri" panose="020F0502020204030204" pitchFamily="34" charset="0"/>
                          <a:ea typeface="Calibri" panose="020F0502020204030204" pitchFamily="34" charset="0"/>
                          <a:cs typeface="Calibri" panose="020F0502020204030204" pitchFamily="34" charset="0"/>
                        </a:rPr>
                        <a:t>0 €</a:t>
                      </a:r>
                    </a:p>
                    <a:p>
                      <a:r>
                        <a:rPr lang="en-US" sz="1600" noProof="0" dirty="0">
                          <a:latin typeface="Calibri" panose="020F0502020204030204" pitchFamily="34" charset="0"/>
                          <a:ea typeface="Calibri" panose="020F0502020204030204" pitchFamily="34" charset="0"/>
                          <a:cs typeface="Calibri" panose="020F0502020204030204" pitchFamily="34" charset="0"/>
                        </a:rPr>
                        <a:t>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855276"/>
                  </a:ext>
                </a:extLst>
              </a:tr>
            </a:tbl>
          </a:graphicData>
        </a:graphic>
      </p:graphicFrame>
      <p:sp>
        <p:nvSpPr>
          <p:cNvPr id="4" name="Hexágono 3">
            <a:extLst>
              <a:ext uri="{FF2B5EF4-FFF2-40B4-BE49-F238E27FC236}">
                <a16:creationId xmlns:a16="http://schemas.microsoft.com/office/drawing/2014/main" id="{F3133BDD-E50C-E9C4-9531-1C65740DBA9E}"/>
              </a:ext>
            </a:extLst>
          </p:cNvPr>
          <p:cNvSpPr/>
          <p:nvPr/>
        </p:nvSpPr>
        <p:spPr>
          <a:xfrm>
            <a:off x="8260060" y="5774364"/>
            <a:ext cx="576064" cy="484530"/>
          </a:xfrm>
          <a:prstGeom prst="hexagon">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ES" sz="2800" b="1" dirty="0"/>
              <a:t>4</a:t>
            </a:r>
            <a:endParaRPr lang="en-US" b="1" dirty="0"/>
          </a:p>
        </p:txBody>
      </p:sp>
    </p:spTree>
    <p:extLst>
      <p:ext uri="{BB962C8B-B14F-4D97-AF65-F5344CB8AC3E}">
        <p14:creationId xmlns:p14="http://schemas.microsoft.com/office/powerpoint/2010/main" val="3190419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104F69-2789-412E-0C95-22943B99F5C1}"/>
              </a:ext>
            </a:extLst>
          </p:cNvPr>
          <p:cNvSpPr>
            <a:spLocks noGrp="1"/>
          </p:cNvSpPr>
          <p:nvPr>
            <p:ph type="title"/>
          </p:nvPr>
        </p:nvSpPr>
        <p:spPr/>
        <p:txBody>
          <a:bodyPr/>
          <a:lstStyle/>
          <a:p>
            <a:endParaRPr lang="es-ES"/>
          </a:p>
        </p:txBody>
      </p:sp>
      <p:sp>
        <p:nvSpPr>
          <p:cNvPr id="3" name="Marcador de número de diapositiva 2">
            <a:extLst>
              <a:ext uri="{FF2B5EF4-FFF2-40B4-BE49-F238E27FC236}">
                <a16:creationId xmlns:a16="http://schemas.microsoft.com/office/drawing/2014/main" id="{31745CCB-246A-BFFF-9B97-178D6A9B643C}"/>
              </a:ext>
            </a:extLst>
          </p:cNvPr>
          <p:cNvSpPr>
            <a:spLocks noGrp="1"/>
          </p:cNvSpPr>
          <p:nvPr>
            <p:ph type="sldNum" sz="quarter" idx="12"/>
          </p:nvPr>
        </p:nvSpPr>
        <p:spPr/>
        <p:txBody>
          <a:bodyPr/>
          <a:lstStyle/>
          <a:p>
            <a:fld id="{0EABF873-A8CC-4680-B92B-676EF7CF1CED}" type="slidenum">
              <a:rPr lang="es-ES_tradnl" smtClean="0"/>
              <a:t>12</a:t>
            </a:fld>
            <a:endParaRPr lang="es-ES_tradnl"/>
          </a:p>
        </p:txBody>
      </p:sp>
      <p:graphicFrame>
        <p:nvGraphicFramePr>
          <p:cNvPr id="7" name="Tabla 7">
            <a:extLst>
              <a:ext uri="{FF2B5EF4-FFF2-40B4-BE49-F238E27FC236}">
                <a16:creationId xmlns:a16="http://schemas.microsoft.com/office/drawing/2014/main" id="{D1C06BC7-7596-EF21-AEA8-8F5AAE445BAF}"/>
              </a:ext>
            </a:extLst>
          </p:cNvPr>
          <p:cNvGraphicFramePr>
            <a:graphicFrameLocks noGrp="1"/>
          </p:cNvGraphicFramePr>
          <p:nvPr>
            <p:extLst>
              <p:ext uri="{D42A27DB-BD31-4B8C-83A1-F6EECF244321}">
                <p14:modId xmlns:p14="http://schemas.microsoft.com/office/powerpoint/2010/main" val="421473924"/>
              </p:ext>
            </p:extLst>
          </p:nvPr>
        </p:nvGraphicFramePr>
        <p:xfrm>
          <a:off x="323528" y="841371"/>
          <a:ext cx="8604384" cy="5300955"/>
        </p:xfrm>
        <a:graphic>
          <a:graphicData uri="http://schemas.openxmlformats.org/drawingml/2006/table">
            <a:tbl>
              <a:tblPr>
                <a:tableStyleId>{5C22544A-7EE6-4342-B048-85BDC9FD1C3A}</a:tableStyleId>
              </a:tblPr>
              <a:tblGrid>
                <a:gridCol w="648072">
                  <a:extLst>
                    <a:ext uri="{9D8B030D-6E8A-4147-A177-3AD203B41FA5}">
                      <a16:colId xmlns:a16="http://schemas.microsoft.com/office/drawing/2014/main" val="3411097028"/>
                    </a:ext>
                  </a:extLst>
                </a:gridCol>
                <a:gridCol w="1503024">
                  <a:extLst>
                    <a:ext uri="{9D8B030D-6E8A-4147-A177-3AD203B41FA5}">
                      <a16:colId xmlns:a16="http://schemas.microsoft.com/office/drawing/2014/main" val="2511411397"/>
                    </a:ext>
                  </a:extLst>
                </a:gridCol>
                <a:gridCol w="2151096">
                  <a:extLst>
                    <a:ext uri="{9D8B030D-6E8A-4147-A177-3AD203B41FA5}">
                      <a16:colId xmlns:a16="http://schemas.microsoft.com/office/drawing/2014/main" val="2256540835"/>
                    </a:ext>
                  </a:extLst>
                </a:gridCol>
                <a:gridCol w="2151096">
                  <a:extLst>
                    <a:ext uri="{9D8B030D-6E8A-4147-A177-3AD203B41FA5}">
                      <a16:colId xmlns:a16="http://schemas.microsoft.com/office/drawing/2014/main" val="2813105256"/>
                    </a:ext>
                  </a:extLst>
                </a:gridCol>
                <a:gridCol w="2151096">
                  <a:extLst>
                    <a:ext uri="{9D8B030D-6E8A-4147-A177-3AD203B41FA5}">
                      <a16:colId xmlns:a16="http://schemas.microsoft.com/office/drawing/2014/main" val="1433673633"/>
                    </a:ext>
                  </a:extLst>
                </a:gridCol>
              </a:tblGrid>
              <a:tr h="370840">
                <a:tc>
                  <a:txBody>
                    <a:bodyPr/>
                    <a:lstStyle/>
                    <a:p>
                      <a:r>
                        <a:rPr lang="en-US" sz="1600" noProof="0" dirty="0">
                          <a:latin typeface="Calibri" panose="020F0502020204030204" pitchFamily="34" charset="0"/>
                          <a:ea typeface="Calibri" panose="020F0502020204030204" pitchFamily="34" charset="0"/>
                          <a:cs typeface="Calibri" panose="020F0502020204030204" pitchFamily="34"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algn="ctr"/>
                      <a:r>
                        <a:rPr lang="en-US" sz="1600" noProof="0" dirty="0" err="1">
                          <a:latin typeface="Calibri" panose="020F0502020204030204" pitchFamily="34" charset="0"/>
                          <a:ea typeface="Calibri" panose="020F0502020204030204" pitchFamily="34" charset="0"/>
                          <a:cs typeface="Calibri" panose="020F0502020204030204" pitchFamily="34" charset="0"/>
                        </a:rPr>
                        <a:t>nTOFcpxs</a:t>
                      </a:r>
                      <a:r>
                        <a:rPr lang="en-US" sz="1600" noProof="0" dirty="0">
                          <a:latin typeface="Calibri" panose="020F0502020204030204" pitchFamily="34" charset="0"/>
                          <a:ea typeface="Calibri" panose="020F0502020204030204" pitchFamily="34" charset="0"/>
                          <a:cs typeface="Calibri" panose="020F0502020204030204" pitchFamily="34" charset="0"/>
                        </a:rPr>
                        <a:t>: Characterization of new Si detectors at n_TOF for the measurement of (</a:t>
                      </a:r>
                      <a:r>
                        <a:rPr lang="en-US" sz="1600" noProof="0" dirty="0" err="1">
                          <a:latin typeface="Calibri" panose="020F0502020204030204" pitchFamily="34" charset="0"/>
                          <a:ea typeface="Calibri" panose="020F0502020204030204" pitchFamily="34" charset="0"/>
                          <a:cs typeface="Calibri" panose="020F0502020204030204" pitchFamily="34" charset="0"/>
                        </a:rPr>
                        <a:t>n,cp</a:t>
                      </a:r>
                      <a:r>
                        <a:rPr lang="en-US" sz="1600" noProof="0" dirty="0">
                          <a:latin typeface="Calibri" panose="020F0502020204030204" pitchFamily="34" charset="0"/>
                          <a:ea typeface="Calibri" panose="020F0502020204030204" pitchFamily="34" charset="0"/>
                          <a:cs typeface="Calibri" panose="020F0502020204030204" pitchFamily="34" charset="0"/>
                        </a:rPr>
                        <a:t>) reactions cross section	</a:t>
                      </a:r>
                    </a:p>
                    <a:p>
                      <a:endParaRPr lang="en-US" sz="1600" noProof="0" dirty="0">
                        <a:latin typeface="Calibri" panose="020F0502020204030204" pitchFamily="34" charset="0"/>
                        <a:ea typeface="Calibri" panose="020F0502020204030204" pitchFamily="34" charset="0"/>
                        <a:cs typeface="Calibri" panose="020F050202020403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r>
                        <a:rPr lang="es-ES" sz="1200" b="0" i="0" u="none" strike="noStrike" dirty="0" err="1">
                          <a:solidFill>
                            <a:srgbClr val="000000"/>
                          </a:solidFill>
                          <a:effectLst/>
                          <a:latin typeface="Arial" panose="020B0604020202020204" pitchFamily="34" charset="0"/>
                        </a:rPr>
                        <a:t>ACTAnp</a:t>
                      </a:r>
                      <a:r>
                        <a:rPr lang="es-ES" sz="1200" b="0" i="0" u="none" strike="noStrike" dirty="0">
                          <a:solidFill>
                            <a:srgbClr val="000000"/>
                          </a:solidFill>
                          <a:effectLst/>
                          <a:latin typeface="Arial" panose="020B0604020202020204" pitchFamily="34" charset="0"/>
                        </a:rPr>
                        <a:t>: </a:t>
                      </a:r>
                      <a:r>
                        <a:rPr lang="en-US" sz="1200" b="0" i="0" u="none" strike="noStrike" dirty="0">
                          <a:solidFill>
                            <a:srgbClr val="000000"/>
                          </a:solidFill>
                          <a:effectLst/>
                          <a:latin typeface="Arial" panose="020B0604020202020204" pitchFamily="34" charset="0"/>
                        </a:rPr>
                        <a:t>An Active Target for n-p Cross Section Measurements at the PTB TOF Spectrometer</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endParaRPr lang="es-ES" sz="1200" b="0" i="0" u="none" strike="noStrike" dirty="0">
                        <a:solidFill>
                          <a:srgbClr val="000000"/>
                        </a:solidFill>
                        <a:effectLst/>
                        <a:latin typeface="Arial" panose="020B060402020202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endParaRPr lang="en-US" sz="1200" b="0" i="0" u="none" strike="noStrike" dirty="0">
                        <a:solidFill>
                          <a:srgbClr val="000000"/>
                        </a:solidFill>
                        <a:effectLst/>
                        <a:latin typeface="Arial" panose="020B060402020202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40669791"/>
                  </a:ext>
                </a:extLst>
              </a:tr>
              <a:tr h="370840">
                <a:tc gridSpan="5">
                  <a:txBody>
                    <a:bodyPr/>
                    <a:lstStyle/>
                    <a:p>
                      <a:pPr algn="ctr" fontAlgn="ct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Giuseppe </a:t>
                      </a:r>
                      <a:r>
                        <a:rPr lang="en-US" sz="1600" b="0" i="0" u="none" strike="noStrike" noProof="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Lorusso</a:t>
                      </a: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NPL (United Kingdom)</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a:p>
                  </a:txBody>
                  <a:tcPr/>
                </a:tc>
                <a:tc hMerge="1">
                  <a:txBody>
                    <a:bodyPr/>
                    <a:lstStyle/>
                    <a:p>
                      <a:pPr algn="ctr" fontAlgn="ctr"/>
                      <a:r>
                        <a:rPr lang="es-ES" sz="1200" b="0" i="0" u="none" strike="noStrike" dirty="0">
                          <a:solidFill>
                            <a:srgbClr val="000000"/>
                          </a:solidFill>
                          <a:effectLst/>
                          <a:latin typeface="Arial" panose="020B0604020202020204" pitchFamily="34" charset="0"/>
                        </a:rPr>
                        <a:t>PTB</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r>
                        <a:rPr lang="es-ES" sz="1200" b="0" i="0" u="none" strike="noStrike" dirty="0" err="1">
                          <a:solidFill>
                            <a:srgbClr val="000000"/>
                          </a:solidFill>
                          <a:effectLst/>
                          <a:latin typeface="Arial" panose="020B0604020202020204" pitchFamily="34" charset="0"/>
                        </a:rPr>
                        <a:t>Germany</a:t>
                      </a:r>
                      <a:endParaRPr lang="es-ES" sz="1200" b="0" i="0" u="none" strike="noStrike" dirty="0">
                        <a:solidFill>
                          <a:srgbClr val="000000"/>
                        </a:solidFill>
                        <a:effectLst/>
                        <a:latin typeface="Arial" panose="020B060402020202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r>
                        <a:rPr lang="es-ES" sz="1200" b="0" i="0" u="none" strike="noStrike" dirty="0">
                          <a:solidFill>
                            <a:srgbClr val="000000"/>
                          </a:solidFill>
                          <a:effectLst/>
                          <a:latin typeface="Arial" panose="020B0604020202020204" pitchFamily="34" charset="0"/>
                        </a:rPr>
                        <a:t>Elisa Pirovano</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18926996"/>
                  </a:ext>
                </a:extLst>
              </a:tr>
              <a:tr h="1490568">
                <a:tc gridSpan="5">
                  <a:txBody>
                    <a:bodyPr/>
                    <a:lstStyle/>
                    <a:p>
                      <a:pPr algn="just" fontAlgn="ctr"/>
                      <a:r>
                        <a:rPr lang="en-US" sz="1600" b="1" i="0" u="none" strike="noStrike" noProof="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LoI</a:t>
                      </a:r>
                      <a:r>
                        <a:rPr lang="en-US" sz="1600" b="1"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p>
                    <a:p>
                      <a:pPr algn="just" fontAlgn="ct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It seems like a request for participation in SADR.</a:t>
                      </a:r>
                    </a:p>
                    <a:p>
                      <a:pPr algn="just" fontAlgn="ctr"/>
                      <a:endPar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a:p>
                  </a:txBody>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just" fontAlgn="ctr"/>
                      <a:r>
                        <a:rPr lang="es-E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a:t>
                      </a:r>
                      <a:r>
                        <a:rPr lang="en-US" sz="18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pgrade</a:t>
                      </a: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of existing Total Absorption Spectrometers (TAS) that will be employed in beta decay studies of relevance for the calculation of reactor decay heat and the reactor antineutrino spectra.</a:t>
                      </a:r>
                    </a:p>
                    <a:p>
                      <a:pPr algn="just" fontAlgn="ct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Building a TAS of second generation, allying efficiency with higher segmentation and energy resolution thanks to 16 LaBr3 crystals to be added to the existing segmented TAS in Europe i.e. the DTAS detector (18 </a:t>
                      </a:r>
                      <a:r>
                        <a:rPr lang="en-US" sz="18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NaI</a:t>
                      </a: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crystals [DTAS]) and the Rocinante detector (12 BaF2 crystals</a:t>
                      </a:r>
                    </a:p>
                    <a:p>
                      <a:pPr algn="just" fontAlgn="ct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[Rocinante])</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57945894"/>
                  </a:ext>
                </a:extLst>
              </a:tr>
              <a:tr h="370840">
                <a:tc gridSpan="5">
                  <a:txBody>
                    <a:bodyPr/>
                    <a:lstStyle/>
                    <a:p>
                      <a:r>
                        <a:rPr lang="en-US" sz="1600" b="1" noProof="0" dirty="0">
                          <a:latin typeface="Calibri" panose="020F0502020204030204" pitchFamily="34" charset="0"/>
                          <a:ea typeface="Calibri" panose="020F0502020204030204" pitchFamily="34" charset="0"/>
                          <a:cs typeface="Calibri" panose="020F0502020204030204" pitchFamily="34" charset="0"/>
                        </a:rPr>
                        <a:t>Comments by evaluator:</a:t>
                      </a:r>
                    </a:p>
                    <a:p>
                      <a:pPr marL="285750" indent="-285750">
                        <a:buFontTx/>
                        <a:buChar char="-"/>
                      </a:pPr>
                      <a:r>
                        <a:rPr lang="en-US" sz="1600" noProof="0" dirty="0">
                          <a:solidFill>
                            <a:srgbClr val="FF0000"/>
                          </a:solidFill>
                          <a:latin typeface="Calibri" panose="020F0502020204030204" pitchFamily="34" charset="0"/>
                          <a:ea typeface="Calibri" panose="020F0502020204030204" pitchFamily="34" charset="0"/>
                          <a:cs typeface="Calibri" panose="020F0502020204030204" pitchFamily="34" charset="0"/>
                        </a:rPr>
                        <a:t>The connection with SADR seems obvious but it is not mentioned.</a:t>
                      </a:r>
                    </a:p>
                    <a:p>
                      <a:pPr marL="285750" indent="-285750">
                        <a:buFontTx/>
                        <a:buChar char="-"/>
                      </a:pPr>
                      <a:r>
                        <a:rPr lang="en-US" sz="1600" noProof="0" dirty="0">
                          <a:solidFill>
                            <a:srgbClr val="FF0000"/>
                          </a:solidFill>
                          <a:latin typeface="Calibri" panose="020F0502020204030204" pitchFamily="34" charset="0"/>
                          <a:ea typeface="Calibri" panose="020F0502020204030204" pitchFamily="34" charset="0"/>
                          <a:cs typeface="Calibri" panose="020F0502020204030204" pitchFamily="34" charset="0"/>
                        </a:rPr>
                        <a:t>No budget is specified, although it is mentioned that there will be a request for travel only. If that is the case, maybe not justified.</a:t>
                      </a:r>
                    </a:p>
                    <a:p>
                      <a:endParaRPr lang="en-US" sz="1600" noProof="0" dirty="0">
                        <a:latin typeface="Calibri" panose="020F0502020204030204" pitchFamily="34" charset="0"/>
                        <a:ea typeface="Calibri" panose="020F0502020204030204" pitchFamily="34" charset="0"/>
                        <a:cs typeface="Calibri" panose="020F0502020204030204" pitchFamily="34" charset="0"/>
                      </a:endParaRPr>
                    </a:p>
                    <a:p>
                      <a:endParaRPr lang="en-US" sz="1600" noProof="0" dirty="0">
                        <a:latin typeface="Calibri" panose="020F0502020204030204" pitchFamily="34" charset="0"/>
                        <a:ea typeface="Calibri" panose="020F0502020204030204" pitchFamily="34" charset="0"/>
                        <a:cs typeface="Calibri" panose="020F0502020204030204" pitchFamily="34" charset="0"/>
                      </a:endParaRPr>
                    </a:p>
                    <a:p>
                      <a:endParaRPr lang="en-US" sz="1600" noProof="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a:p>
                  </a:txBody>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74019196"/>
                  </a:ext>
                </a:extLst>
              </a:tr>
              <a:tr h="412501">
                <a:tc gridSpan="2">
                  <a:txBody>
                    <a:bodyPr/>
                    <a:lstStyle/>
                    <a:p>
                      <a:r>
                        <a:rPr lang="en-US" sz="1600" b="1" noProof="0" dirty="0">
                          <a:latin typeface="Calibri" panose="020F0502020204030204" pitchFamily="34" charset="0"/>
                          <a:ea typeface="Calibri" panose="020F0502020204030204" pitchFamily="34" charset="0"/>
                          <a:cs typeface="Calibri" panose="020F0502020204030204" pitchFamily="34" charset="0"/>
                        </a:rPr>
                        <a:t>Total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1" noProof="0" dirty="0" err="1">
                          <a:latin typeface="Calibri" panose="020F0502020204030204" pitchFamily="34" charset="0"/>
                          <a:ea typeface="Calibri" panose="020F0502020204030204" pitchFamily="34" charset="0"/>
                          <a:cs typeface="Calibri" panose="020F0502020204030204" pitchFamily="34" charset="0"/>
                        </a:rPr>
                        <a:t>Personel</a:t>
                      </a:r>
                      <a:endParaRPr lang="en-US" sz="1600" b="1" noProof="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1" noProof="0" dirty="0">
                          <a:latin typeface="Calibri" panose="020F0502020204030204" pitchFamily="34" charset="0"/>
                          <a:ea typeface="Calibri" panose="020F0502020204030204" pitchFamily="34" charset="0"/>
                          <a:cs typeface="Calibri" panose="020F0502020204030204" pitchFamily="34" charset="0"/>
                        </a:rPr>
                        <a:t>Travel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1" noProof="0" dirty="0">
                          <a:latin typeface="Calibri" panose="020F0502020204030204" pitchFamily="34" charset="0"/>
                          <a:ea typeface="Calibri" panose="020F0502020204030204" pitchFamily="34" charset="0"/>
                          <a:cs typeface="Calibri" panose="020F0502020204030204" pitchFamily="34" charset="0"/>
                        </a:rPr>
                        <a:t>Equipment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91094117"/>
                  </a:ext>
                </a:extLst>
              </a:tr>
              <a:tr h="412501">
                <a:tc gridSpan="2">
                  <a:txBody>
                    <a:bodyPr/>
                    <a:lstStyle/>
                    <a:p>
                      <a:pPr algn="ctr" fontAlgn="ct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0 €</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r>
                        <a:rPr lang="es-ES" sz="1200" b="0" i="0" u="none" strike="noStrike" dirty="0">
                          <a:solidFill>
                            <a:srgbClr val="000000"/>
                          </a:solidFill>
                          <a:effectLst/>
                          <a:latin typeface="Arial" panose="020B0604020202020204" pitchFamily="34" charset="0"/>
                        </a:rPr>
                        <a:t>0 €</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0 €</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Just mentioned, but not quantified</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0 €</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855276"/>
                  </a:ext>
                </a:extLst>
              </a:tr>
            </a:tbl>
          </a:graphicData>
        </a:graphic>
      </p:graphicFrame>
      <p:sp>
        <p:nvSpPr>
          <p:cNvPr id="4" name="Hexágono 3">
            <a:extLst>
              <a:ext uri="{FF2B5EF4-FFF2-40B4-BE49-F238E27FC236}">
                <a16:creationId xmlns:a16="http://schemas.microsoft.com/office/drawing/2014/main" id="{2F4C6719-DDD6-4559-A183-69D28EA72143}"/>
              </a:ext>
            </a:extLst>
          </p:cNvPr>
          <p:cNvSpPr/>
          <p:nvPr/>
        </p:nvSpPr>
        <p:spPr>
          <a:xfrm>
            <a:off x="8260060" y="5774364"/>
            <a:ext cx="576064" cy="484530"/>
          </a:xfrm>
          <a:prstGeom prst="hexagon">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ES" sz="2800" b="1" dirty="0"/>
              <a:t>?</a:t>
            </a:r>
            <a:endParaRPr lang="en-US" b="1" dirty="0"/>
          </a:p>
        </p:txBody>
      </p:sp>
    </p:spTree>
    <p:extLst>
      <p:ext uri="{BB962C8B-B14F-4D97-AF65-F5344CB8AC3E}">
        <p14:creationId xmlns:p14="http://schemas.microsoft.com/office/powerpoint/2010/main" val="4200259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104F69-2789-412E-0C95-22943B99F5C1}"/>
              </a:ext>
            </a:extLst>
          </p:cNvPr>
          <p:cNvSpPr>
            <a:spLocks noGrp="1"/>
          </p:cNvSpPr>
          <p:nvPr>
            <p:ph type="title"/>
          </p:nvPr>
        </p:nvSpPr>
        <p:spPr/>
        <p:txBody>
          <a:bodyPr/>
          <a:lstStyle/>
          <a:p>
            <a:endParaRPr lang="es-ES"/>
          </a:p>
        </p:txBody>
      </p:sp>
      <p:sp>
        <p:nvSpPr>
          <p:cNvPr id="3" name="Marcador de número de diapositiva 2">
            <a:extLst>
              <a:ext uri="{FF2B5EF4-FFF2-40B4-BE49-F238E27FC236}">
                <a16:creationId xmlns:a16="http://schemas.microsoft.com/office/drawing/2014/main" id="{31745CCB-246A-BFFF-9B97-178D6A9B643C}"/>
              </a:ext>
            </a:extLst>
          </p:cNvPr>
          <p:cNvSpPr>
            <a:spLocks noGrp="1"/>
          </p:cNvSpPr>
          <p:nvPr>
            <p:ph type="sldNum" sz="quarter" idx="12"/>
          </p:nvPr>
        </p:nvSpPr>
        <p:spPr/>
        <p:txBody>
          <a:bodyPr/>
          <a:lstStyle/>
          <a:p>
            <a:fld id="{0EABF873-A8CC-4680-B92B-676EF7CF1CED}" type="slidenum">
              <a:rPr lang="es-ES_tradnl" smtClean="0"/>
              <a:t>13</a:t>
            </a:fld>
            <a:endParaRPr lang="es-ES_tradnl"/>
          </a:p>
        </p:txBody>
      </p:sp>
      <p:graphicFrame>
        <p:nvGraphicFramePr>
          <p:cNvPr id="7" name="Tabla 7">
            <a:extLst>
              <a:ext uri="{FF2B5EF4-FFF2-40B4-BE49-F238E27FC236}">
                <a16:creationId xmlns:a16="http://schemas.microsoft.com/office/drawing/2014/main" id="{D1C06BC7-7596-EF21-AEA8-8F5AAE445BAF}"/>
              </a:ext>
            </a:extLst>
          </p:cNvPr>
          <p:cNvGraphicFramePr>
            <a:graphicFrameLocks noGrp="1"/>
          </p:cNvGraphicFramePr>
          <p:nvPr>
            <p:extLst>
              <p:ext uri="{D42A27DB-BD31-4B8C-83A1-F6EECF244321}">
                <p14:modId xmlns:p14="http://schemas.microsoft.com/office/powerpoint/2010/main" val="1506700474"/>
              </p:ext>
            </p:extLst>
          </p:nvPr>
        </p:nvGraphicFramePr>
        <p:xfrm>
          <a:off x="323528" y="841371"/>
          <a:ext cx="8604384" cy="5343250"/>
        </p:xfrm>
        <a:graphic>
          <a:graphicData uri="http://schemas.openxmlformats.org/drawingml/2006/table">
            <a:tbl>
              <a:tblPr>
                <a:tableStyleId>{5C22544A-7EE6-4342-B048-85BDC9FD1C3A}</a:tableStyleId>
              </a:tblPr>
              <a:tblGrid>
                <a:gridCol w="720080">
                  <a:extLst>
                    <a:ext uri="{9D8B030D-6E8A-4147-A177-3AD203B41FA5}">
                      <a16:colId xmlns:a16="http://schemas.microsoft.com/office/drawing/2014/main" val="3411097028"/>
                    </a:ext>
                  </a:extLst>
                </a:gridCol>
                <a:gridCol w="1431016">
                  <a:extLst>
                    <a:ext uri="{9D8B030D-6E8A-4147-A177-3AD203B41FA5}">
                      <a16:colId xmlns:a16="http://schemas.microsoft.com/office/drawing/2014/main" val="3884567397"/>
                    </a:ext>
                  </a:extLst>
                </a:gridCol>
                <a:gridCol w="2151096">
                  <a:extLst>
                    <a:ext uri="{9D8B030D-6E8A-4147-A177-3AD203B41FA5}">
                      <a16:colId xmlns:a16="http://schemas.microsoft.com/office/drawing/2014/main" val="2256540835"/>
                    </a:ext>
                  </a:extLst>
                </a:gridCol>
                <a:gridCol w="2151096">
                  <a:extLst>
                    <a:ext uri="{9D8B030D-6E8A-4147-A177-3AD203B41FA5}">
                      <a16:colId xmlns:a16="http://schemas.microsoft.com/office/drawing/2014/main" val="2813105256"/>
                    </a:ext>
                  </a:extLst>
                </a:gridCol>
                <a:gridCol w="2151096">
                  <a:extLst>
                    <a:ext uri="{9D8B030D-6E8A-4147-A177-3AD203B41FA5}">
                      <a16:colId xmlns:a16="http://schemas.microsoft.com/office/drawing/2014/main" val="1433673633"/>
                    </a:ext>
                  </a:extLst>
                </a:gridCol>
              </a:tblGrid>
              <a:tr h="370840">
                <a:tc>
                  <a:txBody>
                    <a:bodyPr/>
                    <a:lstStyle/>
                    <a:p>
                      <a:r>
                        <a:rPr lang="en-US" sz="1600" noProof="0" dirty="0">
                          <a:latin typeface="Calibri" panose="020F0502020204030204" pitchFamily="34" charset="0"/>
                          <a:ea typeface="Calibri" panose="020F0502020204030204" pitchFamily="34" charset="0"/>
                          <a:cs typeface="Calibri" panose="020F0502020204030204" pitchFamily="34" charset="0"/>
                        </a:rPr>
                        <a:t>118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algn="ct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SCINDET: Characterization of liquid scintillator detectors</a:t>
                      </a:r>
                      <a:endParaRPr lang="en-US" sz="1600" noProof="0" dirty="0">
                        <a:latin typeface="Calibri" panose="020F0502020204030204" pitchFamily="34" charset="0"/>
                        <a:ea typeface="Calibri" panose="020F0502020204030204" pitchFamily="34" charset="0"/>
                        <a:cs typeface="Calibri" panose="020F050202020403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SCINDET: Characterization of liquid scintillator detectors</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endParaRPr lang="es-ES" sz="1200" b="0" i="0" u="none" strike="noStrike" dirty="0">
                        <a:solidFill>
                          <a:srgbClr val="000000"/>
                        </a:solidFill>
                        <a:effectLst/>
                        <a:latin typeface="Arial" panose="020B060402020202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endParaRPr lang="en-US" sz="1200" b="0" i="0" u="none" strike="noStrike" dirty="0">
                        <a:solidFill>
                          <a:srgbClr val="000000"/>
                        </a:solidFill>
                        <a:effectLst/>
                        <a:latin typeface="Arial" panose="020B060402020202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40669791"/>
                  </a:ext>
                </a:extLst>
              </a:tr>
              <a:tr h="370840">
                <a:tc gridSpan="5">
                  <a:txBody>
                    <a:bodyPr/>
                    <a:lstStyle/>
                    <a:p>
                      <a:pPr algn="ctr" fontAlgn="ct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Trino Martinez Perez, CIEMAT (Spain)</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a:p>
                  </a:txBody>
                  <a:tcPr/>
                </a:tc>
                <a:tc hMerge="1">
                  <a:txBody>
                    <a:bodyPr/>
                    <a:lstStyle/>
                    <a:p>
                      <a:pPr algn="ctr" fontAlgn="ctr"/>
                      <a:r>
                        <a:rPr lang="es-ES" sz="1200" b="0" i="0" u="none" strike="noStrike" dirty="0">
                          <a:solidFill>
                            <a:srgbClr val="000000"/>
                          </a:solidFill>
                          <a:effectLst/>
                          <a:latin typeface="Arial" panose="020B0604020202020204" pitchFamily="34" charset="0"/>
                        </a:rPr>
                        <a:t>PTB</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r>
                        <a:rPr lang="es-ES" sz="1200" b="0" i="0" u="none" strike="noStrike" dirty="0" err="1">
                          <a:solidFill>
                            <a:srgbClr val="000000"/>
                          </a:solidFill>
                          <a:effectLst/>
                          <a:latin typeface="Arial" panose="020B0604020202020204" pitchFamily="34" charset="0"/>
                        </a:rPr>
                        <a:t>Germany</a:t>
                      </a:r>
                      <a:endParaRPr lang="es-ES" sz="1200" b="0" i="0" u="none" strike="noStrike" dirty="0">
                        <a:solidFill>
                          <a:srgbClr val="000000"/>
                        </a:solidFill>
                        <a:effectLst/>
                        <a:latin typeface="Arial" panose="020B060402020202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r>
                        <a:rPr lang="es-ES" sz="1200" b="0" i="0" u="none" strike="noStrike" dirty="0">
                          <a:solidFill>
                            <a:srgbClr val="000000"/>
                          </a:solidFill>
                          <a:effectLst/>
                          <a:latin typeface="Arial" panose="020B0604020202020204" pitchFamily="34" charset="0"/>
                        </a:rPr>
                        <a:t>Elisa Pirovano</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18926996"/>
                  </a:ext>
                </a:extLst>
              </a:tr>
              <a:tr h="1490568">
                <a:tc gridSpan="5">
                  <a:txBody>
                    <a:bodyPr/>
                    <a:lstStyle/>
                    <a:p>
                      <a:pPr algn="just" fontAlgn="ctr"/>
                      <a:r>
                        <a:rPr lang="en-US" sz="1600" b="1" i="0" u="none" strike="noStrike" noProof="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LoI</a:t>
                      </a:r>
                      <a:r>
                        <a:rPr lang="en-US" sz="1600" b="1"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p>
                    <a:p>
                      <a:pPr algn="just" fontAlgn="ct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 use of liquid scintillators (for instance MONSTER like) for measuring neutrons beyond 14 MeV needs to be studied in detail: light yields and contributions from the different </a:t>
                      </a:r>
                      <a:r>
                        <a:rPr lang="en-US" sz="1600" b="0" i="0" u="none" strike="noStrike" baseline="30000" noProof="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nat</a:t>
                      </a:r>
                      <a:r>
                        <a:rPr lang="en-US" sz="1600" b="0" i="0" u="none" strike="noStrike" noProof="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C</a:t>
                      </a: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r>
                        <a:rPr lang="en-US" sz="1600" b="0" i="0" u="none" strike="noStrike" noProof="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n,x</a:t>
                      </a: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reactions is required. Experiments to be performed at NFS.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a:p>
                  </a:txBody>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just" fontAlgn="ctr"/>
                      <a:r>
                        <a:rPr lang="es-E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a:t>
                      </a:r>
                      <a:r>
                        <a:rPr lang="en-US" sz="18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pgrade</a:t>
                      </a: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of existing Total Absorption Spectrometers (TAS) that will be employed in beta decay studies of relevance for the calculation of reactor decay heat and the reactor antineutrino spectra.</a:t>
                      </a:r>
                    </a:p>
                    <a:p>
                      <a:pPr algn="just" fontAlgn="ct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Building a TAS of second generation, allying efficiency with higher segmentation and energy resolution thanks to 16 LaBr3 crystals to be added to the existing segmented TAS in Europe i.e. the DTAS detector (18 </a:t>
                      </a:r>
                      <a:r>
                        <a:rPr lang="en-US" sz="18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NaI</a:t>
                      </a: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crystals [DTAS]) and the Rocinante detector (12 BaF2 crystals</a:t>
                      </a:r>
                    </a:p>
                    <a:p>
                      <a:pPr algn="just" fontAlgn="ct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[Rocinante])</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57945894"/>
                  </a:ext>
                </a:extLst>
              </a:tr>
              <a:tr h="370840">
                <a:tc gridSpan="5">
                  <a:txBody>
                    <a:bodyPr/>
                    <a:lstStyle/>
                    <a:p>
                      <a:r>
                        <a:rPr lang="en-US" sz="1600" b="1" noProof="0" dirty="0">
                          <a:latin typeface="Calibri" panose="020F0502020204030204" pitchFamily="34" charset="0"/>
                          <a:ea typeface="Calibri" panose="020F0502020204030204" pitchFamily="34" charset="0"/>
                          <a:cs typeface="Calibri" panose="020F0502020204030204" pitchFamily="34" charset="0"/>
                        </a:rPr>
                        <a:t>Comments by evaluator:</a:t>
                      </a:r>
                    </a:p>
                    <a:p>
                      <a:pPr marL="285750" indent="-285750">
                        <a:buFontTx/>
                        <a:buChar char="-"/>
                      </a:pPr>
                      <a:r>
                        <a:rPr lang="en-US" sz="1600" b="0" noProof="0" dirty="0">
                          <a:latin typeface="Calibri" panose="020F0502020204030204" pitchFamily="34" charset="0"/>
                          <a:ea typeface="Calibri" panose="020F0502020204030204" pitchFamily="34" charset="0"/>
                          <a:cs typeface="Calibri" panose="020F0502020204030204" pitchFamily="34" charset="0"/>
                        </a:rPr>
                        <a:t>In the case of a liquid scintillator, to use it at high energies it is certainly necessary to study the light response of the detector beyond 14 MeV.</a:t>
                      </a:r>
                    </a:p>
                    <a:p>
                      <a:pPr marL="285750" indent="-285750">
                        <a:buFontTx/>
                        <a:buChar char="-"/>
                      </a:pPr>
                      <a:r>
                        <a:rPr lang="en-US" sz="1600" b="0" noProof="0" dirty="0">
                          <a:latin typeface="Calibri" panose="020F0502020204030204" pitchFamily="34" charset="0"/>
                          <a:ea typeface="Calibri" panose="020F0502020204030204" pitchFamily="34" charset="0"/>
                          <a:cs typeface="Calibri" panose="020F0502020204030204" pitchFamily="34" charset="0"/>
                        </a:rPr>
                        <a:t>NFS seems like the obvious and maybe only, facility were this can be done.</a:t>
                      </a:r>
                    </a:p>
                    <a:p>
                      <a:pPr marL="285750" indent="-285750">
                        <a:buFontTx/>
                        <a:buChar char="-"/>
                      </a:pPr>
                      <a:r>
                        <a:rPr lang="en-US" sz="1600" b="0" noProof="0" dirty="0">
                          <a:latin typeface="Calibri" panose="020F0502020204030204" pitchFamily="34" charset="0"/>
                          <a:ea typeface="Calibri" panose="020F0502020204030204" pitchFamily="34" charset="0"/>
                          <a:cs typeface="Calibri" panose="020F0502020204030204" pitchFamily="34" charset="0"/>
                        </a:rPr>
                        <a:t>Budget seems reasonable.</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600" b="0" noProof="0" dirty="0">
                          <a:solidFill>
                            <a:srgbClr val="FF0000"/>
                          </a:solidFill>
                          <a:latin typeface="Calibri" panose="020F0502020204030204" pitchFamily="34" charset="0"/>
                          <a:ea typeface="Calibri" panose="020F0502020204030204" pitchFamily="34" charset="0"/>
                          <a:cs typeface="Calibri" panose="020F0502020204030204" pitchFamily="34" charset="0"/>
                        </a:rPr>
                        <a:t>There is no mention to any specific measurement plan with the detector at such high neutron energies.</a:t>
                      </a:r>
                      <a:endParaRPr lang="en-US" sz="1600" noProof="0" dirty="0">
                        <a:latin typeface="Calibri" panose="020F0502020204030204" pitchFamily="34" charset="0"/>
                        <a:ea typeface="Calibri" panose="020F0502020204030204" pitchFamily="34" charset="0"/>
                        <a:cs typeface="Calibri" panose="020F0502020204030204" pitchFamily="34" charset="0"/>
                      </a:endParaRPr>
                    </a:p>
                    <a:p>
                      <a:endParaRPr lang="en-US" sz="1600" noProof="0" dirty="0">
                        <a:latin typeface="Calibri" panose="020F0502020204030204" pitchFamily="34" charset="0"/>
                        <a:ea typeface="Calibri" panose="020F0502020204030204" pitchFamily="34" charset="0"/>
                        <a:cs typeface="Calibri" panose="020F0502020204030204" pitchFamily="34" charset="0"/>
                      </a:endParaRPr>
                    </a:p>
                    <a:p>
                      <a:endParaRPr lang="en-US" sz="1600" noProof="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a:p>
                  </a:txBody>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74019196"/>
                  </a:ext>
                </a:extLst>
              </a:tr>
              <a:tr h="412501">
                <a:tc gridSpan="2">
                  <a:txBody>
                    <a:bodyPr/>
                    <a:lstStyle/>
                    <a:p>
                      <a:pPr algn="ctr"/>
                      <a:r>
                        <a:rPr lang="en-US" sz="1600" b="1" noProof="0" dirty="0">
                          <a:latin typeface="Calibri" panose="020F0502020204030204" pitchFamily="34" charset="0"/>
                          <a:ea typeface="Calibri" panose="020F0502020204030204" pitchFamily="34" charset="0"/>
                          <a:cs typeface="Calibri" panose="020F0502020204030204" pitchFamily="34" charset="0"/>
                        </a:rPr>
                        <a:t>Total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s-ES" sz="1800" b="1"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1" noProof="0" dirty="0" err="1">
                          <a:latin typeface="Calibri" panose="020F0502020204030204" pitchFamily="34" charset="0"/>
                          <a:ea typeface="Calibri" panose="020F0502020204030204" pitchFamily="34" charset="0"/>
                          <a:cs typeface="Calibri" panose="020F0502020204030204" pitchFamily="34" charset="0"/>
                        </a:rPr>
                        <a:t>Personel</a:t>
                      </a:r>
                      <a:endParaRPr lang="en-US" sz="1600" b="1" noProof="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1" noProof="0" dirty="0">
                          <a:latin typeface="Calibri" panose="020F0502020204030204" pitchFamily="34" charset="0"/>
                          <a:ea typeface="Calibri" panose="020F0502020204030204" pitchFamily="34" charset="0"/>
                          <a:cs typeface="Calibri" panose="020F0502020204030204" pitchFamily="34" charset="0"/>
                        </a:rPr>
                        <a:t>Travel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1" noProof="0" dirty="0">
                          <a:latin typeface="Calibri" panose="020F0502020204030204" pitchFamily="34" charset="0"/>
                          <a:ea typeface="Calibri" panose="020F0502020204030204" pitchFamily="34" charset="0"/>
                          <a:cs typeface="Calibri" panose="020F0502020204030204" pitchFamily="34" charset="0"/>
                        </a:rPr>
                        <a:t>Equipment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91094117"/>
                  </a:ext>
                </a:extLst>
              </a:tr>
              <a:tr h="412501">
                <a:tc gridSpan="2">
                  <a:txBody>
                    <a:bodyPr/>
                    <a:lstStyle/>
                    <a:p>
                      <a:pPr algn="ctr" fontAlgn="ctr"/>
                      <a:r>
                        <a:rPr lang="en-US" sz="1600" b="1"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30.000 €</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endParaRPr lang="es-E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30.000 €</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noProof="0" dirty="0">
                          <a:latin typeface="Calibri" panose="020F0502020204030204" pitchFamily="34" charset="0"/>
                          <a:ea typeface="Calibri" panose="020F0502020204030204" pitchFamily="34" charset="0"/>
                          <a:cs typeface="Calibri" panose="020F0502020204030204" pitchFamily="34" charset="0"/>
                        </a:rPr>
                        <a:t>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noProof="0" dirty="0">
                          <a:latin typeface="Calibri" panose="020F0502020204030204" pitchFamily="34" charset="0"/>
                          <a:ea typeface="Calibri" panose="020F0502020204030204" pitchFamily="34" charset="0"/>
                          <a:cs typeface="Calibri" panose="020F0502020204030204" pitchFamily="34" charset="0"/>
                        </a:rPr>
                        <a:t>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855276"/>
                  </a:ext>
                </a:extLst>
              </a:tr>
            </a:tbl>
          </a:graphicData>
        </a:graphic>
      </p:graphicFrame>
      <p:sp>
        <p:nvSpPr>
          <p:cNvPr id="4" name="Hexágono 3">
            <a:extLst>
              <a:ext uri="{FF2B5EF4-FFF2-40B4-BE49-F238E27FC236}">
                <a16:creationId xmlns:a16="http://schemas.microsoft.com/office/drawing/2014/main" id="{67CB85D5-CA56-F1F3-3B9E-BE0E9885C26B}"/>
              </a:ext>
            </a:extLst>
          </p:cNvPr>
          <p:cNvSpPr/>
          <p:nvPr/>
        </p:nvSpPr>
        <p:spPr>
          <a:xfrm>
            <a:off x="8244408" y="5834449"/>
            <a:ext cx="576064" cy="484530"/>
          </a:xfrm>
          <a:prstGeom prst="hexagon">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ES" sz="2800" b="1" dirty="0"/>
              <a:t>2</a:t>
            </a:r>
            <a:endParaRPr lang="en-US" b="1" dirty="0"/>
          </a:p>
        </p:txBody>
      </p:sp>
    </p:spTree>
    <p:extLst>
      <p:ext uri="{BB962C8B-B14F-4D97-AF65-F5344CB8AC3E}">
        <p14:creationId xmlns:p14="http://schemas.microsoft.com/office/powerpoint/2010/main" val="3891296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104F69-2789-412E-0C95-22943B99F5C1}"/>
              </a:ext>
            </a:extLst>
          </p:cNvPr>
          <p:cNvSpPr>
            <a:spLocks noGrp="1"/>
          </p:cNvSpPr>
          <p:nvPr>
            <p:ph type="title"/>
          </p:nvPr>
        </p:nvSpPr>
        <p:spPr/>
        <p:txBody>
          <a:bodyPr/>
          <a:lstStyle/>
          <a:p>
            <a:endParaRPr lang="es-ES"/>
          </a:p>
        </p:txBody>
      </p:sp>
      <p:sp>
        <p:nvSpPr>
          <p:cNvPr id="3" name="Marcador de número de diapositiva 2">
            <a:extLst>
              <a:ext uri="{FF2B5EF4-FFF2-40B4-BE49-F238E27FC236}">
                <a16:creationId xmlns:a16="http://schemas.microsoft.com/office/drawing/2014/main" id="{31745CCB-246A-BFFF-9B97-178D6A9B643C}"/>
              </a:ext>
            </a:extLst>
          </p:cNvPr>
          <p:cNvSpPr>
            <a:spLocks noGrp="1"/>
          </p:cNvSpPr>
          <p:nvPr>
            <p:ph type="sldNum" sz="quarter" idx="12"/>
          </p:nvPr>
        </p:nvSpPr>
        <p:spPr/>
        <p:txBody>
          <a:bodyPr/>
          <a:lstStyle/>
          <a:p>
            <a:fld id="{0EABF873-A8CC-4680-B92B-676EF7CF1CED}" type="slidenum">
              <a:rPr lang="es-ES_tradnl" smtClean="0"/>
              <a:t>14</a:t>
            </a:fld>
            <a:endParaRPr lang="es-ES_tradnl"/>
          </a:p>
        </p:txBody>
      </p:sp>
      <p:graphicFrame>
        <p:nvGraphicFramePr>
          <p:cNvPr id="7" name="Tabla 7">
            <a:extLst>
              <a:ext uri="{FF2B5EF4-FFF2-40B4-BE49-F238E27FC236}">
                <a16:creationId xmlns:a16="http://schemas.microsoft.com/office/drawing/2014/main" id="{D1C06BC7-7596-EF21-AEA8-8F5AAE445BAF}"/>
              </a:ext>
            </a:extLst>
          </p:cNvPr>
          <p:cNvGraphicFramePr>
            <a:graphicFrameLocks noGrp="1"/>
          </p:cNvGraphicFramePr>
          <p:nvPr>
            <p:extLst>
              <p:ext uri="{D42A27DB-BD31-4B8C-83A1-F6EECF244321}">
                <p14:modId xmlns:p14="http://schemas.microsoft.com/office/powerpoint/2010/main" val="2807246337"/>
              </p:ext>
            </p:extLst>
          </p:nvPr>
        </p:nvGraphicFramePr>
        <p:xfrm>
          <a:off x="323528" y="841371"/>
          <a:ext cx="8604384" cy="4367890"/>
        </p:xfrm>
        <a:graphic>
          <a:graphicData uri="http://schemas.openxmlformats.org/drawingml/2006/table">
            <a:tbl>
              <a:tblPr>
                <a:tableStyleId>{5C22544A-7EE6-4342-B048-85BDC9FD1C3A}</a:tableStyleId>
              </a:tblPr>
              <a:tblGrid>
                <a:gridCol w="720080">
                  <a:extLst>
                    <a:ext uri="{9D8B030D-6E8A-4147-A177-3AD203B41FA5}">
                      <a16:colId xmlns:a16="http://schemas.microsoft.com/office/drawing/2014/main" val="3411097028"/>
                    </a:ext>
                  </a:extLst>
                </a:gridCol>
                <a:gridCol w="1431016">
                  <a:extLst>
                    <a:ext uri="{9D8B030D-6E8A-4147-A177-3AD203B41FA5}">
                      <a16:colId xmlns:a16="http://schemas.microsoft.com/office/drawing/2014/main" val="979666325"/>
                    </a:ext>
                  </a:extLst>
                </a:gridCol>
                <a:gridCol w="2151096">
                  <a:extLst>
                    <a:ext uri="{9D8B030D-6E8A-4147-A177-3AD203B41FA5}">
                      <a16:colId xmlns:a16="http://schemas.microsoft.com/office/drawing/2014/main" val="2256540835"/>
                    </a:ext>
                  </a:extLst>
                </a:gridCol>
                <a:gridCol w="2151096">
                  <a:extLst>
                    <a:ext uri="{9D8B030D-6E8A-4147-A177-3AD203B41FA5}">
                      <a16:colId xmlns:a16="http://schemas.microsoft.com/office/drawing/2014/main" val="2813105256"/>
                    </a:ext>
                  </a:extLst>
                </a:gridCol>
                <a:gridCol w="2151096">
                  <a:extLst>
                    <a:ext uri="{9D8B030D-6E8A-4147-A177-3AD203B41FA5}">
                      <a16:colId xmlns:a16="http://schemas.microsoft.com/office/drawing/2014/main" val="1433673633"/>
                    </a:ext>
                  </a:extLst>
                </a:gridCol>
              </a:tblGrid>
              <a:tr h="370840">
                <a:tc>
                  <a:txBody>
                    <a:bodyPr/>
                    <a:lstStyle/>
                    <a:p>
                      <a:r>
                        <a:rPr lang="en-US" sz="1600" noProof="0" dirty="0">
                          <a:latin typeface="Calibri" panose="020F0502020204030204" pitchFamily="34" charset="0"/>
                          <a:ea typeface="Calibri" panose="020F0502020204030204" pitchFamily="34" charset="0"/>
                          <a:cs typeface="Calibri" panose="020F0502020204030204" pitchFamily="34" charset="0"/>
                        </a:rPr>
                        <a:t>153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algn="ctr" fontAlgn="ct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TERRIFIC: Development of Terbium based cancer </a:t>
                      </a:r>
                      <a:r>
                        <a:rPr lang="en-US" sz="1600" b="0" i="0" u="none" strike="noStrike" noProof="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theranostics</a:t>
                      </a: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TERRIFIC: Development of Terbium based cancer </a:t>
                      </a:r>
                      <a:r>
                        <a:rPr lang="en-US" sz="18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theranostics</a:t>
                      </a: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p>
                    <a:p>
                      <a:pPr algn="ctr" fontAlgn="ctr"/>
                      <a:endPar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endParaRPr lang="es-ES" sz="1200" b="0" i="0" u="none" strike="noStrike" dirty="0">
                        <a:solidFill>
                          <a:srgbClr val="000000"/>
                        </a:solidFill>
                        <a:effectLst/>
                        <a:latin typeface="Arial" panose="020B060402020202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endParaRPr lang="en-US" sz="1200" b="0" i="0" u="none" strike="noStrike" dirty="0">
                        <a:solidFill>
                          <a:srgbClr val="000000"/>
                        </a:solidFill>
                        <a:effectLst/>
                        <a:latin typeface="Arial" panose="020B060402020202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40669791"/>
                  </a:ext>
                </a:extLst>
              </a:tr>
              <a:tr h="370840">
                <a:tc gridSpan="5">
                  <a:txBody>
                    <a:bodyPr/>
                    <a:lstStyle/>
                    <a:p>
                      <a:pPr algn="ctr" fontAlgn="ct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Alexander </a:t>
                      </a:r>
                      <a:r>
                        <a:rPr lang="en-US" sz="1600" b="0" i="0" u="none" strike="noStrike" noProof="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Gerbershagen</a:t>
                      </a: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UMCG (Netherlands)</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a:p>
                  </a:txBody>
                  <a:tcPr/>
                </a:tc>
                <a:tc hMerge="1">
                  <a:txBody>
                    <a:bodyPr/>
                    <a:lstStyle/>
                    <a:p>
                      <a:pPr algn="ctr" fontAlgn="ctr"/>
                      <a:r>
                        <a:rPr lang="es-ES" sz="1200" b="0" i="0" u="none" strike="noStrike" dirty="0">
                          <a:solidFill>
                            <a:srgbClr val="000000"/>
                          </a:solidFill>
                          <a:effectLst/>
                          <a:latin typeface="Arial" panose="020B0604020202020204" pitchFamily="34" charset="0"/>
                        </a:rPr>
                        <a:t>PTB</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r>
                        <a:rPr lang="es-ES" sz="1200" b="0" i="0" u="none" strike="noStrike" dirty="0" err="1">
                          <a:solidFill>
                            <a:srgbClr val="000000"/>
                          </a:solidFill>
                          <a:effectLst/>
                          <a:latin typeface="Arial" panose="020B0604020202020204" pitchFamily="34" charset="0"/>
                        </a:rPr>
                        <a:t>Germany</a:t>
                      </a:r>
                      <a:endParaRPr lang="es-ES" sz="1200" b="0" i="0" u="none" strike="noStrike" dirty="0">
                        <a:solidFill>
                          <a:srgbClr val="000000"/>
                        </a:solidFill>
                        <a:effectLst/>
                        <a:latin typeface="Arial" panose="020B060402020202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r>
                        <a:rPr lang="es-ES" sz="1200" b="0" i="0" u="none" strike="noStrike" dirty="0">
                          <a:solidFill>
                            <a:srgbClr val="000000"/>
                          </a:solidFill>
                          <a:effectLst/>
                          <a:latin typeface="Arial" panose="020B0604020202020204" pitchFamily="34" charset="0"/>
                        </a:rPr>
                        <a:t>Elisa Pirovano</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18926996"/>
                  </a:ext>
                </a:extLst>
              </a:tr>
              <a:tr h="1490568">
                <a:tc gridSpan="5">
                  <a:txBody>
                    <a:bodyPr/>
                    <a:lstStyle/>
                    <a:p>
                      <a:pPr algn="just" fontAlgn="ctr"/>
                      <a:r>
                        <a:rPr lang="en-US" sz="1600" b="1" i="0" u="none" strike="noStrike" noProof="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LoI</a:t>
                      </a:r>
                      <a:r>
                        <a:rPr lang="en-US" sz="1600" b="1"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p>
                    <a:p>
                      <a:pPr algn="just" fontAlgn="ct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In relation to the use of Tb for theragnostic to treat cancer. Full size project for F</a:t>
                      </a:r>
                      <a:r>
                        <a:rPr kumimoji="0" lang="en-US" sz="1600" b="0" i="0" u="none" strike="noStrike" kern="1200" baseline="0" noProof="0" dirty="0">
                          <a:solidFill>
                            <a:schemeClr val="dk1"/>
                          </a:solidFill>
                          <a:latin typeface="Calibri" panose="020F0502020204030204" pitchFamily="34" charset="0"/>
                          <a:ea typeface="Calibri" panose="020F0502020204030204" pitchFamily="34" charset="0"/>
                          <a:cs typeface="Calibri" panose="020F0502020204030204" pitchFamily="34" charset="0"/>
                        </a:rPr>
                        <a:t>irst Industrial Deployments (FID) for new technologies for all production steps:</a:t>
                      </a:r>
                    </a:p>
                    <a:p>
                      <a:pPr algn="just" fontAlgn="ctr"/>
                      <a:r>
                        <a:rPr kumimoji="0" lang="en-US" sz="1600" b="0" i="0" u="none" strike="noStrike" kern="1200" baseline="0" noProof="0" dirty="0">
                          <a:solidFill>
                            <a:schemeClr val="dk1"/>
                          </a:solidFill>
                          <a:latin typeface="Calibri" panose="020F0502020204030204" pitchFamily="34" charset="0"/>
                          <a:ea typeface="Calibri" panose="020F0502020204030204" pitchFamily="34" charset="0"/>
                          <a:cs typeface="Calibri" panose="020F0502020204030204" pitchFamily="34" charset="0"/>
                        </a:rPr>
                        <a:t>1. Enrichment of target material, 2. Target preparation, 3. Irradiation, 4. Post-irradiation radiochemistry, and 5. Radiolabeling.</a:t>
                      </a:r>
                      <a:endPar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a:p>
                  </a:txBody>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just" fontAlgn="ctr"/>
                      <a:r>
                        <a:rPr lang="es-E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a:t>
                      </a:r>
                      <a:r>
                        <a:rPr lang="en-US" sz="18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pgrade</a:t>
                      </a: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of existing Total Absorption Spectrometers (TAS) that will be employed in beta decay studies of relevance for the calculation of reactor decay heat and the reactor antineutrino spectra.</a:t>
                      </a:r>
                    </a:p>
                    <a:p>
                      <a:pPr algn="just" fontAlgn="ct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Building a TAS of second generation, allying efficiency with higher segmentation and energy resolution thanks to 16 LaBr3 crystals to be added to the existing segmented TAS in Europe i.e. the DTAS detector (18 </a:t>
                      </a:r>
                      <a:r>
                        <a:rPr lang="en-US" sz="18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NaI</a:t>
                      </a: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crystals [DTAS]) and the Rocinante detector (12 BaF2 crystals</a:t>
                      </a:r>
                    </a:p>
                    <a:p>
                      <a:pPr algn="just" fontAlgn="ct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[Rocinante])</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57945894"/>
                  </a:ext>
                </a:extLst>
              </a:tr>
              <a:tr h="370840">
                <a:tc gridSpan="5">
                  <a:txBody>
                    <a:bodyPr/>
                    <a:lstStyle/>
                    <a:p>
                      <a:r>
                        <a:rPr lang="en-US" sz="1600" b="1" noProof="0" dirty="0">
                          <a:latin typeface="Calibri" panose="020F0502020204030204" pitchFamily="34" charset="0"/>
                          <a:ea typeface="Calibri" panose="020F0502020204030204" pitchFamily="34" charset="0"/>
                          <a:cs typeface="Calibri" panose="020F0502020204030204" pitchFamily="34" charset="0"/>
                        </a:rPr>
                        <a:t>Comments by evaluator:</a:t>
                      </a:r>
                    </a:p>
                    <a:p>
                      <a:r>
                        <a:rPr lang="en-US" sz="1600" noProof="0" dirty="0">
                          <a:solidFill>
                            <a:srgbClr val="FF0000"/>
                          </a:solidFill>
                          <a:latin typeface="Calibri" panose="020F0502020204030204" pitchFamily="34" charset="0"/>
                          <a:ea typeface="Calibri" panose="020F0502020204030204" pitchFamily="34" charset="0"/>
                          <a:cs typeface="Calibri" panose="020F0502020204030204" pitchFamily="34" charset="0"/>
                        </a:rPr>
                        <a:t>Very interesting, but not a nuclear data project.</a:t>
                      </a:r>
                    </a:p>
                    <a:p>
                      <a:endParaRPr lang="en-US" sz="1600" noProof="0" dirty="0">
                        <a:latin typeface="Calibri" panose="020F0502020204030204" pitchFamily="34" charset="0"/>
                        <a:ea typeface="Calibri" panose="020F0502020204030204" pitchFamily="34" charset="0"/>
                        <a:cs typeface="Calibri" panose="020F0502020204030204" pitchFamily="34" charset="0"/>
                      </a:endParaRPr>
                    </a:p>
                    <a:p>
                      <a:r>
                        <a:rPr lang="en-US" sz="1600" noProof="0" dirty="0">
                          <a:latin typeface="Calibri" panose="020F0502020204030204" pitchFamily="34" charset="0"/>
                          <a:ea typeface="Calibri" panose="020F0502020204030204" pitchFamily="34" charset="0"/>
                          <a:cs typeface="Calibri" panose="020F0502020204030204" pitchFamily="34" charset="0"/>
                        </a:rPr>
                        <a:t>		</a:t>
                      </a:r>
                    </a:p>
                    <a:p>
                      <a:endParaRPr lang="en-US" sz="1600" noProof="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a:p>
                  </a:txBody>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74019196"/>
                  </a:ext>
                </a:extLst>
              </a:tr>
              <a:tr h="412501">
                <a:tc gridSpan="2">
                  <a:txBody>
                    <a:bodyPr/>
                    <a:lstStyle/>
                    <a:p>
                      <a:pPr algn="ctr"/>
                      <a:r>
                        <a:rPr lang="en-US" sz="1600" b="1" noProof="0" dirty="0">
                          <a:latin typeface="Calibri" panose="020F0502020204030204" pitchFamily="34" charset="0"/>
                          <a:ea typeface="Calibri" panose="020F0502020204030204" pitchFamily="34" charset="0"/>
                          <a:cs typeface="Calibri" panose="020F0502020204030204" pitchFamily="34" charset="0"/>
                        </a:rPr>
                        <a:t>Total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1" noProof="0" dirty="0" err="1">
                          <a:latin typeface="Calibri" panose="020F0502020204030204" pitchFamily="34" charset="0"/>
                          <a:ea typeface="Calibri" panose="020F0502020204030204" pitchFamily="34" charset="0"/>
                          <a:cs typeface="Calibri" panose="020F0502020204030204" pitchFamily="34" charset="0"/>
                        </a:rPr>
                        <a:t>Personel</a:t>
                      </a:r>
                      <a:endParaRPr lang="en-US" sz="1600" b="1" noProof="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1" noProof="0" dirty="0">
                          <a:latin typeface="Calibri" panose="020F0502020204030204" pitchFamily="34" charset="0"/>
                          <a:ea typeface="Calibri" panose="020F0502020204030204" pitchFamily="34" charset="0"/>
                          <a:cs typeface="Calibri" panose="020F0502020204030204" pitchFamily="34" charset="0"/>
                        </a:rPr>
                        <a:t>Travel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1" noProof="0" dirty="0">
                          <a:latin typeface="Calibri" panose="020F0502020204030204" pitchFamily="34" charset="0"/>
                          <a:ea typeface="Calibri" panose="020F0502020204030204" pitchFamily="34" charset="0"/>
                          <a:cs typeface="Calibri" panose="020F0502020204030204" pitchFamily="34" charset="0"/>
                        </a:rPr>
                        <a:t>Equipment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91094117"/>
                  </a:ext>
                </a:extLst>
              </a:tr>
              <a:tr h="412501">
                <a:tc gridSpan="2">
                  <a:txBody>
                    <a:bodyPr/>
                    <a:lstStyle/>
                    <a:p>
                      <a:pPr algn="ctr"/>
                      <a:r>
                        <a:rPr lang="en-US" sz="1600" b="1" noProof="0" dirty="0">
                          <a:latin typeface="Calibri" panose="020F0502020204030204" pitchFamily="34" charset="0"/>
                          <a:ea typeface="Calibri" panose="020F0502020204030204" pitchFamily="34" charset="0"/>
                          <a:cs typeface="Calibri" panose="020F0502020204030204" pitchFamily="34" charset="0"/>
                        </a:rPr>
                        <a:t>319.000 €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noProof="0" dirty="0">
                          <a:latin typeface="Calibri" panose="020F0502020204030204" pitchFamily="34" charset="0"/>
                          <a:ea typeface="Calibri" panose="020F0502020204030204" pitchFamily="34" charset="0"/>
                          <a:cs typeface="Calibri" panose="020F0502020204030204" pitchFamily="34" charset="0"/>
                        </a:rPr>
                        <a:t>240.000 €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noProof="0" dirty="0">
                          <a:latin typeface="Calibri" panose="020F0502020204030204" pitchFamily="34" charset="0"/>
                          <a:ea typeface="Calibri" panose="020F0502020204030204" pitchFamily="34" charset="0"/>
                          <a:cs typeface="Calibri" panose="020F0502020204030204" pitchFamily="34" charset="0"/>
                        </a:rPr>
                        <a:t>24.000 €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noProof="0" dirty="0">
                          <a:latin typeface="Calibri" panose="020F0502020204030204" pitchFamily="34" charset="0"/>
                          <a:ea typeface="Calibri" panose="020F0502020204030204" pitchFamily="34" charset="0"/>
                          <a:cs typeface="Calibri" panose="020F0502020204030204" pitchFamily="34" charset="0"/>
                        </a:rPr>
                        <a:t>55.000 €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855276"/>
                  </a:ext>
                </a:extLst>
              </a:tr>
            </a:tbl>
          </a:graphicData>
        </a:graphic>
      </p:graphicFrame>
      <p:sp>
        <p:nvSpPr>
          <p:cNvPr id="4" name="Hexágono 3">
            <a:extLst>
              <a:ext uri="{FF2B5EF4-FFF2-40B4-BE49-F238E27FC236}">
                <a16:creationId xmlns:a16="http://schemas.microsoft.com/office/drawing/2014/main" id="{783D3FC9-D5AE-1602-BB2A-984697FAA89D}"/>
              </a:ext>
            </a:extLst>
          </p:cNvPr>
          <p:cNvSpPr/>
          <p:nvPr/>
        </p:nvSpPr>
        <p:spPr>
          <a:xfrm>
            <a:off x="8260060" y="5774364"/>
            <a:ext cx="576064" cy="484530"/>
          </a:xfrm>
          <a:prstGeom prst="hexagon">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ES" sz="2800" b="1" dirty="0"/>
              <a:t>0</a:t>
            </a:r>
            <a:endParaRPr lang="en-US" b="1" dirty="0"/>
          </a:p>
        </p:txBody>
      </p:sp>
    </p:spTree>
    <p:extLst>
      <p:ext uri="{BB962C8B-B14F-4D97-AF65-F5344CB8AC3E}">
        <p14:creationId xmlns:p14="http://schemas.microsoft.com/office/powerpoint/2010/main" val="831431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ABBE77-7455-CEA0-D094-7D0E72FB0B3D}"/>
              </a:ext>
            </a:extLst>
          </p:cNvPr>
          <p:cNvSpPr>
            <a:spLocks noGrp="1"/>
          </p:cNvSpPr>
          <p:nvPr>
            <p:ph type="title"/>
          </p:nvPr>
        </p:nvSpPr>
        <p:spPr/>
        <p:txBody>
          <a:bodyPr/>
          <a:lstStyle/>
          <a:p>
            <a:r>
              <a:rPr lang="es-ES" dirty="0"/>
              <a:t>Budget </a:t>
            </a:r>
            <a:r>
              <a:rPr lang="es-ES" dirty="0" err="1"/>
              <a:t>allocation</a:t>
            </a:r>
            <a:r>
              <a:rPr lang="es-ES" dirty="0"/>
              <a:t> </a:t>
            </a:r>
            <a:r>
              <a:rPr lang="es-ES" dirty="0" err="1"/>
              <a:t>process</a:t>
            </a:r>
            <a:endParaRPr lang="es-ES" dirty="0"/>
          </a:p>
        </p:txBody>
      </p:sp>
      <p:sp>
        <p:nvSpPr>
          <p:cNvPr id="3" name="Marcador de número de diapositiva 2">
            <a:extLst>
              <a:ext uri="{FF2B5EF4-FFF2-40B4-BE49-F238E27FC236}">
                <a16:creationId xmlns:a16="http://schemas.microsoft.com/office/drawing/2014/main" id="{83D89AB8-9976-72DF-7C7A-23F4A8E3C199}"/>
              </a:ext>
            </a:extLst>
          </p:cNvPr>
          <p:cNvSpPr>
            <a:spLocks noGrp="1"/>
          </p:cNvSpPr>
          <p:nvPr>
            <p:ph type="sldNum" sz="quarter" idx="12"/>
          </p:nvPr>
        </p:nvSpPr>
        <p:spPr/>
        <p:txBody>
          <a:bodyPr/>
          <a:lstStyle/>
          <a:p>
            <a:fld id="{0EABF873-A8CC-4680-B92B-676EF7CF1CED}" type="slidenum">
              <a:rPr lang="es-ES_tradnl" smtClean="0"/>
              <a:t>15</a:t>
            </a:fld>
            <a:endParaRPr lang="es-ES_tradnl"/>
          </a:p>
        </p:txBody>
      </p:sp>
      <p:sp>
        <p:nvSpPr>
          <p:cNvPr id="4" name="Marcador de contenido 3">
            <a:extLst>
              <a:ext uri="{FF2B5EF4-FFF2-40B4-BE49-F238E27FC236}">
                <a16:creationId xmlns:a16="http://schemas.microsoft.com/office/drawing/2014/main" id="{97A80C02-0645-596B-CB50-DA3B5D3FE283}"/>
              </a:ext>
            </a:extLst>
          </p:cNvPr>
          <p:cNvSpPr>
            <a:spLocks noGrp="1"/>
          </p:cNvSpPr>
          <p:nvPr>
            <p:ph sz="quarter" idx="1"/>
          </p:nvPr>
        </p:nvSpPr>
        <p:spPr>
          <a:xfrm>
            <a:off x="323528" y="764704"/>
            <a:ext cx="8784976" cy="5400600"/>
          </a:xfrm>
        </p:spPr>
        <p:txBody>
          <a:bodyPr>
            <a:noAutofit/>
          </a:bodyPr>
          <a:lstStyle/>
          <a:p>
            <a:pPr marL="0" indent="0">
              <a:buNone/>
            </a:pPr>
            <a:r>
              <a:rPr lang="es-ES" sz="1800" dirty="0" err="1"/>
              <a:t>Initial</a:t>
            </a:r>
            <a:r>
              <a:rPr lang="es-ES" sz="1800" dirty="0"/>
              <a:t> </a:t>
            </a:r>
            <a:r>
              <a:rPr lang="es-ES" sz="1800" dirty="0" err="1"/>
              <a:t>request</a:t>
            </a:r>
            <a:r>
              <a:rPr lang="es-ES" sz="1800" dirty="0"/>
              <a:t> </a:t>
            </a:r>
            <a:r>
              <a:rPr lang="es-ES" sz="1800" dirty="0" err="1"/>
              <a:t>budget</a:t>
            </a:r>
            <a:r>
              <a:rPr lang="es-ES" sz="1800" dirty="0"/>
              <a:t>: 1400 k€, </a:t>
            </a:r>
            <a:r>
              <a:rPr lang="es-ES" sz="1800" dirty="0" err="1"/>
              <a:t>but</a:t>
            </a:r>
            <a:r>
              <a:rPr lang="es-ES" sz="1800" dirty="0"/>
              <a:t>  </a:t>
            </a:r>
            <a:r>
              <a:rPr lang="es-ES" sz="1800" dirty="0" err="1"/>
              <a:t>budget</a:t>
            </a:r>
            <a:r>
              <a:rPr lang="es-ES" sz="1800" dirty="0"/>
              <a:t> </a:t>
            </a:r>
            <a:r>
              <a:rPr lang="es-ES" sz="1800" dirty="0" err="1"/>
              <a:t>available</a:t>
            </a:r>
            <a:r>
              <a:rPr lang="es-ES" sz="1800" dirty="0"/>
              <a:t>: 300 k€</a:t>
            </a:r>
          </a:p>
          <a:p>
            <a:r>
              <a:rPr lang="es-ES" sz="1800" dirty="0" err="1"/>
              <a:t>Impose</a:t>
            </a:r>
            <a:r>
              <a:rPr lang="es-ES" sz="1800" dirty="0"/>
              <a:t> </a:t>
            </a:r>
            <a:r>
              <a:rPr lang="es-ES" sz="1800" dirty="0" err="1"/>
              <a:t>limits</a:t>
            </a:r>
            <a:r>
              <a:rPr lang="es-ES" sz="1800" dirty="0"/>
              <a:t> </a:t>
            </a:r>
            <a:r>
              <a:rPr lang="es-ES" sz="1800" dirty="0" err="1"/>
              <a:t>of</a:t>
            </a:r>
            <a:r>
              <a:rPr lang="es-ES" sz="1800" dirty="0"/>
              <a:t> 175k€ and 100 k€ </a:t>
            </a:r>
            <a:r>
              <a:rPr lang="es-ES" sz="1800" dirty="0" err="1"/>
              <a:t>to</a:t>
            </a:r>
            <a:r>
              <a:rPr lang="es-ES" sz="1800" dirty="0"/>
              <a:t> </a:t>
            </a:r>
            <a:r>
              <a:rPr lang="es-ES" sz="1800" dirty="0" err="1"/>
              <a:t>each</a:t>
            </a:r>
            <a:r>
              <a:rPr lang="es-ES" sz="1800" dirty="0"/>
              <a:t> </a:t>
            </a:r>
            <a:r>
              <a:rPr lang="es-ES" sz="1800" dirty="0" err="1"/>
              <a:t>LoI</a:t>
            </a:r>
            <a:r>
              <a:rPr lang="es-ES" sz="1800" dirty="0"/>
              <a:t> </a:t>
            </a:r>
            <a:r>
              <a:rPr lang="es-ES" sz="1800" dirty="0" err="1"/>
              <a:t>according</a:t>
            </a:r>
            <a:r>
              <a:rPr lang="es-ES" sz="1800" dirty="0"/>
              <a:t> </a:t>
            </a:r>
            <a:r>
              <a:rPr lang="es-ES" sz="1800" dirty="0" err="1"/>
              <a:t>to</a:t>
            </a:r>
            <a:r>
              <a:rPr lang="es-ES" sz="1800" dirty="0"/>
              <a:t> </a:t>
            </a:r>
            <a:r>
              <a:rPr lang="es-ES" sz="1800" dirty="0" err="1"/>
              <a:t>instructions</a:t>
            </a:r>
            <a:endParaRPr lang="es-ES" sz="1800" dirty="0"/>
          </a:p>
          <a:p>
            <a:pPr marL="0" indent="0">
              <a:buNone/>
            </a:pPr>
            <a:r>
              <a:rPr lang="es-ES" sz="1800" dirty="0">
                <a:solidFill>
                  <a:schemeClr val="bg1">
                    <a:lumMod val="50000"/>
                  </a:schemeClr>
                </a:solidFill>
              </a:rPr>
              <a:t>	=&gt; Budget </a:t>
            </a:r>
            <a:r>
              <a:rPr lang="es-ES" sz="1800" dirty="0" err="1">
                <a:solidFill>
                  <a:schemeClr val="bg1">
                    <a:lumMod val="50000"/>
                  </a:schemeClr>
                </a:solidFill>
              </a:rPr>
              <a:t>from</a:t>
            </a:r>
            <a:r>
              <a:rPr lang="es-ES" sz="1800" dirty="0">
                <a:solidFill>
                  <a:schemeClr val="bg1">
                    <a:lumMod val="50000"/>
                  </a:schemeClr>
                </a:solidFill>
              </a:rPr>
              <a:t> 1400k€ </a:t>
            </a:r>
            <a:r>
              <a:rPr lang="es-ES" sz="1800" dirty="0" err="1">
                <a:solidFill>
                  <a:schemeClr val="bg1">
                    <a:lumMod val="50000"/>
                  </a:schemeClr>
                </a:solidFill>
              </a:rPr>
              <a:t>to</a:t>
            </a:r>
            <a:r>
              <a:rPr lang="es-ES" sz="1800" dirty="0">
                <a:solidFill>
                  <a:schemeClr val="bg1">
                    <a:lumMod val="50000"/>
                  </a:schemeClr>
                </a:solidFill>
              </a:rPr>
              <a:t> 727k€</a:t>
            </a:r>
          </a:p>
          <a:p>
            <a:pPr marL="0" indent="0">
              <a:buNone/>
            </a:pPr>
            <a:endParaRPr lang="es-ES" sz="1800" dirty="0">
              <a:solidFill>
                <a:schemeClr val="bg1">
                  <a:lumMod val="50000"/>
                </a:schemeClr>
              </a:solidFill>
            </a:endParaRPr>
          </a:p>
          <a:p>
            <a:r>
              <a:rPr lang="es-ES" sz="1800" dirty="0" err="1"/>
              <a:t>Assign</a:t>
            </a:r>
            <a:r>
              <a:rPr lang="es-ES" sz="1800" dirty="0"/>
              <a:t> </a:t>
            </a:r>
            <a:r>
              <a:rPr lang="es-ES" sz="1800" dirty="0" err="1"/>
              <a:t>qualification</a:t>
            </a:r>
            <a:r>
              <a:rPr lang="es-ES" sz="1800" dirty="0"/>
              <a:t> (4,3,2,1,0)</a:t>
            </a:r>
          </a:p>
          <a:p>
            <a:pPr lvl="1"/>
            <a:r>
              <a:rPr lang="es-ES" sz="1200" dirty="0"/>
              <a:t>1 </a:t>
            </a:r>
            <a:r>
              <a:rPr lang="es-ES" sz="1200" dirty="0" err="1"/>
              <a:t>LoI</a:t>
            </a:r>
            <a:r>
              <a:rPr lang="es-ES" sz="1200" dirty="0"/>
              <a:t> </a:t>
            </a:r>
            <a:r>
              <a:rPr lang="es-ES" sz="1200" dirty="0" err="1"/>
              <a:t>with</a:t>
            </a:r>
            <a:r>
              <a:rPr lang="es-ES" sz="1200" dirty="0"/>
              <a:t> 0 (</a:t>
            </a:r>
            <a:r>
              <a:rPr lang="en-US" sz="1200" dirty="0"/>
              <a:t>not aligned with the project needs</a:t>
            </a:r>
            <a:r>
              <a:rPr lang="es-ES" sz="1200" dirty="0"/>
              <a:t>): TERRIFIC, </a:t>
            </a:r>
            <a:r>
              <a:rPr lang="es-ES" sz="1200" dirty="0" err="1"/>
              <a:t>which</a:t>
            </a:r>
            <a:r>
              <a:rPr lang="es-ES" sz="1200" dirty="0"/>
              <a:t> </a:t>
            </a:r>
            <a:r>
              <a:rPr lang="es-ES" sz="1200" dirty="0" err="1"/>
              <a:t>is</a:t>
            </a:r>
            <a:r>
              <a:rPr lang="es-ES" sz="1200" dirty="0"/>
              <a:t> </a:t>
            </a:r>
            <a:r>
              <a:rPr lang="es-ES" sz="1200" dirty="0" err="1"/>
              <a:t>neglected</a:t>
            </a:r>
            <a:endParaRPr lang="es-ES" sz="1200" dirty="0"/>
          </a:p>
          <a:p>
            <a:pPr lvl="1"/>
            <a:r>
              <a:rPr lang="es-ES" sz="1200" dirty="0"/>
              <a:t>0 </a:t>
            </a:r>
            <a:r>
              <a:rPr lang="es-ES" sz="1200" dirty="0" err="1"/>
              <a:t>LoIs</a:t>
            </a:r>
            <a:r>
              <a:rPr lang="es-ES" sz="1200" dirty="0"/>
              <a:t> </a:t>
            </a:r>
            <a:r>
              <a:rPr lang="es-ES" sz="1200" dirty="0" err="1"/>
              <a:t>with</a:t>
            </a:r>
            <a:r>
              <a:rPr lang="es-ES" sz="1200" dirty="0"/>
              <a:t> 1 (</a:t>
            </a:r>
            <a:r>
              <a:rPr lang="es-ES" sz="1200" dirty="0" err="1"/>
              <a:t>some</a:t>
            </a:r>
            <a:r>
              <a:rPr lang="es-ES" sz="1200" dirty="0"/>
              <a:t> </a:t>
            </a:r>
            <a:r>
              <a:rPr lang="es-ES" sz="1200" dirty="0" err="1"/>
              <a:t>impact</a:t>
            </a:r>
            <a:r>
              <a:rPr lang="es-ES" sz="1200" dirty="0"/>
              <a:t>): </a:t>
            </a:r>
            <a:r>
              <a:rPr lang="es-ES" sz="1200" dirty="0" err="1"/>
              <a:t>none</a:t>
            </a:r>
            <a:endParaRPr lang="es-ES" sz="1200" dirty="0"/>
          </a:p>
          <a:p>
            <a:pPr lvl="1"/>
            <a:r>
              <a:rPr lang="es-ES" sz="1200" dirty="0"/>
              <a:t>3 </a:t>
            </a:r>
            <a:r>
              <a:rPr lang="es-ES" sz="1200" dirty="0" err="1"/>
              <a:t>LoIs</a:t>
            </a:r>
            <a:r>
              <a:rPr lang="es-ES" sz="1200" dirty="0"/>
              <a:t> </a:t>
            </a:r>
            <a:r>
              <a:rPr lang="es-ES" sz="1200" dirty="0" err="1"/>
              <a:t>with</a:t>
            </a:r>
            <a:r>
              <a:rPr lang="es-ES" sz="1200" dirty="0"/>
              <a:t> 2 (</a:t>
            </a:r>
            <a:r>
              <a:rPr lang="es-ES" sz="1200" dirty="0" err="1"/>
              <a:t>relevant</a:t>
            </a:r>
            <a:r>
              <a:rPr lang="es-ES" sz="1200" dirty="0"/>
              <a:t>): SCINDET, NPL-T &amp; NDELISA: </a:t>
            </a:r>
            <a:r>
              <a:rPr lang="es-ES" sz="1200" dirty="0" err="1"/>
              <a:t>only</a:t>
            </a:r>
            <a:r>
              <a:rPr lang="es-ES" sz="1200" dirty="0"/>
              <a:t> 10% </a:t>
            </a:r>
            <a:r>
              <a:rPr lang="es-ES" sz="1200" dirty="0" err="1"/>
              <a:t>of</a:t>
            </a:r>
            <a:r>
              <a:rPr lang="es-ES" sz="1200" dirty="0"/>
              <a:t> </a:t>
            </a:r>
            <a:r>
              <a:rPr lang="es-ES" sz="1200" dirty="0" err="1"/>
              <a:t>budget</a:t>
            </a:r>
            <a:r>
              <a:rPr lang="es-ES" sz="1200" dirty="0"/>
              <a:t>, </a:t>
            </a:r>
            <a:r>
              <a:rPr lang="es-ES" sz="1200" dirty="0" err="1"/>
              <a:t>accepted</a:t>
            </a:r>
            <a:r>
              <a:rPr lang="es-ES" sz="1200" dirty="0"/>
              <a:t>!</a:t>
            </a:r>
          </a:p>
          <a:p>
            <a:pPr lvl="1"/>
            <a:r>
              <a:rPr lang="es-ES" sz="1200" dirty="0"/>
              <a:t>3 </a:t>
            </a:r>
            <a:r>
              <a:rPr lang="es-ES" sz="1200" dirty="0" err="1"/>
              <a:t>LoIs</a:t>
            </a:r>
            <a:r>
              <a:rPr lang="es-ES" sz="1200" dirty="0"/>
              <a:t> </a:t>
            </a:r>
            <a:r>
              <a:rPr lang="es-ES" sz="1200" dirty="0" err="1"/>
              <a:t>with</a:t>
            </a:r>
            <a:r>
              <a:rPr lang="es-ES" sz="1200" dirty="0"/>
              <a:t> 3 (</a:t>
            </a:r>
            <a:r>
              <a:rPr lang="es-ES" sz="1200" dirty="0" err="1"/>
              <a:t>important</a:t>
            </a:r>
            <a:r>
              <a:rPr lang="es-ES" sz="1200" dirty="0"/>
              <a:t>): DEAR, NEWVAL, (NA)2STARS</a:t>
            </a:r>
          </a:p>
          <a:p>
            <a:pPr lvl="1"/>
            <a:r>
              <a:rPr lang="es-ES" sz="1200" dirty="0"/>
              <a:t>3 </a:t>
            </a:r>
            <a:r>
              <a:rPr lang="es-ES" sz="1200" dirty="0" err="1"/>
              <a:t>LoIs</a:t>
            </a:r>
            <a:r>
              <a:rPr lang="es-ES" sz="1200" dirty="0"/>
              <a:t> </a:t>
            </a:r>
            <a:r>
              <a:rPr lang="es-ES" sz="1200" dirty="0" err="1"/>
              <a:t>with</a:t>
            </a:r>
            <a:r>
              <a:rPr lang="es-ES" sz="1200" dirty="0"/>
              <a:t> 4 (</a:t>
            </a:r>
            <a:r>
              <a:rPr lang="es-ES" sz="1200" dirty="0" err="1"/>
              <a:t>prioritary</a:t>
            </a:r>
            <a:r>
              <a:rPr lang="es-ES" sz="1200" dirty="0"/>
              <a:t>): NEDEGARA, SADR, </a:t>
            </a:r>
            <a:r>
              <a:rPr lang="es-ES" sz="1200" dirty="0" err="1"/>
              <a:t>SiTelescope</a:t>
            </a:r>
            <a:r>
              <a:rPr lang="es-ES" sz="1200" dirty="0"/>
              <a:t>, </a:t>
            </a:r>
            <a:r>
              <a:rPr lang="es-ES" sz="1200" dirty="0" err="1"/>
              <a:t>ACTAnp</a:t>
            </a:r>
            <a:endParaRPr lang="es-ES" sz="1200" dirty="0"/>
          </a:p>
          <a:p>
            <a:pPr marL="0" indent="0">
              <a:buNone/>
            </a:pPr>
            <a:r>
              <a:rPr lang="es-ES" sz="1800" dirty="0">
                <a:solidFill>
                  <a:schemeClr val="bg1">
                    <a:lumMod val="50000"/>
                  </a:schemeClr>
                </a:solidFill>
              </a:rPr>
              <a:t>	=&gt; Budget </a:t>
            </a:r>
            <a:r>
              <a:rPr lang="es-ES" sz="1800" dirty="0" err="1">
                <a:solidFill>
                  <a:schemeClr val="bg1">
                    <a:lumMod val="50000"/>
                  </a:schemeClr>
                </a:solidFill>
              </a:rPr>
              <a:t>from</a:t>
            </a:r>
            <a:r>
              <a:rPr lang="es-ES" sz="1800" dirty="0">
                <a:solidFill>
                  <a:schemeClr val="bg1">
                    <a:lumMod val="50000"/>
                  </a:schemeClr>
                </a:solidFill>
              </a:rPr>
              <a:t> 727k€ </a:t>
            </a:r>
            <a:r>
              <a:rPr lang="es-ES" sz="1800" dirty="0" err="1">
                <a:solidFill>
                  <a:schemeClr val="bg1">
                    <a:lumMod val="50000"/>
                  </a:schemeClr>
                </a:solidFill>
              </a:rPr>
              <a:t>to</a:t>
            </a:r>
            <a:r>
              <a:rPr lang="es-ES" sz="1800" dirty="0">
                <a:solidFill>
                  <a:schemeClr val="bg1">
                    <a:lumMod val="50000"/>
                  </a:schemeClr>
                </a:solidFill>
              </a:rPr>
              <a:t> 627k€</a:t>
            </a:r>
          </a:p>
          <a:p>
            <a:endParaRPr lang="es-ES" sz="1800" dirty="0"/>
          </a:p>
          <a:p>
            <a:r>
              <a:rPr lang="es-ES" sz="1800" dirty="0" err="1"/>
              <a:t>Impose</a:t>
            </a:r>
            <a:r>
              <a:rPr lang="es-ES" sz="1800" dirty="0"/>
              <a:t> </a:t>
            </a:r>
            <a:r>
              <a:rPr lang="es-ES" sz="1800" dirty="0" err="1"/>
              <a:t>an</a:t>
            </a:r>
            <a:r>
              <a:rPr lang="es-ES" sz="1800" dirty="0"/>
              <a:t> </a:t>
            </a:r>
            <a:r>
              <a:rPr lang="es-ES" sz="1800" dirty="0" err="1"/>
              <a:t>additional</a:t>
            </a:r>
            <a:r>
              <a:rPr lang="es-ES" sz="1800" dirty="0"/>
              <a:t> </a:t>
            </a:r>
            <a:r>
              <a:rPr lang="es-ES" sz="1800" dirty="0" err="1"/>
              <a:t>limit</a:t>
            </a:r>
            <a:r>
              <a:rPr lang="es-ES" sz="1800" dirty="0"/>
              <a:t> </a:t>
            </a:r>
            <a:r>
              <a:rPr lang="es-ES" sz="1800" dirty="0" err="1"/>
              <a:t>of</a:t>
            </a:r>
            <a:r>
              <a:rPr lang="es-ES" sz="1800" dirty="0"/>
              <a:t> 75k€ </a:t>
            </a:r>
            <a:r>
              <a:rPr lang="es-ES" sz="1800" dirty="0" err="1"/>
              <a:t>max</a:t>
            </a:r>
            <a:r>
              <a:rPr lang="es-ES" sz="1800" dirty="0"/>
              <a:t>. per </a:t>
            </a:r>
            <a:r>
              <a:rPr lang="es-ES" sz="1800" dirty="0" err="1"/>
              <a:t>LoI</a:t>
            </a:r>
            <a:endParaRPr lang="es-ES" sz="1800" dirty="0"/>
          </a:p>
          <a:p>
            <a:pPr marL="0" indent="0">
              <a:buNone/>
            </a:pPr>
            <a:r>
              <a:rPr lang="es-ES" sz="1800" dirty="0">
                <a:solidFill>
                  <a:schemeClr val="bg1">
                    <a:lumMod val="50000"/>
                  </a:schemeClr>
                </a:solidFill>
              </a:rPr>
              <a:t>	=&gt; Budget </a:t>
            </a:r>
            <a:r>
              <a:rPr lang="es-ES" sz="1800" dirty="0" err="1">
                <a:solidFill>
                  <a:schemeClr val="bg1">
                    <a:lumMod val="50000"/>
                  </a:schemeClr>
                </a:solidFill>
              </a:rPr>
              <a:t>from</a:t>
            </a:r>
            <a:r>
              <a:rPr lang="es-ES" sz="1800" dirty="0">
                <a:solidFill>
                  <a:schemeClr val="bg1">
                    <a:lumMod val="50000"/>
                  </a:schemeClr>
                </a:solidFill>
              </a:rPr>
              <a:t> 627k€ </a:t>
            </a:r>
            <a:r>
              <a:rPr lang="es-ES" sz="1800" dirty="0" err="1">
                <a:solidFill>
                  <a:schemeClr val="bg1">
                    <a:lumMod val="50000"/>
                  </a:schemeClr>
                </a:solidFill>
              </a:rPr>
              <a:t>to</a:t>
            </a:r>
            <a:r>
              <a:rPr lang="es-ES" sz="1800" dirty="0">
                <a:solidFill>
                  <a:schemeClr val="bg1">
                    <a:lumMod val="50000"/>
                  </a:schemeClr>
                </a:solidFill>
              </a:rPr>
              <a:t> 514k€</a:t>
            </a:r>
          </a:p>
          <a:p>
            <a:pPr marL="0" indent="0">
              <a:buNone/>
            </a:pPr>
            <a:endParaRPr lang="es-ES" sz="1800" dirty="0">
              <a:solidFill>
                <a:schemeClr val="bg1">
                  <a:lumMod val="50000"/>
                </a:schemeClr>
              </a:solidFill>
            </a:endParaRPr>
          </a:p>
          <a:p>
            <a:r>
              <a:rPr lang="es-ES" sz="1800" dirty="0" err="1"/>
              <a:t>Scale</a:t>
            </a:r>
            <a:r>
              <a:rPr lang="es-ES" sz="1800" dirty="0"/>
              <a:t> </a:t>
            </a:r>
            <a:r>
              <a:rPr lang="es-ES" sz="1800" dirty="0" err="1"/>
              <a:t>all</a:t>
            </a:r>
            <a:r>
              <a:rPr lang="es-ES" sz="1800" dirty="0"/>
              <a:t> (</a:t>
            </a:r>
            <a:r>
              <a:rPr lang="es-ES" sz="1800" dirty="0" err="1"/>
              <a:t>regardless</a:t>
            </a:r>
            <a:r>
              <a:rPr lang="es-ES" sz="1800" dirty="0"/>
              <a:t> </a:t>
            </a:r>
            <a:r>
              <a:rPr lang="es-ES" sz="1800" dirty="0" err="1"/>
              <a:t>of</a:t>
            </a:r>
            <a:r>
              <a:rPr lang="es-ES" sz="1800" dirty="0"/>
              <a:t> </a:t>
            </a:r>
            <a:r>
              <a:rPr lang="es-ES" sz="1800" dirty="0" err="1"/>
              <a:t>their</a:t>
            </a:r>
            <a:r>
              <a:rPr lang="es-ES" sz="1800" dirty="0"/>
              <a:t> score) </a:t>
            </a:r>
            <a:r>
              <a:rPr lang="es-ES" sz="1800" dirty="0" err="1"/>
              <a:t>by</a:t>
            </a:r>
            <a:r>
              <a:rPr lang="es-ES" sz="1800" dirty="0"/>
              <a:t> 0,58</a:t>
            </a:r>
          </a:p>
          <a:p>
            <a:pPr marL="0" indent="0">
              <a:buNone/>
            </a:pPr>
            <a:r>
              <a:rPr lang="es-ES" sz="1800" dirty="0">
                <a:solidFill>
                  <a:schemeClr val="bg1">
                    <a:lumMod val="50000"/>
                  </a:schemeClr>
                </a:solidFill>
              </a:rPr>
              <a:t>	=&gt; Budget </a:t>
            </a:r>
            <a:r>
              <a:rPr lang="es-ES" sz="1800" dirty="0" err="1">
                <a:solidFill>
                  <a:schemeClr val="bg1">
                    <a:lumMod val="50000"/>
                  </a:schemeClr>
                </a:solidFill>
              </a:rPr>
              <a:t>from</a:t>
            </a:r>
            <a:r>
              <a:rPr lang="es-ES" sz="1800" dirty="0">
                <a:solidFill>
                  <a:schemeClr val="bg1">
                    <a:lumMod val="50000"/>
                  </a:schemeClr>
                </a:solidFill>
              </a:rPr>
              <a:t> 514k€ </a:t>
            </a:r>
            <a:r>
              <a:rPr lang="es-ES" sz="1800" dirty="0" err="1">
                <a:solidFill>
                  <a:schemeClr val="bg1">
                    <a:lumMod val="50000"/>
                  </a:schemeClr>
                </a:solidFill>
              </a:rPr>
              <a:t>to</a:t>
            </a:r>
            <a:r>
              <a:rPr lang="es-ES" sz="1800" dirty="0">
                <a:solidFill>
                  <a:schemeClr val="bg1">
                    <a:lumMod val="50000"/>
                  </a:schemeClr>
                </a:solidFill>
              </a:rPr>
              <a:t> </a:t>
            </a:r>
            <a:r>
              <a:rPr lang="es-ES" sz="1800" b="1" u="sng" dirty="0">
                <a:solidFill>
                  <a:schemeClr val="bg1">
                    <a:lumMod val="50000"/>
                  </a:schemeClr>
                </a:solidFill>
              </a:rPr>
              <a:t>300k€</a:t>
            </a:r>
          </a:p>
          <a:p>
            <a:endParaRPr lang="es-ES" sz="1800" dirty="0"/>
          </a:p>
        </p:txBody>
      </p:sp>
    </p:spTree>
    <p:extLst>
      <p:ext uri="{BB962C8B-B14F-4D97-AF65-F5344CB8AC3E}">
        <p14:creationId xmlns:p14="http://schemas.microsoft.com/office/powerpoint/2010/main" val="4191561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fade">
                                      <p:cBhvr>
                                        <p:cTn id="10" dur="500"/>
                                        <p:tgtEl>
                                          <p:spTgt spid="4">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Effect transition="in" filter="fade">
                                      <p:cBhvr>
                                        <p:cTn id="15" dur="500"/>
                                        <p:tgtEl>
                                          <p:spTgt spid="4">
                                            <p:txEl>
                                              <p:pRg st="4" end="4"/>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4">
                                            <p:txEl>
                                              <p:pRg st="5" end="5"/>
                                            </p:txEl>
                                          </p:spTgt>
                                        </p:tgtEl>
                                        <p:attrNameLst>
                                          <p:attrName>style.visibility</p:attrName>
                                        </p:attrNameLst>
                                      </p:cBhvr>
                                      <p:to>
                                        <p:strVal val="visible"/>
                                      </p:to>
                                    </p:set>
                                    <p:animEffect transition="in" filter="fade">
                                      <p:cBhvr>
                                        <p:cTn id="18" dur="500"/>
                                        <p:tgtEl>
                                          <p:spTgt spid="4">
                                            <p:txEl>
                                              <p:pRg st="5" end="5"/>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4">
                                            <p:txEl>
                                              <p:pRg st="6" end="6"/>
                                            </p:txEl>
                                          </p:spTgt>
                                        </p:tgtEl>
                                        <p:attrNameLst>
                                          <p:attrName>style.visibility</p:attrName>
                                        </p:attrNameLst>
                                      </p:cBhvr>
                                      <p:to>
                                        <p:strVal val="visible"/>
                                      </p:to>
                                    </p:set>
                                    <p:animEffect transition="in" filter="fade">
                                      <p:cBhvr>
                                        <p:cTn id="21" dur="500"/>
                                        <p:tgtEl>
                                          <p:spTgt spid="4">
                                            <p:txEl>
                                              <p:pRg st="6" end="6"/>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4">
                                            <p:txEl>
                                              <p:pRg st="7" end="7"/>
                                            </p:txEl>
                                          </p:spTgt>
                                        </p:tgtEl>
                                        <p:attrNameLst>
                                          <p:attrName>style.visibility</p:attrName>
                                        </p:attrNameLst>
                                      </p:cBhvr>
                                      <p:to>
                                        <p:strVal val="visible"/>
                                      </p:to>
                                    </p:set>
                                    <p:animEffect transition="in" filter="fade">
                                      <p:cBhvr>
                                        <p:cTn id="24" dur="500"/>
                                        <p:tgtEl>
                                          <p:spTgt spid="4">
                                            <p:txEl>
                                              <p:pRg st="7" end="7"/>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Effect transition="in" filter="fade">
                                      <p:cBhvr>
                                        <p:cTn id="27" dur="500"/>
                                        <p:tgtEl>
                                          <p:spTgt spid="4">
                                            <p:txEl>
                                              <p:pRg st="8" end="8"/>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4">
                                            <p:txEl>
                                              <p:pRg st="9" end="9"/>
                                            </p:txEl>
                                          </p:spTgt>
                                        </p:tgtEl>
                                        <p:attrNameLst>
                                          <p:attrName>style.visibility</p:attrName>
                                        </p:attrNameLst>
                                      </p:cBhvr>
                                      <p:to>
                                        <p:strVal val="visible"/>
                                      </p:to>
                                    </p:set>
                                    <p:animEffect transition="in" filter="fade">
                                      <p:cBhvr>
                                        <p:cTn id="30" dur="500"/>
                                        <p:tgtEl>
                                          <p:spTgt spid="4">
                                            <p:txEl>
                                              <p:pRg st="9" end="9"/>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4">
                                            <p:txEl>
                                              <p:pRg st="10" end="10"/>
                                            </p:txEl>
                                          </p:spTgt>
                                        </p:tgtEl>
                                        <p:attrNameLst>
                                          <p:attrName>style.visibility</p:attrName>
                                        </p:attrNameLst>
                                      </p:cBhvr>
                                      <p:to>
                                        <p:strVal val="visible"/>
                                      </p:to>
                                    </p:set>
                                    <p:animEffect transition="in" filter="fade">
                                      <p:cBhvr>
                                        <p:cTn id="33" dur="500"/>
                                        <p:tgtEl>
                                          <p:spTgt spid="4">
                                            <p:txEl>
                                              <p:pRg st="10" end="1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4">
                                            <p:txEl>
                                              <p:pRg st="12" end="12"/>
                                            </p:txEl>
                                          </p:spTgt>
                                        </p:tgtEl>
                                        <p:attrNameLst>
                                          <p:attrName>style.visibility</p:attrName>
                                        </p:attrNameLst>
                                      </p:cBhvr>
                                      <p:to>
                                        <p:strVal val="visible"/>
                                      </p:to>
                                    </p:set>
                                    <p:animEffect transition="in" filter="fade">
                                      <p:cBhvr>
                                        <p:cTn id="38" dur="500"/>
                                        <p:tgtEl>
                                          <p:spTgt spid="4">
                                            <p:txEl>
                                              <p:pRg st="12" end="12"/>
                                            </p:txEl>
                                          </p:spTgt>
                                        </p:tgtEl>
                                      </p:cBhvr>
                                    </p:animEffect>
                                  </p:childTnLst>
                                </p:cTn>
                              </p:par>
                              <p:par>
                                <p:cTn id="39" presetID="10" presetClass="entr" presetSubtype="0" fill="hold" nodeType="withEffect">
                                  <p:stCondLst>
                                    <p:cond delay="0"/>
                                  </p:stCondLst>
                                  <p:childTnLst>
                                    <p:set>
                                      <p:cBhvr>
                                        <p:cTn id="40" dur="1" fill="hold">
                                          <p:stCondLst>
                                            <p:cond delay="0"/>
                                          </p:stCondLst>
                                        </p:cTn>
                                        <p:tgtEl>
                                          <p:spTgt spid="4">
                                            <p:txEl>
                                              <p:pRg st="13" end="13"/>
                                            </p:txEl>
                                          </p:spTgt>
                                        </p:tgtEl>
                                        <p:attrNameLst>
                                          <p:attrName>style.visibility</p:attrName>
                                        </p:attrNameLst>
                                      </p:cBhvr>
                                      <p:to>
                                        <p:strVal val="visible"/>
                                      </p:to>
                                    </p:set>
                                    <p:animEffect transition="in" filter="fade">
                                      <p:cBhvr>
                                        <p:cTn id="41" dur="500"/>
                                        <p:tgtEl>
                                          <p:spTgt spid="4">
                                            <p:txEl>
                                              <p:pRg st="13" end="13"/>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4">
                                            <p:txEl>
                                              <p:pRg st="15" end="15"/>
                                            </p:txEl>
                                          </p:spTgt>
                                        </p:tgtEl>
                                        <p:attrNameLst>
                                          <p:attrName>style.visibility</p:attrName>
                                        </p:attrNameLst>
                                      </p:cBhvr>
                                      <p:to>
                                        <p:strVal val="visible"/>
                                      </p:to>
                                    </p:set>
                                    <p:animEffect transition="in" filter="fade">
                                      <p:cBhvr>
                                        <p:cTn id="46" dur="500"/>
                                        <p:tgtEl>
                                          <p:spTgt spid="4">
                                            <p:txEl>
                                              <p:pRg st="15" end="15"/>
                                            </p:txEl>
                                          </p:spTgt>
                                        </p:tgtEl>
                                      </p:cBhvr>
                                    </p:animEffect>
                                  </p:childTnLst>
                                </p:cTn>
                              </p:par>
                              <p:par>
                                <p:cTn id="47" presetID="10" presetClass="entr" presetSubtype="0" fill="hold" nodeType="withEffect">
                                  <p:stCondLst>
                                    <p:cond delay="0"/>
                                  </p:stCondLst>
                                  <p:childTnLst>
                                    <p:set>
                                      <p:cBhvr>
                                        <p:cTn id="48" dur="1" fill="hold">
                                          <p:stCondLst>
                                            <p:cond delay="0"/>
                                          </p:stCondLst>
                                        </p:cTn>
                                        <p:tgtEl>
                                          <p:spTgt spid="4">
                                            <p:txEl>
                                              <p:pRg st="16" end="16"/>
                                            </p:txEl>
                                          </p:spTgt>
                                        </p:tgtEl>
                                        <p:attrNameLst>
                                          <p:attrName>style.visibility</p:attrName>
                                        </p:attrNameLst>
                                      </p:cBhvr>
                                      <p:to>
                                        <p:strVal val="visible"/>
                                      </p:to>
                                    </p:set>
                                    <p:animEffect transition="in" filter="fade">
                                      <p:cBhvr>
                                        <p:cTn id="49" dur="500"/>
                                        <p:tgtEl>
                                          <p:spTgt spid="4">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2646C0-D661-5A89-6738-CA08F1D13601}"/>
              </a:ext>
            </a:extLst>
          </p:cNvPr>
          <p:cNvSpPr>
            <a:spLocks noGrp="1"/>
          </p:cNvSpPr>
          <p:nvPr>
            <p:ph type="title"/>
          </p:nvPr>
        </p:nvSpPr>
        <p:spPr/>
        <p:txBody>
          <a:bodyPr/>
          <a:lstStyle/>
          <a:p>
            <a:endParaRPr lang="es-ES"/>
          </a:p>
        </p:txBody>
      </p:sp>
      <p:sp>
        <p:nvSpPr>
          <p:cNvPr id="3" name="Marcador de número de diapositiva 2">
            <a:extLst>
              <a:ext uri="{FF2B5EF4-FFF2-40B4-BE49-F238E27FC236}">
                <a16:creationId xmlns:a16="http://schemas.microsoft.com/office/drawing/2014/main" id="{7353C2BD-D004-1523-AC38-1EF84F86980A}"/>
              </a:ext>
            </a:extLst>
          </p:cNvPr>
          <p:cNvSpPr>
            <a:spLocks noGrp="1"/>
          </p:cNvSpPr>
          <p:nvPr>
            <p:ph type="sldNum" sz="quarter" idx="12"/>
          </p:nvPr>
        </p:nvSpPr>
        <p:spPr/>
        <p:txBody>
          <a:bodyPr/>
          <a:lstStyle/>
          <a:p>
            <a:fld id="{0EABF873-A8CC-4680-B92B-676EF7CF1CED}" type="slidenum">
              <a:rPr lang="es-ES_tradnl" smtClean="0"/>
              <a:t>16</a:t>
            </a:fld>
            <a:endParaRPr lang="es-ES_tradnl"/>
          </a:p>
        </p:txBody>
      </p:sp>
      <p:graphicFrame>
        <p:nvGraphicFramePr>
          <p:cNvPr id="5" name="Tabla 5">
            <a:extLst>
              <a:ext uri="{FF2B5EF4-FFF2-40B4-BE49-F238E27FC236}">
                <a16:creationId xmlns:a16="http://schemas.microsoft.com/office/drawing/2014/main" id="{6E8A8438-84D6-FD37-9839-BDC73CDAC10E}"/>
              </a:ext>
            </a:extLst>
          </p:cNvPr>
          <p:cNvGraphicFramePr>
            <a:graphicFrameLocks noGrp="1"/>
          </p:cNvGraphicFramePr>
          <p:nvPr>
            <p:extLst>
              <p:ext uri="{D42A27DB-BD31-4B8C-83A1-F6EECF244321}">
                <p14:modId xmlns:p14="http://schemas.microsoft.com/office/powerpoint/2010/main" val="2365680319"/>
              </p:ext>
            </p:extLst>
          </p:nvPr>
        </p:nvGraphicFramePr>
        <p:xfrm>
          <a:off x="314693" y="332656"/>
          <a:ext cx="8496943" cy="5815015"/>
        </p:xfrm>
        <a:graphic>
          <a:graphicData uri="http://schemas.openxmlformats.org/drawingml/2006/table">
            <a:tbl>
              <a:tblPr firstRow="1">
                <a:tableStyleId>{5C22544A-7EE6-4342-B048-85BDC9FD1C3A}</a:tableStyleId>
              </a:tblPr>
              <a:tblGrid>
                <a:gridCol w="521634">
                  <a:extLst>
                    <a:ext uri="{9D8B030D-6E8A-4147-A177-3AD203B41FA5}">
                      <a16:colId xmlns:a16="http://schemas.microsoft.com/office/drawing/2014/main" val="1199455507"/>
                    </a:ext>
                  </a:extLst>
                </a:gridCol>
                <a:gridCol w="4446918">
                  <a:extLst>
                    <a:ext uri="{9D8B030D-6E8A-4147-A177-3AD203B41FA5}">
                      <a16:colId xmlns:a16="http://schemas.microsoft.com/office/drawing/2014/main" val="2611364627"/>
                    </a:ext>
                  </a:extLst>
                </a:gridCol>
                <a:gridCol w="1080120">
                  <a:extLst>
                    <a:ext uri="{9D8B030D-6E8A-4147-A177-3AD203B41FA5}">
                      <a16:colId xmlns:a16="http://schemas.microsoft.com/office/drawing/2014/main" val="759397647"/>
                    </a:ext>
                  </a:extLst>
                </a:gridCol>
                <a:gridCol w="792088">
                  <a:extLst>
                    <a:ext uri="{9D8B030D-6E8A-4147-A177-3AD203B41FA5}">
                      <a16:colId xmlns:a16="http://schemas.microsoft.com/office/drawing/2014/main" val="965515311"/>
                    </a:ext>
                  </a:extLst>
                </a:gridCol>
                <a:gridCol w="936104">
                  <a:extLst>
                    <a:ext uri="{9D8B030D-6E8A-4147-A177-3AD203B41FA5}">
                      <a16:colId xmlns:a16="http://schemas.microsoft.com/office/drawing/2014/main" val="2247413815"/>
                    </a:ext>
                  </a:extLst>
                </a:gridCol>
                <a:gridCol w="720079">
                  <a:extLst>
                    <a:ext uri="{9D8B030D-6E8A-4147-A177-3AD203B41FA5}">
                      <a16:colId xmlns:a16="http://schemas.microsoft.com/office/drawing/2014/main" val="1451029677"/>
                    </a:ext>
                  </a:extLst>
                </a:gridCol>
              </a:tblGrid>
              <a:tr h="230426">
                <a:tc>
                  <a:txBody>
                    <a:bodyPr/>
                    <a:lstStyle/>
                    <a:p>
                      <a:pPr algn="ctr"/>
                      <a:r>
                        <a:rPr lang="es-ES" sz="1400" dirty="0">
                          <a:latin typeface="Calibri" panose="020F0502020204030204" pitchFamily="34" charset="0"/>
                          <a:ea typeface="Calibri" panose="020F0502020204030204" pitchFamily="34" charset="0"/>
                          <a:cs typeface="Calibri" panose="020F0502020204030204" pitchFamily="34" charset="0"/>
                        </a:rPr>
                        <a:t>ID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400" dirty="0" err="1">
                          <a:latin typeface="Calibri" panose="020F0502020204030204" pitchFamily="34" charset="0"/>
                          <a:ea typeface="Calibri" panose="020F0502020204030204" pitchFamily="34" charset="0"/>
                          <a:cs typeface="Calibri" panose="020F0502020204030204" pitchFamily="34" charset="0"/>
                        </a:rPr>
                        <a:t>LoI</a:t>
                      </a:r>
                      <a:endParaRPr lang="es-ES" sz="14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400" dirty="0" err="1">
                          <a:latin typeface="Calibri" panose="020F0502020204030204" pitchFamily="34" charset="0"/>
                          <a:ea typeface="Calibri" panose="020F0502020204030204" pitchFamily="34" charset="0"/>
                          <a:cs typeface="Calibri" panose="020F0502020204030204" pitchFamily="34" charset="0"/>
                        </a:rPr>
                        <a:t>Institute</a:t>
                      </a:r>
                      <a:endParaRPr lang="es-ES" sz="14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400" dirty="0" err="1">
                          <a:latin typeface="Calibri" panose="020F0502020204030204" pitchFamily="34" charset="0"/>
                          <a:ea typeface="Calibri" panose="020F0502020204030204" pitchFamily="34" charset="0"/>
                          <a:cs typeface="Calibri" panose="020F0502020204030204" pitchFamily="34" charset="0"/>
                        </a:rPr>
                        <a:t>Request</a:t>
                      </a:r>
                      <a:endParaRPr lang="es-ES" sz="14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400" dirty="0" err="1">
                          <a:latin typeface="Calibri" panose="020F0502020204030204" pitchFamily="34" charset="0"/>
                          <a:ea typeface="Calibri" panose="020F0502020204030204" pitchFamily="34" charset="0"/>
                          <a:cs typeface="Calibri" panose="020F0502020204030204" pitchFamily="34" charset="0"/>
                        </a:rPr>
                        <a:t>Allocated</a:t>
                      </a:r>
                      <a:endParaRPr lang="es-ES" sz="14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400" dirty="0" err="1">
                          <a:latin typeface="Calibri" panose="020F0502020204030204" pitchFamily="34" charset="0"/>
                          <a:ea typeface="Calibri" panose="020F0502020204030204" pitchFamily="34" charset="0"/>
                          <a:cs typeface="Calibri" panose="020F0502020204030204" pitchFamily="34" charset="0"/>
                        </a:rPr>
                        <a:t>Cut</a:t>
                      </a:r>
                      <a:endParaRPr lang="es-ES" sz="14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8142209"/>
                  </a:ext>
                </a:extLst>
              </a:tr>
              <a:tr h="230426">
                <a:tc>
                  <a:txBody>
                    <a:bodyPr/>
                    <a:lstStyle/>
                    <a:p>
                      <a:pPr algn="ctr"/>
                      <a:r>
                        <a:rPr lang="es-ES" sz="1400" dirty="0">
                          <a:latin typeface="Calibri" panose="020F0502020204030204" pitchFamily="34" charset="0"/>
                          <a:ea typeface="Calibri" panose="020F0502020204030204" pitchFamily="34" charset="0"/>
                          <a:cs typeface="Calibri" panose="020F0502020204030204" pitchFamily="34"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l"/>
                      <a:r>
                        <a:rPr lang="es-ES" sz="1400" b="1" dirty="0">
                          <a:latin typeface="Calibri" panose="020F0502020204030204" pitchFamily="34" charset="0"/>
                          <a:ea typeface="Calibri" panose="020F0502020204030204" pitchFamily="34" charset="0"/>
                          <a:cs typeface="Calibri" panose="020F0502020204030204" pitchFamily="34" charset="0"/>
                        </a:rPr>
                        <a:t>TERRIFIC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l"/>
                      <a:r>
                        <a:rPr lang="es-ES" sz="14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UMCG</a:t>
                      </a:r>
                      <a:endParaRPr lang="es-ES" sz="14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l"/>
                      <a:r>
                        <a:rPr lang="es-ES" sz="1400" dirty="0">
                          <a:latin typeface="Calibri" panose="020F0502020204030204" pitchFamily="34" charset="0"/>
                          <a:ea typeface="Calibri" panose="020F0502020204030204" pitchFamily="34" charset="0"/>
                          <a:cs typeface="Calibri" panose="020F0502020204030204" pitchFamily="34" charset="0"/>
                        </a:rPr>
                        <a:t>319 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l"/>
                      <a:r>
                        <a:rPr lang="es-ES" sz="1400" dirty="0">
                          <a:latin typeface="Calibri" panose="020F0502020204030204" pitchFamily="34" charset="0"/>
                          <a:ea typeface="Calibri" panose="020F0502020204030204" pitchFamily="34" charset="0"/>
                          <a:cs typeface="Calibri" panose="020F0502020204030204" pitchFamily="34" charset="0"/>
                        </a:rPr>
                        <a:t>0 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l"/>
                      <a:r>
                        <a:rPr lang="es-ES" sz="1400" dirty="0">
                          <a:latin typeface="Calibri" panose="020F0502020204030204" pitchFamily="34" charset="0"/>
                          <a:ea typeface="Calibri" panose="020F0502020204030204" pitchFamily="34" charset="0"/>
                          <a:cs typeface="Calibri" panose="020F0502020204030204" pitchFamily="34" charset="0"/>
                        </a:rPr>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2739216737"/>
                  </a:ext>
                </a:extLst>
              </a:tr>
              <a:tr h="230426">
                <a:tc>
                  <a:txBody>
                    <a:bodyPr/>
                    <a:lstStyle/>
                    <a:p>
                      <a:pPr algn="ctr"/>
                      <a:r>
                        <a:rPr lang="es-ES" sz="1400" dirty="0">
                          <a:latin typeface="Calibri" panose="020F0502020204030204" pitchFamily="34" charset="0"/>
                          <a:ea typeface="Calibri" panose="020F0502020204030204" pitchFamily="34" charset="0"/>
                          <a:cs typeface="Calibri" panose="020F0502020204030204" pitchFamily="34" charset="0"/>
                        </a:rPr>
                        <a:t>61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a:r>
                        <a:rPr lang="es-ES" sz="1400" b="1" dirty="0">
                          <a:latin typeface="Calibri" panose="020F0502020204030204" pitchFamily="34" charset="0"/>
                          <a:ea typeface="Calibri" panose="020F0502020204030204" pitchFamily="34" charset="0"/>
                          <a:cs typeface="Calibri" panose="020F0502020204030204" pitchFamily="34" charset="0"/>
                        </a:rPr>
                        <a:t>NEDEGARA</a:t>
                      </a:r>
                      <a:r>
                        <a:rPr lang="es-ES" sz="1400" dirty="0">
                          <a:latin typeface="Calibri" panose="020F0502020204030204" pitchFamily="34" charset="0"/>
                          <a:ea typeface="Calibri" panose="020F0502020204030204" pitchFamily="34" charset="0"/>
                          <a:cs typeface="Calibri" panose="020F0502020204030204" pitchFamily="34" charset="0"/>
                        </a:rPr>
                        <a:t> </a:t>
                      </a:r>
                      <a:r>
                        <a:rPr lang="es-ES" sz="1400" dirty="0" err="1">
                          <a:latin typeface="Calibri" panose="020F0502020204030204" pitchFamily="34" charset="0"/>
                          <a:ea typeface="Calibri" panose="020F0502020204030204" pitchFamily="34" charset="0"/>
                          <a:cs typeface="Calibri" panose="020F0502020204030204" pitchFamily="34" charset="0"/>
                        </a:rPr>
                        <a:t>for</a:t>
                      </a:r>
                      <a:r>
                        <a:rPr lang="es-ES" sz="1400" dirty="0">
                          <a:latin typeface="Calibri" panose="020F0502020204030204" pitchFamily="34" charset="0"/>
                          <a:ea typeface="Calibri" panose="020F0502020204030204" pitchFamily="34" charset="0"/>
                          <a:cs typeface="Calibri" panose="020F0502020204030204" pitchFamily="34" charset="0"/>
                        </a:rPr>
                        <a:t> (</a:t>
                      </a:r>
                      <a:r>
                        <a:rPr lang="es-ES" sz="1400" dirty="0" err="1">
                          <a:latin typeface="Calibri" panose="020F0502020204030204" pitchFamily="34" charset="0"/>
                          <a:ea typeface="Calibri" panose="020F0502020204030204" pitchFamily="34" charset="0"/>
                          <a:cs typeface="Calibri" panose="020F0502020204030204" pitchFamily="34" charset="0"/>
                        </a:rPr>
                        <a:t>n,tot</a:t>
                      </a:r>
                      <a:r>
                        <a:rPr lang="es-ES" sz="1400" dirty="0">
                          <a:latin typeface="Calibri" panose="020F0502020204030204" pitchFamily="34" charset="0"/>
                          <a:ea typeface="Calibri" panose="020F0502020204030204" pitchFamily="34" charset="0"/>
                          <a:cs typeface="Calibri" panose="020F0502020204030204" pitchFamily="34" charset="0"/>
                        </a:rPr>
                        <a:t>) @CERN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a:r>
                        <a:rPr lang="es-ES" sz="1400" dirty="0">
                          <a:latin typeface="Calibri" panose="020F0502020204030204" pitchFamily="34" charset="0"/>
                          <a:ea typeface="Calibri" panose="020F0502020204030204" pitchFamily="34" charset="0"/>
                          <a:cs typeface="Calibri" panose="020F0502020204030204" pitchFamily="34" charset="0"/>
                        </a:rPr>
                        <a:t>CEA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a:r>
                        <a:rPr lang="es-ES" sz="1400" dirty="0">
                          <a:latin typeface="Calibri" panose="020F0502020204030204" pitchFamily="34" charset="0"/>
                          <a:ea typeface="Calibri" panose="020F0502020204030204" pitchFamily="34" charset="0"/>
                          <a:cs typeface="Calibri" panose="020F0502020204030204" pitchFamily="34" charset="0"/>
                        </a:rPr>
                        <a:t>404 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a:r>
                        <a:rPr lang="es-ES" sz="1400" dirty="0">
                          <a:latin typeface="Calibri" panose="020F0502020204030204" pitchFamily="34" charset="0"/>
                          <a:ea typeface="Calibri" panose="020F0502020204030204" pitchFamily="34" charset="0"/>
                          <a:cs typeface="Calibri" panose="020F0502020204030204" pitchFamily="34" charset="0"/>
                        </a:rPr>
                        <a:t>44 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a:r>
                        <a:rPr lang="es-ES" sz="1400" dirty="0">
                          <a:solidFill>
                            <a:srgbClr val="FF0000"/>
                          </a:solidFill>
                          <a:latin typeface="Calibri" panose="020F0502020204030204" pitchFamily="34" charset="0"/>
                          <a:ea typeface="Calibri" panose="020F0502020204030204" pitchFamily="34" charset="0"/>
                          <a:cs typeface="Calibri" panose="020F0502020204030204" pitchFamily="34" charset="0"/>
                        </a:rPr>
                        <a:t>90%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736253313"/>
                  </a:ext>
                </a:extLst>
              </a:tr>
              <a:tr h="230426">
                <a:tc>
                  <a:txBody>
                    <a:bodyPr/>
                    <a:lstStyle/>
                    <a:p>
                      <a:pPr algn="ctr"/>
                      <a:r>
                        <a:rPr lang="es-ES" sz="1400" dirty="0">
                          <a:latin typeface="Calibri" panose="020F0502020204030204" pitchFamily="34" charset="0"/>
                          <a:ea typeface="Calibri" panose="020F0502020204030204" pitchFamily="34" charset="0"/>
                          <a:cs typeface="Calibri" panose="020F0502020204030204" pitchFamily="34" charset="0"/>
                        </a:rPr>
                        <a:t>106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a:r>
                        <a:rPr lang="es-ES" sz="1400" b="1" dirty="0" err="1">
                          <a:latin typeface="Calibri" panose="020F0502020204030204" pitchFamily="34" charset="0"/>
                          <a:ea typeface="Calibri" panose="020F0502020204030204" pitchFamily="34" charset="0"/>
                          <a:cs typeface="Calibri" panose="020F0502020204030204" pitchFamily="34" charset="0"/>
                        </a:rPr>
                        <a:t>SiTelescope</a:t>
                      </a:r>
                      <a:r>
                        <a:rPr lang="es-ES" sz="1400" dirty="0">
                          <a:latin typeface="Calibri" panose="020F0502020204030204" pitchFamily="34" charset="0"/>
                          <a:ea typeface="Calibri" panose="020F0502020204030204" pitchFamily="34" charset="0"/>
                          <a:cs typeface="Calibri" panose="020F0502020204030204" pitchFamily="34" charset="0"/>
                        </a:rPr>
                        <a:t> </a:t>
                      </a:r>
                      <a:r>
                        <a:rPr lang="es-ES" sz="1400" dirty="0" err="1">
                          <a:latin typeface="Calibri" panose="020F0502020204030204" pitchFamily="34" charset="0"/>
                          <a:ea typeface="Calibri" panose="020F0502020204030204" pitchFamily="34" charset="0"/>
                          <a:cs typeface="Calibri" panose="020F0502020204030204" pitchFamily="34" charset="0"/>
                        </a:rPr>
                        <a:t>for</a:t>
                      </a:r>
                      <a:r>
                        <a:rPr lang="es-ES" sz="1400" dirty="0">
                          <a:latin typeface="Calibri" panose="020F0502020204030204" pitchFamily="34" charset="0"/>
                          <a:ea typeface="Calibri" panose="020F0502020204030204" pitchFamily="34" charset="0"/>
                          <a:cs typeface="Calibri" panose="020F0502020204030204" pitchFamily="34" charset="0"/>
                        </a:rPr>
                        <a:t> (</a:t>
                      </a:r>
                      <a:r>
                        <a:rPr lang="es-ES" sz="1400" dirty="0" err="1">
                          <a:latin typeface="Calibri" panose="020F0502020204030204" pitchFamily="34" charset="0"/>
                          <a:ea typeface="Calibri" panose="020F0502020204030204" pitchFamily="34" charset="0"/>
                          <a:cs typeface="Calibri" panose="020F0502020204030204" pitchFamily="34" charset="0"/>
                        </a:rPr>
                        <a:t>n,chp</a:t>
                      </a:r>
                      <a:r>
                        <a:rPr lang="es-ES" sz="1400" dirty="0">
                          <a:latin typeface="Calibri" panose="020F0502020204030204" pitchFamily="34" charset="0"/>
                          <a:ea typeface="Calibri" panose="020F0502020204030204" pitchFamily="34" charset="0"/>
                          <a:cs typeface="Calibri" panose="020F0502020204030204" pitchFamily="34" charset="0"/>
                        </a:rPr>
                        <a:t>) @CERN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a:r>
                        <a:rPr lang="es-ES" sz="1400" dirty="0" err="1">
                          <a:latin typeface="Calibri" panose="020F0502020204030204" pitchFamily="34" charset="0"/>
                          <a:ea typeface="Calibri" panose="020F0502020204030204" pitchFamily="34" charset="0"/>
                          <a:cs typeface="Calibri" panose="020F0502020204030204" pitchFamily="34" charset="0"/>
                        </a:rPr>
                        <a:t>ULodz</a:t>
                      </a:r>
                      <a:endParaRPr lang="es-ES" sz="14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a:r>
                        <a:rPr lang="es-ES" sz="1400" dirty="0">
                          <a:latin typeface="Calibri" panose="020F0502020204030204" pitchFamily="34" charset="0"/>
                          <a:ea typeface="Calibri" panose="020F0502020204030204" pitchFamily="34" charset="0"/>
                          <a:cs typeface="Calibri" panose="020F0502020204030204" pitchFamily="34" charset="0"/>
                        </a:rPr>
                        <a:t>145 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400" dirty="0">
                          <a:latin typeface="Calibri" panose="020F0502020204030204" pitchFamily="34" charset="0"/>
                          <a:ea typeface="Calibri" panose="020F0502020204030204" pitchFamily="34" charset="0"/>
                          <a:cs typeface="Calibri" panose="020F0502020204030204" pitchFamily="34" charset="0"/>
                        </a:rPr>
                        <a:t>44 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a:r>
                        <a:rPr lang="es-ES" sz="1400" dirty="0">
                          <a:solidFill>
                            <a:srgbClr val="FF0000"/>
                          </a:solidFill>
                          <a:latin typeface="Calibri" panose="020F0502020204030204" pitchFamily="34" charset="0"/>
                          <a:ea typeface="Calibri" panose="020F0502020204030204" pitchFamily="34" charset="0"/>
                          <a:cs typeface="Calibri" panose="020F0502020204030204" pitchFamily="34" charset="0"/>
                        </a:rPr>
                        <a:t>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137109133"/>
                  </a:ext>
                </a:extLst>
              </a:tr>
              <a:tr h="230426">
                <a:tc>
                  <a:txBody>
                    <a:bodyPr/>
                    <a:lstStyle/>
                    <a:p>
                      <a:pPr algn="ctr"/>
                      <a:r>
                        <a:rPr lang="es-ES" sz="1400" dirty="0">
                          <a:latin typeface="Calibri" panose="020F0502020204030204" pitchFamily="34" charset="0"/>
                          <a:ea typeface="Calibri" panose="020F0502020204030204" pitchFamily="34" charset="0"/>
                          <a:cs typeface="Calibri" panose="020F0502020204030204" pitchFamily="34" charset="0"/>
                        </a:rPr>
                        <a:t>59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a:r>
                        <a:rPr lang="es-ES" sz="1400" b="1" dirty="0">
                          <a:latin typeface="Calibri" panose="020F0502020204030204" pitchFamily="34" charset="0"/>
                          <a:ea typeface="Calibri" panose="020F0502020204030204" pitchFamily="34" charset="0"/>
                          <a:cs typeface="Calibri" panose="020F0502020204030204" pitchFamily="34" charset="0"/>
                        </a:rPr>
                        <a:t>NEDEGARA</a:t>
                      </a:r>
                      <a:r>
                        <a:rPr lang="es-ES" sz="1400" dirty="0">
                          <a:latin typeface="Calibri" panose="020F0502020204030204" pitchFamily="34" charset="0"/>
                          <a:ea typeface="Calibri" panose="020F0502020204030204" pitchFamily="34" charset="0"/>
                          <a:cs typeface="Calibri" panose="020F0502020204030204" pitchFamily="34" charset="0"/>
                        </a:rPr>
                        <a:t> </a:t>
                      </a:r>
                      <a:r>
                        <a:rPr lang="es-ES" sz="1400" dirty="0" err="1">
                          <a:latin typeface="Calibri" panose="020F0502020204030204" pitchFamily="34" charset="0"/>
                          <a:ea typeface="Calibri" panose="020F0502020204030204" pitchFamily="34" charset="0"/>
                          <a:cs typeface="Calibri" panose="020F0502020204030204" pitchFamily="34" charset="0"/>
                        </a:rPr>
                        <a:t>for</a:t>
                      </a:r>
                      <a:r>
                        <a:rPr lang="es-ES" sz="1400" dirty="0">
                          <a:latin typeface="Calibri" panose="020F0502020204030204" pitchFamily="34" charset="0"/>
                          <a:ea typeface="Calibri" panose="020F0502020204030204" pitchFamily="34" charset="0"/>
                          <a:cs typeface="Calibri" panose="020F0502020204030204" pitchFamily="34" charset="0"/>
                        </a:rPr>
                        <a:t> (</a:t>
                      </a:r>
                      <a:r>
                        <a:rPr lang="es-ES" sz="1400" dirty="0" err="1">
                          <a:latin typeface="Calibri" panose="020F0502020204030204" pitchFamily="34" charset="0"/>
                          <a:ea typeface="Calibri" panose="020F0502020204030204" pitchFamily="34" charset="0"/>
                          <a:cs typeface="Calibri" panose="020F0502020204030204" pitchFamily="34" charset="0"/>
                        </a:rPr>
                        <a:t>n,tot</a:t>
                      </a:r>
                      <a:r>
                        <a:rPr lang="es-ES" sz="1400" dirty="0">
                          <a:latin typeface="Calibri" panose="020F0502020204030204" pitchFamily="34" charset="0"/>
                          <a:ea typeface="Calibri" panose="020F0502020204030204" pitchFamily="34" charset="0"/>
                          <a:cs typeface="Calibri" panose="020F0502020204030204" pitchFamily="34" charset="0"/>
                        </a:rPr>
                        <a:t>) @CERN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a:r>
                        <a:rPr lang="es-ES" sz="1400" dirty="0">
                          <a:latin typeface="Calibri" panose="020F0502020204030204" pitchFamily="34" charset="0"/>
                          <a:ea typeface="Calibri" panose="020F0502020204030204" pitchFamily="34" charset="0"/>
                          <a:cs typeface="Calibri" panose="020F0502020204030204" pitchFamily="34" charset="0"/>
                        </a:rPr>
                        <a:t>HZDR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a:r>
                        <a:rPr lang="es-ES" sz="1400" dirty="0">
                          <a:latin typeface="Calibri" panose="020F0502020204030204" pitchFamily="34" charset="0"/>
                          <a:ea typeface="Calibri" panose="020F0502020204030204" pitchFamily="34" charset="0"/>
                          <a:cs typeface="Calibri" panose="020F0502020204030204" pitchFamily="34" charset="0"/>
                        </a:rPr>
                        <a:t>145 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400" dirty="0">
                          <a:latin typeface="Calibri" panose="020F0502020204030204" pitchFamily="34" charset="0"/>
                          <a:ea typeface="Calibri" panose="020F0502020204030204" pitchFamily="34" charset="0"/>
                          <a:cs typeface="Calibri" panose="020F0502020204030204" pitchFamily="34" charset="0"/>
                        </a:rPr>
                        <a:t>44 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a:r>
                        <a:rPr lang="es-ES" sz="1400" dirty="0">
                          <a:solidFill>
                            <a:srgbClr val="FF0000"/>
                          </a:solidFill>
                          <a:latin typeface="Calibri" panose="020F0502020204030204" pitchFamily="34" charset="0"/>
                          <a:ea typeface="Calibri" panose="020F0502020204030204" pitchFamily="34" charset="0"/>
                          <a:cs typeface="Calibri" panose="020F0502020204030204" pitchFamily="34" charset="0"/>
                        </a:rPr>
                        <a:t>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965255088"/>
                  </a:ext>
                </a:extLst>
              </a:tr>
              <a:tr h="230426">
                <a:tc>
                  <a:txBody>
                    <a:bodyPr/>
                    <a:lstStyle/>
                    <a:p>
                      <a:pPr algn="ctr"/>
                      <a:r>
                        <a:rPr lang="es-ES" sz="1400" dirty="0">
                          <a:latin typeface="Calibri" panose="020F0502020204030204" pitchFamily="34" charset="0"/>
                          <a:ea typeface="Calibri" panose="020F0502020204030204" pitchFamily="34" charset="0"/>
                          <a:cs typeface="Calibri" panose="020F0502020204030204" pitchFamily="34" charset="0"/>
                        </a:rPr>
                        <a:t>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a:r>
                        <a:rPr lang="es-ES" sz="1400" b="1" dirty="0" err="1">
                          <a:latin typeface="Calibri" panose="020F0502020204030204" pitchFamily="34" charset="0"/>
                          <a:ea typeface="Calibri" panose="020F0502020204030204" pitchFamily="34" charset="0"/>
                          <a:cs typeface="Calibri" panose="020F0502020204030204" pitchFamily="34" charset="0"/>
                        </a:rPr>
                        <a:t>ACTAnp</a:t>
                      </a:r>
                      <a:r>
                        <a:rPr lang="es-ES" sz="1400" dirty="0">
                          <a:latin typeface="Calibri" panose="020F0502020204030204" pitchFamily="34" charset="0"/>
                          <a:ea typeface="Calibri" panose="020F0502020204030204" pitchFamily="34" charset="0"/>
                          <a:cs typeface="Calibri" panose="020F0502020204030204" pitchFamily="34" charset="0"/>
                        </a:rPr>
                        <a:t> </a:t>
                      </a:r>
                      <a:r>
                        <a:rPr lang="es-ES" sz="1400" dirty="0" err="1">
                          <a:latin typeface="Calibri" panose="020F0502020204030204" pitchFamily="34" charset="0"/>
                          <a:ea typeface="Calibri" panose="020F0502020204030204" pitchFamily="34" charset="0"/>
                          <a:cs typeface="Calibri" panose="020F0502020204030204" pitchFamily="34" charset="0"/>
                        </a:rPr>
                        <a:t>for</a:t>
                      </a:r>
                      <a:r>
                        <a:rPr lang="es-ES" sz="1400" dirty="0">
                          <a:latin typeface="Calibri" panose="020F0502020204030204" pitchFamily="34" charset="0"/>
                          <a:ea typeface="Calibri" panose="020F0502020204030204" pitchFamily="34" charset="0"/>
                          <a:cs typeface="Calibri" panose="020F0502020204030204" pitchFamily="34" charset="0"/>
                        </a:rPr>
                        <a:t> n-p @PTB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a:r>
                        <a:rPr lang="es-ES" sz="1400" dirty="0">
                          <a:latin typeface="Calibri" panose="020F0502020204030204" pitchFamily="34" charset="0"/>
                          <a:ea typeface="Calibri" panose="020F0502020204030204" pitchFamily="34" charset="0"/>
                          <a:cs typeface="Calibri" panose="020F0502020204030204" pitchFamily="34" charset="0"/>
                        </a:rPr>
                        <a:t>PTB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a:r>
                        <a:rPr lang="es-ES" sz="1400" dirty="0">
                          <a:latin typeface="Calibri" panose="020F0502020204030204" pitchFamily="34" charset="0"/>
                          <a:ea typeface="Calibri" panose="020F0502020204030204" pitchFamily="34" charset="0"/>
                          <a:cs typeface="Calibri" panose="020F0502020204030204" pitchFamily="34" charset="0"/>
                        </a:rPr>
                        <a:t>135 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400" dirty="0">
                          <a:latin typeface="Calibri" panose="020F0502020204030204" pitchFamily="34" charset="0"/>
                          <a:ea typeface="Calibri" panose="020F0502020204030204" pitchFamily="34" charset="0"/>
                          <a:cs typeface="Calibri" panose="020F0502020204030204" pitchFamily="34" charset="0"/>
                        </a:rPr>
                        <a:t>44 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a:r>
                        <a:rPr lang="es-ES" sz="1400" dirty="0">
                          <a:solidFill>
                            <a:srgbClr val="FF0000"/>
                          </a:solidFill>
                          <a:latin typeface="Calibri" panose="020F0502020204030204" pitchFamily="34" charset="0"/>
                          <a:ea typeface="Calibri" panose="020F0502020204030204" pitchFamily="34" charset="0"/>
                          <a:cs typeface="Calibri" panose="020F0502020204030204" pitchFamily="34" charset="0"/>
                        </a:rPr>
                        <a:t>68%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342723351"/>
                  </a:ext>
                </a:extLst>
              </a:tr>
              <a:tr h="230426">
                <a:tc>
                  <a:txBody>
                    <a:bodyPr/>
                    <a:lstStyle/>
                    <a:p>
                      <a:pPr algn="ctr"/>
                      <a:r>
                        <a:rPr lang="es-ES" sz="1400" dirty="0">
                          <a:latin typeface="Calibri" panose="020F0502020204030204" pitchFamily="34" charset="0"/>
                          <a:ea typeface="Calibri" panose="020F0502020204030204" pitchFamily="34" charset="0"/>
                          <a:cs typeface="Calibri" panose="020F0502020204030204" pitchFamily="34"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a:r>
                        <a:rPr lang="es-ES" sz="1400" b="1"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nTOFcpxs</a:t>
                      </a:r>
                      <a:r>
                        <a:rPr lang="es-ES" sz="1400" dirty="0">
                          <a:latin typeface="Calibri" panose="020F0502020204030204" pitchFamily="34" charset="0"/>
                          <a:ea typeface="Calibri" panose="020F0502020204030204" pitchFamily="34" charset="0"/>
                          <a:cs typeface="Calibri" panose="020F0502020204030204" pitchFamily="34" charset="0"/>
                        </a:rPr>
                        <a:t>  </a:t>
                      </a:r>
                      <a:r>
                        <a:rPr lang="es-ES" sz="1400" dirty="0" err="1">
                          <a:latin typeface="Calibri" panose="020F0502020204030204" pitchFamily="34" charset="0"/>
                          <a:ea typeface="Calibri" panose="020F0502020204030204" pitchFamily="34" charset="0"/>
                          <a:cs typeface="Calibri" panose="020F0502020204030204" pitchFamily="34" charset="0"/>
                        </a:rPr>
                        <a:t>for</a:t>
                      </a:r>
                      <a:r>
                        <a:rPr lang="es-ES" sz="1400" dirty="0">
                          <a:latin typeface="Calibri" panose="020F0502020204030204" pitchFamily="34" charset="0"/>
                          <a:ea typeface="Calibri" panose="020F0502020204030204" pitchFamily="34" charset="0"/>
                          <a:cs typeface="Calibri" panose="020F0502020204030204" pitchFamily="34" charset="0"/>
                        </a:rPr>
                        <a:t> (</a:t>
                      </a:r>
                      <a:r>
                        <a:rPr lang="es-ES" sz="1400" dirty="0" err="1">
                          <a:latin typeface="Calibri" panose="020F0502020204030204" pitchFamily="34" charset="0"/>
                          <a:ea typeface="Calibri" panose="020F0502020204030204" pitchFamily="34" charset="0"/>
                          <a:cs typeface="Calibri" panose="020F0502020204030204" pitchFamily="34" charset="0"/>
                        </a:rPr>
                        <a:t>n,chp</a:t>
                      </a:r>
                      <a:r>
                        <a:rPr lang="es-ES" sz="1400" dirty="0">
                          <a:latin typeface="Calibri" panose="020F0502020204030204" pitchFamily="34" charset="0"/>
                          <a:ea typeface="Calibri" panose="020F0502020204030204" pitchFamily="34" charset="0"/>
                          <a:cs typeface="Calibri" panose="020F0502020204030204" pitchFamily="34" charset="0"/>
                        </a:rPr>
                        <a:t>) @CERN </a:t>
                      </a:r>
                      <a:r>
                        <a:rPr lang="es-ES" sz="1400" dirty="0" err="1">
                          <a:latin typeface="Calibri" panose="020F0502020204030204" pitchFamily="34" charset="0"/>
                          <a:ea typeface="Calibri" panose="020F0502020204030204" pitchFamily="34" charset="0"/>
                          <a:cs typeface="Calibri" panose="020F0502020204030204" pitchFamily="34" charset="0"/>
                        </a:rPr>
                        <a:t>by</a:t>
                      </a:r>
                      <a:r>
                        <a:rPr lang="es-ES" sz="1400" dirty="0">
                          <a:latin typeface="Calibri" panose="020F0502020204030204" pitchFamily="34" charset="0"/>
                          <a:ea typeface="Calibri" panose="020F0502020204030204" pitchFamily="34" charset="0"/>
                          <a:cs typeface="Calibri" panose="020F0502020204030204" pitchFamily="34" charset="0"/>
                        </a:rPr>
                        <a:t> NPL (</a:t>
                      </a:r>
                      <a:r>
                        <a:rPr lang="es-ES" sz="1400" dirty="0" err="1">
                          <a:latin typeface="Calibri" panose="020F0502020204030204" pitchFamily="34" charset="0"/>
                          <a:ea typeface="Calibri" panose="020F0502020204030204" pitchFamily="34" charset="0"/>
                          <a:cs typeface="Calibri" panose="020F0502020204030204" pitchFamily="34" charset="0"/>
                        </a:rPr>
                        <a:t>same</a:t>
                      </a:r>
                      <a:r>
                        <a:rPr lang="es-ES" sz="1400" dirty="0">
                          <a:latin typeface="Calibri" panose="020F0502020204030204" pitchFamily="34" charset="0"/>
                          <a:ea typeface="Calibri" panose="020F0502020204030204" pitchFamily="34" charset="0"/>
                          <a:cs typeface="Calibri" panose="020F0502020204030204" pitchFamily="34" charset="0"/>
                        </a:rPr>
                        <a:t> a SADR?)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a:r>
                        <a:rPr lang="es-ES" sz="1400" dirty="0">
                          <a:latin typeface="Calibri" panose="020F0502020204030204" pitchFamily="34" charset="0"/>
                          <a:ea typeface="Calibri" panose="020F0502020204030204" pitchFamily="34" charset="0"/>
                          <a:cs typeface="Calibri" panose="020F0502020204030204" pitchFamily="34" charset="0"/>
                        </a:rPr>
                        <a:t>NPL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a:r>
                        <a:rPr lang="es-ES" sz="1400" dirty="0">
                          <a:latin typeface="Calibri" panose="020F0502020204030204" pitchFamily="34" charset="0"/>
                          <a:ea typeface="Calibri" panose="020F0502020204030204" pitchFamily="34" charset="0"/>
                          <a:cs typeface="Calibri" panose="020F0502020204030204" pitchFamily="34" charset="0"/>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a:r>
                        <a:rPr lang="es-ES" sz="1400" dirty="0">
                          <a:latin typeface="Calibri" panose="020F0502020204030204" pitchFamily="34" charset="0"/>
                          <a:ea typeface="Calibri" panose="020F0502020204030204" pitchFamily="34" charset="0"/>
                          <a:cs typeface="Calibri" panose="020F0502020204030204" pitchFamily="34" charset="0"/>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a:r>
                        <a:rPr lang="es-ES" sz="1400" dirty="0">
                          <a:latin typeface="Calibri" panose="020F0502020204030204" pitchFamily="34" charset="0"/>
                          <a:ea typeface="Calibri" panose="020F0502020204030204" pitchFamily="34" charset="0"/>
                          <a:cs typeface="Calibri" panose="020F0502020204030204"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292194396"/>
                  </a:ext>
                </a:extLst>
              </a:tr>
              <a:tr h="230426">
                <a:tc>
                  <a:txBody>
                    <a:bodyPr/>
                    <a:lstStyle/>
                    <a:p>
                      <a:pPr algn="ctr"/>
                      <a:r>
                        <a:rPr lang="es-ES" sz="1400" dirty="0">
                          <a:latin typeface="Calibri" panose="020F0502020204030204" pitchFamily="34" charset="0"/>
                          <a:ea typeface="Calibri" panose="020F0502020204030204" pitchFamily="34" charset="0"/>
                          <a:cs typeface="Calibri" panose="020F0502020204030204" pitchFamily="34" charset="0"/>
                        </a:rPr>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400" b="1" dirty="0" err="1">
                          <a:latin typeface="Calibri" panose="020F0502020204030204" pitchFamily="34" charset="0"/>
                          <a:ea typeface="Calibri" panose="020F0502020204030204" pitchFamily="34" charset="0"/>
                          <a:cs typeface="Calibri" panose="020F0502020204030204" pitchFamily="34" charset="0"/>
                        </a:rPr>
                        <a:t>SiTelescope</a:t>
                      </a:r>
                      <a:r>
                        <a:rPr lang="es-ES" sz="1400" dirty="0">
                          <a:latin typeface="Calibri" panose="020F0502020204030204" pitchFamily="34" charset="0"/>
                          <a:ea typeface="Calibri" panose="020F0502020204030204" pitchFamily="34" charset="0"/>
                          <a:cs typeface="Calibri" panose="020F0502020204030204" pitchFamily="34" charset="0"/>
                        </a:rPr>
                        <a:t> </a:t>
                      </a:r>
                      <a:r>
                        <a:rPr lang="es-ES" sz="1400" dirty="0" err="1">
                          <a:latin typeface="Calibri" panose="020F0502020204030204" pitchFamily="34" charset="0"/>
                          <a:ea typeface="Calibri" panose="020F0502020204030204" pitchFamily="34" charset="0"/>
                          <a:cs typeface="Calibri" panose="020F0502020204030204" pitchFamily="34" charset="0"/>
                        </a:rPr>
                        <a:t>for</a:t>
                      </a:r>
                      <a:r>
                        <a:rPr lang="es-ES" sz="1400" dirty="0">
                          <a:latin typeface="Calibri" panose="020F0502020204030204" pitchFamily="34" charset="0"/>
                          <a:ea typeface="Calibri" panose="020F0502020204030204" pitchFamily="34" charset="0"/>
                          <a:cs typeface="Calibri" panose="020F0502020204030204" pitchFamily="34" charset="0"/>
                        </a:rPr>
                        <a:t> (</a:t>
                      </a:r>
                      <a:r>
                        <a:rPr lang="es-ES" sz="1400" dirty="0" err="1">
                          <a:latin typeface="Calibri" panose="020F0502020204030204" pitchFamily="34" charset="0"/>
                          <a:ea typeface="Calibri" panose="020F0502020204030204" pitchFamily="34" charset="0"/>
                          <a:cs typeface="Calibri" panose="020F0502020204030204" pitchFamily="34" charset="0"/>
                        </a:rPr>
                        <a:t>n,chp</a:t>
                      </a:r>
                      <a:r>
                        <a:rPr lang="es-ES" sz="1400" dirty="0">
                          <a:latin typeface="Calibri" panose="020F0502020204030204" pitchFamily="34" charset="0"/>
                          <a:ea typeface="Calibri" panose="020F0502020204030204" pitchFamily="34" charset="0"/>
                          <a:cs typeface="Calibri" panose="020F0502020204030204" pitchFamily="34" charset="0"/>
                        </a:rPr>
                        <a:t>) @CERN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a:r>
                        <a:rPr lang="es-ES" sz="1400" dirty="0">
                          <a:latin typeface="Calibri" panose="020F0502020204030204" pitchFamily="34" charset="0"/>
                          <a:ea typeface="Calibri" panose="020F0502020204030204" pitchFamily="34" charset="0"/>
                          <a:cs typeface="Calibri" panose="020F0502020204030204" pitchFamily="34" charset="0"/>
                        </a:rPr>
                        <a:t>CIEMAT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a:r>
                        <a:rPr lang="es-ES" sz="1400" dirty="0">
                          <a:latin typeface="Calibri" panose="020F0502020204030204" pitchFamily="34" charset="0"/>
                          <a:ea typeface="Calibri" panose="020F0502020204030204" pitchFamily="34" charset="0"/>
                          <a:cs typeface="Calibri" panose="020F0502020204030204" pitchFamily="34" charset="0"/>
                        </a:rPr>
                        <a:t>10 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a:r>
                        <a:rPr lang="es-ES" sz="1400" dirty="0">
                          <a:latin typeface="Calibri" panose="020F0502020204030204" pitchFamily="34" charset="0"/>
                          <a:ea typeface="Calibri" panose="020F0502020204030204" pitchFamily="34" charset="0"/>
                          <a:cs typeface="Calibri" panose="020F0502020204030204" pitchFamily="34" charset="0"/>
                        </a:rPr>
                        <a:t>5.8€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a:r>
                        <a:rPr lang="es-ES" sz="1400" b="1" dirty="0">
                          <a:solidFill>
                            <a:schemeClr val="accent3">
                              <a:lumMod val="50000"/>
                            </a:schemeClr>
                          </a:solidFill>
                          <a:latin typeface="Calibri" panose="020F0502020204030204" pitchFamily="34" charset="0"/>
                          <a:ea typeface="Calibri" panose="020F0502020204030204" pitchFamily="34" charset="0"/>
                          <a:cs typeface="Calibri" panose="020F0502020204030204" pitchFamily="34" charset="0"/>
                        </a:rPr>
                        <a:t>42%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402525646"/>
                  </a:ext>
                </a:extLst>
              </a:tr>
              <a:tr h="230426">
                <a:tc>
                  <a:txBody>
                    <a:bodyPr/>
                    <a:lstStyle/>
                    <a:p>
                      <a:pPr algn="ctr" fontAlgn="ctr"/>
                      <a:r>
                        <a:rPr lang="es-ES" sz="14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77</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ctr"/>
                      <a:r>
                        <a:rPr lang="en-US" sz="14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SADR</a:t>
                      </a:r>
                      <a:r>
                        <a:rPr lang="en-US" sz="14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for </a:t>
                      </a:r>
                      <a:r>
                        <a:rPr lang="es-ES" sz="1400" dirty="0" err="1">
                          <a:latin typeface="Calibri" panose="020F0502020204030204" pitchFamily="34" charset="0"/>
                          <a:ea typeface="Calibri" panose="020F0502020204030204" pitchFamily="34" charset="0"/>
                          <a:cs typeface="Calibri" panose="020F0502020204030204" pitchFamily="34" charset="0"/>
                        </a:rPr>
                        <a:t>for</a:t>
                      </a:r>
                      <a:r>
                        <a:rPr lang="es-ES" sz="1400" dirty="0">
                          <a:latin typeface="Calibri" panose="020F0502020204030204" pitchFamily="34" charset="0"/>
                          <a:ea typeface="Calibri" panose="020F0502020204030204" pitchFamily="34" charset="0"/>
                          <a:cs typeface="Calibri" panose="020F0502020204030204" pitchFamily="34" charset="0"/>
                        </a:rPr>
                        <a:t> (</a:t>
                      </a:r>
                      <a:r>
                        <a:rPr lang="es-ES" sz="1400" dirty="0" err="1">
                          <a:latin typeface="Calibri" panose="020F0502020204030204" pitchFamily="34" charset="0"/>
                          <a:ea typeface="Calibri" panose="020F0502020204030204" pitchFamily="34" charset="0"/>
                          <a:cs typeface="Calibri" panose="020F0502020204030204" pitchFamily="34" charset="0"/>
                        </a:rPr>
                        <a:t>n,chp</a:t>
                      </a:r>
                      <a:r>
                        <a:rPr lang="es-ES" sz="1400" dirty="0">
                          <a:latin typeface="Calibri" panose="020F0502020204030204" pitchFamily="34" charset="0"/>
                          <a:ea typeface="Calibri" panose="020F0502020204030204" pitchFamily="34" charset="0"/>
                          <a:cs typeface="Calibri" panose="020F0502020204030204" pitchFamily="34" charset="0"/>
                        </a:rPr>
                        <a:t>) @CERN </a:t>
                      </a:r>
                      <a:r>
                        <a:rPr lang="es-ES" sz="1400" dirty="0" err="1">
                          <a:latin typeface="Calibri" panose="020F0502020204030204" pitchFamily="34" charset="0"/>
                          <a:ea typeface="Calibri" panose="020F0502020204030204" pitchFamily="34" charset="0"/>
                          <a:cs typeface="Calibri" panose="020F0502020204030204" pitchFamily="34" charset="0"/>
                        </a:rPr>
                        <a:t>with</a:t>
                      </a:r>
                      <a:r>
                        <a:rPr lang="es-ES" sz="1400" dirty="0">
                          <a:latin typeface="Calibri" panose="020F0502020204030204" pitchFamily="34" charset="0"/>
                          <a:ea typeface="Calibri" panose="020F0502020204030204" pitchFamily="34" charset="0"/>
                          <a:cs typeface="Calibri" panose="020F0502020204030204" pitchFamily="34" charset="0"/>
                        </a:rPr>
                        <a:t> </a:t>
                      </a:r>
                      <a:r>
                        <a:rPr lang="es-ES" sz="1400" dirty="0" err="1">
                          <a:latin typeface="Calibri" panose="020F0502020204030204" pitchFamily="34" charset="0"/>
                          <a:ea typeface="Calibri" panose="020F0502020204030204" pitchFamily="34" charset="0"/>
                          <a:cs typeface="Calibri" panose="020F0502020204030204" pitchFamily="34" charset="0"/>
                        </a:rPr>
                        <a:t>Neutron</a:t>
                      </a:r>
                      <a:r>
                        <a:rPr lang="es-ES" sz="1400" dirty="0">
                          <a:latin typeface="Calibri" panose="020F0502020204030204" pitchFamily="34" charset="0"/>
                          <a:ea typeface="Calibri" panose="020F0502020204030204" pitchFamily="34" charset="0"/>
                          <a:cs typeface="Calibri" panose="020F0502020204030204" pitchFamily="34" charset="0"/>
                        </a:rPr>
                        <a:t> </a:t>
                      </a:r>
                      <a:r>
                        <a:rPr lang="es-ES" sz="1400" dirty="0" err="1">
                          <a:latin typeface="Calibri" panose="020F0502020204030204" pitchFamily="34" charset="0"/>
                          <a:ea typeface="Calibri" panose="020F0502020204030204" pitchFamily="34" charset="0"/>
                          <a:cs typeface="Calibri" panose="020F0502020204030204" pitchFamily="34" charset="0"/>
                        </a:rPr>
                        <a:t>Transmutation</a:t>
                      </a:r>
                      <a:r>
                        <a:rPr lang="es-ES" sz="1400" dirty="0">
                          <a:latin typeface="Calibri" panose="020F0502020204030204" pitchFamily="34" charset="0"/>
                          <a:ea typeface="Calibri" panose="020F0502020204030204" pitchFamily="34" charset="0"/>
                          <a:cs typeface="Calibri" panose="020F0502020204030204" pitchFamily="34" charset="0"/>
                        </a:rPr>
                        <a:t> </a:t>
                      </a:r>
                      <a:r>
                        <a:rPr lang="es-ES" sz="1400" dirty="0" err="1">
                          <a:latin typeface="Calibri" panose="020F0502020204030204" pitchFamily="34" charset="0"/>
                          <a:ea typeface="Calibri" panose="020F0502020204030204" pitchFamily="34" charset="0"/>
                          <a:cs typeface="Calibri" panose="020F0502020204030204" pitchFamily="34" charset="0"/>
                        </a:rPr>
                        <a:t>Doped</a:t>
                      </a:r>
                      <a:r>
                        <a:rPr lang="es-ES" sz="1400" dirty="0">
                          <a:latin typeface="Calibri" panose="020F0502020204030204" pitchFamily="34" charset="0"/>
                          <a:ea typeface="Calibri" panose="020F0502020204030204" pitchFamily="34" charset="0"/>
                          <a:cs typeface="Calibri" panose="020F0502020204030204" pitchFamily="34" charset="0"/>
                        </a:rPr>
                        <a:t> position </a:t>
                      </a:r>
                      <a:r>
                        <a:rPr lang="es-ES" sz="1400" dirty="0" err="1">
                          <a:latin typeface="Calibri" panose="020F0502020204030204" pitchFamily="34" charset="0"/>
                          <a:ea typeface="Calibri" panose="020F0502020204030204" pitchFamily="34" charset="0"/>
                          <a:cs typeface="Calibri" panose="020F0502020204030204" pitchFamily="34" charset="0"/>
                        </a:rPr>
                        <a:t>sentitive</a:t>
                      </a:r>
                      <a:r>
                        <a:rPr lang="es-ES" sz="1400" dirty="0">
                          <a:latin typeface="Calibri" panose="020F0502020204030204" pitchFamily="34" charset="0"/>
                          <a:ea typeface="Calibri" panose="020F0502020204030204" pitchFamily="34" charset="0"/>
                          <a:cs typeface="Calibri" panose="020F0502020204030204" pitchFamily="34" charset="0"/>
                        </a:rPr>
                        <a:t> Si </a:t>
                      </a:r>
                      <a:r>
                        <a:rPr lang="es-ES" sz="1400" dirty="0" err="1">
                          <a:latin typeface="Calibri" panose="020F0502020204030204" pitchFamily="34" charset="0"/>
                          <a:ea typeface="Calibri" panose="020F0502020204030204" pitchFamily="34" charset="0"/>
                          <a:cs typeface="Calibri" panose="020F0502020204030204" pitchFamily="34" charset="0"/>
                        </a:rPr>
                        <a:t>detectors</a:t>
                      </a:r>
                      <a:endParaRPr lang="en-US" sz="14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a:r>
                        <a:rPr lang="es-ES" sz="1400" dirty="0">
                          <a:latin typeface="Calibri" panose="020F0502020204030204" pitchFamily="34" charset="0"/>
                          <a:ea typeface="Calibri" panose="020F0502020204030204" pitchFamily="34" charset="0"/>
                          <a:cs typeface="Calibri" panose="020F0502020204030204" pitchFamily="34" charset="0"/>
                        </a:rPr>
                        <a:t>INFN-LNS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a:r>
                        <a:rPr lang="es-ES" sz="1400" dirty="0">
                          <a:latin typeface="Calibri" panose="020F0502020204030204" pitchFamily="34" charset="0"/>
                          <a:ea typeface="Calibri" panose="020F0502020204030204" pitchFamily="34" charset="0"/>
                          <a:cs typeface="Calibri" panose="020F0502020204030204" pitchFamily="34" charset="0"/>
                        </a:rPr>
                        <a:t>40 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a:r>
                        <a:rPr lang="es-ES" sz="1400" dirty="0">
                          <a:latin typeface="Calibri" panose="020F0502020204030204" pitchFamily="34" charset="0"/>
                          <a:ea typeface="Calibri" panose="020F0502020204030204" pitchFamily="34" charset="0"/>
                          <a:cs typeface="Calibri" panose="020F0502020204030204" pitchFamily="34" charset="0"/>
                        </a:rPr>
                        <a:t>23 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a:r>
                        <a:rPr lang="es-ES" sz="1400" b="1" dirty="0">
                          <a:solidFill>
                            <a:schemeClr val="accent3">
                              <a:lumMod val="50000"/>
                            </a:schemeClr>
                          </a:solidFill>
                          <a:latin typeface="Calibri" panose="020F0502020204030204" pitchFamily="34" charset="0"/>
                          <a:ea typeface="Calibri" panose="020F0502020204030204" pitchFamily="34" charset="0"/>
                          <a:cs typeface="Calibri" panose="020F0502020204030204" pitchFamily="34" charset="0"/>
                        </a:rPr>
                        <a:t>42%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930853264"/>
                  </a:ext>
                </a:extLst>
              </a:tr>
              <a:tr h="230426">
                <a:tc>
                  <a:txBody>
                    <a:bodyPr/>
                    <a:lstStyle/>
                    <a:p>
                      <a:pPr algn="ctr" fontAlgn="ctr"/>
                      <a:r>
                        <a:rPr lang="es-ES" sz="14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70</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ctr"/>
                      <a:r>
                        <a:rPr lang="en-US" sz="14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NPL-T</a:t>
                      </a:r>
                      <a:r>
                        <a:rPr lang="en-US" sz="14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Higher power target designs @NPL for ~500 </a:t>
                      </a:r>
                      <a:r>
                        <a:rPr lang="en-US" sz="14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uA</a:t>
                      </a:r>
                      <a:r>
                        <a:rPr lang="en-US" sz="14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beam</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a:r>
                        <a:rPr lang="es-ES" sz="1400" dirty="0">
                          <a:latin typeface="Calibri" panose="020F0502020204030204" pitchFamily="34" charset="0"/>
                          <a:ea typeface="Calibri" panose="020F0502020204030204" pitchFamily="34" charset="0"/>
                          <a:cs typeface="Calibri" panose="020F0502020204030204" pitchFamily="34" charset="0"/>
                        </a:rPr>
                        <a:t>NPL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a:r>
                        <a:rPr lang="es-ES" sz="1400" dirty="0">
                          <a:latin typeface="Calibri" panose="020F0502020204030204" pitchFamily="34" charset="0"/>
                          <a:ea typeface="Calibri" panose="020F0502020204030204" pitchFamily="34" charset="0"/>
                          <a:cs typeface="Calibri" panose="020F0502020204030204" pitchFamily="34" charset="0"/>
                        </a:rPr>
                        <a:t>38 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a:r>
                        <a:rPr lang="es-ES" sz="1400" dirty="0">
                          <a:latin typeface="Calibri" panose="020F0502020204030204" pitchFamily="34" charset="0"/>
                          <a:ea typeface="Calibri" panose="020F0502020204030204" pitchFamily="34" charset="0"/>
                          <a:cs typeface="Calibri" panose="020F0502020204030204" pitchFamily="34" charset="0"/>
                        </a:rPr>
                        <a:t>22 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a:r>
                        <a:rPr lang="es-ES" sz="1400" b="1" dirty="0">
                          <a:solidFill>
                            <a:schemeClr val="accent3">
                              <a:lumMod val="50000"/>
                            </a:schemeClr>
                          </a:solidFill>
                          <a:latin typeface="Calibri" panose="020F0502020204030204" pitchFamily="34" charset="0"/>
                          <a:ea typeface="Calibri" panose="020F0502020204030204" pitchFamily="34" charset="0"/>
                          <a:cs typeface="Calibri" panose="020F0502020204030204" pitchFamily="34" charset="0"/>
                        </a:rPr>
                        <a:t>42%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4150811814"/>
                  </a:ext>
                </a:extLst>
              </a:tr>
              <a:tr h="230426">
                <a:tc>
                  <a:txBody>
                    <a:bodyPr/>
                    <a:lstStyle/>
                    <a:p>
                      <a:pPr algn="ctr" fontAlgn="ctr"/>
                      <a:r>
                        <a:rPr lang="es-ES" sz="14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21</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ctr"/>
                      <a:r>
                        <a:rPr lang="en-US" sz="14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DEAR</a:t>
                      </a:r>
                      <a:r>
                        <a:rPr lang="en-US" sz="14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Diamond detector for </a:t>
                      </a:r>
                      <a:r>
                        <a:rPr lang="en-US" sz="14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ToF</a:t>
                      </a:r>
                      <a:r>
                        <a:rPr lang="en-US" sz="14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@nTOF-NEAR</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a:r>
                        <a:rPr lang="es-ES" sz="1400" dirty="0">
                          <a:latin typeface="Calibri" panose="020F0502020204030204" pitchFamily="34" charset="0"/>
                          <a:ea typeface="Calibri" panose="020F0502020204030204" pitchFamily="34" charset="0"/>
                          <a:cs typeface="Calibri" panose="020F0502020204030204" pitchFamily="34" charset="0"/>
                        </a:rPr>
                        <a:t>NTUA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a:r>
                        <a:rPr lang="es-ES" sz="1400" dirty="0">
                          <a:latin typeface="Calibri" panose="020F0502020204030204" pitchFamily="34" charset="0"/>
                          <a:ea typeface="Calibri" panose="020F0502020204030204" pitchFamily="34" charset="0"/>
                          <a:cs typeface="Calibri" panose="020F0502020204030204" pitchFamily="34" charset="0"/>
                        </a:rPr>
                        <a:t>35 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a:r>
                        <a:rPr lang="es-ES" sz="1400" dirty="0">
                          <a:latin typeface="Calibri" panose="020F0502020204030204" pitchFamily="34" charset="0"/>
                          <a:ea typeface="Calibri" panose="020F0502020204030204" pitchFamily="34" charset="0"/>
                          <a:cs typeface="Calibri" panose="020F0502020204030204" pitchFamily="34" charset="0"/>
                        </a:rPr>
                        <a:t>20 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a:r>
                        <a:rPr lang="es-ES" sz="1400" b="1" dirty="0">
                          <a:solidFill>
                            <a:schemeClr val="accent3">
                              <a:lumMod val="50000"/>
                            </a:schemeClr>
                          </a:solidFill>
                          <a:latin typeface="Calibri" panose="020F0502020204030204" pitchFamily="34" charset="0"/>
                          <a:ea typeface="Calibri" panose="020F0502020204030204" pitchFamily="34" charset="0"/>
                          <a:cs typeface="Calibri" panose="020F0502020204030204" pitchFamily="34" charset="0"/>
                        </a:rPr>
                        <a:t>42%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894023705"/>
                  </a:ext>
                </a:extLst>
              </a:tr>
              <a:tr h="230426">
                <a:tc>
                  <a:txBody>
                    <a:bodyPr/>
                    <a:lstStyle/>
                    <a:p>
                      <a:pPr algn="ctr" fontAlgn="ctr"/>
                      <a:r>
                        <a:rPr lang="es-ES" sz="14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106</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ctr"/>
                      <a:r>
                        <a:rPr lang="en-US" sz="14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SADR</a:t>
                      </a:r>
                      <a:r>
                        <a:rPr lang="en-US" sz="14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for </a:t>
                      </a:r>
                      <a:r>
                        <a:rPr lang="es-ES" sz="1400" dirty="0" err="1">
                          <a:latin typeface="Calibri" panose="020F0502020204030204" pitchFamily="34" charset="0"/>
                          <a:ea typeface="Calibri" panose="020F0502020204030204" pitchFamily="34" charset="0"/>
                          <a:cs typeface="Calibri" panose="020F0502020204030204" pitchFamily="34" charset="0"/>
                        </a:rPr>
                        <a:t>for</a:t>
                      </a:r>
                      <a:r>
                        <a:rPr lang="es-ES" sz="1400" dirty="0">
                          <a:latin typeface="Calibri" panose="020F0502020204030204" pitchFamily="34" charset="0"/>
                          <a:ea typeface="Calibri" panose="020F0502020204030204" pitchFamily="34" charset="0"/>
                          <a:cs typeface="Calibri" panose="020F0502020204030204" pitchFamily="34" charset="0"/>
                        </a:rPr>
                        <a:t> (</a:t>
                      </a:r>
                      <a:r>
                        <a:rPr lang="es-ES" sz="1400" dirty="0" err="1">
                          <a:latin typeface="Calibri" panose="020F0502020204030204" pitchFamily="34" charset="0"/>
                          <a:ea typeface="Calibri" panose="020F0502020204030204" pitchFamily="34" charset="0"/>
                          <a:cs typeface="Calibri" panose="020F0502020204030204" pitchFamily="34" charset="0"/>
                        </a:rPr>
                        <a:t>n,chp</a:t>
                      </a:r>
                      <a:r>
                        <a:rPr lang="es-ES" sz="1400" dirty="0">
                          <a:latin typeface="Calibri" panose="020F0502020204030204" pitchFamily="34" charset="0"/>
                          <a:ea typeface="Calibri" panose="020F0502020204030204" pitchFamily="34" charset="0"/>
                          <a:cs typeface="Calibri" panose="020F0502020204030204" pitchFamily="34" charset="0"/>
                        </a:rPr>
                        <a:t>) @CERN </a:t>
                      </a:r>
                      <a:r>
                        <a:rPr lang="es-ES" sz="1400" dirty="0" err="1">
                          <a:latin typeface="Calibri" panose="020F0502020204030204" pitchFamily="34" charset="0"/>
                          <a:ea typeface="Calibri" panose="020F0502020204030204" pitchFamily="34" charset="0"/>
                          <a:cs typeface="Calibri" panose="020F0502020204030204" pitchFamily="34" charset="0"/>
                        </a:rPr>
                        <a:t>with</a:t>
                      </a:r>
                      <a:r>
                        <a:rPr lang="es-ES" sz="1400" dirty="0">
                          <a:latin typeface="Calibri" panose="020F0502020204030204" pitchFamily="34" charset="0"/>
                          <a:ea typeface="Calibri" panose="020F0502020204030204" pitchFamily="34" charset="0"/>
                          <a:cs typeface="Calibri" panose="020F0502020204030204" pitchFamily="34" charset="0"/>
                        </a:rPr>
                        <a:t> </a:t>
                      </a:r>
                      <a:r>
                        <a:rPr lang="es-ES" sz="1400" dirty="0" err="1">
                          <a:latin typeface="Calibri" panose="020F0502020204030204" pitchFamily="34" charset="0"/>
                          <a:ea typeface="Calibri" panose="020F0502020204030204" pitchFamily="34" charset="0"/>
                          <a:cs typeface="Calibri" panose="020F0502020204030204" pitchFamily="34" charset="0"/>
                        </a:rPr>
                        <a:t>Neutron</a:t>
                      </a:r>
                      <a:r>
                        <a:rPr lang="es-ES" sz="1400" dirty="0">
                          <a:latin typeface="Calibri" panose="020F0502020204030204" pitchFamily="34" charset="0"/>
                          <a:ea typeface="Calibri" panose="020F0502020204030204" pitchFamily="34" charset="0"/>
                          <a:cs typeface="Calibri" panose="020F0502020204030204" pitchFamily="34" charset="0"/>
                        </a:rPr>
                        <a:t> </a:t>
                      </a:r>
                      <a:r>
                        <a:rPr lang="es-ES" sz="1400" dirty="0" err="1">
                          <a:latin typeface="Calibri" panose="020F0502020204030204" pitchFamily="34" charset="0"/>
                          <a:ea typeface="Calibri" panose="020F0502020204030204" pitchFamily="34" charset="0"/>
                          <a:cs typeface="Calibri" panose="020F0502020204030204" pitchFamily="34" charset="0"/>
                        </a:rPr>
                        <a:t>Transmutation</a:t>
                      </a:r>
                      <a:r>
                        <a:rPr lang="es-ES" sz="1400" dirty="0">
                          <a:latin typeface="Calibri" panose="020F0502020204030204" pitchFamily="34" charset="0"/>
                          <a:ea typeface="Calibri" panose="020F0502020204030204" pitchFamily="34" charset="0"/>
                          <a:cs typeface="Calibri" panose="020F0502020204030204" pitchFamily="34" charset="0"/>
                        </a:rPr>
                        <a:t> </a:t>
                      </a:r>
                      <a:r>
                        <a:rPr lang="es-ES" sz="1400" dirty="0" err="1">
                          <a:latin typeface="Calibri" panose="020F0502020204030204" pitchFamily="34" charset="0"/>
                          <a:ea typeface="Calibri" panose="020F0502020204030204" pitchFamily="34" charset="0"/>
                          <a:cs typeface="Calibri" panose="020F0502020204030204" pitchFamily="34" charset="0"/>
                        </a:rPr>
                        <a:t>Doped</a:t>
                      </a:r>
                      <a:r>
                        <a:rPr lang="es-ES" sz="1400" dirty="0">
                          <a:latin typeface="Calibri" panose="020F0502020204030204" pitchFamily="34" charset="0"/>
                          <a:ea typeface="Calibri" panose="020F0502020204030204" pitchFamily="34" charset="0"/>
                          <a:cs typeface="Calibri" panose="020F0502020204030204" pitchFamily="34" charset="0"/>
                        </a:rPr>
                        <a:t> position </a:t>
                      </a:r>
                      <a:r>
                        <a:rPr lang="es-ES" sz="1400" dirty="0" err="1">
                          <a:latin typeface="Calibri" panose="020F0502020204030204" pitchFamily="34" charset="0"/>
                          <a:ea typeface="Calibri" panose="020F0502020204030204" pitchFamily="34" charset="0"/>
                          <a:cs typeface="Calibri" panose="020F0502020204030204" pitchFamily="34" charset="0"/>
                        </a:rPr>
                        <a:t>sentitive</a:t>
                      </a:r>
                      <a:r>
                        <a:rPr lang="es-ES" sz="1400" dirty="0">
                          <a:latin typeface="Calibri" panose="020F0502020204030204" pitchFamily="34" charset="0"/>
                          <a:ea typeface="Calibri" panose="020F0502020204030204" pitchFamily="34" charset="0"/>
                          <a:cs typeface="Calibri" panose="020F0502020204030204" pitchFamily="34" charset="0"/>
                        </a:rPr>
                        <a:t> Si </a:t>
                      </a:r>
                      <a:r>
                        <a:rPr lang="es-ES" sz="1400" dirty="0" err="1">
                          <a:latin typeface="Calibri" panose="020F0502020204030204" pitchFamily="34" charset="0"/>
                          <a:ea typeface="Calibri" panose="020F0502020204030204" pitchFamily="34" charset="0"/>
                          <a:cs typeface="Calibri" panose="020F0502020204030204" pitchFamily="34" charset="0"/>
                        </a:rPr>
                        <a:t>detectors</a:t>
                      </a:r>
                      <a:endParaRPr lang="en-US" sz="14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a:r>
                        <a:rPr lang="es-ES" sz="1400" dirty="0" err="1">
                          <a:latin typeface="Calibri" panose="020F0502020204030204" pitchFamily="34" charset="0"/>
                          <a:ea typeface="Calibri" panose="020F0502020204030204" pitchFamily="34" charset="0"/>
                          <a:cs typeface="Calibri" panose="020F0502020204030204" pitchFamily="34" charset="0"/>
                        </a:rPr>
                        <a:t>UIOannina</a:t>
                      </a:r>
                      <a:endParaRPr lang="es-ES" sz="14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a:r>
                        <a:rPr lang="es-ES" sz="1400" dirty="0">
                          <a:latin typeface="Calibri" panose="020F0502020204030204" pitchFamily="34" charset="0"/>
                          <a:ea typeface="Calibri" panose="020F0502020204030204" pitchFamily="34" charset="0"/>
                          <a:cs typeface="Calibri" panose="020F0502020204030204" pitchFamily="34" charset="0"/>
                        </a:rPr>
                        <a:t>30 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a:r>
                        <a:rPr lang="es-ES" sz="1400" dirty="0">
                          <a:latin typeface="Calibri" panose="020F0502020204030204" pitchFamily="34" charset="0"/>
                          <a:ea typeface="Calibri" panose="020F0502020204030204" pitchFamily="34" charset="0"/>
                          <a:cs typeface="Calibri" panose="020F0502020204030204" pitchFamily="34" charset="0"/>
                        </a:rPr>
                        <a:t>17.5 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400" b="1" dirty="0">
                          <a:solidFill>
                            <a:schemeClr val="accent3">
                              <a:lumMod val="50000"/>
                            </a:schemeClr>
                          </a:solidFill>
                          <a:latin typeface="Calibri" panose="020F0502020204030204" pitchFamily="34" charset="0"/>
                          <a:ea typeface="Calibri" panose="020F0502020204030204" pitchFamily="34" charset="0"/>
                          <a:cs typeface="Calibri" panose="020F0502020204030204" pitchFamily="34" charset="0"/>
                        </a:rPr>
                        <a:t>42%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665480327"/>
                  </a:ext>
                </a:extLst>
              </a:tr>
              <a:tr h="230426">
                <a:tc>
                  <a:txBody>
                    <a:bodyPr/>
                    <a:lstStyle/>
                    <a:p>
                      <a:pPr algn="ctr" fontAlgn="ctr"/>
                      <a:r>
                        <a:rPr lang="es-ES" sz="14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118</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ctr"/>
                      <a:r>
                        <a:rPr lang="en-US" sz="14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SCINDET</a:t>
                      </a:r>
                      <a:r>
                        <a:rPr lang="en-US" sz="14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for characterizing liquid scintillator’s up to 40 MeV at NFS </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a:r>
                        <a:rPr lang="es-ES" sz="1400" dirty="0">
                          <a:latin typeface="Calibri" panose="020F0502020204030204" pitchFamily="34" charset="0"/>
                          <a:ea typeface="Calibri" panose="020F0502020204030204" pitchFamily="34" charset="0"/>
                          <a:cs typeface="Calibri" panose="020F0502020204030204" pitchFamily="34" charset="0"/>
                        </a:rPr>
                        <a:t>CIEMAT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a:r>
                        <a:rPr lang="es-ES" sz="1400" dirty="0">
                          <a:latin typeface="Calibri" panose="020F0502020204030204" pitchFamily="34" charset="0"/>
                          <a:ea typeface="Calibri" panose="020F0502020204030204" pitchFamily="34" charset="0"/>
                          <a:cs typeface="Calibri" panose="020F0502020204030204" pitchFamily="34" charset="0"/>
                        </a:rPr>
                        <a:t>30 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a:r>
                        <a:rPr lang="es-ES" sz="1400" dirty="0">
                          <a:latin typeface="Calibri" panose="020F0502020204030204" pitchFamily="34" charset="0"/>
                          <a:ea typeface="Calibri" panose="020F0502020204030204" pitchFamily="34" charset="0"/>
                          <a:cs typeface="Calibri" panose="020F0502020204030204" pitchFamily="34" charset="0"/>
                        </a:rPr>
                        <a:t>17.5 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400" b="1" dirty="0">
                          <a:solidFill>
                            <a:schemeClr val="accent3">
                              <a:lumMod val="50000"/>
                            </a:schemeClr>
                          </a:solidFill>
                          <a:latin typeface="Calibri" panose="020F0502020204030204" pitchFamily="34" charset="0"/>
                          <a:ea typeface="Calibri" panose="020F0502020204030204" pitchFamily="34" charset="0"/>
                          <a:cs typeface="Calibri" panose="020F0502020204030204" pitchFamily="34" charset="0"/>
                        </a:rPr>
                        <a:t>42%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4285513908"/>
                  </a:ext>
                </a:extLst>
              </a:tr>
              <a:tr h="230426">
                <a:tc>
                  <a:txBody>
                    <a:bodyPr/>
                    <a:lstStyle/>
                    <a:p>
                      <a:pPr algn="ctr" fontAlgn="ctr"/>
                      <a:r>
                        <a:rPr lang="es-ES" sz="14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59</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ctr"/>
                      <a:r>
                        <a:rPr lang="en-US" sz="14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NDELISA</a:t>
                      </a:r>
                      <a:r>
                        <a:rPr lang="en-US" sz="14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for </a:t>
                      </a:r>
                      <a:r>
                        <a:rPr lang="en-US" sz="14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SiPM</a:t>
                      </a:r>
                      <a:r>
                        <a:rPr lang="en-US" sz="14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in vacuum for ELISA@GELINA</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ctr"/>
                      <a:r>
                        <a:rPr lang="es-ES" sz="14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UGroningen</a:t>
                      </a:r>
                      <a:endParaRPr lang="es-ES" sz="14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a:r>
                        <a:rPr lang="es-ES" sz="1400" dirty="0">
                          <a:latin typeface="Calibri" panose="020F0502020204030204" pitchFamily="34" charset="0"/>
                          <a:ea typeface="Calibri" panose="020F0502020204030204" pitchFamily="34" charset="0"/>
                          <a:cs typeface="Calibri" panose="020F0502020204030204" pitchFamily="34" charset="0"/>
                        </a:rPr>
                        <a:t>25 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a:r>
                        <a:rPr lang="es-ES" sz="1400" dirty="0">
                          <a:latin typeface="Calibri" panose="020F0502020204030204" pitchFamily="34" charset="0"/>
                          <a:ea typeface="Calibri" panose="020F0502020204030204" pitchFamily="34" charset="0"/>
                          <a:cs typeface="Calibri" panose="020F0502020204030204" pitchFamily="34" charset="0"/>
                        </a:rPr>
                        <a:t>14,6 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a:r>
                        <a:rPr lang="es-ES" sz="1400" b="1" dirty="0">
                          <a:solidFill>
                            <a:schemeClr val="accent3">
                              <a:lumMod val="50000"/>
                            </a:schemeClr>
                          </a:solidFill>
                          <a:latin typeface="Calibri" panose="020F0502020204030204" pitchFamily="34" charset="0"/>
                          <a:ea typeface="Calibri" panose="020F0502020204030204" pitchFamily="34" charset="0"/>
                          <a:cs typeface="Calibri" panose="020F0502020204030204" pitchFamily="34" charset="0"/>
                        </a:rPr>
                        <a:t>42%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4003953021"/>
                  </a:ext>
                </a:extLst>
              </a:tr>
              <a:tr h="230426">
                <a:tc>
                  <a:txBody>
                    <a:bodyPr/>
                    <a:lstStyle/>
                    <a:p>
                      <a:pPr algn="ctr" fontAlgn="ctr"/>
                      <a:r>
                        <a:rPr lang="es-ES" sz="14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81</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ctr"/>
                      <a:r>
                        <a:rPr lang="en-US" sz="14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NEWVAL</a:t>
                      </a:r>
                      <a:r>
                        <a:rPr lang="en-US" sz="14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for study on new Integral experiments and facilities for Nuclear Data Validation</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a:r>
                        <a:rPr lang="es-ES" sz="1400" dirty="0">
                          <a:latin typeface="Calibri" panose="020F0502020204030204" pitchFamily="34" charset="0"/>
                          <a:ea typeface="Calibri" panose="020F0502020204030204" pitchFamily="34" charset="0"/>
                          <a:cs typeface="Calibri" panose="020F0502020204030204" pitchFamily="34" charset="0"/>
                        </a:rPr>
                        <a:t>IRSN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a:r>
                        <a:rPr lang="es-ES" sz="1400" dirty="0">
                          <a:latin typeface="Calibri" panose="020F0502020204030204" pitchFamily="34" charset="0"/>
                          <a:ea typeface="Calibri" panose="020F0502020204030204" pitchFamily="34" charset="0"/>
                          <a:cs typeface="Calibri" panose="020F0502020204030204" pitchFamily="34" charset="0"/>
                        </a:rPr>
                        <a:t>17.5 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a:r>
                        <a:rPr lang="es-ES" sz="1400" dirty="0">
                          <a:latin typeface="Calibri" panose="020F0502020204030204" pitchFamily="34" charset="0"/>
                          <a:ea typeface="Calibri" panose="020F0502020204030204" pitchFamily="34" charset="0"/>
                          <a:cs typeface="Calibri" panose="020F0502020204030204" pitchFamily="34" charset="0"/>
                        </a:rPr>
                        <a:t>10 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a:r>
                        <a:rPr lang="es-ES" sz="1400" b="1" dirty="0">
                          <a:solidFill>
                            <a:schemeClr val="accent3">
                              <a:lumMod val="50000"/>
                            </a:schemeClr>
                          </a:solidFill>
                          <a:latin typeface="Calibri" panose="020F0502020204030204" pitchFamily="34" charset="0"/>
                          <a:ea typeface="Calibri" panose="020F0502020204030204" pitchFamily="34" charset="0"/>
                          <a:cs typeface="Calibri" panose="020F0502020204030204" pitchFamily="34" charset="0"/>
                        </a:rPr>
                        <a:t>42%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380763563"/>
                  </a:ext>
                </a:extLst>
              </a:tr>
              <a:tr h="230426">
                <a:tc>
                  <a:txBody>
                    <a:bodyPr/>
                    <a:lstStyle/>
                    <a:p>
                      <a:pPr algn="ctr" fontAlgn="ctr"/>
                      <a:r>
                        <a:rPr lang="es-ES" sz="14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140</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ctr"/>
                      <a:r>
                        <a:rPr lang="en-US" sz="14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(NA)2STARS </a:t>
                      </a:r>
                      <a:r>
                        <a:rPr lang="en-US" sz="14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for the upgrade of TAS(s) with LaBr3 for decay data exp.</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a:r>
                        <a:rPr lang="es-ES" sz="1400" dirty="0">
                          <a:latin typeface="Calibri" panose="020F0502020204030204" pitchFamily="34" charset="0"/>
                          <a:ea typeface="Calibri" panose="020F0502020204030204" pitchFamily="34" charset="0"/>
                          <a:cs typeface="Calibri" panose="020F0502020204030204" pitchFamily="34" charset="0"/>
                        </a:rPr>
                        <a:t>IFIC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a:r>
                        <a:rPr lang="es-ES" sz="1400" dirty="0">
                          <a:latin typeface="Calibri" panose="020F0502020204030204" pitchFamily="34" charset="0"/>
                          <a:ea typeface="Calibri" panose="020F0502020204030204" pitchFamily="34" charset="0"/>
                          <a:cs typeface="Calibri" panose="020F0502020204030204" pitchFamily="34" charset="0"/>
                        </a:rPr>
                        <a:t>16,4 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a:r>
                        <a:rPr lang="es-ES" sz="1400" dirty="0">
                          <a:latin typeface="Calibri" panose="020F0502020204030204" pitchFamily="34" charset="0"/>
                          <a:ea typeface="Calibri" panose="020F0502020204030204" pitchFamily="34" charset="0"/>
                          <a:cs typeface="Calibri" panose="020F0502020204030204" pitchFamily="34" charset="0"/>
                        </a:rPr>
                        <a:t>9,6 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a:r>
                        <a:rPr lang="es-ES" sz="1400" b="1" dirty="0">
                          <a:solidFill>
                            <a:schemeClr val="accent3">
                              <a:lumMod val="50000"/>
                            </a:schemeClr>
                          </a:solidFill>
                          <a:latin typeface="Calibri" panose="020F0502020204030204" pitchFamily="34" charset="0"/>
                          <a:ea typeface="Calibri" panose="020F0502020204030204" pitchFamily="34" charset="0"/>
                          <a:cs typeface="Calibri" panose="020F0502020204030204" pitchFamily="34" charset="0"/>
                        </a:rPr>
                        <a:t>42%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507580801"/>
                  </a:ext>
                </a:extLst>
              </a:tr>
              <a:tr h="0">
                <a:tc>
                  <a:txBody>
                    <a:bodyPr/>
                    <a:lstStyle/>
                    <a:p>
                      <a:pPr algn="ctr" fontAlgn="ctr"/>
                      <a:r>
                        <a:rPr lang="es-ES" sz="14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121</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ctr"/>
                      <a:r>
                        <a:rPr lang="en-US" sz="14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DEAR</a:t>
                      </a:r>
                      <a:r>
                        <a:rPr lang="en-US" sz="14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Diamond detector for </a:t>
                      </a:r>
                      <a:r>
                        <a:rPr lang="en-US" sz="14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ToF</a:t>
                      </a:r>
                      <a:r>
                        <a:rPr lang="en-US" sz="14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@nTOF-NEAR</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a:r>
                        <a:rPr lang="es-ES" sz="1400" dirty="0">
                          <a:latin typeface="Calibri" panose="020F0502020204030204" pitchFamily="34" charset="0"/>
                          <a:ea typeface="Calibri" panose="020F0502020204030204" pitchFamily="34" charset="0"/>
                          <a:cs typeface="Calibri" panose="020F0502020204030204" pitchFamily="34" charset="0"/>
                        </a:rPr>
                        <a:t>TU </a:t>
                      </a:r>
                      <a:r>
                        <a:rPr lang="es-ES" sz="1400" dirty="0" err="1">
                          <a:latin typeface="Calibri" panose="020F0502020204030204" pitchFamily="34" charset="0"/>
                          <a:ea typeface="Calibri" panose="020F0502020204030204" pitchFamily="34" charset="0"/>
                          <a:cs typeface="Calibri" panose="020F0502020204030204" pitchFamily="34" charset="0"/>
                        </a:rPr>
                        <a:t>Wien</a:t>
                      </a:r>
                      <a:endParaRPr lang="es-ES" sz="14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a:r>
                        <a:rPr lang="es-ES" sz="1400" dirty="0">
                          <a:latin typeface="Calibri" panose="020F0502020204030204" pitchFamily="34" charset="0"/>
                          <a:ea typeface="Calibri" panose="020F0502020204030204" pitchFamily="34" charset="0"/>
                          <a:cs typeface="Calibri" panose="020F0502020204030204" pitchFamily="34" charset="0"/>
                        </a:rPr>
                        <a:t>10 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a:r>
                        <a:rPr lang="es-ES" sz="1400" dirty="0">
                          <a:latin typeface="Calibri" panose="020F0502020204030204" pitchFamily="34" charset="0"/>
                          <a:ea typeface="Calibri" panose="020F0502020204030204" pitchFamily="34" charset="0"/>
                          <a:cs typeface="Calibri" panose="020F0502020204030204" pitchFamily="34" charset="0"/>
                        </a:rPr>
                        <a:t>5.8€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a:r>
                        <a:rPr lang="es-ES" sz="1400" b="1" dirty="0">
                          <a:solidFill>
                            <a:schemeClr val="accent3">
                              <a:lumMod val="50000"/>
                            </a:schemeClr>
                          </a:solidFill>
                          <a:latin typeface="Calibri" panose="020F0502020204030204" pitchFamily="34" charset="0"/>
                          <a:ea typeface="Calibri" panose="020F0502020204030204" pitchFamily="34" charset="0"/>
                          <a:cs typeface="Calibri" panose="020F0502020204030204" pitchFamily="34" charset="0"/>
                        </a:rPr>
                        <a:t>42%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72899215"/>
                  </a:ext>
                </a:extLst>
              </a:tr>
            </a:tbl>
          </a:graphicData>
        </a:graphic>
      </p:graphicFrame>
    </p:spTree>
    <p:extLst>
      <p:ext uri="{BB962C8B-B14F-4D97-AF65-F5344CB8AC3E}">
        <p14:creationId xmlns:p14="http://schemas.microsoft.com/office/powerpoint/2010/main" val="1659554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DD96DC-67D3-AEC2-77B5-852C28E85C0D}"/>
              </a:ext>
            </a:extLst>
          </p:cNvPr>
          <p:cNvSpPr>
            <a:spLocks noGrp="1"/>
          </p:cNvSpPr>
          <p:nvPr>
            <p:ph type="title"/>
          </p:nvPr>
        </p:nvSpPr>
        <p:spPr/>
        <p:txBody>
          <a:bodyPr/>
          <a:lstStyle/>
          <a:p>
            <a:r>
              <a:rPr lang="es-ES" dirty="0" err="1"/>
              <a:t>Summary</a:t>
            </a:r>
            <a:r>
              <a:rPr lang="es-ES" dirty="0"/>
              <a:t> </a:t>
            </a:r>
            <a:r>
              <a:rPr lang="es-ES" dirty="0" err="1"/>
              <a:t>of</a:t>
            </a:r>
            <a:r>
              <a:rPr lang="es-ES" dirty="0"/>
              <a:t> </a:t>
            </a:r>
            <a:r>
              <a:rPr lang="es-ES" dirty="0" err="1"/>
              <a:t>LoIs</a:t>
            </a:r>
            <a:r>
              <a:rPr lang="es-ES" dirty="0"/>
              <a:t> </a:t>
            </a:r>
            <a:r>
              <a:rPr lang="es-ES" dirty="0" err="1"/>
              <a:t>received</a:t>
            </a:r>
            <a:r>
              <a:rPr lang="es-ES" dirty="0"/>
              <a:t>: </a:t>
            </a:r>
            <a:r>
              <a:rPr lang="es-ES" dirty="0" err="1"/>
              <a:t>fact</a:t>
            </a:r>
            <a:r>
              <a:rPr lang="es-ES" dirty="0"/>
              <a:t> </a:t>
            </a:r>
            <a:r>
              <a:rPr lang="es-ES" dirty="0" err="1"/>
              <a:t>sheet</a:t>
            </a:r>
            <a:endParaRPr lang="en-US" dirty="0"/>
          </a:p>
        </p:txBody>
      </p:sp>
      <p:sp>
        <p:nvSpPr>
          <p:cNvPr id="3" name="Marcador de número de diapositiva 2">
            <a:extLst>
              <a:ext uri="{FF2B5EF4-FFF2-40B4-BE49-F238E27FC236}">
                <a16:creationId xmlns:a16="http://schemas.microsoft.com/office/drawing/2014/main" id="{FC74E2D6-1314-7A02-17ED-753B64E92BBC}"/>
              </a:ext>
            </a:extLst>
          </p:cNvPr>
          <p:cNvSpPr>
            <a:spLocks noGrp="1"/>
          </p:cNvSpPr>
          <p:nvPr>
            <p:ph type="sldNum" sz="quarter" idx="12"/>
          </p:nvPr>
        </p:nvSpPr>
        <p:spPr/>
        <p:txBody>
          <a:bodyPr/>
          <a:lstStyle/>
          <a:p>
            <a:fld id="{0EABF873-A8CC-4680-B92B-676EF7CF1CED}" type="slidenum">
              <a:rPr lang="es-ES_tradnl" smtClean="0"/>
              <a:t>2</a:t>
            </a:fld>
            <a:endParaRPr lang="es-ES_tradnl"/>
          </a:p>
        </p:txBody>
      </p:sp>
      <p:sp>
        <p:nvSpPr>
          <p:cNvPr id="5" name="AutoShape 4">
            <a:extLst>
              <a:ext uri="{FF2B5EF4-FFF2-40B4-BE49-F238E27FC236}">
                <a16:creationId xmlns:a16="http://schemas.microsoft.com/office/drawing/2014/main" id="{A57080D7-EF1C-F171-CB05-B2B7E5FAD854}"/>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6">
            <a:extLst>
              <a:ext uri="{FF2B5EF4-FFF2-40B4-BE49-F238E27FC236}">
                <a16:creationId xmlns:a16="http://schemas.microsoft.com/office/drawing/2014/main" id="{C50B2D5A-C53F-28B0-80ED-D61DD0008782}"/>
              </a:ext>
            </a:extLst>
          </p:cNvPr>
          <p:cNvSpPr>
            <a:spLocks noChangeAspect="1" noChangeArrowheads="1"/>
          </p:cNvSpPr>
          <p:nvPr/>
        </p:nvSpPr>
        <p:spPr bwMode="auto">
          <a:xfrm>
            <a:off x="4572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CuadroTexto 9">
            <a:extLst>
              <a:ext uri="{FF2B5EF4-FFF2-40B4-BE49-F238E27FC236}">
                <a16:creationId xmlns:a16="http://schemas.microsoft.com/office/drawing/2014/main" id="{7FD27887-444A-38C9-095A-6F33B8F08F4D}"/>
              </a:ext>
            </a:extLst>
          </p:cNvPr>
          <p:cNvSpPr txBox="1"/>
          <p:nvPr/>
        </p:nvSpPr>
        <p:spPr>
          <a:xfrm>
            <a:off x="304800" y="836712"/>
            <a:ext cx="8515672" cy="2308324"/>
          </a:xfrm>
          <a:prstGeom prst="rect">
            <a:avLst/>
          </a:prstGeom>
          <a:noFill/>
        </p:spPr>
        <p:txBody>
          <a:bodyPr wrap="square" rtlCol="0">
            <a:spAutoFit/>
          </a:bodyPr>
          <a:lstStyle/>
          <a:p>
            <a:r>
              <a:rPr lang="en-US" dirty="0">
                <a:latin typeface="Calibri" panose="020F0502020204030204" pitchFamily="34" charset="0"/>
              </a:rPr>
              <a:t>16 Letters of Interest (</a:t>
            </a:r>
            <a:r>
              <a:rPr lang="en-US" dirty="0" err="1">
                <a:latin typeface="Calibri" panose="020F0502020204030204" pitchFamily="34" charset="0"/>
              </a:rPr>
              <a:t>LoI</a:t>
            </a:r>
            <a:r>
              <a:rPr lang="en-US" dirty="0">
                <a:latin typeface="Calibri" panose="020F0502020204030204" pitchFamily="34" charset="0"/>
              </a:rPr>
              <a:t>) received, grouped into 12 projects:</a:t>
            </a:r>
          </a:p>
          <a:p>
            <a:endParaRPr lang="en-US" dirty="0">
              <a:latin typeface="Calibri" panose="020F0502020204030204" pitchFamily="34" charset="0"/>
            </a:endParaRPr>
          </a:p>
          <a:p>
            <a:r>
              <a:rPr lang="en-US" dirty="0">
                <a:latin typeface="Calibri" panose="020F0502020204030204" pitchFamily="34" charset="0"/>
              </a:rPr>
              <a:t>Topics:</a:t>
            </a:r>
          </a:p>
          <a:p>
            <a:r>
              <a:rPr lang="en-US" dirty="0">
                <a:latin typeface="Calibri" panose="020F0502020204030204" pitchFamily="34" charset="0"/>
              </a:rPr>
              <a:t>	</a:t>
            </a:r>
            <a:r>
              <a:rPr lang="es-ES" u="none" strike="noStrike" dirty="0" err="1">
                <a:effectLst/>
                <a:latin typeface="Calibri" panose="020F0502020204030204" pitchFamily="34" charset="0"/>
                <a:ea typeface="Calibri" panose="020F0502020204030204" pitchFamily="34" charset="0"/>
                <a:cs typeface="Calibri" panose="020F0502020204030204" pitchFamily="34" charset="0"/>
              </a:rPr>
              <a:t>Charged</a:t>
            </a:r>
            <a:r>
              <a:rPr lang="es-ES" u="none" strike="noStrike" dirty="0">
                <a:effectLst/>
                <a:latin typeface="Calibri" panose="020F0502020204030204" pitchFamily="34" charset="0"/>
                <a:ea typeface="Calibri" panose="020F0502020204030204" pitchFamily="34" charset="0"/>
                <a:cs typeface="Calibri" panose="020F0502020204030204" pitchFamily="34" charset="0"/>
              </a:rPr>
              <a:t> </a:t>
            </a:r>
            <a:r>
              <a:rPr lang="es-ES" u="none" strike="noStrike" dirty="0" err="1">
                <a:effectLst/>
                <a:latin typeface="Calibri" panose="020F0502020204030204" pitchFamily="34" charset="0"/>
                <a:ea typeface="Calibri" panose="020F0502020204030204" pitchFamily="34" charset="0"/>
                <a:cs typeface="Calibri" panose="020F0502020204030204" pitchFamily="34" charset="0"/>
              </a:rPr>
              <a:t>particle</a:t>
            </a:r>
            <a:r>
              <a:rPr lang="es-ES" u="none" strike="noStrike" dirty="0">
                <a:effectLst/>
                <a:latin typeface="Calibri" panose="020F0502020204030204" pitchFamily="34" charset="0"/>
                <a:ea typeface="Calibri" panose="020F0502020204030204" pitchFamily="34" charset="0"/>
                <a:cs typeface="Calibri" panose="020F0502020204030204" pitchFamily="34" charset="0"/>
              </a:rPr>
              <a:t> </a:t>
            </a:r>
            <a:r>
              <a:rPr lang="es-ES" u="none" strike="noStrike" dirty="0" err="1">
                <a:effectLst/>
                <a:latin typeface="Calibri" panose="020F0502020204030204" pitchFamily="34" charset="0"/>
                <a:ea typeface="Calibri" panose="020F0502020204030204" pitchFamily="34" charset="0"/>
                <a:cs typeface="Calibri" panose="020F0502020204030204" pitchFamily="34" charset="0"/>
              </a:rPr>
              <a:t>detectors</a:t>
            </a:r>
            <a:r>
              <a:rPr lang="es-ES" u="none" strike="noStrike" dirty="0">
                <a:effectLst/>
                <a:latin typeface="Calibri" panose="020F0502020204030204" pitchFamily="34" charset="0"/>
                <a:ea typeface="Calibri" panose="020F0502020204030204" pitchFamily="34" charset="0"/>
                <a:cs typeface="Calibri" panose="020F0502020204030204" pitchFamily="34" charset="0"/>
              </a:rPr>
              <a:t>: 5</a:t>
            </a:r>
          </a:p>
          <a:p>
            <a:r>
              <a:rPr lang="es-ES" u="none" strike="noStrike" dirty="0">
                <a:effectLst/>
                <a:latin typeface="Calibri" panose="020F0502020204030204" pitchFamily="34" charset="0"/>
                <a:ea typeface="Calibri" panose="020F0502020204030204" pitchFamily="34" charset="0"/>
                <a:cs typeface="Calibri" panose="020F0502020204030204" pitchFamily="34" charset="0"/>
              </a:rPr>
              <a:t>	</a:t>
            </a:r>
            <a:r>
              <a:rPr lang="es-ES" u="none" strike="noStrike" dirty="0" err="1">
                <a:effectLst/>
                <a:latin typeface="Calibri" panose="020F0502020204030204" pitchFamily="34" charset="0"/>
                <a:ea typeface="Calibri" panose="020F0502020204030204" pitchFamily="34" charset="0"/>
                <a:cs typeface="Calibri" panose="020F0502020204030204" pitchFamily="34" charset="0"/>
              </a:rPr>
              <a:t>Neutron</a:t>
            </a:r>
            <a:r>
              <a:rPr lang="es-ES" u="none" strike="noStrike" dirty="0">
                <a:effectLst/>
                <a:latin typeface="Calibri" panose="020F0502020204030204" pitchFamily="34" charset="0"/>
                <a:ea typeface="Calibri" panose="020F0502020204030204" pitchFamily="34" charset="0"/>
                <a:cs typeface="Calibri" panose="020F0502020204030204" pitchFamily="34" charset="0"/>
              </a:rPr>
              <a:t> </a:t>
            </a:r>
            <a:r>
              <a:rPr lang="es-ES" u="none" strike="noStrike" dirty="0" err="1">
                <a:effectLst/>
                <a:latin typeface="Calibri" panose="020F0502020204030204" pitchFamily="34" charset="0"/>
                <a:ea typeface="Calibri" panose="020F0502020204030204" pitchFamily="34" charset="0"/>
                <a:cs typeface="Calibri" panose="020F0502020204030204" pitchFamily="34" charset="0"/>
              </a:rPr>
              <a:t>detectors</a:t>
            </a:r>
            <a:r>
              <a:rPr lang="es-ES" u="none" strike="noStrike" dirty="0">
                <a:effectLst/>
                <a:latin typeface="Calibri" panose="020F0502020204030204" pitchFamily="34" charset="0"/>
                <a:ea typeface="Calibri" panose="020F0502020204030204" pitchFamily="34" charset="0"/>
                <a:cs typeface="Calibri" panose="020F0502020204030204" pitchFamily="34" charset="0"/>
              </a:rPr>
              <a:t>: 6</a:t>
            </a:r>
          </a:p>
          <a:p>
            <a:r>
              <a:rPr lang="es-ES" u="none" strike="noStrike" dirty="0">
                <a:effectLst/>
                <a:latin typeface="Calibri" panose="020F0502020204030204" pitchFamily="34" charset="0"/>
                <a:ea typeface="Calibri" panose="020F0502020204030204" pitchFamily="34" charset="0"/>
                <a:cs typeface="Calibri" panose="020F0502020204030204" pitchFamily="34" charset="0"/>
              </a:rPr>
              <a:t>	Gamma-</a:t>
            </a:r>
            <a:r>
              <a:rPr lang="es-ES" u="none" strike="noStrike" dirty="0" err="1">
                <a:effectLst/>
                <a:latin typeface="Calibri" panose="020F0502020204030204" pitchFamily="34" charset="0"/>
                <a:ea typeface="Calibri" panose="020F0502020204030204" pitchFamily="34" charset="0"/>
                <a:cs typeface="Calibri" panose="020F0502020204030204" pitchFamily="34" charset="0"/>
              </a:rPr>
              <a:t>ray</a:t>
            </a:r>
            <a:r>
              <a:rPr lang="es-ES" u="none" strike="noStrike" dirty="0">
                <a:effectLst/>
                <a:latin typeface="Calibri" panose="020F0502020204030204" pitchFamily="34" charset="0"/>
                <a:ea typeface="Calibri" panose="020F0502020204030204" pitchFamily="34" charset="0"/>
                <a:cs typeface="Calibri" panose="020F0502020204030204" pitchFamily="34" charset="0"/>
              </a:rPr>
              <a:t> </a:t>
            </a:r>
            <a:r>
              <a:rPr lang="es-ES" u="none" strike="noStrike" dirty="0" err="1">
                <a:effectLst/>
                <a:latin typeface="Calibri" panose="020F0502020204030204" pitchFamily="34" charset="0"/>
                <a:ea typeface="Calibri" panose="020F0502020204030204" pitchFamily="34" charset="0"/>
                <a:cs typeface="Calibri" panose="020F0502020204030204" pitchFamily="34" charset="0"/>
              </a:rPr>
              <a:t>detectors</a:t>
            </a:r>
            <a:r>
              <a:rPr lang="es-ES" u="none" strike="noStrike" dirty="0">
                <a:effectLst/>
                <a:latin typeface="Calibri" panose="020F0502020204030204" pitchFamily="34" charset="0"/>
                <a:ea typeface="Calibri" panose="020F0502020204030204" pitchFamily="34" charset="0"/>
                <a:cs typeface="Calibri" panose="020F0502020204030204" pitchFamily="34" charset="0"/>
              </a:rPr>
              <a:t>: 1</a:t>
            </a:r>
          </a:p>
          <a:p>
            <a:r>
              <a:rPr lang="es-ES" u="none" strike="noStrike" dirty="0">
                <a:effectLst/>
                <a:latin typeface="Calibri" panose="020F0502020204030204" pitchFamily="34" charset="0"/>
                <a:ea typeface="Calibri" panose="020F0502020204030204" pitchFamily="34" charset="0"/>
                <a:cs typeface="Calibri" panose="020F0502020204030204" pitchFamily="34" charset="0"/>
              </a:rPr>
              <a:t>	Nuclear data </a:t>
            </a:r>
            <a:r>
              <a:rPr lang="es-ES" u="none" strike="noStrike" dirty="0" err="1">
                <a:effectLst/>
                <a:latin typeface="Calibri" panose="020F0502020204030204" pitchFamily="34" charset="0"/>
                <a:ea typeface="Calibri" panose="020F0502020204030204" pitchFamily="34" charset="0"/>
                <a:cs typeface="Calibri" panose="020F0502020204030204" pitchFamily="34" charset="0"/>
              </a:rPr>
              <a:t>facility</a:t>
            </a:r>
            <a:r>
              <a:rPr lang="es-ES" u="none" strike="noStrike" dirty="0">
                <a:effectLst/>
                <a:latin typeface="Calibri" panose="020F0502020204030204" pitchFamily="34" charset="0"/>
                <a:ea typeface="Calibri" panose="020F0502020204030204" pitchFamily="34" charset="0"/>
                <a:cs typeface="Calibri" panose="020F0502020204030204" pitchFamily="34" charset="0"/>
              </a:rPr>
              <a:t> </a:t>
            </a:r>
            <a:r>
              <a:rPr lang="es-ES" u="none" strike="noStrike" dirty="0" err="1">
                <a:effectLst/>
                <a:latin typeface="Calibri" panose="020F0502020204030204" pitchFamily="34" charset="0"/>
                <a:ea typeface="Calibri" panose="020F0502020204030204" pitchFamily="34" charset="0"/>
                <a:cs typeface="Calibri" panose="020F0502020204030204" pitchFamily="34" charset="0"/>
              </a:rPr>
              <a:t>upgrades</a:t>
            </a:r>
            <a:r>
              <a:rPr lang="es-ES" u="none" strike="noStrike" dirty="0">
                <a:effectLst/>
                <a:latin typeface="Calibri" panose="020F0502020204030204" pitchFamily="34" charset="0"/>
                <a:ea typeface="Calibri" panose="020F0502020204030204" pitchFamily="34" charset="0"/>
                <a:cs typeface="Calibri" panose="020F0502020204030204" pitchFamily="34" charset="0"/>
              </a:rPr>
              <a:t>: 4</a:t>
            </a:r>
            <a:endParaRPr lang="es-ES"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r>
              <a:rPr lang="en-US" dirty="0">
                <a:solidFill>
                  <a:srgbClr val="FF0000"/>
                </a:solidFill>
                <a:latin typeface="Calibri" panose="020F0502020204030204" pitchFamily="34" charset="0"/>
              </a:rPr>
              <a:t>	9 of 16 </a:t>
            </a:r>
            <a:r>
              <a:rPr lang="en-US" dirty="0" err="1">
                <a:solidFill>
                  <a:srgbClr val="FF0000"/>
                </a:solidFill>
                <a:latin typeface="Calibri" panose="020F0502020204030204" pitchFamily="34" charset="0"/>
              </a:rPr>
              <a:t>LoI's</a:t>
            </a:r>
            <a:r>
              <a:rPr lang="en-US" dirty="0">
                <a:solidFill>
                  <a:srgbClr val="FF0000"/>
                </a:solidFill>
                <a:latin typeface="Calibri" panose="020F0502020204030204" pitchFamily="34" charset="0"/>
              </a:rPr>
              <a:t> related to </a:t>
            </a:r>
            <a:r>
              <a:rPr lang="en-US" dirty="0" err="1">
                <a:solidFill>
                  <a:srgbClr val="FF0000"/>
                </a:solidFill>
                <a:latin typeface="Calibri" panose="020F0502020204030204" pitchFamily="34" charset="0"/>
              </a:rPr>
              <a:t>nTOF</a:t>
            </a:r>
            <a:r>
              <a:rPr lang="en-US" dirty="0">
                <a:solidFill>
                  <a:srgbClr val="FF0000"/>
                </a:solidFill>
                <a:latin typeface="Calibri" panose="020F0502020204030204" pitchFamily="34" charset="0"/>
              </a:rPr>
              <a:t> detectors</a:t>
            </a:r>
          </a:p>
        </p:txBody>
      </p:sp>
      <p:graphicFrame>
        <p:nvGraphicFramePr>
          <p:cNvPr id="7" name="Gráfico 6">
            <a:extLst>
              <a:ext uri="{FF2B5EF4-FFF2-40B4-BE49-F238E27FC236}">
                <a16:creationId xmlns:a16="http://schemas.microsoft.com/office/drawing/2014/main" id="{672157ED-D8A7-3F64-90ED-7057BA508481}"/>
              </a:ext>
            </a:extLst>
          </p:cNvPr>
          <p:cNvGraphicFramePr>
            <a:graphicFrameLocks/>
          </p:cNvGraphicFramePr>
          <p:nvPr>
            <p:extLst>
              <p:ext uri="{D42A27DB-BD31-4B8C-83A1-F6EECF244321}">
                <p14:modId xmlns:p14="http://schemas.microsoft.com/office/powerpoint/2010/main" val="1241020827"/>
              </p:ext>
            </p:extLst>
          </p:nvPr>
        </p:nvGraphicFramePr>
        <p:xfrm>
          <a:off x="437029" y="3276600"/>
          <a:ext cx="2773308" cy="31458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Gráfico 7">
            <a:extLst>
              <a:ext uri="{FF2B5EF4-FFF2-40B4-BE49-F238E27FC236}">
                <a16:creationId xmlns:a16="http://schemas.microsoft.com/office/drawing/2014/main" id="{D53F14C4-B8C9-FE3A-32A6-2B38113B3698}"/>
              </a:ext>
            </a:extLst>
          </p:cNvPr>
          <p:cNvGraphicFramePr>
            <a:graphicFrameLocks/>
          </p:cNvGraphicFramePr>
          <p:nvPr>
            <p:extLst>
              <p:ext uri="{D42A27DB-BD31-4B8C-83A1-F6EECF244321}">
                <p14:modId xmlns:p14="http://schemas.microsoft.com/office/powerpoint/2010/main" val="3883643104"/>
              </p:ext>
            </p:extLst>
          </p:nvPr>
        </p:nvGraphicFramePr>
        <p:xfrm>
          <a:off x="4032448" y="3501008"/>
          <a:ext cx="4572000" cy="2743200"/>
        </p:xfrm>
        <a:graphic>
          <a:graphicData uri="http://schemas.openxmlformats.org/drawingml/2006/chart">
            <c:chart xmlns:c="http://schemas.openxmlformats.org/drawingml/2006/chart" xmlns:r="http://schemas.openxmlformats.org/officeDocument/2006/relationships" r:id="rId3"/>
          </a:graphicData>
        </a:graphic>
      </p:graphicFrame>
      <p:cxnSp>
        <p:nvCxnSpPr>
          <p:cNvPr id="11" name="Conector recto 10">
            <a:extLst>
              <a:ext uri="{FF2B5EF4-FFF2-40B4-BE49-F238E27FC236}">
                <a16:creationId xmlns:a16="http://schemas.microsoft.com/office/drawing/2014/main" id="{F58F538E-C4E1-C4EE-8A2F-B76AEC62B091}"/>
              </a:ext>
            </a:extLst>
          </p:cNvPr>
          <p:cNvCxnSpPr/>
          <p:nvPr/>
        </p:nvCxnSpPr>
        <p:spPr>
          <a:xfrm>
            <a:off x="4753386" y="5285260"/>
            <a:ext cx="3672408" cy="0"/>
          </a:xfrm>
          <a:prstGeom prst="line">
            <a:avLst/>
          </a:prstGeom>
          <a:ln w="28575">
            <a:solidFill>
              <a:srgbClr val="FF0000"/>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17" name="Gráfico 16">
            <a:extLst>
              <a:ext uri="{FF2B5EF4-FFF2-40B4-BE49-F238E27FC236}">
                <a16:creationId xmlns:a16="http://schemas.microsoft.com/office/drawing/2014/main" id="{FEC0C430-2861-301A-EFB1-79B9510121F8}"/>
              </a:ext>
            </a:extLst>
          </p:cNvPr>
          <p:cNvGraphicFramePr>
            <a:graphicFrameLocks/>
          </p:cNvGraphicFramePr>
          <p:nvPr>
            <p:extLst>
              <p:ext uri="{D42A27DB-BD31-4B8C-83A1-F6EECF244321}">
                <p14:modId xmlns:p14="http://schemas.microsoft.com/office/powerpoint/2010/main" val="3154983128"/>
              </p:ext>
            </p:extLst>
          </p:nvPr>
        </p:nvGraphicFramePr>
        <p:xfrm>
          <a:off x="4660389" y="1107165"/>
          <a:ext cx="4351382" cy="2459277"/>
        </p:xfrm>
        <a:graphic>
          <a:graphicData uri="http://schemas.openxmlformats.org/drawingml/2006/chart">
            <c:chart xmlns:c="http://schemas.openxmlformats.org/drawingml/2006/chart" xmlns:r="http://schemas.openxmlformats.org/officeDocument/2006/relationships" r:id="rId4"/>
          </a:graphicData>
        </a:graphic>
      </p:graphicFrame>
      <p:sp>
        <p:nvSpPr>
          <p:cNvPr id="18" name="CuadroTexto 17">
            <a:extLst>
              <a:ext uri="{FF2B5EF4-FFF2-40B4-BE49-F238E27FC236}">
                <a16:creationId xmlns:a16="http://schemas.microsoft.com/office/drawing/2014/main" id="{F7195A7E-504F-7A7C-EB96-5132FC9EBE23}"/>
              </a:ext>
            </a:extLst>
          </p:cNvPr>
          <p:cNvSpPr txBox="1"/>
          <p:nvPr/>
        </p:nvSpPr>
        <p:spPr>
          <a:xfrm>
            <a:off x="6804248" y="2316164"/>
            <a:ext cx="627095" cy="400110"/>
          </a:xfrm>
          <a:prstGeom prst="rect">
            <a:avLst/>
          </a:prstGeom>
          <a:noFill/>
        </p:spPr>
        <p:txBody>
          <a:bodyPr wrap="none" rtlCol="0">
            <a:spAutoFit/>
          </a:bodyPr>
          <a:lstStyle/>
          <a:p>
            <a:r>
              <a:rPr lang="es-ES" sz="2000" dirty="0">
                <a:solidFill>
                  <a:schemeClr val="bg1"/>
                </a:solidFill>
                <a:latin typeface="Calibri" panose="020F0502020204030204" pitchFamily="34" charset="0"/>
              </a:rPr>
              <a:t>85%</a:t>
            </a:r>
          </a:p>
        </p:txBody>
      </p:sp>
    </p:spTree>
    <p:extLst>
      <p:ext uri="{BB962C8B-B14F-4D97-AF65-F5344CB8AC3E}">
        <p14:creationId xmlns:p14="http://schemas.microsoft.com/office/powerpoint/2010/main" val="3231563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104F69-2789-412E-0C95-22943B99F5C1}"/>
              </a:ext>
            </a:extLst>
          </p:cNvPr>
          <p:cNvSpPr>
            <a:spLocks noGrp="1"/>
          </p:cNvSpPr>
          <p:nvPr>
            <p:ph type="title"/>
          </p:nvPr>
        </p:nvSpPr>
        <p:spPr/>
        <p:txBody>
          <a:bodyPr/>
          <a:lstStyle/>
          <a:p>
            <a:endParaRPr lang="es-ES"/>
          </a:p>
        </p:txBody>
      </p:sp>
      <p:sp>
        <p:nvSpPr>
          <p:cNvPr id="3" name="Marcador de número de diapositiva 2">
            <a:extLst>
              <a:ext uri="{FF2B5EF4-FFF2-40B4-BE49-F238E27FC236}">
                <a16:creationId xmlns:a16="http://schemas.microsoft.com/office/drawing/2014/main" id="{31745CCB-246A-BFFF-9B97-178D6A9B643C}"/>
              </a:ext>
            </a:extLst>
          </p:cNvPr>
          <p:cNvSpPr>
            <a:spLocks noGrp="1"/>
          </p:cNvSpPr>
          <p:nvPr>
            <p:ph type="sldNum" sz="quarter" idx="12"/>
          </p:nvPr>
        </p:nvSpPr>
        <p:spPr/>
        <p:txBody>
          <a:bodyPr/>
          <a:lstStyle/>
          <a:p>
            <a:fld id="{0EABF873-A8CC-4680-B92B-676EF7CF1CED}" type="slidenum">
              <a:rPr lang="es-ES_tradnl" smtClean="0"/>
              <a:t>3</a:t>
            </a:fld>
            <a:endParaRPr lang="es-ES_tradnl"/>
          </a:p>
        </p:txBody>
      </p:sp>
      <p:graphicFrame>
        <p:nvGraphicFramePr>
          <p:cNvPr id="7" name="Tabla 7">
            <a:extLst>
              <a:ext uri="{FF2B5EF4-FFF2-40B4-BE49-F238E27FC236}">
                <a16:creationId xmlns:a16="http://schemas.microsoft.com/office/drawing/2014/main" id="{D1C06BC7-7596-EF21-AEA8-8F5AAE445BAF}"/>
              </a:ext>
            </a:extLst>
          </p:cNvPr>
          <p:cNvGraphicFramePr>
            <a:graphicFrameLocks noGrp="1"/>
          </p:cNvGraphicFramePr>
          <p:nvPr>
            <p:extLst>
              <p:ext uri="{D42A27DB-BD31-4B8C-83A1-F6EECF244321}">
                <p14:modId xmlns:p14="http://schemas.microsoft.com/office/powerpoint/2010/main" val="252848418"/>
              </p:ext>
            </p:extLst>
          </p:nvPr>
        </p:nvGraphicFramePr>
        <p:xfrm>
          <a:off x="323528" y="841371"/>
          <a:ext cx="8604384" cy="5057749"/>
        </p:xfrm>
        <a:graphic>
          <a:graphicData uri="http://schemas.openxmlformats.org/drawingml/2006/table">
            <a:tbl>
              <a:tblPr>
                <a:tableStyleId>{5C22544A-7EE6-4342-B048-85BDC9FD1C3A}</a:tableStyleId>
              </a:tblPr>
              <a:tblGrid>
                <a:gridCol w="792088">
                  <a:extLst>
                    <a:ext uri="{9D8B030D-6E8A-4147-A177-3AD203B41FA5}">
                      <a16:colId xmlns:a16="http://schemas.microsoft.com/office/drawing/2014/main" val="3411097028"/>
                    </a:ext>
                  </a:extLst>
                </a:gridCol>
                <a:gridCol w="1359008">
                  <a:extLst>
                    <a:ext uri="{9D8B030D-6E8A-4147-A177-3AD203B41FA5}">
                      <a16:colId xmlns:a16="http://schemas.microsoft.com/office/drawing/2014/main" val="527301154"/>
                    </a:ext>
                  </a:extLst>
                </a:gridCol>
                <a:gridCol w="2151096">
                  <a:extLst>
                    <a:ext uri="{9D8B030D-6E8A-4147-A177-3AD203B41FA5}">
                      <a16:colId xmlns:a16="http://schemas.microsoft.com/office/drawing/2014/main" val="2256540835"/>
                    </a:ext>
                  </a:extLst>
                </a:gridCol>
                <a:gridCol w="2151096">
                  <a:extLst>
                    <a:ext uri="{9D8B030D-6E8A-4147-A177-3AD203B41FA5}">
                      <a16:colId xmlns:a16="http://schemas.microsoft.com/office/drawing/2014/main" val="2813105256"/>
                    </a:ext>
                  </a:extLst>
                </a:gridCol>
                <a:gridCol w="2151096">
                  <a:extLst>
                    <a:ext uri="{9D8B030D-6E8A-4147-A177-3AD203B41FA5}">
                      <a16:colId xmlns:a16="http://schemas.microsoft.com/office/drawing/2014/main" val="1433673633"/>
                    </a:ext>
                  </a:extLst>
                </a:gridCol>
              </a:tblGrid>
              <a:tr h="370840">
                <a:tc>
                  <a:txBody>
                    <a:bodyPr/>
                    <a:lstStyle/>
                    <a:p>
                      <a:r>
                        <a:rPr lang="en-US" sz="1600" dirty="0">
                          <a:latin typeface="Calibri" panose="020F0502020204030204" pitchFamily="34" charset="0"/>
                          <a:ea typeface="Calibri" panose="020F0502020204030204" pitchFamily="34" charset="0"/>
                          <a:cs typeface="Calibri" panose="020F0502020204030204" pitchFamily="34" charset="0"/>
                        </a:rPr>
                        <a:t>140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r>
                        <a:rPr lang="en-US" sz="1600" dirty="0">
                          <a:latin typeface="Calibri" panose="020F0502020204030204" pitchFamily="34" charset="0"/>
                          <a:ea typeface="Calibri" panose="020F0502020204030204" pitchFamily="34" charset="0"/>
                          <a:cs typeface="Calibri" panose="020F0502020204030204" pitchFamily="34" charset="0"/>
                        </a:rPr>
                        <a:t>(NA)2STARS: Decay Data Measurements: Instrumental Developments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r>
                        <a:rPr lang="en-US" sz="1600" dirty="0">
                          <a:latin typeface="Calibri" panose="020F0502020204030204" pitchFamily="34" charset="0"/>
                          <a:ea typeface="Calibri" panose="020F0502020204030204" pitchFamily="34" charset="0"/>
                          <a:cs typeface="Calibri" panose="020F0502020204030204" pitchFamily="34" charset="0"/>
                        </a:rPr>
                        <a:t>(NA)2STARS: Decay Data Measurements: Instrumental Developments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40669791"/>
                  </a:ext>
                </a:extLst>
              </a:tr>
              <a:tr h="370840">
                <a:tc gridSpan="5">
                  <a:txBody>
                    <a:bodyPr/>
                    <a:lstStyle/>
                    <a:p>
                      <a:pPr algn="ctr" fontAlgn="ct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Alejandro </a:t>
                      </a:r>
                      <a:r>
                        <a:rPr lang="es-E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Algora</a:t>
                      </a: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IFIC (</a:t>
                      </a:r>
                      <a:r>
                        <a:rPr lang="es-E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Spain</a:t>
                      </a: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pPr algn="ctr" fontAlgn="ctr"/>
                      <a:endParaRPr lang="es-E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endParaRPr lang="es-E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18926996"/>
                  </a:ext>
                </a:extLst>
              </a:tr>
              <a:tr h="1490568">
                <a:tc gridSpan="5">
                  <a:txBody>
                    <a:bodyPr/>
                    <a:lstStyle/>
                    <a:p>
                      <a:pPr algn="just" fontAlgn="ctr"/>
                      <a:r>
                        <a:rPr lang="es-ES" sz="1600" b="1"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LoI</a:t>
                      </a:r>
                      <a:r>
                        <a:rPr lang="es-ES" sz="16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U</a:t>
                      </a:r>
                      <a:r>
                        <a:rPr lang="en-U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pgrade</a:t>
                      </a:r>
                      <a:r>
                        <a:rPr lang="en-U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of existing Total Absorption Spectrometers (TAS) for beta decay studies of relevance for the calculation of reactor decay heat and the reactor antineutrino spectra.</a:t>
                      </a:r>
                    </a:p>
                    <a:p>
                      <a:pPr algn="just" fontAlgn="ctr"/>
                      <a:r>
                        <a:rPr lang="en-U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Building a TAS of 2</a:t>
                      </a:r>
                      <a:r>
                        <a:rPr lang="en-US" sz="1600" b="0" i="0" u="none" strike="noStrike"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nd</a:t>
                      </a:r>
                      <a:r>
                        <a:rPr lang="en-U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generation, allying efficiency with higher segmentation and energy resolution thanks to 16 LaBr3 crystals to be added to the existing segmented TAS in Europe i.e. the DTAS detector (18 </a:t>
                      </a:r>
                      <a:r>
                        <a:rPr lang="en-U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NaI</a:t>
                      </a:r>
                      <a:r>
                        <a:rPr lang="en-U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crystals) and the Rocinante detector (12 BaF2 crystals).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just" fontAlgn="ctr"/>
                      <a:r>
                        <a:rPr lang="es-E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a:t>
                      </a:r>
                      <a:r>
                        <a:rPr lang="en-US" sz="18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pgrade</a:t>
                      </a: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of existing Total Absorption Spectrometers (TAS) that will be employed in beta decay studies of relevance for the calculation of reactor decay heat and the reactor antineutrino spectra.</a:t>
                      </a:r>
                    </a:p>
                    <a:p>
                      <a:pPr algn="just" fontAlgn="ct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Building a TAS of second generation, allying efficiency with higher segmentation and energy resolution thanks to 16 LaBr3 crystals to be added to the existing segmented TAS in Europe i.e. the DTAS detector (18 </a:t>
                      </a:r>
                      <a:r>
                        <a:rPr lang="en-US" sz="18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NaI</a:t>
                      </a: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crystals [DTAS]) and the Rocinante detector (12 BaF2 crystals</a:t>
                      </a:r>
                    </a:p>
                    <a:p>
                      <a:pPr algn="just" fontAlgn="ct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[Rocinante])</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57945894"/>
                  </a:ext>
                </a:extLst>
              </a:tr>
              <a:tr h="370840">
                <a:tc gridSpan="5">
                  <a:txBody>
                    <a:bodyPr/>
                    <a:lstStyle/>
                    <a:p>
                      <a:r>
                        <a:rPr lang="en-US" sz="1600" noProof="0" dirty="0">
                          <a:latin typeface="Calibri" panose="020F0502020204030204" pitchFamily="34" charset="0"/>
                          <a:ea typeface="Calibri" panose="020F0502020204030204" pitchFamily="34" charset="0"/>
                          <a:cs typeface="Calibri" panose="020F0502020204030204" pitchFamily="34" charset="0"/>
                        </a:rPr>
                        <a:t>Comments by evaluator:</a:t>
                      </a:r>
                    </a:p>
                    <a:p>
                      <a:pPr marL="285750" indent="-285750">
                        <a:buFontTx/>
                        <a:buChar char="-"/>
                      </a:pPr>
                      <a:r>
                        <a:rPr lang="en-US" sz="1600" noProof="0" dirty="0">
                          <a:latin typeface="Calibri" panose="020F0502020204030204" pitchFamily="34" charset="0"/>
                          <a:ea typeface="Calibri" panose="020F0502020204030204" pitchFamily="34" charset="0"/>
                          <a:cs typeface="Calibri" panose="020F0502020204030204" pitchFamily="34" charset="0"/>
                        </a:rPr>
                        <a:t>Beta decay studies with TAS were already part of SANDA. The overall project is ambitious and requires important funds for purchasing LaBr3 detectors, but it does not depend on its acceptance in </a:t>
                      </a:r>
                      <a:r>
                        <a:rPr lang="en-US" sz="1600" noProof="0" dirty="0" err="1">
                          <a:latin typeface="Calibri" panose="020F0502020204030204" pitchFamily="34" charset="0"/>
                          <a:ea typeface="Calibri" panose="020F0502020204030204" pitchFamily="34" charset="0"/>
                          <a:cs typeface="Calibri" panose="020F0502020204030204" pitchFamily="34" charset="0"/>
                        </a:rPr>
                        <a:t>newSANDA</a:t>
                      </a:r>
                      <a:r>
                        <a:rPr lang="en-US" sz="1600" noProof="0" dirty="0">
                          <a:latin typeface="Calibri" panose="020F0502020204030204" pitchFamily="34" charset="0"/>
                          <a:ea typeface="Calibri" panose="020F0502020204030204" pitchFamily="34" charset="0"/>
                          <a:cs typeface="Calibri" panose="020F0502020204030204" pitchFamily="34" charset="0"/>
                        </a:rPr>
                        <a:t>, as the request is “only for personnel”.</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600" noProof="0" dirty="0">
                          <a:latin typeface="Calibri" panose="020F0502020204030204" pitchFamily="34" charset="0"/>
                          <a:ea typeface="Calibri" panose="020F0502020204030204" pitchFamily="34" charset="0"/>
                          <a:cs typeface="Calibri" panose="020F0502020204030204" pitchFamily="34" charset="0"/>
                        </a:rPr>
                        <a:t>Overall, we would keep decay data detector R&amp;D in the project at a very low cost.</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600" noProof="0" dirty="0">
                          <a:solidFill>
                            <a:srgbClr val="FF0000"/>
                          </a:solidFill>
                          <a:latin typeface="Calibri" panose="020F0502020204030204" pitchFamily="34" charset="0"/>
                          <a:ea typeface="Calibri" panose="020F0502020204030204" pitchFamily="34" charset="0"/>
                          <a:cs typeface="Calibri" panose="020F0502020204030204" pitchFamily="34" charset="0"/>
                        </a:rPr>
                        <a:t>In comparison to other </a:t>
                      </a:r>
                      <a:r>
                        <a:rPr lang="en-US" sz="1600" noProof="0" dirty="0" err="1">
                          <a:solidFill>
                            <a:srgbClr val="FF0000"/>
                          </a:solidFill>
                          <a:latin typeface="Calibri" panose="020F0502020204030204" pitchFamily="34" charset="0"/>
                          <a:ea typeface="Calibri" panose="020F0502020204030204" pitchFamily="34" charset="0"/>
                          <a:cs typeface="Calibri" panose="020F0502020204030204" pitchFamily="34" charset="0"/>
                        </a:rPr>
                        <a:t>LoIs</a:t>
                      </a:r>
                      <a:r>
                        <a:rPr lang="en-US" sz="1600" noProof="0" dirty="0">
                          <a:solidFill>
                            <a:srgbClr val="FF0000"/>
                          </a:solidFill>
                          <a:latin typeface="Calibri" panose="020F0502020204030204" pitchFamily="34" charset="0"/>
                          <a:ea typeface="Calibri" panose="020F0502020204030204" pitchFamily="34" charset="0"/>
                          <a:cs typeface="Calibri" panose="020F0502020204030204" pitchFamily="34" charset="0"/>
                        </a:rPr>
                        <a:t>, it improves currently available capabilities, while other </a:t>
                      </a:r>
                      <a:r>
                        <a:rPr lang="en-US" sz="1600" noProof="0" dirty="0" err="1">
                          <a:solidFill>
                            <a:srgbClr val="FF0000"/>
                          </a:solidFill>
                          <a:latin typeface="Calibri" panose="020F0502020204030204" pitchFamily="34" charset="0"/>
                          <a:ea typeface="Calibri" panose="020F0502020204030204" pitchFamily="34" charset="0"/>
                          <a:cs typeface="Calibri" panose="020F0502020204030204" pitchFamily="34" charset="0"/>
                        </a:rPr>
                        <a:t>LoIs</a:t>
                      </a:r>
                      <a:r>
                        <a:rPr lang="en-US" sz="1600" noProof="0" dirty="0">
                          <a:solidFill>
                            <a:srgbClr val="FF0000"/>
                          </a:solidFill>
                          <a:latin typeface="Calibri" panose="020F0502020204030204" pitchFamily="34" charset="0"/>
                          <a:ea typeface="Calibri" panose="020F0502020204030204" pitchFamily="34" charset="0"/>
                          <a:cs typeface="Calibri" panose="020F0502020204030204" pitchFamily="34" charset="0"/>
                        </a:rPr>
                        <a:t> aim at developing new capabilities.   </a:t>
                      </a:r>
                    </a:p>
                    <a:p>
                      <a:pPr marL="0" indent="0">
                        <a:buFontTx/>
                        <a:buNone/>
                      </a:pPr>
                      <a:r>
                        <a:rPr lang="en-US" sz="1600" noProof="0" dirty="0">
                          <a:latin typeface="Calibri" panose="020F0502020204030204" pitchFamily="34" charset="0"/>
                          <a:ea typeface="Calibri" panose="020F0502020204030204" pitchFamily="34" charset="0"/>
                          <a:cs typeface="Calibri" panose="020F0502020204030204" pitchFamily="34" charset="0"/>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74019196"/>
                  </a:ext>
                </a:extLst>
              </a:tr>
              <a:tr h="412501">
                <a:tc gridSpan="2">
                  <a:txBody>
                    <a:bodyPr/>
                    <a:lstStyle/>
                    <a:p>
                      <a:pPr algn="ctr"/>
                      <a:r>
                        <a:rPr lang="es-ES" sz="1600" dirty="0">
                          <a:latin typeface="Calibri" panose="020F0502020204030204" pitchFamily="34" charset="0"/>
                          <a:ea typeface="Calibri" panose="020F0502020204030204" pitchFamily="34" charset="0"/>
                          <a:cs typeface="Calibri" panose="020F0502020204030204" pitchFamily="34" charset="0"/>
                        </a:rPr>
                        <a:t>Total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s-ES" sz="16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ES" sz="1600" dirty="0" err="1">
                          <a:latin typeface="Calibri" panose="020F0502020204030204" pitchFamily="34" charset="0"/>
                          <a:ea typeface="Calibri" panose="020F0502020204030204" pitchFamily="34" charset="0"/>
                          <a:cs typeface="Calibri" panose="020F0502020204030204" pitchFamily="34" charset="0"/>
                        </a:rPr>
                        <a:t>Personel</a:t>
                      </a:r>
                      <a:endParaRPr lang="es-ES" sz="16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ES" sz="1600" dirty="0" err="1">
                          <a:latin typeface="Calibri" panose="020F0502020204030204" pitchFamily="34" charset="0"/>
                          <a:ea typeface="Calibri" panose="020F0502020204030204" pitchFamily="34" charset="0"/>
                          <a:cs typeface="Calibri" panose="020F0502020204030204" pitchFamily="34" charset="0"/>
                        </a:rPr>
                        <a:t>Travel</a:t>
                      </a:r>
                      <a:endParaRPr lang="es-ES" sz="16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ES" sz="1600" dirty="0" err="1">
                          <a:latin typeface="Calibri" panose="020F0502020204030204" pitchFamily="34" charset="0"/>
                          <a:ea typeface="Calibri" panose="020F0502020204030204" pitchFamily="34" charset="0"/>
                          <a:cs typeface="Calibri" panose="020F0502020204030204" pitchFamily="34" charset="0"/>
                        </a:rPr>
                        <a:t>Equipment</a:t>
                      </a:r>
                      <a:endParaRPr lang="es-ES" sz="16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91094117"/>
                  </a:ext>
                </a:extLst>
              </a:tr>
              <a:tr h="370840">
                <a:tc gridSpan="2">
                  <a:txBody>
                    <a:bodyPr/>
                    <a:lstStyle/>
                    <a:p>
                      <a:pPr algn="ctr" fontAlgn="ct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16.408,0 €</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endPar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s-ES" sz="16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13.408,0 €</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s-ES" sz="16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3.000,0 €</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0,0 €</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86322859"/>
                  </a:ext>
                </a:extLst>
              </a:tr>
            </a:tbl>
          </a:graphicData>
        </a:graphic>
      </p:graphicFrame>
      <p:sp>
        <p:nvSpPr>
          <p:cNvPr id="4" name="Hexágono 3">
            <a:extLst>
              <a:ext uri="{FF2B5EF4-FFF2-40B4-BE49-F238E27FC236}">
                <a16:creationId xmlns:a16="http://schemas.microsoft.com/office/drawing/2014/main" id="{FD48EFB5-94A5-306A-C67D-87AC002932B1}"/>
              </a:ext>
            </a:extLst>
          </p:cNvPr>
          <p:cNvSpPr/>
          <p:nvPr/>
        </p:nvSpPr>
        <p:spPr>
          <a:xfrm>
            <a:off x="8260060" y="5774364"/>
            <a:ext cx="576064" cy="484530"/>
          </a:xfrm>
          <a:prstGeom prst="hexagon">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ES" sz="2800" b="1" dirty="0"/>
              <a:t>3</a:t>
            </a:r>
            <a:endParaRPr lang="en-US" b="1" dirty="0"/>
          </a:p>
        </p:txBody>
      </p:sp>
    </p:spTree>
    <p:extLst>
      <p:ext uri="{BB962C8B-B14F-4D97-AF65-F5344CB8AC3E}">
        <p14:creationId xmlns:p14="http://schemas.microsoft.com/office/powerpoint/2010/main" val="4008679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104F69-2789-412E-0C95-22943B99F5C1}"/>
              </a:ext>
            </a:extLst>
          </p:cNvPr>
          <p:cNvSpPr>
            <a:spLocks noGrp="1"/>
          </p:cNvSpPr>
          <p:nvPr>
            <p:ph type="title"/>
          </p:nvPr>
        </p:nvSpPr>
        <p:spPr/>
        <p:txBody>
          <a:bodyPr/>
          <a:lstStyle/>
          <a:p>
            <a:endParaRPr lang="es-ES"/>
          </a:p>
        </p:txBody>
      </p:sp>
      <p:sp>
        <p:nvSpPr>
          <p:cNvPr id="3" name="Marcador de número de diapositiva 2">
            <a:extLst>
              <a:ext uri="{FF2B5EF4-FFF2-40B4-BE49-F238E27FC236}">
                <a16:creationId xmlns:a16="http://schemas.microsoft.com/office/drawing/2014/main" id="{31745CCB-246A-BFFF-9B97-178D6A9B643C}"/>
              </a:ext>
            </a:extLst>
          </p:cNvPr>
          <p:cNvSpPr>
            <a:spLocks noGrp="1"/>
          </p:cNvSpPr>
          <p:nvPr>
            <p:ph type="sldNum" sz="quarter" idx="12"/>
          </p:nvPr>
        </p:nvSpPr>
        <p:spPr/>
        <p:txBody>
          <a:bodyPr/>
          <a:lstStyle/>
          <a:p>
            <a:fld id="{0EABF873-A8CC-4680-B92B-676EF7CF1CED}" type="slidenum">
              <a:rPr lang="es-ES_tradnl" smtClean="0"/>
              <a:t>4</a:t>
            </a:fld>
            <a:endParaRPr lang="es-ES_tradnl"/>
          </a:p>
        </p:txBody>
      </p:sp>
      <p:graphicFrame>
        <p:nvGraphicFramePr>
          <p:cNvPr id="7" name="Tabla 7">
            <a:extLst>
              <a:ext uri="{FF2B5EF4-FFF2-40B4-BE49-F238E27FC236}">
                <a16:creationId xmlns:a16="http://schemas.microsoft.com/office/drawing/2014/main" id="{D1C06BC7-7596-EF21-AEA8-8F5AAE445BAF}"/>
              </a:ext>
            </a:extLst>
          </p:cNvPr>
          <p:cNvGraphicFramePr>
            <a:graphicFrameLocks noGrp="1"/>
          </p:cNvGraphicFramePr>
          <p:nvPr>
            <p:extLst>
              <p:ext uri="{D42A27DB-BD31-4B8C-83A1-F6EECF244321}">
                <p14:modId xmlns:p14="http://schemas.microsoft.com/office/powerpoint/2010/main" val="454148069"/>
              </p:ext>
            </p:extLst>
          </p:nvPr>
        </p:nvGraphicFramePr>
        <p:xfrm>
          <a:off x="323528" y="841371"/>
          <a:ext cx="8604384" cy="5099410"/>
        </p:xfrm>
        <a:graphic>
          <a:graphicData uri="http://schemas.openxmlformats.org/drawingml/2006/table">
            <a:tbl>
              <a:tblPr>
                <a:tableStyleId>{5C22544A-7EE6-4342-B048-85BDC9FD1C3A}</a:tableStyleId>
              </a:tblPr>
              <a:tblGrid>
                <a:gridCol w="936104">
                  <a:extLst>
                    <a:ext uri="{9D8B030D-6E8A-4147-A177-3AD203B41FA5}">
                      <a16:colId xmlns:a16="http://schemas.microsoft.com/office/drawing/2014/main" val="3411097028"/>
                    </a:ext>
                  </a:extLst>
                </a:gridCol>
                <a:gridCol w="1214992">
                  <a:extLst>
                    <a:ext uri="{9D8B030D-6E8A-4147-A177-3AD203B41FA5}">
                      <a16:colId xmlns:a16="http://schemas.microsoft.com/office/drawing/2014/main" val="119925353"/>
                    </a:ext>
                  </a:extLst>
                </a:gridCol>
                <a:gridCol w="2151096">
                  <a:extLst>
                    <a:ext uri="{9D8B030D-6E8A-4147-A177-3AD203B41FA5}">
                      <a16:colId xmlns:a16="http://schemas.microsoft.com/office/drawing/2014/main" val="2256540835"/>
                    </a:ext>
                  </a:extLst>
                </a:gridCol>
                <a:gridCol w="2151096">
                  <a:extLst>
                    <a:ext uri="{9D8B030D-6E8A-4147-A177-3AD203B41FA5}">
                      <a16:colId xmlns:a16="http://schemas.microsoft.com/office/drawing/2014/main" val="2813105256"/>
                    </a:ext>
                  </a:extLst>
                </a:gridCol>
                <a:gridCol w="2151096">
                  <a:extLst>
                    <a:ext uri="{9D8B030D-6E8A-4147-A177-3AD203B41FA5}">
                      <a16:colId xmlns:a16="http://schemas.microsoft.com/office/drawing/2014/main" val="1433673633"/>
                    </a:ext>
                  </a:extLst>
                </a:gridCol>
              </a:tblGrid>
              <a:tr h="370840">
                <a:tc>
                  <a:txBody>
                    <a:bodyPr/>
                    <a:lstStyle/>
                    <a:p>
                      <a:r>
                        <a:rPr lang="en-US" sz="1600" noProof="0" dirty="0">
                          <a:latin typeface="Calibri" panose="020F0502020204030204" pitchFamily="34" charset="0"/>
                          <a:ea typeface="Calibri" panose="020F0502020204030204" pitchFamily="34" charset="0"/>
                          <a:cs typeface="Calibri" panose="020F0502020204030204" pitchFamily="34" charset="0"/>
                        </a:rPr>
                        <a:t>61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algn="ctr"/>
                      <a:r>
                        <a:rPr lang="en-US" sz="1600" b="0" i="0" u="none" strike="noStrike" noProof="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ACTAnp</a:t>
                      </a: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 Active Target for n-p Cross Section Measurements at the PTB TOF Spectrometer</a:t>
                      </a:r>
                      <a:endParaRPr lang="en-US" sz="1600" noProof="0" dirty="0">
                        <a:latin typeface="Calibri" panose="020F0502020204030204" pitchFamily="34" charset="0"/>
                        <a:ea typeface="Calibri" panose="020F0502020204030204" pitchFamily="34" charset="0"/>
                        <a:cs typeface="Calibri" panose="020F050202020403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r>
                        <a:rPr lang="es-ES" sz="18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ACTAnp</a:t>
                      </a:r>
                      <a:r>
                        <a:rPr lang="es-E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An Active Target for n-p Cross Section Measurements at the PTB TOF Spectrometer</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endParaRPr lang="es-ES" sz="1200" b="0" i="0" u="none" strike="noStrike" dirty="0">
                        <a:solidFill>
                          <a:srgbClr val="000000"/>
                        </a:solidFill>
                        <a:effectLst/>
                        <a:latin typeface="Arial" panose="020B060402020202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endParaRPr lang="en-US" sz="1200" b="0" i="0" u="none" strike="noStrike" dirty="0">
                        <a:solidFill>
                          <a:srgbClr val="000000"/>
                        </a:solidFill>
                        <a:effectLst/>
                        <a:latin typeface="Arial" panose="020B060402020202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40669791"/>
                  </a:ext>
                </a:extLst>
              </a:tr>
              <a:tr h="370840">
                <a:tc gridSpan="5">
                  <a:txBody>
                    <a:bodyPr/>
                    <a:lstStyle/>
                    <a:p>
                      <a:pPr algn="ctr" fontAlgn="ct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Elisa </a:t>
                      </a:r>
                      <a:r>
                        <a:rPr lang="en-US" sz="1600" b="0" i="0" u="none" strike="noStrike" noProof="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Pirovano</a:t>
                      </a: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PTB (Germany)</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a:p>
                  </a:txBody>
                  <a:tcPr/>
                </a:tc>
                <a:tc hMerge="1">
                  <a:txBody>
                    <a:bodyPr/>
                    <a:lstStyle/>
                    <a:p>
                      <a:pPr algn="ctr" fontAlgn="ctr"/>
                      <a:r>
                        <a:rPr lang="es-ES" sz="1200" b="0" i="0" u="none" strike="noStrike" dirty="0">
                          <a:solidFill>
                            <a:srgbClr val="000000"/>
                          </a:solidFill>
                          <a:effectLst/>
                          <a:latin typeface="Arial" panose="020B0604020202020204" pitchFamily="34" charset="0"/>
                        </a:rPr>
                        <a:t>PTB</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r>
                        <a:rPr lang="es-ES" sz="1200" b="0" i="0" u="none" strike="noStrike" dirty="0" err="1">
                          <a:solidFill>
                            <a:srgbClr val="000000"/>
                          </a:solidFill>
                          <a:effectLst/>
                          <a:latin typeface="Arial" panose="020B0604020202020204" pitchFamily="34" charset="0"/>
                        </a:rPr>
                        <a:t>Germany</a:t>
                      </a:r>
                      <a:endParaRPr lang="es-ES" sz="1200" b="0" i="0" u="none" strike="noStrike" dirty="0">
                        <a:solidFill>
                          <a:srgbClr val="000000"/>
                        </a:solidFill>
                        <a:effectLst/>
                        <a:latin typeface="Arial" panose="020B060402020202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r>
                        <a:rPr lang="es-ES" sz="1200" b="0" i="0" u="none" strike="noStrike" dirty="0">
                          <a:solidFill>
                            <a:srgbClr val="000000"/>
                          </a:solidFill>
                          <a:effectLst/>
                          <a:latin typeface="Arial" panose="020B0604020202020204" pitchFamily="34" charset="0"/>
                        </a:rPr>
                        <a:t>Elisa Pirovano</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18926996"/>
                  </a:ext>
                </a:extLst>
              </a:tr>
              <a:tr h="1490568">
                <a:tc gridSpan="5">
                  <a:txBody>
                    <a:bodyPr/>
                    <a:lstStyle/>
                    <a:p>
                      <a:pPr algn="just" fontAlgn="ctr"/>
                      <a:r>
                        <a:rPr lang="en-US" sz="1600" b="1" i="0" u="none" strike="noStrike" noProof="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LoI</a:t>
                      </a:r>
                      <a:r>
                        <a:rPr lang="en-US" sz="1600" b="1"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p>
                    <a:p>
                      <a:r>
                        <a:rPr lang="en-US" sz="1600" b="0" i="0" u="none" strike="noStrike" noProof="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Development of an active scattering target, made of </a:t>
                      </a:r>
                      <a:r>
                        <a:rPr kumimoji="0" lang="en-US" sz="1600" b="0" i="0" u="none" strike="noStrike" kern="1200" baseline="0" noProof="0" dirty="0">
                          <a:solidFill>
                            <a:schemeClr val="dk1"/>
                          </a:solidFill>
                          <a:latin typeface="Calibri" panose="020F0502020204030204" pitchFamily="34" charset="0"/>
                          <a:ea typeface="Calibri" panose="020F0502020204030204" pitchFamily="34" charset="0"/>
                          <a:cs typeface="Calibri" panose="020F0502020204030204" pitchFamily="34" charset="0"/>
                        </a:rPr>
                        <a:t>EJ-276D, </a:t>
                      </a:r>
                      <a:r>
                        <a:rPr lang="en-US" sz="1600" b="0" i="0" u="none" strike="noStrike" noProof="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for measuring the n-p cross section at PTB. The active target is needed to eliminate the </a:t>
                      </a:r>
                      <a:r>
                        <a:rPr kumimoji="0" lang="en-US" sz="1600" b="0" i="0" u="none" strike="noStrike" kern="1200" baseline="0" noProof="0" dirty="0">
                          <a:solidFill>
                            <a:schemeClr val="tx1"/>
                          </a:solidFill>
                          <a:latin typeface="Calibri" panose="020F0502020204030204" pitchFamily="34" charset="0"/>
                          <a:ea typeface="Calibri" panose="020F0502020204030204" pitchFamily="34" charset="0"/>
                          <a:cs typeface="Calibri" panose="020F0502020204030204" pitchFamily="34" charset="0"/>
                        </a:rPr>
                        <a:t>interference of elastic scattering on hydrogen nuclei and elastic and inelastic scattering on carbon nuclei contained in polyethylene samples.</a:t>
                      </a:r>
                      <a:endParaRPr lang="en-US" sz="1600" b="0" i="0" u="none" strike="noStrike" noProof="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a:p>
                  </a:txBody>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just" fontAlgn="ctr"/>
                      <a:r>
                        <a:rPr lang="es-E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a:t>
                      </a:r>
                      <a:r>
                        <a:rPr lang="en-US" sz="18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pgrade</a:t>
                      </a: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of existing Total Absorption Spectrometers (TAS) that will be employed in beta decay studies of relevance for the calculation of reactor decay heat and the reactor antineutrino spectra.</a:t>
                      </a:r>
                    </a:p>
                    <a:p>
                      <a:pPr algn="just" fontAlgn="ct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Building a TAS of second generation, allying efficiency with higher segmentation and energy resolution thanks to 16 LaBr3 crystals to be added to the existing segmented TAS in Europe i.e. the DTAS detector (18 </a:t>
                      </a:r>
                      <a:r>
                        <a:rPr lang="en-US" sz="18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NaI</a:t>
                      </a: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crystals [DTAS]) and the Rocinante detector (12 BaF2 crystals</a:t>
                      </a:r>
                    </a:p>
                    <a:p>
                      <a:pPr algn="just" fontAlgn="ct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[Rocinante])</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57945894"/>
                  </a:ext>
                </a:extLst>
              </a:tr>
              <a:tr h="370840">
                <a:tc gridSpan="5">
                  <a:txBody>
                    <a:bodyPr/>
                    <a:lstStyle/>
                    <a:p>
                      <a:r>
                        <a:rPr lang="en-US" sz="1600" b="1" noProof="0" dirty="0">
                          <a:latin typeface="Calibri" panose="020F0502020204030204" pitchFamily="34" charset="0"/>
                          <a:ea typeface="Calibri" panose="020F0502020204030204" pitchFamily="34" charset="0"/>
                          <a:cs typeface="Calibri" panose="020F0502020204030204" pitchFamily="34" charset="0"/>
                        </a:rPr>
                        <a:t>Comments by evaluator:</a:t>
                      </a:r>
                    </a:p>
                    <a:p>
                      <a:pPr marL="285750" indent="-285750">
                        <a:buFontTx/>
                        <a:buChar char="-"/>
                      </a:pPr>
                      <a:r>
                        <a:rPr lang="en-US" sz="1600" noProof="0" dirty="0">
                          <a:latin typeface="Calibri" panose="020F0502020204030204" pitchFamily="34" charset="0"/>
                          <a:ea typeface="Calibri" panose="020F0502020204030204" pitchFamily="34" charset="0"/>
                          <a:cs typeface="Calibri" panose="020F0502020204030204" pitchFamily="34" charset="0"/>
                        </a:rPr>
                        <a:t>It deals with an important reaction and is a relevant development.</a:t>
                      </a:r>
                    </a:p>
                    <a:p>
                      <a:pPr marL="285750" indent="-285750">
                        <a:buFontTx/>
                        <a:buChar char="-"/>
                      </a:pPr>
                      <a:endParaRPr lang="en-US" sz="1600" noProof="0" dirty="0">
                        <a:latin typeface="Calibri" panose="020F0502020204030204" pitchFamily="34" charset="0"/>
                        <a:ea typeface="Calibri" panose="020F0502020204030204" pitchFamily="34" charset="0"/>
                        <a:cs typeface="Calibri" panose="020F0502020204030204" pitchFamily="34" charset="0"/>
                      </a:endParaRPr>
                    </a:p>
                    <a:p>
                      <a:pPr marL="285750" indent="-285750">
                        <a:buFontTx/>
                        <a:buChar char="-"/>
                      </a:pPr>
                      <a:r>
                        <a:rPr lang="en-US" sz="1600" noProof="0" dirty="0">
                          <a:solidFill>
                            <a:srgbClr val="FF0000"/>
                          </a:solidFill>
                          <a:latin typeface="Calibri" panose="020F0502020204030204" pitchFamily="34" charset="0"/>
                          <a:ea typeface="Calibri" panose="020F0502020204030204" pitchFamily="34" charset="0"/>
                          <a:cs typeface="Calibri" panose="020F0502020204030204" pitchFamily="34" charset="0"/>
                        </a:rPr>
                        <a:t>The budget request is very high: 44% of the overall available </a:t>
                      </a:r>
                    </a:p>
                    <a:p>
                      <a:pPr marL="0" indent="0">
                        <a:buFontTx/>
                        <a:buNone/>
                      </a:pPr>
                      <a:r>
                        <a:rPr lang="en-US" sz="1600" noProof="0" dirty="0">
                          <a:solidFill>
                            <a:srgbClr val="FF0000"/>
                          </a:solidFill>
                          <a:latin typeface="Calibri" panose="020F0502020204030204" pitchFamily="34" charset="0"/>
                          <a:ea typeface="Calibri" panose="020F0502020204030204" pitchFamily="34" charset="0"/>
                          <a:cs typeface="Calibri" panose="020F0502020204030204" pitchFamily="34" charset="0"/>
                        </a:rPr>
                        <a:t>         =&gt; severe budget reduction in order. </a:t>
                      </a:r>
                    </a:p>
                    <a:p>
                      <a:endParaRPr lang="en-US" sz="1600" noProof="0" dirty="0">
                        <a:latin typeface="Calibri" panose="020F0502020204030204" pitchFamily="34" charset="0"/>
                        <a:ea typeface="Calibri" panose="020F0502020204030204" pitchFamily="34" charset="0"/>
                        <a:cs typeface="Calibri" panose="020F0502020204030204" pitchFamily="34" charset="0"/>
                      </a:endParaRPr>
                    </a:p>
                    <a:p>
                      <a:endParaRPr lang="en-US" sz="1600" noProof="0" dirty="0">
                        <a:latin typeface="Calibri" panose="020F0502020204030204" pitchFamily="34" charset="0"/>
                        <a:ea typeface="Calibri" panose="020F0502020204030204" pitchFamily="34" charset="0"/>
                        <a:cs typeface="Calibri" panose="020F0502020204030204" pitchFamily="34" charset="0"/>
                      </a:endParaRPr>
                    </a:p>
                    <a:p>
                      <a:endParaRPr lang="en-US" sz="1600" noProof="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a:p>
                  </a:txBody>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74019196"/>
                  </a:ext>
                </a:extLst>
              </a:tr>
              <a:tr h="412501">
                <a:tc gridSpan="2">
                  <a:txBody>
                    <a:bodyPr/>
                    <a:lstStyle/>
                    <a:p>
                      <a:pPr algn="ctr"/>
                      <a:r>
                        <a:rPr lang="en-US" sz="1600" b="1" noProof="0" dirty="0">
                          <a:latin typeface="Calibri" panose="020F0502020204030204" pitchFamily="34" charset="0"/>
                          <a:ea typeface="Calibri" panose="020F0502020204030204" pitchFamily="34" charset="0"/>
                          <a:cs typeface="Calibri" panose="020F0502020204030204" pitchFamily="34" charset="0"/>
                        </a:rPr>
                        <a:t>Total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s-ES" sz="1800" b="1"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1" noProof="0" dirty="0" err="1">
                          <a:latin typeface="Calibri" panose="020F0502020204030204" pitchFamily="34" charset="0"/>
                          <a:ea typeface="Calibri" panose="020F0502020204030204" pitchFamily="34" charset="0"/>
                          <a:cs typeface="Calibri" panose="020F0502020204030204" pitchFamily="34" charset="0"/>
                        </a:rPr>
                        <a:t>Personel</a:t>
                      </a:r>
                      <a:endParaRPr lang="en-US" sz="1600" b="1" noProof="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1" noProof="0" dirty="0">
                          <a:latin typeface="Calibri" panose="020F0502020204030204" pitchFamily="34" charset="0"/>
                          <a:ea typeface="Calibri" panose="020F0502020204030204" pitchFamily="34" charset="0"/>
                          <a:cs typeface="Calibri" panose="020F0502020204030204" pitchFamily="34" charset="0"/>
                        </a:rPr>
                        <a:t>Travel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1" noProof="0" dirty="0">
                          <a:latin typeface="Calibri" panose="020F0502020204030204" pitchFamily="34" charset="0"/>
                          <a:ea typeface="Calibri" panose="020F0502020204030204" pitchFamily="34" charset="0"/>
                          <a:cs typeface="Calibri" panose="020F0502020204030204" pitchFamily="34" charset="0"/>
                        </a:rPr>
                        <a:t>Equipment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91094117"/>
                  </a:ext>
                </a:extLst>
              </a:tr>
              <a:tr h="412501">
                <a:tc gridSpan="2">
                  <a:txBody>
                    <a:bodyPr/>
                    <a:lstStyle/>
                    <a:p>
                      <a:pPr algn="ctr" fontAlgn="ctr"/>
                      <a:r>
                        <a:rPr lang="en-US" sz="1600" b="1"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132.000,0 €</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endParaRPr lang="es-ES" sz="18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132.000,0 €</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0,0 €</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0,0 €</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855276"/>
                  </a:ext>
                </a:extLst>
              </a:tr>
            </a:tbl>
          </a:graphicData>
        </a:graphic>
      </p:graphicFrame>
      <p:sp>
        <p:nvSpPr>
          <p:cNvPr id="4" name="Hexágono 3">
            <a:extLst>
              <a:ext uri="{FF2B5EF4-FFF2-40B4-BE49-F238E27FC236}">
                <a16:creationId xmlns:a16="http://schemas.microsoft.com/office/drawing/2014/main" id="{D0CF9DCE-8E17-60E2-A574-ABD72783F89E}"/>
              </a:ext>
            </a:extLst>
          </p:cNvPr>
          <p:cNvSpPr/>
          <p:nvPr/>
        </p:nvSpPr>
        <p:spPr>
          <a:xfrm>
            <a:off x="8260060" y="5774364"/>
            <a:ext cx="576064" cy="484530"/>
          </a:xfrm>
          <a:prstGeom prst="hexagon">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ES" sz="2800" b="1" dirty="0"/>
              <a:t>4</a:t>
            </a:r>
            <a:endParaRPr lang="en-US" b="1" dirty="0"/>
          </a:p>
        </p:txBody>
      </p:sp>
    </p:spTree>
    <p:extLst>
      <p:ext uri="{BB962C8B-B14F-4D97-AF65-F5344CB8AC3E}">
        <p14:creationId xmlns:p14="http://schemas.microsoft.com/office/powerpoint/2010/main" val="2219620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104F69-2789-412E-0C95-22943B99F5C1}"/>
              </a:ext>
            </a:extLst>
          </p:cNvPr>
          <p:cNvSpPr>
            <a:spLocks noGrp="1"/>
          </p:cNvSpPr>
          <p:nvPr>
            <p:ph type="title"/>
          </p:nvPr>
        </p:nvSpPr>
        <p:spPr/>
        <p:txBody>
          <a:bodyPr/>
          <a:lstStyle/>
          <a:p>
            <a:endParaRPr lang="es-ES"/>
          </a:p>
        </p:txBody>
      </p:sp>
      <p:sp>
        <p:nvSpPr>
          <p:cNvPr id="3" name="Marcador de número de diapositiva 2">
            <a:extLst>
              <a:ext uri="{FF2B5EF4-FFF2-40B4-BE49-F238E27FC236}">
                <a16:creationId xmlns:a16="http://schemas.microsoft.com/office/drawing/2014/main" id="{31745CCB-246A-BFFF-9B97-178D6A9B643C}"/>
              </a:ext>
            </a:extLst>
          </p:cNvPr>
          <p:cNvSpPr>
            <a:spLocks noGrp="1"/>
          </p:cNvSpPr>
          <p:nvPr>
            <p:ph type="sldNum" sz="quarter" idx="12"/>
          </p:nvPr>
        </p:nvSpPr>
        <p:spPr/>
        <p:txBody>
          <a:bodyPr/>
          <a:lstStyle/>
          <a:p>
            <a:fld id="{0EABF873-A8CC-4680-B92B-676EF7CF1CED}" type="slidenum">
              <a:rPr lang="es-ES_tradnl" smtClean="0"/>
              <a:t>5</a:t>
            </a:fld>
            <a:endParaRPr lang="es-ES_tradnl"/>
          </a:p>
        </p:txBody>
      </p:sp>
      <p:graphicFrame>
        <p:nvGraphicFramePr>
          <p:cNvPr id="7" name="Tabla 7">
            <a:extLst>
              <a:ext uri="{FF2B5EF4-FFF2-40B4-BE49-F238E27FC236}">
                <a16:creationId xmlns:a16="http://schemas.microsoft.com/office/drawing/2014/main" id="{D1C06BC7-7596-EF21-AEA8-8F5AAE445BAF}"/>
              </a:ext>
            </a:extLst>
          </p:cNvPr>
          <p:cNvGraphicFramePr>
            <a:graphicFrameLocks noGrp="1"/>
          </p:cNvGraphicFramePr>
          <p:nvPr>
            <p:extLst>
              <p:ext uri="{D42A27DB-BD31-4B8C-83A1-F6EECF244321}">
                <p14:modId xmlns:p14="http://schemas.microsoft.com/office/powerpoint/2010/main" val="2210499723"/>
              </p:ext>
            </p:extLst>
          </p:nvPr>
        </p:nvGraphicFramePr>
        <p:xfrm>
          <a:off x="323528" y="841371"/>
          <a:ext cx="8604384" cy="5108232"/>
        </p:xfrm>
        <a:graphic>
          <a:graphicData uri="http://schemas.openxmlformats.org/drawingml/2006/table">
            <a:tbl>
              <a:tblPr>
                <a:tableStyleId>{5C22544A-7EE6-4342-B048-85BDC9FD1C3A}</a:tableStyleId>
              </a:tblPr>
              <a:tblGrid>
                <a:gridCol w="1224136">
                  <a:extLst>
                    <a:ext uri="{9D8B030D-6E8A-4147-A177-3AD203B41FA5}">
                      <a16:colId xmlns:a16="http://schemas.microsoft.com/office/drawing/2014/main" val="3411097028"/>
                    </a:ext>
                  </a:extLst>
                </a:gridCol>
                <a:gridCol w="926960">
                  <a:extLst>
                    <a:ext uri="{9D8B030D-6E8A-4147-A177-3AD203B41FA5}">
                      <a16:colId xmlns:a16="http://schemas.microsoft.com/office/drawing/2014/main" val="321338193"/>
                    </a:ext>
                  </a:extLst>
                </a:gridCol>
                <a:gridCol w="2151096">
                  <a:extLst>
                    <a:ext uri="{9D8B030D-6E8A-4147-A177-3AD203B41FA5}">
                      <a16:colId xmlns:a16="http://schemas.microsoft.com/office/drawing/2014/main" val="2256540835"/>
                    </a:ext>
                  </a:extLst>
                </a:gridCol>
                <a:gridCol w="2151096">
                  <a:extLst>
                    <a:ext uri="{9D8B030D-6E8A-4147-A177-3AD203B41FA5}">
                      <a16:colId xmlns:a16="http://schemas.microsoft.com/office/drawing/2014/main" val="2813105256"/>
                    </a:ext>
                  </a:extLst>
                </a:gridCol>
                <a:gridCol w="2151096">
                  <a:extLst>
                    <a:ext uri="{9D8B030D-6E8A-4147-A177-3AD203B41FA5}">
                      <a16:colId xmlns:a16="http://schemas.microsoft.com/office/drawing/2014/main" val="1433673633"/>
                    </a:ext>
                  </a:extLst>
                </a:gridCol>
              </a:tblGrid>
              <a:tr h="427389">
                <a:tc>
                  <a:txBody>
                    <a:bodyPr/>
                    <a:lstStyle/>
                    <a:p>
                      <a:r>
                        <a:rPr lang="en-US" sz="1600" dirty="0">
                          <a:latin typeface="Calibri" panose="020F0502020204030204" pitchFamily="34" charset="0"/>
                          <a:ea typeface="Calibri" panose="020F0502020204030204" pitchFamily="34" charset="0"/>
                          <a:cs typeface="Calibri" panose="020F0502020204030204" pitchFamily="34" charset="0"/>
                        </a:rPr>
                        <a:t>121</a:t>
                      </a:r>
                    </a:p>
                    <a:p>
                      <a:r>
                        <a:rPr lang="en-US" sz="1600" dirty="0">
                          <a:latin typeface="Calibri" panose="020F0502020204030204" pitchFamily="34" charset="0"/>
                          <a:ea typeface="Calibri" panose="020F0502020204030204" pitchFamily="34" charset="0"/>
                          <a:cs typeface="Calibri" panose="020F0502020204030204" pitchFamily="34" charset="0"/>
                        </a:rPr>
                        <a:t>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algn="ctr" fontAlgn="ct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DEAR: </a:t>
                      </a:r>
                      <a:r>
                        <a:rPr lang="en-U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Diamond detector for in-beam measurements at NEAR (n_TOF)</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endParaRPr lang="es-ES" sz="1200" b="0" i="0" u="none" strike="noStrike" dirty="0">
                        <a:solidFill>
                          <a:srgbClr val="000000"/>
                        </a:solidFill>
                        <a:effectLst/>
                        <a:latin typeface="Arial" panose="020B060402020202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endParaRPr lang="en-US" sz="1200" b="0" i="0" u="none" strike="noStrike" dirty="0">
                        <a:solidFill>
                          <a:srgbClr val="000000"/>
                        </a:solidFill>
                        <a:effectLst/>
                        <a:latin typeface="Arial" panose="020B060402020202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endParaRPr lang="es-ES" sz="1200" b="0" i="0" u="none" strike="noStrike" dirty="0">
                        <a:solidFill>
                          <a:srgbClr val="000000"/>
                        </a:solidFill>
                        <a:effectLst/>
                        <a:latin typeface="Arial" panose="020B060402020202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40669791"/>
                  </a:ext>
                </a:extLst>
              </a:tr>
              <a:tr h="252818">
                <a:tc gridSpan="5">
                  <a:txBody>
                    <a:bodyPr/>
                    <a:lstStyle/>
                    <a:p>
                      <a:pPr algn="ctr" fontAlgn="ct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Erwin </a:t>
                      </a:r>
                      <a:r>
                        <a:rPr lang="es-E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Jericha</a:t>
                      </a: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s-E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TUWien</a:t>
                      </a: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(Austria)</a:t>
                      </a:r>
                    </a:p>
                    <a:p>
                      <a:pPr algn="ctr" fontAlgn="ctr"/>
                      <a:r>
                        <a:rPr lang="es-E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Maria</a:t>
                      </a: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s-E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Diakaki</a:t>
                      </a: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s-E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NTUAthens</a:t>
                      </a: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s-E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Greece</a:t>
                      </a: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a:p>
                  </a:txBody>
                  <a:tcPr/>
                </a:tc>
                <a:tc hMerge="1">
                  <a:txBody>
                    <a:bodyPr/>
                    <a:lstStyle/>
                    <a:p>
                      <a:pPr algn="ctr" fontAlgn="ctr"/>
                      <a:r>
                        <a:rPr lang="es-ES" sz="1200" b="0" i="0" u="none" strike="noStrike" dirty="0">
                          <a:solidFill>
                            <a:srgbClr val="000000"/>
                          </a:solidFill>
                          <a:effectLst/>
                          <a:latin typeface="Arial" panose="020B0604020202020204" pitchFamily="34" charset="0"/>
                        </a:rPr>
                        <a:t>PTB</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r>
                        <a:rPr lang="es-ES" sz="1200" b="0" i="0" u="none" strike="noStrike" dirty="0" err="1">
                          <a:solidFill>
                            <a:srgbClr val="000000"/>
                          </a:solidFill>
                          <a:effectLst/>
                          <a:latin typeface="Arial" panose="020B0604020202020204" pitchFamily="34" charset="0"/>
                        </a:rPr>
                        <a:t>Germany</a:t>
                      </a:r>
                      <a:endParaRPr lang="es-ES" sz="1200" b="0" i="0" u="none" strike="noStrike" dirty="0">
                        <a:solidFill>
                          <a:srgbClr val="000000"/>
                        </a:solidFill>
                        <a:effectLst/>
                        <a:latin typeface="Arial" panose="020B060402020202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r>
                        <a:rPr lang="es-ES" sz="1200" b="0" i="0" u="none" strike="noStrike" dirty="0">
                          <a:solidFill>
                            <a:srgbClr val="000000"/>
                          </a:solidFill>
                          <a:effectLst/>
                          <a:latin typeface="Arial" panose="020B0604020202020204" pitchFamily="34" charset="0"/>
                        </a:rPr>
                        <a:t>Elisa Pirovano</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18926996"/>
                  </a:ext>
                </a:extLst>
              </a:tr>
              <a:tr h="1490568">
                <a:tc gridSpan="5">
                  <a:txBody>
                    <a:bodyPr/>
                    <a:lstStyle/>
                    <a:p>
                      <a:pPr algn="just" fontAlgn="ctr"/>
                      <a:r>
                        <a:rPr lang="es-ES" sz="1600" b="1"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LoI</a:t>
                      </a:r>
                      <a:r>
                        <a:rPr lang="es-ES" sz="1600" b="1"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p>
                    <a:p>
                      <a:pPr algn="just" fontAlgn="ctr"/>
                      <a:r>
                        <a:rPr lang="es-E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The</a:t>
                      </a: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new n_TOF-NEAR </a:t>
                      </a:r>
                      <a:r>
                        <a:rPr lang="es-E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station</a:t>
                      </a: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s-E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is</a:t>
                      </a: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s-E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ready</a:t>
                      </a: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and </a:t>
                      </a:r>
                      <a:r>
                        <a:rPr lang="es-E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avalilable</a:t>
                      </a: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s-E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but</a:t>
                      </a: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so </a:t>
                      </a:r>
                      <a:r>
                        <a:rPr lang="es-E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far</a:t>
                      </a: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s-E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only</a:t>
                      </a: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s-E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activation</a:t>
                      </a: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s-E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experiments</a:t>
                      </a: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s-E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have</a:t>
                      </a: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s-E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been</a:t>
                      </a: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s-E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carried</a:t>
                      </a: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s-E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out</a:t>
                      </a: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 </a:t>
                      </a:r>
                      <a:r>
                        <a:rPr lang="es-E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diamond</a:t>
                      </a: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detector </a:t>
                      </a:r>
                      <a:r>
                        <a:rPr lang="es-E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with</a:t>
                      </a: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s-E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dedicated</a:t>
                      </a: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s-E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electronics</a:t>
                      </a: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s-E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will</a:t>
                      </a: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be </a:t>
                      </a:r>
                      <a:r>
                        <a:rPr lang="es-E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developed</a:t>
                      </a: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and </a:t>
                      </a:r>
                      <a:r>
                        <a:rPr lang="es-E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tested</a:t>
                      </a: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s-E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to</a:t>
                      </a: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s-E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assess</a:t>
                      </a: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s-E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the</a:t>
                      </a: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s-E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feasibility</a:t>
                      </a: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s-E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of</a:t>
                      </a: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s-E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ToF</a:t>
                      </a: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s-ES" sz="16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measurements</a:t>
                      </a:r>
                      <a:r>
                        <a:rPr lang="es-E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NEAR.</a:t>
                      </a:r>
                      <a:endParaRPr lang="en-U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a:p>
                  </a:txBody>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just" fontAlgn="ctr"/>
                      <a:r>
                        <a:rPr lang="es-E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a:t>
                      </a:r>
                      <a:r>
                        <a:rPr lang="en-US" sz="18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pgrade</a:t>
                      </a: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of existing Total Absorption Spectrometers (TAS) that will be employed in beta decay studies of relevance for the calculation of reactor decay heat and the reactor antineutrino spectra.</a:t>
                      </a:r>
                    </a:p>
                    <a:p>
                      <a:pPr algn="just" fontAlgn="ct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Building a TAS of second generation, allying efficiency with higher segmentation and energy resolution thanks to 16 LaBr3 crystals to be added to the existing segmented TAS in Europe i.e. the DTAS detector (18 </a:t>
                      </a:r>
                      <a:r>
                        <a:rPr lang="en-US" sz="18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NaI</a:t>
                      </a: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crystals [DTAS]) and the Rocinante detector (12 BaF2 crystals</a:t>
                      </a:r>
                    </a:p>
                    <a:p>
                      <a:pPr algn="just" fontAlgn="ct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[Rocinante])</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57945894"/>
                  </a:ext>
                </a:extLst>
              </a:tr>
              <a:tr h="370840">
                <a:tc gridSpan="5">
                  <a:txBody>
                    <a:bodyPr/>
                    <a:lstStyle/>
                    <a:p>
                      <a:r>
                        <a:rPr lang="es-ES" sz="1600" b="1" dirty="0" err="1">
                          <a:latin typeface="Calibri" panose="020F0502020204030204" pitchFamily="34" charset="0"/>
                          <a:ea typeface="Calibri" panose="020F0502020204030204" pitchFamily="34" charset="0"/>
                          <a:cs typeface="Calibri" panose="020F0502020204030204" pitchFamily="34" charset="0"/>
                        </a:rPr>
                        <a:t>Comments</a:t>
                      </a:r>
                      <a:r>
                        <a:rPr lang="es-ES" sz="1600" b="1" dirty="0">
                          <a:latin typeface="Calibri" panose="020F0502020204030204" pitchFamily="34" charset="0"/>
                          <a:ea typeface="Calibri" panose="020F0502020204030204" pitchFamily="34" charset="0"/>
                          <a:cs typeface="Calibri" panose="020F0502020204030204" pitchFamily="34" charset="0"/>
                        </a:rPr>
                        <a:t> </a:t>
                      </a:r>
                      <a:r>
                        <a:rPr lang="es-ES" sz="1600" b="1" dirty="0" err="1">
                          <a:latin typeface="Calibri" panose="020F0502020204030204" pitchFamily="34" charset="0"/>
                          <a:ea typeface="Calibri" panose="020F0502020204030204" pitchFamily="34" charset="0"/>
                          <a:cs typeface="Calibri" panose="020F0502020204030204" pitchFamily="34" charset="0"/>
                        </a:rPr>
                        <a:t>by</a:t>
                      </a:r>
                      <a:r>
                        <a:rPr lang="es-ES" sz="1600" b="1" dirty="0">
                          <a:latin typeface="Calibri" panose="020F0502020204030204" pitchFamily="34" charset="0"/>
                          <a:ea typeface="Calibri" panose="020F0502020204030204" pitchFamily="34" charset="0"/>
                          <a:cs typeface="Calibri" panose="020F0502020204030204" pitchFamily="34" charset="0"/>
                        </a:rPr>
                        <a:t> </a:t>
                      </a:r>
                      <a:r>
                        <a:rPr lang="es-ES" sz="1600" b="1" dirty="0" err="1">
                          <a:latin typeface="Calibri" panose="020F0502020204030204" pitchFamily="34" charset="0"/>
                          <a:ea typeface="Calibri" panose="020F0502020204030204" pitchFamily="34" charset="0"/>
                          <a:cs typeface="Calibri" panose="020F0502020204030204" pitchFamily="34" charset="0"/>
                        </a:rPr>
                        <a:t>evaluator</a:t>
                      </a:r>
                      <a:r>
                        <a:rPr lang="es-ES" sz="1600" b="1" dirty="0">
                          <a:latin typeface="Calibri" panose="020F0502020204030204" pitchFamily="34" charset="0"/>
                          <a:ea typeface="Calibri" panose="020F0502020204030204" pitchFamily="34" charset="0"/>
                          <a:cs typeface="Calibri" panose="020F0502020204030204" pitchFamily="34" charset="0"/>
                        </a:rPr>
                        <a:t>:</a:t>
                      </a:r>
                    </a:p>
                    <a:p>
                      <a:pPr marL="285750" indent="-285750">
                        <a:buFontTx/>
                        <a:buChar char="-"/>
                      </a:pPr>
                      <a:r>
                        <a:rPr lang="en-US" sz="1600" b="0" dirty="0">
                          <a:latin typeface="Calibri" panose="020F0502020204030204" pitchFamily="34" charset="0"/>
                          <a:ea typeface="Calibri" panose="020F0502020204030204" pitchFamily="34" charset="0"/>
                          <a:cs typeface="Calibri" panose="020F0502020204030204" pitchFamily="34" charset="0"/>
                        </a:rPr>
                        <a:t>It is worth assessing the capabilities for </a:t>
                      </a:r>
                      <a:r>
                        <a:rPr lang="en-US" sz="1600" b="0" dirty="0" err="1">
                          <a:latin typeface="Calibri" panose="020F0502020204030204" pitchFamily="34" charset="0"/>
                          <a:ea typeface="Calibri" panose="020F0502020204030204" pitchFamily="34" charset="0"/>
                          <a:cs typeface="Calibri" panose="020F0502020204030204" pitchFamily="34" charset="0"/>
                        </a:rPr>
                        <a:t>ToF</a:t>
                      </a:r>
                      <a:r>
                        <a:rPr lang="en-US" sz="1600" b="0" dirty="0">
                          <a:latin typeface="Calibri" panose="020F0502020204030204" pitchFamily="34" charset="0"/>
                          <a:ea typeface="Calibri" panose="020F0502020204030204" pitchFamily="34" charset="0"/>
                          <a:cs typeface="Calibri" panose="020F0502020204030204" pitchFamily="34" charset="0"/>
                        </a:rPr>
                        <a:t> measurements at the new </a:t>
                      </a:r>
                      <a:r>
                        <a:rPr lang="en-US" sz="1600" b="0" dirty="0" err="1">
                          <a:latin typeface="Calibri" panose="020F0502020204030204" pitchFamily="34" charset="0"/>
                          <a:ea typeface="Calibri" panose="020F0502020204030204" pitchFamily="34" charset="0"/>
                          <a:cs typeface="Calibri" panose="020F0502020204030204" pitchFamily="34" charset="0"/>
                        </a:rPr>
                        <a:t>nTOF</a:t>
                      </a:r>
                      <a:r>
                        <a:rPr lang="en-US" sz="1600" b="0" dirty="0">
                          <a:latin typeface="Calibri" panose="020F0502020204030204" pitchFamily="34" charset="0"/>
                          <a:ea typeface="Calibri" panose="020F0502020204030204" pitchFamily="34" charset="0"/>
                          <a:cs typeface="Calibri" panose="020F0502020204030204" pitchFamily="34" charset="0"/>
                        </a:rPr>
                        <a:t>-NEAR with active detectors, which now is only suitable for activation.</a:t>
                      </a:r>
                    </a:p>
                    <a:p>
                      <a:pPr marL="285750" indent="-285750">
                        <a:buFontTx/>
                        <a:buChar char="-"/>
                      </a:pPr>
                      <a:r>
                        <a:rPr lang="en-US" sz="1600" b="0" dirty="0">
                          <a:latin typeface="Calibri" panose="020F0502020204030204" pitchFamily="34" charset="0"/>
                          <a:ea typeface="Calibri" panose="020F0502020204030204" pitchFamily="34" charset="0"/>
                          <a:cs typeface="Calibri" panose="020F0502020204030204" pitchFamily="34" charset="0"/>
                        </a:rPr>
                        <a:t>Budget seems reasonable.</a:t>
                      </a:r>
                    </a:p>
                    <a:p>
                      <a:endParaRPr lang="es-ES" sz="1600" dirty="0">
                        <a:latin typeface="Calibri" panose="020F0502020204030204" pitchFamily="34" charset="0"/>
                        <a:ea typeface="Calibri" panose="020F0502020204030204" pitchFamily="34" charset="0"/>
                        <a:cs typeface="Calibri" panose="020F0502020204030204" pitchFamily="34" charset="0"/>
                      </a:endParaRPr>
                    </a:p>
                    <a:p>
                      <a:endParaRPr lang="es-ES" sz="16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a:p>
                  </a:txBody>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74019196"/>
                  </a:ext>
                </a:extLst>
              </a:tr>
              <a:tr h="412501">
                <a:tc gridSpan="2">
                  <a:txBody>
                    <a:bodyPr/>
                    <a:lstStyle/>
                    <a:p>
                      <a:r>
                        <a:rPr lang="es-ES" sz="1600" b="1" dirty="0">
                          <a:latin typeface="Calibri" panose="020F0502020204030204" pitchFamily="34" charset="0"/>
                          <a:ea typeface="Calibri" panose="020F0502020204030204" pitchFamily="34" charset="0"/>
                          <a:cs typeface="Calibri" panose="020F0502020204030204" pitchFamily="34" charset="0"/>
                        </a:rPr>
                        <a:t>Total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ES" sz="1600" b="1" dirty="0" err="1">
                          <a:latin typeface="Calibri" panose="020F0502020204030204" pitchFamily="34" charset="0"/>
                          <a:ea typeface="Calibri" panose="020F0502020204030204" pitchFamily="34" charset="0"/>
                          <a:cs typeface="Calibri" panose="020F0502020204030204" pitchFamily="34" charset="0"/>
                        </a:rPr>
                        <a:t>Personel</a:t>
                      </a:r>
                      <a:endParaRPr lang="es-ES" sz="1600" b="1"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ES" sz="1600" b="1" dirty="0" err="1">
                          <a:latin typeface="Calibri" panose="020F0502020204030204" pitchFamily="34" charset="0"/>
                          <a:ea typeface="Calibri" panose="020F0502020204030204" pitchFamily="34" charset="0"/>
                          <a:cs typeface="Calibri" panose="020F0502020204030204" pitchFamily="34" charset="0"/>
                        </a:rPr>
                        <a:t>Travel</a:t>
                      </a:r>
                      <a:endParaRPr lang="es-ES" sz="1600" b="1"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ES" sz="1600" b="1" dirty="0" err="1">
                          <a:latin typeface="Calibri" panose="020F0502020204030204" pitchFamily="34" charset="0"/>
                          <a:ea typeface="Calibri" panose="020F0502020204030204" pitchFamily="34" charset="0"/>
                          <a:cs typeface="Calibri" panose="020F0502020204030204" pitchFamily="34" charset="0"/>
                        </a:rPr>
                        <a:t>Equipment</a:t>
                      </a:r>
                      <a:endParaRPr lang="es-ES" sz="1600" b="1"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91094117"/>
                  </a:ext>
                </a:extLst>
              </a:tr>
              <a:tr h="412501">
                <a:tc gridSpan="2">
                  <a:txBody>
                    <a:bodyPr/>
                    <a:lstStyle/>
                    <a:p>
                      <a:r>
                        <a:rPr lang="es-ES" sz="1600" dirty="0">
                          <a:latin typeface="Calibri" panose="020F0502020204030204" pitchFamily="34" charset="0"/>
                          <a:ea typeface="Calibri" panose="020F0502020204030204" pitchFamily="34" charset="0"/>
                          <a:cs typeface="Calibri" panose="020F0502020204030204" pitchFamily="34" charset="0"/>
                        </a:rPr>
                        <a:t>TU </a:t>
                      </a:r>
                      <a:r>
                        <a:rPr lang="es-ES" sz="1600" dirty="0" err="1">
                          <a:latin typeface="Calibri" panose="020F0502020204030204" pitchFamily="34" charset="0"/>
                          <a:ea typeface="Calibri" panose="020F0502020204030204" pitchFamily="34" charset="0"/>
                          <a:cs typeface="Calibri" panose="020F0502020204030204" pitchFamily="34" charset="0"/>
                        </a:rPr>
                        <a:t>Wien</a:t>
                      </a:r>
                      <a:r>
                        <a:rPr lang="es-ES" sz="1600" dirty="0">
                          <a:latin typeface="Calibri" panose="020F0502020204030204" pitchFamily="34" charset="0"/>
                          <a:ea typeface="Calibri" panose="020F0502020204030204" pitchFamily="34" charset="0"/>
                          <a:cs typeface="Calibri" panose="020F0502020204030204" pitchFamily="34" charset="0"/>
                        </a:rPr>
                        <a:t>: </a:t>
                      </a:r>
                      <a:r>
                        <a:rPr lang="es-ES" sz="1600" b="1" dirty="0">
                          <a:latin typeface="Calibri" panose="020F0502020204030204" pitchFamily="34" charset="0"/>
                          <a:ea typeface="Calibri" panose="020F0502020204030204" pitchFamily="34" charset="0"/>
                          <a:cs typeface="Calibri" panose="020F0502020204030204" pitchFamily="34" charset="0"/>
                        </a:rPr>
                        <a:t>10.000 €</a:t>
                      </a:r>
                    </a:p>
                    <a:p>
                      <a:r>
                        <a:rPr lang="es-ES" sz="1600" dirty="0">
                          <a:latin typeface="Calibri" panose="020F0502020204030204" pitchFamily="34" charset="0"/>
                          <a:ea typeface="Calibri" panose="020F0502020204030204" pitchFamily="34" charset="0"/>
                          <a:cs typeface="Calibri" panose="020F0502020204030204" pitchFamily="34" charset="0"/>
                        </a:rPr>
                        <a:t>NTUA:      </a:t>
                      </a:r>
                      <a:r>
                        <a:rPr lang="es-ES" sz="1600" b="1" dirty="0">
                          <a:latin typeface="Calibri" panose="020F0502020204030204" pitchFamily="34" charset="0"/>
                          <a:ea typeface="Calibri" panose="020F0502020204030204" pitchFamily="34" charset="0"/>
                          <a:cs typeface="Calibri" panose="020F0502020204030204" pitchFamily="34" charset="0"/>
                        </a:rPr>
                        <a:t>35.000 €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ES" sz="1600" dirty="0">
                          <a:latin typeface="Calibri" panose="020F0502020204030204" pitchFamily="34" charset="0"/>
                          <a:ea typeface="Calibri" panose="020F0502020204030204" pitchFamily="34" charset="0"/>
                          <a:cs typeface="Calibri" panose="020F0502020204030204" pitchFamily="34" charset="0"/>
                        </a:rPr>
                        <a:t>0 €</a:t>
                      </a:r>
                    </a:p>
                    <a:p>
                      <a:r>
                        <a:rPr lang="es-ES" sz="1600" dirty="0">
                          <a:latin typeface="Calibri" panose="020F0502020204030204" pitchFamily="34" charset="0"/>
                          <a:ea typeface="Calibri" panose="020F0502020204030204" pitchFamily="34" charset="0"/>
                          <a:cs typeface="Calibri" panose="020F0502020204030204" pitchFamily="34" charset="0"/>
                        </a:rPr>
                        <a:t>15.000 €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ES" sz="1600" dirty="0">
                          <a:latin typeface="Calibri" panose="020F0502020204030204" pitchFamily="34" charset="0"/>
                          <a:ea typeface="Calibri" panose="020F0502020204030204" pitchFamily="34" charset="0"/>
                          <a:cs typeface="Calibri" panose="020F0502020204030204" pitchFamily="34" charset="0"/>
                        </a:rPr>
                        <a:t>10.000 €</a:t>
                      </a:r>
                    </a:p>
                    <a:p>
                      <a:r>
                        <a:rPr lang="es-ES" sz="1600" dirty="0">
                          <a:latin typeface="Calibri" panose="020F0502020204030204" pitchFamily="34" charset="0"/>
                          <a:ea typeface="Calibri" panose="020F0502020204030204" pitchFamily="34" charset="0"/>
                          <a:cs typeface="Calibri" panose="020F0502020204030204" pitchFamily="34" charset="0"/>
                        </a:rPr>
                        <a:t>5.000 €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ES" sz="1600" dirty="0">
                          <a:latin typeface="Calibri" panose="020F0502020204030204" pitchFamily="34" charset="0"/>
                          <a:ea typeface="Calibri" panose="020F0502020204030204" pitchFamily="34" charset="0"/>
                          <a:cs typeface="Calibri" panose="020F0502020204030204" pitchFamily="34" charset="0"/>
                        </a:rPr>
                        <a:t>0 €</a:t>
                      </a:r>
                    </a:p>
                    <a:p>
                      <a:r>
                        <a:rPr lang="es-ES" sz="1600" dirty="0">
                          <a:latin typeface="Calibri" panose="020F0502020204030204" pitchFamily="34" charset="0"/>
                          <a:ea typeface="Calibri" panose="020F0502020204030204" pitchFamily="34" charset="0"/>
                          <a:cs typeface="Calibri" panose="020F0502020204030204" pitchFamily="34" charset="0"/>
                        </a:rPr>
                        <a:t>15.000 €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855276"/>
                  </a:ext>
                </a:extLst>
              </a:tr>
            </a:tbl>
          </a:graphicData>
        </a:graphic>
      </p:graphicFrame>
      <p:sp>
        <p:nvSpPr>
          <p:cNvPr id="4" name="Hexágono 3">
            <a:extLst>
              <a:ext uri="{FF2B5EF4-FFF2-40B4-BE49-F238E27FC236}">
                <a16:creationId xmlns:a16="http://schemas.microsoft.com/office/drawing/2014/main" id="{FD2AEDA4-35FD-6472-B99F-4BCE8A1638D1}"/>
              </a:ext>
            </a:extLst>
          </p:cNvPr>
          <p:cNvSpPr/>
          <p:nvPr/>
        </p:nvSpPr>
        <p:spPr>
          <a:xfrm>
            <a:off x="8260060" y="5774364"/>
            <a:ext cx="576064" cy="484530"/>
          </a:xfrm>
          <a:prstGeom prst="hexagon">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ES" sz="2800" b="1" dirty="0"/>
              <a:t>3</a:t>
            </a:r>
            <a:endParaRPr lang="en-US" b="1" dirty="0"/>
          </a:p>
        </p:txBody>
      </p:sp>
    </p:spTree>
    <p:extLst>
      <p:ext uri="{BB962C8B-B14F-4D97-AF65-F5344CB8AC3E}">
        <p14:creationId xmlns:p14="http://schemas.microsoft.com/office/powerpoint/2010/main" val="34066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104F69-2789-412E-0C95-22943B99F5C1}"/>
              </a:ext>
            </a:extLst>
          </p:cNvPr>
          <p:cNvSpPr>
            <a:spLocks noGrp="1"/>
          </p:cNvSpPr>
          <p:nvPr>
            <p:ph type="title"/>
          </p:nvPr>
        </p:nvSpPr>
        <p:spPr/>
        <p:txBody>
          <a:bodyPr/>
          <a:lstStyle/>
          <a:p>
            <a:endParaRPr lang="es-ES"/>
          </a:p>
        </p:txBody>
      </p:sp>
      <p:sp>
        <p:nvSpPr>
          <p:cNvPr id="3" name="Marcador de número de diapositiva 2">
            <a:extLst>
              <a:ext uri="{FF2B5EF4-FFF2-40B4-BE49-F238E27FC236}">
                <a16:creationId xmlns:a16="http://schemas.microsoft.com/office/drawing/2014/main" id="{31745CCB-246A-BFFF-9B97-178D6A9B643C}"/>
              </a:ext>
            </a:extLst>
          </p:cNvPr>
          <p:cNvSpPr>
            <a:spLocks noGrp="1"/>
          </p:cNvSpPr>
          <p:nvPr>
            <p:ph type="sldNum" sz="quarter" idx="12"/>
          </p:nvPr>
        </p:nvSpPr>
        <p:spPr/>
        <p:txBody>
          <a:bodyPr/>
          <a:lstStyle/>
          <a:p>
            <a:fld id="{0EABF873-A8CC-4680-B92B-676EF7CF1CED}" type="slidenum">
              <a:rPr lang="es-ES_tradnl" smtClean="0"/>
              <a:t>6</a:t>
            </a:fld>
            <a:endParaRPr lang="es-ES_tradnl"/>
          </a:p>
        </p:txBody>
      </p:sp>
      <p:graphicFrame>
        <p:nvGraphicFramePr>
          <p:cNvPr id="7" name="Tabla 7">
            <a:extLst>
              <a:ext uri="{FF2B5EF4-FFF2-40B4-BE49-F238E27FC236}">
                <a16:creationId xmlns:a16="http://schemas.microsoft.com/office/drawing/2014/main" id="{D1C06BC7-7596-EF21-AEA8-8F5AAE445BAF}"/>
              </a:ext>
            </a:extLst>
          </p:cNvPr>
          <p:cNvGraphicFramePr>
            <a:graphicFrameLocks noGrp="1"/>
          </p:cNvGraphicFramePr>
          <p:nvPr>
            <p:extLst>
              <p:ext uri="{D42A27DB-BD31-4B8C-83A1-F6EECF244321}">
                <p14:modId xmlns:p14="http://schemas.microsoft.com/office/powerpoint/2010/main" val="21790628"/>
              </p:ext>
            </p:extLst>
          </p:nvPr>
        </p:nvGraphicFramePr>
        <p:xfrm>
          <a:off x="323528" y="841371"/>
          <a:ext cx="8604384" cy="5099410"/>
        </p:xfrm>
        <a:graphic>
          <a:graphicData uri="http://schemas.openxmlformats.org/drawingml/2006/table">
            <a:tbl>
              <a:tblPr>
                <a:tableStyleId>{5C22544A-7EE6-4342-B048-85BDC9FD1C3A}</a:tableStyleId>
              </a:tblPr>
              <a:tblGrid>
                <a:gridCol w="720080">
                  <a:extLst>
                    <a:ext uri="{9D8B030D-6E8A-4147-A177-3AD203B41FA5}">
                      <a16:colId xmlns:a16="http://schemas.microsoft.com/office/drawing/2014/main" val="3411097028"/>
                    </a:ext>
                  </a:extLst>
                </a:gridCol>
                <a:gridCol w="1431016">
                  <a:extLst>
                    <a:ext uri="{9D8B030D-6E8A-4147-A177-3AD203B41FA5}">
                      <a16:colId xmlns:a16="http://schemas.microsoft.com/office/drawing/2014/main" val="1595327887"/>
                    </a:ext>
                  </a:extLst>
                </a:gridCol>
                <a:gridCol w="2151096">
                  <a:extLst>
                    <a:ext uri="{9D8B030D-6E8A-4147-A177-3AD203B41FA5}">
                      <a16:colId xmlns:a16="http://schemas.microsoft.com/office/drawing/2014/main" val="2256540835"/>
                    </a:ext>
                  </a:extLst>
                </a:gridCol>
                <a:gridCol w="2151096">
                  <a:extLst>
                    <a:ext uri="{9D8B030D-6E8A-4147-A177-3AD203B41FA5}">
                      <a16:colId xmlns:a16="http://schemas.microsoft.com/office/drawing/2014/main" val="2813105256"/>
                    </a:ext>
                  </a:extLst>
                </a:gridCol>
                <a:gridCol w="2151096">
                  <a:extLst>
                    <a:ext uri="{9D8B030D-6E8A-4147-A177-3AD203B41FA5}">
                      <a16:colId xmlns:a16="http://schemas.microsoft.com/office/drawing/2014/main" val="1433673633"/>
                    </a:ext>
                  </a:extLst>
                </a:gridCol>
              </a:tblGrid>
              <a:tr h="370840">
                <a:tc>
                  <a:txBody>
                    <a:bodyPr/>
                    <a:lstStyle/>
                    <a:p>
                      <a:r>
                        <a:rPr lang="en-US" sz="1600" noProof="0" dirty="0">
                          <a:latin typeface="Calibri" panose="020F0502020204030204" pitchFamily="34" charset="0"/>
                          <a:ea typeface="Calibri" panose="020F0502020204030204" pitchFamily="34" charset="0"/>
                          <a:cs typeface="Calibri" panose="020F0502020204030204" pitchFamily="34" charset="0"/>
                        </a:rPr>
                        <a:t>59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algn="ct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NDELISA: New vacuum-proof detectors for ELISA upgrade	</a:t>
                      </a:r>
                      <a:endParaRPr lang="en-US" sz="1600" noProof="0" dirty="0">
                        <a:latin typeface="Calibri" panose="020F0502020204030204" pitchFamily="34" charset="0"/>
                        <a:ea typeface="Calibri" panose="020F0502020204030204" pitchFamily="34" charset="0"/>
                        <a:cs typeface="Calibri" panose="020F050202020403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NDELISA: New vacuum-proof detectors for ELISA upgrade	</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endParaRPr lang="es-ES" sz="1200" b="0" i="0" u="none" strike="noStrike" dirty="0">
                        <a:solidFill>
                          <a:srgbClr val="000000"/>
                        </a:solidFill>
                        <a:effectLst/>
                        <a:latin typeface="Arial" panose="020B060402020202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endParaRPr lang="en-US" sz="1200" b="0" i="0" u="none" strike="noStrike" dirty="0">
                        <a:solidFill>
                          <a:srgbClr val="000000"/>
                        </a:solidFill>
                        <a:effectLst/>
                        <a:latin typeface="Arial" panose="020B060402020202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40669791"/>
                  </a:ext>
                </a:extLst>
              </a:tr>
              <a:tr h="370840">
                <a:tc gridSpan="5">
                  <a:txBody>
                    <a:bodyPr/>
                    <a:lstStyle/>
                    <a:p>
                      <a:pPr algn="ctr" fontAlgn="ctr"/>
                      <a:r>
                        <a:rPr lang="en-US" sz="1600" b="0" i="0" u="none" strike="noStrike" noProof="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Myroslav</a:t>
                      </a: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1600" b="0" i="0" u="none" strike="noStrike" noProof="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Kavatsyuk</a:t>
                      </a: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U. Groningen (Netherlands)</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pPr algn="ctr" fontAlgn="ctr"/>
                      <a:r>
                        <a:rPr lang="es-ES" sz="1200" b="0" i="0" u="none" strike="noStrike" dirty="0">
                          <a:solidFill>
                            <a:srgbClr val="000000"/>
                          </a:solidFill>
                          <a:effectLst/>
                          <a:latin typeface="Arial" panose="020B0604020202020204" pitchFamily="34" charset="0"/>
                        </a:rPr>
                        <a:t>PTB</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r>
                        <a:rPr lang="es-ES" sz="1200" b="0" i="0" u="none" strike="noStrike" dirty="0" err="1">
                          <a:solidFill>
                            <a:srgbClr val="000000"/>
                          </a:solidFill>
                          <a:effectLst/>
                          <a:latin typeface="Arial" panose="020B0604020202020204" pitchFamily="34" charset="0"/>
                        </a:rPr>
                        <a:t>Germany</a:t>
                      </a:r>
                      <a:endParaRPr lang="es-ES" sz="1200" b="0" i="0" u="none" strike="noStrike" dirty="0">
                        <a:solidFill>
                          <a:srgbClr val="000000"/>
                        </a:solidFill>
                        <a:effectLst/>
                        <a:latin typeface="Arial" panose="020B060402020202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r>
                        <a:rPr lang="es-ES" sz="1200" b="0" i="0" u="none" strike="noStrike" dirty="0">
                          <a:solidFill>
                            <a:srgbClr val="000000"/>
                          </a:solidFill>
                          <a:effectLst/>
                          <a:latin typeface="Arial" panose="020B0604020202020204" pitchFamily="34" charset="0"/>
                        </a:rPr>
                        <a:t>Elisa Pirovano</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18926996"/>
                  </a:ext>
                </a:extLst>
              </a:tr>
              <a:tr h="1490568">
                <a:tc gridSpan="5">
                  <a:txBody>
                    <a:bodyPr/>
                    <a:lstStyle/>
                    <a:p>
                      <a:pPr algn="just" fontAlgn="ctr"/>
                      <a:r>
                        <a:rPr lang="en-US" sz="1600" b="1" i="0" u="none" strike="noStrike" noProof="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LoI</a:t>
                      </a:r>
                      <a:r>
                        <a:rPr lang="en-US" sz="1600" b="1"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p>
                    <a:p>
                      <a:pPr algn="just" fontAlgn="ct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 ELISA set-up is used at JRC-</a:t>
                      </a:r>
                      <a:r>
                        <a:rPr lang="en-US" sz="1600" b="0" i="0" u="none" strike="noStrike" noProof="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Geel</a:t>
                      </a: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GELINA to measure n</a:t>
                      </a:r>
                      <a:r>
                        <a:rPr kumimoji="0" lang="en-US" sz="1600" b="0" i="0" u="none" strike="noStrike" kern="1200" baseline="0" noProof="0" dirty="0">
                          <a:solidFill>
                            <a:schemeClr val="dk1"/>
                          </a:solidFill>
                          <a:latin typeface="Calibri" panose="020F0502020204030204" pitchFamily="34" charset="0"/>
                          <a:ea typeface="Calibri" panose="020F0502020204030204" pitchFamily="34" charset="0"/>
                          <a:cs typeface="Calibri" panose="020F0502020204030204" pitchFamily="34" charset="0"/>
                        </a:rPr>
                        <a:t>eutron inelastic scattering and (n, </a:t>
                      </a:r>
                      <a:r>
                        <a:rPr kumimoji="0" lang="en-US" sz="1600" b="0" i="0" u="none" strike="noStrike" kern="1200" baseline="0" noProof="0" dirty="0" err="1">
                          <a:solidFill>
                            <a:schemeClr val="dk1"/>
                          </a:solidFill>
                          <a:latin typeface="Calibri" panose="020F0502020204030204" pitchFamily="34" charset="0"/>
                          <a:ea typeface="Calibri" panose="020F0502020204030204" pitchFamily="34" charset="0"/>
                          <a:cs typeface="Calibri" panose="020F0502020204030204" pitchFamily="34" charset="0"/>
                        </a:rPr>
                        <a:t>xn</a:t>
                      </a:r>
                      <a:r>
                        <a:rPr kumimoji="0" lang="en-US" sz="1600" b="0" i="0" u="none" strike="noStrike" kern="1200" baseline="0" noProof="0" dirty="0">
                          <a:solidFill>
                            <a:schemeClr val="dk1"/>
                          </a:solidFill>
                          <a:latin typeface="Calibri" panose="020F0502020204030204" pitchFamily="34" charset="0"/>
                          <a:ea typeface="Calibri" panose="020F0502020204030204" pitchFamily="34" charset="0"/>
                          <a:cs typeface="Calibri" panose="020F0502020204030204" pitchFamily="34" charset="0"/>
                        </a:rPr>
                        <a:t>) reactions. Currently, 30% of the background is </a:t>
                      </a:r>
                      <a:r>
                        <a:rPr kumimoji="0" lang="en-US" sz="1600" b="0" i="0" u="none" strike="noStrike" kern="1200" baseline="0" noProof="0" dirty="0" err="1">
                          <a:solidFill>
                            <a:schemeClr val="dk1"/>
                          </a:solidFill>
                          <a:latin typeface="Calibri" panose="020F0502020204030204" pitchFamily="34" charset="0"/>
                          <a:ea typeface="Calibri" panose="020F0502020204030204" pitchFamily="34" charset="0"/>
                          <a:cs typeface="Calibri" panose="020F0502020204030204" pitchFamily="34" charset="0"/>
                        </a:rPr>
                        <a:t>ralated</a:t>
                      </a:r>
                      <a:r>
                        <a:rPr kumimoji="0" lang="en-US" sz="1600" b="0" i="0" u="none" strike="noStrike" kern="1200" baseline="0" noProof="0" dirty="0">
                          <a:solidFill>
                            <a:schemeClr val="dk1"/>
                          </a:solidFill>
                          <a:latin typeface="Calibri" panose="020F0502020204030204" pitchFamily="34" charset="0"/>
                          <a:ea typeface="Calibri" panose="020F0502020204030204" pitchFamily="34" charset="0"/>
                          <a:cs typeface="Calibri" panose="020F0502020204030204" pitchFamily="34" charset="0"/>
                        </a:rPr>
                        <a:t> to neutron scattering in air between the sample and the detectors. Tests will be carried out to use </a:t>
                      </a:r>
                      <a:r>
                        <a:rPr kumimoji="0" lang="en-US" sz="1600" b="0" i="0" u="none" strike="noStrike" kern="1200" baseline="0" noProof="0" dirty="0" err="1">
                          <a:solidFill>
                            <a:schemeClr val="dk1"/>
                          </a:solidFill>
                          <a:latin typeface="Calibri" panose="020F0502020204030204" pitchFamily="34" charset="0"/>
                          <a:ea typeface="Calibri" panose="020F0502020204030204" pitchFamily="34" charset="0"/>
                          <a:cs typeface="Calibri" panose="020F0502020204030204" pitchFamily="34" charset="0"/>
                        </a:rPr>
                        <a:t>SiPM</a:t>
                      </a:r>
                      <a:r>
                        <a:rPr kumimoji="0" lang="en-US" sz="1600" b="0" i="0" u="none" strike="noStrike" kern="1200" baseline="0" noProof="0" dirty="0">
                          <a:solidFill>
                            <a:schemeClr val="dk1"/>
                          </a:solidFill>
                          <a:latin typeface="Calibri" panose="020F0502020204030204" pitchFamily="34" charset="0"/>
                          <a:ea typeface="Calibri" panose="020F0502020204030204" pitchFamily="34" charset="0"/>
                          <a:cs typeface="Calibri" panose="020F0502020204030204" pitchFamily="34" charset="0"/>
                        </a:rPr>
                        <a:t>, instead of current PMTs, in vacuum to avoid this background.</a:t>
                      </a:r>
                      <a:endPar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just" fontAlgn="ctr"/>
                      <a:r>
                        <a:rPr lang="es-E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a:t>
                      </a:r>
                      <a:r>
                        <a:rPr lang="en-US" sz="18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pgrade</a:t>
                      </a: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of existing Total Absorption Spectrometers (TAS) that will be employed in beta decay studies of relevance for the calculation of reactor decay heat and the reactor antineutrino spectra.</a:t>
                      </a:r>
                    </a:p>
                    <a:p>
                      <a:pPr algn="just" fontAlgn="ct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Building a TAS of second generation, allying efficiency with higher segmentation and energy resolution thanks to 16 LaBr3 crystals to be added to the existing segmented TAS in Europe i.e. the DTAS detector (18 </a:t>
                      </a:r>
                      <a:r>
                        <a:rPr lang="en-US" sz="18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NaI</a:t>
                      </a: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crystals [DTAS]) and the Rocinante detector (12 BaF2 crystals</a:t>
                      </a:r>
                    </a:p>
                    <a:p>
                      <a:pPr algn="just" fontAlgn="ct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[Rocinante])</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57945894"/>
                  </a:ext>
                </a:extLst>
              </a:tr>
              <a:tr h="370840">
                <a:tc gridSpan="5">
                  <a:txBody>
                    <a:bodyPr/>
                    <a:lstStyle/>
                    <a:p>
                      <a:r>
                        <a:rPr lang="en-US" sz="1600" b="1" noProof="0" dirty="0">
                          <a:latin typeface="Calibri" panose="020F0502020204030204" pitchFamily="34" charset="0"/>
                          <a:ea typeface="Calibri" panose="020F0502020204030204" pitchFamily="34" charset="0"/>
                          <a:cs typeface="Calibri" panose="020F0502020204030204" pitchFamily="34" charset="0"/>
                        </a:rPr>
                        <a:t>Comments by evaluator:</a:t>
                      </a:r>
                    </a:p>
                    <a:p>
                      <a:pPr marL="285750" indent="-285750">
                        <a:buFontTx/>
                        <a:buChar char="-"/>
                      </a:pPr>
                      <a:r>
                        <a:rPr lang="en-US" sz="1600" noProof="0" dirty="0">
                          <a:latin typeface="Calibri" panose="020F0502020204030204" pitchFamily="34" charset="0"/>
                          <a:ea typeface="Calibri" panose="020F0502020204030204" pitchFamily="34" charset="0"/>
                          <a:cs typeface="Calibri" panose="020F0502020204030204" pitchFamily="34" charset="0"/>
                        </a:rPr>
                        <a:t>It seems like a relevant development for improving the current the capabilities of ELISA.</a:t>
                      </a:r>
                    </a:p>
                    <a:p>
                      <a:pPr marL="285750" indent="-285750">
                        <a:buFontTx/>
                        <a:buChar char="-"/>
                      </a:pPr>
                      <a:r>
                        <a:rPr lang="en-US" sz="1600" noProof="0" dirty="0">
                          <a:latin typeface="Calibri" panose="020F0502020204030204" pitchFamily="34" charset="0"/>
                          <a:ea typeface="Calibri" panose="020F0502020204030204" pitchFamily="34" charset="0"/>
                          <a:cs typeface="Calibri" panose="020F0502020204030204" pitchFamily="34" charset="0"/>
                        </a:rPr>
                        <a:t>Budget seems reasonable</a:t>
                      </a:r>
                    </a:p>
                    <a:p>
                      <a:pPr marL="285750" indent="-285750">
                        <a:buFontTx/>
                        <a:buChar char="-"/>
                      </a:pPr>
                      <a:r>
                        <a:rPr lang="en-US" sz="1600" noProof="0" dirty="0">
                          <a:solidFill>
                            <a:srgbClr val="FF0000"/>
                          </a:solidFill>
                          <a:latin typeface="Calibri" panose="020F0502020204030204" pitchFamily="34" charset="0"/>
                          <a:ea typeface="Calibri" panose="020F0502020204030204" pitchFamily="34" charset="0"/>
                          <a:cs typeface="Calibri" panose="020F0502020204030204" pitchFamily="34" charset="0"/>
                        </a:rPr>
                        <a:t>In comparison to other </a:t>
                      </a:r>
                      <a:r>
                        <a:rPr lang="en-US" sz="1600" noProof="0" dirty="0" err="1">
                          <a:solidFill>
                            <a:srgbClr val="FF0000"/>
                          </a:solidFill>
                          <a:latin typeface="Calibri" panose="020F0502020204030204" pitchFamily="34" charset="0"/>
                          <a:ea typeface="Calibri" panose="020F0502020204030204" pitchFamily="34" charset="0"/>
                          <a:cs typeface="Calibri" panose="020F0502020204030204" pitchFamily="34" charset="0"/>
                        </a:rPr>
                        <a:t>LoIs</a:t>
                      </a:r>
                      <a:r>
                        <a:rPr lang="en-US" sz="1600" noProof="0" dirty="0">
                          <a:solidFill>
                            <a:srgbClr val="FF0000"/>
                          </a:solidFill>
                          <a:latin typeface="Calibri" panose="020F0502020204030204" pitchFamily="34" charset="0"/>
                          <a:ea typeface="Calibri" panose="020F0502020204030204" pitchFamily="34" charset="0"/>
                          <a:cs typeface="Calibri" panose="020F0502020204030204" pitchFamily="34" charset="0"/>
                        </a:rPr>
                        <a:t>, it improves currently available capabilities, while other </a:t>
                      </a:r>
                      <a:r>
                        <a:rPr lang="en-US" sz="1600" noProof="0" dirty="0" err="1">
                          <a:solidFill>
                            <a:srgbClr val="FF0000"/>
                          </a:solidFill>
                          <a:latin typeface="Calibri" panose="020F0502020204030204" pitchFamily="34" charset="0"/>
                          <a:ea typeface="Calibri" panose="020F0502020204030204" pitchFamily="34" charset="0"/>
                          <a:cs typeface="Calibri" panose="020F0502020204030204" pitchFamily="34" charset="0"/>
                        </a:rPr>
                        <a:t>LoIs</a:t>
                      </a:r>
                      <a:r>
                        <a:rPr lang="en-US" sz="1600" noProof="0" dirty="0">
                          <a:solidFill>
                            <a:srgbClr val="FF0000"/>
                          </a:solidFill>
                          <a:latin typeface="Calibri" panose="020F0502020204030204" pitchFamily="34" charset="0"/>
                          <a:ea typeface="Calibri" panose="020F0502020204030204" pitchFamily="34" charset="0"/>
                          <a:cs typeface="Calibri" panose="020F0502020204030204" pitchFamily="34" charset="0"/>
                        </a:rPr>
                        <a:t> </a:t>
                      </a:r>
                      <a:r>
                        <a:rPr lang="en-US" sz="1600" noProof="0" dirty="0" err="1">
                          <a:solidFill>
                            <a:srgbClr val="FF0000"/>
                          </a:solidFill>
                          <a:latin typeface="Calibri" panose="020F0502020204030204" pitchFamily="34" charset="0"/>
                          <a:ea typeface="Calibri" panose="020F0502020204030204" pitchFamily="34" charset="0"/>
                          <a:cs typeface="Calibri" panose="020F0502020204030204" pitchFamily="34" charset="0"/>
                        </a:rPr>
                        <a:t>ain</a:t>
                      </a:r>
                      <a:r>
                        <a:rPr lang="en-US" sz="1600" noProof="0" dirty="0">
                          <a:solidFill>
                            <a:srgbClr val="FF0000"/>
                          </a:solidFill>
                          <a:latin typeface="Calibri" panose="020F0502020204030204" pitchFamily="34" charset="0"/>
                          <a:ea typeface="Calibri" panose="020F0502020204030204" pitchFamily="34" charset="0"/>
                          <a:cs typeface="Calibri" panose="020F0502020204030204" pitchFamily="34" charset="0"/>
                        </a:rPr>
                        <a:t> to develop new capabilities.   </a:t>
                      </a:r>
                    </a:p>
                    <a:p>
                      <a:endParaRPr lang="en-US" sz="1600" noProof="0" dirty="0">
                        <a:latin typeface="Calibri" panose="020F0502020204030204" pitchFamily="34" charset="0"/>
                        <a:ea typeface="Calibri" panose="020F0502020204030204" pitchFamily="34" charset="0"/>
                        <a:cs typeface="Calibri" panose="020F0502020204030204" pitchFamily="34" charset="0"/>
                      </a:endParaRPr>
                    </a:p>
                    <a:p>
                      <a:endParaRPr lang="en-US" sz="1600" noProof="0" dirty="0">
                        <a:latin typeface="Calibri" panose="020F0502020204030204" pitchFamily="34" charset="0"/>
                        <a:ea typeface="Calibri" panose="020F0502020204030204" pitchFamily="34" charset="0"/>
                        <a:cs typeface="Calibri" panose="020F0502020204030204" pitchFamily="34" charset="0"/>
                      </a:endParaRPr>
                    </a:p>
                    <a:p>
                      <a:endParaRPr lang="en-US" sz="1600" noProof="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74019196"/>
                  </a:ext>
                </a:extLst>
              </a:tr>
              <a:tr h="412501">
                <a:tc gridSpan="2">
                  <a:txBody>
                    <a:bodyPr/>
                    <a:lstStyle/>
                    <a:p>
                      <a:pPr algn="ctr"/>
                      <a:r>
                        <a:rPr lang="en-US" sz="1600" b="1" noProof="0" dirty="0">
                          <a:latin typeface="Calibri" panose="020F0502020204030204" pitchFamily="34" charset="0"/>
                          <a:ea typeface="Calibri" panose="020F0502020204030204" pitchFamily="34" charset="0"/>
                          <a:cs typeface="Calibri" panose="020F0502020204030204" pitchFamily="34" charset="0"/>
                        </a:rPr>
                        <a:t>Total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US" sz="1600" b="1" noProof="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1" noProof="0" dirty="0" err="1">
                          <a:latin typeface="Calibri" panose="020F0502020204030204" pitchFamily="34" charset="0"/>
                          <a:ea typeface="Calibri" panose="020F0502020204030204" pitchFamily="34" charset="0"/>
                          <a:cs typeface="Calibri" panose="020F0502020204030204" pitchFamily="34" charset="0"/>
                        </a:rPr>
                        <a:t>Personel</a:t>
                      </a:r>
                      <a:endParaRPr lang="en-US" sz="1600" b="1" noProof="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1" noProof="0" dirty="0">
                          <a:latin typeface="Calibri" panose="020F0502020204030204" pitchFamily="34" charset="0"/>
                          <a:ea typeface="Calibri" panose="020F0502020204030204" pitchFamily="34" charset="0"/>
                          <a:cs typeface="Calibri" panose="020F0502020204030204" pitchFamily="34" charset="0"/>
                        </a:rPr>
                        <a:t>Travel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1" noProof="0" dirty="0">
                          <a:latin typeface="Calibri" panose="020F0502020204030204" pitchFamily="34" charset="0"/>
                          <a:ea typeface="Calibri" panose="020F0502020204030204" pitchFamily="34" charset="0"/>
                          <a:cs typeface="Calibri" panose="020F0502020204030204" pitchFamily="34" charset="0"/>
                        </a:rPr>
                        <a:t>Equipment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91094117"/>
                  </a:ext>
                </a:extLst>
              </a:tr>
              <a:tr h="412501">
                <a:tc gridSpan="2">
                  <a:txBody>
                    <a:bodyPr/>
                    <a:lstStyle/>
                    <a:p>
                      <a:pPr algn="ctr" fontAlgn="ctr"/>
                      <a:r>
                        <a:rPr lang="en-US" sz="1600" b="1"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25.000,0 €</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endParaRPr lang="en-US" sz="1600" b="1"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15.000,0 €</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5.000,0 €</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5000,0 €</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855276"/>
                  </a:ext>
                </a:extLst>
              </a:tr>
            </a:tbl>
          </a:graphicData>
        </a:graphic>
      </p:graphicFrame>
      <p:sp>
        <p:nvSpPr>
          <p:cNvPr id="4" name="Hexágono 3">
            <a:extLst>
              <a:ext uri="{FF2B5EF4-FFF2-40B4-BE49-F238E27FC236}">
                <a16:creationId xmlns:a16="http://schemas.microsoft.com/office/drawing/2014/main" id="{3B26519A-3D6C-B21D-427C-2AE88814EF5D}"/>
              </a:ext>
            </a:extLst>
          </p:cNvPr>
          <p:cNvSpPr/>
          <p:nvPr/>
        </p:nvSpPr>
        <p:spPr>
          <a:xfrm>
            <a:off x="8260060" y="5774364"/>
            <a:ext cx="576064" cy="484530"/>
          </a:xfrm>
          <a:prstGeom prst="hexagon">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ES" sz="2800" b="1" dirty="0"/>
              <a:t>2</a:t>
            </a:r>
            <a:endParaRPr lang="en-US" b="1" dirty="0"/>
          </a:p>
        </p:txBody>
      </p:sp>
    </p:spTree>
    <p:extLst>
      <p:ext uri="{BB962C8B-B14F-4D97-AF65-F5344CB8AC3E}">
        <p14:creationId xmlns:p14="http://schemas.microsoft.com/office/powerpoint/2010/main" val="2034693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104F69-2789-412E-0C95-22943B99F5C1}"/>
              </a:ext>
            </a:extLst>
          </p:cNvPr>
          <p:cNvSpPr>
            <a:spLocks noGrp="1"/>
          </p:cNvSpPr>
          <p:nvPr>
            <p:ph type="title"/>
          </p:nvPr>
        </p:nvSpPr>
        <p:spPr/>
        <p:txBody>
          <a:bodyPr/>
          <a:lstStyle/>
          <a:p>
            <a:endParaRPr lang="es-ES"/>
          </a:p>
        </p:txBody>
      </p:sp>
      <p:sp>
        <p:nvSpPr>
          <p:cNvPr id="3" name="Marcador de número de diapositiva 2">
            <a:extLst>
              <a:ext uri="{FF2B5EF4-FFF2-40B4-BE49-F238E27FC236}">
                <a16:creationId xmlns:a16="http://schemas.microsoft.com/office/drawing/2014/main" id="{31745CCB-246A-BFFF-9B97-178D6A9B643C}"/>
              </a:ext>
            </a:extLst>
          </p:cNvPr>
          <p:cNvSpPr>
            <a:spLocks noGrp="1"/>
          </p:cNvSpPr>
          <p:nvPr>
            <p:ph type="sldNum" sz="quarter" idx="12"/>
          </p:nvPr>
        </p:nvSpPr>
        <p:spPr/>
        <p:txBody>
          <a:bodyPr/>
          <a:lstStyle/>
          <a:p>
            <a:fld id="{0EABF873-A8CC-4680-B92B-676EF7CF1CED}" type="slidenum">
              <a:rPr lang="es-ES_tradnl" smtClean="0"/>
              <a:t>7</a:t>
            </a:fld>
            <a:endParaRPr lang="es-ES_tradnl"/>
          </a:p>
        </p:txBody>
      </p:sp>
      <p:graphicFrame>
        <p:nvGraphicFramePr>
          <p:cNvPr id="7" name="Tabla 7">
            <a:extLst>
              <a:ext uri="{FF2B5EF4-FFF2-40B4-BE49-F238E27FC236}">
                <a16:creationId xmlns:a16="http://schemas.microsoft.com/office/drawing/2014/main" id="{D1C06BC7-7596-EF21-AEA8-8F5AAE445BAF}"/>
              </a:ext>
            </a:extLst>
          </p:cNvPr>
          <p:cNvGraphicFramePr>
            <a:graphicFrameLocks noGrp="1"/>
          </p:cNvGraphicFramePr>
          <p:nvPr>
            <p:extLst>
              <p:ext uri="{D42A27DB-BD31-4B8C-83A1-F6EECF244321}">
                <p14:modId xmlns:p14="http://schemas.microsoft.com/office/powerpoint/2010/main" val="1080837704"/>
              </p:ext>
            </p:extLst>
          </p:nvPr>
        </p:nvGraphicFramePr>
        <p:xfrm>
          <a:off x="323528" y="841371"/>
          <a:ext cx="8604384" cy="5085467"/>
        </p:xfrm>
        <a:graphic>
          <a:graphicData uri="http://schemas.openxmlformats.org/drawingml/2006/table">
            <a:tbl>
              <a:tblPr>
                <a:tableStyleId>{5C22544A-7EE6-4342-B048-85BDC9FD1C3A}</a:tableStyleId>
              </a:tblPr>
              <a:tblGrid>
                <a:gridCol w="792088">
                  <a:extLst>
                    <a:ext uri="{9D8B030D-6E8A-4147-A177-3AD203B41FA5}">
                      <a16:colId xmlns:a16="http://schemas.microsoft.com/office/drawing/2014/main" val="3411097028"/>
                    </a:ext>
                  </a:extLst>
                </a:gridCol>
                <a:gridCol w="1359008">
                  <a:extLst>
                    <a:ext uri="{9D8B030D-6E8A-4147-A177-3AD203B41FA5}">
                      <a16:colId xmlns:a16="http://schemas.microsoft.com/office/drawing/2014/main" val="3450147930"/>
                    </a:ext>
                  </a:extLst>
                </a:gridCol>
                <a:gridCol w="2151096">
                  <a:extLst>
                    <a:ext uri="{9D8B030D-6E8A-4147-A177-3AD203B41FA5}">
                      <a16:colId xmlns:a16="http://schemas.microsoft.com/office/drawing/2014/main" val="2256540835"/>
                    </a:ext>
                  </a:extLst>
                </a:gridCol>
                <a:gridCol w="2151096">
                  <a:extLst>
                    <a:ext uri="{9D8B030D-6E8A-4147-A177-3AD203B41FA5}">
                      <a16:colId xmlns:a16="http://schemas.microsoft.com/office/drawing/2014/main" val="2813105256"/>
                    </a:ext>
                  </a:extLst>
                </a:gridCol>
                <a:gridCol w="2151096">
                  <a:extLst>
                    <a:ext uri="{9D8B030D-6E8A-4147-A177-3AD203B41FA5}">
                      <a16:colId xmlns:a16="http://schemas.microsoft.com/office/drawing/2014/main" val="1433673633"/>
                    </a:ext>
                  </a:extLst>
                </a:gridCol>
              </a:tblGrid>
              <a:tr h="370840">
                <a:tc>
                  <a:txBody>
                    <a:bodyPr/>
                    <a:lstStyle/>
                    <a:p>
                      <a:r>
                        <a:rPr lang="en-US" sz="1600" noProof="0" dirty="0">
                          <a:latin typeface="Calibri" panose="020F0502020204030204" pitchFamily="34" charset="0"/>
                          <a:ea typeface="Calibri" panose="020F0502020204030204" pitchFamily="34" charset="0"/>
                          <a:cs typeface="Calibri" panose="020F0502020204030204" pitchFamily="34" charset="0"/>
                        </a:rPr>
                        <a:t>51</a:t>
                      </a:r>
                    </a:p>
                    <a:p>
                      <a:r>
                        <a:rPr lang="en-US" sz="1600" noProof="0" dirty="0">
                          <a:latin typeface="Calibri" panose="020F0502020204030204" pitchFamily="34" charset="0"/>
                          <a:ea typeface="Calibri" panose="020F0502020204030204" pitchFamily="34" charset="0"/>
                          <a:cs typeface="Calibri" panose="020F0502020204030204" pitchFamily="34" charset="0"/>
                        </a:rPr>
                        <a:t>68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algn="ctr"/>
                      <a:r>
                        <a:rPr lang="en-US" sz="1600" noProof="0" dirty="0">
                          <a:latin typeface="Calibri" panose="020F0502020204030204" pitchFamily="34" charset="0"/>
                          <a:ea typeface="Calibri" panose="020F0502020204030204" pitchFamily="34" charset="0"/>
                          <a:cs typeface="Calibri" panose="020F0502020204030204" pitchFamily="34" charset="0"/>
                        </a:rPr>
                        <a:t>NEDEGARA: Development of an in-beam neutron detector for total cross section measurements in presence of gamma radiation</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r>
                        <a:rPr lang="es-ES" sz="18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ACTAnp</a:t>
                      </a:r>
                      <a:r>
                        <a:rPr lang="es-E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An Active Target for n-p Cross Section Measurements at the PTB TOF Spectrometer</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endParaRPr lang="es-ES" sz="1200" b="0" i="0" u="none" strike="noStrike" dirty="0">
                        <a:solidFill>
                          <a:srgbClr val="000000"/>
                        </a:solidFill>
                        <a:effectLst/>
                        <a:latin typeface="Arial" panose="020B060402020202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endParaRPr lang="en-US" sz="1200" b="0" i="0" u="none" strike="noStrike" dirty="0">
                        <a:solidFill>
                          <a:srgbClr val="000000"/>
                        </a:solidFill>
                        <a:effectLst/>
                        <a:latin typeface="Arial" panose="020B060402020202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40669791"/>
                  </a:ext>
                </a:extLst>
              </a:tr>
              <a:tr h="370840">
                <a:tc gridSpan="5">
                  <a:txBody>
                    <a:bodyPr/>
                    <a:lstStyle/>
                    <a:p>
                      <a:pPr algn="ctr" fontAlgn="ct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Frank </a:t>
                      </a:r>
                      <a:r>
                        <a:rPr lang="en-US" sz="1600" b="0" i="0" u="none" strike="noStrike" noProof="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Gunsing</a:t>
                      </a: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CEA (France)</a:t>
                      </a:r>
                    </a:p>
                    <a:p>
                      <a:pPr algn="ctr" fontAlgn="ct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Arnd JUNGHANS, HZDR (Germany)</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a:p>
                  </a:txBody>
                  <a:tcPr/>
                </a:tc>
                <a:tc hMerge="1">
                  <a:txBody>
                    <a:bodyPr/>
                    <a:lstStyle/>
                    <a:p>
                      <a:pPr algn="ctr" fontAlgn="ctr"/>
                      <a:r>
                        <a:rPr lang="es-ES" sz="1200" b="0" i="0" u="none" strike="noStrike" dirty="0">
                          <a:solidFill>
                            <a:srgbClr val="000000"/>
                          </a:solidFill>
                          <a:effectLst/>
                          <a:latin typeface="Arial" panose="020B0604020202020204" pitchFamily="34" charset="0"/>
                        </a:rPr>
                        <a:t>PTB</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r>
                        <a:rPr lang="es-ES" sz="1200" b="0" i="0" u="none" strike="noStrike" dirty="0" err="1">
                          <a:solidFill>
                            <a:srgbClr val="000000"/>
                          </a:solidFill>
                          <a:effectLst/>
                          <a:latin typeface="Arial" panose="020B0604020202020204" pitchFamily="34" charset="0"/>
                        </a:rPr>
                        <a:t>Germany</a:t>
                      </a:r>
                      <a:endParaRPr lang="es-ES" sz="1200" b="0" i="0" u="none" strike="noStrike" dirty="0">
                        <a:solidFill>
                          <a:srgbClr val="000000"/>
                        </a:solidFill>
                        <a:effectLst/>
                        <a:latin typeface="Arial" panose="020B060402020202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r>
                        <a:rPr lang="es-ES" sz="1200" b="0" i="0" u="none" strike="noStrike" dirty="0">
                          <a:solidFill>
                            <a:srgbClr val="000000"/>
                          </a:solidFill>
                          <a:effectLst/>
                          <a:latin typeface="Arial" panose="020B0604020202020204" pitchFamily="34" charset="0"/>
                        </a:rPr>
                        <a:t>Elisa Pirovano</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18926996"/>
                  </a:ext>
                </a:extLst>
              </a:tr>
              <a:tr h="1490568">
                <a:tc gridSpan="5">
                  <a:txBody>
                    <a:bodyPr/>
                    <a:lstStyle/>
                    <a:p>
                      <a:pPr algn="just" fontAlgn="ctr"/>
                      <a:r>
                        <a:rPr lang="en-US" sz="1600" b="1" i="0" u="none" strike="noStrike" noProof="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LoI</a:t>
                      </a:r>
                      <a:r>
                        <a:rPr lang="en-US" sz="1600" b="1"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p>
                    <a:p>
                      <a:pPr algn="just" fontAlgn="ct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Transmission total cross sections measurements, ideal to complement capture, fission, </a:t>
                      </a:r>
                      <a:r>
                        <a:rPr lang="en-US" sz="1600" b="0" i="0" u="none" strike="noStrike" noProof="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etc</a:t>
                      </a: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have not been carried out so far at </a:t>
                      </a:r>
                      <a:r>
                        <a:rPr lang="en-US" sz="1600" b="0" i="0" u="none" strike="noStrike" noProof="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nTOF</a:t>
                      </a: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where the intense g-flash can be a serious issue when placing neutron detectors in the beam. </a:t>
                      </a:r>
                    </a:p>
                    <a:p>
                      <a:pPr algn="just" fontAlgn="ct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Detector developments and tests at </a:t>
                      </a:r>
                      <a:r>
                        <a:rPr lang="en-US" sz="1600" b="0" i="0" u="none" strike="noStrike" noProof="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nELBE</a:t>
                      </a: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and </a:t>
                      </a:r>
                      <a:r>
                        <a:rPr lang="en-US" sz="1600" b="0" i="0" u="none" strike="noStrike" noProof="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nTOF</a:t>
                      </a: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are foreseen to assess the feasibility of (</a:t>
                      </a:r>
                      <a:r>
                        <a:rPr lang="en-US" sz="1600" b="0" i="0" u="none" strike="noStrike" noProof="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n,tot</a:t>
                      </a: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measurements at n_TOF.</a:t>
                      </a:r>
                      <a:r>
                        <a:rPr lang="en-US" sz="1600" b="1"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a:p>
                  </a:txBody>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just" fontAlgn="ctr"/>
                      <a:r>
                        <a:rPr lang="es-E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a:t>
                      </a:r>
                      <a:r>
                        <a:rPr lang="en-US" sz="18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pgrade</a:t>
                      </a: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of existing Total Absorption Spectrometers (TAS) that will be employed in beta decay studies of relevance for the calculation of reactor decay heat and the reactor antineutrino spectra.</a:t>
                      </a:r>
                    </a:p>
                    <a:p>
                      <a:pPr algn="just" fontAlgn="ct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Building a TAS of second generation, allying efficiency with higher segmentation and energy resolution thanks to 16 LaBr3 crystals to be added to the existing segmented TAS in Europe i.e. the DTAS detector (18 </a:t>
                      </a:r>
                      <a:r>
                        <a:rPr lang="en-US" sz="18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NaI</a:t>
                      </a: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crystals [DTAS]) and the Rocinante detector (12 BaF2 crystals</a:t>
                      </a:r>
                    </a:p>
                    <a:p>
                      <a:pPr algn="just" fontAlgn="ct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[Rocinante])</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57945894"/>
                  </a:ext>
                </a:extLst>
              </a:tr>
              <a:tr h="370840">
                <a:tc gridSpan="5">
                  <a:txBody>
                    <a:bodyPr/>
                    <a:lstStyle/>
                    <a:p>
                      <a:r>
                        <a:rPr lang="en-US" sz="1600" b="1" noProof="0" dirty="0">
                          <a:latin typeface="Calibri" panose="020F0502020204030204" pitchFamily="34" charset="0"/>
                          <a:ea typeface="Calibri" panose="020F0502020204030204" pitchFamily="34" charset="0"/>
                          <a:cs typeface="Calibri" panose="020F0502020204030204" pitchFamily="34" charset="0"/>
                        </a:rPr>
                        <a:t>Comments by evaluator:</a:t>
                      </a:r>
                    </a:p>
                    <a:p>
                      <a:pPr marL="285750" indent="-285750">
                        <a:buFontTx/>
                        <a:buChar char="-"/>
                      </a:pPr>
                      <a:r>
                        <a:rPr lang="en-US" sz="1600" noProof="0" dirty="0">
                          <a:latin typeface="Calibri" panose="020F0502020204030204" pitchFamily="34" charset="0"/>
                          <a:ea typeface="Calibri" panose="020F0502020204030204" pitchFamily="34" charset="0"/>
                          <a:cs typeface="Calibri" panose="020F0502020204030204" pitchFamily="34" charset="0"/>
                        </a:rPr>
                        <a:t>It is certainly important to  add (</a:t>
                      </a:r>
                      <a:r>
                        <a:rPr lang="en-US" sz="1600" noProof="0" dirty="0" err="1">
                          <a:latin typeface="Calibri" panose="020F0502020204030204" pitchFamily="34" charset="0"/>
                          <a:ea typeface="Calibri" panose="020F0502020204030204" pitchFamily="34" charset="0"/>
                          <a:cs typeface="Calibri" panose="020F0502020204030204" pitchFamily="34" charset="0"/>
                        </a:rPr>
                        <a:t>n,tot</a:t>
                      </a:r>
                      <a:r>
                        <a:rPr lang="en-US" sz="1600" noProof="0" dirty="0">
                          <a:latin typeface="Calibri" panose="020F0502020204030204" pitchFamily="34" charset="0"/>
                          <a:ea typeface="Calibri" panose="020F0502020204030204" pitchFamily="34" charset="0"/>
                          <a:cs typeface="Calibri" panose="020F0502020204030204" pitchFamily="34" charset="0"/>
                        </a:rPr>
                        <a:t>) to the </a:t>
                      </a:r>
                      <a:r>
                        <a:rPr lang="en-US" sz="1600" noProof="0" dirty="0" err="1">
                          <a:latin typeface="Calibri" panose="020F0502020204030204" pitchFamily="34" charset="0"/>
                          <a:ea typeface="Calibri" panose="020F0502020204030204" pitchFamily="34" charset="0"/>
                          <a:cs typeface="Calibri" panose="020F0502020204030204" pitchFamily="34" charset="0"/>
                        </a:rPr>
                        <a:t>nTOF</a:t>
                      </a:r>
                      <a:r>
                        <a:rPr lang="en-US" sz="1600" noProof="0" dirty="0">
                          <a:latin typeface="Calibri" panose="020F0502020204030204" pitchFamily="34" charset="0"/>
                          <a:ea typeface="Calibri" panose="020F0502020204030204" pitchFamily="34" charset="0"/>
                          <a:cs typeface="Calibri" panose="020F0502020204030204" pitchFamily="34" charset="0"/>
                        </a:rPr>
                        <a:t> portfolio.</a:t>
                      </a:r>
                    </a:p>
                    <a:p>
                      <a:pPr marL="285750" indent="-285750">
                        <a:buFontTx/>
                        <a:buChar char="-"/>
                      </a:pPr>
                      <a:r>
                        <a:rPr lang="en-US" sz="1600" noProof="0" dirty="0">
                          <a:latin typeface="Calibri" panose="020F0502020204030204" pitchFamily="34" charset="0"/>
                          <a:ea typeface="Calibri" panose="020F0502020204030204" pitchFamily="34" charset="0"/>
                          <a:cs typeface="Calibri" panose="020F0502020204030204" pitchFamily="34" charset="0"/>
                        </a:rPr>
                        <a:t>The collaboration between the two </a:t>
                      </a:r>
                      <a:r>
                        <a:rPr lang="en-US" sz="1600" noProof="0" dirty="0" err="1">
                          <a:latin typeface="Calibri" panose="020F0502020204030204" pitchFamily="34" charset="0"/>
                          <a:ea typeface="Calibri" panose="020F0502020204030204" pitchFamily="34" charset="0"/>
                          <a:cs typeface="Calibri" panose="020F0502020204030204" pitchFamily="34" charset="0"/>
                        </a:rPr>
                        <a:t>LoIs</a:t>
                      </a:r>
                      <a:r>
                        <a:rPr lang="en-US" sz="1600" noProof="0" dirty="0">
                          <a:latin typeface="Calibri" panose="020F0502020204030204" pitchFamily="34" charset="0"/>
                          <a:ea typeface="Calibri" panose="020F0502020204030204" pitchFamily="34" charset="0"/>
                          <a:cs typeface="Calibri" panose="020F0502020204030204" pitchFamily="34" charset="0"/>
                        </a:rPr>
                        <a:t> (CEA and </a:t>
                      </a:r>
                      <a:r>
                        <a:rPr lang="en-US" sz="1600" noProof="0" dirty="0" err="1">
                          <a:latin typeface="Calibri" panose="020F0502020204030204" pitchFamily="34" charset="0"/>
                          <a:ea typeface="Calibri" panose="020F0502020204030204" pitchFamily="34" charset="0"/>
                          <a:cs typeface="Calibri" panose="020F0502020204030204" pitchFamily="34" charset="0"/>
                        </a:rPr>
                        <a:t>nELBE</a:t>
                      </a:r>
                      <a:r>
                        <a:rPr lang="en-US" sz="1600" noProof="0" dirty="0">
                          <a:latin typeface="Calibri" panose="020F0502020204030204" pitchFamily="34" charset="0"/>
                          <a:ea typeface="Calibri" panose="020F0502020204030204" pitchFamily="34" charset="0"/>
                          <a:cs typeface="Calibri" panose="020F0502020204030204" pitchFamily="34" charset="0"/>
                        </a:rPr>
                        <a:t>, + JRC) is very well suited for the Project.</a:t>
                      </a:r>
                    </a:p>
                    <a:p>
                      <a:pPr marL="285750" indent="-285750">
                        <a:buFontTx/>
                        <a:buChar char="-"/>
                      </a:pPr>
                      <a:r>
                        <a:rPr lang="en-US" sz="1600" noProof="0" dirty="0">
                          <a:solidFill>
                            <a:srgbClr val="FF0000"/>
                          </a:solidFill>
                          <a:latin typeface="Calibri" panose="020F0502020204030204" pitchFamily="34" charset="0"/>
                          <a:ea typeface="Calibri" panose="020F0502020204030204" pitchFamily="34" charset="0"/>
                          <a:cs typeface="Calibri" panose="020F0502020204030204" pitchFamily="34" charset="0"/>
                        </a:rPr>
                        <a:t>The budget request nearly doubles the total available for detector and infrastructures.</a:t>
                      </a:r>
                    </a:p>
                    <a:p>
                      <a:pPr marL="0" indent="0">
                        <a:buFontTx/>
                        <a:buNone/>
                      </a:pPr>
                      <a:r>
                        <a:rPr lang="en-US" sz="1600" noProof="0" dirty="0">
                          <a:solidFill>
                            <a:srgbClr val="FF0000"/>
                          </a:solidFill>
                          <a:latin typeface="Calibri" panose="020F0502020204030204" pitchFamily="34" charset="0"/>
                          <a:ea typeface="Calibri" panose="020F0502020204030204" pitchFamily="34" charset="0"/>
                          <a:cs typeface="Calibri" panose="020F0502020204030204" pitchFamily="34" charset="0"/>
                        </a:rPr>
                        <a:t>          =&gt; severe budget reduction is in order </a:t>
                      </a:r>
                    </a:p>
                    <a:p>
                      <a:pPr marL="0" indent="0">
                        <a:buFontTx/>
                        <a:buNone/>
                      </a:pPr>
                      <a:endParaRPr lang="en-US" sz="1600" noProof="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a:p>
                  </a:txBody>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74019196"/>
                  </a:ext>
                </a:extLst>
              </a:tr>
              <a:tr h="412501">
                <a:tc gridSpan="2">
                  <a:txBody>
                    <a:bodyPr/>
                    <a:lstStyle/>
                    <a:p>
                      <a:pPr algn="ctr"/>
                      <a:r>
                        <a:rPr lang="en-US" sz="1600" b="1" noProof="0" dirty="0">
                          <a:latin typeface="Calibri" panose="020F0502020204030204" pitchFamily="34" charset="0"/>
                          <a:ea typeface="Calibri" panose="020F0502020204030204" pitchFamily="34" charset="0"/>
                          <a:cs typeface="Calibri" panose="020F0502020204030204" pitchFamily="34" charset="0"/>
                        </a:rPr>
                        <a:t>Total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1" noProof="0" dirty="0" err="1">
                          <a:latin typeface="Calibri" panose="020F0502020204030204" pitchFamily="34" charset="0"/>
                          <a:ea typeface="Calibri" panose="020F0502020204030204" pitchFamily="34" charset="0"/>
                          <a:cs typeface="Calibri" panose="020F0502020204030204" pitchFamily="34" charset="0"/>
                        </a:rPr>
                        <a:t>Personel</a:t>
                      </a:r>
                      <a:endParaRPr lang="en-US" sz="1600" b="1" noProof="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1" noProof="0" dirty="0">
                          <a:latin typeface="Calibri" panose="020F0502020204030204" pitchFamily="34" charset="0"/>
                          <a:ea typeface="Calibri" panose="020F0502020204030204" pitchFamily="34" charset="0"/>
                          <a:cs typeface="Calibri" panose="020F0502020204030204" pitchFamily="34" charset="0"/>
                        </a:rPr>
                        <a:t>Travel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1" noProof="0" dirty="0">
                          <a:latin typeface="Calibri" panose="020F0502020204030204" pitchFamily="34" charset="0"/>
                          <a:ea typeface="Calibri" panose="020F0502020204030204" pitchFamily="34" charset="0"/>
                          <a:cs typeface="Calibri" panose="020F0502020204030204" pitchFamily="34" charset="0"/>
                        </a:rPr>
                        <a:t>Equipment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91094117"/>
                  </a:ext>
                </a:extLst>
              </a:tr>
              <a:tr h="412501">
                <a:tc gridSpan="2">
                  <a:txBody>
                    <a:bodyPr/>
                    <a:lstStyle/>
                    <a:p>
                      <a:pPr algn="ctr" fontAlgn="ct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CEA:     </a:t>
                      </a:r>
                      <a:r>
                        <a:rPr lang="en-US" sz="1600" b="1"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404.400 €</a:t>
                      </a:r>
                    </a:p>
                    <a:p>
                      <a:pPr algn="ctr" fontAlgn="ct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HZDR: </a:t>
                      </a:r>
                      <a:r>
                        <a:rPr lang="en-US" sz="1600" b="1"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145.000 €</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endParaRPr lang="es-ES" sz="1200" b="0" i="0" u="none" strike="noStrike" dirty="0">
                        <a:solidFill>
                          <a:srgbClr val="000000"/>
                        </a:solidFill>
                        <a:effectLst/>
                        <a:latin typeface="Arial" panose="020B060402020202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374.400 €</a:t>
                      </a:r>
                    </a:p>
                    <a:p>
                      <a:pPr algn="ctr" fontAlgn="ct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135.000 €</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0,0 €</a:t>
                      </a:r>
                    </a:p>
                    <a:p>
                      <a:pPr algn="ctr" fontAlgn="ct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0,0 €</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30.000 €</a:t>
                      </a:r>
                    </a:p>
                    <a:p>
                      <a:pPr algn="ctr" fontAlgn="ct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10.000 €</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855276"/>
                  </a:ext>
                </a:extLst>
              </a:tr>
            </a:tbl>
          </a:graphicData>
        </a:graphic>
      </p:graphicFrame>
      <p:sp>
        <p:nvSpPr>
          <p:cNvPr id="4" name="Hexágono 3">
            <a:extLst>
              <a:ext uri="{FF2B5EF4-FFF2-40B4-BE49-F238E27FC236}">
                <a16:creationId xmlns:a16="http://schemas.microsoft.com/office/drawing/2014/main" id="{FF76ED01-642F-7012-0787-D26D3B884961}"/>
              </a:ext>
            </a:extLst>
          </p:cNvPr>
          <p:cNvSpPr/>
          <p:nvPr/>
        </p:nvSpPr>
        <p:spPr>
          <a:xfrm>
            <a:off x="8260060" y="5774364"/>
            <a:ext cx="576064" cy="484530"/>
          </a:xfrm>
          <a:prstGeom prst="hexagon">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ES" sz="2800" b="1" dirty="0"/>
              <a:t>4</a:t>
            </a:r>
            <a:endParaRPr lang="en-US" b="1" dirty="0"/>
          </a:p>
        </p:txBody>
      </p:sp>
    </p:spTree>
    <p:extLst>
      <p:ext uri="{BB962C8B-B14F-4D97-AF65-F5344CB8AC3E}">
        <p14:creationId xmlns:p14="http://schemas.microsoft.com/office/powerpoint/2010/main" val="1551311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104F69-2789-412E-0C95-22943B99F5C1}"/>
              </a:ext>
            </a:extLst>
          </p:cNvPr>
          <p:cNvSpPr>
            <a:spLocks noGrp="1"/>
          </p:cNvSpPr>
          <p:nvPr>
            <p:ph type="title"/>
          </p:nvPr>
        </p:nvSpPr>
        <p:spPr/>
        <p:txBody>
          <a:bodyPr/>
          <a:lstStyle/>
          <a:p>
            <a:endParaRPr lang="es-ES"/>
          </a:p>
        </p:txBody>
      </p:sp>
      <p:sp>
        <p:nvSpPr>
          <p:cNvPr id="3" name="Marcador de número de diapositiva 2">
            <a:extLst>
              <a:ext uri="{FF2B5EF4-FFF2-40B4-BE49-F238E27FC236}">
                <a16:creationId xmlns:a16="http://schemas.microsoft.com/office/drawing/2014/main" id="{31745CCB-246A-BFFF-9B97-178D6A9B643C}"/>
              </a:ext>
            </a:extLst>
          </p:cNvPr>
          <p:cNvSpPr>
            <a:spLocks noGrp="1"/>
          </p:cNvSpPr>
          <p:nvPr>
            <p:ph type="sldNum" sz="quarter" idx="12"/>
          </p:nvPr>
        </p:nvSpPr>
        <p:spPr/>
        <p:txBody>
          <a:bodyPr/>
          <a:lstStyle/>
          <a:p>
            <a:fld id="{0EABF873-A8CC-4680-B92B-676EF7CF1CED}" type="slidenum">
              <a:rPr lang="es-ES_tradnl" smtClean="0"/>
              <a:t>8</a:t>
            </a:fld>
            <a:endParaRPr lang="es-ES_tradnl"/>
          </a:p>
        </p:txBody>
      </p:sp>
      <p:graphicFrame>
        <p:nvGraphicFramePr>
          <p:cNvPr id="7" name="Tabla 7">
            <a:extLst>
              <a:ext uri="{FF2B5EF4-FFF2-40B4-BE49-F238E27FC236}">
                <a16:creationId xmlns:a16="http://schemas.microsoft.com/office/drawing/2014/main" id="{D1C06BC7-7596-EF21-AEA8-8F5AAE445BAF}"/>
              </a:ext>
            </a:extLst>
          </p:cNvPr>
          <p:cNvGraphicFramePr>
            <a:graphicFrameLocks noGrp="1"/>
          </p:cNvGraphicFramePr>
          <p:nvPr>
            <p:extLst>
              <p:ext uri="{D42A27DB-BD31-4B8C-83A1-F6EECF244321}">
                <p14:modId xmlns:p14="http://schemas.microsoft.com/office/powerpoint/2010/main" val="1670846975"/>
              </p:ext>
            </p:extLst>
          </p:nvPr>
        </p:nvGraphicFramePr>
        <p:xfrm>
          <a:off x="323528" y="841371"/>
          <a:ext cx="8604384" cy="5041085"/>
        </p:xfrm>
        <a:graphic>
          <a:graphicData uri="http://schemas.openxmlformats.org/drawingml/2006/table">
            <a:tbl>
              <a:tblPr>
                <a:tableStyleId>{5C22544A-7EE6-4342-B048-85BDC9FD1C3A}</a:tableStyleId>
              </a:tblPr>
              <a:tblGrid>
                <a:gridCol w="792088">
                  <a:extLst>
                    <a:ext uri="{9D8B030D-6E8A-4147-A177-3AD203B41FA5}">
                      <a16:colId xmlns:a16="http://schemas.microsoft.com/office/drawing/2014/main" val="3411097028"/>
                    </a:ext>
                  </a:extLst>
                </a:gridCol>
                <a:gridCol w="1359008">
                  <a:extLst>
                    <a:ext uri="{9D8B030D-6E8A-4147-A177-3AD203B41FA5}">
                      <a16:colId xmlns:a16="http://schemas.microsoft.com/office/drawing/2014/main" val="3859410098"/>
                    </a:ext>
                  </a:extLst>
                </a:gridCol>
                <a:gridCol w="2151096">
                  <a:extLst>
                    <a:ext uri="{9D8B030D-6E8A-4147-A177-3AD203B41FA5}">
                      <a16:colId xmlns:a16="http://schemas.microsoft.com/office/drawing/2014/main" val="2256540835"/>
                    </a:ext>
                  </a:extLst>
                </a:gridCol>
                <a:gridCol w="2151096">
                  <a:extLst>
                    <a:ext uri="{9D8B030D-6E8A-4147-A177-3AD203B41FA5}">
                      <a16:colId xmlns:a16="http://schemas.microsoft.com/office/drawing/2014/main" val="2813105256"/>
                    </a:ext>
                  </a:extLst>
                </a:gridCol>
                <a:gridCol w="2151096">
                  <a:extLst>
                    <a:ext uri="{9D8B030D-6E8A-4147-A177-3AD203B41FA5}">
                      <a16:colId xmlns:a16="http://schemas.microsoft.com/office/drawing/2014/main" val="1433673633"/>
                    </a:ext>
                  </a:extLst>
                </a:gridCol>
              </a:tblGrid>
              <a:tr h="370840">
                <a:tc>
                  <a:txBody>
                    <a:bodyPr/>
                    <a:lstStyle/>
                    <a:p>
                      <a:r>
                        <a:rPr lang="en-US" sz="1600" noProof="0" dirty="0">
                          <a:latin typeface="Calibri" panose="020F0502020204030204" pitchFamily="34" charset="0"/>
                          <a:ea typeface="Calibri" panose="020F0502020204030204" pitchFamily="34" charset="0"/>
                          <a:cs typeface="Calibri" panose="020F0502020204030204" pitchFamily="34" charset="0"/>
                        </a:rPr>
                        <a:t>81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algn="ctr"/>
                      <a:r>
                        <a:rPr lang="en-US" sz="1600" noProof="0" dirty="0">
                          <a:latin typeface="Calibri" panose="020F0502020204030204" pitchFamily="34" charset="0"/>
                          <a:ea typeface="Calibri" panose="020F0502020204030204" pitchFamily="34" charset="0"/>
                          <a:cs typeface="Calibri" panose="020F0502020204030204" pitchFamily="34" charset="0"/>
                        </a:rPr>
                        <a:t>NEWVAL: New Integral Experiments for Nuclear Data Validation	</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r>
                        <a:rPr lang="es-ES" sz="1200" b="0" i="0" u="none" strike="noStrike" dirty="0" err="1">
                          <a:solidFill>
                            <a:srgbClr val="000000"/>
                          </a:solidFill>
                          <a:effectLst/>
                          <a:latin typeface="Arial" panose="020B0604020202020204" pitchFamily="34" charset="0"/>
                        </a:rPr>
                        <a:t>ACTAnp</a:t>
                      </a:r>
                      <a:r>
                        <a:rPr lang="es-ES" sz="1200" b="0" i="0" u="none" strike="noStrike" dirty="0">
                          <a:solidFill>
                            <a:srgbClr val="000000"/>
                          </a:solidFill>
                          <a:effectLst/>
                          <a:latin typeface="Arial" panose="020B0604020202020204" pitchFamily="34" charset="0"/>
                        </a:rPr>
                        <a:t>: </a:t>
                      </a:r>
                      <a:r>
                        <a:rPr lang="en-US" sz="1200" b="0" i="0" u="none" strike="noStrike" dirty="0">
                          <a:solidFill>
                            <a:srgbClr val="000000"/>
                          </a:solidFill>
                          <a:effectLst/>
                          <a:latin typeface="Arial" panose="020B0604020202020204" pitchFamily="34" charset="0"/>
                        </a:rPr>
                        <a:t>An Active Target for n-p Cross Section Measurements at the PTB TOF Spectrometer</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endParaRPr lang="es-ES" sz="1200" b="0" i="0" u="none" strike="noStrike" dirty="0">
                        <a:solidFill>
                          <a:srgbClr val="000000"/>
                        </a:solidFill>
                        <a:effectLst/>
                        <a:latin typeface="Arial" panose="020B060402020202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endParaRPr lang="en-US" sz="1200" b="0" i="0" u="none" strike="noStrike" dirty="0">
                        <a:solidFill>
                          <a:srgbClr val="000000"/>
                        </a:solidFill>
                        <a:effectLst/>
                        <a:latin typeface="Arial" panose="020B060402020202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40669791"/>
                  </a:ext>
                </a:extLst>
              </a:tr>
              <a:tr h="370840">
                <a:tc gridSpan="5">
                  <a:txBody>
                    <a:bodyPr/>
                    <a:lstStyle/>
                    <a:p>
                      <a:pPr algn="ctr" fontAlgn="ct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Julien TAFOREAU, IRSN (France), Robert </a:t>
                      </a:r>
                      <a:r>
                        <a:rPr lang="en-US" sz="1600" b="0" i="0" u="none" strike="noStrike" noProof="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Jacquemin</a:t>
                      </a: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(CEA), J. </a:t>
                      </a:r>
                      <a:r>
                        <a:rPr lang="en-US" sz="1600" b="0" i="0" u="none" strike="noStrike" noProof="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Wagemans</a:t>
                      </a: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(SCK-CEN Mol), L. </a:t>
                      </a:r>
                      <a:r>
                        <a:rPr lang="en-US" sz="1600" b="0" i="0" u="none" strike="noStrike" noProof="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Snoj</a:t>
                      </a: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(JSI), M. </a:t>
                      </a:r>
                      <a:r>
                        <a:rPr lang="en-US" sz="1600" b="0" i="0" u="none" strike="noStrike" noProof="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Kostal</a:t>
                      </a: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(CV Rez), A. </a:t>
                      </a:r>
                      <a:r>
                        <a:rPr lang="en-US" sz="1600" b="0" i="0" u="none" strike="noStrike" noProof="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Plompen</a:t>
                      </a: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(EC/JRC </a:t>
                      </a:r>
                      <a:r>
                        <a:rPr lang="en-US" sz="1600" b="0" i="0" u="none" strike="noStrike" noProof="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Geel</a:t>
                      </a: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a:p>
                  </a:txBody>
                  <a:tcPr/>
                </a:tc>
                <a:tc hMerge="1">
                  <a:txBody>
                    <a:bodyPr/>
                    <a:lstStyle/>
                    <a:p>
                      <a:pPr algn="ctr" fontAlgn="ctr"/>
                      <a:r>
                        <a:rPr lang="es-ES" sz="1200" b="0" i="0" u="none" strike="noStrike" dirty="0">
                          <a:solidFill>
                            <a:srgbClr val="000000"/>
                          </a:solidFill>
                          <a:effectLst/>
                          <a:latin typeface="Arial" panose="020B0604020202020204" pitchFamily="34" charset="0"/>
                        </a:rPr>
                        <a:t>PTB</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r>
                        <a:rPr lang="es-ES" sz="1200" b="0" i="0" u="none" strike="noStrike" dirty="0" err="1">
                          <a:solidFill>
                            <a:srgbClr val="000000"/>
                          </a:solidFill>
                          <a:effectLst/>
                          <a:latin typeface="Arial" panose="020B0604020202020204" pitchFamily="34" charset="0"/>
                        </a:rPr>
                        <a:t>Germany</a:t>
                      </a:r>
                      <a:endParaRPr lang="es-ES" sz="1200" b="0" i="0" u="none" strike="noStrike" dirty="0">
                        <a:solidFill>
                          <a:srgbClr val="000000"/>
                        </a:solidFill>
                        <a:effectLst/>
                        <a:latin typeface="Arial" panose="020B060402020202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r>
                        <a:rPr lang="es-ES" sz="1200" b="0" i="0" u="none" strike="noStrike" dirty="0">
                          <a:solidFill>
                            <a:srgbClr val="000000"/>
                          </a:solidFill>
                          <a:effectLst/>
                          <a:latin typeface="Arial" panose="020B0604020202020204" pitchFamily="34" charset="0"/>
                        </a:rPr>
                        <a:t>Elisa Pirovano</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18926996"/>
                  </a:ext>
                </a:extLst>
              </a:tr>
              <a:tr h="1490568">
                <a:tc gridSpan="5">
                  <a:txBody>
                    <a:bodyPr/>
                    <a:lstStyle/>
                    <a:p>
                      <a:pPr algn="just" fontAlgn="ctr"/>
                      <a:r>
                        <a:rPr lang="en-US" sz="1600" b="1" i="0" u="none" strike="noStrike" noProof="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LoI</a:t>
                      </a:r>
                      <a:r>
                        <a:rPr lang="en-US" sz="1600" b="1"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p>
                    <a:p>
                      <a:pPr algn="just" fontAlgn="ct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Address the nuclear data community’s concerns arising from the loss of ZPR-type experimental capabilities. The result should be a report on:</a:t>
                      </a:r>
                    </a:p>
                    <a:p>
                      <a:pPr marL="342900" indent="-342900" algn="just" fontAlgn="ctr">
                        <a:buAutoNum type="alphaLcParenBoth"/>
                      </a:pP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 integral or semi-integral experiments that can be done using the </a:t>
                      </a:r>
                      <a:r>
                        <a:rPr lang="en-US" sz="1600" b="0" i="0" u="sng"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existing</a:t>
                      </a: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infrastructure, equipment and staff;</a:t>
                      </a:r>
                    </a:p>
                    <a:p>
                      <a:pPr marL="342900" indent="-342900" algn="just" fontAlgn="ctr">
                        <a:buAutoNum type="alphaLcParenBoth"/>
                      </a:pP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 functional specifications of </a:t>
                      </a:r>
                      <a:r>
                        <a:rPr lang="en-US" sz="1600" b="0" i="0" u="sng"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new</a:t>
                      </a: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ZPR-type facilities for ND validation.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a:p>
                  </a:txBody>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just" fontAlgn="ctr"/>
                      <a:r>
                        <a:rPr lang="es-E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a:t>
                      </a:r>
                      <a:r>
                        <a:rPr lang="en-US" sz="18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pgrade</a:t>
                      </a: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of existing Total Absorption Spectrometers (TAS) that will be employed in beta decay studies of relevance for the calculation of reactor decay heat and the reactor antineutrino spectra.</a:t>
                      </a:r>
                    </a:p>
                    <a:p>
                      <a:pPr algn="just" fontAlgn="ct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Building a TAS of second generation, allying efficiency with higher segmentation and energy resolution thanks to 16 LaBr3 crystals to be added to the existing segmented TAS in Europe i.e. the DTAS detector (18 </a:t>
                      </a:r>
                      <a:r>
                        <a:rPr lang="en-US" sz="18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NaI</a:t>
                      </a: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crystals [DTAS]) and the Rocinante detector (12 BaF2 crystals</a:t>
                      </a:r>
                    </a:p>
                    <a:p>
                      <a:pPr algn="just" fontAlgn="ct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[Rocinante])</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57945894"/>
                  </a:ext>
                </a:extLst>
              </a:tr>
              <a:tr h="370840">
                <a:tc gridSpan="5">
                  <a:txBody>
                    <a:bodyPr/>
                    <a:lstStyle/>
                    <a:p>
                      <a:r>
                        <a:rPr lang="en-US" sz="1600" b="1" noProof="0" dirty="0">
                          <a:latin typeface="Calibri" panose="020F0502020204030204" pitchFamily="34" charset="0"/>
                          <a:ea typeface="Calibri" panose="020F0502020204030204" pitchFamily="34" charset="0"/>
                          <a:cs typeface="Calibri" panose="020F0502020204030204" pitchFamily="34" charset="0"/>
                        </a:rPr>
                        <a:t>Comments by evaluator:</a:t>
                      </a:r>
                    </a:p>
                    <a:p>
                      <a:pPr marL="285750" indent="-285750">
                        <a:buFontTx/>
                        <a:buChar char="-"/>
                      </a:pPr>
                      <a:r>
                        <a:rPr lang="en-US" sz="1600" b="0" noProof="0" dirty="0">
                          <a:latin typeface="Calibri" panose="020F0502020204030204" pitchFamily="34" charset="0"/>
                          <a:ea typeface="Calibri" panose="020F0502020204030204" pitchFamily="34" charset="0"/>
                          <a:cs typeface="Calibri" panose="020F0502020204030204" pitchFamily="34" charset="0"/>
                        </a:rPr>
                        <a:t>It can be a very valuable project for the integral experiments and ND community.</a:t>
                      </a:r>
                    </a:p>
                    <a:p>
                      <a:pPr marL="285750" indent="-285750">
                        <a:buFontTx/>
                        <a:buChar char="-"/>
                      </a:pPr>
                      <a:r>
                        <a:rPr lang="en-US" sz="1600" b="0" noProof="0" dirty="0">
                          <a:latin typeface="Calibri" panose="020F0502020204030204" pitchFamily="34" charset="0"/>
                          <a:ea typeface="Calibri" panose="020F0502020204030204" pitchFamily="34" charset="0"/>
                          <a:cs typeface="Calibri" panose="020F0502020204030204" pitchFamily="34" charset="0"/>
                        </a:rPr>
                        <a:t>The collaboration between all partners is well suited for the project.  </a:t>
                      </a:r>
                    </a:p>
                    <a:p>
                      <a:endParaRPr lang="en-US" sz="1600" noProof="0" dirty="0">
                        <a:latin typeface="Calibri" panose="020F0502020204030204" pitchFamily="34" charset="0"/>
                        <a:ea typeface="Calibri" panose="020F0502020204030204" pitchFamily="34" charset="0"/>
                        <a:cs typeface="Calibri" panose="020F0502020204030204" pitchFamily="34" charset="0"/>
                      </a:endParaRPr>
                    </a:p>
                    <a:p>
                      <a:endParaRPr lang="en-US" sz="1600" noProof="0" dirty="0">
                        <a:latin typeface="Calibri" panose="020F0502020204030204" pitchFamily="34" charset="0"/>
                        <a:ea typeface="Calibri" panose="020F0502020204030204" pitchFamily="34" charset="0"/>
                        <a:cs typeface="Calibri" panose="020F0502020204030204" pitchFamily="34" charset="0"/>
                      </a:endParaRPr>
                    </a:p>
                    <a:p>
                      <a:endParaRPr lang="en-US" sz="1600" noProof="0" dirty="0">
                        <a:latin typeface="Calibri" panose="020F0502020204030204" pitchFamily="34" charset="0"/>
                        <a:ea typeface="Calibri" panose="020F0502020204030204" pitchFamily="34" charset="0"/>
                        <a:cs typeface="Calibri" panose="020F0502020204030204" pitchFamily="34" charset="0"/>
                      </a:endParaRPr>
                    </a:p>
                    <a:p>
                      <a:endParaRPr lang="en-US" sz="1600" noProof="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a:p>
                  </a:txBody>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74019196"/>
                  </a:ext>
                </a:extLst>
              </a:tr>
              <a:tr h="412501">
                <a:tc gridSpan="2">
                  <a:txBody>
                    <a:bodyPr/>
                    <a:lstStyle/>
                    <a:p>
                      <a:pPr algn="ctr"/>
                      <a:r>
                        <a:rPr lang="en-US" sz="1600" b="1" noProof="0" dirty="0">
                          <a:latin typeface="Calibri" panose="020F0502020204030204" pitchFamily="34" charset="0"/>
                          <a:ea typeface="Calibri" panose="020F0502020204030204" pitchFamily="34" charset="0"/>
                          <a:cs typeface="Calibri" panose="020F0502020204030204" pitchFamily="34" charset="0"/>
                        </a:rPr>
                        <a:t>Total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1" noProof="0" dirty="0" err="1">
                          <a:latin typeface="Calibri" panose="020F0502020204030204" pitchFamily="34" charset="0"/>
                          <a:ea typeface="Calibri" panose="020F0502020204030204" pitchFamily="34" charset="0"/>
                          <a:cs typeface="Calibri" panose="020F0502020204030204" pitchFamily="34" charset="0"/>
                        </a:rPr>
                        <a:t>Personel</a:t>
                      </a:r>
                      <a:endParaRPr lang="en-US" sz="1600" b="1" noProof="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1" noProof="0" dirty="0">
                          <a:latin typeface="Calibri" panose="020F0502020204030204" pitchFamily="34" charset="0"/>
                          <a:ea typeface="Calibri" panose="020F0502020204030204" pitchFamily="34" charset="0"/>
                          <a:cs typeface="Calibri" panose="020F0502020204030204" pitchFamily="34" charset="0"/>
                        </a:rPr>
                        <a:t>Travel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1" noProof="0" dirty="0">
                          <a:latin typeface="Calibri" panose="020F0502020204030204" pitchFamily="34" charset="0"/>
                          <a:ea typeface="Calibri" panose="020F0502020204030204" pitchFamily="34" charset="0"/>
                          <a:cs typeface="Calibri" panose="020F0502020204030204" pitchFamily="34" charset="0"/>
                        </a:rPr>
                        <a:t>Equipment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91094117"/>
                  </a:ext>
                </a:extLst>
              </a:tr>
              <a:tr h="412501">
                <a:tc gridSpan="2">
                  <a:txBody>
                    <a:bodyPr/>
                    <a:lstStyle/>
                    <a:p>
                      <a:pPr algn="ctr" fontAlgn="ctr"/>
                      <a:r>
                        <a:rPr lang="en-US" sz="1600" b="1"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17.500 €</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endParaRPr lang="es-E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16.000 €</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1.500 €</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0 €</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855276"/>
                  </a:ext>
                </a:extLst>
              </a:tr>
            </a:tbl>
          </a:graphicData>
        </a:graphic>
      </p:graphicFrame>
      <p:sp>
        <p:nvSpPr>
          <p:cNvPr id="4" name="Hexágono 3">
            <a:extLst>
              <a:ext uri="{FF2B5EF4-FFF2-40B4-BE49-F238E27FC236}">
                <a16:creationId xmlns:a16="http://schemas.microsoft.com/office/drawing/2014/main" id="{2DEB4535-1D12-77B8-DDEA-2391ACFF7C04}"/>
              </a:ext>
            </a:extLst>
          </p:cNvPr>
          <p:cNvSpPr/>
          <p:nvPr/>
        </p:nvSpPr>
        <p:spPr>
          <a:xfrm>
            <a:off x="8260060" y="5774364"/>
            <a:ext cx="576064" cy="484530"/>
          </a:xfrm>
          <a:prstGeom prst="hexagon">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ES" sz="2800" b="1" dirty="0"/>
              <a:t>3</a:t>
            </a:r>
            <a:endParaRPr lang="en-US" b="1" dirty="0"/>
          </a:p>
        </p:txBody>
      </p:sp>
    </p:spTree>
    <p:extLst>
      <p:ext uri="{BB962C8B-B14F-4D97-AF65-F5344CB8AC3E}">
        <p14:creationId xmlns:p14="http://schemas.microsoft.com/office/powerpoint/2010/main" val="677611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104F69-2789-412E-0C95-22943B99F5C1}"/>
              </a:ext>
            </a:extLst>
          </p:cNvPr>
          <p:cNvSpPr>
            <a:spLocks noGrp="1"/>
          </p:cNvSpPr>
          <p:nvPr>
            <p:ph type="title"/>
          </p:nvPr>
        </p:nvSpPr>
        <p:spPr/>
        <p:txBody>
          <a:bodyPr/>
          <a:lstStyle/>
          <a:p>
            <a:endParaRPr lang="es-ES"/>
          </a:p>
        </p:txBody>
      </p:sp>
      <p:sp>
        <p:nvSpPr>
          <p:cNvPr id="3" name="Marcador de número de diapositiva 2">
            <a:extLst>
              <a:ext uri="{FF2B5EF4-FFF2-40B4-BE49-F238E27FC236}">
                <a16:creationId xmlns:a16="http://schemas.microsoft.com/office/drawing/2014/main" id="{31745CCB-246A-BFFF-9B97-178D6A9B643C}"/>
              </a:ext>
            </a:extLst>
          </p:cNvPr>
          <p:cNvSpPr>
            <a:spLocks noGrp="1"/>
          </p:cNvSpPr>
          <p:nvPr>
            <p:ph type="sldNum" sz="quarter" idx="12"/>
          </p:nvPr>
        </p:nvSpPr>
        <p:spPr/>
        <p:txBody>
          <a:bodyPr/>
          <a:lstStyle/>
          <a:p>
            <a:fld id="{0EABF873-A8CC-4680-B92B-676EF7CF1CED}" type="slidenum">
              <a:rPr lang="es-ES_tradnl" smtClean="0"/>
              <a:t>9</a:t>
            </a:fld>
            <a:endParaRPr lang="es-ES_tradnl"/>
          </a:p>
        </p:txBody>
      </p:sp>
      <p:graphicFrame>
        <p:nvGraphicFramePr>
          <p:cNvPr id="7" name="Tabla 7">
            <a:extLst>
              <a:ext uri="{FF2B5EF4-FFF2-40B4-BE49-F238E27FC236}">
                <a16:creationId xmlns:a16="http://schemas.microsoft.com/office/drawing/2014/main" id="{D1C06BC7-7596-EF21-AEA8-8F5AAE445BAF}"/>
              </a:ext>
            </a:extLst>
          </p:cNvPr>
          <p:cNvGraphicFramePr>
            <a:graphicFrameLocks noGrp="1"/>
          </p:cNvGraphicFramePr>
          <p:nvPr>
            <p:extLst>
              <p:ext uri="{D42A27DB-BD31-4B8C-83A1-F6EECF244321}">
                <p14:modId xmlns:p14="http://schemas.microsoft.com/office/powerpoint/2010/main" val="2859082504"/>
              </p:ext>
            </p:extLst>
          </p:nvPr>
        </p:nvGraphicFramePr>
        <p:xfrm>
          <a:off x="323528" y="841371"/>
          <a:ext cx="8604384" cy="4855570"/>
        </p:xfrm>
        <a:graphic>
          <a:graphicData uri="http://schemas.openxmlformats.org/drawingml/2006/table">
            <a:tbl>
              <a:tblPr>
                <a:tableStyleId>{5C22544A-7EE6-4342-B048-85BDC9FD1C3A}</a:tableStyleId>
              </a:tblPr>
              <a:tblGrid>
                <a:gridCol w="576064">
                  <a:extLst>
                    <a:ext uri="{9D8B030D-6E8A-4147-A177-3AD203B41FA5}">
                      <a16:colId xmlns:a16="http://schemas.microsoft.com/office/drawing/2014/main" val="3411097028"/>
                    </a:ext>
                  </a:extLst>
                </a:gridCol>
                <a:gridCol w="1575032">
                  <a:extLst>
                    <a:ext uri="{9D8B030D-6E8A-4147-A177-3AD203B41FA5}">
                      <a16:colId xmlns:a16="http://schemas.microsoft.com/office/drawing/2014/main" val="1568182932"/>
                    </a:ext>
                  </a:extLst>
                </a:gridCol>
                <a:gridCol w="2151096">
                  <a:extLst>
                    <a:ext uri="{9D8B030D-6E8A-4147-A177-3AD203B41FA5}">
                      <a16:colId xmlns:a16="http://schemas.microsoft.com/office/drawing/2014/main" val="2256540835"/>
                    </a:ext>
                  </a:extLst>
                </a:gridCol>
                <a:gridCol w="2151096">
                  <a:extLst>
                    <a:ext uri="{9D8B030D-6E8A-4147-A177-3AD203B41FA5}">
                      <a16:colId xmlns:a16="http://schemas.microsoft.com/office/drawing/2014/main" val="2813105256"/>
                    </a:ext>
                  </a:extLst>
                </a:gridCol>
                <a:gridCol w="2151096">
                  <a:extLst>
                    <a:ext uri="{9D8B030D-6E8A-4147-A177-3AD203B41FA5}">
                      <a16:colId xmlns:a16="http://schemas.microsoft.com/office/drawing/2014/main" val="1433673633"/>
                    </a:ext>
                  </a:extLst>
                </a:gridCol>
              </a:tblGrid>
              <a:tr h="370840">
                <a:tc>
                  <a:txBody>
                    <a:bodyPr/>
                    <a:lstStyle/>
                    <a:p>
                      <a:r>
                        <a:rPr lang="en-US" sz="1600" noProof="0" dirty="0">
                          <a:latin typeface="Calibri" panose="020F0502020204030204" pitchFamily="34" charset="0"/>
                          <a:ea typeface="Calibri" panose="020F0502020204030204" pitchFamily="34" charset="0"/>
                          <a:cs typeface="Calibri" panose="020F0502020204030204" pitchFamily="34" charset="0"/>
                        </a:rPr>
                        <a:t>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r>
                        <a:rPr lang="en-US" sz="1600" noProof="0" dirty="0">
                          <a:latin typeface="Calibri" panose="020F0502020204030204" pitchFamily="34" charset="0"/>
                          <a:ea typeface="Calibri" panose="020F0502020204030204" pitchFamily="34" charset="0"/>
                          <a:cs typeface="Calibri" panose="020F0502020204030204" pitchFamily="34" charset="0"/>
                        </a:rPr>
                        <a:t>	NPL-T: Higher power target designs for neutron production for nuclear data</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r>
                        <a:rPr lang="es-ES" sz="1200" b="0" i="0" u="none" strike="noStrike" dirty="0" err="1">
                          <a:solidFill>
                            <a:srgbClr val="000000"/>
                          </a:solidFill>
                          <a:effectLst/>
                          <a:latin typeface="Arial" panose="020B0604020202020204" pitchFamily="34" charset="0"/>
                        </a:rPr>
                        <a:t>ACTAnp</a:t>
                      </a:r>
                      <a:r>
                        <a:rPr lang="es-ES" sz="1200" b="0" i="0" u="none" strike="noStrike" dirty="0">
                          <a:solidFill>
                            <a:srgbClr val="000000"/>
                          </a:solidFill>
                          <a:effectLst/>
                          <a:latin typeface="Arial" panose="020B0604020202020204" pitchFamily="34" charset="0"/>
                        </a:rPr>
                        <a:t>: </a:t>
                      </a:r>
                      <a:r>
                        <a:rPr lang="en-US" sz="1200" b="0" i="0" u="none" strike="noStrike" dirty="0">
                          <a:solidFill>
                            <a:srgbClr val="000000"/>
                          </a:solidFill>
                          <a:effectLst/>
                          <a:latin typeface="Arial" panose="020B0604020202020204" pitchFamily="34" charset="0"/>
                        </a:rPr>
                        <a:t>An Active Target for n-p Cross Section Measurements at the PTB TOF Spectrometer</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endParaRPr lang="es-ES" sz="1200" b="0" i="0" u="none" strike="noStrike" dirty="0">
                        <a:solidFill>
                          <a:srgbClr val="000000"/>
                        </a:solidFill>
                        <a:effectLst/>
                        <a:latin typeface="Arial" panose="020B060402020202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endParaRPr lang="en-US" sz="1200" b="0" i="0" u="none" strike="noStrike" dirty="0">
                        <a:solidFill>
                          <a:srgbClr val="000000"/>
                        </a:solidFill>
                        <a:effectLst/>
                        <a:latin typeface="Arial" panose="020B060402020202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40669791"/>
                  </a:ext>
                </a:extLst>
              </a:tr>
              <a:tr h="370840">
                <a:tc gridSpan="5">
                  <a:txBody>
                    <a:bodyPr/>
                    <a:lstStyle/>
                    <a:p>
                      <a:pPr algn="ctr" fontAlgn="ct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Michael Bunce, NPL (United Kingdom)</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a:p>
                  </a:txBody>
                  <a:tcPr/>
                </a:tc>
                <a:tc hMerge="1">
                  <a:txBody>
                    <a:bodyPr/>
                    <a:lstStyle/>
                    <a:p>
                      <a:pPr algn="ctr" fontAlgn="ctr"/>
                      <a:r>
                        <a:rPr lang="es-ES" sz="1200" b="0" i="0" u="none" strike="noStrike" dirty="0">
                          <a:solidFill>
                            <a:srgbClr val="000000"/>
                          </a:solidFill>
                          <a:effectLst/>
                          <a:latin typeface="Arial" panose="020B0604020202020204" pitchFamily="34" charset="0"/>
                        </a:rPr>
                        <a:t>PTB</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r>
                        <a:rPr lang="es-ES" sz="1200" b="0" i="0" u="none" strike="noStrike" dirty="0" err="1">
                          <a:solidFill>
                            <a:srgbClr val="000000"/>
                          </a:solidFill>
                          <a:effectLst/>
                          <a:latin typeface="Arial" panose="020B0604020202020204" pitchFamily="34" charset="0"/>
                        </a:rPr>
                        <a:t>Germany</a:t>
                      </a:r>
                      <a:endParaRPr lang="es-ES" sz="1200" b="0" i="0" u="none" strike="noStrike" dirty="0">
                        <a:solidFill>
                          <a:srgbClr val="000000"/>
                        </a:solidFill>
                        <a:effectLst/>
                        <a:latin typeface="Arial" panose="020B060402020202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r>
                        <a:rPr lang="es-ES" sz="1200" b="0" i="0" u="none" strike="noStrike" dirty="0">
                          <a:solidFill>
                            <a:srgbClr val="000000"/>
                          </a:solidFill>
                          <a:effectLst/>
                          <a:latin typeface="Arial" panose="020B0604020202020204" pitchFamily="34" charset="0"/>
                        </a:rPr>
                        <a:t>Elisa Pirovano</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18926996"/>
                  </a:ext>
                </a:extLst>
              </a:tr>
              <a:tr h="1490568">
                <a:tc gridSpan="5">
                  <a:txBody>
                    <a:bodyPr/>
                    <a:lstStyle/>
                    <a:p>
                      <a:pPr algn="just" fontAlgn="ctr"/>
                      <a:r>
                        <a:rPr lang="en-US" sz="1600" b="1" i="0" u="none" strike="noStrike" noProof="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LoI</a:t>
                      </a:r>
                      <a:r>
                        <a:rPr lang="en-US" sz="1600" b="1"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p>
                    <a:p>
                      <a:pPr algn="just" fontAlgn="ct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 upgrade of the NPL accelerator will allow for beam currents in the order of ~500 </a:t>
                      </a:r>
                      <a:r>
                        <a:rPr lang="en-US" sz="1600" b="0" i="0" u="none" strike="noStrike" noProof="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uA</a:t>
                      </a: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compared to the current 80 </a:t>
                      </a:r>
                      <a:r>
                        <a:rPr lang="en-US" sz="1600" b="0" i="0" u="none" strike="noStrike" noProof="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uA</a:t>
                      </a: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beams. A new target holder with forced cooling will be designed and tested, which would be used for future ND measurements.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a:p>
                  </a:txBody>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just" fontAlgn="ctr"/>
                      <a:r>
                        <a:rPr lang="es-E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a:t>
                      </a:r>
                      <a:r>
                        <a:rPr lang="en-US" sz="18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pgrade</a:t>
                      </a: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of existing Total Absorption Spectrometers (TAS) that will be employed in beta decay studies of relevance for the calculation of reactor decay heat and the reactor antineutrino spectra.</a:t>
                      </a:r>
                    </a:p>
                    <a:p>
                      <a:pPr algn="just" fontAlgn="ct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Building a TAS of second generation, allying efficiency with higher segmentation and energy resolution thanks to 16 LaBr3 crystals to be added to the existing segmented TAS in Europe i.e. the DTAS detector (18 </a:t>
                      </a:r>
                      <a:r>
                        <a:rPr lang="en-US" sz="1800" b="0" i="0" u="none" strike="noStrike"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NaI</a:t>
                      </a: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crystals [DTAS]) and the Rocinante detector (12 BaF2 crystals</a:t>
                      </a:r>
                    </a:p>
                    <a:p>
                      <a:pPr algn="just" fontAlgn="ctr"/>
                      <a:r>
                        <a:rPr lang="en-US" sz="18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[Rocinante])</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57945894"/>
                  </a:ext>
                </a:extLst>
              </a:tr>
              <a:tr h="370840">
                <a:tc gridSpan="5">
                  <a:txBody>
                    <a:bodyPr/>
                    <a:lstStyle/>
                    <a:p>
                      <a:r>
                        <a:rPr lang="en-US" sz="1600" b="1" noProof="0" dirty="0">
                          <a:latin typeface="Calibri" panose="020F0502020204030204" pitchFamily="34" charset="0"/>
                          <a:ea typeface="Calibri" panose="020F0502020204030204" pitchFamily="34" charset="0"/>
                          <a:cs typeface="Calibri" panose="020F0502020204030204" pitchFamily="34" charset="0"/>
                        </a:rPr>
                        <a:t>Comments by evaluator:</a:t>
                      </a:r>
                    </a:p>
                    <a:p>
                      <a:pPr marL="285750" indent="-285750">
                        <a:buFontTx/>
                        <a:buChar char="-"/>
                      </a:pPr>
                      <a:r>
                        <a:rPr lang="en-US" sz="1600" noProof="0" dirty="0">
                          <a:latin typeface="Calibri" panose="020F0502020204030204" pitchFamily="34" charset="0"/>
                          <a:ea typeface="Calibri" panose="020F0502020204030204" pitchFamily="34" charset="0"/>
                          <a:cs typeface="Calibri" panose="020F0502020204030204" pitchFamily="34" charset="0"/>
                        </a:rPr>
                        <a:t>Really necessary to use the upcoming 500 </a:t>
                      </a:r>
                      <a:r>
                        <a:rPr lang="en-US" sz="1600" noProof="0" dirty="0" err="1">
                          <a:latin typeface="Calibri" panose="020F0502020204030204" pitchFamily="34" charset="0"/>
                          <a:ea typeface="Calibri" panose="020F0502020204030204" pitchFamily="34" charset="0"/>
                          <a:cs typeface="Calibri" panose="020F0502020204030204" pitchFamily="34" charset="0"/>
                        </a:rPr>
                        <a:t>uA</a:t>
                      </a:r>
                      <a:r>
                        <a:rPr lang="en-US" sz="1600" noProof="0" dirty="0">
                          <a:latin typeface="Calibri" panose="020F0502020204030204" pitchFamily="34" charset="0"/>
                          <a:ea typeface="Calibri" panose="020F0502020204030204" pitchFamily="34" charset="0"/>
                          <a:cs typeface="Calibri" panose="020F0502020204030204" pitchFamily="34" charset="0"/>
                        </a:rPr>
                        <a:t> beams at NPL.</a:t>
                      </a:r>
                    </a:p>
                    <a:p>
                      <a:pPr marL="285750" indent="-285750">
                        <a:buFontTx/>
                        <a:buChar char="-"/>
                      </a:pPr>
                      <a:r>
                        <a:rPr lang="en-US" sz="1600" noProof="0" dirty="0">
                          <a:latin typeface="Calibri" panose="020F0502020204030204" pitchFamily="34" charset="0"/>
                          <a:ea typeface="Calibri" panose="020F0502020204030204" pitchFamily="34" charset="0"/>
                          <a:cs typeface="Calibri" panose="020F0502020204030204" pitchFamily="34" charset="0"/>
                        </a:rPr>
                        <a:t>There are published target designs that could be (nearly) directly implemented, but they certainly need to be adapted and tested.</a:t>
                      </a:r>
                    </a:p>
                    <a:p>
                      <a:pPr marL="285750" indent="-285750">
                        <a:buFontTx/>
                        <a:buChar char="-"/>
                      </a:pPr>
                      <a:r>
                        <a:rPr lang="en-US" sz="1600" noProof="0" dirty="0">
                          <a:solidFill>
                            <a:srgbClr val="FF0000"/>
                          </a:solidFill>
                          <a:latin typeface="Calibri" panose="020F0502020204030204" pitchFamily="34" charset="0"/>
                          <a:ea typeface="Calibri" panose="020F0502020204030204" pitchFamily="34" charset="0"/>
                          <a:cs typeface="Calibri" panose="020F0502020204030204" pitchFamily="34" charset="0"/>
                        </a:rPr>
                        <a:t>The budget details do not agree between the </a:t>
                      </a:r>
                      <a:r>
                        <a:rPr lang="en-US" sz="1600" noProof="0" dirty="0" err="1">
                          <a:solidFill>
                            <a:srgbClr val="FF0000"/>
                          </a:solidFill>
                          <a:latin typeface="Calibri" panose="020F0502020204030204" pitchFamily="34" charset="0"/>
                          <a:ea typeface="Calibri" panose="020F0502020204030204" pitchFamily="34" charset="0"/>
                          <a:cs typeface="Calibri" panose="020F0502020204030204" pitchFamily="34" charset="0"/>
                        </a:rPr>
                        <a:t>LoI</a:t>
                      </a:r>
                      <a:r>
                        <a:rPr lang="en-US" sz="1600" noProof="0" dirty="0">
                          <a:solidFill>
                            <a:srgbClr val="FF0000"/>
                          </a:solidFill>
                          <a:latin typeface="Calibri" panose="020F0502020204030204" pitchFamily="34" charset="0"/>
                          <a:ea typeface="Calibri" panose="020F0502020204030204" pitchFamily="34" charset="0"/>
                          <a:cs typeface="Calibri" panose="020F0502020204030204" pitchFamily="34" charset="0"/>
                        </a:rPr>
                        <a:t> document and the table    </a:t>
                      </a:r>
                    </a:p>
                    <a:p>
                      <a:endParaRPr lang="en-US" sz="1600" noProof="0" dirty="0">
                        <a:latin typeface="Calibri" panose="020F0502020204030204" pitchFamily="34" charset="0"/>
                        <a:ea typeface="Calibri" panose="020F0502020204030204" pitchFamily="34" charset="0"/>
                        <a:cs typeface="Calibri" panose="020F0502020204030204" pitchFamily="34" charset="0"/>
                      </a:endParaRPr>
                    </a:p>
                    <a:p>
                      <a:endParaRPr lang="en-US" sz="1600" noProof="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a:p>
                  </a:txBody>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74019196"/>
                  </a:ext>
                </a:extLst>
              </a:tr>
              <a:tr h="412501">
                <a:tc gridSpan="2">
                  <a:txBody>
                    <a:bodyPr/>
                    <a:lstStyle/>
                    <a:p>
                      <a:r>
                        <a:rPr lang="en-US" sz="1600" b="1" noProof="0" dirty="0">
                          <a:latin typeface="Calibri" panose="020F0502020204030204" pitchFamily="34" charset="0"/>
                          <a:ea typeface="Calibri" panose="020F0502020204030204" pitchFamily="34" charset="0"/>
                          <a:cs typeface="Calibri" panose="020F0502020204030204" pitchFamily="34" charset="0"/>
                        </a:rPr>
                        <a:t>Total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sz="1800" b="1"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1" noProof="0" dirty="0" err="1">
                          <a:latin typeface="Calibri" panose="020F0502020204030204" pitchFamily="34" charset="0"/>
                          <a:ea typeface="Calibri" panose="020F0502020204030204" pitchFamily="34" charset="0"/>
                          <a:cs typeface="Calibri" panose="020F0502020204030204" pitchFamily="34" charset="0"/>
                        </a:rPr>
                        <a:t>Personel</a:t>
                      </a:r>
                      <a:endParaRPr lang="en-US" sz="1600" b="1" noProof="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1" noProof="0" dirty="0">
                          <a:latin typeface="Calibri" panose="020F0502020204030204" pitchFamily="34" charset="0"/>
                          <a:ea typeface="Calibri" panose="020F0502020204030204" pitchFamily="34" charset="0"/>
                          <a:cs typeface="Calibri" panose="020F0502020204030204" pitchFamily="34" charset="0"/>
                        </a:rPr>
                        <a:t>Travel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1" noProof="0" dirty="0">
                          <a:latin typeface="Calibri" panose="020F0502020204030204" pitchFamily="34" charset="0"/>
                          <a:ea typeface="Calibri" panose="020F0502020204030204" pitchFamily="34" charset="0"/>
                          <a:cs typeface="Calibri" panose="020F0502020204030204" pitchFamily="34" charset="0"/>
                        </a:rPr>
                        <a:t>Equipment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91094117"/>
                  </a:ext>
                </a:extLst>
              </a:tr>
              <a:tr h="412501">
                <a:tc gridSpan="2">
                  <a:txBody>
                    <a:bodyPr/>
                    <a:lstStyle/>
                    <a:p>
                      <a:pPr algn="ctr" fontAlgn="ct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38.000 € </a:t>
                      </a:r>
                      <a:r>
                        <a:rPr lang="en-US" sz="1600" b="0" i="0" u="none" strike="noStrike" noProof="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(not EC)</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endParaRPr lang="es-ES" sz="1200" b="0" i="0" u="none" strike="noStrike" dirty="0">
                        <a:solidFill>
                          <a:srgbClr val="000000"/>
                        </a:solidFill>
                        <a:effectLst/>
                        <a:latin typeface="Arial" panose="020B060402020202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38.000,0 €</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0,0 €</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600" b="0" i="0" u="none" strike="noStrike"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0,0 €</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855276"/>
                  </a:ext>
                </a:extLst>
              </a:tr>
            </a:tbl>
          </a:graphicData>
        </a:graphic>
      </p:graphicFrame>
      <p:sp>
        <p:nvSpPr>
          <p:cNvPr id="4" name="Hexágono 3">
            <a:extLst>
              <a:ext uri="{FF2B5EF4-FFF2-40B4-BE49-F238E27FC236}">
                <a16:creationId xmlns:a16="http://schemas.microsoft.com/office/drawing/2014/main" id="{7CCADC58-A6B2-FEC7-677B-5D3C60177DE1}"/>
              </a:ext>
            </a:extLst>
          </p:cNvPr>
          <p:cNvSpPr/>
          <p:nvPr/>
        </p:nvSpPr>
        <p:spPr>
          <a:xfrm>
            <a:off x="8260060" y="5774364"/>
            <a:ext cx="576064" cy="484530"/>
          </a:xfrm>
          <a:prstGeom prst="hexagon">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ES" sz="2800" b="1" dirty="0"/>
              <a:t>2</a:t>
            </a:r>
            <a:endParaRPr lang="en-US" b="1" dirty="0"/>
          </a:p>
        </p:txBody>
      </p:sp>
    </p:spTree>
    <p:extLst>
      <p:ext uri="{BB962C8B-B14F-4D97-AF65-F5344CB8AC3E}">
        <p14:creationId xmlns:p14="http://schemas.microsoft.com/office/powerpoint/2010/main" val="1999467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txDef>
      <a:spPr>
        <a:noFill/>
      </a:spPr>
      <a:bodyPr wrap="square" rtlCol="0">
        <a:spAutoFit/>
      </a:bodyPr>
      <a:lstStyle>
        <a:defPPr>
          <a:defRPr dirty="0" smtClean="0">
            <a:latin typeface="Calibri" panose="020F0502020204030204"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5339</TotalTime>
  <Words>2418</Words>
  <Application>Microsoft Office PowerPoint</Application>
  <PresentationFormat>Presentación en pantalla (4:3)</PresentationFormat>
  <Paragraphs>408</Paragraphs>
  <Slides>16</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16</vt:i4>
      </vt:variant>
    </vt:vector>
  </HeadingPairs>
  <TitlesOfParts>
    <vt:vector size="22" baseType="lpstr">
      <vt:lpstr>Calibri</vt:lpstr>
      <vt:lpstr>Franklin Gothic Book</vt:lpstr>
      <vt:lpstr>Perpetua</vt:lpstr>
      <vt:lpstr>Symbol</vt:lpstr>
      <vt:lpstr>Wingdings 2</vt:lpstr>
      <vt:lpstr>Equity</vt:lpstr>
      <vt:lpstr>Evaluation of LoIs for  “New equipment and infrastructures” </vt:lpstr>
      <vt:lpstr>Summary of LoIs received: fact sheet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Budget allocation process</vt:lpstr>
      <vt:lpstr>Presentación de PowerPoint</vt:lpstr>
    </vt:vector>
  </TitlesOfParts>
  <Company>CERN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Carlos Guerrero Sanchez</dc:creator>
  <cp:lastModifiedBy>CARLOS GUERRERO SANCHEZ</cp:lastModifiedBy>
  <cp:revision>144</cp:revision>
  <dcterms:created xsi:type="dcterms:W3CDTF">2013-11-14T09:12:57Z</dcterms:created>
  <dcterms:modified xsi:type="dcterms:W3CDTF">2023-07-09T23:55:03Z</dcterms:modified>
</cp:coreProperties>
</file>