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00" r:id="rId2"/>
    <p:sldId id="1770" r:id="rId3"/>
    <p:sldId id="1771" r:id="rId4"/>
    <p:sldId id="1773" r:id="rId5"/>
    <p:sldId id="1772" r:id="rId6"/>
    <p:sldId id="1769" r:id="rId7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2FF"/>
    <a:srgbClr val="7C7C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972" autoAdjust="0"/>
    <p:restoredTop sz="94615" autoAdjust="0"/>
  </p:normalViewPr>
  <p:slideViewPr>
    <p:cSldViewPr>
      <p:cViewPr varScale="1">
        <p:scale>
          <a:sx n="117" d="100"/>
          <a:sy n="117" d="100"/>
        </p:scale>
        <p:origin x="1680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9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670FA58E-BED3-4AA1-A10E-E5C56307E61B}" type="datetimeFigureOut">
              <a:rPr lang="es-ES"/>
              <a:pPr>
                <a:defRPr/>
              </a:pPr>
              <a:t>9/7/23</a:t>
            </a:fld>
            <a:endParaRPr lang="en-GB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n-GB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5D50E18-7958-4A53-B6CD-639582744CDC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517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9209BE-16B8-4789-802B-CA017219BEE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AB9337-3AF1-4473-B1FD-D5BF0B19E50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346050"/>
          </a:xfrm>
        </p:spPr>
        <p:txBody>
          <a:bodyPr/>
          <a:lstStyle>
            <a:lvl1pPr>
              <a:defRPr sz="2400" b="1">
                <a:solidFill>
                  <a:srgbClr val="7C7C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 hasCustomPrompt="1"/>
          </p:nvPr>
        </p:nvSpPr>
        <p:spPr>
          <a:xfrm>
            <a:off x="457200" y="908720"/>
            <a:ext cx="8229600" cy="1698927"/>
          </a:xfrm>
        </p:spPr>
        <p:txBody>
          <a:bodyPr>
            <a:spAutoFit/>
          </a:bodyPr>
          <a:lstStyle>
            <a:lvl1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5411BBD3-AB91-C34A-95C3-976342175633}"/>
              </a:ext>
            </a:extLst>
          </p:cNvPr>
          <p:cNvSpPr txBox="1"/>
          <p:nvPr userDrawn="1"/>
        </p:nvSpPr>
        <p:spPr>
          <a:xfrm>
            <a:off x="3761188" y="6381328"/>
            <a:ext cx="31582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err="1"/>
              <a:t>LoIs</a:t>
            </a:r>
            <a:r>
              <a:rPr lang="en-GB" sz="1400" dirty="0"/>
              <a:t> for new experiments - evaluation</a:t>
            </a:r>
          </a:p>
        </p:txBody>
      </p: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194237DF-F91C-3A44-9E5B-EDA1104E8299}"/>
              </a:ext>
            </a:extLst>
          </p:cNvPr>
          <p:cNvCxnSpPr/>
          <p:nvPr userDrawn="1"/>
        </p:nvCxnSpPr>
        <p:spPr>
          <a:xfrm>
            <a:off x="457200" y="731837"/>
            <a:ext cx="8229600" cy="0"/>
          </a:xfrm>
          <a:prstGeom prst="line">
            <a:avLst/>
          </a:prstGeom>
          <a:ln w="25400">
            <a:solidFill>
              <a:srgbClr val="7C7C7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44208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926FAD-C37F-4A36-A09A-F7DC4068815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14F871-93C8-47FD-A26E-DB26972504F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673868-2A13-4B37-B4D7-E281D0CFA2B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804248" y="6356350"/>
            <a:ext cx="2133600" cy="365125"/>
          </a:xfrm>
          <a:prstGeom prst="rect">
            <a:avLst/>
          </a:prstGeom>
        </p:spPr>
        <p:txBody>
          <a:bodyPr anchor="ctr"/>
          <a:lstStyle>
            <a:lvl1pPr algn="r">
              <a:defRPr sz="1050"/>
            </a:lvl1pPr>
          </a:lstStyle>
          <a:p>
            <a:pPr>
              <a:defRPr/>
            </a:pPr>
            <a:fld id="{2A6A559A-A37E-4161-902C-F397A90C3267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61033D6C-0740-9B4E-B871-E3807AD75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04248" y="6356350"/>
            <a:ext cx="2133600" cy="365125"/>
          </a:xfrm>
          <a:prstGeom prst="rect">
            <a:avLst/>
          </a:prstGeom>
        </p:spPr>
        <p:txBody>
          <a:bodyPr anchor="ctr"/>
          <a:lstStyle>
            <a:lvl1pPr algn="r">
              <a:defRPr sz="1050"/>
            </a:lvl1pPr>
          </a:lstStyle>
          <a:p>
            <a:pPr>
              <a:defRPr/>
            </a:pPr>
            <a:fld id="{2A6A559A-A37E-4161-902C-F397A90C3267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B52670-F62A-4FF3-911F-54E42E37B9D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F477E3-E814-4DEE-97E8-952D7A60E29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2051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8DD9B857-76C7-8F4B-BBD2-7C66F46FF586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37313"/>
            <a:ext cx="3302812" cy="62711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63" r:id="rId3"/>
    <p:sldLayoutId id="2147483664" r:id="rId4"/>
    <p:sldLayoutId id="2147483665" r:id="rId5"/>
    <p:sldLayoutId id="2147483666" r:id="rId6"/>
    <p:sldLayoutId id="2147483673" r:id="rId7"/>
    <p:sldLayoutId id="2147483667" r:id="rId8"/>
    <p:sldLayoutId id="2147483668" r:id="rId9"/>
    <p:sldLayoutId id="2147483669" r:id="rId10"/>
    <p:sldLayoutId id="2147483670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daniel.cano@ciemat.es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Subtítulo"/>
          <p:cNvSpPr txBox="1">
            <a:spLocks/>
          </p:cNvSpPr>
          <p:nvPr/>
        </p:nvSpPr>
        <p:spPr bwMode="auto">
          <a:xfrm>
            <a:off x="1043608" y="2866520"/>
            <a:ext cx="7128792" cy="2794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GB" b="1" dirty="0"/>
              <a:t>D. Cano Ott</a:t>
            </a:r>
          </a:p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endParaRPr lang="en-GB" b="1" dirty="0"/>
          </a:p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endParaRPr lang="en-GB" b="1" dirty="0"/>
          </a:p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GB" dirty="0" err="1"/>
              <a:t>Avda</a:t>
            </a:r>
            <a:r>
              <a:rPr lang="en-GB" dirty="0"/>
              <a:t>. </a:t>
            </a:r>
            <a:r>
              <a:rPr lang="en-GB" dirty="0" err="1"/>
              <a:t>Complutense</a:t>
            </a:r>
            <a:r>
              <a:rPr lang="en-GB" dirty="0"/>
              <a:t> 40, 28040 Madrid – </a:t>
            </a:r>
            <a:r>
              <a:rPr lang="en-GB" dirty="0" err="1"/>
              <a:t>España</a:t>
            </a:r>
            <a:endParaRPr lang="en-GB" dirty="0"/>
          </a:p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GB" dirty="0">
                <a:hlinkClick r:id="rId2"/>
              </a:rPr>
              <a:t>daniel.cano@ciemat.es</a:t>
            </a:r>
            <a:endParaRPr lang="en-GB" dirty="0"/>
          </a:p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endParaRPr lang="en-GB" b="1" dirty="0"/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03DA9ABB-63E7-2A4F-A41B-523181612B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3568" y="1113534"/>
            <a:ext cx="7772400" cy="1019322"/>
          </a:xfrm>
        </p:spPr>
        <p:txBody>
          <a:bodyPr/>
          <a:lstStyle/>
          <a:p>
            <a:r>
              <a:rPr lang="en-GB" sz="3600" b="1" dirty="0">
                <a:solidFill>
                  <a:srgbClr val="7C7C7D"/>
                </a:solidFill>
                <a:latin typeface="Arial" charset="0"/>
                <a:ea typeface="Arial" charset="0"/>
                <a:cs typeface="Arial" charset="0"/>
              </a:rPr>
              <a:t>New Nuclear Data Project</a:t>
            </a:r>
            <a:br>
              <a:rPr lang="en-GB" sz="3600" b="1" dirty="0">
                <a:solidFill>
                  <a:srgbClr val="7C7C7D"/>
                </a:solidFill>
                <a:latin typeface="Arial" charset="0"/>
                <a:ea typeface="Arial" charset="0"/>
                <a:cs typeface="Arial" charset="0"/>
              </a:rPr>
            </a:br>
            <a:r>
              <a:rPr lang="en-GB" sz="3600" b="1" dirty="0">
                <a:solidFill>
                  <a:srgbClr val="7C7C7D"/>
                </a:solidFill>
                <a:latin typeface="Arial" charset="0"/>
                <a:ea typeface="Arial" charset="0"/>
                <a:cs typeface="Arial" charset="0"/>
              </a:rPr>
              <a:t>core group meeting</a:t>
            </a:r>
            <a:endParaRPr lang="en-GB" sz="3600" dirty="0">
              <a:solidFill>
                <a:srgbClr val="7C7C7D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94EFA1-2FD3-4F80-46A1-AB090C89B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Summary</a:t>
            </a:r>
            <a:r>
              <a:rPr lang="es-ES" dirty="0"/>
              <a:t> </a:t>
            </a:r>
            <a:r>
              <a:rPr lang="es-ES" dirty="0" err="1"/>
              <a:t>of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budget</a:t>
            </a:r>
            <a:r>
              <a:rPr lang="es-ES" dirty="0"/>
              <a:t> </a:t>
            </a:r>
            <a:r>
              <a:rPr lang="es-ES" dirty="0" err="1"/>
              <a:t>request</a:t>
            </a:r>
            <a:endParaRPr lang="es-ES" dirty="0"/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668013DE-62C4-25E8-1573-5F7E117EF7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3345945"/>
              </p:ext>
            </p:extLst>
          </p:nvPr>
        </p:nvGraphicFramePr>
        <p:xfrm>
          <a:off x="457200" y="1268760"/>
          <a:ext cx="8363270" cy="4965212"/>
        </p:xfrm>
        <a:graphic>
          <a:graphicData uri="http://schemas.openxmlformats.org/drawingml/2006/table">
            <a:tbl>
              <a:tblPr/>
              <a:tblGrid>
                <a:gridCol w="2435420">
                  <a:extLst>
                    <a:ext uri="{9D8B030D-6E8A-4147-A177-3AD203B41FA5}">
                      <a16:colId xmlns:a16="http://schemas.microsoft.com/office/drawing/2014/main" val="4201393400"/>
                    </a:ext>
                  </a:extLst>
                </a:gridCol>
                <a:gridCol w="3093568">
                  <a:extLst>
                    <a:ext uri="{9D8B030D-6E8A-4147-A177-3AD203B41FA5}">
                      <a16:colId xmlns:a16="http://schemas.microsoft.com/office/drawing/2014/main" val="2128917415"/>
                    </a:ext>
                  </a:extLst>
                </a:gridCol>
                <a:gridCol w="373306">
                  <a:extLst>
                    <a:ext uri="{9D8B030D-6E8A-4147-A177-3AD203B41FA5}">
                      <a16:colId xmlns:a16="http://schemas.microsoft.com/office/drawing/2014/main" val="3619322845"/>
                    </a:ext>
                  </a:extLst>
                </a:gridCol>
                <a:gridCol w="373306">
                  <a:extLst>
                    <a:ext uri="{9D8B030D-6E8A-4147-A177-3AD203B41FA5}">
                      <a16:colId xmlns:a16="http://schemas.microsoft.com/office/drawing/2014/main" val="2817356147"/>
                    </a:ext>
                  </a:extLst>
                </a:gridCol>
                <a:gridCol w="1043835">
                  <a:extLst>
                    <a:ext uri="{9D8B030D-6E8A-4147-A177-3AD203B41FA5}">
                      <a16:colId xmlns:a16="http://schemas.microsoft.com/office/drawing/2014/main" val="3279441100"/>
                    </a:ext>
                  </a:extLst>
                </a:gridCol>
                <a:gridCol w="1043835">
                  <a:extLst>
                    <a:ext uri="{9D8B030D-6E8A-4147-A177-3AD203B41FA5}">
                      <a16:colId xmlns:a16="http://schemas.microsoft.com/office/drawing/2014/main" val="1956302567"/>
                    </a:ext>
                  </a:extLst>
                </a:gridCol>
              </a:tblGrid>
              <a:tr h="115974">
                <a:tc>
                  <a:txBody>
                    <a:bodyPr/>
                    <a:lstStyle/>
                    <a:p>
                      <a:pPr algn="ctr" fontAlgn="ctr"/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82" marR="3882" marT="388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82" marR="3882" marT="38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82" marR="3882" marT="38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82" marR="3882" marT="3882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</a:t>
                      </a:r>
                      <a:endParaRPr lang="es-ES" sz="12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Ony</a:t>
                      </a:r>
                      <a:r>
                        <a:rPr lang="es-ES" sz="12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2644951"/>
                  </a:ext>
                </a:extLst>
              </a:tr>
              <a:tr h="22025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Area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Topic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LoIs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LoIs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7252050"/>
                  </a:ext>
                </a:extLst>
              </a:tr>
              <a:tr h="115974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 equipment and infrastructures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Charged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particle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detectors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225,000 €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225,000 €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6324422"/>
                  </a:ext>
                </a:extLst>
              </a:tr>
              <a:tr h="11597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Neutron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detectors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649,400 €</a:t>
                      </a:r>
                    </a:p>
                  </a:txBody>
                  <a:tcPr marL="3882" marR="3882" marT="38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504,400 €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8958246"/>
                  </a:ext>
                </a:extLst>
              </a:tr>
              <a:tr h="11597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Gamma-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ray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detectors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82" marR="3882" marT="3882" marB="0"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16,408 €</a:t>
                      </a:r>
                    </a:p>
                  </a:txBody>
                  <a:tcPr marL="3882" marR="3882" marT="3882" marB="0"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16,408 €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6583342"/>
                  </a:ext>
                </a:extLst>
              </a:tr>
              <a:tr h="122079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Nuclear data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facility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upgrades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506,500 €</a:t>
                      </a:r>
                    </a:p>
                  </a:txBody>
                  <a:tcPr marL="3882" marR="3882" marT="38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506,500 €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592126"/>
                  </a:ext>
                </a:extLst>
              </a:tr>
              <a:tr h="115974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 experiments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n,g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cross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section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measurements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1,250,128 €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1,130,128 €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3835159"/>
                  </a:ext>
                </a:extLst>
              </a:tr>
              <a:tr h="11597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(n,n'g) cross section measurements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503,000 €</a:t>
                      </a:r>
                    </a:p>
                  </a:txBody>
                  <a:tcPr marL="3882" marR="3882" marT="38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473,000 €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6267298"/>
                  </a:ext>
                </a:extLst>
              </a:tr>
              <a:tr h="11597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n,f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cross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section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measurements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fission</a:t>
                      </a: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yields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1,712,201 €</a:t>
                      </a:r>
                    </a:p>
                  </a:txBody>
                  <a:tcPr marL="3882" marR="3882" marT="38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1,119,001 €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7218235"/>
                  </a:ext>
                </a:extLst>
              </a:tr>
              <a:tr h="11597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 ,X) and (ch.p., X)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602,370 €</a:t>
                      </a:r>
                    </a:p>
                  </a:txBody>
                  <a:tcPr marL="3882" marR="3882" marT="38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602,370 €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1567665"/>
                  </a:ext>
                </a:extLst>
              </a:tr>
              <a:tr h="122079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Decay data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1,084,605 €</a:t>
                      </a:r>
                    </a:p>
                  </a:txBody>
                  <a:tcPr marL="3882" marR="3882" marT="38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1,084,605 €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4160374"/>
                  </a:ext>
                </a:extLst>
              </a:tr>
              <a:tr h="11597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Sample preparation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Target laboratory networking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0 €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0 €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0130274"/>
                  </a:ext>
                </a:extLst>
              </a:tr>
              <a:tr h="122079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Preparation of samples and related infrastructures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490,000 €</a:t>
                      </a:r>
                    </a:p>
                  </a:txBody>
                  <a:tcPr marL="3882" marR="3882" marT="38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490,000 €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4090909"/>
                  </a:ext>
                </a:extLst>
              </a:tr>
              <a:tr h="115974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Nuclear data evaluation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Cross section data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2,994,030 €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2,900,030 €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1033561"/>
                  </a:ext>
                </a:extLst>
              </a:tr>
              <a:tr h="11597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Fission yields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442,600 €</a:t>
                      </a:r>
                    </a:p>
                  </a:txBody>
                  <a:tcPr marL="3882" marR="3882" marT="38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426,100 €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0982768"/>
                  </a:ext>
                </a:extLst>
              </a:tr>
              <a:tr h="11597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Nuclear structure and decay data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205,000 €</a:t>
                      </a:r>
                    </a:p>
                  </a:txBody>
                  <a:tcPr marL="3882" marR="3882" marT="38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120,000 €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1595171"/>
                  </a:ext>
                </a:extLst>
              </a:tr>
              <a:tr h="122079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Code development &amp; improvements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324,000 €</a:t>
                      </a:r>
                    </a:p>
                  </a:txBody>
                  <a:tcPr marL="3882" marR="3882" marT="38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324,000 €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4535662"/>
                  </a:ext>
                </a:extLst>
              </a:tr>
              <a:tr h="115974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Nuclear data validation, sensitivity analyses and priorities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Nuclear data validation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1,916,433 €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1,520,433 €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5518826"/>
                  </a:ext>
                </a:extLst>
              </a:tr>
              <a:tr h="11597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 integral experiments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252,340 €</a:t>
                      </a:r>
                    </a:p>
                  </a:txBody>
                  <a:tcPr marL="3882" marR="3882" marT="38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252,340 €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3885087"/>
                  </a:ext>
                </a:extLst>
              </a:tr>
              <a:tr h="122079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Sensitivity analyses and nuclear data priorities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884,046 €</a:t>
                      </a:r>
                    </a:p>
                  </a:txBody>
                  <a:tcPr marL="3882" marR="3882" marT="38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818,046 €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3623645"/>
                  </a:ext>
                </a:extLst>
              </a:tr>
              <a:tr h="11597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Transnational access &amp; Education and Training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Transnational access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0 €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0 €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1497779"/>
                  </a:ext>
                </a:extLst>
              </a:tr>
              <a:tr h="122079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Education and Training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123,910 €</a:t>
                      </a:r>
                    </a:p>
                  </a:txBody>
                  <a:tcPr marL="3882" marR="3882" marT="38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83,910 €</a:t>
                      </a:r>
                    </a:p>
                  </a:txBody>
                  <a:tcPr marL="3882" marR="3882" marT="38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305853"/>
                  </a:ext>
                </a:extLst>
              </a:tr>
              <a:tr h="115974">
                <a:tc>
                  <a:txBody>
                    <a:bodyPr/>
                    <a:lstStyle/>
                    <a:p>
                      <a:pPr algn="ctr" fontAlgn="ctr"/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82" marR="3882" marT="388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 marL="3882" marR="3882" marT="38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154</a:t>
                      </a:r>
                    </a:p>
                  </a:txBody>
                  <a:tcPr marL="3882" marR="3882" marT="38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154</a:t>
                      </a:r>
                    </a:p>
                  </a:txBody>
                  <a:tcPr marL="3882" marR="3882" marT="38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14,181,972 €</a:t>
                      </a:r>
                    </a:p>
                  </a:txBody>
                  <a:tcPr marL="3882" marR="3882" marT="38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12,596,272 €</a:t>
                      </a:r>
                    </a:p>
                  </a:txBody>
                  <a:tcPr marL="3882" marR="3882" marT="38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9685563"/>
                  </a:ext>
                </a:extLst>
              </a:tr>
            </a:tbl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9B9D6E6D-C8C2-3D89-82AE-B24324A71C6C}"/>
              </a:ext>
            </a:extLst>
          </p:cNvPr>
          <p:cNvSpPr txBox="1"/>
          <p:nvPr/>
        </p:nvSpPr>
        <p:spPr>
          <a:xfrm>
            <a:off x="426368" y="836712"/>
            <a:ext cx="8291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600" dirty="0" err="1"/>
              <a:t>We</a:t>
            </a:r>
            <a:r>
              <a:rPr lang="es-ES" sz="1600" dirty="0"/>
              <a:t> </a:t>
            </a:r>
            <a:r>
              <a:rPr lang="es-ES" sz="1600" dirty="0" err="1"/>
              <a:t>have</a:t>
            </a:r>
            <a:r>
              <a:rPr lang="es-ES" sz="1600" dirty="0"/>
              <a:t> </a:t>
            </a:r>
            <a:r>
              <a:rPr lang="es-ES" sz="1600" dirty="0" err="1"/>
              <a:t>received</a:t>
            </a:r>
            <a:r>
              <a:rPr lang="es-ES" sz="1600" dirty="0"/>
              <a:t> 154 </a:t>
            </a:r>
            <a:r>
              <a:rPr lang="es-ES" sz="1600" dirty="0" err="1"/>
              <a:t>LoIs</a:t>
            </a:r>
            <a:r>
              <a:rPr lang="es-ES" sz="1600" dirty="0"/>
              <a:t> / 80 </a:t>
            </a:r>
            <a:r>
              <a:rPr lang="es-ES" sz="1600" dirty="0" err="1"/>
              <a:t>collaborative</a:t>
            </a:r>
            <a:r>
              <a:rPr lang="es-ES" sz="1600" dirty="0"/>
              <a:t> </a:t>
            </a:r>
            <a:r>
              <a:rPr lang="es-ES" sz="1600" dirty="0" err="1"/>
              <a:t>projects</a:t>
            </a:r>
            <a:r>
              <a:rPr lang="es-ES" sz="1600" dirty="0"/>
              <a:t> </a:t>
            </a:r>
            <a:r>
              <a:rPr lang="es-ES" sz="1600" dirty="0" err="1"/>
              <a:t>requesting</a:t>
            </a:r>
            <a:r>
              <a:rPr lang="es-ES" sz="1600" dirty="0"/>
              <a:t> 14.2 M€ </a:t>
            </a:r>
            <a:r>
              <a:rPr lang="es-ES" sz="1600" dirty="0" err="1"/>
              <a:t>from</a:t>
            </a:r>
            <a:r>
              <a:rPr lang="es-ES" sz="1600" dirty="0"/>
              <a:t> a total  </a:t>
            </a:r>
            <a:r>
              <a:rPr lang="es-ES" sz="1600" dirty="0" err="1"/>
              <a:t>of</a:t>
            </a:r>
            <a:r>
              <a:rPr lang="es-ES" sz="1600" dirty="0"/>
              <a:t> 3 M€ </a:t>
            </a:r>
            <a:r>
              <a:rPr lang="es-ES" sz="1600" dirty="0" err="1"/>
              <a:t>available</a:t>
            </a:r>
            <a:r>
              <a:rPr lang="es-ES" sz="1600" dirty="0"/>
              <a:t>.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5297627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781286-7291-5A6E-EE57-78AC8F5FA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/>
          <a:lstStyle/>
          <a:p>
            <a:r>
              <a:rPr lang="en-GB" dirty="0"/>
              <a:t>Evaluation methodology</a:t>
            </a:r>
          </a:p>
        </p:txBody>
      </p:sp>
      <p:sp>
        <p:nvSpPr>
          <p:cNvPr id="9" name="AutoShape 2" descr="Inicio">
            <a:extLst>
              <a:ext uri="{FF2B5EF4-FFF2-40B4-BE49-F238E27FC236}">
                <a16:creationId xmlns:a16="http://schemas.microsoft.com/office/drawing/2014/main" id="{723C03C7-54B4-0808-C7B8-8B9F2262FCF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03354" y="1443111"/>
            <a:ext cx="260946" cy="26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78284" tIns="39142" rIns="78284" bIns="39142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029F4A86-F642-EE5D-77C3-C34D610C3749}"/>
              </a:ext>
            </a:extLst>
          </p:cNvPr>
          <p:cNvSpPr txBox="1"/>
          <p:nvPr/>
        </p:nvSpPr>
        <p:spPr>
          <a:xfrm>
            <a:off x="5940152" y="5814427"/>
            <a:ext cx="2364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Concept of slice-TED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362C5C80-2442-2123-2B0F-9491A0DF80D2}"/>
              </a:ext>
            </a:extLst>
          </p:cNvPr>
          <p:cNvSpPr txBox="1">
            <a:spLocks/>
          </p:cNvSpPr>
          <p:nvPr/>
        </p:nvSpPr>
        <p:spPr>
          <a:xfrm>
            <a:off x="8676456" y="6453336"/>
            <a:ext cx="319336" cy="319982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defPPr>
              <a:defRPr lang="es-ES_tradnl"/>
            </a:defPPr>
            <a:lvl1pPr marL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marL="4572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EABF873-A8CC-4680-B92B-676EF7CF1CED}" type="slidenum">
              <a:rPr lang="es-ES_tradnl" smtClean="0"/>
              <a:pPr/>
              <a:t>3</a:t>
            </a:fld>
            <a:endParaRPr lang="es-ES_tradnl"/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ACC4DCA5-3C4D-29F6-BEB8-A20BFC7696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879186"/>
              </p:ext>
            </p:extLst>
          </p:nvPr>
        </p:nvGraphicFramePr>
        <p:xfrm>
          <a:off x="502060" y="1571740"/>
          <a:ext cx="8184740" cy="4389120"/>
        </p:xfrm>
        <a:graphic>
          <a:graphicData uri="http://schemas.openxmlformats.org/drawingml/2006/table">
            <a:tbl>
              <a:tblPr firstRow="1" firstCol="1" bandRow="1"/>
              <a:tblGrid>
                <a:gridCol w="2320394">
                  <a:extLst>
                    <a:ext uri="{9D8B030D-6E8A-4147-A177-3AD203B41FA5}">
                      <a16:colId xmlns:a16="http://schemas.microsoft.com/office/drawing/2014/main" val="973232431"/>
                    </a:ext>
                  </a:extLst>
                </a:gridCol>
                <a:gridCol w="991974">
                  <a:extLst>
                    <a:ext uri="{9D8B030D-6E8A-4147-A177-3AD203B41FA5}">
                      <a16:colId xmlns:a16="http://schemas.microsoft.com/office/drawing/2014/main" val="4233618912"/>
                    </a:ext>
                  </a:extLst>
                </a:gridCol>
                <a:gridCol w="3160855">
                  <a:extLst>
                    <a:ext uri="{9D8B030D-6E8A-4147-A177-3AD203B41FA5}">
                      <a16:colId xmlns:a16="http://schemas.microsoft.com/office/drawing/2014/main" val="390939988"/>
                    </a:ext>
                  </a:extLst>
                </a:gridCol>
                <a:gridCol w="1711517">
                  <a:extLst>
                    <a:ext uri="{9D8B030D-6E8A-4147-A177-3AD203B41FA5}">
                      <a16:colId xmlns:a16="http://schemas.microsoft.com/office/drawing/2014/main" val="257627263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 (Cuerpo en alfa"/>
                        </a:rPr>
                        <a:t>Area</a:t>
                      </a:r>
                      <a:endParaRPr lang="es-ES" sz="16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 (Cuerpo en alf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 (Cuerpo en alfa"/>
                        </a:rPr>
                        <a:t>Number of LoIs</a:t>
                      </a:r>
                      <a:endParaRPr lang="es-ES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 (Cuerpo en alf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 (Cuerpo en alfa"/>
                        </a:rPr>
                        <a:t>Budget</a:t>
                      </a:r>
                      <a:endParaRPr lang="es-ES" sz="16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 (Cuerpo en alf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 (Cuerpo en alfa"/>
                        </a:rPr>
                        <a:t>Reduction</a:t>
                      </a:r>
                      <a:endParaRPr lang="es-ES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 (Cuerpo en alf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93647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 (Cuerpo en alfa"/>
                        </a:rPr>
                        <a:t>New equipment and infrastructures</a:t>
                      </a:r>
                      <a:endParaRPr lang="es-ES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 (Cuerpo en alf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es-ES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 (Cuerpo en alf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 (Cuerpo en alfa"/>
                        </a:rPr>
                        <a:t>300.000 €</a:t>
                      </a:r>
                      <a:endParaRPr lang="es-ES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 (Cuerpo en alf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1/4.5</a:t>
                      </a:r>
                      <a:endParaRPr lang="es-ES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 (Cuerpo en alf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87465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 (Cuerpo en alfa"/>
                        </a:rPr>
                        <a:t>New experiments</a:t>
                      </a:r>
                      <a:endParaRPr lang="es-ES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 (Cuerpo en alf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62</a:t>
                      </a:r>
                      <a:endParaRPr lang="es-ES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 (Cuerpo en alf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 (Cuerpo en alfa"/>
                        </a:rPr>
                        <a:t>1.050.000 €</a:t>
                      </a:r>
                      <a:endParaRPr lang="es-ES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 (Cuerpo en alf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1/4.2</a:t>
                      </a:r>
                      <a:endParaRPr lang="es-ES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 (Cuerpo en alf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02407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 (Cuerpo en alfa"/>
                        </a:rPr>
                        <a:t>Sample preparation</a:t>
                      </a:r>
                      <a:endParaRPr lang="es-ES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 (Cuerpo en alf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ES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 (Cuerpo en alf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 (Cuerpo en alfa"/>
                        </a:rPr>
                        <a:t>0 € (non-EC contribution from PSI)</a:t>
                      </a:r>
                      <a:endParaRPr lang="es-ES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 (Cuerpo en alf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To be discussed</a:t>
                      </a:r>
                      <a:endParaRPr lang="es-ES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 (Cuerpo en alf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43241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 (Cuerpo en alfa"/>
                        </a:rPr>
                        <a:t>Nuclear data evaluation</a:t>
                      </a:r>
                      <a:endParaRPr lang="es-ES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 (Cuerpo en alf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35</a:t>
                      </a:r>
                      <a:endParaRPr lang="es-ES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 (Cuerpo en alf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 (Cuerpo en alfa"/>
                        </a:rPr>
                        <a:t>1.050.000 €</a:t>
                      </a:r>
                      <a:endParaRPr lang="es-ES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 (Cuerpo en alf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1/2.9</a:t>
                      </a:r>
                      <a:endParaRPr lang="es-ES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 (Cuerpo en alf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543827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 (Cuerpo en alfa"/>
                        </a:rPr>
                        <a:t>Nuclear data validation, sensitivity analyses and priorities</a:t>
                      </a:r>
                      <a:endParaRPr lang="es-ES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 (Cuerpo en alf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37</a:t>
                      </a:r>
                      <a:endParaRPr lang="es-ES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 (Cuerpo en alf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 (Cuerpo en alfa"/>
                        </a:rPr>
                        <a:t>600.000 €</a:t>
                      </a:r>
                      <a:endParaRPr lang="es-ES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 (Cuerpo en alf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1/3.4</a:t>
                      </a:r>
                      <a:endParaRPr lang="es-ES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 (Cuerpo en alf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78199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 (Cuerpo en alfa"/>
                        </a:rPr>
                        <a:t>Transnational access &amp; Education and Training</a:t>
                      </a:r>
                      <a:endParaRPr lang="es-ES" sz="16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 (Cuerpo en alf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ES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 (Cuerpo en alf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 (Cuerpo en alfa"/>
                        </a:rPr>
                        <a:t>The budget associated to this part will come from the 1M€ reserved for transnational access, education and training, regular meetings between experimentalists and evaluators and management.</a:t>
                      </a:r>
                      <a:endParaRPr lang="es-ES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 (Cuerpo en alf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 (Cuerpo en alfa"/>
                        </a:rPr>
                        <a:t>To be discussed</a:t>
                      </a:r>
                      <a:endParaRPr lang="es-ES" sz="16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 (Cuerpo en alf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37686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9211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A1370C-74E8-EA89-765F-B05F01DAE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Evaluation</a:t>
            </a:r>
            <a:r>
              <a:rPr lang="es-ES" dirty="0"/>
              <a:t> </a:t>
            </a:r>
            <a:r>
              <a:rPr lang="es-ES" dirty="0" err="1"/>
              <a:t>guidelines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C494573-6732-1995-85C3-A65FA3E3C8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65392"/>
            <a:ext cx="8229600" cy="5299912"/>
          </a:xfrm>
        </p:spPr>
        <p:txBody>
          <a:bodyPr/>
          <a:lstStyle/>
          <a:p>
            <a:pPr marL="0" indent="0">
              <a:buNone/>
            </a:pPr>
            <a:r>
              <a:rPr lang="en-GB" b="1" dirty="0"/>
              <a:t>The Project will be driven by the following priorities</a:t>
            </a:r>
            <a:r>
              <a:rPr lang="en-GB" dirty="0"/>
              <a:t>:</a:t>
            </a:r>
          </a:p>
          <a:p>
            <a:pPr marL="400050" lvl="1" indent="0">
              <a:buNone/>
            </a:pPr>
            <a:r>
              <a:rPr lang="en-GB" dirty="0"/>
              <a:t>All aspects of nuclear data for spent fuel.</a:t>
            </a:r>
          </a:p>
          <a:p>
            <a:pPr marL="400050" lvl="1" indent="0">
              <a:buNone/>
            </a:pPr>
            <a:r>
              <a:rPr lang="en-GB" dirty="0"/>
              <a:t>Reactivity vs burnup, transients and margins.</a:t>
            </a:r>
          </a:p>
          <a:p>
            <a:pPr marL="400050" lvl="1" indent="0">
              <a:buNone/>
            </a:pPr>
            <a:r>
              <a:rPr lang="en-GB" dirty="0"/>
              <a:t>Advanced concepts, </a:t>
            </a:r>
            <a:r>
              <a:rPr lang="en-GB" dirty="0" err="1"/>
              <a:t>GenIV</a:t>
            </a:r>
            <a:r>
              <a:rPr lang="en-GB" dirty="0"/>
              <a:t>/SMR (lead, sodium, molten-salt), ADS.</a:t>
            </a:r>
          </a:p>
          <a:p>
            <a:pPr marL="400050" lvl="1" indent="0">
              <a:buNone/>
            </a:pPr>
            <a:r>
              <a:rPr lang="en-GB" dirty="0"/>
              <a:t>Criticality safety and shielding.</a:t>
            </a:r>
          </a:p>
          <a:p>
            <a:pPr marL="400050" lvl="1" indent="0">
              <a:buNone/>
            </a:pPr>
            <a:r>
              <a:rPr lang="en-GB" dirty="0"/>
              <a:t>Non-energy applications, radiation protection.</a:t>
            </a:r>
          </a:p>
          <a:p>
            <a:pPr marL="0" indent="0">
              <a:buNone/>
            </a:pPr>
            <a:r>
              <a:rPr lang="en-GB" b="1" dirty="0"/>
              <a:t>Other considerations</a:t>
            </a:r>
            <a:r>
              <a:rPr lang="en-GB" dirty="0"/>
              <a:t>:</a:t>
            </a:r>
          </a:p>
          <a:p>
            <a:pPr marL="0" indent="0">
              <a:buNone/>
            </a:pPr>
            <a:r>
              <a:rPr lang="en-GB" dirty="0"/>
              <a:t>Each </a:t>
            </a:r>
            <a:r>
              <a:rPr lang="en-GB" dirty="0" err="1"/>
              <a:t>LoI</a:t>
            </a:r>
            <a:r>
              <a:rPr lang="en-GB" dirty="0"/>
              <a:t> should be evaluated according to scientific and budgetary arguments.</a:t>
            </a:r>
          </a:p>
          <a:p>
            <a:pPr marL="400050" lvl="1" indent="0" algn="just">
              <a:buNone/>
            </a:pPr>
            <a:r>
              <a:rPr lang="en-US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Cuerpo en alfa"/>
              </a:rPr>
              <a:t>4 – </a:t>
            </a:r>
            <a:r>
              <a:rPr lang="en-US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Cuerpo en alfa"/>
              </a:rPr>
              <a:t>prioritary</a:t>
            </a:r>
            <a:endParaRPr lang="es-ES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 (Cuerpo en alfa"/>
            </a:endParaRPr>
          </a:p>
          <a:p>
            <a:pPr marL="400050" lvl="1" indent="0" algn="just">
              <a:buNone/>
            </a:pPr>
            <a:r>
              <a:rPr lang="en-US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Cuerpo en alfa"/>
              </a:rPr>
              <a:t>3 – important</a:t>
            </a:r>
            <a:endParaRPr lang="es-ES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 (Cuerpo en alfa"/>
            </a:endParaRPr>
          </a:p>
          <a:p>
            <a:pPr marL="400050" lvl="1" indent="0" algn="just">
              <a:buNone/>
            </a:pPr>
            <a:r>
              <a:rPr lang="en-US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Cuerpo en alfa"/>
              </a:rPr>
              <a:t>2 – relevant</a:t>
            </a:r>
            <a:endParaRPr lang="es-ES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 (Cuerpo en alfa"/>
            </a:endParaRPr>
          </a:p>
          <a:p>
            <a:pPr marL="400050" lvl="1" indent="0" algn="just">
              <a:buNone/>
            </a:pPr>
            <a:r>
              <a:rPr lang="en-US" kern="1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Cuerpo en alfa"/>
              </a:rPr>
              <a:t>1 – some impact / not realistic / doubtful </a:t>
            </a:r>
            <a:r>
              <a:rPr lang="en-US" kern="10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Cuerpo en alfa"/>
              </a:rPr>
              <a:t>feasibiliy</a:t>
            </a:r>
            <a:r>
              <a:rPr lang="en-US" kern="1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Cuerpo en alfa"/>
              </a:rPr>
              <a:t> –&gt; not funded</a:t>
            </a:r>
            <a:endParaRPr lang="es-ES" kern="100" dirty="0">
              <a:solidFill>
                <a:srgbClr val="FF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 (Cuerpo en alfa"/>
            </a:endParaRPr>
          </a:p>
          <a:p>
            <a:pPr marL="400050" lvl="1" indent="0" algn="just">
              <a:buNone/>
            </a:pPr>
            <a:r>
              <a:rPr lang="en-US" kern="1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Cuerpo en alfa"/>
              </a:rPr>
              <a:t>0 – not aligned with the project needs –&gt; not funded</a:t>
            </a:r>
            <a:endParaRPr lang="es-ES" kern="100" dirty="0">
              <a:solidFill>
                <a:srgbClr val="FF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 (Cuerpo en alfa"/>
            </a:endParaRPr>
          </a:p>
          <a:p>
            <a:pPr marL="0" indent="0" algn="just">
              <a:buNone/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Cuerpo en alfa"/>
              </a:rPr>
              <a:t>Large requests for equipment should not be funded or they should be subtracted from other costs 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Evaluators should have in mind the inclusiveness of the project</a:t>
            </a:r>
          </a:p>
        </p:txBody>
      </p:sp>
    </p:spTree>
    <p:extLst>
      <p:ext uri="{BB962C8B-B14F-4D97-AF65-F5344CB8AC3E}">
        <p14:creationId xmlns:p14="http://schemas.microsoft.com/office/powerpoint/2010/main" val="457434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5EC6E9-35ED-84F1-CC46-462909E8D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Evaluators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AB3C8C3-1A03-D88C-CD51-6644757BAA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08720"/>
            <a:ext cx="3970784" cy="4690515"/>
          </a:xfrm>
        </p:spPr>
        <p:txBody>
          <a:bodyPr/>
          <a:lstStyle/>
          <a:p>
            <a:pPr marL="0" indent="0">
              <a:buNone/>
            </a:pPr>
            <a:r>
              <a:rPr lang="en-US" sz="1800" kern="1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Cuerpo en alfa"/>
              </a:rPr>
              <a:t>New equipment and infrastructures</a:t>
            </a:r>
            <a:endParaRPr lang="es-ES" sz="1800" kern="100" dirty="0">
              <a:solidFill>
                <a:srgbClr val="FF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 (Cuerpo en alfa"/>
            </a:endParaRPr>
          </a:p>
          <a:p>
            <a:pPr marL="342900" lvl="0" indent="-342900">
              <a:buFont typeface="Arial" panose="020B0604020202020204" pitchFamily="34" charset="0"/>
              <a:buChar char="-"/>
            </a:pPr>
            <a:r>
              <a:rPr lang="en-US" sz="1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Cuerpo en alfa"/>
              </a:rPr>
              <a:t>C. Guerrero (U. Sevilla)</a:t>
            </a:r>
            <a:endParaRPr lang="es-ES" sz="18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 (Cuerpo en alfa"/>
            </a:endParaRPr>
          </a:p>
          <a:p>
            <a:pPr marL="342900" lvl="0" indent="-342900">
              <a:buFont typeface="Arial" panose="020B0604020202020204" pitchFamily="34" charset="0"/>
              <a:buChar char="-"/>
            </a:pPr>
            <a:r>
              <a:rPr lang="en-US" sz="1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Cuerpo en alfa"/>
              </a:rPr>
              <a:t>H. </a:t>
            </a:r>
            <a:r>
              <a:rPr lang="en-US" sz="18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Cuerpo en alfa"/>
              </a:rPr>
              <a:t>Pentillä</a:t>
            </a:r>
            <a:r>
              <a:rPr lang="en-US" sz="1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Cuerpo en alfa"/>
              </a:rPr>
              <a:t> (U. </a:t>
            </a:r>
            <a:r>
              <a:rPr lang="en-US" sz="18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Cuerpo en alfa"/>
              </a:rPr>
              <a:t>Jyväskylä</a:t>
            </a:r>
            <a:r>
              <a:rPr lang="en-US" sz="1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Cuerpo en alfa"/>
              </a:rPr>
              <a:t>)</a:t>
            </a:r>
            <a:endParaRPr lang="es-ES" b="1" kern="100" dirty="0">
              <a:ea typeface="Calibri" panose="020F0502020204030204" pitchFamily="34" charset="0"/>
              <a:cs typeface="Times New Roman (Cuerpo en alfa"/>
            </a:endParaRPr>
          </a:p>
          <a:p>
            <a:pPr marL="0" lvl="0" indent="0">
              <a:buNone/>
            </a:pPr>
            <a:r>
              <a:rPr lang="en-US" sz="1800" kern="1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Cuerpo en alfa"/>
              </a:rPr>
              <a:t>Experiments</a:t>
            </a:r>
            <a:endParaRPr lang="es-ES" sz="1800" kern="100" dirty="0">
              <a:solidFill>
                <a:srgbClr val="FF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 (Cuerpo en alfa"/>
            </a:endParaRPr>
          </a:p>
          <a:p>
            <a:pPr marL="342900" lvl="0" indent="-342900">
              <a:buFont typeface="Arial" panose="020B0604020202020204" pitchFamily="34" charset="0"/>
              <a:buChar char="-"/>
            </a:pPr>
            <a:r>
              <a:rPr lang="en-US" sz="1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Cuerpo en alfa"/>
              </a:rPr>
              <a:t>M. </a:t>
            </a:r>
            <a:r>
              <a:rPr lang="en-US" sz="18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Cuerpo en alfa"/>
              </a:rPr>
              <a:t>Kerveno</a:t>
            </a:r>
            <a:r>
              <a:rPr lang="en-US" sz="1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Cuerpo en alfa"/>
              </a:rPr>
              <a:t> (CNRS) </a:t>
            </a:r>
            <a:endParaRPr lang="es-ES" sz="18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 (Cuerpo en alfa"/>
            </a:endParaRPr>
          </a:p>
          <a:p>
            <a:pPr marL="342900" lvl="0" indent="-342900">
              <a:buFont typeface="Arial" panose="020B0604020202020204" pitchFamily="34" charset="0"/>
              <a:buChar char="-"/>
            </a:pPr>
            <a:r>
              <a:rPr lang="en-US" sz="1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Cuerpo en alfa"/>
              </a:rPr>
              <a:t>A. </a:t>
            </a:r>
            <a:r>
              <a:rPr lang="en-US" sz="18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Cuerpo en alfa"/>
              </a:rPr>
              <a:t>Plompen</a:t>
            </a:r>
            <a:r>
              <a:rPr lang="en-US" sz="1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Cuerpo en alfa"/>
              </a:rPr>
              <a:t> (JRC-</a:t>
            </a:r>
            <a:r>
              <a:rPr lang="en-US" sz="18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Cuerpo en alfa"/>
              </a:rPr>
              <a:t>Geel</a:t>
            </a:r>
            <a:r>
              <a:rPr lang="en-US" sz="1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Cuerpo en alfa"/>
              </a:rPr>
              <a:t>)</a:t>
            </a:r>
            <a:endParaRPr lang="es-ES" sz="18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 (Cuerpo en alfa"/>
            </a:endParaRPr>
          </a:p>
          <a:p>
            <a:pPr marL="342900" lvl="0" indent="-342900">
              <a:buFont typeface="Arial" panose="020B0604020202020204" pitchFamily="34" charset="0"/>
              <a:buChar char="-"/>
            </a:pPr>
            <a:r>
              <a:rPr lang="en-US" sz="1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Cuerpo en alfa"/>
              </a:rPr>
              <a:t>R. Capote (IAEA)</a:t>
            </a:r>
            <a:endParaRPr lang="es-ES" sz="18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 (Cuerpo en alfa"/>
            </a:endParaRPr>
          </a:p>
          <a:p>
            <a:pPr marL="342900" lvl="0" indent="-342900">
              <a:buFont typeface="Arial" panose="020B0604020202020204" pitchFamily="34" charset="0"/>
              <a:buChar char="-"/>
            </a:pPr>
            <a:r>
              <a:rPr lang="en-US" sz="1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Cuerpo en alfa"/>
              </a:rPr>
              <a:t>D. Cano-Ott (CIEMAT)</a:t>
            </a:r>
            <a:endParaRPr lang="es-ES" sz="18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 (Cuerpo en alfa"/>
            </a:endParaRPr>
          </a:p>
          <a:p>
            <a:pPr marL="0" indent="0">
              <a:buNone/>
            </a:pPr>
            <a:r>
              <a:rPr lang="en-US" sz="1800" kern="1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Cuerpo en alfa"/>
              </a:rPr>
              <a:t>Sample preparation</a:t>
            </a:r>
            <a:endParaRPr lang="es-ES" sz="1800" kern="100" dirty="0">
              <a:solidFill>
                <a:srgbClr val="FF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 (Cuerpo en alfa"/>
            </a:endParaRPr>
          </a:p>
          <a:p>
            <a:pPr marL="342900" lvl="0" indent="-342900">
              <a:buFont typeface="Arial" panose="020B0604020202020204" pitchFamily="34" charset="0"/>
              <a:buChar char="-"/>
            </a:pPr>
            <a:r>
              <a:rPr lang="en-US" sz="1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Cuerpo en alfa"/>
              </a:rPr>
              <a:t>D. Schumann (PSI)</a:t>
            </a:r>
            <a:endParaRPr lang="es-ES" sz="18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 (Cuerpo en alfa"/>
            </a:endParaRPr>
          </a:p>
          <a:p>
            <a:pPr marL="0" indent="0">
              <a:buNone/>
            </a:pPr>
            <a:r>
              <a:rPr lang="en-US" sz="1800" kern="1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Cuerpo en alfa"/>
              </a:rPr>
              <a:t>Nuclear data evaluation</a:t>
            </a:r>
            <a:endParaRPr lang="es-ES" sz="1800" kern="100" dirty="0">
              <a:solidFill>
                <a:srgbClr val="FF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 (Cuerpo en alfa"/>
            </a:endParaRPr>
          </a:p>
          <a:p>
            <a:pPr marL="342900" lvl="0" indent="-342900">
              <a:buFont typeface="Arial" panose="020B0604020202020204" pitchFamily="34" charset="0"/>
              <a:buChar char="-"/>
            </a:pPr>
            <a:r>
              <a:rPr lang="en-US" sz="1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Cuerpo en alfa"/>
              </a:rPr>
              <a:t>D. </a:t>
            </a:r>
            <a:r>
              <a:rPr lang="en-US" sz="18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Cuerpo en alfa"/>
              </a:rPr>
              <a:t>Rochman</a:t>
            </a:r>
            <a:r>
              <a:rPr lang="en-US" sz="1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Cuerpo en alfa"/>
              </a:rPr>
              <a:t> (PSI)</a:t>
            </a:r>
            <a:endParaRPr lang="es-ES" sz="18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 (Cuerpo en alfa"/>
            </a:endParaRPr>
          </a:p>
          <a:p>
            <a:pPr marL="342900" lvl="0" indent="-342900">
              <a:buFont typeface="Arial" panose="020B0604020202020204" pitchFamily="34" charset="0"/>
              <a:buChar char="-"/>
            </a:pPr>
            <a:r>
              <a:rPr lang="en-US" sz="1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Cuerpo en alfa"/>
              </a:rPr>
              <a:t>A. </a:t>
            </a:r>
            <a:r>
              <a:rPr lang="en-US" sz="18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Cuerpo en alfa"/>
              </a:rPr>
              <a:t>Plompen</a:t>
            </a:r>
            <a:r>
              <a:rPr lang="en-US" sz="1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Cuerpo en alfa"/>
              </a:rPr>
              <a:t> (JEFF)</a:t>
            </a:r>
            <a:endParaRPr lang="es-ES" sz="18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 (Cuerpo en alfa"/>
            </a:endParaRPr>
          </a:p>
          <a:p>
            <a:pPr marL="342900" lvl="0" indent="-342900">
              <a:buFont typeface="Arial" panose="020B0604020202020204" pitchFamily="34" charset="0"/>
              <a:buChar char="-"/>
            </a:pPr>
            <a:r>
              <a:rPr lang="en-US" sz="1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 (Cuerpo en alfa"/>
              </a:rPr>
              <a:t>R. Capote (IAEA)</a:t>
            </a:r>
            <a:endParaRPr lang="es-ES" sz="18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 (Cuerpo en alfa"/>
            </a:endParaRPr>
          </a:p>
        </p:txBody>
      </p:sp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D287FBC8-A725-42CE-0FD6-4FB4BB02E426}"/>
              </a:ext>
            </a:extLst>
          </p:cNvPr>
          <p:cNvSpPr txBox="1">
            <a:spLocks/>
          </p:cNvSpPr>
          <p:nvPr/>
        </p:nvSpPr>
        <p:spPr bwMode="auto">
          <a:xfrm>
            <a:off x="4412301" y="908720"/>
            <a:ext cx="3970784" cy="2973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kern="100" dirty="0">
                <a:solidFill>
                  <a:srgbClr val="FF0000"/>
                </a:solidFill>
                <a:ea typeface="Calibri" panose="020F0502020204030204" pitchFamily="34" charset="0"/>
                <a:cs typeface="Times New Roman (Cuerpo en alfa"/>
              </a:rPr>
              <a:t>Nuclear data validation, sensitivity analyses and priorities</a:t>
            </a:r>
            <a:endParaRPr lang="es-ES" kern="100" dirty="0">
              <a:solidFill>
                <a:srgbClr val="FF0000"/>
              </a:solidFill>
              <a:ea typeface="Calibri" panose="020F0502020204030204" pitchFamily="34" charset="0"/>
              <a:cs typeface="Times New Roman (Cuerpo en alfa"/>
            </a:endParaRPr>
          </a:p>
          <a:p>
            <a:pPr>
              <a:buFont typeface="Arial" pitchFamily="34" charset="0"/>
              <a:buChar char="-"/>
            </a:pPr>
            <a:r>
              <a:rPr lang="en-US" b="1" kern="100" dirty="0">
                <a:ea typeface="Calibri" panose="020F0502020204030204" pitchFamily="34" charset="0"/>
                <a:cs typeface="Times New Roman (Cuerpo en alfa"/>
              </a:rPr>
              <a:t>R. </a:t>
            </a:r>
            <a:r>
              <a:rPr lang="en-US" b="1" kern="100" dirty="0" err="1">
                <a:ea typeface="Calibri" panose="020F0502020204030204" pitchFamily="34" charset="0"/>
                <a:cs typeface="Times New Roman (Cuerpo en alfa"/>
              </a:rPr>
              <a:t>Jacqmin</a:t>
            </a:r>
            <a:r>
              <a:rPr lang="en-US" b="1" kern="100" dirty="0">
                <a:ea typeface="Calibri" panose="020F0502020204030204" pitchFamily="34" charset="0"/>
                <a:cs typeface="Times New Roman (Cuerpo en alfa"/>
              </a:rPr>
              <a:t> (CEA)</a:t>
            </a:r>
            <a:endParaRPr lang="es-ES" kern="100" dirty="0">
              <a:ea typeface="Calibri" panose="020F0502020204030204" pitchFamily="34" charset="0"/>
              <a:cs typeface="Times New Roman (Cuerpo en alfa"/>
            </a:endParaRPr>
          </a:p>
          <a:p>
            <a:pPr>
              <a:buFont typeface="Arial" pitchFamily="34" charset="0"/>
              <a:buChar char="-"/>
            </a:pPr>
            <a:r>
              <a:rPr lang="es-ES" b="1" kern="100" dirty="0">
                <a:ea typeface="Calibri" panose="020F0502020204030204" pitchFamily="34" charset="0"/>
                <a:cs typeface="Times New Roman (Cuerpo en alfa"/>
              </a:rPr>
              <a:t>O. Cabellos (U. Pol. Madrid)</a:t>
            </a:r>
            <a:endParaRPr lang="es-ES" kern="100" dirty="0">
              <a:ea typeface="Calibri" panose="020F0502020204030204" pitchFamily="34" charset="0"/>
              <a:cs typeface="Times New Roman (Cuerpo en alfa"/>
            </a:endParaRPr>
          </a:p>
          <a:p>
            <a:pPr>
              <a:buFont typeface="Arial" pitchFamily="34" charset="0"/>
              <a:buChar char="-"/>
            </a:pPr>
            <a:r>
              <a:rPr lang="es-ES" b="1" kern="100" dirty="0" err="1">
                <a:ea typeface="Calibri" panose="020F0502020204030204" pitchFamily="34" charset="0"/>
                <a:cs typeface="Times New Roman (Cuerpo en alfa"/>
              </a:rPr>
              <a:t>Michal</a:t>
            </a:r>
            <a:r>
              <a:rPr lang="es-ES" b="1" kern="100" dirty="0">
                <a:ea typeface="Calibri" panose="020F0502020204030204" pitchFamily="34" charset="0"/>
                <a:cs typeface="Times New Roman (Cuerpo en alfa"/>
              </a:rPr>
              <a:t> </a:t>
            </a:r>
            <a:r>
              <a:rPr lang="es-ES" b="1" kern="100" dirty="0" err="1">
                <a:ea typeface="Calibri" panose="020F0502020204030204" pitchFamily="34" charset="0"/>
                <a:cs typeface="Times New Roman (Cuerpo en alfa"/>
              </a:rPr>
              <a:t>Kostal</a:t>
            </a:r>
            <a:r>
              <a:rPr lang="es-ES" b="1" kern="100" dirty="0">
                <a:ea typeface="Calibri" panose="020F0502020204030204" pitchFamily="34" charset="0"/>
                <a:cs typeface="Times New Roman (Cuerpo en alfa"/>
              </a:rPr>
              <a:t> (CVREZ)</a:t>
            </a:r>
            <a:endParaRPr lang="es-ES" kern="100" dirty="0">
              <a:ea typeface="Calibri" panose="020F0502020204030204" pitchFamily="34" charset="0"/>
              <a:cs typeface="Times New Roman (Cuerpo en alfa"/>
            </a:endParaRPr>
          </a:p>
          <a:p>
            <a:pPr marL="0" indent="0">
              <a:buNone/>
            </a:pPr>
            <a:r>
              <a:rPr lang="es-ES" kern="100" dirty="0">
                <a:solidFill>
                  <a:srgbClr val="FF0000"/>
                </a:solidFill>
                <a:ea typeface="Calibri" panose="020F0502020204030204" pitchFamily="34" charset="0"/>
                <a:cs typeface="Times New Roman (Cuerpo en alfa"/>
              </a:rPr>
              <a:t>High </a:t>
            </a:r>
            <a:r>
              <a:rPr lang="es-ES" kern="100" dirty="0" err="1">
                <a:solidFill>
                  <a:srgbClr val="FF0000"/>
                </a:solidFill>
                <a:ea typeface="Calibri" panose="020F0502020204030204" pitchFamily="34" charset="0"/>
                <a:cs typeface="Times New Roman (Cuerpo en alfa"/>
              </a:rPr>
              <a:t>energy</a:t>
            </a:r>
            <a:r>
              <a:rPr lang="es-ES" kern="100" dirty="0">
                <a:solidFill>
                  <a:srgbClr val="FF0000"/>
                </a:solidFill>
                <a:ea typeface="Calibri" panose="020F0502020204030204" pitchFamily="34" charset="0"/>
                <a:cs typeface="Times New Roman (Cuerpo en alfa"/>
              </a:rPr>
              <a:t> </a:t>
            </a:r>
            <a:r>
              <a:rPr lang="es-ES" kern="100" dirty="0" err="1">
                <a:solidFill>
                  <a:srgbClr val="FF0000"/>
                </a:solidFill>
                <a:ea typeface="Calibri" panose="020F0502020204030204" pitchFamily="34" charset="0"/>
                <a:cs typeface="Times New Roman (Cuerpo en alfa"/>
              </a:rPr>
              <a:t>applications</a:t>
            </a:r>
            <a:endParaRPr lang="es-ES" kern="100" dirty="0">
              <a:solidFill>
                <a:srgbClr val="FF0000"/>
              </a:solidFill>
              <a:ea typeface="Calibri" panose="020F0502020204030204" pitchFamily="34" charset="0"/>
              <a:cs typeface="Times New Roman (Cuerpo en alfa"/>
            </a:endParaRPr>
          </a:p>
          <a:p>
            <a:pPr>
              <a:buFont typeface="Arial" pitchFamily="34" charset="0"/>
              <a:buChar char="-"/>
            </a:pPr>
            <a:r>
              <a:rPr lang="es-ES" b="1" kern="100" dirty="0">
                <a:ea typeface="Calibri" panose="020F0502020204030204" pitchFamily="34" charset="0"/>
                <a:cs typeface="Times New Roman (Cuerpo en alfa"/>
              </a:rPr>
              <a:t>S. </a:t>
            </a:r>
            <a:r>
              <a:rPr lang="es-ES" b="1" kern="100" dirty="0" err="1">
                <a:ea typeface="Calibri" panose="020F0502020204030204" pitchFamily="34" charset="0"/>
                <a:cs typeface="Times New Roman (Cuerpo en alfa"/>
              </a:rPr>
              <a:t>Leray</a:t>
            </a:r>
            <a:r>
              <a:rPr lang="es-ES" b="1" kern="100" dirty="0">
                <a:ea typeface="Calibri" panose="020F0502020204030204" pitchFamily="34" charset="0"/>
                <a:cs typeface="Times New Roman (Cuerpo en alfa"/>
              </a:rPr>
              <a:t> (CEA)</a:t>
            </a:r>
            <a:endParaRPr lang="es-ES" kern="100" dirty="0">
              <a:ea typeface="Calibri" panose="020F0502020204030204" pitchFamily="34" charset="0"/>
              <a:cs typeface="Times New Roman (Cuerpo en alfa"/>
            </a:endParaRPr>
          </a:p>
          <a:p>
            <a:pPr marL="0" indent="0">
              <a:buNone/>
            </a:pPr>
            <a:r>
              <a:rPr lang="en-US" kern="100" dirty="0">
                <a:solidFill>
                  <a:srgbClr val="FF0000"/>
                </a:solidFill>
                <a:ea typeface="Calibri" panose="020F0502020204030204" pitchFamily="34" charset="0"/>
                <a:cs typeface="Times New Roman (Cuerpo en alfa"/>
              </a:rPr>
              <a:t>Transnational access</a:t>
            </a:r>
            <a:endParaRPr lang="es-ES" kern="100" dirty="0">
              <a:solidFill>
                <a:srgbClr val="FF0000"/>
              </a:solidFill>
              <a:ea typeface="Calibri" panose="020F0502020204030204" pitchFamily="34" charset="0"/>
              <a:cs typeface="Times New Roman (Cuerpo en alfa"/>
            </a:endParaRPr>
          </a:p>
          <a:p>
            <a:pPr>
              <a:buFont typeface="Arial" pitchFamily="34" charset="0"/>
              <a:buChar char="-"/>
            </a:pPr>
            <a:r>
              <a:rPr lang="en-US" b="1" kern="100" dirty="0">
                <a:ea typeface="Calibri" panose="020F0502020204030204" pitchFamily="34" charset="0"/>
                <a:cs typeface="Times New Roman (Cuerpo en alfa"/>
              </a:rPr>
              <a:t>A. </a:t>
            </a:r>
            <a:r>
              <a:rPr lang="en-US" b="1" kern="100" dirty="0" err="1">
                <a:ea typeface="Calibri" panose="020F0502020204030204" pitchFamily="34" charset="0"/>
                <a:cs typeface="Times New Roman (Cuerpo en alfa"/>
              </a:rPr>
              <a:t>Junghans</a:t>
            </a:r>
            <a:r>
              <a:rPr lang="en-US" b="1" kern="100" dirty="0">
                <a:ea typeface="Calibri" panose="020F0502020204030204" pitchFamily="34" charset="0"/>
                <a:cs typeface="Times New Roman (Cuerpo en alfa"/>
              </a:rPr>
              <a:t> (HZDR)</a:t>
            </a:r>
            <a:endParaRPr lang="es-ES" kern="100" dirty="0">
              <a:ea typeface="Calibri" panose="020F0502020204030204" pitchFamily="34" charset="0"/>
              <a:cs typeface="Times New Roman (Cuerpo en alfa"/>
            </a:endParaRPr>
          </a:p>
        </p:txBody>
      </p:sp>
    </p:spTree>
    <p:extLst>
      <p:ext uri="{BB962C8B-B14F-4D97-AF65-F5344CB8AC3E}">
        <p14:creationId xmlns:p14="http://schemas.microsoft.com/office/powerpoint/2010/main" val="28358690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781286-7291-5A6E-EE57-78AC8F5FA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/>
          <a:lstStyle/>
          <a:p>
            <a:r>
              <a:rPr lang="en-GB" dirty="0"/>
              <a:t>Guidelines for this meeting</a:t>
            </a:r>
          </a:p>
        </p:txBody>
      </p:sp>
      <p:sp>
        <p:nvSpPr>
          <p:cNvPr id="9" name="AutoShape 2" descr="Inicio">
            <a:extLst>
              <a:ext uri="{FF2B5EF4-FFF2-40B4-BE49-F238E27FC236}">
                <a16:creationId xmlns:a16="http://schemas.microsoft.com/office/drawing/2014/main" id="{723C03C7-54B4-0808-C7B8-8B9F2262FCF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03354" y="1443111"/>
            <a:ext cx="260946" cy="26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78284" tIns="39142" rIns="78284" bIns="39142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12EEAE91-9ED7-B0B9-EDF1-25A52597968F}"/>
              </a:ext>
            </a:extLst>
          </p:cNvPr>
          <p:cNvSpPr txBox="1"/>
          <p:nvPr/>
        </p:nvSpPr>
        <p:spPr>
          <a:xfrm>
            <a:off x="463107" y="1043731"/>
            <a:ext cx="829126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dirty="0"/>
              <a:t>The goal of this meeting is to have a consensus on the rules for the preliminary budget allocations.</a:t>
            </a:r>
          </a:p>
          <a:p>
            <a:pPr algn="just"/>
            <a:endParaRPr lang="en-GB" dirty="0"/>
          </a:p>
          <a:p>
            <a:pPr algn="just"/>
            <a:r>
              <a:rPr lang="en-GB" dirty="0"/>
              <a:t>1. Each evaluator should present the results from its evaluation, explaining the rules applied and justifying why some </a:t>
            </a:r>
            <a:r>
              <a:rPr lang="en-GB" dirty="0" err="1"/>
              <a:t>LoIs</a:t>
            </a:r>
            <a:r>
              <a:rPr lang="en-GB" dirty="0"/>
              <a:t> were not funded (if it is the case).</a:t>
            </a:r>
          </a:p>
          <a:p>
            <a:pPr algn="just"/>
            <a:endParaRPr lang="en-GB" dirty="0"/>
          </a:p>
          <a:p>
            <a:pPr algn="just"/>
            <a:r>
              <a:rPr lang="en-GB" dirty="0"/>
              <a:t>2. For the </a:t>
            </a:r>
            <a:r>
              <a:rPr lang="en-GB" dirty="0" err="1"/>
              <a:t>LoIs</a:t>
            </a:r>
            <a:r>
              <a:rPr lang="en-GB" dirty="0"/>
              <a:t> funded, a general rule as a function of the score obtained would be welcome.</a:t>
            </a:r>
          </a:p>
          <a:p>
            <a:pPr algn="just"/>
            <a:endParaRPr lang="en-GB" dirty="0"/>
          </a:p>
          <a:p>
            <a:pPr algn="just"/>
            <a:r>
              <a:rPr lang="en-GB" dirty="0"/>
              <a:t>Since not all the Excel sheets were available before the meeting, it is particularly important to indicate 1) and 2)</a:t>
            </a:r>
          </a:p>
          <a:p>
            <a:pPr algn="just"/>
            <a:endParaRPr lang="en-GB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dirty="0"/>
              <a:t>We have a very dense agenda. Please don’t exceed the allocated time.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dirty="0"/>
              <a:t>Please send me your tables even during the meeting.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dirty="0"/>
              <a:t>Please upload your presentations on the </a:t>
            </a:r>
            <a:r>
              <a:rPr lang="en-GB"/>
              <a:t>Indico webpage.</a:t>
            </a:r>
            <a:endParaRPr lang="en-GB" dirty="0"/>
          </a:p>
          <a:p>
            <a:pPr algn="just"/>
            <a:endParaRPr lang="en-GB" dirty="0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029F4A86-F642-EE5D-77C3-C34D610C3749}"/>
              </a:ext>
            </a:extLst>
          </p:cNvPr>
          <p:cNvSpPr txBox="1"/>
          <p:nvPr/>
        </p:nvSpPr>
        <p:spPr>
          <a:xfrm>
            <a:off x="5940152" y="5814427"/>
            <a:ext cx="2364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Concept of slice-TED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362C5C80-2442-2123-2B0F-9491A0DF80D2}"/>
              </a:ext>
            </a:extLst>
          </p:cNvPr>
          <p:cNvSpPr txBox="1">
            <a:spLocks/>
          </p:cNvSpPr>
          <p:nvPr/>
        </p:nvSpPr>
        <p:spPr>
          <a:xfrm>
            <a:off x="8676456" y="6453336"/>
            <a:ext cx="319336" cy="319982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defPPr>
              <a:defRPr lang="es-ES_tradnl"/>
            </a:defPPr>
            <a:lvl1pPr marL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marL="4572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EABF873-A8CC-4680-B92B-676EF7CF1CED}" type="slidenum">
              <a:rPr lang="es-ES_tradnl" smtClean="0"/>
              <a:pPr/>
              <a:t>6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2224371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12739</TotalTime>
  <Words>779</Words>
  <Application>Microsoft Macintosh PowerPoint</Application>
  <PresentationFormat>Presentación en pantalla (4:3)</PresentationFormat>
  <Paragraphs>197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9" baseType="lpstr">
      <vt:lpstr>Arial</vt:lpstr>
      <vt:lpstr>Calibri</vt:lpstr>
      <vt:lpstr>Tema de Office</vt:lpstr>
      <vt:lpstr>New Nuclear Data Project core group meeting</vt:lpstr>
      <vt:lpstr>Summary of the budget request</vt:lpstr>
      <vt:lpstr>Evaluation methodology</vt:lpstr>
      <vt:lpstr>Evaluation guidelines</vt:lpstr>
      <vt:lpstr>Evaluators</vt:lpstr>
      <vt:lpstr>Guidelines for this meeting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Measurement of the neutron capture cross section of the fissile  isotope 235U with the CERN n_TOF Total Absorption Calorimeter  and a fission tagging based on micromegas detectors</dc:title>
  <dc:creator>Javi B</dc:creator>
  <cp:lastModifiedBy>Daniel Cano Ott</cp:lastModifiedBy>
  <cp:revision>1011</cp:revision>
  <cp:lastPrinted>2019-07-15T08:16:56Z</cp:lastPrinted>
  <dcterms:created xsi:type="dcterms:W3CDTF">2015-05-25T06:44:17Z</dcterms:created>
  <dcterms:modified xsi:type="dcterms:W3CDTF">2023-07-09T19:13:29Z</dcterms:modified>
</cp:coreProperties>
</file>