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4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02">
          <p15:clr>
            <a:srgbClr val="A4A3A4"/>
          </p15:clr>
        </p15:guide>
        <p15:guide id="9" pos="7378" userDrawn="1">
          <p15:clr>
            <a:srgbClr val="A4A3A4"/>
          </p15:clr>
        </p15:guide>
        <p15:guide id="10" pos="665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A5B"/>
    <a:srgbClr val="0029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07" autoAdjust="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orient="horz" pos="3884"/>
        <p:guide orient="horz" pos="300"/>
        <p:guide orient="horz" pos="1117"/>
        <p:guide pos="302"/>
        <p:guide pos="7378"/>
        <p:guide pos="6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808B-E55E-495E-AD4D-B469E5CD22EF}" type="datetimeFigureOut">
              <a:rPr lang="fi-FI" sz="800" smtClean="0"/>
              <a:t>8.7.2023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F4E2-CB80-489C-B09B-4F5EEF4552B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57917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BDF7DAC-3845-4961-8DB5-52D3C261C68E}" type="datetimeFigureOut">
              <a:rPr lang="fi-FI" smtClean="0"/>
              <a:pPr/>
              <a:t>8.7.2023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A2CDBA3-8E53-4B38-8A28-94E4F9D926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8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7FC8AB4-BAF4-4D42-8872-AFDC24CCDD75}" type="datetime1">
              <a:rPr lang="fi-FI" smtClean="0"/>
              <a:t>8.7.2023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43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CE15D4-FA64-420B-9AFA-D27A5DC99D4A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7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3444F-85E1-4DC9-8EA2-A919F80CF21D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6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174A7B-F398-422A-9274-A7A0A77AE029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F59-3B3E-4434-8A80-1A363BC70A00}" type="datetime1">
              <a:rPr lang="fi-FI" smtClean="0"/>
              <a:t>8.7.2023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3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82CA-7D08-4C64-A2BA-A286A40F9810}" type="datetime1">
              <a:rPr lang="fi-FI" smtClean="0"/>
              <a:t>8.7.2023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41A2-48E2-4BFE-BD0D-9B7D2B6441E4}" type="datetime1">
              <a:rPr lang="fi-FI" smtClean="0"/>
              <a:t>8.7.2023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2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72CC-29C7-4312-AA7D-FC0D130E2651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7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881-BBB2-4666-A10D-F4C42740CE29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3183C9-4B92-47A3-9B0C-4F7FFD5778B3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9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D172078D-D4CF-4F8B-89D4-683D8E317D99}" type="datetime1">
              <a:rPr lang="fi-FI" smtClean="0"/>
              <a:t>8.7.2023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2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9AA285B-F5FB-48E8-9E8F-9D20CFE3E443}" type="datetime1">
              <a:rPr lang="fi-FI" smtClean="0"/>
              <a:t>8.7.2023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7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6703-07DF-4528-8F0F-740BB826187F}" type="datetime1">
              <a:rPr lang="fi-FI" smtClean="0"/>
              <a:t>8.7.2023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2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4B8D-95FF-4589-9B9A-3A6306CC07E9}" type="datetime1">
              <a:rPr lang="fi-FI" smtClean="0"/>
              <a:t>8.7.2023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0EBD-CCAD-42A7-BEF7-F6A4385AEC96}" type="datetime1">
              <a:rPr lang="fi-FI" smtClean="0"/>
              <a:t>8.7.2023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0593-6CFC-4FA8-9168-1F36779AADF9}" type="datetime1">
              <a:rPr lang="fi-FI" smtClean="0"/>
              <a:t>8.7.2023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0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F5A953-C7A8-4DC0-B83F-3DF5D37EDE88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5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809-94E2-48DA-B120-4BBAD84AC78E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0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941DD-DFFB-4F5E-804F-172516824F1B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60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68543-CE59-49F8-867C-8A3FBAAD7A9F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4E90D-FE23-4FB2-9E95-A78C890E1071}" type="datetime1">
              <a:rPr lang="fi-FI" smtClean="0"/>
              <a:t>8.7.2023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8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BE958-3B47-436D-8DD1-2D5CAB1F4512}" type="datetime1">
              <a:rPr lang="fi-FI" smtClean="0"/>
              <a:t>8.7.2023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9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CBC3C4-7E9F-4D5C-9AE6-9858016C1106}" type="datetime1">
              <a:rPr lang="fi-FI" smtClean="0"/>
              <a:t>8.7.2023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3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03B9F0-AC92-4F95-88F1-368CC87E5C5E}" type="datetime1">
              <a:rPr lang="fi-FI" smtClean="0"/>
              <a:t>8.7.2023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458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665-A412-4858-82BF-B092FC41CFF7}" type="datetime1">
              <a:rPr lang="fi-FI" smtClean="0"/>
              <a:t>8.7.2023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990C-8331-4DA1-97FF-1E3F516B1243}" type="datetime1">
              <a:rPr lang="fi-FI" smtClean="0"/>
              <a:t>8.7.2023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D3040-EC68-41B6-B426-75D972819FB0}" type="datetime1">
              <a:rPr lang="fi-FI" smtClean="0"/>
              <a:t>8.7.2023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62767B-731B-4464-9ABA-9ADF7EB493B6}" type="datetime1">
              <a:rPr lang="fi-FI" smtClean="0"/>
              <a:t>8.7.2023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B2A89-1602-4E9D-8AE2-C3B623ABF8B4}" type="datetime1">
              <a:rPr lang="fi-FI" smtClean="0"/>
              <a:t>8.7.2023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1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BBFBBC-9947-494E-8801-827AD1579B09}" type="datetime1">
              <a:rPr lang="fi-FI" smtClean="0"/>
              <a:t>8.7.2023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435E05-882E-487F-8F92-FA8A4A13627E}" type="datetime1">
              <a:rPr lang="fi-FI" smtClean="0"/>
              <a:t>8.7.2023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F2A8-0E19-4A6C-8620-E482DF92A49E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43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5DB4A7-9188-4095-84E1-E1DCB0ECE150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284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FC9E98-C3B4-4609-BD80-85D9B3F8898B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0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C303AC-00DE-4A76-B195-7695749E5363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8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09E99790-A5AA-4C9F-86E4-F2AE5C5929B8}" type="datetime1">
              <a:rPr lang="fi-FI" smtClean="0"/>
              <a:t>8.7.2023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74" r:id="rId6"/>
    <p:sldLayoutId id="2147483663" r:id="rId7"/>
    <p:sldLayoutId id="2147483651" r:id="rId8"/>
    <p:sldLayoutId id="2147483664" r:id="rId9"/>
    <p:sldLayoutId id="2147483667" r:id="rId10"/>
    <p:sldLayoutId id="2147483665" r:id="rId11"/>
    <p:sldLayoutId id="2147483666" r:id="rId12"/>
    <p:sldLayoutId id="2147483652" r:id="rId13"/>
    <p:sldLayoutId id="2147483653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69" r:id="rId20"/>
    <p:sldLayoutId id="2147483690" r:id="rId21"/>
    <p:sldLayoutId id="2147483691" r:id="rId22"/>
    <p:sldLayoutId id="2147483692" r:id="rId23"/>
    <p:sldLayoutId id="2147483683" r:id="rId24"/>
    <p:sldLayoutId id="2147483682" r:id="rId25"/>
    <p:sldLayoutId id="2147483684" r:id="rId26"/>
    <p:sldLayoutId id="2147483685" r:id="rId27"/>
    <p:sldLayoutId id="2147483679" r:id="rId28"/>
    <p:sldLayoutId id="2147483680" r:id="rId29"/>
    <p:sldLayoutId id="2147483681" r:id="rId30"/>
    <p:sldLayoutId id="2147483654" r:id="rId31"/>
    <p:sldLayoutId id="2147483655" r:id="rId32"/>
    <p:sldLayoutId id="2147483687" r:id="rId33"/>
    <p:sldLayoutId id="2147483689" r:id="rId34"/>
    <p:sldLayoutId id="2147483686" r:id="rId35"/>
    <p:sldLayoutId id="2147483688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DF0E-79CC-4AD4-9282-BDA7486609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New </a:t>
            </a:r>
            <a:r>
              <a:rPr lang="fi-FI" dirty="0" err="1"/>
              <a:t>equipment</a:t>
            </a:r>
            <a:r>
              <a:rPr lang="fi-FI" dirty="0"/>
              <a:t> and </a:t>
            </a:r>
            <a:r>
              <a:rPr lang="fi-FI" dirty="0" err="1"/>
              <a:t>infrastructures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DCE36-DFEA-49B5-9C94-1C08F4DFCF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Heikki Penttilä</a:t>
            </a:r>
          </a:p>
          <a:p>
            <a:r>
              <a:rPr lang="fi-FI" dirty="0"/>
              <a:t>EURATOM </a:t>
            </a:r>
            <a:r>
              <a:rPr lang="fi-FI" dirty="0" err="1"/>
              <a:t>proposal</a:t>
            </a:r>
            <a:r>
              <a:rPr lang="fi-FI" dirty="0"/>
              <a:t> </a:t>
            </a:r>
            <a:r>
              <a:rPr lang="fi-FI" dirty="0" err="1"/>
              <a:t>preparation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, </a:t>
            </a:r>
            <a:r>
              <a:rPr lang="fi-FI" dirty="0" err="1"/>
              <a:t>evaluation</a:t>
            </a:r>
            <a:r>
              <a:rPr lang="fi-FI" dirty="0"/>
              <a:t> of </a:t>
            </a:r>
            <a:r>
              <a:rPr lang="fi-FI" dirty="0" err="1"/>
              <a:t>Letters</a:t>
            </a:r>
            <a:r>
              <a:rPr lang="fi-FI" dirty="0"/>
              <a:t> of </a:t>
            </a:r>
            <a:r>
              <a:rPr lang="fi-FI" dirty="0" err="1"/>
              <a:t>Interest</a:t>
            </a:r>
            <a:r>
              <a:rPr lang="fi-FI" dirty="0"/>
              <a:t>, Madrid, 10.7.2023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3BD7A-A09F-4D82-B119-CE370935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8AB4-BAF4-4D42-8872-AFDC24CCDD75}" type="datetime1">
              <a:rPr lang="fi-FI" smtClean="0"/>
              <a:t>8.7.2023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F42CC-ED38-43FF-9EA2-1EE00D9D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9D064-1A71-4202-B860-A7740089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7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4956-A711-6123-0A65-37747242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576486"/>
          </a:xfrm>
        </p:spPr>
        <p:txBody>
          <a:bodyPr/>
          <a:lstStyle/>
          <a:p>
            <a:r>
              <a:rPr lang="fi-FI" dirty="0"/>
              <a:t>Evaluation </a:t>
            </a:r>
            <a:r>
              <a:rPr lang="fi-FI" dirty="0" err="1"/>
              <a:t>criteria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D816-626E-4630-FEF4-D486DCF7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340768"/>
            <a:ext cx="11229363" cy="4896544"/>
          </a:xfrm>
        </p:spPr>
        <p:txBody>
          <a:bodyPr/>
          <a:lstStyle/>
          <a:p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Primary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criterion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: New and/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improved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nuclear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data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production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ea typeface="Calibri" panose="020F0502020204030204" pitchFamily="34" charset="0"/>
              </a:rPr>
              <a:t>potential</a:t>
            </a:r>
            <a:endParaRPr lang="fi-FI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ranking is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based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my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view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large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potential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producing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nuclear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data. 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view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bound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subjective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and I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see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myself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I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probably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see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more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potential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those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LoI’s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myself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understand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better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underestimate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less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familiar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.  Ranking is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based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146175" lvl="3" indent="-342900">
              <a:buFont typeface="+mj-lt"/>
              <a:buAutoNum type="arabicParenR"/>
            </a:pP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motivation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pPr marL="1146175" lvl="3" indent="-342900">
              <a:buFont typeface="+mj-lt"/>
              <a:buAutoNum type="arabicParenR"/>
            </a:pP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novelty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146175" lvl="3" indent="-342900">
              <a:buFont typeface="+mj-lt"/>
              <a:buAutoNum type="arabicParenR"/>
            </a:pP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technical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feasibility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</a:p>
          <a:p>
            <a:pPr marL="0" indent="0">
              <a:buNone/>
            </a:pPr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40309-BD8D-9AF4-F68F-1B9A2DC4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E634A-6C53-F086-FA69-FC9CFCA6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SCIENCE.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18F6F-10AE-F928-22F0-B2E41497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99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4956-A711-6123-0A65-37747242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576486"/>
          </a:xfrm>
        </p:spPr>
        <p:txBody>
          <a:bodyPr/>
          <a:lstStyle/>
          <a:p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Rejected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LoIs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D816-626E-4630-FEF4-D486DCF7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340768"/>
            <a:ext cx="11229363" cy="4896544"/>
          </a:xfrm>
        </p:spPr>
        <p:txBody>
          <a:bodyPr/>
          <a:lstStyle/>
          <a:p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TERRIFIC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Development of Terbium based cancer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theranostics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 nuclear data aspect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NEDEGARA: Development of an in-beam neutron detector for total cross section measurements in presence of gamma radiation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requests 550k out of total 300k for equipment and infra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this was a realistic budget, reducing it with any reasonable factor results in totally handicapped project</a:t>
            </a:r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40309-BD8D-9AF4-F68F-1B9A2DC4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E634A-6C53-F086-FA69-FC9CFCA6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SCIENCE.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18F6F-10AE-F928-22F0-B2E41497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535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4956-A711-6123-0A65-37747242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576486"/>
          </a:xfrm>
        </p:spPr>
        <p:txBody>
          <a:bodyPr/>
          <a:lstStyle/>
          <a:p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Budget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distribution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proposal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D816-626E-4630-FEF4-D486DCF7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340768"/>
            <a:ext cx="11229363" cy="4896544"/>
          </a:xfrm>
        </p:spPr>
        <p:txBody>
          <a:bodyPr/>
          <a:lstStyle/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general ”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cheese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cutter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principle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Higher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rank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LoI’s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were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reduced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less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Small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requests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were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reduced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small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funding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necessarily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produce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viable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project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PM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requests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were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reduced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travel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equipment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Possibility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move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travel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expenses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TAA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part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project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proposal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was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happily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assumed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Depends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structure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TAA</a:t>
            </a:r>
          </a:p>
          <a:p>
            <a:pPr lvl="1"/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Travel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support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needs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be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applied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again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United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Kingdom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EU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Have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funding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system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own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if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supported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UK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proposals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included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intact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uncut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40309-BD8D-9AF4-F68F-1B9A2DC4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E634A-6C53-F086-FA69-FC9CFCA6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SCIENCE.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18F6F-10AE-F928-22F0-B2E41497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78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4956-A711-6123-0A65-37747242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271206"/>
            <a:ext cx="10369103" cy="576486"/>
          </a:xfrm>
        </p:spPr>
        <p:txBody>
          <a:bodyPr/>
          <a:lstStyle/>
          <a:p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Overview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40309-BD8D-9AF4-F68F-1B9A2DC4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E634A-6C53-F086-FA69-FC9CFCA6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SCIENCE.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18F6F-10AE-F928-22F0-B2E41497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5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F36DD6-7E62-A5AB-8B58-74EB4AFD2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778" y="842633"/>
            <a:ext cx="10488488" cy="57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6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4956-A711-6123-0A65-37747242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271206"/>
            <a:ext cx="10369103" cy="576486"/>
          </a:xfrm>
        </p:spPr>
        <p:txBody>
          <a:bodyPr/>
          <a:lstStyle/>
          <a:p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Overview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funding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suggestion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40309-BD8D-9AF4-F68F-1B9A2DC4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E634A-6C53-F086-FA69-FC9CFCA6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SCIENCE.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18F6F-10AE-F928-22F0-B2E41497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6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B0901C-6147-64C3-4802-F84F2667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022" y="780794"/>
            <a:ext cx="9297553" cy="5816558"/>
          </a:xfrm>
          <a:prstGeom prst="rect">
            <a:avLst/>
          </a:prstGeom>
        </p:spPr>
      </p:pic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FBDF3D2F-34A1-812E-CC99-4DA89276B4C2}"/>
              </a:ext>
            </a:extLst>
          </p:cNvPr>
          <p:cNvSpPr/>
          <p:nvPr/>
        </p:nvSpPr>
        <p:spPr>
          <a:xfrm>
            <a:off x="1127448" y="3573016"/>
            <a:ext cx="1071574" cy="1728192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9C29A-E6A3-7080-40C5-4E0B8CA2E9C2}"/>
              </a:ext>
            </a:extLst>
          </p:cNvPr>
          <p:cNvSpPr txBox="1"/>
          <p:nvPr/>
        </p:nvSpPr>
        <p:spPr>
          <a:xfrm>
            <a:off x="47328" y="4149080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highlight>
                  <a:srgbClr val="FFFF00"/>
                </a:highlight>
              </a:rPr>
              <a:t>A </a:t>
            </a:r>
            <a:r>
              <a:rPr lang="fi-FI" dirty="0" err="1">
                <a:highlight>
                  <a:srgbClr val="FFFF00"/>
                </a:highlight>
              </a:rPr>
              <a:t>second</a:t>
            </a:r>
            <a:r>
              <a:rPr lang="fi-FI" dirty="0">
                <a:highlight>
                  <a:srgbClr val="FFFF00"/>
                </a:highlight>
              </a:rPr>
              <a:t> </a:t>
            </a:r>
            <a:r>
              <a:rPr lang="fi-FI" dirty="0" err="1">
                <a:highlight>
                  <a:srgbClr val="FFFF00"/>
                </a:highlight>
              </a:rPr>
              <a:t>thought</a:t>
            </a:r>
            <a:r>
              <a:rPr lang="fi-FI" dirty="0">
                <a:highlight>
                  <a:srgbClr val="FFFF00"/>
                </a:highligh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5015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4956-A711-6123-0A65-37747242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576486"/>
          </a:xfrm>
        </p:spPr>
        <p:txBody>
          <a:bodyPr/>
          <a:lstStyle/>
          <a:p>
            <a:r>
              <a:rPr lang="fi-FI" dirty="0" err="1">
                <a:latin typeface="Calibri" panose="020F0502020204030204" pitchFamily="34" charset="0"/>
              </a:rPr>
              <a:t>Combining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</a:rPr>
              <a:t>projects</a:t>
            </a:r>
            <a:r>
              <a:rPr lang="fi-FI" dirty="0">
                <a:latin typeface="Calibri" panose="020F0502020204030204" pitchFamily="34" charset="0"/>
              </a:rPr>
              <a:t>: ”</a:t>
            </a:r>
            <a:r>
              <a:rPr lang="fi-FI" dirty="0" err="1">
                <a:latin typeface="Calibri" panose="020F0502020204030204" pitchFamily="34" charset="0"/>
              </a:rPr>
              <a:t>Detectors</a:t>
            </a:r>
            <a:r>
              <a:rPr lang="fi-FI" dirty="0">
                <a:latin typeface="Calibri" panose="020F0502020204030204" pitchFamily="34" charset="0"/>
              </a:rPr>
              <a:t> for </a:t>
            </a:r>
            <a:r>
              <a:rPr lang="fi-FI" dirty="0" err="1">
                <a:latin typeface="Calibri" panose="020F0502020204030204" pitchFamily="34" charset="0"/>
              </a:rPr>
              <a:t>nTOF</a:t>
            </a:r>
            <a:r>
              <a:rPr lang="fi-FI" dirty="0">
                <a:latin typeface="Calibri" panose="020F0502020204030204" pitchFamily="34" charset="0"/>
              </a:rPr>
              <a:t> (</a:t>
            </a:r>
            <a:r>
              <a:rPr lang="fi-FI" dirty="0" err="1">
                <a:latin typeface="Calibri" panose="020F0502020204030204" pitchFamily="34" charset="0"/>
              </a:rPr>
              <a:t>DenTOF</a:t>
            </a:r>
            <a:r>
              <a:rPr lang="fi-FI" dirty="0">
                <a:latin typeface="Calibri" panose="020F0502020204030204" pitchFamily="34" charset="0"/>
              </a:rPr>
              <a:t>)”? 🤔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D816-626E-4630-FEF4-D486DCF7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340768"/>
            <a:ext cx="11229363" cy="4896544"/>
          </a:xfrm>
        </p:spPr>
        <p:txBody>
          <a:bodyPr/>
          <a:lstStyle/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Even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reduction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half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funding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goes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detector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development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nTOF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Detector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far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detector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NEAR,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detectors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hanging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both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EARs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  <a:p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oherence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proposed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scattered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at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moment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How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combining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these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fi-FI" b="1" dirty="0" err="1">
                <a:latin typeface="Calibri" panose="020F0502020204030204" pitchFamily="34" charset="0"/>
                <a:ea typeface="Calibri" panose="020F0502020204030204" pitchFamily="34" charset="0"/>
              </a:rPr>
              <a:t>one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collaborative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provide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nTOF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necessary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detectors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common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motivation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complementary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subtasks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Instead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each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institution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commissioning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favorite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toy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40309-BD8D-9AF4-F68F-1B9A2DC4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8.7.2023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E634A-6C53-F086-FA69-FC9CFCA6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SCIENCE.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18F6F-10AE-F928-22F0-B2E41497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181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.potx" id="{0DFE65F5-F1E1-403F-8A93-29D28E6C8532}" vid="{5D28690B-7111-41DF-9F1C-51C9F5A3512A}"/>
    </a:ext>
  </a:extLst>
</a:theme>
</file>

<file path=ppt/theme/theme2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Template</Template>
  <TotalTime>918</TotalTime>
  <Words>377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Aleo</vt:lpstr>
      <vt:lpstr>Calibri</vt:lpstr>
      <vt:lpstr>Lato</vt:lpstr>
      <vt:lpstr>Lato Black</vt:lpstr>
      <vt:lpstr>Wingdings</vt:lpstr>
      <vt:lpstr>JYO</vt:lpstr>
      <vt:lpstr>New equipment and infrastructures</vt:lpstr>
      <vt:lpstr>Evaluation criteria</vt:lpstr>
      <vt:lpstr>Rejected LoIs</vt:lpstr>
      <vt:lpstr>Budget distribution proposal</vt:lpstr>
      <vt:lpstr>Overview</vt:lpstr>
      <vt:lpstr>Overview funding suggestion</vt:lpstr>
      <vt:lpstr>Combining projects: ”Detectors for nTOF (DenTOF)”? 🤔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equipment and infrastructures</dc:title>
  <dc:creator>Penttilä, Heikki</dc:creator>
  <cp:lastModifiedBy>Penttilä, Heikki</cp:lastModifiedBy>
  <cp:revision>4</cp:revision>
  <dcterms:created xsi:type="dcterms:W3CDTF">2023-07-08T18:15:26Z</dcterms:created>
  <dcterms:modified xsi:type="dcterms:W3CDTF">2023-07-09T09:34:21Z</dcterms:modified>
</cp:coreProperties>
</file>