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63" r:id="rId4"/>
    <p:sldId id="259" r:id="rId5"/>
    <p:sldId id="261" r:id="rId6"/>
    <p:sldId id="264" r:id="rId7"/>
    <p:sldId id="260" r:id="rId8"/>
    <p:sldId id="257" r:id="rId9"/>
    <p:sldId id="258" r:id="rId10"/>
    <p:sldId id="262" r:id="rId11"/>
    <p:sldId id="265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>
        <p:scale>
          <a:sx n="70" d="100"/>
          <a:sy n="70" d="100"/>
        </p:scale>
        <p:origin x="69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13B12-16B9-491A-9973-CCDBCA55D455}" type="datetimeFigureOut">
              <a:rPr lang="fr-FR" smtClean="0"/>
              <a:t>09/07/2023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3E465-7FDE-42EA-A9F7-F1AA94B459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274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524000" y="5920922"/>
            <a:ext cx="2743200" cy="365125"/>
          </a:xfrm>
        </p:spPr>
        <p:txBody>
          <a:bodyPr/>
          <a:lstStyle/>
          <a:p>
            <a:fld id="{A11E2F72-667B-45C3-AF3B-BC3C4AA771C9}" type="datetime1">
              <a:rPr lang="fr-FR" smtClean="0"/>
              <a:t>09/07/2023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-533400" y="6528612"/>
            <a:ext cx="4114800" cy="365125"/>
          </a:xfrm>
        </p:spPr>
        <p:txBody>
          <a:bodyPr/>
          <a:lstStyle>
            <a:lvl1pPr>
              <a:defRPr sz="1600"/>
            </a:lvl1pPr>
          </a:lstStyle>
          <a:p>
            <a:r>
              <a:rPr lang="fr-FR" smtClean="0">
                <a:latin typeface="Agency FB" panose="020B0503020202020204" pitchFamily="34" charset="0"/>
              </a:rPr>
              <a:t>Maëlle Kerveno, CIEMAT, Madrid, 10/07/2023</a:t>
            </a:r>
            <a:endParaRPr lang="fr-FR" dirty="0" smtClean="0">
              <a:latin typeface="Agency FB" panose="020B050302020202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48800" y="6465207"/>
            <a:ext cx="2743200" cy="365125"/>
          </a:xfrm>
        </p:spPr>
        <p:txBody>
          <a:bodyPr/>
          <a:lstStyle>
            <a:lvl1pPr>
              <a:defRPr sz="1400">
                <a:solidFill>
                  <a:srgbClr val="0070C0"/>
                </a:solidFill>
              </a:defRPr>
            </a:lvl1pPr>
          </a:lstStyle>
          <a:p>
            <a:fld id="{95D30312-11AD-41FC-BB13-8653E4C985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50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69B-0CF6-4333-90ED-E92110D5036B}" type="datetime1">
              <a:rPr lang="fr-FR" smtClean="0"/>
              <a:t>09/07/2023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68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DDE7-0BAA-4715-AD44-97C95F9ACC65}" type="datetime1">
              <a:rPr lang="fr-FR" smtClean="0"/>
              <a:t>09/07/2023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3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4AB1D-72C5-4652-B4F1-43CE1536383A}" type="datetime1">
              <a:rPr lang="fr-FR" smtClean="0"/>
              <a:t>09/07/2023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-533400" y="6538912"/>
            <a:ext cx="4114800" cy="365125"/>
          </a:xfrm>
        </p:spPr>
        <p:txBody>
          <a:bodyPr/>
          <a:lstStyle>
            <a:lvl1pPr>
              <a:defRPr sz="1600">
                <a:latin typeface="Agency FB" panose="020B0503020202020204" pitchFamily="34" charset="0"/>
              </a:defRPr>
            </a:lvl1pPr>
          </a:lstStyle>
          <a:p>
            <a:r>
              <a:rPr lang="fr-FR" dirty="0" smtClean="0"/>
              <a:t>Maëlle Kerveno, CIEMAT, Madrid, 10/07/2023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48800" y="6538912"/>
            <a:ext cx="2743200" cy="365125"/>
          </a:xfrm>
        </p:spPr>
        <p:txBody>
          <a:bodyPr/>
          <a:lstStyle>
            <a:lvl1pPr>
              <a:defRPr sz="1400">
                <a:solidFill>
                  <a:srgbClr val="0070C0"/>
                </a:solidFill>
              </a:defRPr>
            </a:lvl1pPr>
          </a:lstStyle>
          <a:p>
            <a:fld id="{95D30312-11AD-41FC-BB13-8653E4C985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41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0B0B-CAA0-4ABC-89D5-5070783FBD58}" type="datetime1">
              <a:rPr lang="fr-FR" smtClean="0"/>
              <a:t>09/07/2023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48800" y="6538005"/>
            <a:ext cx="2743200" cy="365125"/>
          </a:xfrm>
        </p:spPr>
        <p:txBody>
          <a:bodyPr/>
          <a:lstStyle>
            <a:lvl1pPr>
              <a:defRPr sz="1400">
                <a:solidFill>
                  <a:srgbClr val="0070C0"/>
                </a:solidFill>
              </a:defRPr>
            </a:lvl1pPr>
          </a:lstStyle>
          <a:p>
            <a:fld id="{95D30312-11AD-41FC-BB13-8653E4C985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99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DE43-23A8-4355-B09A-ECE7DA2A3441}" type="datetime1">
              <a:rPr lang="fr-FR" smtClean="0"/>
              <a:t>09/07/2023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448800" y="6563281"/>
            <a:ext cx="2743200" cy="365125"/>
          </a:xfrm>
        </p:spPr>
        <p:txBody>
          <a:bodyPr/>
          <a:lstStyle>
            <a:lvl1pPr>
              <a:defRPr sz="1400">
                <a:solidFill>
                  <a:srgbClr val="0070C0"/>
                </a:solidFill>
              </a:defRPr>
            </a:lvl1pPr>
          </a:lstStyle>
          <a:p>
            <a:fld id="{95D30312-11AD-41FC-BB13-8653E4C985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07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CF21-CEBF-4625-903F-E647D0F9344C}" type="datetime1">
              <a:rPr lang="fr-FR" smtClean="0"/>
              <a:t>09/07/2023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64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4DF77-DBCD-468A-A050-BF220717470F}" type="datetime1">
              <a:rPr lang="fr-FR" smtClean="0"/>
              <a:t>09/07/2023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85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3D78-24BB-4101-B909-D5A7548B98D8}" type="datetime1">
              <a:rPr lang="fr-FR" smtClean="0"/>
              <a:t>09/07/2023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00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0943-D7D8-47A3-AF4E-C21A56FAC43B}" type="datetime1">
              <a:rPr lang="fr-FR" smtClean="0"/>
              <a:t>09/07/2023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97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184-5D2C-4449-890D-6323685FF256}" type="datetime1">
              <a:rPr lang="fr-FR" smtClean="0"/>
              <a:t>09/07/2023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6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80BC-3465-4C2B-B9C6-2D3DF9607447}" type="datetime1">
              <a:rPr lang="fr-FR" smtClean="0"/>
              <a:t>09/07/2023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Maëlle Kerveno, CIEMAT, Madrid, 10/07/2023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0312-11AD-41FC-BB13-8653E4C985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09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LoIsNewExperiments%20v2-MK-vf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~$LoIsNewExperiments%20v2-MK-vf.xls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~$LoIsNewExperiments%20v2-MK-vf.xls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8523" y="1312985"/>
            <a:ext cx="792967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Arial Black" panose="020B0A04020102020204" pitchFamily="34" charset="0"/>
              </a:rPr>
              <a:t>New Nuclear data project core </a:t>
            </a:r>
            <a:r>
              <a:rPr lang="en-US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meeting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10/07/2023, Madrid, CIEMAT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Maëlle Kerveno</a:t>
            </a:r>
            <a:endParaRPr lang="en-US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fr-FR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23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8019" y="220129"/>
            <a:ext cx="5796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Budget reduction for supported </a:t>
            </a:r>
            <a:r>
              <a:rPr lang="en-US" sz="2800" dirty="0" err="1" smtClean="0">
                <a:latin typeface="Britannic Bold" panose="020B0903060703020204" pitchFamily="34" charset="0"/>
              </a:rPr>
              <a:t>LoI</a:t>
            </a:r>
            <a:endParaRPr lang="en-US" sz="2800" dirty="0">
              <a:latin typeface="Britannic Bold" panose="020B0903060703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flipH="1">
            <a:off x="280414" y="963291"/>
            <a:ext cx="10753345" cy="3539430"/>
          </a:xfrm>
          <a:prstGeom prst="rect">
            <a:avLst/>
          </a:prstGeom>
          <a:noFill/>
          <a:ln w="79375"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Criteria for reduction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After </a:t>
            </a:r>
            <a:r>
              <a:rPr lang="en-US" sz="2000" dirty="0" smtClean="0"/>
              <a:t>removing </a:t>
            </a:r>
            <a:r>
              <a:rPr lang="en-US" sz="2000" dirty="0" smtClean="0"/>
              <a:t>some </a:t>
            </a:r>
            <a:r>
              <a:rPr lang="en-US" sz="2000" dirty="0" err="1" smtClean="0"/>
              <a:t>LoIs</a:t>
            </a:r>
            <a:r>
              <a:rPr lang="en-US" sz="2000" dirty="0" smtClean="0"/>
              <a:t> (-20 </a:t>
            </a:r>
            <a:r>
              <a:rPr lang="en-US" sz="2000" dirty="0" err="1" smtClean="0"/>
              <a:t>LoIs</a:t>
            </a:r>
            <a:r>
              <a:rPr lang="en-US" sz="2000" dirty="0" smtClean="0"/>
              <a:t>), </a:t>
            </a:r>
            <a:r>
              <a:rPr lang="en-US" sz="2000" dirty="0" smtClean="0"/>
              <a:t>the total amount was still 3 M€.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So a factor 3 could be applied on all </a:t>
            </a:r>
            <a:r>
              <a:rPr lang="en-US" sz="2000" dirty="0" err="1" smtClean="0"/>
              <a:t>LoI</a:t>
            </a:r>
            <a:r>
              <a:rPr lang="en-US" sz="2000" dirty="0" smtClean="0"/>
              <a:t>? </a:t>
            </a:r>
            <a:endParaRPr lang="en-US" sz="2000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BUT</a:t>
            </a:r>
          </a:p>
          <a:p>
            <a:r>
              <a:rPr lang="en-US" sz="2000" dirty="0" smtClean="0"/>
              <a:t> * If the </a:t>
            </a:r>
            <a:r>
              <a:rPr lang="en-US" sz="2000" dirty="0" err="1" smtClean="0"/>
              <a:t>LoI</a:t>
            </a:r>
            <a:r>
              <a:rPr lang="en-US" sz="2000" dirty="0" smtClean="0"/>
              <a:t> request &lt; 30 k€ don’t touch</a:t>
            </a:r>
          </a:p>
          <a:p>
            <a:r>
              <a:rPr lang="en-US" sz="2000" dirty="0" smtClean="0"/>
              <a:t> * for </a:t>
            </a:r>
            <a:r>
              <a:rPr lang="en-US" sz="2000" dirty="0" err="1" smtClean="0"/>
              <a:t>LoI</a:t>
            </a:r>
            <a:r>
              <a:rPr lang="en-US" sz="2000" dirty="0" smtClean="0"/>
              <a:t> &gt; or = 100 k€ factor 3 up to 4 (with modulation on the type of costs)</a:t>
            </a:r>
          </a:p>
          <a:p>
            <a:r>
              <a:rPr lang="en-US" sz="2000" dirty="0" smtClean="0"/>
              <a:t> * Between 30 k€ and 100 k€, modular reduction.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* Sum of </a:t>
            </a:r>
            <a:r>
              <a:rPr lang="en-US" sz="2000" dirty="0" err="1" smtClean="0"/>
              <a:t>LoIs</a:t>
            </a:r>
            <a:r>
              <a:rPr lang="en-US" sz="2000" dirty="0" smtClean="0"/>
              <a:t> </a:t>
            </a:r>
            <a:r>
              <a:rPr lang="en-US" sz="2000" dirty="0" smtClean="0"/>
              <a:t>for same project &lt; 175 k</a:t>
            </a:r>
            <a:r>
              <a:rPr lang="en-US" sz="2000" dirty="0" smtClean="0"/>
              <a:t>€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* reduced travel cost to 5 k€ max</a:t>
            </a:r>
            <a:endParaRPr lang="en-US" sz="2000" dirty="0" smtClean="0"/>
          </a:p>
          <a:p>
            <a:r>
              <a:rPr lang="en-US" sz="2000" dirty="0" smtClean="0"/>
              <a:t> * When funds are requests for PhD or Post </a:t>
            </a:r>
            <a:r>
              <a:rPr lang="en-US" sz="2000" dirty="0" smtClean="0"/>
              <a:t>Doc PMs, </a:t>
            </a:r>
            <a:r>
              <a:rPr lang="en-US" sz="2000" dirty="0" smtClean="0"/>
              <a:t>try to moderate the cut. But not so easy because it is high cost</a:t>
            </a:r>
            <a:r>
              <a:rPr lang="en-US" sz="2000" dirty="0" smtClean="0"/>
              <a:t>!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02194" y="4752946"/>
            <a:ext cx="9509783" cy="1569660"/>
          </a:xfrm>
          <a:prstGeom prst="rect">
            <a:avLst/>
          </a:prstGeom>
          <a:noFill/>
          <a:ln w="76200" cmpd="thickThin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Result </a:t>
            </a:r>
            <a:r>
              <a:rPr lang="en-US" b="1" i="1" dirty="0" smtClean="0">
                <a:solidFill>
                  <a:srgbClr val="C00000"/>
                </a:solidFill>
              </a:rPr>
              <a:t>(failed!)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sz="2400" dirty="0" smtClean="0"/>
              <a:t>did </a:t>
            </a:r>
            <a:r>
              <a:rPr lang="en-US" sz="2400" dirty="0" smtClean="0"/>
              <a:t>not manage to reach 1.05 M€ … only 1.28 M</a:t>
            </a:r>
            <a:r>
              <a:rPr lang="en-US" sz="2400" dirty="0" smtClean="0"/>
              <a:t>€</a:t>
            </a:r>
            <a:endParaRPr lang="en-US" sz="2400" dirty="0"/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sz="2400" dirty="0" smtClean="0"/>
              <a:t>Maximum </a:t>
            </a:r>
            <a:r>
              <a:rPr lang="en-US" sz="2400" dirty="0" smtClean="0"/>
              <a:t>for one </a:t>
            </a:r>
            <a:r>
              <a:rPr lang="en-US" sz="2400" dirty="0" err="1" smtClean="0"/>
              <a:t>LoI</a:t>
            </a:r>
            <a:r>
              <a:rPr lang="en-US" sz="2400" dirty="0" smtClean="0"/>
              <a:t> 40 000 €</a:t>
            </a:r>
            <a:r>
              <a:rPr lang="en-US" sz="2400" dirty="0" smtClean="0"/>
              <a:t>. </a:t>
            </a:r>
            <a:endParaRPr lang="en-US" sz="2400" dirty="0"/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sz="2400" dirty="0" smtClean="0"/>
              <a:t>A solution, removed others </a:t>
            </a:r>
            <a:r>
              <a:rPr lang="en-US" sz="2400" dirty="0" err="1" smtClean="0"/>
              <a:t>LoIs</a:t>
            </a:r>
            <a:r>
              <a:rPr lang="en-US" sz="2400" dirty="0" smtClean="0"/>
              <a:t> or reduced to 30 000 € the max support</a:t>
            </a:r>
            <a:endParaRPr lang="en-US" sz="2400" dirty="0"/>
          </a:p>
        </p:txBody>
      </p:sp>
      <p:pic>
        <p:nvPicPr>
          <p:cNvPr id="8" name="Image 7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9208" y="4973370"/>
            <a:ext cx="1562100" cy="1476375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0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9459" y="128689"/>
            <a:ext cx="57967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Budget reduction for supported </a:t>
            </a:r>
            <a:r>
              <a:rPr lang="en-US" sz="2800" dirty="0" err="1" smtClean="0">
                <a:latin typeface="Britannic Bold" panose="020B0903060703020204" pitchFamily="34" charset="0"/>
              </a:rPr>
              <a:t>LoI</a:t>
            </a:r>
            <a:endParaRPr lang="en-US" sz="2800" dirty="0" smtClean="0">
              <a:latin typeface="Britannic Bold" panose="020B0903060703020204" pitchFamily="34" charset="0"/>
            </a:endParaRPr>
          </a:p>
          <a:p>
            <a:r>
              <a:rPr lang="en-US" sz="2800" dirty="0" smtClean="0">
                <a:latin typeface="Britannic Bold" panose="020B0903060703020204" pitchFamily="34" charset="0"/>
              </a:rPr>
              <a:t>- Per topics 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36" y="1931289"/>
            <a:ext cx="12011064" cy="1598295"/>
          </a:xfrm>
          <a:prstGeom prst="rect">
            <a:avLst/>
          </a:prstGeom>
        </p:spPr>
      </p:pic>
      <p:pic>
        <p:nvPicPr>
          <p:cNvPr id="7" name="Image 6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7350" y="5103999"/>
            <a:ext cx="1562100" cy="1476375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2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9459" y="128689"/>
            <a:ext cx="57967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Budget reduction for supported </a:t>
            </a:r>
            <a:r>
              <a:rPr lang="en-US" sz="2800" dirty="0" err="1" smtClean="0">
                <a:latin typeface="Britannic Bold" panose="020B0903060703020204" pitchFamily="34" charset="0"/>
              </a:rPr>
              <a:t>LoI</a:t>
            </a:r>
            <a:endParaRPr lang="en-US" sz="2800" dirty="0" smtClean="0">
              <a:latin typeface="Britannic Bold" panose="020B0903060703020204" pitchFamily="34" charset="0"/>
            </a:endParaRPr>
          </a:p>
          <a:p>
            <a:r>
              <a:rPr lang="en-US" sz="2800" dirty="0" smtClean="0">
                <a:latin typeface="Britannic Bold" panose="020B0903060703020204" pitchFamily="34" charset="0"/>
              </a:rPr>
              <a:t>- Per institution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8517"/>
            <a:ext cx="11614871" cy="4315968"/>
          </a:xfrm>
          <a:prstGeom prst="rect">
            <a:avLst/>
          </a:prstGeom>
        </p:spPr>
      </p:pic>
      <p:sp>
        <p:nvSpPr>
          <p:cNvPr id="3" name="Flèche droite 2"/>
          <p:cNvSpPr>
            <a:spLocks noChangeAspect="1"/>
          </p:cNvSpPr>
          <p:nvPr/>
        </p:nvSpPr>
        <p:spPr>
          <a:xfrm>
            <a:off x="530356" y="3647639"/>
            <a:ext cx="363398" cy="180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>
            <a:spLocks noChangeAspect="1"/>
          </p:cNvSpPr>
          <p:nvPr/>
        </p:nvSpPr>
        <p:spPr>
          <a:xfrm>
            <a:off x="530356" y="3816761"/>
            <a:ext cx="363398" cy="180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>
            <a:spLocks noChangeAspect="1"/>
          </p:cNvSpPr>
          <p:nvPr/>
        </p:nvSpPr>
        <p:spPr>
          <a:xfrm>
            <a:off x="530356" y="4149102"/>
            <a:ext cx="363398" cy="180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>
            <a:spLocks noChangeAspect="1"/>
          </p:cNvSpPr>
          <p:nvPr/>
        </p:nvSpPr>
        <p:spPr>
          <a:xfrm>
            <a:off x="509710" y="4469607"/>
            <a:ext cx="363398" cy="180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1574" y="5384485"/>
            <a:ext cx="1562100" cy="147637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990600" y="5430219"/>
            <a:ext cx="2419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UK contribution : 26 k€</a:t>
            </a:r>
          </a:p>
          <a:p>
            <a:r>
              <a:rPr lang="fr-FR" dirty="0" smtClean="0"/>
              <a:t>PSI contribution: 40 k€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0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49508" y="1382515"/>
            <a:ext cx="10150023" cy="48320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General </a:t>
            </a:r>
            <a:r>
              <a:rPr lang="fr-FR" sz="2800" b="1" dirty="0" err="1" smtClean="0">
                <a:solidFill>
                  <a:srgbClr val="0070C0"/>
                </a:solidFill>
              </a:rPr>
              <a:t>features</a:t>
            </a:r>
            <a:r>
              <a:rPr lang="fr-FR" sz="2800" b="1" dirty="0" smtClean="0">
                <a:solidFill>
                  <a:srgbClr val="0070C0"/>
                </a:solidFill>
              </a:rPr>
              <a:t> : </a:t>
            </a:r>
          </a:p>
          <a:p>
            <a:r>
              <a:rPr lang="fr-FR" sz="2800" dirty="0" smtClean="0"/>
              <a:t>~ 62 </a:t>
            </a:r>
            <a:r>
              <a:rPr lang="fr-FR" sz="2800" dirty="0" err="1" smtClean="0"/>
              <a:t>LoIs</a:t>
            </a:r>
            <a:r>
              <a:rPr lang="fr-FR" sz="2800" dirty="0" smtClean="0"/>
              <a:t> </a:t>
            </a:r>
            <a:endParaRPr lang="fr-FR" sz="2800" dirty="0" smtClean="0"/>
          </a:p>
          <a:p>
            <a:r>
              <a:rPr lang="fr-FR" sz="2800" dirty="0" smtClean="0"/>
              <a:t>39 </a:t>
            </a:r>
            <a:r>
              <a:rPr lang="fr-FR" sz="2800" dirty="0" err="1" smtClean="0"/>
              <a:t>meas</a:t>
            </a:r>
            <a:r>
              <a:rPr lang="fr-FR" sz="2800" dirty="0" smtClean="0"/>
              <a:t>. </a:t>
            </a:r>
            <a:r>
              <a:rPr lang="fr-FR" sz="2800" dirty="0" smtClean="0"/>
              <a:t>; </a:t>
            </a:r>
            <a:r>
              <a:rPr lang="fr-FR" sz="2800" dirty="0" err="1" smtClean="0"/>
              <a:t>projects</a:t>
            </a:r>
            <a:r>
              <a:rPr lang="fr-FR" sz="2800" dirty="0" smtClean="0"/>
              <a:t> </a:t>
            </a:r>
            <a:r>
              <a:rPr lang="fr-FR" sz="2800" dirty="0" err="1" smtClean="0"/>
              <a:t>some</a:t>
            </a:r>
            <a:r>
              <a:rPr lang="fr-FR" sz="2800" dirty="0" smtClean="0"/>
              <a:t> </a:t>
            </a:r>
            <a:r>
              <a:rPr lang="fr-FR" sz="2800" dirty="0" err="1" smtClean="0"/>
              <a:t>LoIs</a:t>
            </a:r>
            <a:r>
              <a:rPr lang="fr-FR" sz="2800" dirty="0" smtClean="0"/>
              <a:t> </a:t>
            </a:r>
            <a:r>
              <a:rPr lang="fr-FR" sz="2800" dirty="0" err="1" smtClean="0"/>
              <a:t>included</a:t>
            </a:r>
            <a:r>
              <a:rPr lang="fr-FR" sz="2800" dirty="0" smtClean="0"/>
              <a:t> </a:t>
            </a:r>
            <a:r>
              <a:rPr lang="fr-FR" sz="2800" dirty="0" err="1" smtClean="0"/>
              <a:t>modeling</a:t>
            </a:r>
            <a:r>
              <a:rPr lang="fr-FR" sz="2800" dirty="0" smtClean="0"/>
              <a:t>, or </a:t>
            </a:r>
            <a:r>
              <a:rPr lang="fr-FR" sz="2800" dirty="0" err="1" smtClean="0"/>
              <a:t>evaluation</a:t>
            </a:r>
            <a:r>
              <a:rPr lang="fr-FR" sz="2800" dirty="0" smtClean="0"/>
              <a:t> </a:t>
            </a:r>
            <a:r>
              <a:rPr lang="fr-FR" sz="2800" dirty="0" err="1" smtClean="0"/>
              <a:t>tasks</a:t>
            </a:r>
            <a:endParaRPr lang="fr-FR" sz="2800" dirty="0" smtClean="0"/>
          </a:p>
          <a:p>
            <a:endParaRPr lang="fr-FR" sz="2800" dirty="0" smtClean="0"/>
          </a:p>
          <a:p>
            <a:endParaRPr lang="fr-FR" sz="2800" dirty="0"/>
          </a:p>
          <a:p>
            <a:r>
              <a:rPr lang="fr-FR" sz="2800" b="1" dirty="0" smtClean="0">
                <a:solidFill>
                  <a:srgbClr val="0070C0"/>
                </a:solidFill>
              </a:rPr>
              <a:t>By topics :</a:t>
            </a:r>
          </a:p>
          <a:p>
            <a:r>
              <a:rPr lang="fr-FR" sz="2800" dirty="0" smtClean="0"/>
              <a:t>11 (n, g)</a:t>
            </a:r>
          </a:p>
          <a:p>
            <a:r>
              <a:rPr lang="fr-FR" sz="2800" dirty="0" smtClean="0"/>
              <a:t>7 (n, n’g)</a:t>
            </a:r>
          </a:p>
          <a:p>
            <a:r>
              <a:rPr lang="fr-FR" sz="2800" dirty="0" smtClean="0"/>
              <a:t>23 (</a:t>
            </a:r>
            <a:r>
              <a:rPr lang="fr-FR" sz="2800" dirty="0" err="1" smtClean="0"/>
              <a:t>n,f</a:t>
            </a:r>
            <a:r>
              <a:rPr lang="fr-FR" sz="2800" dirty="0" smtClean="0"/>
              <a:t>) XS; FFY</a:t>
            </a:r>
          </a:p>
          <a:p>
            <a:r>
              <a:rPr lang="fr-FR" sz="2800" dirty="0" smtClean="0"/>
              <a:t>13 (n, X), (</a:t>
            </a:r>
            <a:r>
              <a:rPr lang="fr-FR" sz="2800" dirty="0" err="1" smtClean="0"/>
              <a:t>lcp</a:t>
            </a:r>
            <a:r>
              <a:rPr lang="fr-FR" sz="2800" dirty="0" smtClean="0"/>
              <a:t>, X)</a:t>
            </a:r>
          </a:p>
          <a:p>
            <a:r>
              <a:rPr lang="fr-FR" sz="2800" dirty="0" smtClean="0"/>
              <a:t>8 DD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173045" y="189296"/>
            <a:ext cx="6460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Britannic Bold" panose="020B0903060703020204" pitchFamily="34" charset="0"/>
              </a:rPr>
              <a:t>At the </a:t>
            </a:r>
            <a:r>
              <a:rPr lang="fr-FR" sz="2800" dirty="0" err="1" smtClean="0">
                <a:latin typeface="Britannic Bold" panose="020B0903060703020204" pitchFamily="34" charset="0"/>
              </a:rPr>
              <a:t>beginning</a:t>
            </a:r>
            <a:r>
              <a:rPr lang="fr-FR" sz="2800" dirty="0" smtClean="0">
                <a:latin typeface="Britannic Bold" panose="020B0903060703020204" pitchFamily="34" charset="0"/>
              </a:rPr>
              <a:t> </a:t>
            </a:r>
            <a:r>
              <a:rPr lang="fr-FR" sz="2800" dirty="0" smtClean="0">
                <a:latin typeface="Britannic Bold" panose="020B0903060703020204" pitchFamily="34" charset="0"/>
              </a:rPr>
              <a:t>: «</a:t>
            </a:r>
            <a:r>
              <a:rPr lang="fr-FR" sz="2800" dirty="0" smtClean="0">
                <a:latin typeface="Britannic Bold" panose="020B0903060703020204" pitchFamily="34" charset="0"/>
              </a:rPr>
              <a:t> new </a:t>
            </a:r>
            <a:r>
              <a:rPr lang="fr-FR" sz="2800" dirty="0" err="1" smtClean="0">
                <a:latin typeface="Britannic Bold" panose="020B0903060703020204" pitchFamily="34" charset="0"/>
              </a:rPr>
              <a:t>ewperiments</a:t>
            </a:r>
            <a:r>
              <a:rPr lang="fr-FR" sz="2800" dirty="0" smtClean="0">
                <a:latin typeface="Britannic Bold" panose="020B0903060703020204" pitchFamily="34" charset="0"/>
              </a:rPr>
              <a:t> » 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82720" y="5291590"/>
            <a:ext cx="4439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For SANDA, </a:t>
            </a:r>
            <a:r>
              <a:rPr lang="fr-FR" dirty="0" err="1" smtClean="0">
                <a:solidFill>
                  <a:srgbClr val="0070C0"/>
                </a:solidFill>
              </a:rPr>
              <a:t>we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had</a:t>
            </a:r>
            <a:r>
              <a:rPr lang="fr-FR" dirty="0" smtClean="0">
                <a:solidFill>
                  <a:srgbClr val="0070C0"/>
                </a:solidFill>
              </a:rPr>
              <a:t> 55 </a:t>
            </a:r>
            <a:r>
              <a:rPr lang="fr-FR" dirty="0" err="1" smtClean="0">
                <a:solidFill>
                  <a:srgbClr val="0070C0"/>
                </a:solidFill>
              </a:rPr>
              <a:t>proposals</a:t>
            </a:r>
            <a:r>
              <a:rPr lang="fr-FR" dirty="0" smtClean="0">
                <a:solidFill>
                  <a:srgbClr val="0070C0"/>
                </a:solidFill>
              </a:rPr>
              <a:t> for WP1 &amp; 2</a:t>
            </a:r>
          </a:p>
          <a:p>
            <a:r>
              <a:rPr lang="fr-FR" dirty="0" err="1" smtClean="0">
                <a:solidFill>
                  <a:srgbClr val="0070C0"/>
                </a:solidFill>
              </a:rPr>
              <a:t>We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kept</a:t>
            </a:r>
            <a:r>
              <a:rPr lang="fr-FR" dirty="0" smtClean="0">
                <a:solidFill>
                  <a:srgbClr val="0070C0"/>
                </a:solidFill>
              </a:rPr>
              <a:t> 35 </a:t>
            </a:r>
            <a:r>
              <a:rPr lang="fr-FR" dirty="0" err="1" smtClean="0">
                <a:solidFill>
                  <a:srgbClr val="0070C0"/>
                </a:solidFill>
              </a:rPr>
              <a:t>proposals</a:t>
            </a:r>
            <a:r>
              <a:rPr lang="fr-FR" dirty="0" smtClean="0">
                <a:solidFill>
                  <a:srgbClr val="0070C0"/>
                </a:solidFill>
              </a:rPr>
              <a:t> in WP2 (1 M€)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73045" y="0"/>
            <a:ext cx="11165515" cy="6858000"/>
            <a:chOff x="2322576" y="877824"/>
            <a:chExt cx="7302436" cy="4951476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6987" y="1028700"/>
              <a:ext cx="7058025" cy="4800600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2322576" y="877824"/>
              <a:ext cx="1463040" cy="1664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173045" y="189296"/>
            <a:ext cx="7332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Which nuclei is the community interested in?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106563"/>
              </p:ext>
            </p:extLst>
          </p:nvPr>
        </p:nvGraphicFramePr>
        <p:xfrm>
          <a:off x="4556809" y="866136"/>
          <a:ext cx="1625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35Cl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(n,p); (n, 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35ClXs</a:t>
                      </a:r>
                    </a:p>
                    <a:p>
                      <a:r>
                        <a:rPr lang="fr-FR" dirty="0" smtClean="0"/>
                        <a:t>MORE (n,p)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3294"/>
              </p:ext>
            </p:extLst>
          </p:nvPr>
        </p:nvGraphicFramePr>
        <p:xfrm>
          <a:off x="146456" y="2758296"/>
          <a:ext cx="33385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28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669288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6,7Li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d,x</a:t>
                      </a:r>
                      <a:r>
                        <a:rPr lang="fr-FR" dirty="0" smtClean="0"/>
                        <a:t>)</a:t>
                      </a:r>
                      <a:r>
                        <a:rPr lang="fr-FR" dirty="0" err="1" smtClean="0"/>
                        <a:t>t,Be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H3Be7@DONES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 smtClean="0"/>
                        <a:t>Li7(n, n’)</a:t>
                      </a:r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DEFROST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038457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177352"/>
              </p:ext>
            </p:extLst>
          </p:nvPr>
        </p:nvGraphicFramePr>
        <p:xfrm>
          <a:off x="4922259" y="4737945"/>
          <a:ext cx="162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n,lcp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LIPS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228742"/>
              </p:ext>
            </p:extLst>
          </p:nvPr>
        </p:nvGraphicFramePr>
        <p:xfrm>
          <a:off x="3233142" y="5847493"/>
          <a:ext cx="18999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960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27Al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a,n</a:t>
                      </a:r>
                      <a:r>
                        <a:rPr lang="fr-FR" baseline="0" dirty="0" smtClean="0"/>
                        <a:t>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MANY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827905"/>
              </p:ext>
            </p:extLst>
          </p:nvPr>
        </p:nvGraphicFramePr>
        <p:xfrm>
          <a:off x="2283182" y="1812590"/>
          <a:ext cx="18999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960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9Be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a,n</a:t>
                      </a:r>
                      <a:r>
                        <a:rPr lang="fr-FR" baseline="0" dirty="0" smtClean="0"/>
                        <a:t>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MANY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986784"/>
              </p:ext>
            </p:extLst>
          </p:nvPr>
        </p:nvGraphicFramePr>
        <p:xfrm>
          <a:off x="6700635" y="4732380"/>
          <a:ext cx="1535176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960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54Fe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(n,a); (n,2n)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NPL-D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488006">
                <a:tc>
                  <a:txBody>
                    <a:bodyPr/>
                    <a:lstStyle/>
                    <a:p>
                      <a:r>
                        <a:rPr lang="fr-FR" i="0" dirty="0" smtClean="0"/>
                        <a:t>(n, el)</a:t>
                      </a:r>
                      <a:endParaRPr lang="fr-FR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NNNXNXS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42976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57315"/>
              </p:ext>
            </p:extLst>
          </p:nvPr>
        </p:nvGraphicFramePr>
        <p:xfrm>
          <a:off x="7505502" y="2652450"/>
          <a:ext cx="2157984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92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56Fe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Fe56_NG_Meas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 smtClean="0"/>
                        <a:t>(n, n’g)</a:t>
                      </a:r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DEFROST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37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0" dirty="0" smtClean="0"/>
                        <a:t>(n, el)</a:t>
                      </a:r>
                      <a:endParaRPr lang="fr-FR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NNNXNXS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04753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49066"/>
              </p:ext>
            </p:extLst>
          </p:nvPr>
        </p:nvGraphicFramePr>
        <p:xfrm>
          <a:off x="9616063" y="1508756"/>
          <a:ext cx="253390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87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813017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90,92Zr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(n, n’g)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NNNXNXS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261716"/>
              </p:ext>
            </p:extLst>
          </p:nvPr>
        </p:nvGraphicFramePr>
        <p:xfrm>
          <a:off x="9573322" y="4887305"/>
          <a:ext cx="238556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784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19278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63,65Cu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RAMEN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(n,</a:t>
                      </a:r>
                      <a:r>
                        <a:rPr lang="fr-FR" baseline="0" dirty="0" smtClean="0"/>
                        <a:t> n’g)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RAMEN, NNNXNXS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5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(n, el)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NNNXNXS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787511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01352"/>
              </p:ext>
            </p:extLst>
          </p:nvPr>
        </p:nvGraphicFramePr>
        <p:xfrm>
          <a:off x="9774559" y="3289990"/>
          <a:ext cx="22169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64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59Co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SACS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M2NM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4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e 33"/>
          <p:cNvGrpSpPr/>
          <p:nvPr/>
        </p:nvGrpSpPr>
        <p:grpSpPr>
          <a:xfrm>
            <a:off x="173045" y="0"/>
            <a:ext cx="11165515" cy="6858000"/>
            <a:chOff x="2322576" y="877824"/>
            <a:chExt cx="7302436" cy="4951476"/>
          </a:xfrm>
        </p:grpSpPr>
        <p:pic>
          <p:nvPicPr>
            <p:cNvPr id="35" name="Image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6987" y="1028700"/>
              <a:ext cx="7058025" cy="4800600"/>
            </a:xfrm>
            <a:prstGeom prst="rect">
              <a:avLst/>
            </a:prstGeom>
          </p:spPr>
        </p:pic>
        <p:sp>
          <p:nvSpPr>
            <p:cNvPr id="36" name="Rectangle 35"/>
            <p:cNvSpPr/>
            <p:nvPr/>
          </p:nvSpPr>
          <p:spPr>
            <a:xfrm>
              <a:off x="2322576" y="877824"/>
              <a:ext cx="1463040" cy="1664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7904"/>
              </p:ext>
            </p:extLst>
          </p:nvPr>
        </p:nvGraphicFramePr>
        <p:xfrm>
          <a:off x="3242237" y="5620152"/>
          <a:ext cx="189992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960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89Y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(n,xn</a:t>
                      </a:r>
                      <a:r>
                        <a:rPr lang="fr-FR" baseline="0" dirty="0" smtClean="0"/>
                        <a:t>) x=2-4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HINEAR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747813"/>
              </p:ext>
            </p:extLst>
          </p:nvPr>
        </p:nvGraphicFramePr>
        <p:xfrm>
          <a:off x="9197250" y="2248409"/>
          <a:ext cx="253390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87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813017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natCe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Assymetriy</a:t>
                      </a:r>
                      <a:r>
                        <a:rPr lang="fr-FR" dirty="0" smtClean="0"/>
                        <a:t> &amp; (n, f) XS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FlowZ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743527"/>
              </p:ext>
            </p:extLst>
          </p:nvPr>
        </p:nvGraphicFramePr>
        <p:xfrm>
          <a:off x="584154" y="1536812"/>
          <a:ext cx="2533904" cy="1010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87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813017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673">
                <a:tc>
                  <a:txBody>
                    <a:bodyPr/>
                    <a:lstStyle/>
                    <a:p>
                      <a:r>
                        <a:rPr lang="fr-FR" dirty="0" smtClean="0"/>
                        <a:t>197Au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Assymetriy</a:t>
                      </a:r>
                      <a:r>
                        <a:rPr lang="fr-FR" dirty="0" smtClean="0"/>
                        <a:t> &amp; (n, f) XS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FlowZ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193532"/>
              </p:ext>
            </p:extLst>
          </p:nvPr>
        </p:nvGraphicFramePr>
        <p:xfrm>
          <a:off x="5706454" y="4760974"/>
          <a:ext cx="289246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45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30200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99Tc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</a:t>
                      </a:r>
                      <a:r>
                        <a:rPr lang="fr-FR" dirty="0" err="1" smtClean="0"/>
                        <a:t>aver</a:t>
                      </a:r>
                      <a:r>
                        <a:rPr lang="fr-FR" dirty="0" smtClean="0"/>
                        <a:t>. XS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AOSTA-2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628149"/>
              </p:ext>
            </p:extLst>
          </p:nvPr>
        </p:nvGraphicFramePr>
        <p:xfrm>
          <a:off x="6241379" y="3306083"/>
          <a:ext cx="275013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461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12767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103Rh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</a:t>
                      </a:r>
                      <a:r>
                        <a:rPr lang="fr-FR" dirty="0" err="1" smtClean="0"/>
                        <a:t>aver</a:t>
                      </a:r>
                      <a:r>
                        <a:rPr lang="fr-FR" dirty="0" smtClean="0"/>
                        <a:t>. XS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AOSTA-2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36945"/>
              </p:ext>
            </p:extLst>
          </p:nvPr>
        </p:nvGraphicFramePr>
        <p:xfrm>
          <a:off x="5942656" y="732190"/>
          <a:ext cx="253390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87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813017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209Bi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&amp;</a:t>
                      </a:r>
                      <a:r>
                        <a:rPr lang="fr-FR" baseline="0" dirty="0" smtClean="0"/>
                        <a:t> 209Bi/209mBi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BINGO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160690"/>
              </p:ext>
            </p:extLst>
          </p:nvPr>
        </p:nvGraphicFramePr>
        <p:xfrm>
          <a:off x="9332931" y="1093163"/>
          <a:ext cx="267623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245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354989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166,167Er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ErCapture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557502"/>
              </p:ext>
            </p:extLst>
          </p:nvPr>
        </p:nvGraphicFramePr>
        <p:xfrm>
          <a:off x="217568" y="3923689"/>
          <a:ext cx="22169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64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109Ag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SACS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M2NM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126856"/>
              </p:ext>
            </p:extLst>
          </p:nvPr>
        </p:nvGraphicFramePr>
        <p:xfrm>
          <a:off x="3293536" y="1428224"/>
          <a:ext cx="253390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87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813017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206,208Pb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(n, el)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NNNXNXS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237636"/>
              </p:ext>
            </p:extLst>
          </p:nvPr>
        </p:nvGraphicFramePr>
        <p:xfrm>
          <a:off x="546752" y="2791805"/>
          <a:ext cx="22169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64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194Hg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Half</a:t>
                      </a:r>
                      <a:r>
                        <a:rPr lang="fr-FR" baseline="0" dirty="0" smtClean="0"/>
                        <a:t> life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DREH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4290"/>
              </p:ext>
            </p:extLst>
          </p:nvPr>
        </p:nvGraphicFramePr>
        <p:xfrm>
          <a:off x="9197250" y="3663114"/>
          <a:ext cx="294538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341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45043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92Rb, 96Y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Electron </a:t>
                      </a:r>
                      <a:r>
                        <a:rPr lang="fr-FR" dirty="0" err="1" smtClean="0"/>
                        <a:t>spectra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E-</a:t>
                      </a:r>
                      <a:r>
                        <a:rPr lang="fr-FR" dirty="0" err="1" smtClean="0"/>
                        <a:t>shape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33793"/>
              </p:ext>
            </p:extLst>
          </p:nvPr>
        </p:nvGraphicFramePr>
        <p:xfrm>
          <a:off x="8991510" y="4665369"/>
          <a:ext cx="2945384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341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45043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98,99,98mY,90Br, 84As, 104gsNb,104mNb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Beta </a:t>
                      </a:r>
                      <a:r>
                        <a:rPr lang="fr-FR" dirty="0" err="1" smtClean="0"/>
                        <a:t>decay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TAGS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sp>
        <p:nvSpPr>
          <p:cNvPr id="37" name="ZoneTexte 36"/>
          <p:cNvSpPr txBox="1"/>
          <p:nvPr/>
        </p:nvSpPr>
        <p:spPr>
          <a:xfrm>
            <a:off x="173045" y="189296"/>
            <a:ext cx="7332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Which nuclei is the community interested in?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19447"/>
              </p:ext>
            </p:extLst>
          </p:nvPr>
        </p:nvGraphicFramePr>
        <p:xfrm>
          <a:off x="9355746" y="42680"/>
          <a:ext cx="22169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64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186W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SACS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M2NM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e 23"/>
          <p:cNvGrpSpPr/>
          <p:nvPr/>
        </p:nvGrpSpPr>
        <p:grpSpPr>
          <a:xfrm>
            <a:off x="173045" y="0"/>
            <a:ext cx="11165515" cy="6858000"/>
            <a:chOff x="2322576" y="877824"/>
            <a:chExt cx="7302436" cy="4951476"/>
          </a:xfrm>
        </p:grpSpPr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6987" y="1028700"/>
              <a:ext cx="7058025" cy="480060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2322576" y="877824"/>
              <a:ext cx="1463040" cy="1664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7" name="ZoneTexte 26"/>
          <p:cNvSpPr txBox="1"/>
          <p:nvPr/>
        </p:nvSpPr>
        <p:spPr>
          <a:xfrm>
            <a:off x="173045" y="189296"/>
            <a:ext cx="7332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Which nuclei is the community interested in?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80613"/>
              </p:ext>
            </p:extLst>
          </p:nvPr>
        </p:nvGraphicFramePr>
        <p:xfrm>
          <a:off x="158525" y="723762"/>
          <a:ext cx="410641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61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238U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 standard 0-40 MeV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FISHES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G-ray &amp;</a:t>
                      </a:r>
                      <a:r>
                        <a:rPr lang="en-US" baseline="0" noProof="0" dirty="0" smtClean="0"/>
                        <a:t> neutron </a:t>
                      </a:r>
                      <a:r>
                        <a:rPr lang="en-US" baseline="0" noProof="0" dirty="0" err="1" smtClean="0"/>
                        <a:t>mult</a:t>
                      </a:r>
                      <a:r>
                        <a:rPr lang="en-US" baseline="0" noProof="0" dirty="0" smtClean="0"/>
                        <a:t>. &amp; energies in correlation with FY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NeGaFis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286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(</a:t>
                      </a:r>
                      <a:r>
                        <a:rPr lang="en-US" noProof="0" dirty="0" err="1" smtClean="0"/>
                        <a:t>n,g</a:t>
                      </a:r>
                      <a:r>
                        <a:rPr lang="en-US" noProof="0" dirty="0" smtClean="0"/>
                        <a:t>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U238_NG_Meas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843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(n, 2-3n g</a:t>
                      </a:r>
                      <a:r>
                        <a:rPr lang="en-US" noProof="0" dirty="0" smtClean="0"/>
                        <a:t>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NNNXNXS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367636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701695"/>
              </p:ext>
            </p:extLst>
          </p:nvPr>
        </p:nvGraphicFramePr>
        <p:xfrm>
          <a:off x="4851713" y="757013"/>
          <a:ext cx="336296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186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44277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235U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(</a:t>
                      </a:r>
                      <a:r>
                        <a:rPr lang="en-US" noProof="0" dirty="0" err="1" smtClean="0"/>
                        <a:t>n,f</a:t>
                      </a:r>
                      <a:r>
                        <a:rPr lang="en-US" noProof="0" dirty="0" smtClean="0"/>
                        <a:t>) standard 0-40 MeV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FISHES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FY fast neutron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AFFY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586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FY thermal &amp; fast neutron</a:t>
                      </a:r>
                    </a:p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VERDI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Barrier height, capture </a:t>
                      </a:r>
                      <a:r>
                        <a:rPr lang="en-US" noProof="0" dirty="0" err="1" smtClean="0"/>
                        <a:t>proba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ISS,d,pf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166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Fission Mass Y nth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LOHENGRIN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4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G-ray &amp;</a:t>
                      </a:r>
                      <a:r>
                        <a:rPr lang="en-US" baseline="0" noProof="0" dirty="0" smtClean="0"/>
                        <a:t> neutron </a:t>
                      </a:r>
                      <a:r>
                        <a:rPr lang="en-US" baseline="0" noProof="0" dirty="0" err="1" smtClean="0"/>
                        <a:t>mult</a:t>
                      </a:r>
                      <a:r>
                        <a:rPr lang="en-US" baseline="0" noProof="0" dirty="0" smtClean="0"/>
                        <a:t>. &amp; energies in correlation with FY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NeGaFis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91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(</a:t>
                      </a:r>
                      <a:r>
                        <a:rPr lang="en-US" noProof="0" dirty="0" err="1" smtClean="0"/>
                        <a:t>n,f</a:t>
                      </a:r>
                      <a:r>
                        <a:rPr lang="en-US" noProof="0" dirty="0" smtClean="0"/>
                        <a:t>) standard 2.5</a:t>
                      </a:r>
                      <a:r>
                        <a:rPr lang="en-US" baseline="0" noProof="0" dirty="0" smtClean="0"/>
                        <a:t> -100 keV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STAR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985994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64753"/>
              </p:ext>
            </p:extLst>
          </p:nvPr>
        </p:nvGraphicFramePr>
        <p:xfrm>
          <a:off x="8781276" y="3324953"/>
          <a:ext cx="32710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1526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049539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240Pu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 (0,5 -5 MeV)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EPIC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 1 -3 MeV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PuF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552772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657349"/>
              </p:ext>
            </p:extLst>
          </p:nvPr>
        </p:nvGraphicFramePr>
        <p:xfrm>
          <a:off x="8781276" y="5693926"/>
          <a:ext cx="31647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34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01544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242Pu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 (0,2 -20 MeV)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EPIC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90420"/>
              </p:ext>
            </p:extLst>
          </p:nvPr>
        </p:nvGraphicFramePr>
        <p:xfrm>
          <a:off x="8781276" y="208970"/>
          <a:ext cx="3068574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005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84569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239Pu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G-ray &amp;</a:t>
                      </a:r>
                      <a:r>
                        <a:rPr lang="en-US" baseline="0" noProof="0" dirty="0" smtClean="0"/>
                        <a:t> neutron </a:t>
                      </a:r>
                      <a:r>
                        <a:rPr lang="en-US" baseline="0" noProof="0" dirty="0" err="1" smtClean="0"/>
                        <a:t>mult</a:t>
                      </a:r>
                      <a:r>
                        <a:rPr lang="en-US" baseline="0" noProof="0" dirty="0" smtClean="0"/>
                        <a:t>. &amp; energies in correlation with FY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NeGaFis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(</a:t>
                      </a:r>
                      <a:r>
                        <a:rPr lang="en-US" noProof="0" dirty="0" err="1" smtClean="0"/>
                        <a:t>n,f</a:t>
                      </a:r>
                      <a:r>
                        <a:rPr lang="en-US" noProof="0" dirty="0" smtClean="0"/>
                        <a:t>) RRR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Pu239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785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Tot</a:t>
                      </a:r>
                      <a:r>
                        <a:rPr lang="en-US" baseline="0" noProof="0" dirty="0" smtClean="0"/>
                        <a:t> RRR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Pu239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846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Prompt n </a:t>
                      </a:r>
                      <a:r>
                        <a:rPr lang="en-US" noProof="0" dirty="0" err="1" smtClean="0"/>
                        <a:t>mult</a:t>
                      </a:r>
                      <a:r>
                        <a:rPr lang="en-US" noProof="0" dirty="0" smtClean="0"/>
                        <a:t> (</a:t>
                      </a:r>
                      <a:r>
                        <a:rPr lang="en-US" noProof="0" dirty="0" err="1" smtClean="0"/>
                        <a:t>nubar</a:t>
                      </a:r>
                      <a:r>
                        <a:rPr lang="en-US" noProof="0" dirty="0" smtClean="0"/>
                        <a:t>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REMUS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94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FY fast &amp;</a:t>
                      </a:r>
                      <a:r>
                        <a:rPr lang="en-US" baseline="0" noProof="0" dirty="0" smtClean="0"/>
                        <a:t> epithermal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SENFY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581807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959907"/>
              </p:ext>
            </p:extLst>
          </p:nvPr>
        </p:nvGraphicFramePr>
        <p:xfrm>
          <a:off x="173044" y="3514916"/>
          <a:ext cx="33016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836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233U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FY fast &amp;</a:t>
                      </a:r>
                      <a:r>
                        <a:rPr lang="en-US" baseline="0" noProof="0" dirty="0" smtClean="0"/>
                        <a:t> epithermal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SENFY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03494"/>
              </p:ext>
            </p:extLst>
          </p:nvPr>
        </p:nvGraphicFramePr>
        <p:xfrm>
          <a:off x="402908" y="5892893"/>
          <a:ext cx="365790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247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17366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243Am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 thermal-</a:t>
                      </a:r>
                      <a:r>
                        <a:rPr lang="fr-FR" baseline="0" dirty="0" smtClean="0"/>
                        <a:t> x 100 MeV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SOFIA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081544"/>
              </p:ext>
            </p:extLst>
          </p:nvPr>
        </p:nvGraphicFramePr>
        <p:xfrm>
          <a:off x="8781276" y="4499125"/>
          <a:ext cx="338533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820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85451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241Pu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 </a:t>
                      </a:r>
                      <a:r>
                        <a:rPr lang="fr-FR" dirty="0" err="1" smtClean="0"/>
                        <a:t>aver</a:t>
                      </a:r>
                      <a:r>
                        <a:rPr lang="fr-FR" dirty="0" smtClean="0"/>
                        <a:t>. XS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AOSTA-2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), 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Cap-Fis-Pu241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539089"/>
                  </a:ext>
                </a:extLst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260489"/>
              </p:ext>
            </p:extLst>
          </p:nvPr>
        </p:nvGraphicFramePr>
        <p:xfrm>
          <a:off x="4264943" y="6027805"/>
          <a:ext cx="29152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02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1214430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241Am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n,f</a:t>
                      </a:r>
                      <a:r>
                        <a:rPr lang="fr-FR" dirty="0" smtClean="0"/>
                        <a:t>) </a:t>
                      </a:r>
                      <a:r>
                        <a:rPr lang="fr-FR" dirty="0" err="1" smtClean="0"/>
                        <a:t>aver</a:t>
                      </a:r>
                      <a:r>
                        <a:rPr lang="fr-FR" dirty="0" smtClean="0"/>
                        <a:t>. XS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AOSTA-2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143508"/>
              </p:ext>
            </p:extLst>
          </p:nvPr>
        </p:nvGraphicFramePr>
        <p:xfrm>
          <a:off x="35462" y="4795324"/>
          <a:ext cx="22169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648">
                  <a:extLst>
                    <a:ext uri="{9D8B030D-6E8A-4147-A177-3AD203B41FA5}">
                      <a16:colId xmlns:a16="http://schemas.microsoft.com/office/drawing/2014/main" val="3914726665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3825056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232Th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1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n,g</a:t>
                      </a:r>
                      <a:r>
                        <a:rPr lang="fr-FR" dirty="0" smtClean="0"/>
                        <a:t>) SACS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M2NM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58596"/>
                  </a:ext>
                </a:extLst>
              </a:tr>
            </a:tbl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2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flipH="1">
            <a:off x="585213" y="1135303"/>
            <a:ext cx="11266817" cy="4893647"/>
          </a:xfrm>
          <a:prstGeom prst="rect">
            <a:avLst/>
          </a:prstGeom>
          <a:noFill/>
          <a:ln w="79375"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Criteria for assessment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Priority for evaluation (0-3) (doc </a:t>
            </a:r>
            <a:r>
              <a:rPr lang="en-US" sz="2400" dirty="0" err="1" smtClean="0"/>
              <a:t>Arjan</a:t>
            </a:r>
            <a:r>
              <a:rPr lang="en-US" sz="2400" dirty="0" smtClean="0"/>
              <a:t>, HPRL, other documents listed in publication) 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Risk (2 (no) – 0 (high)) that the experiment could not be perform (depend on </a:t>
            </a:r>
            <a:r>
              <a:rPr lang="en-US" sz="2400" dirty="0" err="1" smtClean="0"/>
              <a:t>det</a:t>
            </a:r>
            <a:r>
              <a:rPr lang="en-US" sz="2400" dirty="0" smtClean="0"/>
              <a:t> dev not yet validated, on accelerator availability, …)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Sample (0 -2) not there, in contact, already exist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PhD or Post doc involved (E&amp;T criteria) (0-2)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General quality of the proposal (0-2)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Data in EXFOR promised (0 -2)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Financial support well justified (0 – 3)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Link with an evaluation work in this project (0 – 1) 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sz="2400" dirty="0" smtClean="0"/>
              <a:t> General mark over 4. </a:t>
            </a:r>
          </a:p>
          <a:p>
            <a:endParaRPr lang="en-US" sz="2400" dirty="0" smtClean="0"/>
          </a:p>
          <a:p>
            <a:r>
              <a:rPr lang="en-US" sz="2400" dirty="0" smtClean="0"/>
              <a:t>Check if the work was already supported in SANDA</a:t>
            </a:r>
            <a:endParaRPr lang="en-US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173045" y="189296"/>
            <a:ext cx="2882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Evaluation work?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85214" y="6051627"/>
            <a:ext cx="5729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Obvious NB: I have not assessed the </a:t>
            </a:r>
            <a:r>
              <a:rPr lang="en-US" sz="2000" dirty="0" err="1" smtClean="0">
                <a:solidFill>
                  <a:srgbClr val="00B050"/>
                </a:solidFill>
              </a:rPr>
              <a:t>LoIs</a:t>
            </a:r>
            <a:r>
              <a:rPr lang="en-US" sz="2000" dirty="0" smtClean="0">
                <a:solidFill>
                  <a:srgbClr val="00B050"/>
                </a:solidFill>
              </a:rPr>
              <a:t> I am part of </a:t>
            </a: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94381" y="3310374"/>
            <a:ext cx="1986965" cy="20406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88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29037"/>
              </p:ext>
            </p:extLst>
          </p:nvPr>
        </p:nvGraphicFramePr>
        <p:xfrm>
          <a:off x="128019" y="1176683"/>
          <a:ext cx="12003792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600">
                  <a:extLst>
                    <a:ext uri="{9D8B030D-6E8A-4147-A177-3AD203B41FA5}">
                      <a16:colId xmlns:a16="http://schemas.microsoft.com/office/drawing/2014/main" val="1951878745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1858008655"/>
                    </a:ext>
                  </a:extLst>
                </a:gridCol>
                <a:gridCol w="8223504">
                  <a:extLst>
                    <a:ext uri="{9D8B030D-6E8A-4147-A177-3AD203B41FA5}">
                      <a16:colId xmlns:a16="http://schemas.microsoft.com/office/drawing/2014/main" val="1963013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LoI</a:t>
                      </a:r>
                      <a:r>
                        <a:rPr lang="fr-FR" dirty="0" smtClean="0"/>
                        <a:t> </a:t>
                      </a:r>
                      <a:r>
                        <a:rPr lang="en-US" dirty="0" smtClean="0"/>
                        <a:t>(n ,f) &amp; FFY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Mark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comments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25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FISHES (2/2)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didn’t find request for the improvement of the standard in the energy region proposed in the </a:t>
                      </a:r>
                      <a:r>
                        <a:rPr lang="en-US" dirty="0" err="1" smtClean="0"/>
                        <a:t>LoI</a:t>
                      </a:r>
                      <a:r>
                        <a:rPr lang="en-US" dirty="0" smtClean="0"/>
                        <a:t> (and no reference given,</a:t>
                      </a:r>
                      <a:r>
                        <a:rPr lang="en-US" baseline="0" dirty="0" smtClean="0"/>
                        <a:t> only general consideration). They claim to re-measure standard but no target accuracy is given.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72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FlowZ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Proposa</a:t>
                      </a:r>
                      <a:r>
                        <a:rPr lang="en-US" baseline="0" dirty="0" smtClean="0"/>
                        <a:t>l too far from application and evaluation needs. The funding of all the experiment is required to EC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45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ISS </a:t>
                      </a:r>
                      <a:r>
                        <a:rPr lang="fr-FR" dirty="0" err="1" smtClean="0"/>
                        <a:t>d,pf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Justification is very vague. Interesting for modeling and fission study but too far from the goal of the ND project.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247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NeGaFis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outcomes/ the first was already supported</a:t>
                      </a:r>
                      <a:r>
                        <a:rPr lang="en-US" baseline="0" dirty="0" smtClean="0"/>
                        <a:t> in SANDA and the second is for experiment design. Should be evaluated in </a:t>
                      </a:r>
                      <a:r>
                        <a:rPr lang="en-US" baseline="0" noProof="0" dirty="0" smtClean="0"/>
                        <a:t>“New equipment and infrastructures” 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914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NONIII (2/2)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proposal concerns the development </a:t>
                      </a:r>
                      <a:r>
                        <a:rPr lang="en-US" dirty="0" smtClean="0"/>
                        <a:t>and </a:t>
                      </a:r>
                      <a:r>
                        <a:rPr lang="en-US" dirty="0" smtClean="0"/>
                        <a:t>commissioning of a new installation for FY measurement. </a:t>
                      </a:r>
                      <a:r>
                        <a:rPr lang="en-US" baseline="0" dirty="0" smtClean="0"/>
                        <a:t>Should be evaluated in </a:t>
                      </a:r>
                      <a:r>
                        <a:rPr lang="en-US" baseline="0" noProof="0" dirty="0" smtClean="0"/>
                        <a:t>“New equipment and infrastructures” ?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582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PuF</a:t>
                      </a:r>
                      <a:r>
                        <a:rPr lang="fr-FR" dirty="0" smtClean="0"/>
                        <a:t> (1/2</a:t>
                      </a:r>
                      <a:r>
                        <a:rPr lang="fr-FR" dirty="0" smtClean="0"/>
                        <a:t>) CEA/DES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Should be in “evaluation “ tracks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726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AFFY (1/3) CEA/DES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work performed by CEA/DES is not described.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182853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28019" y="231015"/>
            <a:ext cx="2206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Removed </a:t>
            </a:r>
            <a:r>
              <a:rPr lang="en-US" sz="2800" dirty="0" err="1" smtClean="0">
                <a:latin typeface="Britannic Bold" panose="020B0903060703020204" pitchFamily="34" charset="0"/>
              </a:rPr>
              <a:t>LoI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3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153743"/>
              </p:ext>
            </p:extLst>
          </p:nvPr>
        </p:nvGraphicFramePr>
        <p:xfrm>
          <a:off x="188208" y="743349"/>
          <a:ext cx="12003792" cy="2285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600">
                  <a:extLst>
                    <a:ext uri="{9D8B030D-6E8A-4147-A177-3AD203B41FA5}">
                      <a16:colId xmlns:a16="http://schemas.microsoft.com/office/drawing/2014/main" val="1951878745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858008655"/>
                    </a:ext>
                  </a:extLst>
                </a:gridCol>
                <a:gridCol w="8260080">
                  <a:extLst>
                    <a:ext uri="{9D8B030D-6E8A-4147-A177-3AD203B41FA5}">
                      <a16:colId xmlns:a16="http://schemas.microsoft.com/office/drawing/2014/main" val="1963013551"/>
                    </a:ext>
                  </a:extLst>
                </a:gridCol>
              </a:tblGrid>
              <a:tr h="314264">
                <a:tc>
                  <a:txBody>
                    <a:bodyPr/>
                    <a:lstStyle/>
                    <a:p>
                      <a:r>
                        <a:rPr lang="en-US" noProof="0" dirty="0" err="1" smtClean="0"/>
                        <a:t>LoI</a:t>
                      </a:r>
                      <a:r>
                        <a:rPr lang="en-US" noProof="0" dirty="0" smtClean="0"/>
                        <a:t> (n ,X) and (</a:t>
                      </a:r>
                      <a:r>
                        <a:rPr lang="en-US" noProof="0" dirty="0" err="1" smtClean="0"/>
                        <a:t>ch.p</a:t>
                      </a:r>
                      <a:r>
                        <a:rPr lang="en-US" noProof="0" dirty="0" smtClean="0"/>
                        <a:t>., X)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Mark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Comments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253365"/>
                  </a:ext>
                </a:extLst>
              </a:tr>
              <a:tr h="1128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HINEAR (2/2)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1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Project more related to « facility development » via validated</a:t>
                      </a:r>
                      <a:r>
                        <a:rPr lang="en-US" baseline="0" noProof="0" dirty="0" smtClean="0"/>
                        <a:t> neutron spectra for integral measurement. Financial request not justified (travel cost 25 k€). Contradictory information for sample and PhD</a:t>
                      </a:r>
                    </a:p>
                    <a:p>
                      <a:r>
                        <a:rPr lang="en-US" baseline="0" noProof="0" dirty="0" smtClean="0"/>
                        <a:t>Should it be moved to “New equipment and infrastructures”?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724669"/>
                  </a:ext>
                </a:extLst>
              </a:tr>
              <a:tr h="730918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XS10BAN (1/2)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1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 part of the proposal</a:t>
                      </a:r>
                      <a:r>
                        <a:rPr lang="en-US" baseline="0" noProof="0" dirty="0" smtClean="0"/>
                        <a:t> (UKAEA) should have been submitted in « evaluation »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456242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56543"/>
              </p:ext>
            </p:extLst>
          </p:nvPr>
        </p:nvGraphicFramePr>
        <p:xfrm>
          <a:off x="188208" y="3370530"/>
          <a:ext cx="12003792" cy="32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2015">
                  <a:extLst>
                    <a:ext uri="{9D8B030D-6E8A-4147-A177-3AD203B41FA5}">
                      <a16:colId xmlns:a16="http://schemas.microsoft.com/office/drawing/2014/main" val="1951878745"/>
                    </a:ext>
                  </a:extLst>
                </a:gridCol>
                <a:gridCol w="1439762">
                  <a:extLst>
                    <a:ext uri="{9D8B030D-6E8A-4147-A177-3AD203B41FA5}">
                      <a16:colId xmlns:a16="http://schemas.microsoft.com/office/drawing/2014/main" val="1858008655"/>
                    </a:ext>
                  </a:extLst>
                </a:gridCol>
                <a:gridCol w="5282015">
                  <a:extLst>
                    <a:ext uri="{9D8B030D-6E8A-4147-A177-3AD203B41FA5}">
                      <a16:colId xmlns:a16="http://schemas.microsoft.com/office/drawing/2014/main" val="1963013551"/>
                    </a:ext>
                  </a:extLst>
                </a:gridCol>
              </a:tblGrid>
              <a:tr h="37343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LoI</a:t>
                      </a:r>
                      <a:r>
                        <a:rPr lang="fr-FR" dirty="0" smtClean="0"/>
                        <a:t> </a:t>
                      </a:r>
                      <a:r>
                        <a:rPr lang="en-US" dirty="0" smtClean="0"/>
                        <a:t> DD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Mark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comments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25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NA(2)STAR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Commissioning of a new detector,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hould be in </a:t>
                      </a:r>
                      <a:r>
                        <a:rPr lang="en-US" baseline="0" noProof="0" dirty="0" smtClean="0"/>
                        <a:t>“New equipment and infrastructures”?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72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E-</a:t>
                      </a:r>
                      <a:r>
                        <a:rPr lang="fr-FR" dirty="0" err="1" smtClean="0"/>
                        <a:t>shape</a:t>
                      </a:r>
                      <a:r>
                        <a:rPr lang="fr-FR" dirty="0" smtClean="0"/>
                        <a:t> (2/2)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Taking into account the competition in the project, TAGS data will produced</a:t>
                      </a:r>
                      <a:r>
                        <a:rPr lang="en-US" baseline="0" dirty="0" smtClean="0"/>
                        <a:t> more data. May be, e-shape project could be removed despite its interest.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45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SPAS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far from the ND project</a:t>
                      </a:r>
                      <a:r>
                        <a:rPr lang="en-US" baseline="0" dirty="0" smtClean="0"/>
                        <a:t> objectives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247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FIDEGASP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Don’t know about the precise results (what isotopes?). Don’t know the added</a:t>
                      </a:r>
                      <a:r>
                        <a:rPr lang="en-US" baseline="0" dirty="0" smtClean="0"/>
                        <a:t> value compared to TAGS measurement for example.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914905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28019" y="220129"/>
            <a:ext cx="2206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Removed </a:t>
            </a:r>
            <a:r>
              <a:rPr lang="en-US" sz="2800" dirty="0" err="1" smtClean="0">
                <a:latin typeface="Britannic Bold" panose="020B0903060703020204" pitchFamily="34" charset="0"/>
              </a:rPr>
              <a:t>LoI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2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59829"/>
              </p:ext>
            </p:extLst>
          </p:nvPr>
        </p:nvGraphicFramePr>
        <p:xfrm>
          <a:off x="164592" y="4719422"/>
          <a:ext cx="11686033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2192">
                  <a:extLst>
                    <a:ext uri="{9D8B030D-6E8A-4147-A177-3AD203B41FA5}">
                      <a16:colId xmlns:a16="http://schemas.microsoft.com/office/drawing/2014/main" val="1951878745"/>
                    </a:ext>
                  </a:extLst>
                </a:gridCol>
                <a:gridCol w="1401649">
                  <a:extLst>
                    <a:ext uri="{9D8B030D-6E8A-4147-A177-3AD203B41FA5}">
                      <a16:colId xmlns:a16="http://schemas.microsoft.com/office/drawing/2014/main" val="1858008655"/>
                    </a:ext>
                  </a:extLst>
                </a:gridCol>
                <a:gridCol w="5142192">
                  <a:extLst>
                    <a:ext uri="{9D8B030D-6E8A-4147-A177-3AD203B41FA5}">
                      <a16:colId xmlns:a16="http://schemas.microsoft.com/office/drawing/2014/main" val="1963013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LoI</a:t>
                      </a:r>
                      <a:r>
                        <a:rPr lang="fr-FR" dirty="0" smtClean="0"/>
                        <a:t> </a:t>
                      </a:r>
                      <a:r>
                        <a:rPr lang="en-US" dirty="0" smtClean="0"/>
                        <a:t>(n , </a:t>
                      </a:r>
                      <a:r>
                        <a:rPr lang="en-US" dirty="0" err="1" smtClean="0"/>
                        <a:t>n’g</a:t>
                      </a:r>
                      <a:r>
                        <a:rPr lang="en-US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Mark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comments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25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DEFROST (2/2)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 proposal focuses on methodology</a:t>
                      </a:r>
                      <a:r>
                        <a:rPr lang="en-US" baseline="0" dirty="0" smtClean="0"/>
                        <a:t> development. This subject was already supported in WP1 SANDA. </a:t>
                      </a:r>
                      <a:r>
                        <a:rPr lang="en-US" baseline="0" dirty="0" smtClean="0"/>
                        <a:t> It seems they are not yet ready to </a:t>
                      </a:r>
                      <a:r>
                        <a:rPr lang="en-US" baseline="0" smtClean="0"/>
                        <a:t>produce accurate </a:t>
                      </a:r>
                      <a:r>
                        <a:rPr lang="en-US" baseline="0" dirty="0" smtClean="0"/>
                        <a:t>data. Should </a:t>
                      </a:r>
                      <a:r>
                        <a:rPr lang="en-US" baseline="0" dirty="0" smtClean="0"/>
                        <a:t>be evaluated in </a:t>
                      </a:r>
                      <a:r>
                        <a:rPr lang="en-US" baseline="0" noProof="0" dirty="0" smtClean="0"/>
                        <a:t>“New equipment and infrastructures” 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724669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41865"/>
              </p:ext>
            </p:extLst>
          </p:nvPr>
        </p:nvGraphicFramePr>
        <p:xfrm>
          <a:off x="164591" y="1032140"/>
          <a:ext cx="11686034" cy="3398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2192">
                  <a:extLst>
                    <a:ext uri="{9D8B030D-6E8A-4147-A177-3AD203B41FA5}">
                      <a16:colId xmlns:a16="http://schemas.microsoft.com/office/drawing/2014/main" val="1951878745"/>
                    </a:ext>
                  </a:extLst>
                </a:gridCol>
                <a:gridCol w="1401650">
                  <a:extLst>
                    <a:ext uri="{9D8B030D-6E8A-4147-A177-3AD203B41FA5}">
                      <a16:colId xmlns:a16="http://schemas.microsoft.com/office/drawing/2014/main" val="1858008655"/>
                    </a:ext>
                  </a:extLst>
                </a:gridCol>
                <a:gridCol w="5142192">
                  <a:extLst>
                    <a:ext uri="{9D8B030D-6E8A-4147-A177-3AD203B41FA5}">
                      <a16:colId xmlns:a16="http://schemas.microsoft.com/office/drawing/2014/main" val="1963013551"/>
                    </a:ext>
                  </a:extLst>
                </a:gridCol>
              </a:tblGrid>
              <a:tr h="380971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LoI</a:t>
                      </a:r>
                      <a:r>
                        <a:rPr lang="fr-FR" dirty="0" smtClean="0"/>
                        <a:t> </a:t>
                      </a:r>
                      <a:r>
                        <a:rPr lang="en-US" dirty="0" smtClean="0"/>
                        <a:t>(n ,g)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Mark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comments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25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AOASTA-2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This measurement</a:t>
                      </a:r>
                      <a:r>
                        <a:rPr lang="en-US" baseline="0" noProof="0" dirty="0" smtClean="0"/>
                        <a:t> should not be in « validation »? No justification is given for the chosen isotopes. 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72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BINGO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Measurement already support</a:t>
                      </a:r>
                      <a:r>
                        <a:rPr lang="en-US" baseline="0" noProof="0" dirty="0" smtClean="0"/>
                        <a:t> in SANDA for JRC-</a:t>
                      </a:r>
                      <a:r>
                        <a:rPr lang="en-US" baseline="0" noProof="0" dirty="0" err="1" smtClean="0"/>
                        <a:t>Geel</a:t>
                      </a:r>
                      <a:r>
                        <a:rPr lang="en-US" baseline="0" noProof="0" dirty="0" smtClean="0"/>
                        <a:t>. This work is not mentioned in the proposal (only </a:t>
                      </a:r>
                      <a:r>
                        <a:rPr lang="en-US" baseline="0" noProof="0" dirty="0" err="1" smtClean="0"/>
                        <a:t>n,tot</a:t>
                      </a:r>
                      <a:r>
                        <a:rPr lang="en-US" baseline="0" noProof="0" dirty="0" smtClean="0"/>
                        <a:t> meas.). So don’t know what will be the added value of this measurement. 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45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238U_NG_Meas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As mentioned in the </a:t>
                      </a:r>
                      <a:r>
                        <a:rPr lang="en-US" noProof="0" dirty="0" err="1" smtClean="0"/>
                        <a:t>LoI</a:t>
                      </a:r>
                      <a:r>
                        <a:rPr lang="en-US" noProof="0" dirty="0" smtClean="0"/>
                        <a:t>, should it be first interesting to revisit the n-TOF data to see if correction could be applied and then proposed an experiment if it is necessary. (to safe money of the project?)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247111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28019" y="220129"/>
            <a:ext cx="2206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Britannic Bold" panose="020B0903060703020204" pitchFamily="34" charset="0"/>
              </a:rPr>
              <a:t>Removed </a:t>
            </a:r>
            <a:r>
              <a:rPr lang="en-US" sz="2800" dirty="0" err="1" smtClean="0">
                <a:latin typeface="Britannic Bold" panose="020B0903060703020204" pitchFamily="34" charset="0"/>
              </a:rPr>
              <a:t>LoI</a:t>
            </a:r>
            <a:endParaRPr lang="fr-FR" sz="2800" dirty="0">
              <a:latin typeface="Britannic Bold" panose="020B0903060703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Maëlle Kerveno, CIEMAT, Madrid, 10/07/2023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0312-11AD-41FC-BB13-8653E4C985B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2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3472</TotalTime>
  <Words>1481</Words>
  <Application>Microsoft Office PowerPoint</Application>
  <PresentationFormat>Grand écran</PresentationFormat>
  <Paragraphs>287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Agency FB</vt:lpstr>
      <vt:lpstr>Arial</vt:lpstr>
      <vt:lpstr>Arial Black</vt:lpstr>
      <vt:lpstr>Britannic Bold</vt:lpstr>
      <vt:lpstr>Calibri</vt:lpstr>
      <vt:lpstr>Calibri Light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IPHC IN2P3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KERVENO Maelle</dc:creator>
  <cp:lastModifiedBy>KERVENO Maelle</cp:lastModifiedBy>
  <cp:revision>78</cp:revision>
  <dcterms:created xsi:type="dcterms:W3CDTF">2023-07-07T05:03:39Z</dcterms:created>
  <dcterms:modified xsi:type="dcterms:W3CDTF">2023-07-09T17:19:49Z</dcterms:modified>
</cp:coreProperties>
</file>