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00" r:id="rId2"/>
    <p:sldId id="1769" r:id="rId3"/>
    <p:sldId id="1753" r:id="rId4"/>
    <p:sldId id="1770" r:id="rId5"/>
    <p:sldId id="1768" r:id="rId6"/>
    <p:sldId id="1771" r:id="rId7"/>
    <p:sldId id="1772" r:id="rId8"/>
    <p:sldId id="1773" r:id="rId9"/>
    <p:sldId id="1775" r:id="rId10"/>
    <p:sldId id="1774" r:id="rId11"/>
    <p:sldId id="1777" r:id="rId12"/>
    <p:sldId id="1776" r:id="rId13"/>
    <p:sldId id="1778" r:id="rId14"/>
    <p:sldId id="1779" r:id="rId15"/>
    <p:sldId id="1780" r:id="rId16"/>
    <p:sldId id="1767" r:id="rId1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7C7C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72" autoAdjust="0"/>
    <p:restoredTop sz="94638" autoAdjust="0"/>
  </p:normalViewPr>
  <p:slideViewPr>
    <p:cSldViewPr>
      <p:cViewPr varScale="1">
        <p:scale>
          <a:sx n="123" d="100"/>
          <a:sy n="123" d="100"/>
        </p:scale>
        <p:origin x="152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9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70FA58E-BED3-4AA1-A10E-E5C56307E61B}" type="datetimeFigureOut">
              <a:rPr lang="es-ES"/>
              <a:pPr>
                <a:defRPr/>
              </a:pPr>
              <a:t>10/7/23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n-GB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5D50E18-7958-4A53-B6CD-639582744CDC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517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D50E18-7958-4A53-B6CD-639582744CDC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896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209BE-16B8-4789-802B-CA017219BEE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B9337-3AF1-4473-B1FD-D5BF0B19E50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346050"/>
          </a:xfrm>
        </p:spPr>
        <p:txBody>
          <a:bodyPr/>
          <a:lstStyle>
            <a:lvl1pPr>
              <a:defRPr sz="2400" b="1">
                <a:solidFill>
                  <a:srgbClr val="7C7C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>
          <a:xfrm>
            <a:off x="457200" y="908720"/>
            <a:ext cx="8229600" cy="1698927"/>
          </a:xfrm>
        </p:spPr>
        <p:txBody>
          <a:bodyPr>
            <a:spAutoFit/>
          </a:bodyPr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411BBD3-AB91-C34A-95C3-976342175633}"/>
              </a:ext>
            </a:extLst>
          </p:cNvPr>
          <p:cNvSpPr txBox="1"/>
          <p:nvPr userDrawn="1"/>
        </p:nvSpPr>
        <p:spPr>
          <a:xfrm>
            <a:off x="3761188" y="6381328"/>
            <a:ext cx="31582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/>
              <a:t>LoIs</a:t>
            </a:r>
            <a:r>
              <a:rPr lang="en-GB" sz="1400" dirty="0"/>
              <a:t> for new experiments - evaluation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194237DF-F91C-3A44-9E5B-EDA1104E8299}"/>
              </a:ext>
            </a:extLst>
          </p:cNvPr>
          <p:cNvCxnSpPr/>
          <p:nvPr userDrawn="1"/>
        </p:nvCxnSpPr>
        <p:spPr>
          <a:xfrm>
            <a:off x="457200" y="731837"/>
            <a:ext cx="8229600" cy="0"/>
          </a:xfrm>
          <a:prstGeom prst="line">
            <a:avLst/>
          </a:prstGeom>
          <a:ln w="25400">
            <a:solidFill>
              <a:srgbClr val="7C7C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44208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26FAD-C37F-4A36-A09A-F7DC4068815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4F871-93C8-47FD-A26E-DB26972504F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73868-2A13-4B37-B4D7-E281D0CFA2B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04248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 algn="r">
              <a:defRPr sz="1050"/>
            </a:lvl1pPr>
          </a:lstStyle>
          <a:p>
            <a:pPr>
              <a:defRPr/>
            </a:pPr>
            <a:fld id="{2A6A559A-A37E-4161-902C-F397A90C326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61033D6C-0740-9B4E-B871-E3807AD75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04248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 algn="r">
              <a:defRPr sz="1050"/>
            </a:lvl1pPr>
          </a:lstStyle>
          <a:p>
            <a:pPr>
              <a:defRPr/>
            </a:pPr>
            <a:fld id="{2A6A559A-A37E-4161-902C-F397A90C326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52670-F62A-4FF3-911F-54E42E37B9D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477E3-E814-4DEE-97E8-952D7A60E29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2051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DD9B857-76C7-8F4B-BBD2-7C66F46FF586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7313"/>
            <a:ext cx="3302812" cy="62711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63" r:id="rId3"/>
    <p:sldLayoutId id="2147483664" r:id="rId4"/>
    <p:sldLayoutId id="2147483665" r:id="rId5"/>
    <p:sldLayoutId id="2147483666" r:id="rId6"/>
    <p:sldLayoutId id="2147483673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aniel.cano@ciemat.e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Subtítulo"/>
          <p:cNvSpPr txBox="1">
            <a:spLocks/>
          </p:cNvSpPr>
          <p:nvPr/>
        </p:nvSpPr>
        <p:spPr bwMode="auto">
          <a:xfrm>
            <a:off x="1043608" y="2866520"/>
            <a:ext cx="7128792" cy="2794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b="1" dirty="0"/>
              <a:t>D. Cano Ott</a:t>
            </a: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n-GB" b="1" dirty="0"/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n-GB" b="1" dirty="0"/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dirty="0" err="1"/>
              <a:t>Avda</a:t>
            </a:r>
            <a:r>
              <a:rPr lang="en-GB" dirty="0"/>
              <a:t>. </a:t>
            </a:r>
            <a:r>
              <a:rPr lang="en-GB" dirty="0" err="1"/>
              <a:t>Complutense</a:t>
            </a:r>
            <a:r>
              <a:rPr lang="en-GB" dirty="0"/>
              <a:t> 40, 28040 Madrid – </a:t>
            </a:r>
            <a:r>
              <a:rPr lang="en-GB" dirty="0" err="1"/>
              <a:t>España</a:t>
            </a:r>
            <a:endParaRPr lang="en-GB" dirty="0"/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dirty="0">
                <a:hlinkClick r:id="rId2"/>
              </a:rPr>
              <a:t>daniel.cano@ciemat.es</a:t>
            </a:r>
            <a:endParaRPr lang="en-GB" dirty="0"/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n-GB" b="1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03DA9ABB-63E7-2A4F-A41B-523181612B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568" y="1113534"/>
            <a:ext cx="7772400" cy="1019322"/>
          </a:xfrm>
        </p:spPr>
        <p:txBody>
          <a:bodyPr/>
          <a:lstStyle/>
          <a:p>
            <a:r>
              <a:rPr lang="en-GB" sz="3600" b="1" dirty="0">
                <a:solidFill>
                  <a:srgbClr val="7C7C7D"/>
                </a:solidFill>
                <a:latin typeface="Arial" charset="0"/>
                <a:ea typeface="Arial" charset="0"/>
                <a:cs typeface="Arial" charset="0"/>
              </a:rPr>
              <a:t>Evaluation of </a:t>
            </a:r>
            <a:r>
              <a:rPr lang="en-GB" sz="3600" b="1" dirty="0" err="1">
                <a:solidFill>
                  <a:srgbClr val="7C7C7D"/>
                </a:solidFill>
                <a:latin typeface="Arial" charset="0"/>
                <a:ea typeface="Arial" charset="0"/>
                <a:cs typeface="Arial" charset="0"/>
              </a:rPr>
              <a:t>LoIs</a:t>
            </a:r>
            <a:r>
              <a:rPr lang="en-GB" sz="3600" b="1" dirty="0">
                <a:solidFill>
                  <a:srgbClr val="7C7C7D"/>
                </a:solidFill>
                <a:latin typeface="Arial" charset="0"/>
                <a:ea typeface="Arial" charset="0"/>
                <a:cs typeface="Arial" charset="0"/>
              </a:rPr>
              <a:t> for new experiments</a:t>
            </a:r>
            <a:endParaRPr lang="en-GB" sz="3600" dirty="0">
              <a:solidFill>
                <a:srgbClr val="7C7C7D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6A3134-424F-FF36-107C-A77B0D222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LoIs</a:t>
            </a:r>
            <a:r>
              <a:rPr lang="en-GB" dirty="0"/>
              <a:t> with score 4</a:t>
            </a:r>
            <a:endParaRPr lang="es-ES"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32ED67E2-DD62-3646-B914-90656AC2CE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576060"/>
              </p:ext>
            </p:extLst>
          </p:nvPr>
        </p:nvGraphicFramePr>
        <p:xfrm>
          <a:off x="457200" y="1124744"/>
          <a:ext cx="8229600" cy="4414390"/>
        </p:xfrm>
        <a:graphic>
          <a:graphicData uri="http://schemas.openxmlformats.org/drawingml/2006/table">
            <a:tbl>
              <a:tblPr/>
              <a:tblGrid>
                <a:gridCol w="263584">
                  <a:extLst>
                    <a:ext uri="{9D8B030D-6E8A-4147-A177-3AD203B41FA5}">
                      <a16:colId xmlns:a16="http://schemas.microsoft.com/office/drawing/2014/main" val="3373453346"/>
                    </a:ext>
                  </a:extLst>
                </a:gridCol>
                <a:gridCol w="1435060">
                  <a:extLst>
                    <a:ext uri="{9D8B030D-6E8A-4147-A177-3AD203B41FA5}">
                      <a16:colId xmlns:a16="http://schemas.microsoft.com/office/drawing/2014/main" val="2458206634"/>
                    </a:ext>
                  </a:extLst>
                </a:gridCol>
                <a:gridCol w="892644">
                  <a:extLst>
                    <a:ext uri="{9D8B030D-6E8A-4147-A177-3AD203B41FA5}">
                      <a16:colId xmlns:a16="http://schemas.microsoft.com/office/drawing/2014/main" val="2838697454"/>
                    </a:ext>
                  </a:extLst>
                </a:gridCol>
                <a:gridCol w="773912">
                  <a:extLst>
                    <a:ext uri="{9D8B030D-6E8A-4147-A177-3AD203B41FA5}">
                      <a16:colId xmlns:a16="http://schemas.microsoft.com/office/drawing/2014/main" val="164987567"/>
                    </a:ext>
                  </a:extLst>
                </a:gridCol>
                <a:gridCol w="821691">
                  <a:extLst>
                    <a:ext uri="{9D8B030D-6E8A-4147-A177-3AD203B41FA5}">
                      <a16:colId xmlns:a16="http://schemas.microsoft.com/office/drawing/2014/main" val="3552833905"/>
                    </a:ext>
                  </a:extLst>
                </a:gridCol>
                <a:gridCol w="640862">
                  <a:extLst>
                    <a:ext uri="{9D8B030D-6E8A-4147-A177-3AD203B41FA5}">
                      <a16:colId xmlns:a16="http://schemas.microsoft.com/office/drawing/2014/main" val="4250415260"/>
                    </a:ext>
                  </a:extLst>
                </a:gridCol>
                <a:gridCol w="560582">
                  <a:extLst>
                    <a:ext uri="{9D8B030D-6E8A-4147-A177-3AD203B41FA5}">
                      <a16:colId xmlns:a16="http://schemas.microsoft.com/office/drawing/2014/main" val="3749661199"/>
                    </a:ext>
                  </a:extLst>
                </a:gridCol>
                <a:gridCol w="2841265">
                  <a:extLst>
                    <a:ext uri="{9D8B030D-6E8A-4147-A177-3AD203B41FA5}">
                      <a16:colId xmlns:a16="http://schemas.microsoft.com/office/drawing/2014/main" val="409875582"/>
                    </a:ext>
                  </a:extLst>
                </a:gridCol>
              </a:tblGrid>
              <a:tr h="21647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Acronym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Submitter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Institute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</a:t>
                      </a:r>
                      <a:endParaRPr lang="es-E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2512474"/>
                  </a:ext>
                </a:extLst>
              </a:tr>
              <a:tr h="6717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35Cl(n,p)35S cross section measurement in the energy range En=0.5-5 MeV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35clxs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Giuseppe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Lorusso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NPL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Important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SMR. Cl-35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isotoopes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SMR.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Could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combined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LoI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#27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804946"/>
                  </a:ext>
                </a:extLst>
              </a:tr>
              <a:tr h="11399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Actinide Fission Fragments Yields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AFFY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46,800.0 €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Diane Doré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CEA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 of fission yields with Falstaff. Continuation of SANDA and CHANDA activities.  Experiment with two arms. Important but funding should be reduced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1574003"/>
                  </a:ext>
                </a:extLst>
              </a:tr>
              <a:tr h="11399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Actinide fission fragments yields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AFFY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Olivier Litaize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CEA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 of fission yields with Falstaff. Continuation of SANDA and CHANDA activities.  Experiment with two arms. Important but funding should be reduced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5351954"/>
                  </a:ext>
                </a:extLst>
              </a:tr>
              <a:tr h="6717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209Bi(n,g) cross section measurement at n_TOF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BINGO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31,017.6 €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Javier Balibrea Correa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IFIC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Bi-209(n,g) measurement at n_TOF and Gelina. Important measurement (HPRL) and modest budget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4319495"/>
                  </a:ext>
                </a:extLst>
              </a:tr>
              <a:tr h="6717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Fission cross sections relative to n-p elastic scattering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FISHES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14,850.0 €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Xavier Ledoux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GANIL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Fission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U-238 and U-235 relative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n,p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).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0721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8960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6A3134-424F-FF36-107C-A77B0D222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LoIs</a:t>
            </a:r>
            <a:r>
              <a:rPr lang="en-GB" dirty="0"/>
              <a:t> with score 4</a:t>
            </a:r>
            <a:endParaRPr lang="es-ES"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32ED67E2-DD62-3646-B914-90656AC2CE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219019"/>
              </p:ext>
            </p:extLst>
          </p:nvPr>
        </p:nvGraphicFramePr>
        <p:xfrm>
          <a:off x="457200" y="980728"/>
          <a:ext cx="8229600" cy="4963030"/>
        </p:xfrm>
        <a:graphic>
          <a:graphicData uri="http://schemas.openxmlformats.org/drawingml/2006/table">
            <a:tbl>
              <a:tblPr/>
              <a:tblGrid>
                <a:gridCol w="442392">
                  <a:extLst>
                    <a:ext uri="{9D8B030D-6E8A-4147-A177-3AD203B41FA5}">
                      <a16:colId xmlns:a16="http://schemas.microsoft.com/office/drawing/2014/main" val="3373453346"/>
                    </a:ext>
                  </a:extLst>
                </a:gridCol>
                <a:gridCol w="1439118">
                  <a:extLst>
                    <a:ext uri="{9D8B030D-6E8A-4147-A177-3AD203B41FA5}">
                      <a16:colId xmlns:a16="http://schemas.microsoft.com/office/drawing/2014/main" val="2458206634"/>
                    </a:ext>
                  </a:extLst>
                </a:gridCol>
                <a:gridCol w="758286">
                  <a:extLst>
                    <a:ext uri="{9D8B030D-6E8A-4147-A177-3AD203B41FA5}">
                      <a16:colId xmlns:a16="http://schemas.microsoft.com/office/drawing/2014/main" val="2838697454"/>
                    </a:ext>
                  </a:extLst>
                </a:gridCol>
                <a:gridCol w="882894">
                  <a:extLst>
                    <a:ext uri="{9D8B030D-6E8A-4147-A177-3AD203B41FA5}">
                      <a16:colId xmlns:a16="http://schemas.microsoft.com/office/drawing/2014/main" val="164987567"/>
                    </a:ext>
                  </a:extLst>
                </a:gridCol>
                <a:gridCol w="829729">
                  <a:extLst>
                    <a:ext uri="{9D8B030D-6E8A-4147-A177-3AD203B41FA5}">
                      <a16:colId xmlns:a16="http://schemas.microsoft.com/office/drawing/2014/main" val="3552833905"/>
                    </a:ext>
                  </a:extLst>
                </a:gridCol>
                <a:gridCol w="642793">
                  <a:extLst>
                    <a:ext uri="{9D8B030D-6E8A-4147-A177-3AD203B41FA5}">
                      <a16:colId xmlns:a16="http://schemas.microsoft.com/office/drawing/2014/main" val="4250415260"/>
                    </a:ext>
                  </a:extLst>
                </a:gridCol>
                <a:gridCol w="474702">
                  <a:extLst>
                    <a:ext uri="{9D8B030D-6E8A-4147-A177-3AD203B41FA5}">
                      <a16:colId xmlns:a16="http://schemas.microsoft.com/office/drawing/2014/main" val="3749661199"/>
                    </a:ext>
                  </a:extLst>
                </a:gridCol>
                <a:gridCol w="2759686">
                  <a:extLst>
                    <a:ext uri="{9D8B030D-6E8A-4147-A177-3AD203B41FA5}">
                      <a16:colId xmlns:a16="http://schemas.microsoft.com/office/drawing/2014/main" val="409875582"/>
                    </a:ext>
                  </a:extLst>
                </a:gridCol>
              </a:tblGrid>
              <a:tr h="21647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Acronym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Submitter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Institute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</a:t>
                      </a:r>
                      <a:endParaRPr lang="es-E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2512474"/>
                  </a:ext>
                </a:extLst>
              </a:tr>
              <a:tr h="12407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241Pu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fission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capture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at GELINA and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n_TOF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Cap-Fiss-Pu241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58,050.0 €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Emmeric DUPONT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CEA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Pu-241(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n,g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and (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n,f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at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n_TOF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Gelina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important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Target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availability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clear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731261"/>
                  </a:ext>
                </a:extLst>
              </a:tr>
              <a:tr h="12407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241Pu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fission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capture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at GELINA and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n_TOF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Cap-Fiss-Pu241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29,700.0 €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Olivier Serot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CEA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Pu-241(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n,g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and (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n,f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at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n_TOF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Gelina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important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Target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availability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clear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373563"/>
                  </a:ext>
                </a:extLst>
              </a:tr>
              <a:tr h="6717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 and analysis of the capture cross section of Er-166 and Er-167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ErCapture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27,000.0 €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Victor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Alcayne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CIEMAT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Capture on Er isotopes. Relevant for thermal reactors + ATF. Listed in the HPRL list.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751036"/>
                  </a:ext>
                </a:extLst>
              </a:tr>
              <a:tr h="6717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 and analysis of the capture cross section of Er-166 and Er-167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ErCapture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27,000.0 €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Cristian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Massimi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INFN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Capture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Er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isotopes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Listed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HPRL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277077"/>
                  </a:ext>
                </a:extLst>
              </a:tr>
              <a:tr h="12407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 of the neutron capture cross section of Fe-56 at the n_TOF facility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Fe56_NG_Meas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45,600.0 €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Emilio Mendoza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CIEMAT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Capture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Fe-56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new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detection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setup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at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n_TOF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051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381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569D5B-1F7D-91F2-1A04-CE9164E92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LoIs</a:t>
            </a:r>
            <a:r>
              <a:rPr lang="en-GB" dirty="0"/>
              <a:t> with score 4</a:t>
            </a:r>
            <a:endParaRPr lang="es-ES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0456EB36-ADF3-0E1A-601F-69B678A385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077498"/>
              </p:ext>
            </p:extLst>
          </p:nvPr>
        </p:nvGraphicFramePr>
        <p:xfrm>
          <a:off x="481430" y="836712"/>
          <a:ext cx="8229600" cy="5511670"/>
        </p:xfrm>
        <a:graphic>
          <a:graphicData uri="http://schemas.openxmlformats.org/drawingml/2006/table">
            <a:tbl>
              <a:tblPr/>
              <a:tblGrid>
                <a:gridCol w="442392">
                  <a:extLst>
                    <a:ext uri="{9D8B030D-6E8A-4147-A177-3AD203B41FA5}">
                      <a16:colId xmlns:a16="http://schemas.microsoft.com/office/drawing/2014/main" val="3373453346"/>
                    </a:ext>
                  </a:extLst>
                </a:gridCol>
                <a:gridCol w="1075661">
                  <a:extLst>
                    <a:ext uri="{9D8B030D-6E8A-4147-A177-3AD203B41FA5}">
                      <a16:colId xmlns:a16="http://schemas.microsoft.com/office/drawing/2014/main" val="2458206634"/>
                    </a:ext>
                  </a:extLst>
                </a:gridCol>
                <a:gridCol w="894684">
                  <a:extLst>
                    <a:ext uri="{9D8B030D-6E8A-4147-A177-3AD203B41FA5}">
                      <a16:colId xmlns:a16="http://schemas.microsoft.com/office/drawing/2014/main" val="2838697454"/>
                    </a:ext>
                  </a:extLst>
                </a:gridCol>
                <a:gridCol w="1276251">
                  <a:extLst>
                    <a:ext uri="{9D8B030D-6E8A-4147-A177-3AD203B41FA5}">
                      <a16:colId xmlns:a16="http://schemas.microsoft.com/office/drawing/2014/main" val="164987567"/>
                    </a:ext>
                  </a:extLst>
                </a:gridCol>
                <a:gridCol w="734333">
                  <a:extLst>
                    <a:ext uri="{9D8B030D-6E8A-4147-A177-3AD203B41FA5}">
                      <a16:colId xmlns:a16="http://schemas.microsoft.com/office/drawing/2014/main" val="3552833905"/>
                    </a:ext>
                  </a:extLst>
                </a:gridCol>
                <a:gridCol w="843607">
                  <a:extLst>
                    <a:ext uri="{9D8B030D-6E8A-4147-A177-3AD203B41FA5}">
                      <a16:colId xmlns:a16="http://schemas.microsoft.com/office/drawing/2014/main" val="425041526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749661199"/>
                    </a:ext>
                  </a:extLst>
                </a:gridCol>
                <a:gridCol w="2458616">
                  <a:extLst>
                    <a:ext uri="{9D8B030D-6E8A-4147-A177-3AD203B41FA5}">
                      <a16:colId xmlns:a16="http://schemas.microsoft.com/office/drawing/2014/main" val="409875582"/>
                    </a:ext>
                  </a:extLst>
                </a:gridCol>
              </a:tblGrid>
              <a:tr h="21647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Acronym of the LOI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Submitter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Institute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</a:t>
                      </a:r>
                      <a:endParaRPr lang="es-E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2512474"/>
                  </a:ext>
                </a:extLst>
              </a:tr>
              <a:tr h="11399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 of (</a:t>
                      </a:r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α,</a:t>
                      </a: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xn) reactions yields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17,200.0 €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Trino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Martinez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CIEMAT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a,n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reactor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applications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developing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waste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U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processing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7687829"/>
                  </a:ext>
                </a:extLst>
              </a:tr>
              <a:tr h="11399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α,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reactions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yields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17,200.0 €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Guillem Cortes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UPC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a,n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reactor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applications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developing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waste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U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processing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1836977"/>
                  </a:ext>
                </a:extLst>
              </a:tr>
              <a:tr h="11399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a,xn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reactions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Yields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16,000.0 €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Ariel Tarifeño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IFIC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 of (a,n) cross sections for reactor applications and developing a reference cross section. Relevant for waste managemente and U processing.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8554615"/>
                  </a:ext>
                </a:extLst>
              </a:tr>
              <a:tr h="11399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151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 of (</a:t>
                      </a:r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α,</a:t>
                      </a: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xn) reactions yields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17,200.0 €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Carlos Guerrero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USevilla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 of (a,n) cross sections for reactor applications and developing a reference cross section. Relevant for waste managemente and U processing.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1663684"/>
                  </a:ext>
                </a:extLst>
              </a:tr>
              <a:tr h="12407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35Cl(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n,p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)35S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fast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chloride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molten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reactor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32,625.0 €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Claudia Lederer-Woods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UEdinburgh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Important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SMR. Cl-35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isotoopes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SMR.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Could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combined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LoI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#144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3079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5774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569D5B-1F7D-91F2-1A04-CE9164E92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LoIs</a:t>
            </a:r>
            <a:r>
              <a:rPr lang="en-GB" dirty="0"/>
              <a:t> with score 4</a:t>
            </a:r>
            <a:endParaRPr lang="es-ES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0456EB36-ADF3-0E1A-601F-69B678A385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172431"/>
              </p:ext>
            </p:extLst>
          </p:nvPr>
        </p:nvGraphicFramePr>
        <p:xfrm>
          <a:off x="474928" y="857640"/>
          <a:ext cx="8781809" cy="5883728"/>
        </p:xfrm>
        <a:graphic>
          <a:graphicData uri="http://schemas.openxmlformats.org/drawingml/2006/table">
            <a:tbl>
              <a:tblPr/>
              <a:tblGrid>
                <a:gridCol w="261131">
                  <a:extLst>
                    <a:ext uri="{9D8B030D-6E8A-4147-A177-3AD203B41FA5}">
                      <a16:colId xmlns:a16="http://schemas.microsoft.com/office/drawing/2014/main" val="3373453346"/>
                    </a:ext>
                  </a:extLst>
                </a:gridCol>
                <a:gridCol w="1421707">
                  <a:extLst>
                    <a:ext uri="{9D8B030D-6E8A-4147-A177-3AD203B41FA5}">
                      <a16:colId xmlns:a16="http://schemas.microsoft.com/office/drawing/2014/main" val="2458206634"/>
                    </a:ext>
                  </a:extLst>
                </a:gridCol>
                <a:gridCol w="1009703">
                  <a:extLst>
                    <a:ext uri="{9D8B030D-6E8A-4147-A177-3AD203B41FA5}">
                      <a16:colId xmlns:a16="http://schemas.microsoft.com/office/drawing/2014/main" val="2838697454"/>
                    </a:ext>
                  </a:extLst>
                </a:gridCol>
                <a:gridCol w="900535">
                  <a:extLst>
                    <a:ext uri="{9D8B030D-6E8A-4147-A177-3AD203B41FA5}">
                      <a16:colId xmlns:a16="http://schemas.microsoft.com/office/drawing/2014/main" val="164987567"/>
                    </a:ext>
                  </a:extLst>
                </a:gridCol>
                <a:gridCol w="864036">
                  <a:extLst>
                    <a:ext uri="{9D8B030D-6E8A-4147-A177-3AD203B41FA5}">
                      <a16:colId xmlns:a16="http://schemas.microsoft.com/office/drawing/2014/main" val="35528339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250415260"/>
                    </a:ext>
                  </a:extLst>
                </a:gridCol>
                <a:gridCol w="645774">
                  <a:extLst>
                    <a:ext uri="{9D8B030D-6E8A-4147-A177-3AD203B41FA5}">
                      <a16:colId xmlns:a16="http://schemas.microsoft.com/office/drawing/2014/main" val="3749661199"/>
                    </a:ext>
                  </a:extLst>
                </a:gridCol>
                <a:gridCol w="2814827">
                  <a:extLst>
                    <a:ext uri="{9D8B030D-6E8A-4147-A177-3AD203B41FA5}">
                      <a16:colId xmlns:a16="http://schemas.microsoft.com/office/drawing/2014/main" val="409875582"/>
                    </a:ext>
                  </a:extLst>
                </a:gridCol>
              </a:tblGrid>
              <a:tr h="21647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Acronym of the LOI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Submitter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Institute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</a:t>
                      </a:r>
                      <a:endParaRPr lang="es-E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512474"/>
                  </a:ext>
                </a:extLst>
              </a:tr>
              <a:tr h="6717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n,n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and (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n,xng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NNNXNXS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30,500.0 €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Adina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Olacel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IFIN-HH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Joint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initiative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Zr-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,92(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n,n'g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at JRC-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Geel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U-238(n, 2-3ng) at NFS,206,208Pb(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n,n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at ELISA.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625780"/>
                  </a:ext>
                </a:extLst>
              </a:tr>
              <a:tr h="6717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(n,n) and (n,xng) cross section measurements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NNNXNXS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35,000.0 €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Myroslav Kavatsyuk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UGroningen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 of 206,208Pb(n,n), 206,208Pb(n,n`g). Important reactions. Very ambitious programme.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273958"/>
                  </a:ext>
                </a:extLst>
              </a:tr>
              <a:tr h="6717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(n,n) and (n,xng) cross section measurements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NNNXNXS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46,200.0 €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Maëlle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Kerveno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CNRS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Joint initiative for the measurement of Zr-90,92(n,n'g) at JRC-Geel,</a:t>
                      </a:r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U-238(n, 2-3ng) at NFS</a:t>
                      </a: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,206,208Pb(n,n) at ELISA.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981729"/>
                  </a:ext>
                </a:extLst>
              </a:tr>
              <a:tr h="6717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(n,n) and (n,xng) cross section measurements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NNNXNXS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15,000.0 €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Maëlle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Kerveno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CNRS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Joint initiative for the measurement of </a:t>
                      </a:r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Zr-90,</a:t>
                      </a: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</a:t>
                      </a:r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(n,n'g)</a:t>
                      </a: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at JRC-Geel, U-238(n, 2-3ng) at NFS,206,208Pb(n,n) at ELISA.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536343"/>
                  </a:ext>
                </a:extLst>
              </a:tr>
              <a:tr h="11399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(n,n) and (n,xng) cross section measurements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NNNXNXS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32,000.0 €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Maria Diakaki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NTUAthens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54,56Fe, 63,65Cu (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n,n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/(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n,n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’)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reactions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ELISA and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highly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enriched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targets. Fe-56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HPRL.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ambitious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since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experiments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being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563528"/>
                  </a:ext>
                </a:extLst>
              </a:tr>
              <a:tr h="11399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Neutron-induced independent and isomeric fission yield studies at the IGISOL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NONIIII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23,220.0 €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Andreas Solders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UUppsala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fission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yields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(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n,f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reactions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MR-TOF /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Penning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trap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accurate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technique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allows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distinguishing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between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isomers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evident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split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500915"/>
                  </a:ext>
                </a:extLst>
              </a:tr>
              <a:tr h="11399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Neutron-induced independent and isomeric fission yield studies at the IGISOL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NONIIII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44,000.0 €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Heikki Penttilä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UJyvaskyla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fission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yields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(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n,f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reactions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MR-TOF /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Penning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trap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accurate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technique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allows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distinguishing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between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isomers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evident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split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924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465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569D5B-1F7D-91F2-1A04-CE9164E92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LoIs</a:t>
            </a:r>
            <a:r>
              <a:rPr lang="en-GB" dirty="0"/>
              <a:t> with score 4</a:t>
            </a:r>
            <a:endParaRPr lang="es-ES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0456EB36-ADF3-0E1A-601F-69B678A385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14268"/>
              </p:ext>
            </p:extLst>
          </p:nvPr>
        </p:nvGraphicFramePr>
        <p:xfrm>
          <a:off x="474928" y="908720"/>
          <a:ext cx="8229601" cy="5331939"/>
        </p:xfrm>
        <a:graphic>
          <a:graphicData uri="http://schemas.openxmlformats.org/drawingml/2006/table">
            <a:tbl>
              <a:tblPr/>
              <a:tblGrid>
                <a:gridCol w="269035">
                  <a:extLst>
                    <a:ext uri="{9D8B030D-6E8A-4147-A177-3AD203B41FA5}">
                      <a16:colId xmlns:a16="http://schemas.microsoft.com/office/drawing/2014/main" val="3373453346"/>
                    </a:ext>
                  </a:extLst>
                </a:gridCol>
                <a:gridCol w="1464738">
                  <a:extLst>
                    <a:ext uri="{9D8B030D-6E8A-4147-A177-3AD203B41FA5}">
                      <a16:colId xmlns:a16="http://schemas.microsoft.com/office/drawing/2014/main" val="2458206634"/>
                    </a:ext>
                  </a:extLst>
                </a:gridCol>
                <a:gridCol w="1040264">
                  <a:extLst>
                    <a:ext uri="{9D8B030D-6E8A-4147-A177-3AD203B41FA5}">
                      <a16:colId xmlns:a16="http://schemas.microsoft.com/office/drawing/2014/main" val="2838697454"/>
                    </a:ext>
                  </a:extLst>
                </a:gridCol>
                <a:gridCol w="927792">
                  <a:extLst>
                    <a:ext uri="{9D8B030D-6E8A-4147-A177-3AD203B41FA5}">
                      <a16:colId xmlns:a16="http://schemas.microsoft.com/office/drawing/2014/main" val="164987567"/>
                    </a:ext>
                  </a:extLst>
                </a:gridCol>
                <a:gridCol w="838684">
                  <a:extLst>
                    <a:ext uri="{9D8B030D-6E8A-4147-A177-3AD203B41FA5}">
                      <a16:colId xmlns:a16="http://schemas.microsoft.com/office/drawing/2014/main" val="3552833905"/>
                    </a:ext>
                  </a:extLst>
                </a:gridCol>
                <a:gridCol w="675481">
                  <a:extLst>
                    <a:ext uri="{9D8B030D-6E8A-4147-A177-3AD203B41FA5}">
                      <a16:colId xmlns:a16="http://schemas.microsoft.com/office/drawing/2014/main" val="4250415260"/>
                    </a:ext>
                  </a:extLst>
                </a:gridCol>
                <a:gridCol w="498842">
                  <a:extLst>
                    <a:ext uri="{9D8B030D-6E8A-4147-A177-3AD203B41FA5}">
                      <a16:colId xmlns:a16="http://schemas.microsoft.com/office/drawing/2014/main" val="3749661199"/>
                    </a:ext>
                  </a:extLst>
                </a:gridCol>
                <a:gridCol w="2514765">
                  <a:extLst>
                    <a:ext uri="{9D8B030D-6E8A-4147-A177-3AD203B41FA5}">
                      <a16:colId xmlns:a16="http://schemas.microsoft.com/office/drawing/2014/main" val="409875582"/>
                    </a:ext>
                  </a:extLst>
                </a:gridCol>
              </a:tblGrid>
              <a:tr h="21647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Acronym of the LOI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Submitter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Institute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</a:t>
                      </a:r>
                      <a:endParaRPr lang="es-E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2512474"/>
                  </a:ext>
                </a:extLst>
              </a:tr>
              <a:tr h="12407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Iron reaction cross-section measurements for dosimetry at the National Physical Laboratory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NPL-D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10,687.5 €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Michael Bunce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NPL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Activation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(Cf-252) and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differential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monochromatic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neutrons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Fe-54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dosimetry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applications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0493083"/>
                  </a:ext>
                </a:extLst>
              </a:tr>
              <a:tr h="12407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Toward new measurements and evaluation of the Pu239 resonance parameters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PU239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14,850.0 €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Emilio Mendoza Cembranos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CIEMAT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 of the Pu-239(n,tot) and (n,f) at JRC-Geel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5502657"/>
                  </a:ext>
                </a:extLst>
              </a:tr>
              <a:tr h="12407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Toward new measurements and evaluation of the Pu239 resonance parameters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PU239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20,700.0 €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Jaroslaw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Perkowski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ULodz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 of the Pu-239(n,tot) and (n,f) at JRC-Geel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723110"/>
                  </a:ext>
                </a:extLst>
              </a:tr>
              <a:tr h="12407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Toward new measurements and evaluation of the Pu239 resonance parameters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PU239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30,600.0 €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Gilles Noguere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CEA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 of the Pu-239(n,tot) and (n,f) at JRC-Geel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433669"/>
                  </a:ext>
                </a:extLst>
              </a:tr>
              <a:tr h="6717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Fission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PuF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21,600.0 €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Ludovic MATHIEU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CNRS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Pu-240(n,f) normalised to (n,p) at MONNET. Will use solar cells as detectors, not yet existing.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09819"/>
                  </a:ext>
                </a:extLst>
              </a:tr>
              <a:tr h="6717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fission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PuF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10,350.0 €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Olivier Bouland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CEA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Pu-240(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n,f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normalised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n,p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at MONNET. Will use solar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cells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detectors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existing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3955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9417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569D5B-1F7D-91F2-1A04-CE9164E92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LoIs</a:t>
            </a:r>
            <a:r>
              <a:rPr lang="en-GB" dirty="0"/>
              <a:t> with score 4</a:t>
            </a:r>
            <a:endParaRPr lang="es-ES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0456EB36-ADF3-0E1A-601F-69B678A385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698924"/>
              </p:ext>
            </p:extLst>
          </p:nvPr>
        </p:nvGraphicFramePr>
        <p:xfrm>
          <a:off x="464584" y="1052736"/>
          <a:ext cx="8211872" cy="3134230"/>
        </p:xfrm>
        <a:graphic>
          <a:graphicData uri="http://schemas.openxmlformats.org/drawingml/2006/table">
            <a:tbl>
              <a:tblPr/>
              <a:tblGrid>
                <a:gridCol w="270317">
                  <a:extLst>
                    <a:ext uri="{9D8B030D-6E8A-4147-A177-3AD203B41FA5}">
                      <a16:colId xmlns:a16="http://schemas.microsoft.com/office/drawing/2014/main" val="3373453346"/>
                    </a:ext>
                  </a:extLst>
                </a:gridCol>
                <a:gridCol w="1471720">
                  <a:extLst>
                    <a:ext uri="{9D8B030D-6E8A-4147-A177-3AD203B41FA5}">
                      <a16:colId xmlns:a16="http://schemas.microsoft.com/office/drawing/2014/main" val="2458206634"/>
                    </a:ext>
                  </a:extLst>
                </a:gridCol>
                <a:gridCol w="1008340">
                  <a:extLst>
                    <a:ext uri="{9D8B030D-6E8A-4147-A177-3AD203B41FA5}">
                      <a16:colId xmlns:a16="http://schemas.microsoft.com/office/drawing/2014/main" val="2838697454"/>
                    </a:ext>
                  </a:extLst>
                </a:gridCol>
                <a:gridCol w="793682">
                  <a:extLst>
                    <a:ext uri="{9D8B030D-6E8A-4147-A177-3AD203B41FA5}">
                      <a16:colId xmlns:a16="http://schemas.microsoft.com/office/drawing/2014/main" val="164987567"/>
                    </a:ext>
                  </a:extLst>
                </a:gridCol>
                <a:gridCol w="842681">
                  <a:extLst>
                    <a:ext uri="{9D8B030D-6E8A-4147-A177-3AD203B41FA5}">
                      <a16:colId xmlns:a16="http://schemas.microsoft.com/office/drawing/2014/main" val="3552833905"/>
                    </a:ext>
                  </a:extLst>
                </a:gridCol>
                <a:gridCol w="823492">
                  <a:extLst>
                    <a:ext uri="{9D8B030D-6E8A-4147-A177-3AD203B41FA5}">
                      <a16:colId xmlns:a16="http://schemas.microsoft.com/office/drawing/2014/main" val="4250415260"/>
                    </a:ext>
                  </a:extLst>
                </a:gridCol>
                <a:gridCol w="501220">
                  <a:extLst>
                    <a:ext uri="{9D8B030D-6E8A-4147-A177-3AD203B41FA5}">
                      <a16:colId xmlns:a16="http://schemas.microsoft.com/office/drawing/2014/main" val="3749661199"/>
                    </a:ext>
                  </a:extLst>
                </a:gridCol>
                <a:gridCol w="2500420">
                  <a:extLst>
                    <a:ext uri="{9D8B030D-6E8A-4147-A177-3AD203B41FA5}">
                      <a16:colId xmlns:a16="http://schemas.microsoft.com/office/drawing/2014/main" val="409875582"/>
                    </a:ext>
                  </a:extLst>
                </a:gridCol>
              </a:tblGrid>
              <a:tr h="21647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Acronym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Submitter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Institute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</a:t>
                      </a:r>
                      <a:endParaRPr lang="es-E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2512474"/>
                  </a:ext>
                </a:extLst>
              </a:tr>
              <a:tr h="6717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Study  Of  F</a:t>
                      </a:r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Ι</a:t>
                      </a: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ssion  cross section on 243-Am (SOFIA)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SOFIA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15,750.0 €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Roza Vlastou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NTUAthens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Am-243(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n,f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058457"/>
                  </a:ext>
                </a:extLst>
              </a:tr>
              <a:tr h="6717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Study of fission cross section on 243-Am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SOFIA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18,000.0 €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Nikolaos Patronis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UIoannina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Am-243(n,f) cross section measurement. Relevant for ADS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3841730"/>
                  </a:ext>
                </a:extLst>
              </a:tr>
              <a:tr h="6717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absorption measurements for reactor applications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TAGS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16,390.0 €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Alejandro Algora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IFIC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TAGS measurements oriented to reactor technologies.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0555026"/>
                  </a:ext>
                </a:extLst>
              </a:tr>
              <a:tr h="6717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absorption measurements for reactor applications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TAGS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23,400.0 €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Muriel Fallot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CNRS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TAGS measurements oriented to reactor technologies, astrophysics and antineutrinos.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880607"/>
                  </a:ext>
                </a:extLst>
              </a:tr>
              <a:tr h="12407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 of the U-238 neutron capture cross section at the n_TOF facility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U238_NG_Meas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45,600.0 €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Emilio Mendoza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CIEMAT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capture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U-238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434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93824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45D7C9-CEE1-5D8E-A2FB-AA8D35C2A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Situation after the evaluation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667AE3B2-84F1-4C93-D938-C2E64EF18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6456" y="6453336"/>
            <a:ext cx="319336" cy="319982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es-ES_tradnl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ABF873-A8CC-4680-B92B-676EF7CF1CED}" type="slidenum">
              <a:rPr lang="es-ES_tradnl" smtClean="0"/>
              <a:pPr/>
              <a:t>16</a:t>
            </a:fld>
            <a:endParaRPr lang="es-ES_tradnl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957E2F20-8042-D78D-9699-8B53D9C4B1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676966"/>
              </p:ext>
            </p:extLst>
          </p:nvPr>
        </p:nvGraphicFramePr>
        <p:xfrm>
          <a:off x="270734" y="1916832"/>
          <a:ext cx="8424937" cy="2746784"/>
        </p:xfrm>
        <a:graphic>
          <a:graphicData uri="http://schemas.openxmlformats.org/drawingml/2006/table">
            <a:tbl>
              <a:tblPr/>
              <a:tblGrid>
                <a:gridCol w="1133597">
                  <a:extLst>
                    <a:ext uri="{9D8B030D-6E8A-4147-A177-3AD203B41FA5}">
                      <a16:colId xmlns:a16="http://schemas.microsoft.com/office/drawing/2014/main" val="3831173502"/>
                    </a:ext>
                  </a:extLst>
                </a:gridCol>
                <a:gridCol w="3194432">
                  <a:extLst>
                    <a:ext uri="{9D8B030D-6E8A-4147-A177-3AD203B41FA5}">
                      <a16:colId xmlns:a16="http://schemas.microsoft.com/office/drawing/2014/main" val="1541396934"/>
                    </a:ext>
                  </a:extLst>
                </a:gridCol>
                <a:gridCol w="1287678">
                  <a:extLst>
                    <a:ext uri="{9D8B030D-6E8A-4147-A177-3AD203B41FA5}">
                      <a16:colId xmlns:a16="http://schemas.microsoft.com/office/drawing/2014/main" val="2629061694"/>
                    </a:ext>
                  </a:extLst>
                </a:gridCol>
                <a:gridCol w="341179">
                  <a:extLst>
                    <a:ext uri="{9D8B030D-6E8A-4147-A177-3AD203B41FA5}">
                      <a16:colId xmlns:a16="http://schemas.microsoft.com/office/drawing/2014/main" val="2976176664"/>
                    </a:ext>
                  </a:extLst>
                </a:gridCol>
                <a:gridCol w="1246407">
                  <a:extLst>
                    <a:ext uri="{9D8B030D-6E8A-4147-A177-3AD203B41FA5}">
                      <a16:colId xmlns:a16="http://schemas.microsoft.com/office/drawing/2014/main" val="3080909361"/>
                    </a:ext>
                  </a:extLst>
                </a:gridCol>
                <a:gridCol w="1221644">
                  <a:extLst>
                    <a:ext uri="{9D8B030D-6E8A-4147-A177-3AD203B41FA5}">
                      <a16:colId xmlns:a16="http://schemas.microsoft.com/office/drawing/2014/main" val="3025511917"/>
                    </a:ext>
                  </a:extLst>
                </a:gridCol>
              </a:tblGrid>
              <a:tr h="172122">
                <a:tc>
                  <a:txBody>
                    <a:bodyPr/>
                    <a:lstStyle/>
                    <a:p>
                      <a:pPr algn="ctr" fontAlgn="ctr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68" marR="8068" marT="80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8" marR="8068" marT="806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All</a:t>
                      </a: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Only EU</a:t>
                      </a:r>
                    </a:p>
                  </a:txBody>
                  <a:tcPr marL="8068" marR="8068" marT="80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639661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Area</a:t>
                      </a:r>
                    </a:p>
                  </a:txBody>
                  <a:tcPr marL="8068" marR="8068" marT="80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Topic</a:t>
                      </a:r>
                    </a:p>
                  </a:txBody>
                  <a:tcPr marL="8068" marR="8068" marT="80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LoIs</a:t>
                      </a:r>
                    </a:p>
                  </a:txBody>
                  <a:tcPr marL="8068" marR="8068" marT="80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LoIs</a:t>
                      </a:r>
                    </a:p>
                  </a:txBody>
                  <a:tcPr marL="8068" marR="8068" marT="806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7998886"/>
                  </a:ext>
                </a:extLst>
              </a:tr>
              <a:tr h="172122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experiments</a:t>
                      </a: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(n,g) cross section measurements</a:t>
                      </a: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8068" marR="8068" marT="80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334,968 €</a:t>
                      </a: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334,968 €</a:t>
                      </a: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2686896"/>
                  </a:ext>
                </a:extLst>
              </a:tr>
              <a:tr h="17212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(n,n'g) cross section measurements</a:t>
                      </a: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8068" marR="8068" marT="80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183,700 €</a:t>
                      </a: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183,700 €</a:t>
                      </a: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0894144"/>
                  </a:ext>
                </a:extLst>
              </a:tr>
              <a:tr h="17212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(n,f) cross section measurements and fission yields</a:t>
                      </a: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8068" marR="8068" marT="80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342,090 €</a:t>
                      </a: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333,750 €</a:t>
                      </a: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97461"/>
                  </a:ext>
                </a:extLst>
              </a:tr>
              <a:tr h="17212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 ,X) and (ch.p., X)</a:t>
                      </a: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8068" marR="8068" marT="80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130,913 €</a:t>
                      </a: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87,600 €</a:t>
                      </a: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109049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Decay data</a:t>
                      </a: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8068" marR="8068" marT="80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172,699 €</a:t>
                      </a: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59,419 €</a:t>
                      </a: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693033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68" marR="8068" marT="806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8068" marR="8068" marT="80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1,164,369 €</a:t>
                      </a: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999,436 €</a:t>
                      </a: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970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3991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781286-7291-5A6E-EE57-78AC8F5FA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/>
          <a:lstStyle/>
          <a:p>
            <a:r>
              <a:rPr lang="en-GB" dirty="0"/>
              <a:t>Evaluation methodology</a:t>
            </a:r>
          </a:p>
        </p:txBody>
      </p:sp>
      <p:sp>
        <p:nvSpPr>
          <p:cNvPr id="9" name="AutoShape 2" descr="Inicio">
            <a:extLst>
              <a:ext uri="{FF2B5EF4-FFF2-40B4-BE49-F238E27FC236}">
                <a16:creationId xmlns:a16="http://schemas.microsoft.com/office/drawing/2014/main" id="{723C03C7-54B4-0808-C7B8-8B9F2262FCF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03354" y="1443111"/>
            <a:ext cx="260946" cy="26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8284" tIns="39142" rIns="78284" bIns="39142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2EEAE91-9ED7-B0B9-EDF1-25A52597968F}"/>
              </a:ext>
            </a:extLst>
          </p:cNvPr>
          <p:cNvSpPr txBox="1"/>
          <p:nvPr/>
        </p:nvSpPr>
        <p:spPr>
          <a:xfrm>
            <a:off x="457200" y="1002171"/>
            <a:ext cx="829126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600" dirty="0"/>
              <a:t>The total budget requested by the different </a:t>
            </a:r>
            <a:r>
              <a:rPr lang="en-GB" sz="1600" dirty="0" err="1"/>
              <a:t>LoIs</a:t>
            </a:r>
            <a:r>
              <a:rPr lang="en-GB" sz="1600" dirty="0"/>
              <a:t> (</a:t>
            </a:r>
            <a:r>
              <a:rPr lang="es-ES" sz="16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5,084,304.4 €</a:t>
            </a:r>
            <a:r>
              <a:rPr lang="en-GB" sz="1600" dirty="0"/>
              <a:t>) has exceeded 5 times the available budget. We received 62 </a:t>
            </a:r>
            <a:r>
              <a:rPr lang="en-GB" sz="1600" dirty="0" err="1"/>
              <a:t>LoIs</a:t>
            </a:r>
            <a:r>
              <a:rPr lang="en-GB" sz="1600" dirty="0"/>
              <a:t> grouped in 39 projects.</a:t>
            </a:r>
          </a:p>
          <a:p>
            <a:pPr algn="just"/>
            <a:endParaRPr lang="en-GB" sz="1600" dirty="0"/>
          </a:p>
          <a:p>
            <a:pPr algn="just"/>
            <a:r>
              <a:rPr lang="en-GB" sz="1600" dirty="0"/>
              <a:t>Methodology applied:</a:t>
            </a:r>
          </a:p>
          <a:p>
            <a:pPr algn="just"/>
            <a:endParaRPr lang="en-GB" sz="1600" dirty="0"/>
          </a:p>
          <a:p>
            <a:pPr marL="342900" indent="-342900" algn="just">
              <a:buAutoNum type="arabicPeriod"/>
            </a:pPr>
            <a:r>
              <a:rPr lang="en-GB" sz="1600" b="1" dirty="0"/>
              <a:t>Applied maximum limits of 100 k€ / </a:t>
            </a:r>
            <a:r>
              <a:rPr lang="en-GB" sz="1600" b="1" dirty="0" err="1"/>
              <a:t>LoI</a:t>
            </a:r>
            <a:r>
              <a:rPr lang="en-GB" sz="1600" b="1" dirty="0"/>
              <a:t> </a:t>
            </a:r>
            <a:r>
              <a:rPr lang="en-GB" sz="1600" b="1"/>
              <a:t>and 175 </a:t>
            </a:r>
            <a:r>
              <a:rPr lang="en-GB" sz="1600" b="1" dirty="0"/>
              <a:t>k€ per </a:t>
            </a:r>
            <a:r>
              <a:rPr lang="en-GB" sz="1600" b="1" dirty="0" err="1"/>
              <a:t>LoI</a:t>
            </a:r>
            <a:endParaRPr lang="en-GB" sz="1600" b="1" dirty="0"/>
          </a:p>
          <a:p>
            <a:pPr marL="342900" indent="-342900" algn="just">
              <a:buAutoNum type="arabicPeriod"/>
            </a:pPr>
            <a:endParaRPr lang="en-GB" sz="1600" dirty="0"/>
          </a:p>
          <a:p>
            <a:pPr marL="342900" indent="-342900" algn="just">
              <a:buAutoNum type="arabicPeriod"/>
            </a:pPr>
            <a:r>
              <a:rPr lang="en-GB" sz="1600" b="1" dirty="0"/>
              <a:t>Assigned scores</a:t>
            </a:r>
          </a:p>
          <a:p>
            <a:pPr lvl="1" algn="just"/>
            <a:endParaRPr lang="en-GB" sz="1600" dirty="0"/>
          </a:p>
          <a:p>
            <a:pPr lvl="1" algn="just"/>
            <a:r>
              <a:rPr lang="en-GB" sz="1600" dirty="0"/>
              <a:t>Scores 0 -&gt; not funded</a:t>
            </a:r>
          </a:p>
          <a:p>
            <a:pPr lvl="1" algn="just"/>
            <a:r>
              <a:rPr lang="en-GB" sz="1600" dirty="0"/>
              <a:t>Score 2 -&gt; 7% of the requested budget</a:t>
            </a:r>
          </a:p>
          <a:p>
            <a:pPr lvl="1" algn="just"/>
            <a:r>
              <a:rPr lang="en-GB" sz="1600" dirty="0"/>
              <a:t>Score 3 -&gt; 20% of the requested budget</a:t>
            </a:r>
          </a:p>
          <a:p>
            <a:pPr lvl="1" algn="just"/>
            <a:r>
              <a:rPr lang="en-GB" sz="1600" dirty="0"/>
              <a:t>Score 4 -&gt; 45% of the requested budget</a:t>
            </a:r>
          </a:p>
          <a:p>
            <a:pPr marL="342900" indent="-342900" algn="just">
              <a:buAutoNum type="arabicPeriod" startAt="3"/>
            </a:pPr>
            <a:endParaRPr lang="en-GB" sz="1600" dirty="0"/>
          </a:p>
          <a:p>
            <a:pPr marL="342900" indent="-342900" algn="just">
              <a:buAutoNum type="arabicPeriod" startAt="3"/>
            </a:pPr>
            <a:r>
              <a:rPr lang="en-GB" sz="1600" b="1" dirty="0"/>
              <a:t>Done some fine adjustments</a:t>
            </a:r>
          </a:p>
          <a:p>
            <a:pPr algn="just"/>
            <a:endParaRPr lang="en-GB" sz="1600" dirty="0"/>
          </a:p>
          <a:p>
            <a:pPr algn="just"/>
            <a:r>
              <a:rPr lang="en-GB" sz="1600" dirty="0"/>
              <a:t>Projects with a large number of </a:t>
            </a:r>
            <a:r>
              <a:rPr lang="en-GB" sz="1600" dirty="0" err="1"/>
              <a:t>LoIs</a:t>
            </a:r>
            <a:r>
              <a:rPr lang="en-GB" sz="1600" dirty="0"/>
              <a:t> -&gt; increased the budget per </a:t>
            </a:r>
            <a:r>
              <a:rPr lang="en-GB" sz="1600" dirty="0" err="1"/>
              <a:t>LoI</a:t>
            </a:r>
            <a:endParaRPr lang="en-GB" sz="1600" dirty="0"/>
          </a:p>
          <a:p>
            <a:pPr algn="just"/>
            <a:r>
              <a:rPr lang="en-GB" sz="1600" dirty="0"/>
              <a:t>Projects with a small number of </a:t>
            </a:r>
            <a:r>
              <a:rPr lang="en-GB" sz="1600" dirty="0" err="1"/>
              <a:t>LoIs</a:t>
            </a:r>
            <a:r>
              <a:rPr lang="en-GB" sz="1600" dirty="0"/>
              <a:t> and a large initial request -&gt; reduced the budget per </a:t>
            </a:r>
            <a:r>
              <a:rPr lang="en-GB" sz="1600" dirty="0" err="1"/>
              <a:t>LoI</a:t>
            </a:r>
            <a:r>
              <a:rPr lang="en-GB" sz="1600" dirty="0"/>
              <a:t>.</a:t>
            </a:r>
          </a:p>
          <a:p>
            <a:pPr algn="just"/>
            <a:r>
              <a:rPr lang="en-GB" sz="1600" dirty="0"/>
              <a:t>Large requests for equipment were heavily reduced.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29F4A86-F642-EE5D-77C3-C34D610C3749}"/>
              </a:ext>
            </a:extLst>
          </p:cNvPr>
          <p:cNvSpPr txBox="1"/>
          <p:nvPr/>
        </p:nvSpPr>
        <p:spPr>
          <a:xfrm>
            <a:off x="5940152" y="5814427"/>
            <a:ext cx="2364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Concept of slice-TED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362C5C80-2442-2123-2B0F-9491A0DF80D2}"/>
              </a:ext>
            </a:extLst>
          </p:cNvPr>
          <p:cNvSpPr txBox="1">
            <a:spLocks/>
          </p:cNvSpPr>
          <p:nvPr/>
        </p:nvSpPr>
        <p:spPr>
          <a:xfrm>
            <a:off x="8676456" y="6453336"/>
            <a:ext cx="319336" cy="319982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es-ES_tradnl"/>
            </a:defPPr>
            <a:lvl1pPr marL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ABF873-A8CC-4680-B92B-676EF7CF1CED}" type="slidenum">
              <a:rPr lang="es-ES_tradnl" smtClean="0"/>
              <a:pPr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22243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781286-7291-5A6E-EE57-78AC8F5FA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/>
          <a:lstStyle/>
          <a:p>
            <a:r>
              <a:rPr lang="en-GB" dirty="0"/>
              <a:t>Evaluation methodology</a:t>
            </a:r>
          </a:p>
        </p:txBody>
      </p:sp>
      <p:sp>
        <p:nvSpPr>
          <p:cNvPr id="9" name="AutoShape 2" descr="Inicio">
            <a:extLst>
              <a:ext uri="{FF2B5EF4-FFF2-40B4-BE49-F238E27FC236}">
                <a16:creationId xmlns:a16="http://schemas.microsoft.com/office/drawing/2014/main" id="{723C03C7-54B4-0808-C7B8-8B9F2262FCF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03354" y="1443111"/>
            <a:ext cx="260946" cy="26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8284" tIns="39142" rIns="78284" bIns="39142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29F4A86-F642-EE5D-77C3-C34D610C3749}"/>
              </a:ext>
            </a:extLst>
          </p:cNvPr>
          <p:cNvSpPr txBox="1"/>
          <p:nvPr/>
        </p:nvSpPr>
        <p:spPr>
          <a:xfrm>
            <a:off x="5940152" y="5814427"/>
            <a:ext cx="2364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Concept of slice-TED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362C5C80-2442-2123-2B0F-9491A0DF80D2}"/>
              </a:ext>
            </a:extLst>
          </p:cNvPr>
          <p:cNvSpPr txBox="1">
            <a:spLocks/>
          </p:cNvSpPr>
          <p:nvPr/>
        </p:nvSpPr>
        <p:spPr>
          <a:xfrm>
            <a:off x="8676456" y="6453336"/>
            <a:ext cx="319336" cy="319982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es-ES_tradnl"/>
            </a:defPPr>
            <a:lvl1pPr marL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ABF873-A8CC-4680-B92B-676EF7CF1CED}" type="slidenum">
              <a:rPr lang="es-ES_tradnl" smtClean="0"/>
              <a:pPr/>
              <a:t>3</a:t>
            </a:fld>
            <a:endParaRPr lang="es-ES_tradnl"/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9D87C65F-537C-911C-1488-513F4327AD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6467"/>
              </p:ext>
            </p:extLst>
          </p:nvPr>
        </p:nvGraphicFramePr>
        <p:xfrm>
          <a:off x="167641" y="1408847"/>
          <a:ext cx="8828151" cy="2417658"/>
        </p:xfrm>
        <a:graphic>
          <a:graphicData uri="http://schemas.openxmlformats.org/drawingml/2006/table">
            <a:tbl>
              <a:tblPr/>
              <a:tblGrid>
                <a:gridCol w="1171720">
                  <a:extLst>
                    <a:ext uri="{9D8B030D-6E8A-4147-A177-3AD203B41FA5}">
                      <a16:colId xmlns:a16="http://schemas.microsoft.com/office/drawing/2014/main" val="1028377932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643476031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1457270585"/>
                    </a:ext>
                  </a:extLst>
                </a:gridCol>
                <a:gridCol w="784262">
                  <a:extLst>
                    <a:ext uri="{9D8B030D-6E8A-4147-A177-3AD203B41FA5}">
                      <a16:colId xmlns:a16="http://schemas.microsoft.com/office/drawing/2014/main" val="1627229408"/>
                    </a:ext>
                  </a:extLst>
                </a:gridCol>
                <a:gridCol w="668374">
                  <a:extLst>
                    <a:ext uri="{9D8B030D-6E8A-4147-A177-3AD203B41FA5}">
                      <a16:colId xmlns:a16="http://schemas.microsoft.com/office/drawing/2014/main" val="2531403845"/>
                    </a:ext>
                  </a:extLst>
                </a:gridCol>
                <a:gridCol w="668374">
                  <a:extLst>
                    <a:ext uri="{9D8B030D-6E8A-4147-A177-3AD203B41FA5}">
                      <a16:colId xmlns:a16="http://schemas.microsoft.com/office/drawing/2014/main" val="251580612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998690223"/>
                    </a:ext>
                  </a:extLst>
                </a:gridCol>
                <a:gridCol w="784262">
                  <a:extLst>
                    <a:ext uri="{9D8B030D-6E8A-4147-A177-3AD203B41FA5}">
                      <a16:colId xmlns:a16="http://schemas.microsoft.com/office/drawing/2014/main" val="4243294606"/>
                    </a:ext>
                  </a:extLst>
                </a:gridCol>
                <a:gridCol w="784262">
                  <a:extLst>
                    <a:ext uri="{9D8B030D-6E8A-4147-A177-3AD203B41FA5}">
                      <a16:colId xmlns:a16="http://schemas.microsoft.com/office/drawing/2014/main" val="232197168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33218254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414483660"/>
                    </a:ext>
                  </a:extLst>
                </a:gridCol>
                <a:gridCol w="590587">
                  <a:extLst>
                    <a:ext uri="{9D8B030D-6E8A-4147-A177-3AD203B41FA5}">
                      <a16:colId xmlns:a16="http://schemas.microsoft.com/office/drawing/2014/main" val="3702292110"/>
                    </a:ext>
                  </a:extLst>
                </a:gridCol>
                <a:gridCol w="784262">
                  <a:extLst>
                    <a:ext uri="{9D8B030D-6E8A-4147-A177-3AD203B41FA5}">
                      <a16:colId xmlns:a16="http://schemas.microsoft.com/office/drawing/2014/main" val="3907865929"/>
                    </a:ext>
                  </a:extLst>
                </a:gridCol>
              </a:tblGrid>
              <a:tr h="17367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Topic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LoIs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(EU + CH + UK)</a:t>
                      </a: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EU</a:t>
                      </a: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604373"/>
                  </a:ext>
                </a:extLst>
              </a:tr>
              <a:tr h="17367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(n,g) cross section measurements</a:t>
                      </a: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1,118,128 €</a:t>
                      </a: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30,000 €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102,000 €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1,250,128 €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1,118,128 €</a:t>
                      </a: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30,000 €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102,000 €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1,250,128 €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018322"/>
                  </a:ext>
                </a:extLst>
              </a:tr>
              <a:tr h="17367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(n,n'g) cross section measurements</a:t>
                      </a: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421,000 €</a:t>
                      </a: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39,000 €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43,000 €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503,000 €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246,000 €</a:t>
                      </a: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24,000 €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23,000 €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293,000 €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130254"/>
                  </a:ext>
                </a:extLst>
              </a:tr>
              <a:tr h="17367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(n,f) cross section measurements and fission yields</a:t>
                      </a: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1,499,201 €</a:t>
                      </a: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103,000 €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69,000 €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41,000 €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1,712,201 €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1,319,201 €</a:t>
                      </a: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75,000 €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69,000 €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41,000 €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1,504,201 €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77996"/>
                  </a:ext>
                </a:extLst>
              </a:tr>
              <a:tr h="17367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 ,X) and (ch.p., X)</a:t>
                      </a: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535,870 €</a:t>
                      </a: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40,500 €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9,000 €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17,000 €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602,370 €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470,870 €</a:t>
                      </a: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35,500 €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6,000 €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17,000 €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529,370 €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12922"/>
                  </a:ext>
                </a:extLst>
              </a:tr>
              <a:tr h="18281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Decay data</a:t>
                      </a: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1,059,605 €</a:t>
                      </a: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25,000 €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1,084,605 €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1,059,605 €</a:t>
                      </a: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25,000 €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1,084,605 €</a:t>
                      </a: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353081"/>
                  </a:ext>
                </a:extLst>
              </a:tr>
              <a:tr h="18281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Before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evaluation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5,084,304.4 €</a:t>
                      </a: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4,357,953.0 €</a:t>
                      </a: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81" marR="4781" marT="47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30724"/>
                  </a:ext>
                </a:extLst>
              </a:tr>
              <a:tr h="18281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After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evaluation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1,164,369.1 €</a:t>
                      </a: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999,436.3 €</a:t>
                      </a:r>
                    </a:p>
                  </a:txBody>
                  <a:tcPr marL="4781" marR="4781" marT="47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840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90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45D7C9-CEE1-5D8E-A2FB-AA8D35C2A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LoIs</a:t>
            </a:r>
            <a:r>
              <a:rPr lang="en-GB" dirty="0"/>
              <a:t> not funded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667AE3B2-84F1-4C93-D938-C2E64EF18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6456" y="6453336"/>
            <a:ext cx="319336" cy="319982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es-ES_tradnl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ABF873-A8CC-4680-B92B-676EF7CF1CED}" type="slidenum">
              <a:rPr lang="es-ES_tradnl" smtClean="0"/>
              <a:pPr/>
              <a:t>4</a:t>
            </a:fld>
            <a:endParaRPr lang="es-ES_tradnl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32E6D42D-A0FE-1D79-03E6-EAC0D18954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345017"/>
              </p:ext>
            </p:extLst>
          </p:nvPr>
        </p:nvGraphicFramePr>
        <p:xfrm>
          <a:off x="434336" y="1065195"/>
          <a:ext cx="8321330" cy="4929644"/>
        </p:xfrm>
        <a:graphic>
          <a:graphicData uri="http://schemas.openxmlformats.org/drawingml/2006/table">
            <a:tbl>
              <a:tblPr/>
              <a:tblGrid>
                <a:gridCol w="287550">
                  <a:extLst>
                    <a:ext uri="{9D8B030D-6E8A-4147-A177-3AD203B41FA5}">
                      <a16:colId xmlns:a16="http://schemas.microsoft.com/office/drawing/2014/main" val="1421182864"/>
                    </a:ext>
                  </a:extLst>
                </a:gridCol>
                <a:gridCol w="1522994">
                  <a:extLst>
                    <a:ext uri="{9D8B030D-6E8A-4147-A177-3AD203B41FA5}">
                      <a16:colId xmlns:a16="http://schemas.microsoft.com/office/drawing/2014/main" val="1857388793"/>
                    </a:ext>
                  </a:extLst>
                </a:gridCol>
                <a:gridCol w="950984">
                  <a:extLst>
                    <a:ext uri="{9D8B030D-6E8A-4147-A177-3AD203B41FA5}">
                      <a16:colId xmlns:a16="http://schemas.microsoft.com/office/drawing/2014/main" val="4156237965"/>
                    </a:ext>
                  </a:extLst>
                </a:gridCol>
                <a:gridCol w="849216">
                  <a:extLst>
                    <a:ext uri="{9D8B030D-6E8A-4147-A177-3AD203B41FA5}">
                      <a16:colId xmlns:a16="http://schemas.microsoft.com/office/drawing/2014/main" val="173389321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735415227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1645698584"/>
                    </a:ext>
                  </a:extLst>
                </a:gridCol>
                <a:gridCol w="3342434">
                  <a:extLst>
                    <a:ext uri="{9D8B030D-6E8A-4147-A177-3AD203B41FA5}">
                      <a16:colId xmlns:a16="http://schemas.microsoft.com/office/drawing/2014/main" val="3438006602"/>
                    </a:ext>
                  </a:extLst>
                </a:gridCol>
              </a:tblGrid>
              <a:tr h="49813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 marL="4053" marR="4053" marT="4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Acronym</a:t>
                      </a:r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LOI</a:t>
                      </a:r>
                    </a:p>
                  </a:txBody>
                  <a:tcPr marL="4053" marR="4053" marT="4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Submitter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Institute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</a:t>
                      </a:r>
                    </a:p>
                  </a:txBody>
                  <a:tcPr marL="4053" marR="4053" marT="4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</a:t>
                      </a:r>
                      <a:endParaRPr lang="es-ES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0415790"/>
                  </a:ext>
                </a:extLst>
              </a:tr>
              <a:tr h="49813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10B(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a,n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)13N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evaluation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plasma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diagnostics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applications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XS10BAN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Ivan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Kodeli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UKAEA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B-10(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a,n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fusion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applications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Evaluation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data.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Should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sent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evaluation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0271187"/>
                  </a:ext>
                </a:extLst>
              </a:tr>
              <a:tr h="57866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Fission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measurements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242,240Pu(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n,f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EPIC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Audrey CHATILLON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CEA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Measurements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prompt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fission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neutron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spectra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242,240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Pu(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n,f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).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only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money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sample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but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experiment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carried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USA. EC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funding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aplicable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experiments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outside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EU.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138561"/>
                  </a:ext>
                </a:extLst>
              </a:tr>
              <a:tr h="3878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Fission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Low-Z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systems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FLowZ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Manuel Caamano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USantiago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Fission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intermediate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systems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really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nuclear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technologies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7145288"/>
                  </a:ext>
                </a:extLst>
              </a:tr>
              <a:tr h="57866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Code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development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study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neutron-inelastic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scattering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measurements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using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HPGe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detector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DEFROST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Nikolaos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Patronis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UIoannina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 is between a detector development and a new measurement. The technique is not really mature at n_TOF and other options based on inorganic scintillators should be tested first.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5279651"/>
                  </a:ext>
                </a:extLst>
              </a:tr>
              <a:tr h="3878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Fission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mass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yield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LOHENGRIN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spectrometer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LOHENGRIN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Abdelaziz Chebboubi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CEA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Fission yields at LOHENGRIN. Funded in several ocasions and doubtful results so far. Similar deliverable to SANDA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2635209"/>
                  </a:ext>
                </a:extLst>
              </a:tr>
              <a:tr h="76943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 235U(n,f) cross section Revisited at the CERN n_TOF facility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Maria Diakaki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NTUAthens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U-235(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n,f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at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n_TOF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proposal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linked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Am-243(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n,f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since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U-235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going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use as a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evident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new data are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going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respect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previous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ones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8421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9289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45D7C9-CEE1-5D8E-A2FB-AA8D35C2A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LoIs</a:t>
            </a:r>
            <a:r>
              <a:rPr lang="en-GB" dirty="0"/>
              <a:t> not funded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667AE3B2-84F1-4C93-D938-C2E64EF18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6456" y="6453336"/>
            <a:ext cx="319336" cy="319982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es-ES_tradnl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ABF873-A8CC-4680-B92B-676EF7CF1CED}" type="slidenum">
              <a:rPr lang="es-ES_tradnl" smtClean="0"/>
              <a:pPr/>
              <a:t>5</a:t>
            </a:fld>
            <a:endParaRPr lang="es-ES_tradnl"/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93CB23E4-5ACB-4753-38D6-3719059B02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184388"/>
              </p:ext>
            </p:extLst>
          </p:nvPr>
        </p:nvGraphicFramePr>
        <p:xfrm>
          <a:off x="457200" y="1052736"/>
          <a:ext cx="8334331" cy="4211265"/>
        </p:xfrm>
        <a:graphic>
          <a:graphicData uri="http://schemas.openxmlformats.org/drawingml/2006/table">
            <a:tbl>
              <a:tblPr/>
              <a:tblGrid>
                <a:gridCol w="287550">
                  <a:extLst>
                    <a:ext uri="{9D8B030D-6E8A-4147-A177-3AD203B41FA5}">
                      <a16:colId xmlns:a16="http://schemas.microsoft.com/office/drawing/2014/main" val="1421182864"/>
                    </a:ext>
                  </a:extLst>
                </a:gridCol>
                <a:gridCol w="1609882">
                  <a:extLst>
                    <a:ext uri="{9D8B030D-6E8A-4147-A177-3AD203B41FA5}">
                      <a16:colId xmlns:a16="http://schemas.microsoft.com/office/drawing/2014/main" val="185738879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15623796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733893216"/>
                    </a:ext>
                  </a:extLst>
                </a:gridCol>
                <a:gridCol w="709525">
                  <a:extLst>
                    <a:ext uri="{9D8B030D-6E8A-4147-A177-3AD203B41FA5}">
                      <a16:colId xmlns:a16="http://schemas.microsoft.com/office/drawing/2014/main" val="1735415227"/>
                    </a:ext>
                  </a:extLst>
                </a:gridCol>
                <a:gridCol w="611550">
                  <a:extLst>
                    <a:ext uri="{9D8B030D-6E8A-4147-A177-3AD203B41FA5}">
                      <a16:colId xmlns:a16="http://schemas.microsoft.com/office/drawing/2014/main" val="1645698584"/>
                    </a:ext>
                  </a:extLst>
                </a:gridCol>
                <a:gridCol w="3099600">
                  <a:extLst>
                    <a:ext uri="{9D8B030D-6E8A-4147-A177-3AD203B41FA5}">
                      <a16:colId xmlns:a16="http://schemas.microsoft.com/office/drawing/2014/main" val="3438006602"/>
                    </a:ext>
                  </a:extLst>
                </a:gridCol>
              </a:tblGrid>
              <a:tr h="31834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 marL="4053" marR="4053" marT="4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Title</a:t>
                      </a:r>
                      <a:endParaRPr lang="es-E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Acronym</a:t>
                      </a:r>
                      <a:r>
                        <a:rPr lang="es-E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LOI</a:t>
                      </a:r>
                    </a:p>
                  </a:txBody>
                  <a:tcPr marL="4053" marR="4053" marT="4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Submitter</a:t>
                      </a:r>
                      <a:endParaRPr lang="es-E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Institute</a:t>
                      </a:r>
                      <a:endParaRPr lang="es-E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</a:t>
                      </a:r>
                    </a:p>
                  </a:txBody>
                  <a:tcPr marL="4053" marR="4053" marT="4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</a:t>
                      </a:r>
                      <a:endParaRPr lang="es-ES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0415790"/>
                  </a:ext>
                </a:extLst>
              </a:tr>
              <a:tr h="61576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102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Decay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Data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Measurements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 Instrumental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Developments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(NA)2STARS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(NA)2STARS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Muriel Fallot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CNRS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They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that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other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participants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involved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but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within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ND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project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scientific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motivation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calculation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neutrino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spectra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activity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proposed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consists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commissioning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upgraded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TAS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additional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LaBr3 modules.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LoI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between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measurement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a detector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development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success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project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depend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getting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funding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presumably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be done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larger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external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funding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source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1319205"/>
                  </a:ext>
                </a:extLst>
              </a:tr>
              <a:tr h="17237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Fission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mass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yield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measurement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LOHENGRIN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spectrometer</a:t>
                      </a:r>
                      <a:endParaRPr lang="es-E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LOHENGRIN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Christophe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Sage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CNRS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Fission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yields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at LOHENGRIN.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Funded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several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ocasions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doubtful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so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far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Similar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deliverables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SANDA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29020"/>
                  </a:ext>
                </a:extLst>
              </a:tr>
              <a:tr h="17237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113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Light-Ion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Production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Structural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materials</a:t>
                      </a:r>
                      <a:endParaRPr lang="es-E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LIPS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Diego Tarrío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UUppsala</a:t>
                      </a:r>
                      <a:endParaRPr lang="es-E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Light ion production in Fe and Cr at high neutron energies. Data for fusion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7159900"/>
                  </a:ext>
                </a:extLst>
              </a:tr>
              <a:tr h="46384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138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Assessment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Absolute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Delayed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Gamma-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ray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Intensities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Fission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Fragments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using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FIPPS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spectrometer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ILL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FIDEGASP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Alain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Letourneau</a:t>
                      </a:r>
                      <a:endParaRPr lang="es-E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CEA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TAGS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measurement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FF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produced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 (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n,f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fission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veto (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liquid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scintillator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).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TAGS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germanium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array.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best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way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solving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pandemonium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especially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if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looking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short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lived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nuclei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large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Q-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values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analysis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based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theoretical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predictions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FRIFELIN + CEA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code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beta-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strength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calculation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2483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0270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45D7C9-CEE1-5D8E-A2FB-AA8D35C2A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LoIs</a:t>
            </a:r>
            <a:r>
              <a:rPr lang="en-GB" dirty="0"/>
              <a:t> not funded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667AE3B2-84F1-4C93-D938-C2E64EF18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6456" y="6453336"/>
            <a:ext cx="319336" cy="319982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es-ES_tradnl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ABF873-A8CC-4680-B92B-676EF7CF1CED}" type="slidenum">
              <a:rPr lang="es-ES_tradnl" smtClean="0"/>
              <a:pPr/>
              <a:t>6</a:t>
            </a:fld>
            <a:endParaRPr lang="es-ES_tradnl"/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93CB23E4-5ACB-4753-38D6-3719059B02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232520"/>
              </p:ext>
            </p:extLst>
          </p:nvPr>
        </p:nvGraphicFramePr>
        <p:xfrm>
          <a:off x="457200" y="1052736"/>
          <a:ext cx="8229601" cy="3540705"/>
        </p:xfrm>
        <a:graphic>
          <a:graphicData uri="http://schemas.openxmlformats.org/drawingml/2006/table">
            <a:tbl>
              <a:tblPr/>
              <a:tblGrid>
                <a:gridCol w="283937">
                  <a:extLst>
                    <a:ext uri="{9D8B030D-6E8A-4147-A177-3AD203B41FA5}">
                      <a16:colId xmlns:a16="http://schemas.microsoft.com/office/drawing/2014/main" val="1421182864"/>
                    </a:ext>
                  </a:extLst>
                </a:gridCol>
                <a:gridCol w="1589652">
                  <a:extLst>
                    <a:ext uri="{9D8B030D-6E8A-4147-A177-3AD203B41FA5}">
                      <a16:colId xmlns:a16="http://schemas.microsoft.com/office/drawing/2014/main" val="1857388793"/>
                    </a:ext>
                  </a:extLst>
                </a:gridCol>
                <a:gridCol w="1195060">
                  <a:extLst>
                    <a:ext uri="{9D8B030D-6E8A-4147-A177-3AD203B41FA5}">
                      <a16:colId xmlns:a16="http://schemas.microsoft.com/office/drawing/2014/main" val="4156237965"/>
                    </a:ext>
                  </a:extLst>
                </a:gridCol>
                <a:gridCol w="939790">
                  <a:extLst>
                    <a:ext uri="{9D8B030D-6E8A-4147-A177-3AD203B41FA5}">
                      <a16:colId xmlns:a16="http://schemas.microsoft.com/office/drawing/2014/main" val="1733893216"/>
                    </a:ext>
                  </a:extLst>
                </a:gridCol>
                <a:gridCol w="556647">
                  <a:extLst>
                    <a:ext uri="{9D8B030D-6E8A-4147-A177-3AD203B41FA5}">
                      <a16:colId xmlns:a16="http://schemas.microsoft.com/office/drawing/2014/main" val="1735415227"/>
                    </a:ext>
                  </a:extLst>
                </a:gridCol>
                <a:gridCol w="603865">
                  <a:extLst>
                    <a:ext uri="{9D8B030D-6E8A-4147-A177-3AD203B41FA5}">
                      <a16:colId xmlns:a16="http://schemas.microsoft.com/office/drawing/2014/main" val="1645698584"/>
                    </a:ext>
                  </a:extLst>
                </a:gridCol>
                <a:gridCol w="3060650">
                  <a:extLst>
                    <a:ext uri="{9D8B030D-6E8A-4147-A177-3AD203B41FA5}">
                      <a16:colId xmlns:a16="http://schemas.microsoft.com/office/drawing/2014/main" val="3438006602"/>
                    </a:ext>
                  </a:extLst>
                </a:gridCol>
              </a:tblGrid>
              <a:tr h="31834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 marL="4053" marR="4053" marT="4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Title</a:t>
                      </a:r>
                      <a:endParaRPr lang="es-E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Acronym</a:t>
                      </a:r>
                      <a:r>
                        <a:rPr lang="es-E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LOI</a:t>
                      </a:r>
                    </a:p>
                  </a:txBody>
                  <a:tcPr marL="4053" marR="4053" marT="4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Submitter</a:t>
                      </a:r>
                      <a:endParaRPr lang="es-E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Institute</a:t>
                      </a:r>
                      <a:endParaRPr lang="es-E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</a:t>
                      </a:r>
                    </a:p>
                  </a:txBody>
                  <a:tcPr marL="4053" marR="4053" marT="4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</a:t>
                      </a:r>
                      <a:endParaRPr lang="es-ES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0415790"/>
                  </a:ext>
                </a:extLst>
              </a:tr>
              <a:tr h="31192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147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Integral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validation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minor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actinides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fission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data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AOSTA-2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Giacomo Grasso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ENEA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This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integral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experiment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Spectrum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averaged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cross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sections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Pu-241, Am-241, Tc-99 and Rh-103.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evident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final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uncertainty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nuclear data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improved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665536"/>
                  </a:ext>
                </a:extLst>
              </a:tr>
              <a:tr h="31834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141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High-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energy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spectrum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at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n_TOF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NEAR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validation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evaluated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nuclear data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integral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experiments</a:t>
                      </a:r>
                      <a:endParaRPr lang="es-E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HINEAR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Nikolaos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Patronis</a:t>
                      </a:r>
                      <a:endParaRPr lang="es-E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UIoannina</a:t>
                      </a:r>
                      <a:endParaRPr lang="es-E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Characterisation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NEAR flux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energy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distribution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Important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n_TOF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but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uncertainties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likely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too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large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high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accuracy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measurements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important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nuclear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technologies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Relevant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astrophysics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7792867"/>
                  </a:ext>
                </a:extLst>
              </a:tr>
              <a:tr h="31834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154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High-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energy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spectrum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at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n_TOF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NEAR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validation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evaluated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nuclear data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integral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experiments</a:t>
                      </a:r>
                      <a:endParaRPr lang="es-E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HINEAR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Nicola Colonna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INFN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Characterisation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NEAR flux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energy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distribution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Important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n_TOF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but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uncertainties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likely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too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large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high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accuracy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measurements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important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nuclear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technologies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Relevant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astrophysics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1293679"/>
                  </a:ext>
                </a:extLst>
              </a:tr>
              <a:tr h="31192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155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Fission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Yields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measurements</a:t>
                      </a:r>
                      <a:endParaRPr lang="es-E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SENFY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Fanny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Farget</a:t>
                      </a:r>
                      <a:endParaRPr lang="es-E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GANIL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This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LoI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combines a new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experiment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clear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when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measuring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fission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yields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Th-232 and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evaluation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fission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yields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GEF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code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Pu-239</a:t>
                      </a:r>
                    </a:p>
                  </a:txBody>
                  <a:tcPr marL="4053" marR="4053" marT="4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4646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807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45D7C9-CEE1-5D8E-A2FB-AA8D35C2A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LoIs</a:t>
            </a:r>
            <a:r>
              <a:rPr lang="en-GB" dirty="0"/>
              <a:t> with score 2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667AE3B2-84F1-4C93-D938-C2E64EF18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6456" y="6453336"/>
            <a:ext cx="319336" cy="319982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es-ES_tradnl"/>
            </a:defPPr>
            <a:lvl1pPr marL="0" algn="ctr" defTabSz="914400" rtl="0" eaLnBrk="1" latinLnBrk="0" hangingPunct="1"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ABF873-A8CC-4680-B92B-676EF7CF1CED}" type="slidenum">
              <a:rPr lang="es-ES_tradnl" smtClean="0"/>
              <a:pPr/>
              <a:t>7</a:t>
            </a:fld>
            <a:endParaRPr lang="es-ES_tradnl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BBDFB941-BCC8-8E45-0E2D-8723AB63E5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125010"/>
              </p:ext>
            </p:extLst>
          </p:nvPr>
        </p:nvGraphicFramePr>
        <p:xfrm>
          <a:off x="476648" y="1268760"/>
          <a:ext cx="8229601" cy="3217788"/>
        </p:xfrm>
        <a:graphic>
          <a:graphicData uri="http://schemas.openxmlformats.org/drawingml/2006/table">
            <a:tbl>
              <a:tblPr/>
              <a:tblGrid>
                <a:gridCol w="283937">
                  <a:extLst>
                    <a:ext uri="{9D8B030D-6E8A-4147-A177-3AD203B41FA5}">
                      <a16:colId xmlns:a16="http://schemas.microsoft.com/office/drawing/2014/main" val="1421182864"/>
                    </a:ext>
                  </a:extLst>
                </a:gridCol>
                <a:gridCol w="1589652">
                  <a:extLst>
                    <a:ext uri="{9D8B030D-6E8A-4147-A177-3AD203B41FA5}">
                      <a16:colId xmlns:a16="http://schemas.microsoft.com/office/drawing/2014/main" val="1857388793"/>
                    </a:ext>
                  </a:extLst>
                </a:gridCol>
                <a:gridCol w="1195060">
                  <a:extLst>
                    <a:ext uri="{9D8B030D-6E8A-4147-A177-3AD203B41FA5}">
                      <a16:colId xmlns:a16="http://schemas.microsoft.com/office/drawing/2014/main" val="4156237965"/>
                    </a:ext>
                  </a:extLst>
                </a:gridCol>
                <a:gridCol w="939790">
                  <a:extLst>
                    <a:ext uri="{9D8B030D-6E8A-4147-A177-3AD203B41FA5}">
                      <a16:colId xmlns:a16="http://schemas.microsoft.com/office/drawing/2014/main" val="1733893216"/>
                    </a:ext>
                  </a:extLst>
                </a:gridCol>
                <a:gridCol w="556647">
                  <a:extLst>
                    <a:ext uri="{9D8B030D-6E8A-4147-A177-3AD203B41FA5}">
                      <a16:colId xmlns:a16="http://schemas.microsoft.com/office/drawing/2014/main" val="1735415227"/>
                    </a:ext>
                  </a:extLst>
                </a:gridCol>
                <a:gridCol w="603865">
                  <a:extLst>
                    <a:ext uri="{9D8B030D-6E8A-4147-A177-3AD203B41FA5}">
                      <a16:colId xmlns:a16="http://schemas.microsoft.com/office/drawing/2014/main" val="1645698584"/>
                    </a:ext>
                  </a:extLst>
                </a:gridCol>
                <a:gridCol w="3060650">
                  <a:extLst>
                    <a:ext uri="{9D8B030D-6E8A-4147-A177-3AD203B41FA5}">
                      <a16:colId xmlns:a16="http://schemas.microsoft.com/office/drawing/2014/main" val="3438006602"/>
                    </a:ext>
                  </a:extLst>
                </a:gridCol>
              </a:tblGrid>
              <a:tr h="31834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 marL="4053" marR="4053" marT="4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Title</a:t>
                      </a:r>
                      <a:endParaRPr lang="es-E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Acronym</a:t>
                      </a:r>
                      <a:r>
                        <a:rPr lang="es-E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LOI</a:t>
                      </a:r>
                    </a:p>
                  </a:txBody>
                  <a:tcPr marL="4053" marR="4053" marT="4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Submitter</a:t>
                      </a:r>
                      <a:endParaRPr lang="es-E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Institute</a:t>
                      </a:r>
                      <a:endParaRPr lang="es-E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</a:t>
                      </a:r>
                    </a:p>
                  </a:txBody>
                  <a:tcPr marL="4053" marR="4053" marT="4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</a:t>
                      </a:r>
                      <a:endParaRPr lang="es-ES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53" marR="4053" marT="4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0415790"/>
                  </a:ext>
                </a:extLst>
              </a:tr>
              <a:tr h="31192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Measurement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of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shape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of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beta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transitions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relevant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reactor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applications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e-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Shape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Alejandro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Algora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IFIC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Measurement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of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electron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spectra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from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beta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decay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forbidden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transitions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.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Relevant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to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neutrino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spectra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and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for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solving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Pandemonium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issues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.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They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have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already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a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student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covered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until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end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of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2023.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PhD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siplit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between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Nantes and IFIC.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665536"/>
                  </a:ext>
                </a:extLst>
              </a:tr>
              <a:tr h="31834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Measurement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of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shape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of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beta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transitions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relevant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reactor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applications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e-Shape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Magali Estienne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CNRS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Measurement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of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electron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spectra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from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beta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decay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forbidden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transitions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.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Relevant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to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neutrino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spectra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and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for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solving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Pandemonium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issues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.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They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have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already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a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student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covered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until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end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of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2023.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PhD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siplit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between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Nantes and IFIC.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1293679"/>
                  </a:ext>
                </a:extLst>
              </a:tr>
              <a:tr h="31192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10B(a,n)13N cross section measurement and evaluation for plasma diagnostics applications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XS10BAN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Giuseppe Lorusso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B-10(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a,n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cross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section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measurement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for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fusion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applications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.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Experiment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to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be done in Romania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4646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109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6A3134-424F-FF36-107C-A77B0D222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LoIs</a:t>
            </a:r>
            <a:r>
              <a:rPr lang="en-GB" dirty="0"/>
              <a:t> with score 3</a:t>
            </a:r>
            <a:endParaRPr lang="es-ES"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32ED67E2-DD62-3646-B914-90656AC2CE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573096"/>
              </p:ext>
            </p:extLst>
          </p:nvPr>
        </p:nvGraphicFramePr>
        <p:xfrm>
          <a:off x="251520" y="836712"/>
          <a:ext cx="8567693" cy="5626414"/>
        </p:xfrm>
        <a:graphic>
          <a:graphicData uri="http://schemas.openxmlformats.org/drawingml/2006/table">
            <a:tbl>
              <a:tblPr/>
              <a:tblGrid>
                <a:gridCol w="266390">
                  <a:extLst>
                    <a:ext uri="{9D8B030D-6E8A-4147-A177-3AD203B41FA5}">
                      <a16:colId xmlns:a16="http://schemas.microsoft.com/office/drawing/2014/main" val="3373453346"/>
                    </a:ext>
                  </a:extLst>
                </a:gridCol>
                <a:gridCol w="1450337">
                  <a:extLst>
                    <a:ext uri="{9D8B030D-6E8A-4147-A177-3AD203B41FA5}">
                      <a16:colId xmlns:a16="http://schemas.microsoft.com/office/drawing/2014/main" val="2458206634"/>
                    </a:ext>
                  </a:extLst>
                </a:gridCol>
                <a:gridCol w="828688">
                  <a:extLst>
                    <a:ext uri="{9D8B030D-6E8A-4147-A177-3AD203B41FA5}">
                      <a16:colId xmlns:a16="http://schemas.microsoft.com/office/drawing/2014/main" val="2838697454"/>
                    </a:ext>
                  </a:extLst>
                </a:gridCol>
                <a:gridCol w="782151">
                  <a:extLst>
                    <a:ext uri="{9D8B030D-6E8A-4147-A177-3AD203B41FA5}">
                      <a16:colId xmlns:a16="http://schemas.microsoft.com/office/drawing/2014/main" val="164987567"/>
                    </a:ext>
                  </a:extLst>
                </a:gridCol>
                <a:gridCol w="830438">
                  <a:extLst>
                    <a:ext uri="{9D8B030D-6E8A-4147-A177-3AD203B41FA5}">
                      <a16:colId xmlns:a16="http://schemas.microsoft.com/office/drawing/2014/main" val="3552833905"/>
                    </a:ext>
                  </a:extLst>
                </a:gridCol>
                <a:gridCol w="971628">
                  <a:extLst>
                    <a:ext uri="{9D8B030D-6E8A-4147-A177-3AD203B41FA5}">
                      <a16:colId xmlns:a16="http://schemas.microsoft.com/office/drawing/2014/main" val="4250415260"/>
                    </a:ext>
                  </a:extLst>
                </a:gridCol>
                <a:gridCol w="566549">
                  <a:extLst>
                    <a:ext uri="{9D8B030D-6E8A-4147-A177-3AD203B41FA5}">
                      <a16:colId xmlns:a16="http://schemas.microsoft.com/office/drawing/2014/main" val="3749661199"/>
                    </a:ext>
                  </a:extLst>
                </a:gridCol>
                <a:gridCol w="2871512">
                  <a:extLst>
                    <a:ext uri="{9D8B030D-6E8A-4147-A177-3AD203B41FA5}">
                      <a16:colId xmlns:a16="http://schemas.microsoft.com/office/drawing/2014/main" val="409875582"/>
                    </a:ext>
                  </a:extLst>
                </a:gridCol>
              </a:tblGrid>
              <a:tr h="48688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Acronym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Submitter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Institute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</a:t>
                      </a:r>
                      <a:endParaRPr lang="es-E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512474"/>
                  </a:ext>
                </a:extLst>
              </a:tr>
              <a:tr h="9924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Determinations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RE-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determinations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Half-lives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DREH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57,600.0 €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Dorothea Schumann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Half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Hg-194.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Contributor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spallation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targets. Data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deviate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largely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840717"/>
                  </a:ext>
                </a:extLst>
              </a:tr>
              <a:tr h="9924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Fission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relative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n-p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elastic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scattering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FISHES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21,840.0 €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Diego Tarrío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UUppsala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Fission cross section measurements on U-238 and U-235 relative to (n,p).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541317"/>
                  </a:ext>
                </a:extLst>
              </a:tr>
              <a:tr h="27482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Assessing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NEA-HPRL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measuring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deuteron-induced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production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3H and 7Be in 6,7Li up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40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MeV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H3Be7@DONES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20,000.0 €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Carlos Guerrero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USevilla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Be-7 and H-3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production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deuteron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induced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reactions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important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fusion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listed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HPRL.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856353"/>
                  </a:ext>
                </a:extLst>
              </a:tr>
              <a:tr h="18477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d,pf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 d,pf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8,340.3 €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Tobias Wright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UManchester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d,p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)f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inverse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kinematics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Interesting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view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technique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surrogate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method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has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been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largely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tested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and, so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deliver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data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sufficient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accuracy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788725"/>
                  </a:ext>
                </a:extLst>
              </a:tr>
              <a:tr h="9924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MACS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Neutron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Metrology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M2NM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14,000.0 €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Carlos Guerrero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Usevilla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59Co, 109Ag, 186W and 232Th MACS (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n,g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dosimetry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applications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707012"/>
                  </a:ext>
                </a:extLst>
              </a:tr>
              <a:tr h="18477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Prompt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neutron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gamma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multiplicities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fission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reactions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investigated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inverse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kinematics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NeGaFis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23,250.0 €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Benlliure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USantiago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gamma-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ray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neutron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multiplicities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U-238(p,2p)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reactions.Using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data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expeirment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funded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SANDA.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Inndeed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in SANDA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investigate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possibility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providing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neutron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gamma-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ray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multiplicities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907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342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1923CA-A99A-CC9E-B1C8-831A97741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LoIs</a:t>
            </a:r>
            <a:r>
              <a:rPr lang="en-GB" dirty="0"/>
              <a:t> with score 3</a:t>
            </a:r>
            <a:endParaRPr lang="es-ES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B4D99BD-312A-AF99-388E-3238C56604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602766"/>
              </p:ext>
            </p:extLst>
          </p:nvPr>
        </p:nvGraphicFramePr>
        <p:xfrm>
          <a:off x="492656" y="764704"/>
          <a:ext cx="8229599" cy="4894894"/>
        </p:xfrm>
        <a:graphic>
          <a:graphicData uri="http://schemas.openxmlformats.org/drawingml/2006/table">
            <a:tbl>
              <a:tblPr/>
              <a:tblGrid>
                <a:gridCol w="253073">
                  <a:extLst>
                    <a:ext uri="{9D8B030D-6E8A-4147-A177-3AD203B41FA5}">
                      <a16:colId xmlns:a16="http://schemas.microsoft.com/office/drawing/2014/main" val="3373453346"/>
                    </a:ext>
                  </a:extLst>
                </a:gridCol>
                <a:gridCol w="1377836">
                  <a:extLst>
                    <a:ext uri="{9D8B030D-6E8A-4147-A177-3AD203B41FA5}">
                      <a16:colId xmlns:a16="http://schemas.microsoft.com/office/drawing/2014/main" val="2458206634"/>
                    </a:ext>
                  </a:extLst>
                </a:gridCol>
                <a:gridCol w="978545">
                  <a:extLst>
                    <a:ext uri="{9D8B030D-6E8A-4147-A177-3AD203B41FA5}">
                      <a16:colId xmlns:a16="http://schemas.microsoft.com/office/drawing/2014/main" val="2838697454"/>
                    </a:ext>
                  </a:extLst>
                </a:gridCol>
                <a:gridCol w="872746">
                  <a:extLst>
                    <a:ext uri="{9D8B030D-6E8A-4147-A177-3AD203B41FA5}">
                      <a16:colId xmlns:a16="http://schemas.microsoft.com/office/drawing/2014/main" val="164987567"/>
                    </a:ext>
                  </a:extLst>
                </a:gridCol>
                <a:gridCol w="788925">
                  <a:extLst>
                    <a:ext uri="{9D8B030D-6E8A-4147-A177-3AD203B41FA5}">
                      <a16:colId xmlns:a16="http://schemas.microsoft.com/office/drawing/2014/main" val="3552833905"/>
                    </a:ext>
                  </a:extLst>
                </a:gridCol>
                <a:gridCol w="692280">
                  <a:extLst>
                    <a:ext uri="{9D8B030D-6E8A-4147-A177-3AD203B41FA5}">
                      <a16:colId xmlns:a16="http://schemas.microsoft.com/office/drawing/2014/main" val="4250415260"/>
                    </a:ext>
                  </a:extLst>
                </a:gridCol>
                <a:gridCol w="538227">
                  <a:extLst>
                    <a:ext uri="{9D8B030D-6E8A-4147-A177-3AD203B41FA5}">
                      <a16:colId xmlns:a16="http://schemas.microsoft.com/office/drawing/2014/main" val="3749661199"/>
                    </a:ext>
                  </a:extLst>
                </a:gridCol>
                <a:gridCol w="2727967">
                  <a:extLst>
                    <a:ext uri="{9D8B030D-6E8A-4147-A177-3AD203B41FA5}">
                      <a16:colId xmlns:a16="http://schemas.microsoft.com/office/drawing/2014/main" val="409875582"/>
                    </a:ext>
                  </a:extLst>
                </a:gridCol>
              </a:tblGrid>
              <a:tr h="48688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Acronym of the LOI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Submitter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Institute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</a:t>
                      </a:r>
                      <a:endParaRPr lang="es-E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2512474"/>
                  </a:ext>
                </a:extLst>
              </a:tr>
              <a:tr h="9924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Neutron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 and </a:t>
                      </a:r>
                      <a:r>
                        <a:rPr lang="es-ES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RAMEN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26,400.0 €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Cristian Massimi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INFN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Cu-63,65(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n,g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at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n_TOF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Copper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structural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material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reactor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concepts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2371997"/>
                  </a:ext>
                </a:extLst>
              </a:tr>
              <a:tr h="9924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Neutron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 and </a:t>
                      </a:r>
                      <a:r>
                        <a:rPr lang="es-ES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RAMEN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25,000.0 €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Giacomo Grasso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ENEA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Cu-63,65(n,g) measurement at n_TOF. Copper is relevant as structural material for different reactor concepts.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176222"/>
                  </a:ext>
                </a:extLst>
              </a:tr>
              <a:tr h="9924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Resonance Prompt Neutron Multiplicity in Pu239 Fission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REMUS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23,100.0 €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Olivier Litaize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CEA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Prompt fission neutron spectra and multiplicities at GELINA. The measurement has already taken place (fundaed by ARIEL?)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9836884"/>
                  </a:ext>
                </a:extLst>
              </a:tr>
              <a:tr h="9924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Resonance Prompt Neutron Multiplicity in Pu239 Fission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REMUS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14,400.0 €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Alf Göök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UUppsala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Prompt fission neutron spectra and multiplicities at GELINA. The measurement has already taken place (fundaed by ARIEL?)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3055435"/>
                  </a:ext>
                </a:extLst>
              </a:tr>
              <a:tr h="9924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Preparation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Auger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Spectroscopy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SPAS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55,680.0 €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Dorothea Schumann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Seems Ok.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981348"/>
                  </a:ext>
                </a:extLst>
              </a:tr>
              <a:tr h="18477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2E-2v fragment spectrometer VERDI - High precision experiments on fission yields and nubar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VERDI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21,040.0 €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 Al-Adili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UUppsala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activities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already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mentioned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SANDA.</a:t>
                      </a:r>
                    </a:p>
                  </a:txBody>
                  <a:tcPr marL="3149" marR="3149" marT="3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6320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99368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12775</TotalTime>
  <Words>3334</Words>
  <Application>Microsoft Macintosh PowerPoint</Application>
  <PresentationFormat>Presentación en pantalla (4:3)</PresentationFormat>
  <Paragraphs>725</Paragraphs>
  <Slides>16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9" baseType="lpstr">
      <vt:lpstr>Arial</vt:lpstr>
      <vt:lpstr>Calibri</vt:lpstr>
      <vt:lpstr>Tema de Office</vt:lpstr>
      <vt:lpstr>Evaluation of LoIs for new experiments</vt:lpstr>
      <vt:lpstr>Evaluation methodology</vt:lpstr>
      <vt:lpstr>Evaluation methodology</vt:lpstr>
      <vt:lpstr>LoIs not funded</vt:lpstr>
      <vt:lpstr>LoIs not funded</vt:lpstr>
      <vt:lpstr>LoIs not funded</vt:lpstr>
      <vt:lpstr>LoIs with score 2</vt:lpstr>
      <vt:lpstr>LoIs with score 3</vt:lpstr>
      <vt:lpstr>LoIs with score 3</vt:lpstr>
      <vt:lpstr>LoIs with score 4</vt:lpstr>
      <vt:lpstr>LoIs with score 4</vt:lpstr>
      <vt:lpstr>LoIs with score 4</vt:lpstr>
      <vt:lpstr>LoIs with score 4</vt:lpstr>
      <vt:lpstr>LoIs with score 4</vt:lpstr>
      <vt:lpstr>LoIs with score 4</vt:lpstr>
      <vt:lpstr>Situation after the evaluation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 of the neutron capture cross section of the fissile  isotope 235U with the CERN n_TOF Total Absorption Calorimeter  and a fission tagging based on micromegas detectors</dc:title>
  <dc:creator>Javi B</dc:creator>
  <cp:lastModifiedBy>Daniel Cano Ott</cp:lastModifiedBy>
  <cp:revision>1008</cp:revision>
  <cp:lastPrinted>2019-07-15T08:16:56Z</cp:lastPrinted>
  <dcterms:created xsi:type="dcterms:W3CDTF">2015-05-25T06:44:17Z</dcterms:created>
  <dcterms:modified xsi:type="dcterms:W3CDTF">2023-07-10T09:59:35Z</dcterms:modified>
</cp:coreProperties>
</file>