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64" r:id="rId5"/>
    <p:sldId id="265" r:id="rId6"/>
    <p:sldId id="266" r:id="rId7"/>
    <p:sldId id="267" r:id="rId8"/>
    <p:sldId id="268" r:id="rId9"/>
    <p:sldId id="269" r:id="rId10"/>
  </p:sldIdLst>
  <p:sldSz cx="12192000" cy="6858000"/>
  <p:notesSz cx="6811963" cy="99425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29B3109-DE11-440E-AED9-D8998B14B789}">
          <p14:sldIdLst>
            <p14:sldId id="261"/>
            <p14:sldId id="262"/>
            <p14:sldId id="263"/>
            <p14:sldId id="264"/>
            <p14:sldId id="265"/>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237"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36BC9C-0D7A-42EE-A99E-1B3E56421A8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7742D75-DBB8-42D5-ABA3-58DE3B0C3A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E3864876-A3EF-4FBC-87FC-B727BF4ABFE0}"/>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2DA86975-C087-4C06-8D46-920336CE7AD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EAD22D0-F1AF-4E7E-816A-EE749B85798B}"/>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300292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15F4B9-004D-4860-8481-194C4FD237C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D53BBCF-8EF4-4604-8361-79EEF9DEBB5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3320348-4658-46D5-A90B-5F31642D7FF3}"/>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2EAD143A-28E7-4B04-8737-8B1ADC83E48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6B4735C-AB43-4C75-92E5-ECC4FAC92777}"/>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3007570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662723F-336F-4D49-B2FB-8886A59B67B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39A0DD4-DE82-42F4-AFF8-A83BC89EF8F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E7B1C05-9DC9-4D1B-B697-2711977A32E7}"/>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B307DABC-8FA6-479D-8B2A-140648BCBBB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67BB695-9AF9-4814-90A4-C73A47A5949E}"/>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257686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59A6B-B268-4331-A272-A382E1B7F84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B77A548-C1BD-4CD4-AB10-F46529D769E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FE5DFD3-E1E9-4357-9B85-2B327685B361}"/>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2682806E-4C37-479D-99EF-E557D43F864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B130E13-76C0-4948-BD3B-F8986183C9AF}"/>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70865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D03DD-2DCD-4041-8E5E-B2073892EE0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C361E41-BC74-477A-ABA1-7B979E10BF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6B8D37D-5856-4017-9FC5-788379773BB4}"/>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2576761B-84E9-4A22-BAFC-42FE1544164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C36E73E-313C-4F8D-8FC2-0DB65871C720}"/>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1776512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E9F5C-1500-46CE-9FF9-97BE171E639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1E9EF78-7DD1-4D4F-B861-8767D29B6D6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F1F4E001-C997-4F70-8B5B-B94E88E7619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C30F35C-555B-48FB-B2F6-15B15A10C47E}"/>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6" name="Marcador de pie de página 5">
            <a:extLst>
              <a:ext uri="{FF2B5EF4-FFF2-40B4-BE49-F238E27FC236}">
                <a16:creationId xmlns:a16="http://schemas.microsoft.com/office/drawing/2014/main" id="{F05ACB99-922E-41F4-83F8-2A711E69C96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04EFB0E-E679-4A19-A23C-82D0E6F2997F}"/>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4233841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4034C-5899-4AAA-BEDB-EB8AA802362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D25D03D-C474-4D72-9083-4722E9EE8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023400A-F5E2-4BE5-AC95-E5DAA1199CA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85E435F8-70CD-4271-A5EF-A885FDF411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C439514-7A18-4616-8F13-1398C58329D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1371301-8976-49AD-9035-2CB84C3CAAE8}"/>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8" name="Marcador de pie de página 7">
            <a:extLst>
              <a:ext uri="{FF2B5EF4-FFF2-40B4-BE49-F238E27FC236}">
                <a16:creationId xmlns:a16="http://schemas.microsoft.com/office/drawing/2014/main" id="{18359BC4-5FDA-400D-8DC0-41D07AD23AE6}"/>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4409A53B-812C-41DC-A08D-FABE85F54DB6}"/>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571610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16D721-8B57-4076-A7F7-47B41F8785AF}"/>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DA22BCC-D581-4524-96B4-9453D3DF63E5}"/>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4" name="Marcador de pie de página 3">
            <a:extLst>
              <a:ext uri="{FF2B5EF4-FFF2-40B4-BE49-F238E27FC236}">
                <a16:creationId xmlns:a16="http://schemas.microsoft.com/office/drawing/2014/main" id="{3E6445D4-293E-4618-AC97-46901862E014}"/>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C908890-528E-4320-8260-410BEA69D386}"/>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2707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5579964-C289-406C-A6FA-A070745FABF5}"/>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3" name="Marcador de pie de página 2">
            <a:extLst>
              <a:ext uri="{FF2B5EF4-FFF2-40B4-BE49-F238E27FC236}">
                <a16:creationId xmlns:a16="http://schemas.microsoft.com/office/drawing/2014/main" id="{FA39C380-20BF-4F44-B0E2-66CA8F30AD6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2D02C85D-B404-482B-976A-572E433C8E6E}"/>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286490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C2995-B27D-4CD9-A92B-540115E37B2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1259B72-A4E1-416A-AF3A-338EDBD217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8F34A740-0AB8-4F00-9181-6A1D49DC69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28E36F-9576-4F16-A3BC-1A87BF8C6A27}"/>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6" name="Marcador de pie de página 5">
            <a:extLst>
              <a:ext uri="{FF2B5EF4-FFF2-40B4-BE49-F238E27FC236}">
                <a16:creationId xmlns:a16="http://schemas.microsoft.com/office/drawing/2014/main" id="{0BA736A0-59DC-47E5-849F-4861174EB5C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9C1D34F-1AB9-43A5-85DB-C4EEBF6135FA}"/>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83435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7109F-D63C-4CE5-8FED-8FAE97EEDD8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07679D1-1F85-471D-9E6D-28D95A1AE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73EE6E4-A76F-4891-A12F-E8BB7E1BD4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1053037-1F6D-42D4-8196-C0D4E2E7D1F2}"/>
              </a:ext>
            </a:extLst>
          </p:cNvPr>
          <p:cNvSpPr>
            <a:spLocks noGrp="1"/>
          </p:cNvSpPr>
          <p:nvPr>
            <p:ph type="dt" sz="half" idx="10"/>
          </p:nvPr>
        </p:nvSpPr>
        <p:spPr/>
        <p:txBody>
          <a:bodyPr/>
          <a:lstStyle/>
          <a:p>
            <a:fld id="{25C4CD60-852F-4650-A738-7BBCCAF2948D}" type="datetimeFigureOut">
              <a:rPr lang="es-ES" smtClean="0"/>
              <a:t>10/07/2023</a:t>
            </a:fld>
            <a:endParaRPr lang="es-ES"/>
          </a:p>
        </p:txBody>
      </p:sp>
      <p:sp>
        <p:nvSpPr>
          <p:cNvPr id="6" name="Marcador de pie de página 5">
            <a:extLst>
              <a:ext uri="{FF2B5EF4-FFF2-40B4-BE49-F238E27FC236}">
                <a16:creationId xmlns:a16="http://schemas.microsoft.com/office/drawing/2014/main" id="{AD827B8B-20DD-4EFC-B0E8-A8407481F52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7355B0F-962F-429C-9E07-1154932F36F2}"/>
              </a:ext>
            </a:extLst>
          </p:cNvPr>
          <p:cNvSpPr>
            <a:spLocks noGrp="1"/>
          </p:cNvSpPr>
          <p:nvPr>
            <p:ph type="sldNum" sz="quarter" idx="12"/>
          </p:nvPr>
        </p:nvSpPr>
        <p:spPr/>
        <p:txBody>
          <a:bodyPr/>
          <a:lstStyle/>
          <a:p>
            <a:fld id="{1554FE60-E29C-4372-A913-4B32C68E5DF6}" type="slidenum">
              <a:rPr lang="es-ES" smtClean="0"/>
              <a:t>‹Nr.›</a:t>
            </a:fld>
            <a:endParaRPr lang="es-ES"/>
          </a:p>
        </p:txBody>
      </p:sp>
    </p:spTree>
    <p:extLst>
      <p:ext uri="{BB962C8B-B14F-4D97-AF65-F5344CB8AC3E}">
        <p14:creationId xmlns:p14="http://schemas.microsoft.com/office/powerpoint/2010/main" val="939071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E060B5-3D1D-4554-87DE-B01F9BB740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B594407-5163-4C6F-AFEC-44E907E372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09D19F8-0F68-4DFD-A595-EA31CB596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4CD60-852F-4650-A738-7BBCCAF2948D}" type="datetimeFigureOut">
              <a:rPr lang="es-ES" smtClean="0"/>
              <a:t>10/07/2023</a:t>
            </a:fld>
            <a:endParaRPr lang="es-ES"/>
          </a:p>
        </p:txBody>
      </p:sp>
      <p:sp>
        <p:nvSpPr>
          <p:cNvPr id="5" name="Marcador de pie de página 4">
            <a:extLst>
              <a:ext uri="{FF2B5EF4-FFF2-40B4-BE49-F238E27FC236}">
                <a16:creationId xmlns:a16="http://schemas.microsoft.com/office/drawing/2014/main" id="{05D3D925-0E79-41C6-8F33-CA4236276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B7293F67-C2AD-48DD-AA80-B17FAD9581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4FE60-E29C-4372-A913-4B32C68E5DF6}" type="slidenum">
              <a:rPr lang="es-ES" smtClean="0"/>
              <a:t>‹Nr.›</a:t>
            </a:fld>
            <a:endParaRPr lang="es-ES"/>
          </a:p>
        </p:txBody>
      </p:sp>
    </p:spTree>
    <p:extLst>
      <p:ext uri="{BB962C8B-B14F-4D97-AF65-F5344CB8AC3E}">
        <p14:creationId xmlns:p14="http://schemas.microsoft.com/office/powerpoint/2010/main" val="85870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en.eu/wp-content/uploads/2022/10/ENEN-D5_1-Mobility-Manual-R0-Oct-202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netp.eu/offer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netp.eu/wp-content/uploads/2023/03/OFFERR-Guidelines-for-applicants-23030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5248A-9BEC-45A4-BAAB-0B80B836CE19}"/>
              </a:ext>
            </a:extLst>
          </p:cNvPr>
          <p:cNvSpPr>
            <a:spLocks noGrp="1"/>
          </p:cNvSpPr>
          <p:nvPr>
            <p:ph type="title"/>
          </p:nvPr>
        </p:nvSpPr>
        <p:spPr>
          <a:xfrm>
            <a:off x="438955" y="296438"/>
            <a:ext cx="11182082" cy="1325563"/>
          </a:xfrm>
        </p:spPr>
        <p:txBody>
          <a:bodyPr>
            <a:normAutofit/>
          </a:bodyPr>
          <a:lstStyle/>
          <a:p>
            <a:r>
              <a:rPr lang="de-DE" sz="2400" dirty="0"/>
              <a:t>Budget </a:t>
            </a:r>
            <a:r>
              <a:rPr lang="de-DE" sz="2400" dirty="0" err="1"/>
              <a:t>for</a:t>
            </a:r>
            <a:r>
              <a:rPr lang="de-DE" sz="2400" dirty="0"/>
              <a:t> </a:t>
            </a:r>
            <a:r>
              <a:rPr lang="de-DE" sz="2400" dirty="0" err="1"/>
              <a:t>the</a:t>
            </a:r>
            <a:r>
              <a:rPr lang="de-DE" sz="2400" dirty="0"/>
              <a:t> TAA &amp; ET of </a:t>
            </a:r>
            <a:r>
              <a:rPr lang="en-US" sz="2400" dirty="0"/>
              <a:t>HORIZON-EURATOM-2023-NRT-01-06: </a:t>
            </a:r>
            <a:br>
              <a:rPr lang="en-US" sz="2400" dirty="0"/>
            </a:br>
            <a:r>
              <a:rPr lang="en-US" sz="2400" dirty="0"/>
              <a:t>Improved nuclear data for the safety of energy and non-energy applications of </a:t>
            </a:r>
            <a:r>
              <a:rPr lang="en-US" sz="2400" dirty="0" err="1"/>
              <a:t>ionising</a:t>
            </a:r>
            <a:r>
              <a:rPr lang="en-US" sz="2400" dirty="0"/>
              <a:t> radiation</a:t>
            </a:r>
            <a:endParaRPr lang="de-DE" sz="2400" dirty="0"/>
          </a:p>
        </p:txBody>
      </p:sp>
      <p:sp>
        <p:nvSpPr>
          <p:cNvPr id="3" name="Inhaltsplatzhalter 2">
            <a:extLst>
              <a:ext uri="{FF2B5EF4-FFF2-40B4-BE49-F238E27FC236}">
                <a16:creationId xmlns:a16="http://schemas.microsoft.com/office/drawing/2014/main" id="{E00E3D3E-F1D0-482A-AF59-F20B2A0E8A04}"/>
              </a:ext>
            </a:extLst>
          </p:cNvPr>
          <p:cNvSpPr>
            <a:spLocks noGrp="1"/>
          </p:cNvSpPr>
          <p:nvPr>
            <p:ph idx="1"/>
          </p:nvPr>
        </p:nvSpPr>
        <p:spPr>
          <a:xfrm>
            <a:off x="679360" y="1622001"/>
            <a:ext cx="10515600" cy="4351338"/>
          </a:xfrm>
        </p:spPr>
        <p:txBody>
          <a:bodyPr>
            <a:normAutofit/>
          </a:bodyPr>
          <a:lstStyle/>
          <a:p>
            <a:r>
              <a:rPr lang="de-DE" sz="2000" b="1" dirty="0"/>
              <a:t>Chosen </a:t>
            </a:r>
            <a:r>
              <a:rPr lang="de-DE" sz="2000" b="1" dirty="0" err="1"/>
              <a:t>limit</a:t>
            </a:r>
            <a:r>
              <a:rPr lang="de-DE" sz="2000" b="1" dirty="0"/>
              <a:t> 350 </a:t>
            </a:r>
            <a:r>
              <a:rPr lang="de-DE" sz="2000" b="1" dirty="0" err="1"/>
              <a:t>kEUR</a:t>
            </a:r>
            <a:r>
              <a:rPr lang="de-DE" sz="2000" b="1" dirty="0"/>
              <a:t> (100 % support) </a:t>
            </a:r>
            <a:r>
              <a:rPr lang="de-DE" sz="2000" b="1" dirty="0" err="1"/>
              <a:t>for</a:t>
            </a:r>
            <a:r>
              <a:rPr lang="de-DE" sz="2000" b="1" dirty="0"/>
              <a:t> TAA,  E&amp;T and </a:t>
            </a:r>
            <a:r>
              <a:rPr lang="de-DE" sz="2000" b="1" dirty="0" err="1"/>
              <a:t>schools</a:t>
            </a:r>
            <a:endParaRPr lang="de-DE" sz="2000" b="1" dirty="0"/>
          </a:p>
          <a:p>
            <a:r>
              <a:rPr lang="de-DE" sz="2000" dirty="0"/>
              <a:t>Scientific </a:t>
            </a:r>
            <a:r>
              <a:rPr lang="de-DE" sz="2000" dirty="0" err="1"/>
              <a:t>motivation</a:t>
            </a:r>
            <a:r>
              <a:rPr lang="de-DE" sz="2000" dirty="0"/>
              <a:t> </a:t>
            </a:r>
            <a:r>
              <a:rPr lang="de-DE" sz="2000" dirty="0" err="1"/>
              <a:t>similar</a:t>
            </a:r>
            <a:r>
              <a:rPr lang="de-DE" sz="2000" dirty="0"/>
              <a:t> </a:t>
            </a:r>
            <a:r>
              <a:rPr lang="de-DE" sz="2000" dirty="0" err="1"/>
              <a:t>to</a:t>
            </a:r>
            <a:r>
              <a:rPr lang="de-DE" sz="2000" dirty="0"/>
              <a:t> ARIEL: </a:t>
            </a:r>
            <a:br>
              <a:rPr lang="de-DE" sz="2000" dirty="0"/>
            </a:br>
            <a:r>
              <a:rPr lang="de-DE" sz="2000" dirty="0"/>
              <a:t>E &amp; T </a:t>
            </a:r>
            <a:r>
              <a:rPr lang="de-DE" sz="2000" dirty="0" err="1"/>
              <a:t>for</a:t>
            </a:r>
            <a:r>
              <a:rPr lang="de-DE" sz="2000" dirty="0"/>
              <a:t> </a:t>
            </a:r>
            <a:r>
              <a:rPr lang="de-DE" sz="2000" dirty="0" err="1"/>
              <a:t>early</a:t>
            </a:r>
            <a:r>
              <a:rPr lang="de-DE" sz="2000" dirty="0"/>
              <a:t> </a:t>
            </a:r>
            <a:r>
              <a:rPr lang="de-DE" sz="2000" dirty="0" err="1"/>
              <a:t>stage</a:t>
            </a:r>
            <a:r>
              <a:rPr lang="de-DE" sz="2000" dirty="0"/>
              <a:t> </a:t>
            </a:r>
            <a:r>
              <a:rPr lang="de-DE" sz="2000" dirty="0" err="1"/>
              <a:t>researchers</a:t>
            </a:r>
            <a:r>
              <a:rPr lang="de-DE" sz="2000" dirty="0"/>
              <a:t> (+ </a:t>
            </a:r>
            <a:r>
              <a:rPr lang="de-DE" sz="2000" dirty="0" err="1"/>
              <a:t>technicians</a:t>
            </a:r>
            <a:r>
              <a:rPr lang="de-DE" sz="2000" dirty="0"/>
              <a:t> + </a:t>
            </a:r>
            <a:r>
              <a:rPr lang="de-DE" sz="2000" dirty="0" err="1"/>
              <a:t>experts</a:t>
            </a:r>
            <a:r>
              <a:rPr lang="de-DE" sz="2000" dirty="0"/>
              <a:t>)</a:t>
            </a:r>
            <a:br>
              <a:rPr lang="de-DE" sz="2000" dirty="0"/>
            </a:br>
            <a:r>
              <a:rPr lang="de-DE" sz="2000" dirty="0"/>
              <a:t>TAA </a:t>
            </a:r>
            <a:r>
              <a:rPr lang="de-DE" sz="2000" dirty="0" err="1"/>
              <a:t>facility</a:t>
            </a:r>
            <a:r>
              <a:rPr lang="de-DE" sz="2000" dirty="0"/>
              <a:t> support and </a:t>
            </a:r>
            <a:r>
              <a:rPr lang="de-DE" sz="2000" dirty="0" err="1"/>
              <a:t>user</a:t>
            </a:r>
            <a:r>
              <a:rPr lang="de-DE" sz="2000" dirty="0"/>
              <a:t> support </a:t>
            </a:r>
            <a:r>
              <a:rPr lang="de-DE" sz="2000" dirty="0" err="1"/>
              <a:t>for</a:t>
            </a:r>
            <a:r>
              <a:rPr lang="de-DE" sz="2000" dirty="0"/>
              <a:t> </a:t>
            </a:r>
            <a:r>
              <a:rPr lang="de-DE" sz="2000" dirty="0" err="1"/>
              <a:t>experiments</a:t>
            </a:r>
            <a:br>
              <a:rPr lang="de-DE" sz="2000" dirty="0"/>
            </a:br>
            <a:r>
              <a:rPr lang="de-DE" sz="2000" dirty="0" err="1"/>
              <a:t>pooling</a:t>
            </a:r>
            <a:r>
              <a:rPr lang="de-DE" sz="2000" dirty="0"/>
              <a:t> </a:t>
            </a:r>
            <a:r>
              <a:rPr lang="de-DE" sz="2000" dirty="0" err="1"/>
              <a:t>scheme</a:t>
            </a:r>
            <a:r>
              <a:rPr lang="de-DE" sz="2000" dirty="0"/>
              <a:t> </a:t>
            </a:r>
            <a:r>
              <a:rPr lang="de-DE" sz="2000" dirty="0" err="1"/>
              <a:t>with</a:t>
            </a:r>
            <a:r>
              <a:rPr lang="de-DE" sz="2000" dirty="0"/>
              <a:t> PAC </a:t>
            </a:r>
            <a:r>
              <a:rPr lang="de-DE" sz="2000" dirty="0" err="1"/>
              <a:t>evaluation</a:t>
            </a:r>
            <a:r>
              <a:rPr lang="de-DE" sz="2000" dirty="0"/>
              <a:t> of </a:t>
            </a:r>
            <a:r>
              <a:rPr lang="de-DE" sz="2000" dirty="0" err="1"/>
              <a:t>proposals</a:t>
            </a:r>
            <a:endParaRPr lang="de-DE" sz="2000" dirty="0"/>
          </a:p>
          <a:p>
            <a:r>
              <a:rPr lang="de-DE" sz="2000" dirty="0" err="1"/>
              <a:t>Strongly</a:t>
            </a:r>
            <a:r>
              <a:rPr lang="de-DE" sz="2000" dirty="0"/>
              <a:t> </a:t>
            </a:r>
            <a:r>
              <a:rPr lang="de-DE" sz="2000" dirty="0" err="1"/>
              <a:t>reduced</a:t>
            </a:r>
            <a:r>
              <a:rPr lang="de-DE" sz="2000" dirty="0"/>
              <a:t> </a:t>
            </a:r>
            <a:r>
              <a:rPr lang="de-DE" sz="2000" dirty="0" err="1"/>
              <a:t>budget</a:t>
            </a:r>
            <a:r>
              <a:rPr lang="de-DE" sz="2000" dirty="0"/>
              <a:t> </a:t>
            </a:r>
            <a:r>
              <a:rPr lang="de-DE" sz="2000" dirty="0">
                <a:sym typeface="Wingdings" panose="05000000000000000000" pitchFamily="2" charset="2"/>
              </a:rPr>
              <a:t> </a:t>
            </a:r>
            <a:r>
              <a:rPr lang="de-DE" sz="2000" dirty="0" err="1">
                <a:sym typeface="Wingdings" panose="05000000000000000000" pitchFamily="2" charset="2"/>
              </a:rPr>
              <a:t>only</a:t>
            </a:r>
            <a:r>
              <a:rPr lang="de-DE" sz="2000" dirty="0">
                <a:sym typeface="Wingdings" panose="05000000000000000000" pitchFamily="2" charset="2"/>
              </a:rPr>
              <a:t> partial </a:t>
            </a:r>
            <a:r>
              <a:rPr lang="de-DE" sz="2000" dirty="0" err="1">
                <a:sym typeface="Wingdings" panose="05000000000000000000" pitchFamily="2" charset="2"/>
              </a:rPr>
              <a:t>facility</a:t>
            </a:r>
            <a:r>
              <a:rPr lang="de-DE" sz="2000" dirty="0">
                <a:sym typeface="Wingdings" panose="05000000000000000000" pitchFamily="2" charset="2"/>
              </a:rPr>
              <a:t> support </a:t>
            </a:r>
            <a:r>
              <a:rPr lang="de-DE" sz="2000" dirty="0" err="1">
                <a:sym typeface="Wingdings" panose="05000000000000000000" pitchFamily="2" charset="2"/>
              </a:rPr>
              <a:t>available</a:t>
            </a:r>
            <a:r>
              <a:rPr lang="de-DE" sz="2000" dirty="0">
                <a:sym typeface="Wingdings" panose="05000000000000000000" pitchFamily="2" charset="2"/>
              </a:rPr>
              <a:t> (ca. 50 </a:t>
            </a:r>
            <a:r>
              <a:rPr lang="de-DE" sz="2000" dirty="0" err="1">
                <a:sym typeface="Wingdings" panose="05000000000000000000" pitchFamily="2" charset="2"/>
              </a:rPr>
              <a:t>hours</a:t>
            </a:r>
            <a:r>
              <a:rPr lang="de-DE" sz="2000" dirty="0">
                <a:sym typeface="Wingdings" panose="05000000000000000000" pitchFamily="2" charset="2"/>
              </a:rPr>
              <a:t> per </a:t>
            </a:r>
            <a:r>
              <a:rPr lang="de-DE" sz="2000" dirty="0" err="1">
                <a:sym typeface="Wingdings" panose="05000000000000000000" pitchFamily="2" charset="2"/>
              </a:rPr>
              <a:t>experiment</a:t>
            </a:r>
            <a:r>
              <a:rPr lang="de-DE" sz="2000" dirty="0">
                <a:sym typeface="Wingdings" panose="05000000000000000000" pitchFamily="2" charset="2"/>
              </a:rPr>
              <a:t>)</a:t>
            </a:r>
            <a:endParaRPr lang="de-DE" sz="2000" dirty="0"/>
          </a:p>
          <a:p>
            <a:r>
              <a:rPr lang="de-DE" sz="2000" dirty="0" err="1"/>
              <a:t>Opportunities</a:t>
            </a:r>
            <a:r>
              <a:rPr lang="de-DE" sz="2000" dirty="0"/>
              <a:t> </a:t>
            </a:r>
            <a:r>
              <a:rPr lang="de-DE" sz="2000" dirty="0" err="1"/>
              <a:t>through</a:t>
            </a:r>
            <a:r>
              <a:rPr lang="de-DE" sz="2000" dirty="0"/>
              <a:t> ENEN2+ and OFFERR </a:t>
            </a:r>
            <a:r>
              <a:rPr lang="de-DE" sz="2000" dirty="0" err="1"/>
              <a:t>for</a:t>
            </a:r>
            <a:r>
              <a:rPr lang="de-DE" sz="2000" dirty="0"/>
              <a:t> </a:t>
            </a:r>
            <a:r>
              <a:rPr lang="de-DE" sz="2000" dirty="0" err="1"/>
              <a:t>user</a:t>
            </a:r>
            <a:r>
              <a:rPr lang="de-DE" sz="2000" dirty="0"/>
              <a:t> </a:t>
            </a:r>
            <a:r>
              <a:rPr lang="de-DE" sz="2000" dirty="0" err="1"/>
              <a:t>mobility</a:t>
            </a:r>
            <a:r>
              <a:rPr lang="de-DE" sz="2000" dirty="0"/>
              <a:t> and </a:t>
            </a:r>
            <a:r>
              <a:rPr lang="de-DE" sz="2000" dirty="0" err="1"/>
              <a:t>facility</a:t>
            </a:r>
            <a:r>
              <a:rPr lang="de-DE" sz="2000" dirty="0"/>
              <a:t> support.  </a:t>
            </a:r>
          </a:p>
        </p:txBody>
      </p:sp>
    </p:spTree>
    <p:extLst>
      <p:ext uri="{BB962C8B-B14F-4D97-AF65-F5344CB8AC3E}">
        <p14:creationId xmlns:p14="http://schemas.microsoft.com/office/powerpoint/2010/main" val="83387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5AC68A-A511-45D4-8669-D58FBC7326F5}"/>
              </a:ext>
            </a:extLst>
          </p:cNvPr>
          <p:cNvSpPr>
            <a:spLocks noGrp="1"/>
          </p:cNvSpPr>
          <p:nvPr>
            <p:ph type="title"/>
          </p:nvPr>
        </p:nvSpPr>
        <p:spPr/>
        <p:txBody>
          <a:bodyPr/>
          <a:lstStyle/>
          <a:p>
            <a:r>
              <a:rPr lang="de-DE" b="1" dirty="0"/>
              <a:t>ARIEL Budget and Experience: </a:t>
            </a:r>
            <a:endParaRPr lang="de-DE" dirty="0"/>
          </a:p>
        </p:txBody>
      </p:sp>
      <p:sp>
        <p:nvSpPr>
          <p:cNvPr id="3" name="Inhaltsplatzhalter 2">
            <a:extLst>
              <a:ext uri="{FF2B5EF4-FFF2-40B4-BE49-F238E27FC236}">
                <a16:creationId xmlns:a16="http://schemas.microsoft.com/office/drawing/2014/main" id="{EF1D8FFB-4DE0-4A7B-88A4-B47CEC5DBF96}"/>
              </a:ext>
            </a:extLst>
          </p:cNvPr>
          <p:cNvSpPr>
            <a:spLocks noGrp="1"/>
          </p:cNvSpPr>
          <p:nvPr>
            <p:ph idx="1"/>
          </p:nvPr>
        </p:nvSpPr>
        <p:spPr>
          <a:xfrm>
            <a:off x="623047" y="1452715"/>
            <a:ext cx="11212132" cy="5163238"/>
          </a:xfrm>
        </p:spPr>
        <p:txBody>
          <a:bodyPr/>
          <a:lstStyle/>
          <a:p>
            <a:r>
              <a:rPr lang="de-DE" sz="2000" dirty="0"/>
              <a:t>TAA  (</a:t>
            </a:r>
            <a:r>
              <a:rPr lang="de-DE" sz="2000" dirty="0" err="1"/>
              <a:t>user</a:t>
            </a:r>
            <a:r>
              <a:rPr lang="de-DE" sz="2000" dirty="0"/>
              <a:t> support (4 </a:t>
            </a:r>
            <a:r>
              <a:rPr lang="de-DE" sz="2000" dirty="0" err="1"/>
              <a:t>users</a:t>
            </a:r>
            <a:r>
              <a:rPr lang="de-DE" sz="2000" dirty="0"/>
              <a:t>/7days) 203 </a:t>
            </a:r>
            <a:r>
              <a:rPr lang="de-DE" sz="2000" dirty="0" err="1"/>
              <a:t>kEUR</a:t>
            </a:r>
            <a:r>
              <a:rPr lang="de-DE" sz="2000" dirty="0"/>
              <a:t> + </a:t>
            </a:r>
            <a:r>
              <a:rPr lang="de-DE" sz="2000" dirty="0" err="1"/>
              <a:t>facility</a:t>
            </a:r>
            <a:r>
              <a:rPr lang="de-DE" sz="2000" dirty="0"/>
              <a:t> support 583 </a:t>
            </a:r>
            <a:r>
              <a:rPr lang="de-DE" sz="2000" dirty="0" err="1"/>
              <a:t>kEUR</a:t>
            </a:r>
            <a:r>
              <a:rPr lang="de-DE" sz="2000" dirty="0"/>
              <a:t> ca. 3000 </a:t>
            </a:r>
            <a:r>
              <a:rPr lang="de-DE" sz="2000" dirty="0" err="1"/>
              <a:t>hours</a:t>
            </a:r>
            <a:r>
              <a:rPr lang="de-DE" sz="2000" dirty="0"/>
              <a:t> )</a:t>
            </a:r>
          </a:p>
          <a:p>
            <a:r>
              <a:rPr lang="de-DE" sz="2000" dirty="0"/>
              <a:t>E&amp;T  (30 </a:t>
            </a:r>
            <a:r>
              <a:rPr lang="de-DE" sz="2000" dirty="0" err="1"/>
              <a:t>scientific</a:t>
            </a:r>
            <a:r>
              <a:rPr lang="de-DE" sz="2000" dirty="0"/>
              <a:t> </a:t>
            </a:r>
            <a:r>
              <a:rPr lang="de-DE" sz="2000" dirty="0" err="1"/>
              <a:t>visits</a:t>
            </a:r>
            <a:r>
              <a:rPr lang="de-DE" sz="2000" dirty="0"/>
              <a:t> of </a:t>
            </a:r>
            <a:r>
              <a:rPr lang="de-DE" sz="2000" dirty="0" err="1"/>
              <a:t>typically</a:t>
            </a:r>
            <a:r>
              <a:rPr lang="de-DE" sz="2000" dirty="0"/>
              <a:t> 8 </a:t>
            </a:r>
            <a:r>
              <a:rPr lang="de-DE" sz="2000" dirty="0" err="1"/>
              <a:t>weeks</a:t>
            </a:r>
            <a:r>
              <a:rPr lang="de-DE" sz="2000" dirty="0"/>
              <a:t>: 264 </a:t>
            </a:r>
            <a:r>
              <a:rPr lang="de-DE" sz="2000" dirty="0" err="1"/>
              <a:t>kEUR</a:t>
            </a:r>
            <a:r>
              <a:rPr lang="de-DE" sz="2000" dirty="0"/>
              <a:t>)</a:t>
            </a:r>
          </a:p>
          <a:p>
            <a:r>
              <a:rPr lang="de-DE" sz="2000" dirty="0"/>
              <a:t>Travel </a:t>
            </a:r>
            <a:r>
              <a:rPr lang="de-DE" sz="2000" dirty="0" err="1"/>
              <a:t>budget</a:t>
            </a:r>
            <a:r>
              <a:rPr lang="de-DE" sz="2000" dirty="0"/>
              <a:t> </a:t>
            </a:r>
            <a:r>
              <a:rPr lang="de-DE" sz="2000" dirty="0" err="1"/>
              <a:t>for</a:t>
            </a:r>
            <a:r>
              <a:rPr lang="de-DE" sz="2000" dirty="0"/>
              <a:t> PAC </a:t>
            </a:r>
            <a:r>
              <a:rPr lang="de-DE" sz="2000" dirty="0" err="1"/>
              <a:t>meetings</a:t>
            </a:r>
            <a:r>
              <a:rPr lang="de-DE" sz="2000" dirty="0"/>
              <a:t>  ca. 3000 EUR/PAC </a:t>
            </a:r>
            <a:r>
              <a:rPr lang="de-DE" sz="2000" dirty="0" err="1"/>
              <a:t>meeting</a:t>
            </a:r>
            <a:r>
              <a:rPr lang="de-DE" sz="2000" dirty="0"/>
              <a:t> </a:t>
            </a:r>
          </a:p>
          <a:p>
            <a:r>
              <a:rPr lang="de-DE" sz="2000" dirty="0"/>
              <a:t>Schools and </a:t>
            </a:r>
            <a:r>
              <a:rPr lang="de-DE" sz="2000" dirty="0" err="1"/>
              <a:t>dissemination</a:t>
            </a:r>
            <a:r>
              <a:rPr lang="de-DE" sz="2000" dirty="0"/>
              <a:t>:   (4 </a:t>
            </a:r>
            <a:r>
              <a:rPr lang="de-DE" sz="2000" dirty="0" err="1"/>
              <a:t>summer</a:t>
            </a:r>
            <a:r>
              <a:rPr lang="de-DE" sz="2000" dirty="0"/>
              <a:t> </a:t>
            </a:r>
            <a:r>
              <a:rPr lang="de-DE" sz="2000" dirty="0" err="1"/>
              <a:t>schools</a:t>
            </a:r>
            <a:r>
              <a:rPr lang="de-DE" sz="2000" dirty="0"/>
              <a:t> and 4 </a:t>
            </a:r>
            <a:r>
              <a:rPr lang="de-DE" sz="2000" dirty="0" err="1"/>
              <a:t>scientific</a:t>
            </a:r>
            <a:r>
              <a:rPr lang="de-DE" sz="2000" dirty="0"/>
              <a:t> </a:t>
            </a:r>
            <a:r>
              <a:rPr lang="de-DE" sz="2000" dirty="0" err="1"/>
              <a:t>workshops</a:t>
            </a:r>
            <a:r>
              <a:rPr lang="de-DE" sz="2000" dirty="0"/>
              <a:t>)</a:t>
            </a:r>
            <a:br>
              <a:rPr lang="de-DE" sz="2000" dirty="0"/>
            </a:br>
            <a:r>
              <a:rPr lang="de-DE" sz="2000" dirty="0" err="1"/>
              <a:t>Typical</a:t>
            </a:r>
            <a:r>
              <a:rPr lang="de-DE" sz="2000" dirty="0"/>
              <a:t> </a:t>
            </a:r>
            <a:r>
              <a:rPr lang="de-DE" sz="2000" dirty="0" err="1"/>
              <a:t>cost</a:t>
            </a:r>
            <a:r>
              <a:rPr lang="de-DE" sz="2000" dirty="0"/>
              <a:t> of </a:t>
            </a:r>
            <a:r>
              <a:rPr lang="de-DE" sz="2000" dirty="0" err="1"/>
              <a:t>one</a:t>
            </a:r>
            <a:r>
              <a:rPr lang="de-DE" sz="2000" dirty="0"/>
              <a:t> </a:t>
            </a:r>
            <a:r>
              <a:rPr lang="de-DE" sz="2000" dirty="0" err="1"/>
              <a:t>school</a:t>
            </a:r>
            <a:r>
              <a:rPr lang="de-DE" sz="2000" dirty="0"/>
              <a:t>:  35 </a:t>
            </a:r>
            <a:r>
              <a:rPr lang="de-DE" sz="2000" dirty="0" err="1"/>
              <a:t>kEUR</a:t>
            </a:r>
            <a:r>
              <a:rPr lang="de-DE" sz="2000" dirty="0"/>
              <a:t>  24 </a:t>
            </a:r>
            <a:r>
              <a:rPr lang="de-DE" sz="2000" dirty="0" err="1"/>
              <a:t>participants</a:t>
            </a:r>
            <a:r>
              <a:rPr lang="de-DE" sz="2000" dirty="0"/>
              <a:t> </a:t>
            </a:r>
            <a:r>
              <a:rPr lang="de-DE" sz="2000" dirty="0" err="1"/>
              <a:t>with</a:t>
            </a:r>
            <a:r>
              <a:rPr lang="de-DE" sz="2000" dirty="0"/>
              <a:t> </a:t>
            </a:r>
            <a:r>
              <a:rPr lang="de-DE" sz="2000" dirty="0" err="1"/>
              <a:t>travel</a:t>
            </a:r>
            <a:r>
              <a:rPr lang="de-DE" sz="2000" dirty="0"/>
              <a:t> support, 1 </a:t>
            </a:r>
            <a:r>
              <a:rPr lang="de-DE" sz="2000" dirty="0" err="1"/>
              <a:t>week</a:t>
            </a:r>
            <a:r>
              <a:rPr lang="de-DE" sz="2000" dirty="0"/>
              <a:t> </a:t>
            </a:r>
            <a:br>
              <a:rPr lang="de-DE" sz="2000" dirty="0"/>
            </a:br>
            <a:r>
              <a:rPr lang="de-DE" sz="2000" dirty="0" err="1"/>
              <a:t>Typical</a:t>
            </a:r>
            <a:r>
              <a:rPr lang="de-DE" sz="2000" dirty="0"/>
              <a:t> </a:t>
            </a:r>
            <a:r>
              <a:rPr lang="de-DE" sz="2000" dirty="0" err="1"/>
              <a:t>cost</a:t>
            </a:r>
            <a:r>
              <a:rPr lang="de-DE" sz="2000" dirty="0"/>
              <a:t> </a:t>
            </a:r>
            <a:r>
              <a:rPr lang="de-DE" sz="2000" dirty="0" err="1"/>
              <a:t>for</a:t>
            </a:r>
            <a:r>
              <a:rPr lang="de-DE" sz="2000" dirty="0"/>
              <a:t> </a:t>
            </a:r>
            <a:r>
              <a:rPr lang="de-DE" sz="2000" dirty="0" err="1"/>
              <a:t>one</a:t>
            </a:r>
            <a:r>
              <a:rPr lang="de-DE" sz="2000" dirty="0"/>
              <a:t> </a:t>
            </a:r>
            <a:r>
              <a:rPr lang="de-DE" sz="2000" dirty="0" err="1"/>
              <a:t>workshop</a:t>
            </a:r>
            <a:r>
              <a:rPr lang="de-DE" sz="2000" dirty="0"/>
              <a:t>: 25 </a:t>
            </a:r>
            <a:r>
              <a:rPr lang="de-DE" sz="2000" dirty="0" err="1"/>
              <a:t>kEUR</a:t>
            </a:r>
            <a:r>
              <a:rPr lang="de-DE" sz="2000" dirty="0"/>
              <a:t> </a:t>
            </a:r>
            <a:r>
              <a:rPr lang="de-DE" sz="2000" dirty="0" err="1"/>
              <a:t>with</a:t>
            </a:r>
            <a:r>
              <a:rPr lang="de-DE" sz="2000" dirty="0"/>
              <a:t> </a:t>
            </a:r>
            <a:r>
              <a:rPr lang="de-DE" sz="2000" dirty="0" err="1"/>
              <a:t>travel</a:t>
            </a:r>
            <a:r>
              <a:rPr lang="de-DE" sz="2000" dirty="0"/>
              <a:t> support </a:t>
            </a:r>
            <a:r>
              <a:rPr lang="de-DE" sz="2000" dirty="0" err="1"/>
              <a:t>for</a:t>
            </a:r>
            <a:r>
              <a:rPr lang="de-DE" sz="2000" dirty="0"/>
              <a:t> ca. 25 </a:t>
            </a:r>
            <a:r>
              <a:rPr lang="de-DE" sz="2000" dirty="0" err="1"/>
              <a:t>partners</a:t>
            </a:r>
            <a:r>
              <a:rPr lang="de-DE" sz="2000" dirty="0"/>
              <a:t> </a:t>
            </a:r>
          </a:p>
          <a:p>
            <a:r>
              <a:rPr lang="de-DE" sz="2000" dirty="0" err="1"/>
              <a:t>Committed</a:t>
            </a:r>
            <a:r>
              <a:rPr lang="de-DE" sz="2000" dirty="0"/>
              <a:t> </a:t>
            </a:r>
            <a:r>
              <a:rPr lang="de-DE" sz="2000" dirty="0" err="1"/>
              <a:t>budget</a:t>
            </a:r>
            <a:r>
              <a:rPr lang="de-DE" sz="2000" dirty="0"/>
              <a:t> </a:t>
            </a:r>
            <a:r>
              <a:rPr lang="de-DE" sz="2000" dirty="0" err="1"/>
              <a:t>from</a:t>
            </a:r>
            <a:r>
              <a:rPr lang="de-DE" sz="2000" dirty="0"/>
              <a:t> all PAC </a:t>
            </a:r>
            <a:r>
              <a:rPr lang="de-DE" sz="2000" dirty="0" err="1"/>
              <a:t>meetings</a:t>
            </a:r>
            <a:r>
              <a:rPr lang="de-DE" sz="2000" dirty="0"/>
              <a:t>:</a:t>
            </a:r>
            <a:br>
              <a:rPr lang="de-DE" sz="2000" dirty="0"/>
            </a:br>
            <a:r>
              <a:rPr lang="de-DE" sz="2000" dirty="0"/>
              <a:t>TAA: </a:t>
            </a:r>
            <a:r>
              <a:rPr lang="de-DE" sz="2000" dirty="0" err="1"/>
              <a:t>user</a:t>
            </a:r>
            <a:r>
              <a:rPr lang="de-DE" sz="2000" dirty="0"/>
              <a:t> support: 162 </a:t>
            </a:r>
            <a:r>
              <a:rPr lang="de-DE" sz="2000" dirty="0" err="1"/>
              <a:t>kEUR</a:t>
            </a:r>
            <a:r>
              <a:rPr lang="de-DE" sz="2000" dirty="0"/>
              <a:t>  </a:t>
            </a:r>
            <a:r>
              <a:rPr lang="de-DE" sz="2000" dirty="0" err="1"/>
              <a:t>facility</a:t>
            </a:r>
            <a:r>
              <a:rPr lang="de-DE" sz="2000" dirty="0"/>
              <a:t> support: 590 </a:t>
            </a:r>
            <a:r>
              <a:rPr lang="de-DE" sz="2000" dirty="0" err="1"/>
              <a:t>kEUR</a:t>
            </a:r>
            <a:r>
              <a:rPr lang="de-DE" sz="2000" dirty="0"/>
              <a:t>  </a:t>
            </a:r>
            <a:br>
              <a:rPr lang="de-DE" sz="2000" dirty="0"/>
            </a:br>
            <a:r>
              <a:rPr lang="de-DE" sz="2000" dirty="0"/>
              <a:t>(3369 </a:t>
            </a:r>
            <a:r>
              <a:rPr lang="de-DE" sz="2000" dirty="0" err="1"/>
              <a:t>approved</a:t>
            </a:r>
            <a:r>
              <a:rPr lang="de-DE" sz="2000" dirty="0"/>
              <a:t> beam time </a:t>
            </a:r>
            <a:r>
              <a:rPr lang="de-DE" sz="2000" dirty="0" err="1"/>
              <a:t>hours</a:t>
            </a:r>
            <a:r>
              <a:rPr lang="de-DE" sz="2000" dirty="0"/>
              <a:t>, 35 </a:t>
            </a:r>
            <a:r>
              <a:rPr lang="de-DE" sz="2000" dirty="0" err="1"/>
              <a:t>experiments</a:t>
            </a:r>
            <a:r>
              <a:rPr lang="de-DE" sz="2000" dirty="0"/>
              <a:t>)</a:t>
            </a:r>
            <a:br>
              <a:rPr lang="de-DE" sz="2000" dirty="0"/>
            </a:br>
            <a:r>
              <a:rPr lang="de-DE" sz="2000" dirty="0"/>
              <a:t>E&amp;T: 267 </a:t>
            </a:r>
            <a:r>
              <a:rPr lang="de-DE" sz="2000" dirty="0" err="1"/>
              <a:t>kEUR</a:t>
            </a:r>
            <a:r>
              <a:rPr lang="de-DE" sz="2000" dirty="0"/>
              <a:t> </a:t>
            </a:r>
            <a:br>
              <a:rPr lang="de-DE" sz="2000" dirty="0"/>
            </a:br>
            <a:r>
              <a:rPr lang="de-DE" sz="2000" dirty="0"/>
              <a:t>( 30 </a:t>
            </a:r>
            <a:r>
              <a:rPr lang="de-DE" sz="2000" dirty="0" err="1"/>
              <a:t>scientific</a:t>
            </a:r>
            <a:r>
              <a:rPr lang="de-DE" sz="2000" dirty="0"/>
              <a:t> </a:t>
            </a:r>
            <a:r>
              <a:rPr lang="de-DE" sz="2000" dirty="0" err="1"/>
              <a:t>visits</a:t>
            </a:r>
            <a:r>
              <a:rPr lang="de-DE" sz="2000" dirty="0"/>
              <a:t>)</a:t>
            </a:r>
          </a:p>
          <a:p>
            <a:r>
              <a:rPr lang="de-DE" sz="2000" dirty="0"/>
              <a:t>TAA </a:t>
            </a:r>
            <a:r>
              <a:rPr lang="de-DE" sz="2000" dirty="0" err="1"/>
              <a:t>user</a:t>
            </a:r>
            <a:r>
              <a:rPr lang="de-DE" sz="2000" dirty="0"/>
              <a:t> support not fully </a:t>
            </a:r>
            <a:r>
              <a:rPr lang="de-DE" sz="2000" dirty="0" err="1"/>
              <a:t>used</a:t>
            </a:r>
            <a:r>
              <a:rPr lang="de-DE" sz="2000" dirty="0"/>
              <a:t>, </a:t>
            </a:r>
            <a:r>
              <a:rPr lang="de-DE" sz="2000" dirty="0" err="1"/>
              <a:t>can</a:t>
            </a:r>
            <a:r>
              <a:rPr lang="de-DE" sz="2000" dirty="0"/>
              <a:t> </a:t>
            </a:r>
            <a:r>
              <a:rPr lang="de-DE" sz="2000" dirty="0" err="1"/>
              <a:t>be</a:t>
            </a:r>
            <a:r>
              <a:rPr lang="de-DE" sz="2000" dirty="0"/>
              <a:t> </a:t>
            </a:r>
            <a:r>
              <a:rPr lang="de-DE" sz="2000" dirty="0" err="1"/>
              <a:t>reduced</a:t>
            </a:r>
            <a:r>
              <a:rPr lang="de-DE" sz="2000" dirty="0"/>
              <a:t> </a:t>
            </a:r>
            <a:r>
              <a:rPr lang="de-DE" sz="2000" dirty="0" err="1"/>
              <a:t>to</a:t>
            </a:r>
            <a:r>
              <a:rPr lang="de-DE" sz="2000" dirty="0"/>
              <a:t> 3 </a:t>
            </a:r>
            <a:r>
              <a:rPr lang="de-DE" sz="2000" dirty="0" err="1"/>
              <a:t>users</a:t>
            </a:r>
            <a:r>
              <a:rPr lang="de-DE" sz="2000" dirty="0"/>
              <a:t> per </a:t>
            </a:r>
            <a:r>
              <a:rPr lang="de-DE" sz="2000" dirty="0" err="1"/>
              <a:t>experiment</a:t>
            </a:r>
            <a:br>
              <a:rPr lang="de-DE" sz="2000" dirty="0"/>
            </a:br>
            <a:r>
              <a:rPr lang="de-DE" sz="2000" dirty="0"/>
              <a:t>PAC </a:t>
            </a:r>
            <a:r>
              <a:rPr lang="de-DE" sz="2000" dirty="0" err="1"/>
              <a:t>meetings</a:t>
            </a:r>
            <a:r>
              <a:rPr lang="de-DE" sz="2000" dirty="0"/>
              <a:t> virtual (</a:t>
            </a:r>
            <a:r>
              <a:rPr lang="de-DE" sz="2000" dirty="0" err="1"/>
              <a:t>only</a:t>
            </a:r>
            <a:r>
              <a:rPr lang="de-DE" sz="2000" dirty="0"/>
              <a:t> </a:t>
            </a:r>
            <a:r>
              <a:rPr lang="de-DE" sz="2000" dirty="0" err="1"/>
              <a:t>first</a:t>
            </a:r>
            <a:r>
              <a:rPr lang="de-DE" sz="2000" dirty="0"/>
              <a:t> and last in </a:t>
            </a:r>
            <a:r>
              <a:rPr lang="de-DE" sz="2000" dirty="0" err="1"/>
              <a:t>person</a:t>
            </a:r>
            <a:r>
              <a:rPr lang="de-DE" sz="2000" dirty="0"/>
              <a:t>)</a:t>
            </a:r>
          </a:p>
          <a:p>
            <a:r>
              <a:rPr lang="de-DE" sz="2000" dirty="0"/>
              <a:t>Open </a:t>
            </a:r>
            <a:r>
              <a:rPr lang="de-DE" sz="2000" dirty="0" err="1"/>
              <a:t>access</a:t>
            </a:r>
            <a:r>
              <a:rPr lang="de-DE" sz="2000" dirty="0"/>
              <a:t> </a:t>
            </a:r>
            <a:r>
              <a:rPr lang="de-DE" sz="2000" dirty="0" err="1"/>
              <a:t>publication</a:t>
            </a:r>
            <a:r>
              <a:rPr lang="de-DE" sz="2000" dirty="0"/>
              <a:t> </a:t>
            </a:r>
            <a:r>
              <a:rPr lang="de-DE" sz="2000" dirty="0" err="1"/>
              <a:t>fee</a:t>
            </a:r>
            <a:r>
              <a:rPr lang="de-DE" sz="2000" dirty="0"/>
              <a:t> support </a:t>
            </a:r>
            <a:r>
              <a:rPr lang="de-DE" sz="2000" dirty="0" err="1"/>
              <a:t>very</a:t>
            </a:r>
            <a:r>
              <a:rPr lang="de-DE" sz="2000" dirty="0"/>
              <a:t> </a:t>
            </a:r>
            <a:r>
              <a:rPr lang="de-DE" sz="2000" dirty="0" err="1"/>
              <a:t>little</a:t>
            </a:r>
            <a:r>
              <a:rPr lang="de-DE" sz="2000" dirty="0"/>
              <a:t> </a:t>
            </a:r>
            <a:r>
              <a:rPr lang="de-DE" sz="2000" dirty="0" err="1"/>
              <a:t>requests</a:t>
            </a:r>
            <a:r>
              <a:rPr lang="de-DE" sz="2000" dirty="0"/>
              <a:t> </a:t>
            </a:r>
            <a:br>
              <a:rPr lang="de-DE" sz="2000" dirty="0"/>
            </a:br>
            <a:r>
              <a:rPr lang="de-DE" sz="2000" dirty="0"/>
              <a:t>(Publications </a:t>
            </a:r>
            <a:r>
              <a:rPr lang="de-DE" sz="2000" dirty="0" err="1"/>
              <a:t>come</a:t>
            </a:r>
            <a:r>
              <a:rPr lang="de-DE" sz="2000" dirty="0"/>
              <a:t> </a:t>
            </a:r>
            <a:r>
              <a:rPr lang="de-DE" sz="2000" dirty="0" err="1"/>
              <a:t>late</a:t>
            </a:r>
            <a:r>
              <a:rPr lang="de-DE" sz="2000" dirty="0"/>
              <a:t>, </a:t>
            </a:r>
            <a:r>
              <a:rPr lang="de-DE" sz="2000" dirty="0" err="1"/>
              <a:t>or</a:t>
            </a:r>
            <a:r>
              <a:rPr lang="de-DE" sz="2000" dirty="0"/>
              <a:t> </a:t>
            </a:r>
            <a:r>
              <a:rPr lang="de-DE" sz="2000" dirty="0" err="1"/>
              <a:t>arXiv</a:t>
            </a:r>
            <a:r>
              <a:rPr lang="de-DE" sz="2000" dirty="0"/>
              <a:t> („</a:t>
            </a:r>
            <a:r>
              <a:rPr lang="de-DE" sz="2000" dirty="0" err="1"/>
              <a:t>green</a:t>
            </a:r>
            <a:r>
              <a:rPr lang="de-DE" sz="2000" dirty="0"/>
              <a:t>“ open </a:t>
            </a:r>
            <a:r>
              <a:rPr lang="de-DE" sz="2000" dirty="0" err="1"/>
              <a:t>access</a:t>
            </a:r>
            <a:r>
              <a:rPr lang="de-DE" sz="2000" dirty="0"/>
              <a:t>)) </a:t>
            </a:r>
          </a:p>
          <a:p>
            <a:endParaRPr lang="de-DE" sz="2000" dirty="0"/>
          </a:p>
        </p:txBody>
      </p:sp>
    </p:spTree>
    <p:extLst>
      <p:ext uri="{BB962C8B-B14F-4D97-AF65-F5344CB8AC3E}">
        <p14:creationId xmlns:p14="http://schemas.microsoft.com/office/powerpoint/2010/main" val="130282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533290-1FDC-4F05-A5DD-5A9C24F96A0D}"/>
              </a:ext>
            </a:extLst>
          </p:cNvPr>
          <p:cNvSpPr>
            <a:spLocks noGrp="1"/>
          </p:cNvSpPr>
          <p:nvPr>
            <p:ph type="title"/>
          </p:nvPr>
        </p:nvSpPr>
        <p:spPr>
          <a:xfrm>
            <a:off x="883920" y="-105138"/>
            <a:ext cx="10515600" cy="1325563"/>
          </a:xfrm>
        </p:spPr>
        <p:txBody>
          <a:bodyPr/>
          <a:lstStyle/>
          <a:p>
            <a:r>
              <a:rPr lang="de-DE" dirty="0"/>
              <a:t>ENEN2+ support  </a:t>
            </a:r>
            <a:r>
              <a:rPr lang="de-DE" dirty="0" err="1"/>
              <a:t>until</a:t>
            </a:r>
            <a:r>
              <a:rPr lang="de-DE" dirty="0"/>
              <a:t> 31.07.2025 </a:t>
            </a:r>
          </a:p>
        </p:txBody>
      </p:sp>
      <p:sp>
        <p:nvSpPr>
          <p:cNvPr id="3" name="Inhaltsplatzhalter 2">
            <a:extLst>
              <a:ext uri="{FF2B5EF4-FFF2-40B4-BE49-F238E27FC236}">
                <a16:creationId xmlns:a16="http://schemas.microsoft.com/office/drawing/2014/main" id="{9B3D93E7-61E5-4425-BE50-AEEFB15550A2}"/>
              </a:ext>
            </a:extLst>
          </p:cNvPr>
          <p:cNvSpPr>
            <a:spLocks noGrp="1"/>
          </p:cNvSpPr>
          <p:nvPr>
            <p:ph idx="1"/>
          </p:nvPr>
        </p:nvSpPr>
        <p:spPr>
          <a:xfrm>
            <a:off x="883920" y="872037"/>
            <a:ext cx="10515600" cy="2556963"/>
          </a:xfrm>
        </p:spPr>
        <p:txBody>
          <a:bodyPr>
            <a:normAutofit/>
          </a:bodyPr>
          <a:lstStyle/>
          <a:p>
            <a:r>
              <a:rPr lang="de-DE" dirty="0"/>
              <a:t>Transnational </a:t>
            </a:r>
            <a:r>
              <a:rPr lang="de-DE" dirty="0" err="1"/>
              <a:t>mobility</a:t>
            </a:r>
            <a:r>
              <a:rPr lang="de-DE" dirty="0"/>
              <a:t> </a:t>
            </a:r>
            <a:r>
              <a:rPr lang="de-DE" dirty="0" err="1"/>
              <a:t>for</a:t>
            </a:r>
            <a:r>
              <a:rPr lang="de-DE" dirty="0"/>
              <a:t> </a:t>
            </a:r>
            <a:r>
              <a:rPr lang="de-DE" dirty="0" err="1"/>
              <a:t>experiments</a:t>
            </a:r>
            <a:r>
              <a:rPr lang="de-DE" dirty="0"/>
              <a:t> E &amp;T </a:t>
            </a:r>
            <a:r>
              <a:rPr lang="de-DE" dirty="0" err="1"/>
              <a:t>activities</a:t>
            </a:r>
            <a:r>
              <a:rPr lang="de-DE" dirty="0"/>
              <a:t>, </a:t>
            </a:r>
            <a:br>
              <a:rPr lang="de-DE" dirty="0"/>
            </a:br>
            <a:r>
              <a:rPr lang="de-DE" dirty="0"/>
              <a:t>individual and </a:t>
            </a:r>
            <a:r>
              <a:rPr lang="de-DE" dirty="0" err="1"/>
              <a:t>group</a:t>
            </a:r>
            <a:r>
              <a:rPr lang="de-DE" dirty="0"/>
              <a:t> </a:t>
            </a:r>
            <a:r>
              <a:rPr lang="de-DE" dirty="0" err="1"/>
              <a:t>applications</a:t>
            </a:r>
            <a:r>
              <a:rPr lang="de-DE" dirty="0"/>
              <a:t> possible</a:t>
            </a:r>
          </a:p>
          <a:p>
            <a:r>
              <a:rPr lang="de-DE" dirty="0"/>
              <a:t>Postdoc, PhD </a:t>
            </a:r>
            <a:r>
              <a:rPr lang="de-DE" dirty="0" err="1"/>
              <a:t>MSc</a:t>
            </a:r>
            <a:r>
              <a:rPr lang="de-DE" dirty="0"/>
              <a:t> </a:t>
            </a:r>
            <a:r>
              <a:rPr lang="de-DE" dirty="0" err="1"/>
              <a:t>Bsc</a:t>
            </a:r>
            <a:r>
              <a:rPr lang="de-DE" dirty="0"/>
              <a:t> </a:t>
            </a:r>
            <a:r>
              <a:rPr lang="de-DE" dirty="0" err="1"/>
              <a:t>students</a:t>
            </a:r>
            <a:r>
              <a:rPr lang="de-DE" dirty="0"/>
              <a:t> </a:t>
            </a:r>
            <a:r>
              <a:rPr lang="de-DE" dirty="0" err="1"/>
              <a:t>eligible</a:t>
            </a:r>
            <a:r>
              <a:rPr lang="de-DE" dirty="0"/>
              <a:t> + Early </a:t>
            </a:r>
            <a:r>
              <a:rPr lang="de-DE" dirty="0" err="1"/>
              <a:t>career</a:t>
            </a:r>
            <a:r>
              <a:rPr lang="de-DE" dirty="0"/>
              <a:t> </a:t>
            </a:r>
            <a:r>
              <a:rPr lang="de-DE" dirty="0" err="1"/>
              <a:t>professionals</a:t>
            </a:r>
            <a:endParaRPr lang="de-DE" dirty="0"/>
          </a:p>
          <a:p>
            <a:r>
              <a:rPr lang="de-DE" dirty="0"/>
              <a:t> Long and </a:t>
            </a:r>
            <a:r>
              <a:rPr lang="de-DE" dirty="0" err="1"/>
              <a:t>short</a:t>
            </a:r>
            <a:r>
              <a:rPr lang="de-DE" dirty="0"/>
              <a:t> </a:t>
            </a:r>
            <a:r>
              <a:rPr lang="de-DE" dirty="0" err="1"/>
              <a:t>projects</a:t>
            </a:r>
            <a:r>
              <a:rPr lang="de-DE" dirty="0"/>
              <a:t> </a:t>
            </a:r>
            <a:r>
              <a:rPr lang="de-DE" dirty="0" err="1"/>
              <a:t>are</a:t>
            </a:r>
            <a:r>
              <a:rPr lang="de-DE" dirty="0"/>
              <a:t> possible </a:t>
            </a:r>
            <a:r>
              <a:rPr lang="de-DE" dirty="0" err="1"/>
              <a:t>mostly</a:t>
            </a:r>
            <a:r>
              <a:rPr lang="de-DE" dirty="0"/>
              <a:t> </a:t>
            </a:r>
            <a:r>
              <a:rPr lang="de-DE" dirty="0" err="1"/>
              <a:t>for</a:t>
            </a:r>
            <a:r>
              <a:rPr lang="de-DE" dirty="0"/>
              <a:t> </a:t>
            </a:r>
            <a:r>
              <a:rPr lang="de-DE" dirty="0" err="1"/>
              <a:t>single</a:t>
            </a:r>
            <a:r>
              <a:rPr lang="de-DE" dirty="0"/>
              <a:t> </a:t>
            </a:r>
            <a:r>
              <a:rPr lang="de-DE" dirty="0" err="1"/>
              <a:t>students</a:t>
            </a:r>
            <a:r>
              <a:rPr lang="de-DE" dirty="0"/>
              <a:t> </a:t>
            </a:r>
            <a:br>
              <a:rPr lang="de-DE" dirty="0"/>
            </a:br>
            <a:r>
              <a:rPr lang="de-DE" dirty="0" err="1"/>
              <a:t>could</a:t>
            </a:r>
            <a:r>
              <a:rPr lang="de-DE" dirty="0"/>
              <a:t> </a:t>
            </a:r>
            <a:r>
              <a:rPr lang="de-DE" dirty="0" err="1"/>
              <a:t>be</a:t>
            </a:r>
            <a:r>
              <a:rPr lang="de-DE" dirty="0"/>
              <a:t> a partial </a:t>
            </a:r>
            <a:r>
              <a:rPr lang="de-DE" dirty="0" err="1"/>
              <a:t>substitution</a:t>
            </a:r>
            <a:r>
              <a:rPr lang="de-DE" dirty="0"/>
              <a:t> </a:t>
            </a:r>
            <a:r>
              <a:rPr lang="de-DE" dirty="0" err="1"/>
              <a:t>for</a:t>
            </a:r>
            <a:r>
              <a:rPr lang="de-DE" dirty="0"/>
              <a:t> </a:t>
            </a:r>
            <a:r>
              <a:rPr lang="de-DE" dirty="0" err="1"/>
              <a:t>user</a:t>
            </a:r>
            <a:r>
              <a:rPr lang="de-DE" dirty="0"/>
              <a:t> support. </a:t>
            </a:r>
          </a:p>
        </p:txBody>
      </p:sp>
      <p:pic>
        <p:nvPicPr>
          <p:cNvPr id="4" name="Grafik 3">
            <a:hlinkClick r:id="rId2"/>
            <a:extLst>
              <a:ext uri="{FF2B5EF4-FFF2-40B4-BE49-F238E27FC236}">
                <a16:creationId xmlns:a16="http://schemas.microsoft.com/office/drawing/2014/main" id="{DDA79858-4F02-4373-9B24-365CC87CE0C0}"/>
              </a:ext>
            </a:extLst>
          </p:cNvPr>
          <p:cNvPicPr>
            <a:picLocks noChangeAspect="1"/>
          </p:cNvPicPr>
          <p:nvPr/>
        </p:nvPicPr>
        <p:blipFill>
          <a:blip r:embed="rId3"/>
          <a:stretch>
            <a:fillRect/>
          </a:stretch>
        </p:blipFill>
        <p:spPr>
          <a:xfrm>
            <a:off x="792480" y="3314069"/>
            <a:ext cx="6914606" cy="3309162"/>
          </a:xfrm>
          <a:prstGeom prst="rect">
            <a:avLst/>
          </a:prstGeom>
        </p:spPr>
      </p:pic>
      <p:sp>
        <p:nvSpPr>
          <p:cNvPr id="5" name="Textfeld 4">
            <a:extLst>
              <a:ext uri="{FF2B5EF4-FFF2-40B4-BE49-F238E27FC236}">
                <a16:creationId xmlns:a16="http://schemas.microsoft.com/office/drawing/2014/main" id="{92FD2C46-C11B-4EAA-A8F3-2A7C80E45081}"/>
              </a:ext>
            </a:extLst>
          </p:cNvPr>
          <p:cNvSpPr txBox="1"/>
          <p:nvPr/>
        </p:nvSpPr>
        <p:spPr>
          <a:xfrm>
            <a:off x="8399417" y="3568794"/>
            <a:ext cx="3572260" cy="3139321"/>
          </a:xfrm>
          <a:prstGeom prst="rect">
            <a:avLst/>
          </a:prstGeom>
          <a:noFill/>
        </p:spPr>
        <p:txBody>
          <a:bodyPr wrap="none" rtlCol="0">
            <a:spAutoFit/>
          </a:bodyPr>
          <a:lstStyle/>
          <a:p>
            <a:r>
              <a:rPr lang="de-DE" dirty="0"/>
              <a:t>Travel support:</a:t>
            </a:r>
            <a:br>
              <a:rPr lang="de-DE" dirty="0"/>
            </a:br>
            <a:r>
              <a:rPr lang="de-DE" dirty="0"/>
              <a:t>lump </a:t>
            </a:r>
            <a:r>
              <a:rPr lang="de-DE" dirty="0" err="1"/>
              <a:t>sum</a:t>
            </a:r>
            <a:r>
              <a:rPr lang="de-DE" dirty="0"/>
              <a:t> 500 EUR,</a:t>
            </a:r>
          </a:p>
          <a:p>
            <a:r>
              <a:rPr lang="de-DE" dirty="0"/>
              <a:t>Per </a:t>
            </a:r>
            <a:r>
              <a:rPr lang="de-DE" dirty="0" err="1"/>
              <a:t>diem</a:t>
            </a:r>
            <a:r>
              <a:rPr lang="de-DE" dirty="0"/>
              <a:t> </a:t>
            </a:r>
            <a:r>
              <a:rPr lang="de-DE" dirty="0" err="1"/>
              <a:t>as</a:t>
            </a:r>
            <a:r>
              <a:rPr lang="de-DE" dirty="0"/>
              <a:t> </a:t>
            </a:r>
            <a:r>
              <a:rPr lang="de-DE" dirty="0" err="1"/>
              <a:t>given</a:t>
            </a:r>
            <a:r>
              <a:rPr lang="de-DE" dirty="0"/>
              <a:t> </a:t>
            </a:r>
            <a:r>
              <a:rPr lang="de-DE" dirty="0" err="1"/>
              <a:t>by</a:t>
            </a:r>
            <a:r>
              <a:rPr lang="de-DE" dirty="0"/>
              <a:t> </a:t>
            </a:r>
            <a:r>
              <a:rPr lang="de-DE" dirty="0" err="1"/>
              <a:t>the</a:t>
            </a:r>
            <a:r>
              <a:rPr lang="de-DE" dirty="0"/>
              <a:t> </a:t>
            </a:r>
            <a:r>
              <a:rPr lang="de-DE" dirty="0" err="1"/>
              <a:t>table</a:t>
            </a:r>
            <a:endParaRPr lang="de-DE" dirty="0"/>
          </a:p>
          <a:p>
            <a:r>
              <a:rPr lang="de-DE" dirty="0"/>
              <a:t>ENEN2+ support </a:t>
            </a:r>
            <a:r>
              <a:rPr lang="de-DE" dirty="0" err="1"/>
              <a:t>is</a:t>
            </a:r>
            <a:r>
              <a:rPr lang="de-DE" dirty="0"/>
              <a:t> </a:t>
            </a:r>
            <a:r>
              <a:rPr lang="de-DE" dirty="0" err="1"/>
              <a:t>expected</a:t>
            </a:r>
            <a:r>
              <a:rPr lang="de-DE" dirty="0"/>
              <a:t> </a:t>
            </a:r>
          </a:p>
          <a:p>
            <a:r>
              <a:rPr lang="de-DE" dirty="0" err="1"/>
              <a:t>Decision</a:t>
            </a:r>
            <a:r>
              <a:rPr lang="de-DE" dirty="0"/>
              <a:t> 4 </a:t>
            </a:r>
            <a:r>
              <a:rPr lang="de-DE" dirty="0" err="1"/>
              <a:t>months</a:t>
            </a:r>
            <a:r>
              <a:rPr lang="de-DE" dirty="0"/>
              <a:t> after </a:t>
            </a:r>
            <a:r>
              <a:rPr lang="de-DE" dirty="0" err="1"/>
              <a:t>submission</a:t>
            </a:r>
            <a:r>
              <a:rPr lang="de-DE" dirty="0"/>
              <a:t> </a:t>
            </a:r>
            <a:br>
              <a:rPr lang="de-DE" dirty="0"/>
            </a:br>
            <a:r>
              <a:rPr lang="de-DE" dirty="0" err="1"/>
              <a:t>deadline</a:t>
            </a:r>
            <a:r>
              <a:rPr lang="de-DE" dirty="0"/>
              <a:t>, </a:t>
            </a:r>
            <a:r>
              <a:rPr lang="de-DE" dirty="0" err="1"/>
              <a:t>payment</a:t>
            </a:r>
            <a:r>
              <a:rPr lang="de-DE" dirty="0"/>
              <a:t> 5 </a:t>
            </a:r>
            <a:r>
              <a:rPr lang="de-DE" dirty="0" err="1"/>
              <a:t>months</a:t>
            </a:r>
            <a:r>
              <a:rPr lang="de-DE" dirty="0"/>
              <a:t> after </a:t>
            </a:r>
            <a:br>
              <a:rPr lang="de-DE" dirty="0"/>
            </a:br>
            <a:r>
              <a:rPr lang="de-DE" dirty="0" err="1"/>
              <a:t>deadline</a:t>
            </a:r>
            <a:endParaRPr lang="de-DE" dirty="0"/>
          </a:p>
          <a:p>
            <a:endParaRPr lang="de-DE" dirty="0"/>
          </a:p>
          <a:p>
            <a:r>
              <a:rPr lang="de-DE" dirty="0"/>
              <a:t>ARIEL per </a:t>
            </a:r>
            <a:r>
              <a:rPr lang="de-DE" dirty="0" err="1"/>
              <a:t>diem</a:t>
            </a:r>
            <a:r>
              <a:rPr lang="de-DE" dirty="0"/>
              <a:t> was </a:t>
            </a:r>
          </a:p>
          <a:p>
            <a:r>
              <a:rPr lang="de-DE" dirty="0"/>
              <a:t>150 EUR /</a:t>
            </a:r>
            <a:r>
              <a:rPr lang="de-DE" dirty="0" err="1"/>
              <a:t>day</a:t>
            </a:r>
            <a:r>
              <a:rPr lang="de-DE" dirty="0"/>
              <a:t> </a:t>
            </a:r>
            <a:br>
              <a:rPr lang="de-DE" dirty="0"/>
            </a:br>
            <a:r>
              <a:rPr lang="de-DE" dirty="0"/>
              <a:t>400 EUR </a:t>
            </a:r>
            <a:r>
              <a:rPr lang="de-DE" dirty="0" err="1"/>
              <a:t>typical</a:t>
            </a:r>
            <a:r>
              <a:rPr lang="de-DE" dirty="0"/>
              <a:t> </a:t>
            </a:r>
            <a:r>
              <a:rPr lang="de-DE" dirty="0" err="1"/>
              <a:t>travel</a:t>
            </a:r>
            <a:r>
              <a:rPr lang="de-DE" dirty="0"/>
              <a:t> support</a:t>
            </a:r>
          </a:p>
        </p:txBody>
      </p:sp>
    </p:spTree>
    <p:extLst>
      <p:ext uri="{BB962C8B-B14F-4D97-AF65-F5344CB8AC3E}">
        <p14:creationId xmlns:p14="http://schemas.microsoft.com/office/powerpoint/2010/main" val="380735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643429-A254-4117-9716-38D2646D49D4}"/>
              </a:ext>
            </a:extLst>
          </p:cNvPr>
          <p:cNvSpPr>
            <a:spLocks noGrp="1"/>
          </p:cNvSpPr>
          <p:nvPr>
            <p:ph type="title"/>
          </p:nvPr>
        </p:nvSpPr>
        <p:spPr>
          <a:xfrm>
            <a:off x="896983" y="201839"/>
            <a:ext cx="10515600" cy="1325563"/>
          </a:xfrm>
        </p:spPr>
        <p:txBody>
          <a:bodyPr/>
          <a:lstStyle/>
          <a:p>
            <a:r>
              <a:rPr lang="de-DE" dirty="0">
                <a:hlinkClick r:id="rId2"/>
              </a:rPr>
              <a:t>OFFERR</a:t>
            </a:r>
            <a:r>
              <a:rPr lang="de-DE" dirty="0"/>
              <a:t> </a:t>
            </a:r>
            <a:r>
              <a:rPr lang="de-DE" dirty="0" err="1"/>
              <a:t>facility</a:t>
            </a:r>
            <a:r>
              <a:rPr lang="de-DE" dirty="0"/>
              <a:t> support </a:t>
            </a:r>
            <a:r>
              <a:rPr lang="de-DE" dirty="0" err="1"/>
              <a:t>until</a:t>
            </a:r>
            <a:r>
              <a:rPr lang="de-DE" dirty="0"/>
              <a:t> 30.09.2025</a:t>
            </a:r>
          </a:p>
        </p:txBody>
      </p:sp>
      <p:sp>
        <p:nvSpPr>
          <p:cNvPr id="3" name="Inhaltsplatzhalter 2">
            <a:extLst>
              <a:ext uri="{FF2B5EF4-FFF2-40B4-BE49-F238E27FC236}">
                <a16:creationId xmlns:a16="http://schemas.microsoft.com/office/drawing/2014/main" id="{8FB45D13-317E-4802-822C-95B9755F9515}"/>
              </a:ext>
            </a:extLst>
          </p:cNvPr>
          <p:cNvSpPr>
            <a:spLocks noGrp="1"/>
          </p:cNvSpPr>
          <p:nvPr>
            <p:ph idx="1"/>
          </p:nvPr>
        </p:nvSpPr>
        <p:spPr>
          <a:xfrm>
            <a:off x="714102" y="1479458"/>
            <a:ext cx="11180781" cy="5176703"/>
          </a:xfrm>
        </p:spPr>
        <p:txBody>
          <a:bodyPr>
            <a:normAutofit fontScale="85000" lnSpcReduction="20000"/>
          </a:bodyPr>
          <a:lstStyle/>
          <a:p>
            <a:r>
              <a:rPr lang="en-US" dirty="0"/>
              <a:t>“fast-track project” to perform studies of limited scope which are to be completed in less than 6 months of access to the infrastructure.  Financial support up to 50 </a:t>
            </a:r>
            <a:r>
              <a:rPr lang="en-US" dirty="0" err="1"/>
              <a:t>kEUR</a:t>
            </a:r>
            <a:r>
              <a:rPr lang="en-US" dirty="0"/>
              <a:t> (consult the catalogue of fast-track activities) Facility beam time support and travel support for senior researchers (young researchers </a:t>
            </a:r>
            <a:r>
              <a:rPr lang="en-US" dirty="0">
                <a:sym typeface="Wingdings" panose="05000000000000000000" pitchFamily="2" charset="2"/>
              </a:rPr>
              <a:t> ENEN2+)</a:t>
            </a:r>
            <a:endParaRPr lang="en-US" dirty="0"/>
          </a:p>
          <a:p>
            <a:r>
              <a:rPr lang="en-US" dirty="0"/>
              <a:t>The proposals shall aim at strengthening the leadership of the European union in the field of civil nuclear fission research, development and innovation.</a:t>
            </a:r>
          </a:p>
          <a:p>
            <a:r>
              <a:rPr lang="en-US" dirty="0"/>
              <a:t>1) Light Water Reactor sustainability,</a:t>
            </a:r>
          </a:p>
          <a:p>
            <a:r>
              <a:rPr lang="en-US" dirty="0"/>
              <a:t>2) Advanced fission reactor concepts,</a:t>
            </a:r>
          </a:p>
          <a:p>
            <a:r>
              <a:rPr lang="en-US" dirty="0"/>
              <a:t>3) Waste and decommissioning,</a:t>
            </a:r>
          </a:p>
          <a:p>
            <a:r>
              <a:rPr lang="en-US" dirty="0"/>
              <a:t>4) Nuclear science applications,</a:t>
            </a:r>
          </a:p>
          <a:p>
            <a:r>
              <a:rPr lang="en-US" dirty="0"/>
              <a:t>5) Advanced nuclear fuels,</a:t>
            </a:r>
          </a:p>
          <a:p>
            <a:r>
              <a:rPr lang="en-US" dirty="0"/>
              <a:t>6) Innovation in nuclear instrumentation,</a:t>
            </a:r>
          </a:p>
          <a:p>
            <a:r>
              <a:rPr lang="en-US" dirty="0"/>
              <a:t>7) Radioprotection and nuclear medicine</a:t>
            </a:r>
          </a:p>
          <a:p>
            <a:r>
              <a:rPr lang="en-US" dirty="0"/>
              <a:t>Two independent expert reviewers for evaluation process ( Who ?) </a:t>
            </a:r>
          </a:p>
          <a:p>
            <a:endParaRPr lang="de-DE" dirty="0"/>
          </a:p>
        </p:txBody>
      </p:sp>
    </p:spTree>
    <p:extLst>
      <p:ext uri="{BB962C8B-B14F-4D97-AF65-F5344CB8AC3E}">
        <p14:creationId xmlns:p14="http://schemas.microsoft.com/office/powerpoint/2010/main" val="2117602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1A444B-563D-49FF-8AAC-C3F0855953C0}"/>
              </a:ext>
            </a:extLst>
          </p:cNvPr>
          <p:cNvSpPr>
            <a:spLocks noGrp="1"/>
          </p:cNvSpPr>
          <p:nvPr>
            <p:ph type="title"/>
          </p:nvPr>
        </p:nvSpPr>
        <p:spPr>
          <a:xfrm>
            <a:off x="838200" y="18255"/>
            <a:ext cx="10515600" cy="796253"/>
          </a:xfrm>
        </p:spPr>
        <p:txBody>
          <a:bodyPr/>
          <a:lstStyle/>
          <a:p>
            <a:r>
              <a:rPr lang="de-DE" dirty="0">
                <a:hlinkClick r:id="rId2"/>
              </a:rPr>
              <a:t>OFFERR </a:t>
            </a:r>
            <a:r>
              <a:rPr lang="de-DE" dirty="0" err="1">
                <a:hlinkClick r:id="rId2"/>
              </a:rPr>
              <a:t>application</a:t>
            </a:r>
            <a:r>
              <a:rPr lang="de-DE" dirty="0">
                <a:hlinkClick r:id="rId2"/>
              </a:rPr>
              <a:t> </a:t>
            </a:r>
            <a:r>
              <a:rPr lang="de-DE" dirty="0" err="1">
                <a:hlinkClick r:id="rId2"/>
              </a:rPr>
              <a:t>process</a:t>
            </a:r>
            <a:endParaRPr lang="de-DE" dirty="0"/>
          </a:p>
        </p:txBody>
      </p:sp>
      <p:sp>
        <p:nvSpPr>
          <p:cNvPr id="3" name="Inhaltsplatzhalter 2">
            <a:extLst>
              <a:ext uri="{FF2B5EF4-FFF2-40B4-BE49-F238E27FC236}">
                <a16:creationId xmlns:a16="http://schemas.microsoft.com/office/drawing/2014/main" id="{7EF1699F-3DDD-4B43-AE97-F1D95AF581E7}"/>
              </a:ext>
            </a:extLst>
          </p:cNvPr>
          <p:cNvSpPr>
            <a:spLocks noGrp="1"/>
          </p:cNvSpPr>
          <p:nvPr>
            <p:ph idx="1"/>
          </p:nvPr>
        </p:nvSpPr>
        <p:spPr>
          <a:xfrm>
            <a:off x="284309" y="814508"/>
            <a:ext cx="11818043" cy="5878285"/>
          </a:xfrm>
        </p:spPr>
        <p:txBody>
          <a:bodyPr>
            <a:normAutofit fontScale="77500" lnSpcReduction="20000"/>
          </a:bodyPr>
          <a:lstStyle/>
          <a:p>
            <a:endParaRPr lang="en-US" dirty="0"/>
          </a:p>
          <a:p>
            <a:r>
              <a:rPr lang="en-US" dirty="0">
                <a:hlinkClick r:id="rId2"/>
              </a:rPr>
              <a:t>OFFERR </a:t>
            </a:r>
            <a:r>
              <a:rPr lang="en-US" dirty="0" err="1">
                <a:hlinkClick r:id="rId2"/>
              </a:rPr>
              <a:t>guidline</a:t>
            </a:r>
            <a:r>
              <a:rPr lang="en-US" dirty="0">
                <a:hlinkClick r:id="rId2"/>
              </a:rPr>
              <a:t> for applicants:</a:t>
            </a:r>
            <a:endParaRPr lang="en-US" dirty="0"/>
          </a:p>
          <a:p>
            <a:r>
              <a:rPr lang="en-US" dirty="0"/>
              <a:t>3) An applicant shall contact the contact person of the chosen infrastructure and agree on the content and timing of the experimental campaign.</a:t>
            </a:r>
          </a:p>
          <a:p>
            <a:r>
              <a:rPr lang="en-US" dirty="0"/>
              <a:t>4.) An applicant shall prepare a project proposal that includes the commitment of the infrastructure provider on availability and costs. (decision 6 weeks after call deadline) </a:t>
            </a:r>
          </a:p>
          <a:p>
            <a:r>
              <a:rPr lang="en-US" dirty="0"/>
              <a:t>7) After the end of the evaluation process, applicant will receive a notification of application acceptance or rejection.</a:t>
            </a:r>
          </a:p>
          <a:p>
            <a:r>
              <a:rPr lang="en-US" dirty="0"/>
              <a:t>10) The users should write and submit the User report. Infrastructure contact person should write and submit the Infrastructure report (within 2 months after the end of the experiment)</a:t>
            </a:r>
          </a:p>
          <a:p>
            <a:r>
              <a:rPr lang="en-US" dirty="0"/>
              <a:t>11) The users declare the costs and get refunded.</a:t>
            </a:r>
          </a:p>
          <a:p>
            <a:r>
              <a:rPr lang="en-US" b="1" dirty="0"/>
              <a:t>Requirements:</a:t>
            </a:r>
            <a:r>
              <a:rPr lang="en-US" dirty="0"/>
              <a:t> Signed Intellectual property agreement to be submitted with proposal </a:t>
            </a:r>
            <a:br>
              <a:rPr lang="en-US" dirty="0"/>
            </a:br>
            <a:r>
              <a:rPr lang="en-US" dirty="0"/>
              <a:t>Experimental results to be uploaded for open data access before final rate of reimbursement</a:t>
            </a:r>
          </a:p>
          <a:p>
            <a:r>
              <a:rPr lang="en-US" dirty="0"/>
              <a:t>Facility cost:  20 % </a:t>
            </a:r>
            <a:r>
              <a:rPr lang="en-US" dirty="0" err="1"/>
              <a:t>prefinancing</a:t>
            </a:r>
            <a:r>
              <a:rPr lang="en-US" dirty="0"/>
              <a:t> 80 % after completion (infrastructure report + data module) </a:t>
            </a:r>
          </a:p>
          <a:p>
            <a:r>
              <a:rPr lang="en-US" dirty="0"/>
              <a:t>Facility beam time support through financial support for third parties (FSTP). </a:t>
            </a:r>
            <a:br>
              <a:rPr lang="en-US" dirty="0"/>
            </a:br>
            <a:r>
              <a:rPr lang="en-US" dirty="0"/>
              <a:t>Maximum amount of 300000 EUR per party, expected 70 short track projects with 10 % nuclear science applications. </a:t>
            </a:r>
          </a:p>
        </p:txBody>
      </p:sp>
    </p:spTree>
    <p:extLst>
      <p:ext uri="{BB962C8B-B14F-4D97-AF65-F5344CB8AC3E}">
        <p14:creationId xmlns:p14="http://schemas.microsoft.com/office/powerpoint/2010/main" val="308627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C2068-B4C3-4A53-8D75-3D87FC26B17E}"/>
              </a:ext>
            </a:extLst>
          </p:cNvPr>
          <p:cNvSpPr>
            <a:spLocks noGrp="1"/>
          </p:cNvSpPr>
          <p:nvPr>
            <p:ph type="title"/>
          </p:nvPr>
        </p:nvSpPr>
        <p:spPr>
          <a:xfrm>
            <a:off x="838200" y="0"/>
            <a:ext cx="10515600" cy="1325563"/>
          </a:xfrm>
        </p:spPr>
        <p:txBody>
          <a:bodyPr/>
          <a:lstStyle/>
          <a:p>
            <a:r>
              <a:rPr lang="de-DE" dirty="0" err="1"/>
              <a:t>Proposal</a:t>
            </a:r>
            <a:r>
              <a:rPr lang="de-DE" dirty="0"/>
              <a:t> </a:t>
            </a:r>
            <a:r>
              <a:rPr lang="de-DE" dirty="0" err="1"/>
              <a:t>for</a:t>
            </a:r>
            <a:r>
              <a:rPr lang="de-DE" dirty="0"/>
              <a:t> a </a:t>
            </a:r>
            <a:r>
              <a:rPr lang="de-DE" dirty="0" err="1"/>
              <a:t>reduced</a:t>
            </a:r>
            <a:r>
              <a:rPr lang="de-DE" dirty="0"/>
              <a:t> TAA  and E&amp;T </a:t>
            </a:r>
            <a:r>
              <a:rPr lang="de-DE" dirty="0" err="1"/>
              <a:t>scheme</a:t>
            </a:r>
            <a:endParaRPr lang="de-DE" dirty="0"/>
          </a:p>
        </p:txBody>
      </p:sp>
      <p:sp>
        <p:nvSpPr>
          <p:cNvPr id="3" name="Inhaltsplatzhalter 2">
            <a:extLst>
              <a:ext uri="{FF2B5EF4-FFF2-40B4-BE49-F238E27FC236}">
                <a16:creationId xmlns:a16="http://schemas.microsoft.com/office/drawing/2014/main" id="{019E446E-E4BB-4D2A-9BC5-510280A9C44A}"/>
              </a:ext>
            </a:extLst>
          </p:cNvPr>
          <p:cNvSpPr>
            <a:spLocks noGrp="1"/>
          </p:cNvSpPr>
          <p:nvPr>
            <p:ph idx="1"/>
          </p:nvPr>
        </p:nvSpPr>
        <p:spPr>
          <a:xfrm>
            <a:off x="838199" y="1613647"/>
            <a:ext cx="11210365" cy="5040726"/>
          </a:xfrm>
        </p:spPr>
        <p:txBody>
          <a:bodyPr>
            <a:normAutofit lnSpcReduction="10000"/>
          </a:bodyPr>
          <a:lstStyle/>
          <a:p>
            <a:r>
              <a:rPr lang="de-DE" dirty="0" err="1"/>
              <a:t>Assume</a:t>
            </a:r>
            <a:r>
              <a:rPr lang="de-DE" dirty="0"/>
              <a:t> </a:t>
            </a:r>
            <a:r>
              <a:rPr lang="de-DE" dirty="0" err="1"/>
              <a:t>up</a:t>
            </a:r>
            <a:r>
              <a:rPr lang="de-DE" dirty="0"/>
              <a:t> </a:t>
            </a:r>
            <a:r>
              <a:rPr lang="de-DE" dirty="0" err="1"/>
              <a:t>to</a:t>
            </a:r>
            <a:r>
              <a:rPr lang="de-DE" dirty="0"/>
              <a:t> 7 </a:t>
            </a:r>
            <a:r>
              <a:rPr lang="de-DE" dirty="0" err="1"/>
              <a:t>activities</a:t>
            </a:r>
            <a:r>
              <a:rPr lang="de-DE" dirty="0"/>
              <a:t> (E&amp;T) and 7 </a:t>
            </a:r>
            <a:r>
              <a:rPr lang="de-DE" dirty="0" err="1"/>
              <a:t>experiments</a:t>
            </a:r>
            <a:r>
              <a:rPr lang="de-DE" dirty="0"/>
              <a:t> </a:t>
            </a:r>
            <a:r>
              <a:rPr lang="de-DE" dirty="0" err="1"/>
              <a:t>can</a:t>
            </a:r>
            <a:r>
              <a:rPr lang="de-DE" dirty="0"/>
              <a:t> </a:t>
            </a:r>
            <a:r>
              <a:rPr lang="de-DE" dirty="0" err="1"/>
              <a:t>be</a:t>
            </a:r>
            <a:r>
              <a:rPr lang="de-DE" dirty="0"/>
              <a:t> </a:t>
            </a:r>
            <a:r>
              <a:rPr lang="de-DE" dirty="0" err="1"/>
              <a:t>covered</a:t>
            </a:r>
            <a:r>
              <a:rPr lang="de-DE" dirty="0"/>
              <a:t> </a:t>
            </a:r>
            <a:r>
              <a:rPr lang="de-DE" dirty="0" err="1"/>
              <a:t>by</a:t>
            </a:r>
            <a:r>
              <a:rPr lang="de-DE" dirty="0"/>
              <a:t> ENEN2+ and OFFERR fast track </a:t>
            </a:r>
            <a:r>
              <a:rPr lang="de-DE" dirty="0" err="1"/>
              <a:t>activities</a:t>
            </a:r>
            <a:r>
              <a:rPr lang="de-DE" dirty="0"/>
              <a:t>. OFFERR </a:t>
            </a:r>
            <a:r>
              <a:rPr lang="de-DE" dirty="0" err="1"/>
              <a:t>has</a:t>
            </a:r>
            <a:r>
              <a:rPr lang="de-DE" dirty="0"/>
              <a:t> legal and open </a:t>
            </a:r>
            <a:r>
              <a:rPr lang="de-DE" dirty="0" err="1"/>
              <a:t>data</a:t>
            </a:r>
            <a:r>
              <a:rPr lang="de-DE" dirty="0"/>
              <a:t> </a:t>
            </a:r>
            <a:r>
              <a:rPr lang="de-DE" dirty="0" err="1"/>
              <a:t>access</a:t>
            </a:r>
            <a:r>
              <a:rPr lang="de-DE" dirty="0"/>
              <a:t> </a:t>
            </a:r>
            <a:r>
              <a:rPr lang="de-DE" dirty="0" err="1"/>
              <a:t>requirements</a:t>
            </a:r>
            <a:r>
              <a:rPr lang="de-DE" dirty="0"/>
              <a:t> .</a:t>
            </a:r>
          </a:p>
          <a:p>
            <a:r>
              <a:rPr lang="de-DE" dirty="0" err="1"/>
              <a:t>Reduced</a:t>
            </a:r>
            <a:r>
              <a:rPr lang="de-DE" dirty="0"/>
              <a:t> </a:t>
            </a:r>
            <a:r>
              <a:rPr lang="de-DE" dirty="0" err="1"/>
              <a:t>new</a:t>
            </a:r>
            <a:r>
              <a:rPr lang="de-DE" dirty="0"/>
              <a:t> </a:t>
            </a:r>
            <a:r>
              <a:rPr lang="de-DE" dirty="0" err="1"/>
              <a:t>budget</a:t>
            </a:r>
            <a:r>
              <a:rPr lang="de-DE" dirty="0"/>
              <a:t> </a:t>
            </a:r>
            <a:r>
              <a:rPr lang="de-DE" dirty="0" err="1"/>
              <a:t>for</a:t>
            </a:r>
            <a:r>
              <a:rPr lang="de-DE" dirty="0"/>
              <a:t> 15 E&amp;T </a:t>
            </a:r>
            <a:r>
              <a:rPr lang="de-DE" dirty="0" err="1"/>
              <a:t>visits</a:t>
            </a:r>
            <a:r>
              <a:rPr lang="de-DE" dirty="0"/>
              <a:t> and 15 </a:t>
            </a:r>
            <a:r>
              <a:rPr lang="de-DE" dirty="0" err="1"/>
              <a:t>experiments</a:t>
            </a:r>
            <a:r>
              <a:rPr lang="de-DE" dirty="0"/>
              <a:t> (750 </a:t>
            </a:r>
            <a:r>
              <a:rPr lang="de-DE" dirty="0" err="1"/>
              <a:t>hours</a:t>
            </a:r>
            <a:r>
              <a:rPr lang="de-DE" dirty="0"/>
              <a:t>):</a:t>
            </a:r>
            <a:br>
              <a:rPr lang="de-DE" dirty="0"/>
            </a:br>
            <a:r>
              <a:rPr lang="de-DE" dirty="0"/>
              <a:t>15 Education and Training </a:t>
            </a:r>
            <a:r>
              <a:rPr lang="de-DE" dirty="0" err="1"/>
              <a:t>activities</a:t>
            </a:r>
            <a:r>
              <a:rPr lang="de-DE" dirty="0"/>
              <a:t> </a:t>
            </a:r>
            <a:r>
              <a:rPr lang="de-DE" dirty="0" err="1"/>
              <a:t>up</a:t>
            </a:r>
            <a:r>
              <a:rPr lang="de-DE" dirty="0"/>
              <a:t> </a:t>
            </a:r>
            <a:r>
              <a:rPr lang="de-DE" dirty="0" err="1"/>
              <a:t>to</a:t>
            </a:r>
            <a:r>
              <a:rPr lang="de-DE" dirty="0"/>
              <a:t> 8 </a:t>
            </a:r>
            <a:r>
              <a:rPr lang="de-DE" dirty="0" err="1"/>
              <a:t>weeks</a:t>
            </a:r>
            <a:r>
              <a:rPr lang="de-DE" dirty="0"/>
              <a:t> (8800 EUR): 132 </a:t>
            </a:r>
            <a:r>
              <a:rPr lang="de-DE" dirty="0" err="1"/>
              <a:t>kEUR</a:t>
            </a:r>
            <a:br>
              <a:rPr lang="de-DE" dirty="0"/>
            </a:br>
            <a:r>
              <a:rPr lang="de-DE" dirty="0"/>
              <a:t>User support (2 </a:t>
            </a:r>
            <a:r>
              <a:rPr lang="de-DE" dirty="0" err="1"/>
              <a:t>users</a:t>
            </a:r>
            <a:r>
              <a:rPr lang="de-DE" dirty="0"/>
              <a:t> (5 d) per </a:t>
            </a:r>
            <a:r>
              <a:rPr lang="de-DE" dirty="0" err="1"/>
              <a:t>experiment</a:t>
            </a:r>
            <a:r>
              <a:rPr lang="de-DE" dirty="0"/>
              <a:t> 1150 EUR/</a:t>
            </a:r>
            <a:r>
              <a:rPr lang="de-DE" dirty="0" err="1"/>
              <a:t>user</a:t>
            </a:r>
            <a:r>
              <a:rPr lang="de-DE" dirty="0"/>
              <a:t>): 35 </a:t>
            </a:r>
            <a:r>
              <a:rPr lang="de-DE" dirty="0" err="1"/>
              <a:t>kEUR</a:t>
            </a:r>
            <a:br>
              <a:rPr lang="de-DE" dirty="0"/>
            </a:br>
            <a:r>
              <a:rPr lang="de-DE" dirty="0"/>
              <a:t>Facility support (15 Experiments 50 </a:t>
            </a:r>
            <a:r>
              <a:rPr lang="de-DE" dirty="0" err="1"/>
              <a:t>hours</a:t>
            </a:r>
            <a:r>
              <a:rPr lang="de-DE" dirty="0"/>
              <a:t> per </a:t>
            </a:r>
            <a:r>
              <a:rPr lang="de-DE" dirty="0" err="1"/>
              <a:t>exp</a:t>
            </a:r>
            <a:r>
              <a:rPr lang="de-DE" dirty="0"/>
              <a:t>.): 150 </a:t>
            </a:r>
            <a:r>
              <a:rPr lang="de-DE" dirty="0" err="1"/>
              <a:t>kEUR</a:t>
            </a:r>
            <a:br>
              <a:rPr lang="de-DE" dirty="0"/>
            </a:br>
            <a:endParaRPr lang="de-DE" dirty="0"/>
          </a:p>
          <a:p>
            <a:r>
              <a:rPr lang="de-DE" dirty="0"/>
              <a:t>Support of </a:t>
            </a:r>
            <a:r>
              <a:rPr lang="de-DE" dirty="0" err="1"/>
              <a:t>two</a:t>
            </a:r>
            <a:r>
              <a:rPr lang="de-DE" dirty="0"/>
              <a:t> </a:t>
            </a:r>
            <a:r>
              <a:rPr lang="de-DE" dirty="0" err="1"/>
              <a:t>schools</a:t>
            </a:r>
            <a:r>
              <a:rPr lang="de-DE" dirty="0"/>
              <a:t>: 2 * 35 </a:t>
            </a:r>
            <a:r>
              <a:rPr lang="de-DE" dirty="0" err="1"/>
              <a:t>kEUR</a:t>
            </a:r>
            <a:endParaRPr lang="de-DE" dirty="0"/>
          </a:p>
          <a:p>
            <a:r>
              <a:rPr lang="de-DE" dirty="0"/>
              <a:t>PAC </a:t>
            </a:r>
            <a:r>
              <a:rPr lang="de-DE" dirty="0" err="1"/>
              <a:t>meeting</a:t>
            </a:r>
            <a:r>
              <a:rPr lang="de-DE" dirty="0"/>
              <a:t> </a:t>
            </a:r>
            <a:r>
              <a:rPr lang="de-DE" dirty="0" err="1"/>
              <a:t>travel</a:t>
            </a:r>
            <a:r>
              <a:rPr lang="de-DE" dirty="0"/>
              <a:t> support</a:t>
            </a:r>
          </a:p>
          <a:p>
            <a:r>
              <a:rPr lang="de-DE" dirty="0"/>
              <a:t>Open </a:t>
            </a:r>
            <a:r>
              <a:rPr lang="de-DE" dirty="0" err="1"/>
              <a:t>access</a:t>
            </a:r>
            <a:r>
              <a:rPr lang="de-DE" dirty="0"/>
              <a:t> </a:t>
            </a:r>
            <a:r>
              <a:rPr lang="de-DE" dirty="0" err="1"/>
              <a:t>fee</a:t>
            </a:r>
            <a:r>
              <a:rPr lang="de-DE" dirty="0"/>
              <a:t> support </a:t>
            </a:r>
            <a:br>
              <a:rPr lang="de-DE" dirty="0"/>
            </a:br>
            <a:r>
              <a:rPr lang="de-DE" dirty="0"/>
              <a:t>   </a:t>
            </a:r>
          </a:p>
        </p:txBody>
      </p:sp>
    </p:spTree>
    <p:extLst>
      <p:ext uri="{BB962C8B-B14F-4D97-AF65-F5344CB8AC3E}">
        <p14:creationId xmlns:p14="http://schemas.microsoft.com/office/powerpoint/2010/main" val="418210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a16="http://schemas.microsoft.com/office/drawing/2014/main" id="{B8563737-800A-42AD-BFB7-7A8102C75050}"/>
              </a:ext>
            </a:extLst>
          </p:cNvPr>
          <p:cNvGraphicFramePr>
            <a:graphicFrameLocks noGrp="1"/>
          </p:cNvGraphicFramePr>
          <p:nvPr>
            <p:extLst>
              <p:ext uri="{D42A27DB-BD31-4B8C-83A1-F6EECF244321}">
                <p14:modId xmlns:p14="http://schemas.microsoft.com/office/powerpoint/2010/main" val="2429935652"/>
              </p:ext>
            </p:extLst>
          </p:nvPr>
        </p:nvGraphicFramePr>
        <p:xfrm>
          <a:off x="419286" y="370219"/>
          <a:ext cx="11329639" cy="6146554"/>
        </p:xfrm>
        <a:graphic>
          <a:graphicData uri="http://schemas.openxmlformats.org/drawingml/2006/table">
            <a:tbl>
              <a:tblPr/>
              <a:tblGrid>
                <a:gridCol w="991614">
                  <a:extLst>
                    <a:ext uri="{9D8B030D-6E8A-4147-A177-3AD203B41FA5}">
                      <a16:colId xmlns:a16="http://schemas.microsoft.com/office/drawing/2014/main" val="3411097028"/>
                    </a:ext>
                  </a:extLst>
                </a:gridCol>
                <a:gridCol w="1798378">
                  <a:extLst>
                    <a:ext uri="{9D8B030D-6E8A-4147-A177-3AD203B41FA5}">
                      <a16:colId xmlns:a16="http://schemas.microsoft.com/office/drawing/2014/main" val="527301154"/>
                    </a:ext>
                  </a:extLst>
                </a:gridCol>
                <a:gridCol w="2846549">
                  <a:extLst>
                    <a:ext uri="{9D8B030D-6E8A-4147-A177-3AD203B41FA5}">
                      <a16:colId xmlns:a16="http://schemas.microsoft.com/office/drawing/2014/main" val="2256540835"/>
                    </a:ext>
                  </a:extLst>
                </a:gridCol>
                <a:gridCol w="2846549">
                  <a:extLst>
                    <a:ext uri="{9D8B030D-6E8A-4147-A177-3AD203B41FA5}">
                      <a16:colId xmlns:a16="http://schemas.microsoft.com/office/drawing/2014/main" val="2813105256"/>
                    </a:ext>
                  </a:extLst>
                </a:gridCol>
                <a:gridCol w="2846549">
                  <a:extLst>
                    <a:ext uri="{9D8B030D-6E8A-4147-A177-3AD203B41FA5}">
                      <a16:colId xmlns:a16="http://schemas.microsoft.com/office/drawing/2014/main" val="1433673633"/>
                    </a:ext>
                  </a:extLst>
                </a:gridCol>
              </a:tblGrid>
              <a:tr h="45067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49/55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HISPANOS Hands-On school on the production, detection and use of neutron beams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US" sz="1600" dirty="0">
                          <a:latin typeface="Calibri" panose="020F0502020204030204" pitchFamily="34" charset="0"/>
                          <a:ea typeface="Calibri" panose="020F0502020204030204" pitchFamily="34" charset="0"/>
                          <a:cs typeface="Calibri" panose="020F0502020204030204" pitchFamily="34" charset="0"/>
                        </a:rPr>
                        <a:t>(NA)2STARS: Decay Data Measurements: Instrumental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450673">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Carlos Guerrero,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University</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Seville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CNA</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811449">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l" fontAlgn="ct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Schools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two</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parts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lectures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seminars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on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fundamental+applied</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aspects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hands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session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CNA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with</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neutron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beams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b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participants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supported, 10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days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best</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poster</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price</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gn="l" fontAlgn="ct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Experiments in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small</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groups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include</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ToF</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experiment</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PSD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discrimination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neutron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capture</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by</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activation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(MACS), Thermal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neutron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radiography</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fission</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neutrons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particla</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transport</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de-DE"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simulations</a:t>
                      </a:r>
                      <a:r>
                        <a:rPr lang="de-DE"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2481784">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HISPANOS school has already been realized once in ARIEL.  (Well requested by students)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Well written and complete proposal.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Clear value for E &amp;T should be supported in full.</a:t>
                      </a:r>
                    </a:p>
                    <a:p>
                      <a:pPr marL="285750" indent="-285750">
                        <a:buFontTx/>
                        <a:buChar char="-"/>
                      </a:pPr>
                      <a:endParaRPr lang="en-US" sz="1600"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buFontTx/>
                        <a:buNone/>
                      </a:pPr>
                      <a:r>
                        <a:rPr lang="en-US" sz="1600" noProof="0" dirty="0">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501302">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Personnel</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Travel</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support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Other</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direct</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cost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094117"/>
                  </a:ext>
                </a:extLst>
              </a:tr>
              <a:tr h="450673">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44500 €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29000 €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5500 €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6322859"/>
                  </a:ext>
                </a:extLst>
              </a:tr>
            </a:tbl>
          </a:graphicData>
        </a:graphic>
      </p:graphicFrame>
    </p:spTree>
    <p:extLst>
      <p:ext uri="{BB962C8B-B14F-4D97-AF65-F5344CB8AC3E}">
        <p14:creationId xmlns:p14="http://schemas.microsoft.com/office/powerpoint/2010/main" val="3321610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a16="http://schemas.microsoft.com/office/drawing/2014/main" id="{B8563737-800A-42AD-BFB7-7A8102C75050}"/>
              </a:ext>
            </a:extLst>
          </p:cNvPr>
          <p:cNvGraphicFramePr>
            <a:graphicFrameLocks noGrp="1"/>
          </p:cNvGraphicFramePr>
          <p:nvPr>
            <p:extLst>
              <p:ext uri="{D42A27DB-BD31-4B8C-83A1-F6EECF244321}">
                <p14:modId xmlns:p14="http://schemas.microsoft.com/office/powerpoint/2010/main" val="521705005"/>
              </p:ext>
            </p:extLst>
          </p:nvPr>
        </p:nvGraphicFramePr>
        <p:xfrm>
          <a:off x="419286" y="370219"/>
          <a:ext cx="11329639" cy="6146554"/>
        </p:xfrm>
        <a:graphic>
          <a:graphicData uri="http://schemas.openxmlformats.org/drawingml/2006/table">
            <a:tbl>
              <a:tblPr/>
              <a:tblGrid>
                <a:gridCol w="991614">
                  <a:extLst>
                    <a:ext uri="{9D8B030D-6E8A-4147-A177-3AD203B41FA5}">
                      <a16:colId xmlns:a16="http://schemas.microsoft.com/office/drawing/2014/main" val="3411097028"/>
                    </a:ext>
                  </a:extLst>
                </a:gridCol>
                <a:gridCol w="1798378">
                  <a:extLst>
                    <a:ext uri="{9D8B030D-6E8A-4147-A177-3AD203B41FA5}">
                      <a16:colId xmlns:a16="http://schemas.microsoft.com/office/drawing/2014/main" val="527301154"/>
                    </a:ext>
                  </a:extLst>
                </a:gridCol>
                <a:gridCol w="2846549">
                  <a:extLst>
                    <a:ext uri="{9D8B030D-6E8A-4147-A177-3AD203B41FA5}">
                      <a16:colId xmlns:a16="http://schemas.microsoft.com/office/drawing/2014/main" val="2256540835"/>
                    </a:ext>
                  </a:extLst>
                </a:gridCol>
                <a:gridCol w="2846549">
                  <a:extLst>
                    <a:ext uri="{9D8B030D-6E8A-4147-A177-3AD203B41FA5}">
                      <a16:colId xmlns:a16="http://schemas.microsoft.com/office/drawing/2014/main" val="2813105256"/>
                    </a:ext>
                  </a:extLst>
                </a:gridCol>
                <a:gridCol w="2846549">
                  <a:extLst>
                    <a:ext uri="{9D8B030D-6E8A-4147-A177-3AD203B41FA5}">
                      <a16:colId xmlns:a16="http://schemas.microsoft.com/office/drawing/2014/main" val="1433673633"/>
                    </a:ext>
                  </a:extLst>
                </a:gridCol>
              </a:tblGrid>
              <a:tr h="45067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92/126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E&amp;T in Nuclear Data Life Cycle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US" sz="1600" dirty="0">
                          <a:latin typeface="Calibri" panose="020F0502020204030204" pitchFamily="34" charset="0"/>
                          <a:ea typeface="Calibri" panose="020F0502020204030204" pitchFamily="34" charset="0"/>
                          <a:cs typeface="Calibri" panose="020F0502020204030204" pitchFamily="34" charset="0"/>
                        </a:rPr>
                        <a:t>(NA)2STARS: Decay Data Measurements: Instrumental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450673">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Oscar Cabellos,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University</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Madrid  (UPM)</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811449">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l" fontAlgn="ct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Continuing the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Education&amp;Training</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on “nuclear data life cycle” activities from  GRE@T-</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PIONEeR</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GRaduate</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Education Alliance for Teaching the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PhysIcs</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safety Of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NuclEar</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Reactors – (https://great-pioneer.eu/ )</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50 participants (20 %  = 10 in person on site) pre-class online (40 hours /1 month)</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for two schools requested !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2481784">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School has already been realized in a previous project.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Strong “online” component (extensive material already developed through </a:t>
                      </a:r>
                      <a:r>
                        <a:rPr lang="en-US" sz="1600" noProof="0" dirty="0" err="1">
                          <a:latin typeface="Calibri" panose="020F0502020204030204" pitchFamily="34" charset="0"/>
                          <a:ea typeface="Calibri" panose="020F0502020204030204" pitchFamily="34" charset="0"/>
                          <a:cs typeface="Calibri" panose="020F0502020204030204" pitchFamily="34" charset="0"/>
                        </a:rPr>
                        <a:t>Gre@T-PIONEeR</a:t>
                      </a:r>
                      <a:r>
                        <a:rPr lang="en-US" sz="1600" noProof="0" dirty="0">
                          <a:latin typeface="Calibri" panose="020F0502020204030204" pitchFamily="34" charset="0"/>
                          <a:ea typeface="Calibri" panose="020F0502020204030204" pitchFamily="34" charset="0"/>
                          <a:cs typeface="Calibri" panose="020F0502020204030204" pitchFamily="34" charset="0"/>
                        </a:rPr>
                        <a:t>)</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Reduced “in person” classes.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Contents not detailed in the proposals</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Could be merged e.g. with the CIEMAT course </a:t>
                      </a:r>
                    </a:p>
                    <a:p>
                      <a:pPr marL="285750" indent="-285750">
                        <a:buFontTx/>
                        <a:buChar char="-"/>
                      </a:pPr>
                      <a:r>
                        <a:rPr lang="en-US" sz="1600" noProof="0" dirty="0">
                          <a:solidFill>
                            <a:schemeClr val="tx1"/>
                          </a:solidFill>
                          <a:latin typeface="Calibri" panose="020F0502020204030204" pitchFamily="34" charset="0"/>
                          <a:ea typeface="Calibri" panose="020F0502020204030204" pitchFamily="34" charset="0"/>
                          <a:cs typeface="Calibri" panose="020F0502020204030204" pitchFamily="34" charset="0"/>
                        </a:rPr>
                        <a:t>Are two courses required ? </a:t>
                      </a:r>
                    </a:p>
                    <a:p>
                      <a:pPr marL="0" indent="0">
                        <a:buFontTx/>
                        <a:buNone/>
                      </a:pPr>
                      <a:r>
                        <a:rPr lang="en-US" sz="1600" noProof="0" dirty="0">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501302">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Personnel</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Travel</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support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Other</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direct</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cost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094117"/>
                  </a:ext>
                </a:extLst>
              </a:tr>
              <a:tr h="450673">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31409 €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11409 €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6322859"/>
                  </a:ext>
                </a:extLst>
              </a:tr>
            </a:tbl>
          </a:graphicData>
        </a:graphic>
      </p:graphicFrame>
    </p:spTree>
    <p:extLst>
      <p:ext uri="{BB962C8B-B14F-4D97-AF65-F5344CB8AC3E}">
        <p14:creationId xmlns:p14="http://schemas.microsoft.com/office/powerpoint/2010/main" val="358855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a16="http://schemas.microsoft.com/office/drawing/2014/main" id="{B8563737-800A-42AD-BFB7-7A8102C75050}"/>
              </a:ext>
            </a:extLst>
          </p:cNvPr>
          <p:cNvGraphicFramePr>
            <a:graphicFrameLocks noGrp="1"/>
          </p:cNvGraphicFramePr>
          <p:nvPr>
            <p:extLst>
              <p:ext uri="{D42A27DB-BD31-4B8C-83A1-F6EECF244321}">
                <p14:modId xmlns:p14="http://schemas.microsoft.com/office/powerpoint/2010/main" val="3224810155"/>
              </p:ext>
            </p:extLst>
          </p:nvPr>
        </p:nvGraphicFramePr>
        <p:xfrm>
          <a:off x="379141" y="370219"/>
          <a:ext cx="11369784" cy="6146554"/>
        </p:xfrm>
        <a:graphic>
          <a:graphicData uri="http://schemas.openxmlformats.org/drawingml/2006/table">
            <a:tbl>
              <a:tblPr/>
              <a:tblGrid>
                <a:gridCol w="1031759">
                  <a:extLst>
                    <a:ext uri="{9D8B030D-6E8A-4147-A177-3AD203B41FA5}">
                      <a16:colId xmlns:a16="http://schemas.microsoft.com/office/drawing/2014/main" val="3411097028"/>
                    </a:ext>
                  </a:extLst>
                </a:gridCol>
                <a:gridCol w="1798378">
                  <a:extLst>
                    <a:ext uri="{9D8B030D-6E8A-4147-A177-3AD203B41FA5}">
                      <a16:colId xmlns:a16="http://schemas.microsoft.com/office/drawing/2014/main" val="527301154"/>
                    </a:ext>
                  </a:extLst>
                </a:gridCol>
                <a:gridCol w="2846549">
                  <a:extLst>
                    <a:ext uri="{9D8B030D-6E8A-4147-A177-3AD203B41FA5}">
                      <a16:colId xmlns:a16="http://schemas.microsoft.com/office/drawing/2014/main" val="2256540835"/>
                    </a:ext>
                  </a:extLst>
                </a:gridCol>
                <a:gridCol w="2846549">
                  <a:extLst>
                    <a:ext uri="{9D8B030D-6E8A-4147-A177-3AD203B41FA5}">
                      <a16:colId xmlns:a16="http://schemas.microsoft.com/office/drawing/2014/main" val="2813105256"/>
                    </a:ext>
                  </a:extLst>
                </a:gridCol>
                <a:gridCol w="2846549">
                  <a:extLst>
                    <a:ext uri="{9D8B030D-6E8A-4147-A177-3AD203B41FA5}">
                      <a16:colId xmlns:a16="http://schemas.microsoft.com/office/drawing/2014/main" val="1433673633"/>
                    </a:ext>
                  </a:extLst>
                </a:gridCol>
              </a:tblGrid>
              <a:tr h="45067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135/181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dirty="0">
                          <a:latin typeface="Calibri" panose="020F0502020204030204" pitchFamily="34" charset="0"/>
                          <a:ea typeface="Calibri" panose="020F0502020204030204" pitchFamily="34" charset="0"/>
                          <a:cs typeface="Calibri" panose="020F0502020204030204" pitchFamily="34" charset="0"/>
                        </a:rPr>
                        <a:t>European Summer School on Thermal Neutron Scattering Data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US" sz="1600" dirty="0">
                          <a:latin typeface="Calibri" panose="020F0502020204030204" pitchFamily="34" charset="0"/>
                          <a:ea typeface="Calibri" panose="020F0502020204030204" pitchFamily="34" charset="0"/>
                          <a:cs typeface="Calibri" panose="020F0502020204030204" pitchFamily="34" charset="0"/>
                        </a:rPr>
                        <a:t>(NA)2STARS: Decay Data Measurements: Instrumental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450673">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Jose Ignacio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Marquez</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Damian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European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Spallation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Source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ERIC</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811449">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l" fontAlgn="ct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Neutron interactions with condensed matter: </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Generation, processing, validation and utilization of thermal scattering nuclear data using open source tools based on</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HighNESS</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International School on Thermal Neutron Scattering Kernel Generation”</a:t>
                      </a:r>
                      <a:b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Teach the use of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nCrystal</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code to serve the broader nuclear data community and contribute to the growth of the thermal scattering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sublibrary</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JEFF,   and train the broader nuclear data community in thermal scattering law.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2481784">
                <a:tc gridSpan="5">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n-US" sz="1600"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School has already been realized in a previous project.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Thermal neutron scattering law for material research at ESS, not in line with our project;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number students not given 20-30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 4 PM request only in the </a:t>
                      </a:r>
                      <a:r>
                        <a:rPr lang="en-US" sz="1600" noProof="0" dirty="0" err="1">
                          <a:latin typeface="Calibri" panose="020F0502020204030204" pitchFamily="34" charset="0"/>
                          <a:ea typeface="Calibri" panose="020F0502020204030204" pitchFamily="34" charset="0"/>
                          <a:cs typeface="Calibri" panose="020F0502020204030204" pitchFamily="34" charset="0"/>
                        </a:rPr>
                        <a:t>LoI</a:t>
                      </a:r>
                      <a:r>
                        <a:rPr lang="en-US" sz="1600" noProof="0" dirty="0">
                          <a:latin typeface="Calibri" panose="020F0502020204030204" pitchFamily="34" charset="0"/>
                          <a:ea typeface="Calibri" panose="020F0502020204030204" pitchFamily="34" charset="0"/>
                          <a:cs typeface="Calibri" panose="020F0502020204030204" pitchFamily="34" charset="0"/>
                        </a:rPr>
                        <a:t>,  added travel support for students (40000 EUR) </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 not of high priority for nuclear data </a:t>
                      </a:r>
                    </a:p>
                    <a:p>
                      <a:pPr marL="285750" indent="-285750">
                        <a:buFontTx/>
                        <a:buChar char="-"/>
                      </a:pPr>
                      <a:r>
                        <a:rPr lang="en-US" sz="1600" noProof="0" dirty="0">
                          <a:solidFill>
                            <a:schemeClr val="tx1"/>
                          </a:solidFill>
                          <a:latin typeface="Calibri" panose="020F0502020204030204" pitchFamily="34" charset="0"/>
                          <a:ea typeface="Calibri" panose="020F0502020204030204" pitchFamily="34" charset="0"/>
                          <a:cs typeface="Calibri" panose="020F0502020204030204" pitchFamily="34" charset="0"/>
                        </a:rPr>
                        <a:t>Are two schools required ?</a:t>
                      </a:r>
                    </a:p>
                    <a:p>
                      <a:pPr marL="0" indent="0">
                        <a:buFontTx/>
                        <a:buNone/>
                      </a:pPr>
                      <a:r>
                        <a:rPr lang="en-US" sz="1600" noProof="0" dirty="0">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501302">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Personnel</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Travel</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support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Other</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direct</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dirty="0" err="1">
                          <a:latin typeface="Calibri" panose="020F0502020204030204" pitchFamily="34" charset="0"/>
                          <a:ea typeface="Calibri" panose="020F0502020204030204" pitchFamily="34" charset="0"/>
                          <a:cs typeface="Calibri" panose="020F0502020204030204" pitchFamily="34" charset="0"/>
                        </a:rPr>
                        <a:t>cost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094117"/>
                  </a:ext>
                </a:extLst>
              </a:tr>
              <a:tr h="450673">
                <a:tc gridSpan="2">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40000 €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40000 €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0 €</a:t>
                      </a:r>
                    </a:p>
                  </a:txBody>
                  <a:tcPr marL="4763" marR="4763" marT="476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6322859"/>
                  </a:ext>
                </a:extLst>
              </a:tr>
            </a:tbl>
          </a:graphicData>
        </a:graphic>
      </p:graphicFrame>
    </p:spTree>
    <p:extLst>
      <p:ext uri="{BB962C8B-B14F-4D97-AF65-F5344CB8AC3E}">
        <p14:creationId xmlns:p14="http://schemas.microsoft.com/office/powerpoint/2010/main" val="36153236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1360</Words>
  <Application>Microsoft Office PowerPoint</Application>
  <PresentationFormat>Breitbild</PresentationFormat>
  <Paragraphs>111</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Wingdings</vt:lpstr>
      <vt:lpstr>Tema de Office</vt:lpstr>
      <vt:lpstr>Budget for the TAA &amp; ET of HORIZON-EURATOM-2023-NRT-01-06:  Improved nuclear data for the safety of energy and non-energy applications of ionising radiation</vt:lpstr>
      <vt:lpstr>ARIEL Budget and Experience: </vt:lpstr>
      <vt:lpstr>ENEN2+ support  until 31.07.2025 </vt:lpstr>
      <vt:lpstr>OFFERR facility support until 30.09.2025</vt:lpstr>
      <vt:lpstr>OFFERR application process</vt:lpstr>
      <vt:lpstr>Proposal for a reduced TAA  and E&amp;T scheme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Junghans, Dr. Arnd (FWKK) - 1750</dc:creator>
  <cp:lastModifiedBy>Junghans, Dr. Arnd (FWKK) - 1750</cp:lastModifiedBy>
  <cp:revision>64</cp:revision>
  <cp:lastPrinted>2023-07-03T06:33:46Z</cp:lastPrinted>
  <dcterms:created xsi:type="dcterms:W3CDTF">2023-06-29T13:21:14Z</dcterms:created>
  <dcterms:modified xsi:type="dcterms:W3CDTF">2023-07-10T09:12:42Z</dcterms:modified>
</cp:coreProperties>
</file>