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7"/>
  </p:notesMasterIdLst>
  <p:handoutMasterIdLst>
    <p:handoutMasterId r:id="rId38"/>
  </p:handoutMasterIdLst>
  <p:sldIdLst>
    <p:sldId id="260" r:id="rId2"/>
    <p:sldId id="484" r:id="rId3"/>
    <p:sldId id="485" r:id="rId4"/>
    <p:sldId id="328" r:id="rId5"/>
    <p:sldId id="491" r:id="rId6"/>
    <p:sldId id="492" r:id="rId7"/>
    <p:sldId id="363" r:id="rId8"/>
    <p:sldId id="797" r:id="rId9"/>
    <p:sldId id="336" r:id="rId10"/>
    <p:sldId id="535" r:id="rId11"/>
    <p:sldId id="495" r:id="rId12"/>
    <p:sldId id="496" r:id="rId13"/>
    <p:sldId id="283" r:id="rId14"/>
    <p:sldId id="497" r:id="rId15"/>
    <p:sldId id="498" r:id="rId16"/>
    <p:sldId id="398" r:id="rId17"/>
    <p:sldId id="399" r:id="rId18"/>
    <p:sldId id="400" r:id="rId19"/>
    <p:sldId id="401" r:id="rId20"/>
    <p:sldId id="801" r:id="rId21"/>
    <p:sldId id="307" r:id="rId22"/>
    <p:sldId id="311" r:id="rId23"/>
    <p:sldId id="313" r:id="rId24"/>
    <p:sldId id="288" r:id="rId25"/>
    <p:sldId id="319" r:id="rId26"/>
    <p:sldId id="800" r:id="rId27"/>
    <p:sldId id="371" r:id="rId28"/>
    <p:sldId id="445" r:id="rId29"/>
    <p:sldId id="802" r:id="rId30"/>
    <p:sldId id="271" r:id="rId31"/>
    <p:sldId id="798" r:id="rId32"/>
    <p:sldId id="799" r:id="rId33"/>
    <p:sldId id="360" r:id="rId34"/>
    <p:sldId id="361" r:id="rId35"/>
    <p:sldId id="364" r:id="rId36"/>
  </p:sldIdLst>
  <p:sldSz cx="9144000" cy="6858000" type="screen4x3"/>
  <p:notesSz cx="6858000" cy="9144000"/>
  <p:defaultTextStyle>
    <a:defPPr>
      <a:defRPr lang="de-DE"/>
    </a:defPPr>
    <a:lvl1pPr algn="l" rtl="0" fontAlgn="base">
      <a:spcBef>
        <a:spcPct val="0"/>
      </a:spcBef>
      <a:spcAft>
        <a:spcPct val="0"/>
      </a:spcAft>
      <a:defRPr sz="2200" kern="1200">
        <a:solidFill>
          <a:schemeClr val="tx2"/>
        </a:solidFill>
        <a:latin typeface="Times New Roman" pitchFamily="18" charset="0"/>
        <a:ea typeface="+mn-ea"/>
        <a:cs typeface="+mn-cs"/>
      </a:defRPr>
    </a:lvl1pPr>
    <a:lvl2pPr marL="457200" algn="l" rtl="0" fontAlgn="base">
      <a:spcBef>
        <a:spcPct val="0"/>
      </a:spcBef>
      <a:spcAft>
        <a:spcPct val="0"/>
      </a:spcAft>
      <a:defRPr sz="2200" kern="1200">
        <a:solidFill>
          <a:schemeClr val="tx2"/>
        </a:solidFill>
        <a:latin typeface="Times New Roman" pitchFamily="18" charset="0"/>
        <a:ea typeface="+mn-ea"/>
        <a:cs typeface="+mn-cs"/>
      </a:defRPr>
    </a:lvl2pPr>
    <a:lvl3pPr marL="914400" algn="l" rtl="0" fontAlgn="base">
      <a:spcBef>
        <a:spcPct val="0"/>
      </a:spcBef>
      <a:spcAft>
        <a:spcPct val="0"/>
      </a:spcAft>
      <a:defRPr sz="2200" kern="1200">
        <a:solidFill>
          <a:schemeClr val="tx2"/>
        </a:solidFill>
        <a:latin typeface="Times New Roman" pitchFamily="18" charset="0"/>
        <a:ea typeface="+mn-ea"/>
        <a:cs typeface="+mn-cs"/>
      </a:defRPr>
    </a:lvl3pPr>
    <a:lvl4pPr marL="1371600" algn="l" rtl="0" fontAlgn="base">
      <a:spcBef>
        <a:spcPct val="0"/>
      </a:spcBef>
      <a:spcAft>
        <a:spcPct val="0"/>
      </a:spcAft>
      <a:defRPr sz="2200" kern="1200">
        <a:solidFill>
          <a:schemeClr val="tx2"/>
        </a:solidFill>
        <a:latin typeface="Times New Roman" pitchFamily="18" charset="0"/>
        <a:ea typeface="+mn-ea"/>
        <a:cs typeface="+mn-cs"/>
      </a:defRPr>
    </a:lvl4pPr>
    <a:lvl5pPr marL="1828800" algn="l" rtl="0" fontAlgn="base">
      <a:spcBef>
        <a:spcPct val="0"/>
      </a:spcBef>
      <a:spcAft>
        <a:spcPct val="0"/>
      </a:spcAft>
      <a:defRPr sz="2200" kern="1200">
        <a:solidFill>
          <a:schemeClr val="tx2"/>
        </a:solidFill>
        <a:latin typeface="Times New Roman" pitchFamily="18" charset="0"/>
        <a:ea typeface="+mn-ea"/>
        <a:cs typeface="+mn-cs"/>
      </a:defRPr>
    </a:lvl5pPr>
    <a:lvl6pPr marL="2286000" algn="l" defTabSz="914400" rtl="0" eaLnBrk="1" latinLnBrk="0" hangingPunct="1">
      <a:defRPr sz="2200" kern="1200">
        <a:solidFill>
          <a:schemeClr val="tx2"/>
        </a:solidFill>
        <a:latin typeface="Times New Roman" pitchFamily="18" charset="0"/>
        <a:ea typeface="+mn-ea"/>
        <a:cs typeface="+mn-cs"/>
      </a:defRPr>
    </a:lvl6pPr>
    <a:lvl7pPr marL="2743200" algn="l" defTabSz="914400" rtl="0" eaLnBrk="1" latinLnBrk="0" hangingPunct="1">
      <a:defRPr sz="2200" kern="1200">
        <a:solidFill>
          <a:schemeClr val="tx2"/>
        </a:solidFill>
        <a:latin typeface="Times New Roman" pitchFamily="18" charset="0"/>
        <a:ea typeface="+mn-ea"/>
        <a:cs typeface="+mn-cs"/>
      </a:defRPr>
    </a:lvl7pPr>
    <a:lvl8pPr marL="3200400" algn="l" defTabSz="914400" rtl="0" eaLnBrk="1" latinLnBrk="0" hangingPunct="1">
      <a:defRPr sz="2200" kern="1200">
        <a:solidFill>
          <a:schemeClr val="tx2"/>
        </a:solidFill>
        <a:latin typeface="Times New Roman" pitchFamily="18" charset="0"/>
        <a:ea typeface="+mn-ea"/>
        <a:cs typeface="+mn-cs"/>
      </a:defRPr>
    </a:lvl8pPr>
    <a:lvl9pPr marL="3657600" algn="l" defTabSz="914400" rtl="0" eaLnBrk="1" latinLnBrk="0" hangingPunct="1">
      <a:defRPr sz="22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9">
          <p15:clr>
            <a:srgbClr val="A4A3A4"/>
          </p15:clr>
        </p15:guide>
        <p15:guide id="2" orient="horz" pos="4110">
          <p15:clr>
            <a:srgbClr val="A4A3A4"/>
          </p15:clr>
        </p15:guide>
        <p15:guide id="3" orient="horz" pos="671">
          <p15:clr>
            <a:srgbClr val="A4A3A4"/>
          </p15:clr>
        </p15:guide>
        <p15:guide id="4" pos="521">
          <p15:clr>
            <a:srgbClr val="A4A3A4"/>
          </p15:clr>
        </p15:guide>
        <p15:guide id="5" pos="52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DEF2"/>
    <a:srgbClr val="F7F7F7"/>
    <a:srgbClr val="354451"/>
    <a:srgbClr val="718FA9"/>
    <a:srgbClr val="87A2B9"/>
    <a:srgbClr val="B8C9D9"/>
    <a:srgbClr val="CC0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70" autoAdjust="0"/>
    <p:restoredTop sz="96327"/>
  </p:normalViewPr>
  <p:slideViewPr>
    <p:cSldViewPr>
      <p:cViewPr varScale="1">
        <p:scale>
          <a:sx n="118" d="100"/>
          <a:sy n="118" d="100"/>
        </p:scale>
        <p:origin x="1602" y="90"/>
      </p:cViewPr>
      <p:guideLst>
        <p:guide orient="horz" pos="799"/>
        <p:guide orient="horz" pos="4110"/>
        <p:guide orient="horz" pos="671"/>
        <p:guide pos="521"/>
        <p:guide pos="5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5" d="100"/>
          <a:sy n="115" d="100"/>
        </p:scale>
        <p:origin x="-14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pitchFamily="18" charset="0"/>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pitchFamily="18" charset="0"/>
              </a:defRPr>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pitchFamily="18" charset="0"/>
              </a:defRPr>
            </a:lvl1pPr>
          </a:lstStyle>
          <a:p>
            <a:pPr>
              <a:defRPr/>
            </a:pPr>
            <a:fld id="{3EE400C8-7BFA-4FDF-BC7C-70F3C030EA49}" type="slidenum">
              <a:rPr lang="en-US"/>
              <a:pPr>
                <a:defRPr/>
              </a:pPr>
              <a:t>‹Nº›</a:t>
            </a:fld>
            <a:endParaRPr lang="en-US"/>
          </a:p>
        </p:txBody>
      </p:sp>
    </p:spTree>
    <p:extLst>
      <p:ext uri="{BB962C8B-B14F-4D97-AF65-F5344CB8AC3E}">
        <p14:creationId xmlns:p14="http://schemas.microsoft.com/office/powerpoint/2010/main" val="361444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pitchFamily="18" charset="0"/>
              </a:defRPr>
            </a:lvl1pPr>
          </a:lstStyle>
          <a:p>
            <a:pPr>
              <a:defRPr/>
            </a:pPr>
            <a:endParaRPr lang="de-DE"/>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pitchFamily="18" charset="0"/>
              </a:defRPr>
            </a:lvl1pPr>
          </a:lstStyle>
          <a:p>
            <a:pPr>
              <a:defRPr/>
            </a:pPr>
            <a:endParaRPr lang="de-DE"/>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pitchFamily="18" charset="0"/>
              </a:defRPr>
            </a:lvl1pPr>
          </a:lstStyle>
          <a:p>
            <a:pPr>
              <a:defRPr/>
            </a:pPr>
            <a:fld id="{9A2A5626-1DAF-4C1B-8172-42DB8BC1ADBC}" type="slidenum">
              <a:rPr lang="de-DE"/>
              <a:pPr>
                <a:defRPr/>
              </a:pPr>
              <a:t>‹Nº›</a:t>
            </a:fld>
            <a:endParaRPr lang="de-DE"/>
          </a:p>
        </p:txBody>
      </p:sp>
    </p:spTree>
    <p:extLst>
      <p:ext uri="{BB962C8B-B14F-4D97-AF65-F5344CB8AC3E}">
        <p14:creationId xmlns:p14="http://schemas.microsoft.com/office/powerpoint/2010/main" val="1294792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p:spPr>
        <p:txBody>
          <a:bodyPr/>
          <a:lstStyle/>
          <a:p>
            <a:pPr eaLnBrk="1" hangingPunct="1"/>
            <a:endParaRPr lang="de-DE"/>
          </a:p>
        </p:txBody>
      </p:sp>
      <p:sp>
        <p:nvSpPr>
          <p:cNvPr id="45060" name="Foliennummernplatzhalter 3"/>
          <p:cNvSpPr>
            <a:spLocks noGrp="1"/>
          </p:cNvSpPr>
          <p:nvPr>
            <p:ph type="sldNum" sz="quarter" idx="5"/>
          </p:nvPr>
        </p:nvSpPr>
        <p:spPr>
          <a:noFill/>
        </p:spPr>
        <p:txBody>
          <a:bodyPr/>
          <a:lstStyle/>
          <a:p>
            <a:fld id="{B3A76799-14FC-432E-BA8B-FB84C3ED9091}" type="slidenum">
              <a:rPr lang="de-DE" smtClean="0"/>
              <a:pPr/>
              <a:t>1</a:t>
            </a:fld>
            <a:endParaRPr lang="de-DE"/>
          </a:p>
        </p:txBody>
      </p:sp>
    </p:spTree>
    <p:extLst>
      <p:ext uri="{BB962C8B-B14F-4D97-AF65-F5344CB8AC3E}">
        <p14:creationId xmlns:p14="http://schemas.microsoft.com/office/powerpoint/2010/main" val="159499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a:ln/>
        </p:spPr>
      </p:sp>
      <p:sp>
        <p:nvSpPr>
          <p:cNvPr id="40962" name="Notizenplatzhalt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atin typeface="Times" charset="0"/>
            </a:endParaRPr>
          </a:p>
        </p:txBody>
      </p:sp>
      <p:sp>
        <p:nvSpPr>
          <p:cNvPr id="40963"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chemeClr val="tx2"/>
                </a:solidFill>
                <a:latin typeface="Times New Roman" charset="0"/>
                <a:ea typeface="ＭＳ Ｐゴシック" charset="0"/>
                <a:cs typeface="ＭＳ Ｐゴシック" charset="0"/>
              </a:defRPr>
            </a:lvl1pPr>
            <a:lvl2pPr marL="742950" indent="-285750" eaLnBrk="0" hangingPunct="0">
              <a:defRPr sz="2200">
                <a:solidFill>
                  <a:schemeClr val="tx2"/>
                </a:solidFill>
                <a:latin typeface="Times New Roman" charset="0"/>
                <a:ea typeface="ＭＳ Ｐゴシック" charset="0"/>
              </a:defRPr>
            </a:lvl2pPr>
            <a:lvl3pPr marL="1143000" indent="-228600" eaLnBrk="0" hangingPunct="0">
              <a:defRPr sz="2200">
                <a:solidFill>
                  <a:schemeClr val="tx2"/>
                </a:solidFill>
                <a:latin typeface="Times New Roman" charset="0"/>
                <a:ea typeface="ＭＳ Ｐゴシック" charset="0"/>
              </a:defRPr>
            </a:lvl3pPr>
            <a:lvl4pPr marL="1600200" indent="-228600" eaLnBrk="0" hangingPunct="0">
              <a:defRPr sz="2200">
                <a:solidFill>
                  <a:schemeClr val="tx2"/>
                </a:solidFill>
                <a:latin typeface="Times New Roman" charset="0"/>
                <a:ea typeface="ＭＳ Ｐゴシック" charset="0"/>
              </a:defRPr>
            </a:lvl4pPr>
            <a:lvl5pPr marL="2057400" indent="-228600" eaLnBrk="0" hangingPunct="0">
              <a:defRPr sz="2200">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2"/>
                </a:solidFill>
                <a:latin typeface="Times New Roman" charset="0"/>
                <a:ea typeface="ＭＳ Ｐゴシック" charset="0"/>
              </a:defRPr>
            </a:lvl9pPr>
          </a:lstStyle>
          <a:p>
            <a:fld id="{87563EBF-E7AD-B744-B167-6A92BA508137}" type="slidenum">
              <a:rPr lang="de-DE" sz="1200">
                <a:solidFill>
                  <a:schemeClr val="tx1"/>
                </a:solidFill>
                <a:latin typeface="Times" charset="0"/>
                <a:ea typeface="MS PGothic" charset="0"/>
                <a:cs typeface="MS PGothic" charset="0"/>
              </a:rPr>
              <a:pPr/>
              <a:t>10</a:t>
            </a:fld>
            <a:endParaRPr lang="de-DE" sz="1200">
              <a:solidFill>
                <a:schemeClr val="tx1"/>
              </a:solidFill>
              <a:latin typeface="Times" charset="0"/>
              <a:ea typeface="MS PGothic" charset="0"/>
              <a:cs typeface="MS PGothic" charset="0"/>
            </a:endParaRPr>
          </a:p>
        </p:txBody>
      </p:sp>
    </p:spTree>
    <p:extLst>
      <p:ext uri="{BB962C8B-B14F-4D97-AF65-F5344CB8AC3E}">
        <p14:creationId xmlns:p14="http://schemas.microsoft.com/office/powerpoint/2010/main" val="151880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1E442593-CD6C-45AF-BF7D-7C2817FCBA43}" type="slidenum">
              <a:rPr lang="de-DE" smtClean="0"/>
              <a:pPr>
                <a:defRPr/>
              </a:pPr>
              <a:t>13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EAD97580-7E9F-4544-5B9A-B2750EDE6FF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Winterthur" pitchFamily="2" charset="0"/>
                <a:ea typeface="ＭＳ Ｐゴシック" panose="020B0600070205080204" pitchFamily="34" charset="-128"/>
              </a:defRPr>
            </a:lvl1pPr>
            <a:lvl2pPr marL="742950" indent="-285750">
              <a:spcBef>
                <a:spcPct val="30000"/>
              </a:spcBef>
              <a:defRPr sz="1200">
                <a:solidFill>
                  <a:schemeClr val="tx1"/>
                </a:solidFill>
                <a:latin typeface="Winterthur" pitchFamily="2" charset="0"/>
                <a:ea typeface="ＭＳ Ｐゴシック" panose="020B0600070205080204" pitchFamily="34" charset="-128"/>
              </a:defRPr>
            </a:lvl2pPr>
            <a:lvl3pPr marL="1143000" indent="-228600">
              <a:spcBef>
                <a:spcPct val="30000"/>
              </a:spcBef>
              <a:defRPr sz="1200">
                <a:solidFill>
                  <a:schemeClr val="tx1"/>
                </a:solidFill>
                <a:latin typeface="Winterthur" pitchFamily="2" charset="0"/>
                <a:ea typeface="ＭＳ Ｐゴシック" panose="020B0600070205080204" pitchFamily="34" charset="-128"/>
              </a:defRPr>
            </a:lvl3pPr>
            <a:lvl4pPr marL="1600200" indent="-228600">
              <a:spcBef>
                <a:spcPct val="30000"/>
              </a:spcBef>
              <a:defRPr sz="1200">
                <a:solidFill>
                  <a:schemeClr val="tx1"/>
                </a:solidFill>
                <a:latin typeface="Winterthur" pitchFamily="2" charset="0"/>
                <a:ea typeface="ＭＳ Ｐゴシック" panose="020B0600070205080204" pitchFamily="34" charset="-128"/>
              </a:defRPr>
            </a:lvl4pPr>
            <a:lvl5pPr marL="2057400" indent="-228600">
              <a:spcBef>
                <a:spcPct val="30000"/>
              </a:spcBef>
              <a:defRPr sz="1200">
                <a:solidFill>
                  <a:schemeClr val="tx1"/>
                </a:solidFill>
                <a:latin typeface="Winterthur"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9pPr>
          </a:lstStyle>
          <a:p>
            <a:pPr>
              <a:spcBef>
                <a:spcPct val="0"/>
              </a:spcBef>
            </a:pPr>
            <a:r>
              <a:rPr lang="en-GB" altLang="de-DE"/>
              <a:t>Taking Control in Pensions Planning 1999</a:t>
            </a:r>
          </a:p>
        </p:txBody>
      </p:sp>
      <p:sp>
        <p:nvSpPr>
          <p:cNvPr id="67586" name="Rectangle 3">
            <a:extLst>
              <a:ext uri="{FF2B5EF4-FFF2-40B4-BE49-F238E27FC236}">
                <a16:creationId xmlns:a16="http://schemas.microsoft.com/office/drawing/2014/main" id="{943E823B-2C73-2F90-27EA-7E3F8E60B11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Winterthur" pitchFamily="2" charset="0"/>
                <a:ea typeface="ＭＳ Ｐゴシック" panose="020B0600070205080204" pitchFamily="34" charset="-128"/>
              </a:defRPr>
            </a:lvl1pPr>
            <a:lvl2pPr marL="742950" indent="-285750">
              <a:spcBef>
                <a:spcPct val="30000"/>
              </a:spcBef>
              <a:defRPr sz="1200">
                <a:solidFill>
                  <a:schemeClr val="tx1"/>
                </a:solidFill>
                <a:latin typeface="Winterthur" pitchFamily="2" charset="0"/>
                <a:ea typeface="ＭＳ Ｐゴシック" panose="020B0600070205080204" pitchFamily="34" charset="-128"/>
              </a:defRPr>
            </a:lvl2pPr>
            <a:lvl3pPr marL="1143000" indent="-228600">
              <a:spcBef>
                <a:spcPct val="30000"/>
              </a:spcBef>
              <a:defRPr sz="1200">
                <a:solidFill>
                  <a:schemeClr val="tx1"/>
                </a:solidFill>
                <a:latin typeface="Winterthur" pitchFamily="2" charset="0"/>
                <a:ea typeface="ＭＳ Ｐゴシック" panose="020B0600070205080204" pitchFamily="34" charset="-128"/>
              </a:defRPr>
            </a:lvl3pPr>
            <a:lvl4pPr marL="1600200" indent="-228600">
              <a:spcBef>
                <a:spcPct val="30000"/>
              </a:spcBef>
              <a:defRPr sz="1200">
                <a:solidFill>
                  <a:schemeClr val="tx1"/>
                </a:solidFill>
                <a:latin typeface="Winterthur" pitchFamily="2" charset="0"/>
                <a:ea typeface="ＭＳ Ｐゴシック" panose="020B0600070205080204" pitchFamily="34" charset="-128"/>
              </a:defRPr>
            </a:lvl4pPr>
            <a:lvl5pPr marL="2057400" indent="-228600">
              <a:spcBef>
                <a:spcPct val="30000"/>
              </a:spcBef>
              <a:defRPr sz="1200">
                <a:solidFill>
                  <a:schemeClr val="tx1"/>
                </a:solidFill>
                <a:latin typeface="Winterthur"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9pPr>
          </a:lstStyle>
          <a:p>
            <a:pPr>
              <a:spcBef>
                <a:spcPct val="0"/>
              </a:spcBef>
            </a:pPr>
            <a:r>
              <a:rPr lang="en-GB" altLang="de-DE"/>
              <a:t>3 May 1999</a:t>
            </a:r>
          </a:p>
        </p:txBody>
      </p:sp>
      <p:sp>
        <p:nvSpPr>
          <p:cNvPr id="67587" name="Rectangle 6">
            <a:extLst>
              <a:ext uri="{FF2B5EF4-FFF2-40B4-BE49-F238E27FC236}">
                <a16:creationId xmlns:a16="http://schemas.microsoft.com/office/drawing/2014/main" id="{6759CC5D-653F-D463-379B-97F58591192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Winterthur" pitchFamily="2" charset="0"/>
                <a:ea typeface="ＭＳ Ｐゴシック" panose="020B0600070205080204" pitchFamily="34" charset="-128"/>
              </a:defRPr>
            </a:lvl1pPr>
            <a:lvl2pPr marL="742950" indent="-285750">
              <a:spcBef>
                <a:spcPct val="30000"/>
              </a:spcBef>
              <a:defRPr sz="1200">
                <a:solidFill>
                  <a:schemeClr val="tx1"/>
                </a:solidFill>
                <a:latin typeface="Winterthur" pitchFamily="2" charset="0"/>
                <a:ea typeface="ＭＳ Ｐゴシック" panose="020B0600070205080204" pitchFamily="34" charset="-128"/>
              </a:defRPr>
            </a:lvl2pPr>
            <a:lvl3pPr marL="1143000" indent="-228600">
              <a:spcBef>
                <a:spcPct val="30000"/>
              </a:spcBef>
              <a:defRPr sz="1200">
                <a:solidFill>
                  <a:schemeClr val="tx1"/>
                </a:solidFill>
                <a:latin typeface="Winterthur" pitchFamily="2" charset="0"/>
                <a:ea typeface="ＭＳ Ｐゴシック" panose="020B0600070205080204" pitchFamily="34" charset="-128"/>
              </a:defRPr>
            </a:lvl3pPr>
            <a:lvl4pPr marL="1600200" indent="-228600">
              <a:spcBef>
                <a:spcPct val="30000"/>
              </a:spcBef>
              <a:defRPr sz="1200">
                <a:solidFill>
                  <a:schemeClr val="tx1"/>
                </a:solidFill>
                <a:latin typeface="Winterthur" pitchFamily="2" charset="0"/>
                <a:ea typeface="ＭＳ Ｐゴシック" panose="020B0600070205080204" pitchFamily="34" charset="-128"/>
              </a:defRPr>
            </a:lvl4pPr>
            <a:lvl5pPr marL="2057400" indent="-228600">
              <a:spcBef>
                <a:spcPct val="30000"/>
              </a:spcBef>
              <a:defRPr sz="1200">
                <a:solidFill>
                  <a:schemeClr val="tx1"/>
                </a:solidFill>
                <a:latin typeface="Winterthur"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9pPr>
          </a:lstStyle>
          <a:p>
            <a:pPr>
              <a:spcBef>
                <a:spcPct val="0"/>
              </a:spcBef>
            </a:pPr>
            <a:r>
              <a:rPr lang="en-GB" altLang="de-DE"/>
              <a:t>Draft 1</a:t>
            </a:r>
          </a:p>
        </p:txBody>
      </p:sp>
      <p:sp>
        <p:nvSpPr>
          <p:cNvPr id="67588" name="Rectangle 7">
            <a:extLst>
              <a:ext uri="{FF2B5EF4-FFF2-40B4-BE49-F238E27FC236}">
                <a16:creationId xmlns:a16="http://schemas.microsoft.com/office/drawing/2014/main" id="{81863C74-3E51-2F38-B461-9101C5B530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Winterthur" pitchFamily="2" charset="0"/>
                <a:ea typeface="ＭＳ Ｐゴシック" panose="020B0600070205080204" pitchFamily="34" charset="-128"/>
              </a:defRPr>
            </a:lvl1pPr>
            <a:lvl2pPr marL="742950" indent="-285750">
              <a:spcBef>
                <a:spcPct val="30000"/>
              </a:spcBef>
              <a:defRPr sz="1200">
                <a:solidFill>
                  <a:schemeClr val="tx1"/>
                </a:solidFill>
                <a:latin typeface="Winterthur" pitchFamily="2" charset="0"/>
                <a:ea typeface="ＭＳ Ｐゴシック" panose="020B0600070205080204" pitchFamily="34" charset="-128"/>
              </a:defRPr>
            </a:lvl2pPr>
            <a:lvl3pPr marL="1143000" indent="-228600">
              <a:spcBef>
                <a:spcPct val="30000"/>
              </a:spcBef>
              <a:defRPr sz="1200">
                <a:solidFill>
                  <a:schemeClr val="tx1"/>
                </a:solidFill>
                <a:latin typeface="Winterthur" pitchFamily="2" charset="0"/>
                <a:ea typeface="ＭＳ Ｐゴシック" panose="020B0600070205080204" pitchFamily="34" charset="-128"/>
              </a:defRPr>
            </a:lvl3pPr>
            <a:lvl4pPr marL="1600200" indent="-228600">
              <a:spcBef>
                <a:spcPct val="30000"/>
              </a:spcBef>
              <a:defRPr sz="1200">
                <a:solidFill>
                  <a:schemeClr val="tx1"/>
                </a:solidFill>
                <a:latin typeface="Winterthur" pitchFamily="2" charset="0"/>
                <a:ea typeface="ＭＳ Ｐゴシック" panose="020B0600070205080204" pitchFamily="34" charset="-128"/>
              </a:defRPr>
            </a:lvl4pPr>
            <a:lvl5pPr marL="2057400" indent="-228600">
              <a:spcBef>
                <a:spcPct val="30000"/>
              </a:spcBef>
              <a:defRPr sz="1200">
                <a:solidFill>
                  <a:schemeClr val="tx1"/>
                </a:solidFill>
                <a:latin typeface="Winterthur"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Winterthur" pitchFamily="2" charset="0"/>
                <a:ea typeface="ＭＳ Ｐゴシック" panose="020B0600070205080204" pitchFamily="34" charset="-128"/>
              </a:defRPr>
            </a:lvl9pPr>
          </a:lstStyle>
          <a:p>
            <a:pPr>
              <a:spcBef>
                <a:spcPct val="0"/>
              </a:spcBef>
            </a:pPr>
            <a:fld id="{C586ECE9-4A14-644A-82D0-DD3D7F3A6343}" type="slidenum">
              <a:rPr lang="en-GB" altLang="de-DE"/>
              <a:pPr>
                <a:spcBef>
                  <a:spcPct val="0"/>
                </a:spcBef>
              </a:pPr>
              <a:t>28</a:t>
            </a:fld>
            <a:endParaRPr lang="en-GB" altLang="de-DE"/>
          </a:p>
        </p:txBody>
      </p:sp>
      <p:sp>
        <p:nvSpPr>
          <p:cNvPr id="67589" name="Rectangle 2">
            <a:extLst>
              <a:ext uri="{FF2B5EF4-FFF2-40B4-BE49-F238E27FC236}">
                <a16:creationId xmlns:a16="http://schemas.microsoft.com/office/drawing/2014/main" id="{A1802005-6346-D48F-12D0-26E2948EED6C}"/>
              </a:ext>
            </a:extLst>
          </p:cNvPr>
          <p:cNvSpPr>
            <a:spLocks noGrp="1" noRot="1" noChangeAspect="1" noChangeArrowheads="1" noTextEdit="1"/>
          </p:cNvSpPr>
          <p:nvPr>
            <p:ph type="sldImg"/>
          </p:nvPr>
        </p:nvSpPr>
        <p:spPr>
          <a:ln/>
        </p:spPr>
      </p:sp>
      <p:sp>
        <p:nvSpPr>
          <p:cNvPr id="67590" name="Rectangle 3">
            <a:extLst>
              <a:ext uri="{FF2B5EF4-FFF2-40B4-BE49-F238E27FC236}">
                <a16:creationId xmlns:a16="http://schemas.microsoft.com/office/drawing/2014/main" id="{70EA7CD0-C8CF-30B8-42D4-0EF77AA38D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Input BF</a:t>
            </a:r>
          </a:p>
          <a:p>
            <a:endParaRPr lang="de-DE" dirty="0"/>
          </a:p>
        </p:txBody>
      </p:sp>
      <p:sp>
        <p:nvSpPr>
          <p:cNvPr id="4" name="Foliennummernplatzhalter 3"/>
          <p:cNvSpPr>
            <a:spLocks noGrp="1"/>
          </p:cNvSpPr>
          <p:nvPr>
            <p:ph type="sldNum" sz="quarter" idx="5"/>
          </p:nvPr>
        </p:nvSpPr>
        <p:spPr/>
        <p:txBody>
          <a:bodyPr/>
          <a:lstStyle/>
          <a:p>
            <a:fld id="{25466911-F816-4190-B91D-30215093FF9A}" type="slidenum">
              <a:rPr lang="de-DE" smtClean="0"/>
              <a:t>30</a:t>
            </a:fld>
            <a:endParaRPr lang="de-DE" dirty="0"/>
          </a:p>
        </p:txBody>
      </p:sp>
    </p:spTree>
    <p:extLst>
      <p:ext uri="{BB962C8B-B14F-4D97-AF65-F5344CB8AC3E}">
        <p14:creationId xmlns:p14="http://schemas.microsoft.com/office/powerpoint/2010/main" val="352731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a:extLst>
              <a:ext uri="{FF2B5EF4-FFF2-40B4-BE49-F238E27FC236}">
                <a16:creationId xmlns:a16="http://schemas.microsoft.com/office/drawing/2014/main" id="{9E273DCF-0560-8F8D-D100-3CDF097ED463}"/>
              </a:ext>
            </a:extLst>
          </p:cNvPr>
          <p:cNvSpPr>
            <a:spLocks noGrp="1" noRot="1" noChangeAspect="1" noTextEdit="1"/>
          </p:cNvSpPr>
          <p:nvPr>
            <p:ph type="sldImg"/>
          </p:nvPr>
        </p:nvSpPr>
        <p:spPr>
          <a:ln/>
        </p:spPr>
      </p:sp>
      <p:sp>
        <p:nvSpPr>
          <p:cNvPr id="21506" name="Notizenplatzhalter 2">
            <a:extLst>
              <a:ext uri="{FF2B5EF4-FFF2-40B4-BE49-F238E27FC236}">
                <a16:creationId xmlns:a16="http://schemas.microsoft.com/office/drawing/2014/main" id="{986F6C35-62CE-FA07-78B1-8C0EE116B4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charset="0"/>
              <a:ea typeface="ＭＳ Ｐゴシック" panose="020B0600070205080204" pitchFamily="34" charset="-128"/>
            </a:endParaRPr>
          </a:p>
        </p:txBody>
      </p:sp>
      <p:sp>
        <p:nvSpPr>
          <p:cNvPr id="22532" name="Kopfzeilenplatzhalter 3">
            <a:extLst>
              <a:ext uri="{FF2B5EF4-FFF2-40B4-BE49-F238E27FC236}">
                <a16:creationId xmlns:a16="http://schemas.microsoft.com/office/drawing/2014/main" id="{CAE6072E-7FA9-36B3-172F-BE639DCC1620}"/>
              </a:ext>
            </a:extLst>
          </p:cNvPr>
          <p:cNvSpPr>
            <a:spLocks noGrp="1"/>
          </p:cNvSpPr>
          <p:nvPr>
            <p:ph type="hdr" sz="quarter"/>
          </p:nvPr>
        </p:nvSpPr>
        <p:spPr/>
        <p:txBody>
          <a:bodyPr/>
          <a:lstStyle/>
          <a:p>
            <a:pPr>
              <a:defRPr/>
            </a:pPr>
            <a:r>
              <a:rPr lang="en-GB"/>
              <a:t>Taking Control in Pensions Planning 1999</a:t>
            </a:r>
          </a:p>
        </p:txBody>
      </p:sp>
      <p:sp>
        <p:nvSpPr>
          <p:cNvPr id="22533" name="Datumsplatzhalter 4">
            <a:extLst>
              <a:ext uri="{FF2B5EF4-FFF2-40B4-BE49-F238E27FC236}">
                <a16:creationId xmlns:a16="http://schemas.microsoft.com/office/drawing/2014/main" id="{F7EB3C52-D056-E5DD-B800-F4651B7A0025}"/>
              </a:ext>
            </a:extLst>
          </p:cNvPr>
          <p:cNvSpPr>
            <a:spLocks noGrp="1"/>
          </p:cNvSpPr>
          <p:nvPr>
            <p:ph type="dt" sz="quarter" idx="1"/>
          </p:nvPr>
        </p:nvSpPr>
        <p:spPr/>
        <p:txBody>
          <a:bodyPr/>
          <a:lstStyle/>
          <a:p>
            <a:pPr>
              <a:defRPr/>
            </a:pPr>
            <a:r>
              <a:rPr lang="en-GB"/>
              <a:t>3 May 1999</a:t>
            </a:r>
          </a:p>
        </p:txBody>
      </p:sp>
      <p:sp>
        <p:nvSpPr>
          <p:cNvPr id="22534" name="Fußzeilenplatzhalter 5">
            <a:extLst>
              <a:ext uri="{FF2B5EF4-FFF2-40B4-BE49-F238E27FC236}">
                <a16:creationId xmlns:a16="http://schemas.microsoft.com/office/drawing/2014/main" id="{CD288994-8B43-EFA7-F60F-2DE9A05BB550}"/>
              </a:ext>
            </a:extLst>
          </p:cNvPr>
          <p:cNvSpPr>
            <a:spLocks noGrp="1"/>
          </p:cNvSpPr>
          <p:nvPr>
            <p:ph type="ftr" sz="quarter" idx="4"/>
          </p:nvPr>
        </p:nvSpPr>
        <p:spPr/>
        <p:txBody>
          <a:bodyPr/>
          <a:lstStyle/>
          <a:p>
            <a:pPr>
              <a:defRPr/>
            </a:pPr>
            <a:r>
              <a:rPr lang="en-GB"/>
              <a:t>Draft 1</a:t>
            </a:r>
          </a:p>
        </p:txBody>
      </p:sp>
      <p:sp>
        <p:nvSpPr>
          <p:cNvPr id="21510" name="Foliennummernplatzhalter 6">
            <a:extLst>
              <a:ext uri="{FF2B5EF4-FFF2-40B4-BE49-F238E27FC236}">
                <a16:creationId xmlns:a16="http://schemas.microsoft.com/office/drawing/2014/main" id="{4A7E8119-8ED4-55B7-8834-3B66706D5C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2"/>
                </a:solidFill>
                <a:latin typeface="Times New Roman" panose="02020603050405020304" pitchFamily="18" charset="0"/>
                <a:ea typeface="ＭＳ Ｐゴシック" panose="020B0600070205080204" pitchFamily="34" charset="-128"/>
              </a:defRPr>
            </a:lvl1pPr>
            <a:lvl2pPr marL="742950" indent="-285750" eaLnBrk="0" hangingPunct="0">
              <a:defRPr sz="2200">
                <a:solidFill>
                  <a:schemeClr val="tx2"/>
                </a:solidFill>
                <a:latin typeface="Times New Roman" panose="02020603050405020304" pitchFamily="18" charset="0"/>
                <a:ea typeface="ＭＳ Ｐゴシック" panose="020B0600070205080204" pitchFamily="34" charset="-128"/>
              </a:defRPr>
            </a:lvl2pPr>
            <a:lvl3pPr marL="1143000" indent="-228600" eaLnBrk="0" hangingPunct="0">
              <a:defRPr sz="2200">
                <a:solidFill>
                  <a:schemeClr val="tx2"/>
                </a:solidFill>
                <a:latin typeface="Times New Roman" panose="02020603050405020304" pitchFamily="18" charset="0"/>
                <a:ea typeface="ＭＳ Ｐゴシック" panose="020B0600070205080204" pitchFamily="34" charset="-128"/>
              </a:defRPr>
            </a:lvl3pPr>
            <a:lvl4pPr marL="1600200" indent="-228600" eaLnBrk="0" hangingPunct="0">
              <a:defRPr sz="2200">
                <a:solidFill>
                  <a:schemeClr val="tx2"/>
                </a:solidFill>
                <a:latin typeface="Times New Roman" panose="02020603050405020304" pitchFamily="18" charset="0"/>
                <a:ea typeface="ＭＳ Ｐゴシック" panose="020B0600070205080204" pitchFamily="34" charset="-128"/>
              </a:defRPr>
            </a:lvl4pPr>
            <a:lvl5pPr marL="2057400" indent="-228600" eaLnBrk="0" hangingPunct="0">
              <a:defRPr sz="2200">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9pPr>
          </a:lstStyle>
          <a:p>
            <a:fld id="{D6F9AD71-4D9D-EE41-9286-C096120D561F}" type="slidenum">
              <a:rPr lang="en-GB" altLang="de-DE" sz="1200">
                <a:solidFill>
                  <a:schemeClr val="tx1"/>
                </a:solidFill>
                <a:latin typeface="Times" charset="0"/>
              </a:rPr>
              <a:pPr/>
              <a:t>33</a:t>
            </a:fld>
            <a:endParaRPr lang="en-GB" altLang="de-DE" sz="1200">
              <a:solidFill>
                <a:schemeClr val="tx1"/>
              </a:solidFill>
              <a:latin typeface="Times" charset="0"/>
            </a:endParaRPr>
          </a:p>
        </p:txBody>
      </p:sp>
    </p:spTree>
    <p:extLst>
      <p:ext uri="{BB962C8B-B14F-4D97-AF65-F5344CB8AC3E}">
        <p14:creationId xmlns:p14="http://schemas.microsoft.com/office/powerpoint/2010/main" val="84130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a:extLst>
              <a:ext uri="{FF2B5EF4-FFF2-40B4-BE49-F238E27FC236}">
                <a16:creationId xmlns:a16="http://schemas.microsoft.com/office/drawing/2014/main" id="{21EFAD45-0064-956C-D287-E6E2043D67AF}"/>
              </a:ext>
            </a:extLst>
          </p:cNvPr>
          <p:cNvSpPr>
            <a:spLocks noGrp="1" noRot="1" noChangeAspect="1" noTextEdit="1"/>
          </p:cNvSpPr>
          <p:nvPr>
            <p:ph type="sldImg"/>
          </p:nvPr>
        </p:nvSpPr>
        <p:spPr>
          <a:ln/>
        </p:spPr>
      </p:sp>
      <p:sp>
        <p:nvSpPr>
          <p:cNvPr id="23554" name="Notizenplatzhalter 2">
            <a:extLst>
              <a:ext uri="{FF2B5EF4-FFF2-40B4-BE49-F238E27FC236}">
                <a16:creationId xmlns:a16="http://schemas.microsoft.com/office/drawing/2014/main" id="{66EED028-9503-DF4F-3F2B-D792FBE725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charset="0"/>
              <a:ea typeface="ＭＳ Ｐゴシック" panose="020B0600070205080204" pitchFamily="34" charset="-128"/>
            </a:endParaRPr>
          </a:p>
        </p:txBody>
      </p:sp>
      <p:sp>
        <p:nvSpPr>
          <p:cNvPr id="23556" name="Kopfzeilenplatzhalter 3">
            <a:extLst>
              <a:ext uri="{FF2B5EF4-FFF2-40B4-BE49-F238E27FC236}">
                <a16:creationId xmlns:a16="http://schemas.microsoft.com/office/drawing/2014/main" id="{CE3044E6-972E-D990-DDE3-0F5524FFDBE5}"/>
              </a:ext>
            </a:extLst>
          </p:cNvPr>
          <p:cNvSpPr>
            <a:spLocks noGrp="1"/>
          </p:cNvSpPr>
          <p:nvPr>
            <p:ph type="hdr" sz="quarter"/>
          </p:nvPr>
        </p:nvSpPr>
        <p:spPr/>
        <p:txBody>
          <a:bodyPr/>
          <a:lstStyle/>
          <a:p>
            <a:pPr>
              <a:defRPr/>
            </a:pPr>
            <a:r>
              <a:rPr lang="en-GB"/>
              <a:t>Taking Control in Pensions Planning 1999</a:t>
            </a:r>
          </a:p>
        </p:txBody>
      </p:sp>
      <p:sp>
        <p:nvSpPr>
          <p:cNvPr id="23557" name="Datumsplatzhalter 4">
            <a:extLst>
              <a:ext uri="{FF2B5EF4-FFF2-40B4-BE49-F238E27FC236}">
                <a16:creationId xmlns:a16="http://schemas.microsoft.com/office/drawing/2014/main" id="{33B822D9-E7E8-5E79-0630-EBE723FA4256}"/>
              </a:ext>
            </a:extLst>
          </p:cNvPr>
          <p:cNvSpPr>
            <a:spLocks noGrp="1"/>
          </p:cNvSpPr>
          <p:nvPr>
            <p:ph type="dt" sz="quarter" idx="1"/>
          </p:nvPr>
        </p:nvSpPr>
        <p:spPr/>
        <p:txBody>
          <a:bodyPr/>
          <a:lstStyle/>
          <a:p>
            <a:pPr>
              <a:defRPr/>
            </a:pPr>
            <a:r>
              <a:rPr lang="en-GB"/>
              <a:t>3 May 1999</a:t>
            </a:r>
          </a:p>
        </p:txBody>
      </p:sp>
      <p:sp>
        <p:nvSpPr>
          <p:cNvPr id="23558" name="Fußzeilenplatzhalter 5">
            <a:extLst>
              <a:ext uri="{FF2B5EF4-FFF2-40B4-BE49-F238E27FC236}">
                <a16:creationId xmlns:a16="http://schemas.microsoft.com/office/drawing/2014/main" id="{D0F87B39-1D14-1167-D270-B6C3EE5859A8}"/>
              </a:ext>
            </a:extLst>
          </p:cNvPr>
          <p:cNvSpPr>
            <a:spLocks noGrp="1"/>
          </p:cNvSpPr>
          <p:nvPr>
            <p:ph type="ftr" sz="quarter" idx="4"/>
          </p:nvPr>
        </p:nvSpPr>
        <p:spPr/>
        <p:txBody>
          <a:bodyPr/>
          <a:lstStyle/>
          <a:p>
            <a:pPr>
              <a:defRPr/>
            </a:pPr>
            <a:r>
              <a:rPr lang="en-GB"/>
              <a:t>Draft 1</a:t>
            </a:r>
          </a:p>
        </p:txBody>
      </p:sp>
      <p:sp>
        <p:nvSpPr>
          <p:cNvPr id="2" name="Foliennummernplatzhalter 6">
            <a:extLst>
              <a:ext uri="{FF2B5EF4-FFF2-40B4-BE49-F238E27FC236}">
                <a16:creationId xmlns:a16="http://schemas.microsoft.com/office/drawing/2014/main" id="{7D6FE9C8-5285-7ECF-CFA6-F0A967D86A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2"/>
                </a:solidFill>
                <a:latin typeface="Times New Roman" panose="02020603050405020304" pitchFamily="18" charset="0"/>
                <a:ea typeface="ＭＳ Ｐゴシック" panose="020B0600070205080204" pitchFamily="34" charset="-128"/>
              </a:defRPr>
            </a:lvl1pPr>
            <a:lvl2pPr marL="742950" indent="-285750" eaLnBrk="0" hangingPunct="0">
              <a:defRPr sz="2200">
                <a:solidFill>
                  <a:schemeClr val="tx2"/>
                </a:solidFill>
                <a:latin typeface="Times New Roman" panose="02020603050405020304" pitchFamily="18" charset="0"/>
                <a:ea typeface="ＭＳ Ｐゴシック" panose="020B0600070205080204" pitchFamily="34" charset="-128"/>
              </a:defRPr>
            </a:lvl2pPr>
            <a:lvl3pPr marL="1143000" indent="-228600" eaLnBrk="0" hangingPunct="0">
              <a:defRPr sz="2200">
                <a:solidFill>
                  <a:schemeClr val="tx2"/>
                </a:solidFill>
                <a:latin typeface="Times New Roman" panose="02020603050405020304" pitchFamily="18" charset="0"/>
                <a:ea typeface="ＭＳ Ｐゴシック" panose="020B0600070205080204" pitchFamily="34" charset="-128"/>
              </a:defRPr>
            </a:lvl3pPr>
            <a:lvl4pPr marL="1600200" indent="-228600" eaLnBrk="0" hangingPunct="0">
              <a:defRPr sz="2200">
                <a:solidFill>
                  <a:schemeClr val="tx2"/>
                </a:solidFill>
                <a:latin typeface="Times New Roman" panose="02020603050405020304" pitchFamily="18" charset="0"/>
                <a:ea typeface="ＭＳ Ｐゴシック" panose="020B0600070205080204" pitchFamily="34" charset="-128"/>
              </a:defRPr>
            </a:lvl4pPr>
            <a:lvl5pPr marL="2057400" indent="-228600" eaLnBrk="0" hangingPunct="0">
              <a:defRPr sz="2200">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9pPr>
          </a:lstStyle>
          <a:p>
            <a:fld id="{E5A9F7EA-75C6-F244-AAE4-1397E0E18CC3}" type="slidenum">
              <a:rPr lang="en-GB" altLang="de-DE" sz="1200">
                <a:solidFill>
                  <a:schemeClr val="tx1"/>
                </a:solidFill>
                <a:latin typeface="Times" charset="0"/>
              </a:rPr>
              <a:pPr/>
              <a:t>34</a:t>
            </a:fld>
            <a:endParaRPr lang="en-GB" altLang="de-DE" sz="1200">
              <a:solidFill>
                <a:schemeClr val="tx1"/>
              </a:solidFill>
              <a:latin typeface="Times" charset="0"/>
            </a:endParaRPr>
          </a:p>
        </p:txBody>
      </p:sp>
    </p:spTree>
    <p:extLst>
      <p:ext uri="{BB962C8B-B14F-4D97-AF65-F5344CB8AC3E}">
        <p14:creationId xmlns:p14="http://schemas.microsoft.com/office/powerpoint/2010/main" val="170204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C78C1A6-8F88-D257-B1E4-B7C21D6F23AF}"/>
              </a:ext>
            </a:extLst>
          </p:cNvPr>
          <p:cNvSpPr>
            <a:spLocks noGrp="1" noChangeArrowheads="1"/>
          </p:cNvSpPr>
          <p:nvPr>
            <p:ph type="hdr" sz="quarter"/>
          </p:nvPr>
        </p:nvSpPr>
        <p:spPr/>
        <p:txBody>
          <a:bodyPr/>
          <a:lstStyle/>
          <a:p>
            <a:pPr>
              <a:defRPr/>
            </a:pPr>
            <a:r>
              <a:rPr lang="en-GB"/>
              <a:t>Taking Control in Pensions Planning 1999</a:t>
            </a:r>
          </a:p>
        </p:txBody>
      </p:sp>
      <p:sp>
        <p:nvSpPr>
          <p:cNvPr id="25603" name="Rectangle 3">
            <a:extLst>
              <a:ext uri="{FF2B5EF4-FFF2-40B4-BE49-F238E27FC236}">
                <a16:creationId xmlns:a16="http://schemas.microsoft.com/office/drawing/2014/main" id="{1B9C85AC-85FC-D8ED-D9C9-F1FE7FC1917A}"/>
              </a:ext>
            </a:extLst>
          </p:cNvPr>
          <p:cNvSpPr>
            <a:spLocks noGrp="1" noChangeArrowheads="1"/>
          </p:cNvSpPr>
          <p:nvPr>
            <p:ph type="dt" sz="quarter" idx="1"/>
          </p:nvPr>
        </p:nvSpPr>
        <p:spPr/>
        <p:txBody>
          <a:bodyPr/>
          <a:lstStyle/>
          <a:p>
            <a:pPr>
              <a:defRPr/>
            </a:pPr>
            <a:r>
              <a:rPr lang="en-GB"/>
              <a:t>3 May 1999</a:t>
            </a:r>
          </a:p>
        </p:txBody>
      </p:sp>
      <p:sp>
        <p:nvSpPr>
          <p:cNvPr id="25604" name="Rectangle 6">
            <a:extLst>
              <a:ext uri="{FF2B5EF4-FFF2-40B4-BE49-F238E27FC236}">
                <a16:creationId xmlns:a16="http://schemas.microsoft.com/office/drawing/2014/main" id="{BA949DA4-F9F7-7ECE-CFD5-C9E4191B8B2A}"/>
              </a:ext>
            </a:extLst>
          </p:cNvPr>
          <p:cNvSpPr>
            <a:spLocks noGrp="1" noChangeArrowheads="1"/>
          </p:cNvSpPr>
          <p:nvPr>
            <p:ph type="ftr" sz="quarter" idx="4"/>
          </p:nvPr>
        </p:nvSpPr>
        <p:spPr/>
        <p:txBody>
          <a:bodyPr/>
          <a:lstStyle/>
          <a:p>
            <a:pPr>
              <a:defRPr/>
            </a:pPr>
            <a:r>
              <a:rPr lang="en-GB"/>
              <a:t>Draft 1</a:t>
            </a:r>
          </a:p>
        </p:txBody>
      </p:sp>
      <p:sp>
        <p:nvSpPr>
          <p:cNvPr id="27652" name="Rectangle 7">
            <a:extLst>
              <a:ext uri="{FF2B5EF4-FFF2-40B4-BE49-F238E27FC236}">
                <a16:creationId xmlns:a16="http://schemas.microsoft.com/office/drawing/2014/main" id="{50E3916E-884D-0BBE-DCA4-9888C9A2F1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2"/>
                </a:solidFill>
                <a:latin typeface="Times New Roman" panose="02020603050405020304" pitchFamily="18" charset="0"/>
                <a:ea typeface="ＭＳ Ｐゴシック" panose="020B0600070205080204" pitchFamily="34" charset="-128"/>
              </a:defRPr>
            </a:lvl1pPr>
            <a:lvl2pPr marL="742950" indent="-285750" eaLnBrk="0" hangingPunct="0">
              <a:defRPr sz="2200">
                <a:solidFill>
                  <a:schemeClr val="tx2"/>
                </a:solidFill>
                <a:latin typeface="Times New Roman" panose="02020603050405020304" pitchFamily="18" charset="0"/>
                <a:ea typeface="ＭＳ Ｐゴシック" panose="020B0600070205080204" pitchFamily="34" charset="-128"/>
              </a:defRPr>
            </a:lvl2pPr>
            <a:lvl3pPr marL="1143000" indent="-228600" eaLnBrk="0" hangingPunct="0">
              <a:defRPr sz="2200">
                <a:solidFill>
                  <a:schemeClr val="tx2"/>
                </a:solidFill>
                <a:latin typeface="Times New Roman" panose="02020603050405020304" pitchFamily="18" charset="0"/>
                <a:ea typeface="ＭＳ Ｐゴシック" panose="020B0600070205080204" pitchFamily="34" charset="-128"/>
              </a:defRPr>
            </a:lvl3pPr>
            <a:lvl4pPr marL="1600200" indent="-228600" eaLnBrk="0" hangingPunct="0">
              <a:defRPr sz="2200">
                <a:solidFill>
                  <a:schemeClr val="tx2"/>
                </a:solidFill>
                <a:latin typeface="Times New Roman" panose="02020603050405020304" pitchFamily="18" charset="0"/>
                <a:ea typeface="ＭＳ Ｐゴシック" panose="020B0600070205080204" pitchFamily="34" charset="-128"/>
              </a:defRPr>
            </a:lvl4pPr>
            <a:lvl5pPr marL="2057400" indent="-228600" eaLnBrk="0" hangingPunct="0">
              <a:defRPr sz="2200">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200">
                <a:solidFill>
                  <a:schemeClr val="tx2"/>
                </a:solidFill>
                <a:latin typeface="Times New Roman" panose="02020603050405020304" pitchFamily="18" charset="0"/>
                <a:ea typeface="ＭＳ Ｐゴシック" panose="020B0600070205080204" pitchFamily="34" charset="-128"/>
              </a:defRPr>
            </a:lvl9pPr>
          </a:lstStyle>
          <a:p>
            <a:fld id="{391CDF17-574D-FE4F-8D0E-8FF9CE9464F1}" type="slidenum">
              <a:rPr lang="en-GB" altLang="de-DE" sz="1200">
                <a:solidFill>
                  <a:schemeClr val="tx1"/>
                </a:solidFill>
                <a:latin typeface="Times" charset="0"/>
              </a:rPr>
              <a:pPr/>
              <a:t>35</a:t>
            </a:fld>
            <a:endParaRPr lang="en-GB" altLang="de-DE" sz="1200">
              <a:solidFill>
                <a:schemeClr val="tx1"/>
              </a:solidFill>
              <a:latin typeface="Times" charset="0"/>
            </a:endParaRPr>
          </a:p>
        </p:txBody>
      </p:sp>
      <p:sp>
        <p:nvSpPr>
          <p:cNvPr id="27653" name="Rectangle 2">
            <a:extLst>
              <a:ext uri="{FF2B5EF4-FFF2-40B4-BE49-F238E27FC236}">
                <a16:creationId xmlns:a16="http://schemas.microsoft.com/office/drawing/2014/main" id="{7418ACAD-DFAB-41CA-3DDD-8BDFBF388FB2}"/>
              </a:ext>
            </a:extLst>
          </p:cNvPr>
          <p:cNvSpPr>
            <a:spLocks noGrp="1" noRot="1" noChangeAspect="1" noChangeArrowheads="1" noTextEdit="1"/>
          </p:cNvSpPr>
          <p:nvPr>
            <p:ph type="sldImg"/>
          </p:nvPr>
        </p:nvSpPr>
        <p:spPr>
          <a:ln/>
        </p:spPr>
      </p:sp>
      <p:sp>
        <p:nvSpPr>
          <p:cNvPr id="27654" name="Rectangle 3">
            <a:extLst>
              <a:ext uri="{FF2B5EF4-FFF2-40B4-BE49-F238E27FC236}">
                <a16:creationId xmlns:a16="http://schemas.microsoft.com/office/drawing/2014/main" id="{51C844D5-5DA1-363E-7ED5-CEFA8E352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Times" charset="0"/>
                <a:ea typeface="ＭＳ Ｐゴシック" panose="020B0600070205080204" pitchFamily="34" charset="-128"/>
              </a:rPr>
              <a:t>Models of involvement</a:t>
            </a:r>
          </a:p>
        </p:txBody>
      </p:sp>
    </p:spTree>
    <p:extLst>
      <p:ext uri="{BB962C8B-B14F-4D97-AF65-F5344CB8AC3E}">
        <p14:creationId xmlns:p14="http://schemas.microsoft.com/office/powerpoint/2010/main" val="3724257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 name="Line 11"/>
          <p:cNvSpPr>
            <a:spLocks noChangeShapeType="1"/>
          </p:cNvSpPr>
          <p:nvPr userDrawn="1"/>
        </p:nvSpPr>
        <p:spPr bwMode="auto">
          <a:xfrm>
            <a:off x="5486400" y="0"/>
            <a:ext cx="0" cy="6858000"/>
          </a:xfrm>
          <a:prstGeom prst="line">
            <a:avLst/>
          </a:prstGeom>
          <a:noFill/>
          <a:ln w="9525">
            <a:solidFill>
              <a:srgbClr val="B8C9D9"/>
            </a:solidFill>
            <a:round/>
            <a:headEnd/>
            <a:tailEnd/>
          </a:ln>
          <a:effectLst/>
        </p:spPr>
        <p:txBody>
          <a:bodyPr wrap="none" anchor="ctr"/>
          <a:lstStyle/>
          <a:p>
            <a:pPr>
              <a:defRPr/>
            </a:pPr>
            <a:endParaRPr lang="de-DE"/>
          </a:p>
        </p:txBody>
      </p:sp>
      <p:sp>
        <p:nvSpPr>
          <p:cNvPr id="6" name="Line 12"/>
          <p:cNvSpPr>
            <a:spLocks noChangeShapeType="1"/>
          </p:cNvSpPr>
          <p:nvPr userDrawn="1"/>
        </p:nvSpPr>
        <p:spPr bwMode="auto">
          <a:xfrm>
            <a:off x="0" y="1905000"/>
            <a:ext cx="9144000" cy="0"/>
          </a:xfrm>
          <a:prstGeom prst="line">
            <a:avLst/>
          </a:prstGeom>
          <a:noFill/>
          <a:ln w="9525">
            <a:solidFill>
              <a:srgbClr val="87A2B9"/>
            </a:solidFill>
            <a:round/>
            <a:headEnd/>
            <a:tailEnd/>
          </a:ln>
          <a:effectLst/>
        </p:spPr>
        <p:txBody>
          <a:bodyPr wrap="none" anchor="ctr"/>
          <a:lstStyle/>
          <a:p>
            <a:pPr>
              <a:defRPr/>
            </a:pPr>
            <a:endParaRPr lang="de-DE"/>
          </a:p>
        </p:txBody>
      </p:sp>
      <p:pic>
        <p:nvPicPr>
          <p:cNvPr id="7" name="Picture 19" descr="ammonit_rgb"/>
          <p:cNvPicPr>
            <a:picLocks noChangeAspect="1" noChangeArrowheads="1"/>
          </p:cNvPicPr>
          <p:nvPr userDrawn="1"/>
        </p:nvPicPr>
        <p:blipFill>
          <a:blip r:embed="rId2" cstate="print"/>
          <a:srcRect r="1190" b="1785"/>
          <a:stretch>
            <a:fillRect/>
          </a:stretch>
        </p:blipFill>
        <p:spPr bwMode="auto">
          <a:xfrm>
            <a:off x="5486400" y="1905000"/>
            <a:ext cx="1054100" cy="1047750"/>
          </a:xfrm>
          <a:prstGeom prst="rect">
            <a:avLst/>
          </a:prstGeom>
          <a:noFill/>
          <a:ln w="9525">
            <a:noFill/>
            <a:miter lim="800000"/>
            <a:headEnd/>
            <a:tailEnd/>
          </a:ln>
        </p:spPr>
      </p:pic>
      <p:sp>
        <p:nvSpPr>
          <p:cNvPr id="17411" name="Rectangle 3"/>
          <p:cNvSpPr>
            <a:spLocks noGrp="1" noChangeArrowheads="1"/>
          </p:cNvSpPr>
          <p:nvPr>
            <p:ph type="ctrTitle"/>
          </p:nvPr>
        </p:nvSpPr>
        <p:spPr>
          <a:xfrm>
            <a:off x="827088" y="2057400"/>
            <a:ext cx="4583112" cy="1371600"/>
          </a:xfrm>
        </p:spPr>
        <p:txBody>
          <a:bodyPr anchor="t"/>
          <a:lstStyle>
            <a:lvl1pPr algn="r">
              <a:lnSpc>
                <a:spcPct val="120000"/>
              </a:lnSpc>
              <a:defRPr sz="2800"/>
            </a:lvl1pPr>
          </a:lstStyle>
          <a:p>
            <a:r>
              <a:rPr lang="en-US"/>
              <a:t>Click to edit Master title style</a:t>
            </a:r>
          </a:p>
        </p:txBody>
      </p:sp>
      <p:sp>
        <p:nvSpPr>
          <p:cNvPr id="17412" name="Rectangle 4"/>
          <p:cNvSpPr>
            <a:spLocks noGrp="1" noChangeArrowheads="1"/>
          </p:cNvSpPr>
          <p:nvPr>
            <p:ph type="subTitle" idx="1"/>
          </p:nvPr>
        </p:nvSpPr>
        <p:spPr>
          <a:xfrm>
            <a:off x="2209800" y="3573463"/>
            <a:ext cx="3200400" cy="2951162"/>
          </a:xfrm>
        </p:spPr>
        <p:txBody>
          <a:bodyPr/>
          <a:lstStyle>
            <a:lvl1pPr marL="0" indent="0" algn="r">
              <a:buFont typeface="Wingdings" pitchFamily="2" charset="2"/>
              <a:buNone/>
              <a:defRPr/>
            </a:lvl1pPr>
          </a:lstStyle>
          <a:p>
            <a:r>
              <a:rPr lang="en-US"/>
              <a:t>Click to edit Master subtitle style</a:t>
            </a:r>
          </a:p>
        </p:txBody>
      </p:sp>
      <p:sp>
        <p:nvSpPr>
          <p:cNvPr id="8" name="Rectangle 20"/>
          <p:cNvSpPr>
            <a:spLocks noGrp="1" noChangeArrowheads="1"/>
          </p:cNvSpPr>
          <p:nvPr>
            <p:ph type="dt" sz="half" idx="10"/>
          </p:nvPr>
        </p:nvSpPr>
        <p:spPr/>
        <p:txBody>
          <a:bodyPr/>
          <a:lstStyle>
            <a:lvl1pPr>
              <a:defRPr/>
            </a:lvl1pPr>
          </a:lstStyle>
          <a:p>
            <a:pPr>
              <a:defRPr/>
            </a:pPr>
            <a:fld id="{9C9BAC7A-92AE-B140-958C-73FD280323DA}" type="datetime1">
              <a:rPr lang="de-DE" smtClean="0"/>
              <a:t>22.09.2024</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1"/>
          <p:cNvSpPr>
            <a:spLocks noGrp="1" noChangeArrowheads="1"/>
          </p:cNvSpPr>
          <p:nvPr>
            <p:ph type="dt" sz="half" idx="10"/>
          </p:nvPr>
        </p:nvSpPr>
        <p:spPr>
          <a:ln/>
        </p:spPr>
        <p:txBody>
          <a:bodyPr/>
          <a:lstStyle>
            <a:lvl1pPr>
              <a:defRPr/>
            </a:lvl1pPr>
          </a:lstStyle>
          <a:p>
            <a:pPr>
              <a:defRPr/>
            </a:pPr>
            <a:fld id="{227F784D-51D4-9248-B07B-1D5007418D86}" type="datetime1">
              <a:rPr lang="de-DE" smtClean="0"/>
              <a:t>22.09.2024</a:t>
            </a:fld>
            <a:endParaRPr lang="de-DE"/>
          </a:p>
        </p:txBody>
      </p:sp>
      <p:sp>
        <p:nvSpPr>
          <p:cNvPr id="5"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6" name="Rectangle 43"/>
          <p:cNvSpPr>
            <a:spLocks noGrp="1" noChangeArrowheads="1"/>
          </p:cNvSpPr>
          <p:nvPr>
            <p:ph type="sldNum" sz="quarter" idx="12"/>
          </p:nvPr>
        </p:nvSpPr>
        <p:spPr>
          <a:ln/>
        </p:spPr>
        <p:txBody>
          <a:bodyPr/>
          <a:lstStyle>
            <a:lvl1pPr>
              <a:defRPr/>
            </a:lvl1pPr>
          </a:lstStyle>
          <a:p>
            <a:pPr>
              <a:defRPr/>
            </a:pPr>
            <a:fld id="{A17890CA-D934-4F03-A095-27BADC589AE6}"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43663" y="114300"/>
            <a:ext cx="1873250" cy="660241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22325" y="114300"/>
            <a:ext cx="5468938" cy="66024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1"/>
          <p:cNvSpPr>
            <a:spLocks noGrp="1" noChangeArrowheads="1"/>
          </p:cNvSpPr>
          <p:nvPr>
            <p:ph type="dt" sz="half" idx="10"/>
          </p:nvPr>
        </p:nvSpPr>
        <p:spPr>
          <a:ln/>
        </p:spPr>
        <p:txBody>
          <a:bodyPr/>
          <a:lstStyle>
            <a:lvl1pPr>
              <a:defRPr/>
            </a:lvl1pPr>
          </a:lstStyle>
          <a:p>
            <a:pPr>
              <a:defRPr/>
            </a:pPr>
            <a:fld id="{8C3CED2B-16F8-7B45-97EE-0100B992500C}" type="datetime1">
              <a:rPr lang="de-DE" smtClean="0"/>
              <a:t>22.09.2024</a:t>
            </a:fld>
            <a:endParaRPr lang="de-DE"/>
          </a:p>
        </p:txBody>
      </p:sp>
      <p:sp>
        <p:nvSpPr>
          <p:cNvPr id="5"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6" name="Rectangle 43"/>
          <p:cNvSpPr>
            <a:spLocks noGrp="1" noChangeArrowheads="1"/>
          </p:cNvSpPr>
          <p:nvPr>
            <p:ph type="sldNum" sz="quarter" idx="12"/>
          </p:nvPr>
        </p:nvSpPr>
        <p:spPr>
          <a:ln/>
        </p:spPr>
        <p:txBody>
          <a:bodyPr/>
          <a:lstStyle>
            <a:lvl1pPr>
              <a:defRPr/>
            </a:lvl1pPr>
          </a:lstStyle>
          <a:p>
            <a:pPr>
              <a:defRPr/>
            </a:pPr>
            <a:fld id="{6A6BB742-1820-4EBE-A1CA-C397B9C0962C}"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1"/>
          <p:cNvSpPr>
            <a:spLocks noGrp="1" noChangeArrowheads="1"/>
          </p:cNvSpPr>
          <p:nvPr>
            <p:ph type="dt" sz="half" idx="10"/>
          </p:nvPr>
        </p:nvSpPr>
        <p:spPr>
          <a:ln/>
        </p:spPr>
        <p:txBody>
          <a:bodyPr/>
          <a:lstStyle>
            <a:lvl1pPr>
              <a:defRPr/>
            </a:lvl1pPr>
          </a:lstStyle>
          <a:p>
            <a:pPr>
              <a:defRPr/>
            </a:pPr>
            <a:fld id="{C662F45D-2ACE-AA4A-9B75-580CBD75A7BA}" type="datetime1">
              <a:rPr lang="de-DE" smtClean="0"/>
              <a:t>22.09.2024</a:t>
            </a:fld>
            <a:endParaRPr lang="de-DE"/>
          </a:p>
        </p:txBody>
      </p:sp>
      <p:sp>
        <p:nvSpPr>
          <p:cNvPr id="5"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6" name="Rectangle 43"/>
          <p:cNvSpPr>
            <a:spLocks noGrp="1" noChangeArrowheads="1"/>
          </p:cNvSpPr>
          <p:nvPr>
            <p:ph type="sldNum" sz="quarter" idx="12"/>
          </p:nvPr>
        </p:nvSpPr>
        <p:spPr>
          <a:ln/>
        </p:spPr>
        <p:txBody>
          <a:bodyPr/>
          <a:lstStyle>
            <a:lvl1pPr>
              <a:defRPr/>
            </a:lvl1pPr>
          </a:lstStyle>
          <a:p>
            <a:pPr>
              <a:defRPr/>
            </a:pPr>
            <a:fld id="{03188DA8-CBC7-4437-9C22-703440925C35}"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1"/>
          <p:cNvSpPr>
            <a:spLocks noGrp="1" noChangeArrowheads="1"/>
          </p:cNvSpPr>
          <p:nvPr>
            <p:ph type="dt" sz="half" idx="10"/>
          </p:nvPr>
        </p:nvSpPr>
        <p:spPr>
          <a:ln/>
        </p:spPr>
        <p:txBody>
          <a:bodyPr/>
          <a:lstStyle>
            <a:lvl1pPr>
              <a:defRPr/>
            </a:lvl1pPr>
          </a:lstStyle>
          <a:p>
            <a:pPr>
              <a:defRPr/>
            </a:pPr>
            <a:fld id="{F15609B1-F6AD-F347-A09B-A594EF91575A}" type="datetime1">
              <a:rPr lang="de-DE" smtClean="0"/>
              <a:t>22.09.2024</a:t>
            </a:fld>
            <a:endParaRPr lang="de-DE"/>
          </a:p>
        </p:txBody>
      </p:sp>
      <p:sp>
        <p:nvSpPr>
          <p:cNvPr id="5"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6" name="Rectangle 43"/>
          <p:cNvSpPr>
            <a:spLocks noGrp="1" noChangeArrowheads="1"/>
          </p:cNvSpPr>
          <p:nvPr>
            <p:ph type="sldNum" sz="quarter" idx="12"/>
          </p:nvPr>
        </p:nvSpPr>
        <p:spPr>
          <a:ln/>
        </p:spPr>
        <p:txBody>
          <a:bodyPr/>
          <a:lstStyle>
            <a:lvl1pPr>
              <a:defRPr/>
            </a:lvl1pPr>
          </a:lstStyle>
          <a:p>
            <a:pPr>
              <a:defRPr/>
            </a:pPr>
            <a:fld id="{EA0A08C0-BFEB-4CAB-B562-E16141D769C4}"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27088" y="1268413"/>
            <a:ext cx="3668712"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68413"/>
            <a:ext cx="3668713"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1"/>
          <p:cNvSpPr>
            <a:spLocks noGrp="1" noChangeArrowheads="1"/>
          </p:cNvSpPr>
          <p:nvPr>
            <p:ph type="dt" sz="half" idx="10"/>
          </p:nvPr>
        </p:nvSpPr>
        <p:spPr>
          <a:ln/>
        </p:spPr>
        <p:txBody>
          <a:bodyPr/>
          <a:lstStyle>
            <a:lvl1pPr>
              <a:defRPr/>
            </a:lvl1pPr>
          </a:lstStyle>
          <a:p>
            <a:pPr>
              <a:defRPr/>
            </a:pPr>
            <a:fld id="{395A805C-E28B-B744-8AA3-0F60F4DBBF36}" type="datetime1">
              <a:rPr lang="de-DE" smtClean="0"/>
              <a:t>22.09.2024</a:t>
            </a:fld>
            <a:endParaRPr lang="de-DE"/>
          </a:p>
        </p:txBody>
      </p:sp>
      <p:sp>
        <p:nvSpPr>
          <p:cNvPr id="6"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7" name="Rectangle 43"/>
          <p:cNvSpPr>
            <a:spLocks noGrp="1" noChangeArrowheads="1"/>
          </p:cNvSpPr>
          <p:nvPr>
            <p:ph type="sldNum" sz="quarter" idx="12"/>
          </p:nvPr>
        </p:nvSpPr>
        <p:spPr>
          <a:ln/>
        </p:spPr>
        <p:txBody>
          <a:bodyPr/>
          <a:lstStyle>
            <a:lvl1pPr>
              <a:defRPr/>
            </a:lvl1pPr>
          </a:lstStyle>
          <a:p>
            <a:pPr>
              <a:defRPr/>
            </a:pPr>
            <a:fld id="{D55576AA-C1D9-46B1-BEE8-E93EA6DDFE9F}"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1"/>
          <p:cNvSpPr>
            <a:spLocks noGrp="1" noChangeArrowheads="1"/>
          </p:cNvSpPr>
          <p:nvPr>
            <p:ph type="dt" sz="half" idx="10"/>
          </p:nvPr>
        </p:nvSpPr>
        <p:spPr>
          <a:ln/>
        </p:spPr>
        <p:txBody>
          <a:bodyPr/>
          <a:lstStyle>
            <a:lvl1pPr>
              <a:defRPr/>
            </a:lvl1pPr>
          </a:lstStyle>
          <a:p>
            <a:pPr>
              <a:defRPr/>
            </a:pPr>
            <a:fld id="{403EA921-F09B-C44C-9C9E-CE4A83C3DA5C}" type="datetime1">
              <a:rPr lang="de-DE" smtClean="0"/>
              <a:t>22.09.2024</a:t>
            </a:fld>
            <a:endParaRPr lang="de-DE"/>
          </a:p>
        </p:txBody>
      </p:sp>
      <p:sp>
        <p:nvSpPr>
          <p:cNvPr id="8"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9" name="Rectangle 43"/>
          <p:cNvSpPr>
            <a:spLocks noGrp="1" noChangeArrowheads="1"/>
          </p:cNvSpPr>
          <p:nvPr>
            <p:ph type="sldNum" sz="quarter" idx="12"/>
          </p:nvPr>
        </p:nvSpPr>
        <p:spPr>
          <a:ln/>
        </p:spPr>
        <p:txBody>
          <a:bodyPr/>
          <a:lstStyle>
            <a:lvl1pPr>
              <a:defRPr/>
            </a:lvl1pPr>
          </a:lstStyle>
          <a:p>
            <a:pPr>
              <a:defRPr/>
            </a:pPr>
            <a:fld id="{B0B7A850-CCBA-4634-971A-4FB3A66233D8}"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1"/>
          <p:cNvSpPr>
            <a:spLocks noGrp="1" noChangeArrowheads="1"/>
          </p:cNvSpPr>
          <p:nvPr>
            <p:ph type="dt" sz="half" idx="10"/>
          </p:nvPr>
        </p:nvSpPr>
        <p:spPr>
          <a:ln/>
        </p:spPr>
        <p:txBody>
          <a:bodyPr/>
          <a:lstStyle>
            <a:lvl1pPr>
              <a:defRPr/>
            </a:lvl1pPr>
          </a:lstStyle>
          <a:p>
            <a:pPr>
              <a:defRPr/>
            </a:pPr>
            <a:fld id="{AD09E21B-E1A6-0C43-B9F1-2CA71C61E236}" type="datetime1">
              <a:rPr lang="de-DE" smtClean="0"/>
              <a:t>22.09.2024</a:t>
            </a:fld>
            <a:endParaRPr lang="de-DE"/>
          </a:p>
        </p:txBody>
      </p:sp>
      <p:sp>
        <p:nvSpPr>
          <p:cNvPr id="4"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5" name="Rectangle 43"/>
          <p:cNvSpPr>
            <a:spLocks noGrp="1" noChangeArrowheads="1"/>
          </p:cNvSpPr>
          <p:nvPr>
            <p:ph type="sldNum" sz="quarter" idx="12"/>
          </p:nvPr>
        </p:nvSpPr>
        <p:spPr>
          <a:ln/>
        </p:spPr>
        <p:txBody>
          <a:bodyPr/>
          <a:lstStyle>
            <a:lvl1pPr>
              <a:defRPr/>
            </a:lvl1pPr>
          </a:lstStyle>
          <a:p>
            <a:pPr>
              <a:defRPr/>
            </a:pPr>
            <a:fld id="{EC2DF5DA-3A7E-4033-B0F6-3A18C32E706F}"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1"/>
          <p:cNvSpPr>
            <a:spLocks noGrp="1" noChangeArrowheads="1"/>
          </p:cNvSpPr>
          <p:nvPr>
            <p:ph type="dt" sz="half" idx="10"/>
          </p:nvPr>
        </p:nvSpPr>
        <p:spPr>
          <a:ln/>
        </p:spPr>
        <p:txBody>
          <a:bodyPr/>
          <a:lstStyle>
            <a:lvl1pPr>
              <a:defRPr/>
            </a:lvl1pPr>
          </a:lstStyle>
          <a:p>
            <a:pPr>
              <a:defRPr/>
            </a:pPr>
            <a:fld id="{D03D82D8-21A8-AA4A-97C1-2AA0032B6F46}" type="datetime1">
              <a:rPr lang="de-DE" smtClean="0"/>
              <a:t>22.09.2024</a:t>
            </a:fld>
            <a:endParaRPr lang="de-DE"/>
          </a:p>
        </p:txBody>
      </p:sp>
      <p:sp>
        <p:nvSpPr>
          <p:cNvPr id="3"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4" name="Rectangle 43"/>
          <p:cNvSpPr>
            <a:spLocks noGrp="1" noChangeArrowheads="1"/>
          </p:cNvSpPr>
          <p:nvPr>
            <p:ph type="sldNum" sz="quarter" idx="12"/>
          </p:nvPr>
        </p:nvSpPr>
        <p:spPr>
          <a:ln/>
        </p:spPr>
        <p:txBody>
          <a:bodyPr/>
          <a:lstStyle>
            <a:lvl1pPr>
              <a:defRPr/>
            </a:lvl1pPr>
          </a:lstStyle>
          <a:p>
            <a:pPr>
              <a:defRPr/>
            </a:pPr>
            <a:fld id="{F6A2FD56-A1D9-4304-B9ED-FE731E1EF393}"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1"/>
          <p:cNvSpPr>
            <a:spLocks noGrp="1" noChangeArrowheads="1"/>
          </p:cNvSpPr>
          <p:nvPr>
            <p:ph type="dt" sz="half" idx="10"/>
          </p:nvPr>
        </p:nvSpPr>
        <p:spPr>
          <a:ln/>
        </p:spPr>
        <p:txBody>
          <a:bodyPr/>
          <a:lstStyle>
            <a:lvl1pPr>
              <a:defRPr/>
            </a:lvl1pPr>
          </a:lstStyle>
          <a:p>
            <a:pPr>
              <a:defRPr/>
            </a:pPr>
            <a:fld id="{ACDD200C-B2AB-C648-8A7E-A124399CFC90}" type="datetime1">
              <a:rPr lang="de-DE" smtClean="0"/>
              <a:t>22.09.2024</a:t>
            </a:fld>
            <a:endParaRPr lang="de-DE"/>
          </a:p>
        </p:txBody>
      </p:sp>
      <p:sp>
        <p:nvSpPr>
          <p:cNvPr id="6"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7" name="Rectangle 43"/>
          <p:cNvSpPr>
            <a:spLocks noGrp="1" noChangeArrowheads="1"/>
          </p:cNvSpPr>
          <p:nvPr>
            <p:ph type="sldNum" sz="quarter" idx="12"/>
          </p:nvPr>
        </p:nvSpPr>
        <p:spPr>
          <a:ln/>
        </p:spPr>
        <p:txBody>
          <a:bodyPr/>
          <a:lstStyle>
            <a:lvl1pPr>
              <a:defRPr/>
            </a:lvl1pPr>
          </a:lstStyle>
          <a:p>
            <a:pPr>
              <a:defRPr/>
            </a:pPr>
            <a:fld id="{4D6793AB-8CC1-4506-B772-CCE566490FEA}"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1"/>
          <p:cNvSpPr>
            <a:spLocks noGrp="1" noChangeArrowheads="1"/>
          </p:cNvSpPr>
          <p:nvPr>
            <p:ph type="dt" sz="half" idx="10"/>
          </p:nvPr>
        </p:nvSpPr>
        <p:spPr>
          <a:ln/>
        </p:spPr>
        <p:txBody>
          <a:bodyPr/>
          <a:lstStyle>
            <a:lvl1pPr>
              <a:defRPr/>
            </a:lvl1pPr>
          </a:lstStyle>
          <a:p>
            <a:pPr>
              <a:defRPr/>
            </a:pPr>
            <a:fld id="{89A21ADC-C2F8-7C43-934E-15ABA171568F}" type="datetime1">
              <a:rPr lang="de-DE" smtClean="0"/>
              <a:t>22.09.2024</a:t>
            </a:fld>
            <a:endParaRPr lang="de-DE"/>
          </a:p>
        </p:txBody>
      </p:sp>
      <p:sp>
        <p:nvSpPr>
          <p:cNvPr id="6" name="Rectangle 42"/>
          <p:cNvSpPr>
            <a:spLocks noGrp="1" noChangeArrowheads="1"/>
          </p:cNvSpPr>
          <p:nvPr>
            <p:ph type="ftr" sz="quarter" idx="11"/>
          </p:nvPr>
        </p:nvSpPr>
        <p:spPr>
          <a:ln/>
        </p:spPr>
        <p:txBody>
          <a:bodyPr/>
          <a:lstStyle>
            <a:lvl1pPr>
              <a:defRPr/>
            </a:lvl1pPr>
          </a:lstStyle>
          <a:p>
            <a:pPr>
              <a:defRPr/>
            </a:pPr>
            <a:r>
              <a:rPr lang="de-DE"/>
              <a:t>Transdisciplinarity: Concept and Applications</a:t>
            </a:r>
          </a:p>
        </p:txBody>
      </p:sp>
      <p:sp>
        <p:nvSpPr>
          <p:cNvPr id="7" name="Rectangle 43"/>
          <p:cNvSpPr>
            <a:spLocks noGrp="1" noChangeArrowheads="1"/>
          </p:cNvSpPr>
          <p:nvPr>
            <p:ph type="sldNum" sz="quarter" idx="12"/>
          </p:nvPr>
        </p:nvSpPr>
        <p:spPr>
          <a:ln/>
        </p:spPr>
        <p:txBody>
          <a:bodyPr/>
          <a:lstStyle>
            <a:lvl1pPr>
              <a:defRPr/>
            </a:lvl1pPr>
          </a:lstStyle>
          <a:p>
            <a:pPr>
              <a:defRPr/>
            </a:pPr>
            <a:fld id="{6F07959D-6527-4305-B81D-45A442AEDEF6}" type="slidenum">
              <a:rPr lang="en-US"/>
              <a:pPr>
                <a:defRPr/>
              </a:pPr>
              <a:t>‹Nº›</a:t>
            </a:fld>
            <a:r>
              <a:rPr lang="en-US"/>
              <a:t> </a:t>
            </a:r>
            <a:r>
              <a:rPr lang="en-US">
                <a:solidFill>
                  <a:srgbClr val="87A2B9"/>
                </a:solidFill>
                <a:latin typeface="Symbol" pitchFamily="18" charset="2"/>
              </a:rPr>
              <a:t> </a:t>
            </a:r>
            <a:r>
              <a:rPr lang="en-US"/>
              <a:t>34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6"/>
          <p:cNvPicPr>
            <a:picLocks noChangeAspect="1" noChangeArrowheads="1"/>
          </p:cNvPicPr>
          <p:nvPr userDrawn="1"/>
        </p:nvPicPr>
        <p:blipFill>
          <a:blip r:embed="rId13" cstate="print"/>
          <a:srcRect/>
          <a:stretch>
            <a:fillRect/>
          </a:stretch>
        </p:blipFill>
        <p:spPr bwMode="auto">
          <a:xfrm>
            <a:off x="50800" y="6203950"/>
            <a:ext cx="609600" cy="4349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822325" y="114300"/>
            <a:ext cx="7494588" cy="9382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CLICK TO EDIT MASTER TITLE STYLE</a:t>
            </a:r>
          </a:p>
        </p:txBody>
      </p:sp>
      <p:sp>
        <p:nvSpPr>
          <p:cNvPr id="1028" name="Rectangle 18"/>
          <p:cNvSpPr>
            <a:spLocks noGrp="1" noChangeArrowheads="1"/>
          </p:cNvSpPr>
          <p:nvPr>
            <p:ph type="body" idx="1"/>
          </p:nvPr>
        </p:nvSpPr>
        <p:spPr bwMode="auto">
          <a:xfrm>
            <a:off x="827088" y="1268413"/>
            <a:ext cx="7489825"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1056" name="Line 32"/>
          <p:cNvSpPr>
            <a:spLocks noChangeShapeType="1"/>
          </p:cNvSpPr>
          <p:nvPr userDrawn="1"/>
        </p:nvSpPr>
        <p:spPr bwMode="auto">
          <a:xfrm>
            <a:off x="685800" y="0"/>
            <a:ext cx="0" cy="6858000"/>
          </a:xfrm>
          <a:prstGeom prst="line">
            <a:avLst/>
          </a:prstGeom>
          <a:noFill/>
          <a:ln w="9525">
            <a:solidFill>
              <a:srgbClr val="B8C9D9"/>
            </a:solidFill>
            <a:round/>
            <a:headEnd/>
            <a:tailEnd/>
          </a:ln>
          <a:effectLst/>
        </p:spPr>
        <p:txBody>
          <a:bodyPr wrap="none" anchor="ctr"/>
          <a:lstStyle/>
          <a:p>
            <a:pPr>
              <a:defRPr/>
            </a:pPr>
            <a:endParaRPr lang="de-DE"/>
          </a:p>
        </p:txBody>
      </p:sp>
      <p:sp>
        <p:nvSpPr>
          <p:cNvPr id="1057" name="Line 33"/>
          <p:cNvSpPr>
            <a:spLocks noChangeShapeType="1"/>
          </p:cNvSpPr>
          <p:nvPr userDrawn="1"/>
        </p:nvSpPr>
        <p:spPr bwMode="auto">
          <a:xfrm>
            <a:off x="0" y="6553200"/>
            <a:ext cx="9144000" cy="0"/>
          </a:xfrm>
          <a:prstGeom prst="line">
            <a:avLst/>
          </a:prstGeom>
          <a:noFill/>
          <a:ln w="9525">
            <a:solidFill>
              <a:srgbClr val="87A2B9"/>
            </a:solidFill>
            <a:round/>
            <a:headEnd/>
            <a:tailEnd/>
          </a:ln>
          <a:effectLst/>
        </p:spPr>
        <p:txBody>
          <a:bodyPr wrap="none" anchor="ctr"/>
          <a:lstStyle/>
          <a:p>
            <a:pPr>
              <a:defRPr/>
            </a:pPr>
            <a:endParaRPr lang="de-DE"/>
          </a:p>
        </p:txBody>
      </p:sp>
      <p:sp>
        <p:nvSpPr>
          <p:cNvPr id="1065" name="Rectangle 41"/>
          <p:cNvSpPr>
            <a:spLocks noGrp="1" noChangeArrowheads="1"/>
          </p:cNvSpPr>
          <p:nvPr>
            <p:ph type="dt" sz="half" idx="2"/>
          </p:nvPr>
        </p:nvSpPr>
        <p:spPr bwMode="auto">
          <a:xfrm>
            <a:off x="58738" y="6542088"/>
            <a:ext cx="768350" cy="315912"/>
          </a:xfrm>
          <a:prstGeom prst="rect">
            <a:avLst/>
          </a:prstGeom>
          <a:noFill/>
          <a:ln w="9525">
            <a:noFill/>
            <a:miter lim="800000"/>
            <a:headEnd/>
            <a:tailEnd/>
          </a:ln>
          <a:effectLst/>
        </p:spPr>
        <p:txBody>
          <a:bodyPr vert="horz" wrap="square" lIns="18000" tIns="90000" rIns="18000" bIns="90000" numCol="1" anchor="t" anchorCtr="0" compatLnSpc="1">
            <a:prstTxWarp prst="textNoShape">
              <a:avLst/>
            </a:prstTxWarp>
          </a:bodyPr>
          <a:lstStyle>
            <a:lvl1pPr eaLnBrk="0" hangingPunct="0">
              <a:defRPr sz="1000">
                <a:solidFill>
                  <a:schemeClr val="tx1"/>
                </a:solidFill>
                <a:latin typeface="+mn-lt"/>
              </a:defRPr>
            </a:lvl1pPr>
          </a:lstStyle>
          <a:p>
            <a:pPr>
              <a:defRPr/>
            </a:pPr>
            <a:fld id="{7F78E589-273C-4B4B-B3EA-DFF295DA3176}" type="datetime1">
              <a:rPr lang="de-DE" smtClean="0"/>
              <a:t>22.09.2024</a:t>
            </a:fld>
            <a:endParaRPr lang="de-DE"/>
          </a:p>
        </p:txBody>
      </p:sp>
      <p:sp>
        <p:nvSpPr>
          <p:cNvPr id="1066" name="Rectangle 42"/>
          <p:cNvSpPr>
            <a:spLocks noGrp="1" noChangeArrowheads="1"/>
          </p:cNvSpPr>
          <p:nvPr>
            <p:ph type="ftr" sz="quarter" idx="3"/>
          </p:nvPr>
        </p:nvSpPr>
        <p:spPr bwMode="auto">
          <a:xfrm>
            <a:off x="827088" y="6542088"/>
            <a:ext cx="7416800" cy="315912"/>
          </a:xfrm>
          <a:prstGeom prst="rect">
            <a:avLst/>
          </a:prstGeom>
          <a:noFill/>
          <a:ln w="9525">
            <a:noFill/>
            <a:miter lim="800000"/>
            <a:headEnd/>
            <a:tailEnd/>
          </a:ln>
          <a:effectLst/>
        </p:spPr>
        <p:txBody>
          <a:bodyPr vert="horz" wrap="square" lIns="91440" tIns="90000" rIns="91440" bIns="90000" numCol="1" anchor="t" anchorCtr="0" compatLnSpc="1">
            <a:prstTxWarp prst="textNoShape">
              <a:avLst/>
            </a:prstTxWarp>
          </a:bodyPr>
          <a:lstStyle>
            <a:lvl1pPr eaLnBrk="0" hangingPunct="0">
              <a:defRPr sz="1000">
                <a:solidFill>
                  <a:srgbClr val="354451"/>
                </a:solidFill>
                <a:latin typeface="+mn-lt"/>
              </a:defRPr>
            </a:lvl1pPr>
          </a:lstStyle>
          <a:p>
            <a:pPr>
              <a:defRPr/>
            </a:pPr>
            <a:r>
              <a:rPr lang="de-DE"/>
              <a:t>Transdisciplinarity: Concept and Applications</a:t>
            </a:r>
          </a:p>
        </p:txBody>
      </p:sp>
      <p:sp>
        <p:nvSpPr>
          <p:cNvPr id="1067" name="Rectangle 43"/>
          <p:cNvSpPr>
            <a:spLocks noGrp="1" noChangeArrowheads="1"/>
          </p:cNvSpPr>
          <p:nvPr>
            <p:ph type="sldNum" sz="quarter" idx="4"/>
          </p:nvPr>
        </p:nvSpPr>
        <p:spPr bwMode="auto">
          <a:xfrm>
            <a:off x="8316913" y="6542088"/>
            <a:ext cx="827087" cy="315912"/>
          </a:xfrm>
          <a:prstGeom prst="rect">
            <a:avLst/>
          </a:prstGeom>
          <a:noFill/>
          <a:ln w="9525">
            <a:noFill/>
            <a:miter lim="800000"/>
            <a:headEnd/>
            <a:tailEnd/>
          </a:ln>
          <a:effectLst/>
        </p:spPr>
        <p:txBody>
          <a:bodyPr vert="horz" wrap="square" lIns="91440" tIns="90000" rIns="91440" bIns="90000" numCol="1" anchor="t" anchorCtr="0" compatLnSpc="1">
            <a:prstTxWarp prst="textNoShape">
              <a:avLst/>
            </a:prstTxWarp>
          </a:bodyPr>
          <a:lstStyle>
            <a:lvl1pPr algn="r" eaLnBrk="0" hangingPunct="0">
              <a:defRPr sz="1000">
                <a:solidFill>
                  <a:schemeClr val="tx1"/>
                </a:solidFill>
                <a:latin typeface="+mn-lt"/>
              </a:defRPr>
            </a:lvl1pPr>
          </a:lstStyle>
          <a:p>
            <a:pPr>
              <a:defRPr/>
            </a:pPr>
            <a:fld id="{7BB78E6D-A9E1-4858-A287-3304CF327E98}" type="slidenum">
              <a:rPr lang="en-US"/>
              <a:pPr>
                <a:defRPr/>
              </a:pPr>
              <a:t>‹Nº›</a:t>
            </a:fld>
            <a:r>
              <a:rPr lang="en-US"/>
              <a:t> </a:t>
            </a:r>
            <a:r>
              <a:rPr lang="en-US">
                <a:solidFill>
                  <a:srgbClr val="87A2B9"/>
                </a:solidFill>
                <a:latin typeface="Symbol" pitchFamily="18" charset="2"/>
              </a:rPr>
              <a:t> </a:t>
            </a:r>
            <a:r>
              <a:rPr lang="en-US"/>
              <a:t>34</a:t>
            </a:r>
          </a:p>
        </p:txBody>
      </p:sp>
    </p:spTree>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Times New Roman" pitchFamily="18" charset="0"/>
        </a:defRPr>
      </a:lvl2pPr>
      <a:lvl3pPr algn="l" rtl="0" eaLnBrk="0" fontAlgn="base" hangingPunct="0">
        <a:spcBef>
          <a:spcPct val="0"/>
        </a:spcBef>
        <a:spcAft>
          <a:spcPct val="0"/>
        </a:spcAft>
        <a:defRPr sz="2200">
          <a:solidFill>
            <a:schemeClr val="tx2"/>
          </a:solidFill>
          <a:latin typeface="Times New Roman" pitchFamily="18" charset="0"/>
        </a:defRPr>
      </a:lvl3pPr>
      <a:lvl4pPr algn="l" rtl="0" eaLnBrk="0" fontAlgn="base" hangingPunct="0">
        <a:spcBef>
          <a:spcPct val="0"/>
        </a:spcBef>
        <a:spcAft>
          <a:spcPct val="0"/>
        </a:spcAft>
        <a:defRPr sz="2200">
          <a:solidFill>
            <a:schemeClr val="tx2"/>
          </a:solidFill>
          <a:latin typeface="Times New Roman" pitchFamily="18" charset="0"/>
        </a:defRPr>
      </a:lvl4pPr>
      <a:lvl5pPr algn="l" rtl="0" eaLnBrk="0" fontAlgn="base" hangingPunct="0">
        <a:spcBef>
          <a:spcPct val="0"/>
        </a:spcBef>
        <a:spcAft>
          <a:spcPct val="0"/>
        </a:spcAft>
        <a:defRPr sz="2200">
          <a:solidFill>
            <a:schemeClr val="tx2"/>
          </a:solidFill>
          <a:latin typeface="Times New Roman" pitchFamily="18" charset="0"/>
        </a:defRPr>
      </a:lvl5pPr>
      <a:lvl6pPr marL="457200" algn="l" rtl="0" fontAlgn="base">
        <a:spcBef>
          <a:spcPct val="0"/>
        </a:spcBef>
        <a:spcAft>
          <a:spcPct val="0"/>
        </a:spcAft>
        <a:defRPr sz="2200">
          <a:solidFill>
            <a:schemeClr val="tx2"/>
          </a:solidFill>
          <a:latin typeface="Times New Roman" pitchFamily="18" charset="0"/>
        </a:defRPr>
      </a:lvl6pPr>
      <a:lvl7pPr marL="914400" algn="l" rtl="0" fontAlgn="base">
        <a:spcBef>
          <a:spcPct val="0"/>
        </a:spcBef>
        <a:spcAft>
          <a:spcPct val="0"/>
        </a:spcAft>
        <a:defRPr sz="2200">
          <a:solidFill>
            <a:schemeClr val="tx2"/>
          </a:solidFill>
          <a:latin typeface="Times New Roman" pitchFamily="18" charset="0"/>
        </a:defRPr>
      </a:lvl7pPr>
      <a:lvl8pPr marL="1371600" algn="l" rtl="0" fontAlgn="base">
        <a:spcBef>
          <a:spcPct val="0"/>
        </a:spcBef>
        <a:spcAft>
          <a:spcPct val="0"/>
        </a:spcAft>
        <a:defRPr sz="2200">
          <a:solidFill>
            <a:schemeClr val="tx2"/>
          </a:solidFill>
          <a:latin typeface="Times New Roman" pitchFamily="18" charset="0"/>
        </a:defRPr>
      </a:lvl8pPr>
      <a:lvl9pPr marL="1828800" algn="l" rtl="0" fontAlgn="base">
        <a:spcBef>
          <a:spcPct val="0"/>
        </a:spcBef>
        <a:spcAft>
          <a:spcPct val="0"/>
        </a:spcAft>
        <a:defRPr sz="2200">
          <a:solidFill>
            <a:schemeClr val="tx2"/>
          </a:solidFill>
          <a:latin typeface="Times New Roman" pitchFamily="18" charset="0"/>
        </a:defRPr>
      </a:lvl9pPr>
    </p:titleStyle>
    <p:bodyStyle>
      <a:lvl1pPr marL="357188" indent="-357188" algn="l" rtl="0" eaLnBrk="0" fontAlgn="base" hangingPunct="0">
        <a:spcBef>
          <a:spcPct val="20000"/>
        </a:spcBef>
        <a:spcAft>
          <a:spcPct val="0"/>
        </a:spcAft>
        <a:buClr>
          <a:srgbClr val="354451"/>
        </a:buClr>
        <a:buFont typeface="Wingdings" pitchFamily="2" charset="2"/>
        <a:buChar char="n"/>
        <a:defRPr sz="2000">
          <a:solidFill>
            <a:schemeClr val="tx1"/>
          </a:solidFill>
          <a:latin typeface="+mn-lt"/>
          <a:ea typeface="+mn-ea"/>
          <a:cs typeface="+mn-cs"/>
        </a:defRPr>
      </a:lvl1pPr>
      <a:lvl2pPr marL="804863" indent="-268288" algn="l" rtl="0" eaLnBrk="0" fontAlgn="base" hangingPunct="0">
        <a:spcBef>
          <a:spcPct val="20000"/>
        </a:spcBef>
        <a:spcAft>
          <a:spcPct val="0"/>
        </a:spcAft>
        <a:buClr>
          <a:srgbClr val="354451"/>
        </a:buClr>
        <a:buFont typeface="Wingdings" pitchFamily="2" charset="2"/>
        <a:buChar char="Ø"/>
        <a:defRPr sz="2800">
          <a:solidFill>
            <a:schemeClr val="tx1"/>
          </a:solidFill>
          <a:latin typeface="+mn-lt"/>
        </a:defRPr>
      </a:lvl2pPr>
      <a:lvl3pPr marL="1252538" indent="-268288" algn="l" rtl="0" eaLnBrk="0" fontAlgn="base" hangingPunct="0">
        <a:spcBef>
          <a:spcPct val="20000"/>
        </a:spcBef>
        <a:spcAft>
          <a:spcPct val="0"/>
        </a:spcAft>
        <a:buClr>
          <a:srgbClr val="354451"/>
        </a:buClr>
        <a:buFont typeface="Arial" charset="0"/>
        <a:buChar char="–"/>
        <a:defRPr sz="1600">
          <a:solidFill>
            <a:schemeClr val="tx1"/>
          </a:solidFill>
          <a:latin typeface="+mn-lt"/>
        </a:defRPr>
      </a:lvl3pPr>
      <a:lvl4pPr marL="1700213" indent="-268288" algn="l" rtl="0" eaLnBrk="0" fontAlgn="base" hangingPunct="0">
        <a:spcBef>
          <a:spcPct val="20000"/>
        </a:spcBef>
        <a:spcAft>
          <a:spcPct val="0"/>
        </a:spcAft>
        <a:buClr>
          <a:srgbClr val="354451"/>
        </a:buClr>
        <a:buFont typeface="Arial" charset="0"/>
        <a:buChar char="–"/>
        <a:defRPr sz="1600">
          <a:solidFill>
            <a:schemeClr val="tx1"/>
          </a:solidFill>
          <a:latin typeface="+mn-lt"/>
        </a:defRPr>
      </a:lvl4pPr>
      <a:lvl5pPr marL="2149475" indent="-269875" algn="l" rtl="0" eaLnBrk="0" fontAlgn="base" hangingPunct="0">
        <a:spcBef>
          <a:spcPct val="20000"/>
        </a:spcBef>
        <a:spcAft>
          <a:spcPct val="0"/>
        </a:spcAft>
        <a:buClr>
          <a:srgbClr val="354451"/>
        </a:buClr>
        <a:buFont typeface="Arial" charset="0"/>
        <a:buChar char="–"/>
        <a:defRPr sz="1600">
          <a:solidFill>
            <a:schemeClr val="tx1"/>
          </a:solidFill>
          <a:latin typeface="+mn-lt"/>
        </a:defRPr>
      </a:lvl5pPr>
      <a:lvl6pPr marL="2606675" indent="-269875" algn="l" rtl="0" fontAlgn="base">
        <a:spcBef>
          <a:spcPct val="20000"/>
        </a:spcBef>
        <a:spcAft>
          <a:spcPct val="0"/>
        </a:spcAft>
        <a:buClr>
          <a:srgbClr val="354451"/>
        </a:buClr>
        <a:buFont typeface="Arial" pitchFamily="34" charset="0"/>
        <a:buChar char="–"/>
        <a:defRPr sz="1600">
          <a:solidFill>
            <a:schemeClr val="tx1"/>
          </a:solidFill>
          <a:latin typeface="+mn-lt"/>
        </a:defRPr>
      </a:lvl6pPr>
      <a:lvl7pPr marL="3063875" indent="-269875" algn="l" rtl="0" fontAlgn="base">
        <a:spcBef>
          <a:spcPct val="20000"/>
        </a:spcBef>
        <a:spcAft>
          <a:spcPct val="0"/>
        </a:spcAft>
        <a:buClr>
          <a:srgbClr val="354451"/>
        </a:buClr>
        <a:buFont typeface="Arial" pitchFamily="34" charset="0"/>
        <a:buChar char="–"/>
        <a:defRPr sz="1600">
          <a:solidFill>
            <a:schemeClr val="tx1"/>
          </a:solidFill>
          <a:latin typeface="+mn-lt"/>
        </a:defRPr>
      </a:lvl7pPr>
      <a:lvl8pPr marL="3521075" indent="-269875" algn="l" rtl="0" fontAlgn="base">
        <a:spcBef>
          <a:spcPct val="20000"/>
        </a:spcBef>
        <a:spcAft>
          <a:spcPct val="0"/>
        </a:spcAft>
        <a:buClr>
          <a:srgbClr val="354451"/>
        </a:buClr>
        <a:buFont typeface="Arial" pitchFamily="34" charset="0"/>
        <a:buChar char="–"/>
        <a:defRPr sz="1600">
          <a:solidFill>
            <a:schemeClr val="tx1"/>
          </a:solidFill>
          <a:latin typeface="+mn-lt"/>
        </a:defRPr>
      </a:lvl8pPr>
      <a:lvl9pPr marL="3978275" indent="-269875" algn="l" rtl="0" fontAlgn="base">
        <a:spcBef>
          <a:spcPct val="20000"/>
        </a:spcBef>
        <a:spcAft>
          <a:spcPct val="0"/>
        </a:spcAft>
        <a:buClr>
          <a:srgbClr val="354451"/>
        </a:buClr>
        <a:buFont typeface="Arial" pitchFamily="34"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512" y="260648"/>
            <a:ext cx="9144000" cy="1371600"/>
          </a:xfrm>
        </p:spPr>
        <p:txBody>
          <a:bodyPr/>
          <a:lstStyle/>
          <a:p>
            <a:pPr algn="ctr"/>
            <a:r>
              <a:rPr lang="de-DE" b="1" i="0" u="none" strike="noStrike" dirty="0">
                <a:solidFill>
                  <a:srgbClr val="000000"/>
                </a:solidFill>
                <a:effectLst/>
                <a:latin typeface="arial" panose="020B0604020202020204" pitchFamily="34" charset="0"/>
              </a:rPr>
              <a:t>The </a:t>
            </a:r>
            <a:r>
              <a:rPr lang="de-DE" b="1" dirty="0" err="1">
                <a:solidFill>
                  <a:srgbClr val="000000"/>
                </a:solidFill>
                <a:latin typeface="arial" panose="020B0604020202020204" pitchFamily="34" charset="0"/>
              </a:rPr>
              <a:t>R</a:t>
            </a:r>
            <a:r>
              <a:rPr lang="de-DE" b="1" i="0" u="none" strike="noStrike" dirty="0" err="1">
                <a:solidFill>
                  <a:srgbClr val="000000"/>
                </a:solidFill>
                <a:effectLst/>
                <a:latin typeface="arial" panose="020B0604020202020204" pitchFamily="34" charset="0"/>
              </a:rPr>
              <a:t>ole</a:t>
            </a:r>
            <a:r>
              <a:rPr lang="de-DE" b="1" i="0" u="none" strike="noStrike" dirty="0">
                <a:solidFill>
                  <a:srgbClr val="000000"/>
                </a:solidFill>
                <a:effectLst/>
                <a:latin typeface="arial" panose="020B0604020202020204" pitchFamily="34" charset="0"/>
              </a:rPr>
              <a:t> of Natural and Social Sciences for</a:t>
            </a:r>
            <a:br>
              <a:rPr lang="de-DE" b="1" i="0" u="none" strike="noStrike" dirty="0">
                <a:solidFill>
                  <a:srgbClr val="000000"/>
                </a:solidFill>
                <a:effectLst/>
                <a:latin typeface="arial" panose="020B0604020202020204" pitchFamily="34" charset="0"/>
              </a:rPr>
            </a:br>
            <a:r>
              <a:rPr lang="de-DE" b="1" i="0" u="none" strike="noStrike" dirty="0" err="1">
                <a:solidFill>
                  <a:srgbClr val="000000"/>
                </a:solidFill>
                <a:effectLst/>
                <a:latin typeface="arial" panose="020B0604020202020204" pitchFamily="34" charset="0"/>
              </a:rPr>
              <a:t>Transdisciplinary</a:t>
            </a:r>
            <a:r>
              <a:rPr lang="de-DE" b="1" i="0" u="none" strike="noStrike" dirty="0">
                <a:solidFill>
                  <a:srgbClr val="000000"/>
                </a:solidFill>
                <a:effectLst/>
                <a:latin typeface="arial" panose="020B0604020202020204" pitchFamily="34" charset="0"/>
              </a:rPr>
              <a:t> Research and Implementation</a:t>
            </a:r>
            <a:br>
              <a:rPr lang="de-DE" b="1" i="0" u="none" strike="noStrike" dirty="0">
                <a:solidFill>
                  <a:srgbClr val="000000"/>
                </a:solidFill>
                <a:effectLst/>
                <a:latin typeface="arial" panose="020B0604020202020204" pitchFamily="34" charset="0"/>
              </a:rPr>
            </a:br>
            <a:r>
              <a:rPr lang="de-DE" b="1" i="0" u="none" strike="noStrike" dirty="0">
                <a:solidFill>
                  <a:srgbClr val="000000"/>
                </a:solidFill>
                <a:effectLst/>
                <a:latin typeface="arial" panose="020B0604020202020204" pitchFamily="34" charset="0"/>
              </a:rPr>
              <a:t>in the Energy Transition</a:t>
            </a:r>
            <a:br>
              <a:rPr lang="de-DE" sz="1800" dirty="0">
                <a:effectLst/>
                <a:latin typeface="Times New Roman" panose="02020603050405020304" pitchFamily="18" charset="0"/>
                <a:ea typeface="Times New Roman" panose="02020603050405020304" pitchFamily="18" charset="0"/>
              </a:rPr>
            </a:br>
            <a:br>
              <a:rPr lang="de-DE" sz="2400" b="1" dirty="0"/>
            </a:br>
            <a:br>
              <a:rPr lang="de-DE" sz="2000" b="1" dirty="0"/>
            </a:br>
            <a:br>
              <a:rPr lang="de-DE" sz="2000" b="1" dirty="0"/>
            </a:br>
            <a:br>
              <a:rPr lang="de-DE" sz="2400" b="1" dirty="0"/>
            </a:br>
            <a:endParaRPr lang="en-US" sz="2400" dirty="0"/>
          </a:p>
        </p:txBody>
      </p:sp>
      <p:sp>
        <p:nvSpPr>
          <p:cNvPr id="3075" name="Rectangle 3"/>
          <p:cNvSpPr>
            <a:spLocks noGrp="1" noChangeArrowheads="1"/>
          </p:cNvSpPr>
          <p:nvPr>
            <p:ph type="subTitle" idx="1"/>
          </p:nvPr>
        </p:nvSpPr>
        <p:spPr>
          <a:xfrm>
            <a:off x="971600" y="3501008"/>
            <a:ext cx="4195763" cy="2740025"/>
          </a:xfrm>
        </p:spPr>
        <p:txBody>
          <a:bodyPr/>
          <a:lstStyle/>
          <a:p>
            <a:pPr eaLnBrk="1" hangingPunct="1"/>
            <a:endParaRPr lang="en-US" dirty="0"/>
          </a:p>
          <a:p>
            <a:pPr eaLnBrk="1" hangingPunct="1"/>
            <a:r>
              <a:rPr lang="en-US" dirty="0">
                <a:cs typeface="Arial" charset="0"/>
              </a:rPr>
              <a:t>Sept. 23. 2024</a:t>
            </a:r>
          </a:p>
          <a:p>
            <a:pPr eaLnBrk="1" hangingPunct="1"/>
            <a:r>
              <a:rPr lang="en-US" dirty="0">
                <a:cs typeface="Arial" charset="0"/>
              </a:rPr>
              <a:t>Madrid, Spain </a:t>
            </a:r>
            <a:br>
              <a:rPr lang="en-US" dirty="0"/>
            </a:br>
            <a:endParaRPr lang="en-US" dirty="0"/>
          </a:p>
          <a:p>
            <a:pPr eaLnBrk="1" hangingPunct="1"/>
            <a:r>
              <a:rPr lang="en-US" b="1" i="1" dirty="0" err="1"/>
              <a:t>Ortwin</a:t>
            </a:r>
            <a:r>
              <a:rPr lang="en-US" b="1" i="1" dirty="0"/>
              <a:t> </a:t>
            </a:r>
            <a:r>
              <a:rPr lang="en-US" b="1" i="1" dirty="0" err="1"/>
              <a:t>Renn</a:t>
            </a:r>
            <a:endParaRPr lang="en-US" b="1" i="1" dirty="0"/>
          </a:p>
          <a:p>
            <a:pPr eaLnBrk="1" hangingPunct="1"/>
            <a:br>
              <a:rPr lang="en-US" dirty="0"/>
            </a:br>
            <a:r>
              <a:rPr lang="en-US" dirty="0"/>
              <a:t>Research Institute for Sustainability Helmholtz Center, Potsdam</a:t>
            </a:r>
          </a:p>
          <a:p>
            <a:pPr eaLnBrk="1" hangingPunct="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4467225" y="4797425"/>
            <a:ext cx="1400175" cy="574675"/>
          </a:xfrm>
          <a:prstGeom prst="rect">
            <a:avLst/>
          </a:prstGeom>
          <a:solidFill>
            <a:srgbClr val="66FFCC"/>
          </a:solidFill>
          <a:ln w="9525">
            <a:solidFill>
              <a:schemeClr val="hlink"/>
            </a:solidFill>
            <a:miter lim="800000"/>
            <a:headEnd/>
            <a:tailEnd/>
          </a:ln>
        </p:spPr>
        <p:txBody>
          <a:bodyPr anchor="ctr"/>
          <a:lstStyle/>
          <a:p>
            <a:r>
              <a:rPr lang="en-GB" sz="1400">
                <a:solidFill>
                  <a:schemeClr val="tx1"/>
                </a:solidFill>
                <a:latin typeface="Arial" charset="0"/>
              </a:rPr>
              <a:t>Complexity</a:t>
            </a:r>
          </a:p>
        </p:txBody>
      </p:sp>
      <p:sp>
        <p:nvSpPr>
          <p:cNvPr id="149508" name="Rectangle 4"/>
          <p:cNvSpPr>
            <a:spLocks noChangeArrowheads="1"/>
          </p:cNvSpPr>
          <p:nvPr/>
        </p:nvSpPr>
        <p:spPr bwMode="auto">
          <a:xfrm>
            <a:off x="4467225" y="2852738"/>
            <a:ext cx="1400175" cy="1871662"/>
          </a:xfrm>
          <a:prstGeom prst="rect">
            <a:avLst/>
          </a:prstGeom>
          <a:solidFill>
            <a:srgbClr val="CCFF66"/>
          </a:solidFill>
          <a:ln w="9525">
            <a:solidFill>
              <a:schemeClr val="tx1"/>
            </a:solidFill>
            <a:miter lim="800000"/>
            <a:headEnd/>
            <a:tailEnd/>
          </a:ln>
        </p:spPr>
        <p:txBody>
          <a:bodyPr lIns="90000" rIns="54000" anchor="ctr"/>
          <a:lstStyle/>
          <a:p>
            <a:r>
              <a:rPr lang="en-GB" sz="1400" dirty="0">
                <a:solidFill>
                  <a:schemeClr val="tx1"/>
                </a:solidFill>
                <a:latin typeface="Arial" charset="0"/>
              </a:rPr>
              <a:t>Epistemic</a:t>
            </a:r>
          </a:p>
          <a:p>
            <a:endParaRPr lang="en-GB" sz="1400" dirty="0">
              <a:solidFill>
                <a:schemeClr val="tx1"/>
              </a:solidFill>
              <a:latin typeface="Arial" charset="0"/>
            </a:endParaRPr>
          </a:p>
          <a:p>
            <a:r>
              <a:rPr lang="en-GB" sz="1400" dirty="0">
                <a:solidFill>
                  <a:schemeClr val="tx1"/>
                </a:solidFill>
                <a:latin typeface="Arial" charset="0"/>
              </a:rPr>
              <a:t>Use experts to find valid, reliable and relevant models about the problem</a:t>
            </a:r>
          </a:p>
        </p:txBody>
      </p:sp>
      <p:sp>
        <p:nvSpPr>
          <p:cNvPr id="149513" name="Rectangle 9"/>
          <p:cNvSpPr>
            <a:spLocks noChangeArrowheads="1"/>
          </p:cNvSpPr>
          <p:nvPr/>
        </p:nvSpPr>
        <p:spPr bwMode="auto">
          <a:xfrm>
            <a:off x="6051550" y="4797425"/>
            <a:ext cx="1400175" cy="574675"/>
          </a:xfrm>
          <a:prstGeom prst="rect">
            <a:avLst/>
          </a:prstGeom>
          <a:solidFill>
            <a:srgbClr val="66FFCC"/>
          </a:solidFill>
          <a:ln w="9525">
            <a:solidFill>
              <a:schemeClr val="hlink"/>
            </a:solidFill>
            <a:miter lim="800000"/>
            <a:headEnd/>
            <a:tailEnd/>
          </a:ln>
        </p:spPr>
        <p:txBody>
          <a:bodyPr anchor="ctr"/>
          <a:lstStyle/>
          <a:p>
            <a:r>
              <a:rPr lang="en-GB" sz="1400">
                <a:solidFill>
                  <a:schemeClr val="tx1"/>
                </a:solidFill>
                <a:latin typeface="Arial" charset="0"/>
              </a:rPr>
              <a:t>Uncertainty </a:t>
            </a:r>
          </a:p>
        </p:txBody>
      </p:sp>
      <p:sp>
        <p:nvSpPr>
          <p:cNvPr id="149514" name="Rectangle 10"/>
          <p:cNvSpPr>
            <a:spLocks noChangeArrowheads="1"/>
          </p:cNvSpPr>
          <p:nvPr/>
        </p:nvSpPr>
        <p:spPr bwMode="auto">
          <a:xfrm>
            <a:off x="6051550" y="2852738"/>
            <a:ext cx="1400175" cy="1871662"/>
          </a:xfrm>
          <a:prstGeom prst="rect">
            <a:avLst/>
          </a:prstGeom>
          <a:solidFill>
            <a:srgbClr val="CCFF66"/>
          </a:solidFill>
          <a:ln w="9525">
            <a:solidFill>
              <a:schemeClr val="tx1"/>
            </a:solidFill>
            <a:miter lim="800000"/>
            <a:headEnd/>
            <a:tailEnd/>
          </a:ln>
        </p:spPr>
        <p:txBody>
          <a:bodyPr lIns="90000" rIns="54000" anchor="ctr"/>
          <a:lstStyle/>
          <a:p>
            <a:r>
              <a:rPr lang="en-GB" sz="1400">
                <a:solidFill>
                  <a:schemeClr val="tx1"/>
                </a:solidFill>
                <a:latin typeface="Arial" charset="0"/>
              </a:rPr>
              <a:t>Reflective</a:t>
            </a:r>
          </a:p>
          <a:p>
            <a:endParaRPr lang="en-GB" sz="1400">
              <a:solidFill>
                <a:schemeClr val="tx1"/>
              </a:solidFill>
              <a:latin typeface="Arial" charset="0"/>
            </a:endParaRPr>
          </a:p>
          <a:p>
            <a:r>
              <a:rPr lang="en-GB" sz="1400">
                <a:solidFill>
                  <a:schemeClr val="tx1"/>
                </a:solidFill>
                <a:latin typeface="Arial" charset="0"/>
              </a:rPr>
              <a:t>Involve all affected stakeholders to collectively decide best way forward</a:t>
            </a:r>
          </a:p>
        </p:txBody>
      </p:sp>
      <p:sp>
        <p:nvSpPr>
          <p:cNvPr id="149518" name="Rectangle 14"/>
          <p:cNvSpPr>
            <a:spLocks noChangeArrowheads="1"/>
          </p:cNvSpPr>
          <p:nvPr/>
        </p:nvSpPr>
        <p:spPr bwMode="auto">
          <a:xfrm>
            <a:off x="7635875" y="4797425"/>
            <a:ext cx="1400175" cy="574675"/>
          </a:xfrm>
          <a:prstGeom prst="rect">
            <a:avLst/>
          </a:prstGeom>
          <a:solidFill>
            <a:srgbClr val="66FFCC"/>
          </a:solidFill>
          <a:ln w="9525">
            <a:solidFill>
              <a:schemeClr val="hlink"/>
            </a:solidFill>
            <a:miter lim="800000"/>
            <a:headEnd/>
            <a:tailEnd/>
          </a:ln>
        </p:spPr>
        <p:txBody>
          <a:bodyPr anchor="ctr"/>
          <a:lstStyle/>
          <a:p>
            <a:r>
              <a:rPr lang="en-GB" sz="1400">
                <a:solidFill>
                  <a:schemeClr val="tx1"/>
                </a:solidFill>
                <a:latin typeface="Arial" charset="0"/>
              </a:rPr>
              <a:t>Ambiguity</a:t>
            </a:r>
          </a:p>
        </p:txBody>
      </p:sp>
      <p:sp>
        <p:nvSpPr>
          <p:cNvPr id="149519" name="Rectangle 15"/>
          <p:cNvSpPr>
            <a:spLocks noChangeArrowheads="1"/>
          </p:cNvSpPr>
          <p:nvPr/>
        </p:nvSpPr>
        <p:spPr bwMode="auto">
          <a:xfrm>
            <a:off x="7635875" y="2852738"/>
            <a:ext cx="1400175" cy="1871662"/>
          </a:xfrm>
          <a:prstGeom prst="rect">
            <a:avLst/>
          </a:prstGeom>
          <a:solidFill>
            <a:srgbClr val="CCFF66"/>
          </a:solidFill>
          <a:ln w="9525">
            <a:solidFill>
              <a:schemeClr val="tx1"/>
            </a:solidFill>
            <a:miter lim="800000"/>
            <a:headEnd/>
            <a:tailEnd/>
          </a:ln>
        </p:spPr>
        <p:txBody>
          <a:bodyPr lIns="90000" rIns="54000" anchor="ctr"/>
          <a:lstStyle/>
          <a:p>
            <a:r>
              <a:rPr lang="en-GB" sz="1400" dirty="0">
                <a:solidFill>
                  <a:schemeClr val="tx1"/>
                </a:solidFill>
                <a:latin typeface="Arial" charset="0"/>
              </a:rPr>
              <a:t>Participatory</a:t>
            </a:r>
          </a:p>
          <a:p>
            <a:endParaRPr lang="en-GB" sz="1400" dirty="0">
              <a:solidFill>
                <a:schemeClr val="tx1"/>
              </a:solidFill>
              <a:latin typeface="Arial" charset="0"/>
            </a:endParaRPr>
          </a:p>
          <a:p>
            <a:r>
              <a:rPr lang="en-GB" sz="1400" dirty="0">
                <a:solidFill>
                  <a:schemeClr val="tx1"/>
                </a:solidFill>
                <a:latin typeface="Arial" charset="0"/>
              </a:rPr>
              <a:t>Include all actors so as to expose, accept, discuss and resolve differences</a:t>
            </a:r>
          </a:p>
        </p:txBody>
      </p:sp>
      <p:sp>
        <p:nvSpPr>
          <p:cNvPr id="149522" name="Rectangle 18"/>
          <p:cNvSpPr>
            <a:spLocks noChangeArrowheads="1"/>
          </p:cNvSpPr>
          <p:nvPr/>
        </p:nvSpPr>
        <p:spPr bwMode="auto">
          <a:xfrm>
            <a:off x="2843213" y="4797425"/>
            <a:ext cx="1400175" cy="574675"/>
          </a:xfrm>
          <a:prstGeom prst="rect">
            <a:avLst/>
          </a:prstGeom>
          <a:solidFill>
            <a:srgbClr val="66FFCC"/>
          </a:solidFill>
          <a:ln w="9525">
            <a:solidFill>
              <a:schemeClr val="hlink"/>
            </a:solidFill>
            <a:miter lim="800000"/>
            <a:headEnd/>
            <a:tailEnd/>
          </a:ln>
        </p:spPr>
        <p:txBody>
          <a:bodyPr anchor="ctr"/>
          <a:lstStyle/>
          <a:p>
            <a:r>
              <a:rPr lang="en-GB" sz="1400">
                <a:solidFill>
                  <a:schemeClr val="tx1"/>
                </a:solidFill>
                <a:latin typeface="Arial" charset="0"/>
              </a:rPr>
              <a:t>Simple</a:t>
            </a:r>
          </a:p>
        </p:txBody>
      </p:sp>
      <p:sp>
        <p:nvSpPr>
          <p:cNvPr id="149523" name="Rectangle 19"/>
          <p:cNvSpPr>
            <a:spLocks noChangeArrowheads="1"/>
          </p:cNvSpPr>
          <p:nvPr/>
        </p:nvSpPr>
        <p:spPr bwMode="auto">
          <a:xfrm>
            <a:off x="2843213" y="2852738"/>
            <a:ext cx="1400175" cy="1871662"/>
          </a:xfrm>
          <a:prstGeom prst="rect">
            <a:avLst/>
          </a:prstGeom>
          <a:solidFill>
            <a:srgbClr val="CCFF66"/>
          </a:solidFill>
          <a:ln w="9525">
            <a:solidFill>
              <a:schemeClr val="tx1"/>
            </a:solidFill>
            <a:miter lim="800000"/>
            <a:headEnd/>
            <a:tailEnd/>
          </a:ln>
        </p:spPr>
        <p:txBody>
          <a:bodyPr lIns="90000" rIns="54000" anchor="ctr"/>
          <a:lstStyle/>
          <a:p>
            <a:r>
              <a:rPr lang="en-GB" sz="1400" dirty="0">
                <a:solidFill>
                  <a:schemeClr val="tx1"/>
                </a:solidFill>
                <a:latin typeface="Arial" charset="0"/>
              </a:rPr>
              <a:t>Instrumental</a:t>
            </a:r>
          </a:p>
          <a:p>
            <a:endParaRPr lang="en-GB" sz="1400" dirty="0">
              <a:solidFill>
                <a:schemeClr val="tx1"/>
              </a:solidFill>
              <a:latin typeface="Arial" charset="0"/>
            </a:endParaRPr>
          </a:p>
          <a:p>
            <a:r>
              <a:rPr lang="en-GB" sz="1400" dirty="0">
                <a:solidFill>
                  <a:schemeClr val="tx1"/>
                </a:solidFill>
                <a:latin typeface="Arial" charset="0"/>
              </a:rPr>
              <a:t>Build on past experience and state-of-the-art knowledge</a:t>
            </a:r>
          </a:p>
        </p:txBody>
      </p:sp>
      <p:sp>
        <p:nvSpPr>
          <p:cNvPr id="149524" name="Rectangle 20"/>
          <p:cNvSpPr>
            <a:spLocks noChangeArrowheads="1"/>
          </p:cNvSpPr>
          <p:nvPr/>
        </p:nvSpPr>
        <p:spPr bwMode="auto">
          <a:xfrm>
            <a:off x="2843213" y="2349500"/>
            <a:ext cx="1400175" cy="421653"/>
          </a:xfrm>
          <a:prstGeom prst="rect">
            <a:avLst/>
          </a:prstGeom>
          <a:solidFill>
            <a:srgbClr val="CCFFFF"/>
          </a:solidFill>
          <a:ln w="9525">
            <a:solidFill>
              <a:schemeClr val="tx1"/>
            </a:solidFill>
            <a:miter lim="800000"/>
            <a:headEnd/>
            <a:tailEnd/>
          </a:ln>
        </p:spPr>
        <p:txBody>
          <a:bodyPr lIns="90000" rIns="54000" anchor="ctr"/>
          <a:lstStyle/>
          <a:p>
            <a:r>
              <a:rPr lang="en-GB" sz="1400" dirty="0">
                <a:solidFill>
                  <a:schemeClr val="tx1"/>
                </a:solidFill>
                <a:latin typeface="Arial" charset="0"/>
              </a:rPr>
              <a:t>Experts (disciplinary)</a:t>
            </a:r>
          </a:p>
        </p:txBody>
      </p:sp>
      <p:sp>
        <p:nvSpPr>
          <p:cNvPr id="149527" name="Rectangle 23"/>
          <p:cNvSpPr>
            <a:spLocks noChangeArrowheads="1"/>
          </p:cNvSpPr>
          <p:nvPr/>
        </p:nvSpPr>
        <p:spPr bwMode="auto">
          <a:xfrm>
            <a:off x="757238" y="4808538"/>
            <a:ext cx="1798637" cy="555625"/>
          </a:xfrm>
          <a:prstGeom prst="rect">
            <a:avLst/>
          </a:prstGeom>
          <a:solidFill>
            <a:srgbClr val="66FFCC">
              <a:alpha val="10196"/>
            </a:srgbClr>
          </a:solidFill>
          <a:ln w="9525">
            <a:solidFill>
              <a:schemeClr val="hlink"/>
            </a:solidFill>
            <a:miter lim="800000"/>
            <a:headEnd/>
            <a:tailEnd/>
          </a:ln>
        </p:spPr>
        <p:txBody>
          <a:bodyPr anchor="ctr"/>
          <a:lstStyle/>
          <a:p>
            <a:r>
              <a:rPr lang="en-GB" sz="1400" dirty="0">
                <a:solidFill>
                  <a:schemeClr val="tx1"/>
                </a:solidFill>
                <a:latin typeface="Arial" charset="0"/>
              </a:rPr>
              <a:t>Dominant problem characteristic</a:t>
            </a:r>
          </a:p>
        </p:txBody>
      </p:sp>
      <p:sp>
        <p:nvSpPr>
          <p:cNvPr id="149528" name="Rectangle 24"/>
          <p:cNvSpPr>
            <a:spLocks noChangeArrowheads="1"/>
          </p:cNvSpPr>
          <p:nvPr/>
        </p:nvSpPr>
        <p:spPr bwMode="auto">
          <a:xfrm>
            <a:off x="757238" y="2874963"/>
            <a:ext cx="1798637" cy="1851025"/>
          </a:xfrm>
          <a:prstGeom prst="rect">
            <a:avLst/>
          </a:prstGeom>
          <a:solidFill>
            <a:srgbClr val="CCFF66">
              <a:alpha val="10196"/>
            </a:srgbClr>
          </a:solidFill>
          <a:ln w="9525">
            <a:solidFill>
              <a:schemeClr val="hlink"/>
            </a:solidFill>
            <a:miter lim="800000"/>
            <a:headEnd/>
            <a:tailEnd/>
          </a:ln>
        </p:spPr>
        <p:txBody>
          <a:bodyPr anchor="ctr"/>
          <a:lstStyle/>
          <a:p>
            <a:r>
              <a:rPr lang="en-GB" sz="1400">
                <a:solidFill>
                  <a:schemeClr val="tx1"/>
                </a:solidFill>
                <a:latin typeface="Arial" charset="0"/>
              </a:rPr>
              <a:t>Type of participation</a:t>
            </a:r>
          </a:p>
        </p:txBody>
      </p:sp>
      <p:sp>
        <p:nvSpPr>
          <p:cNvPr id="149529" name="Rectangle 25"/>
          <p:cNvSpPr>
            <a:spLocks noChangeArrowheads="1"/>
          </p:cNvSpPr>
          <p:nvPr/>
        </p:nvSpPr>
        <p:spPr bwMode="auto">
          <a:xfrm>
            <a:off x="757238" y="1125538"/>
            <a:ext cx="1798637" cy="1655762"/>
          </a:xfrm>
          <a:prstGeom prst="rect">
            <a:avLst/>
          </a:prstGeom>
          <a:solidFill>
            <a:srgbClr val="CCECFF">
              <a:alpha val="10196"/>
            </a:srgbClr>
          </a:solidFill>
          <a:ln w="9525">
            <a:solidFill>
              <a:schemeClr val="hlink"/>
            </a:solidFill>
            <a:miter lim="800000"/>
            <a:headEnd/>
            <a:tailEnd/>
          </a:ln>
        </p:spPr>
        <p:txBody>
          <a:bodyPr anchor="ctr"/>
          <a:lstStyle/>
          <a:p>
            <a:r>
              <a:rPr lang="en-GB" sz="1400">
                <a:solidFill>
                  <a:schemeClr val="tx1"/>
                </a:solidFill>
                <a:latin typeface="Arial" charset="0"/>
              </a:rPr>
              <a:t>Actors</a:t>
            </a:r>
          </a:p>
        </p:txBody>
      </p:sp>
      <p:sp>
        <p:nvSpPr>
          <p:cNvPr id="149532" name="Line 28"/>
          <p:cNvSpPr>
            <a:spLocks noChangeShapeType="1"/>
          </p:cNvSpPr>
          <p:nvPr/>
        </p:nvSpPr>
        <p:spPr bwMode="auto">
          <a:xfrm flipV="1">
            <a:off x="2700338" y="1125538"/>
            <a:ext cx="1587" cy="424815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39950" name="Rectangle 29"/>
          <p:cNvSpPr>
            <a:spLocks noGrp="1" noChangeArrowheads="1"/>
          </p:cNvSpPr>
          <p:nvPr>
            <p:ph type="title"/>
          </p:nvPr>
        </p:nvSpPr>
        <p:spPr/>
        <p:txBody>
          <a:bodyPr/>
          <a:lstStyle/>
          <a:p>
            <a:r>
              <a:rPr lang="fr-CH" dirty="0">
                <a:latin typeface="Times New Roman" charset="0"/>
              </a:rPr>
              <a:t>Components of </a:t>
            </a:r>
            <a:r>
              <a:rPr lang="fr-CH" dirty="0" err="1">
                <a:latin typeface="Times New Roman" charset="0"/>
              </a:rPr>
              <a:t>transdisciplinary</a:t>
            </a:r>
            <a:r>
              <a:rPr lang="fr-CH" dirty="0">
                <a:latin typeface="Times New Roman" charset="0"/>
              </a:rPr>
              <a:t> </a:t>
            </a:r>
            <a:r>
              <a:rPr lang="fr-CH">
                <a:latin typeface="Times New Roman" charset="0"/>
              </a:rPr>
              <a:t>approaches</a:t>
            </a:r>
            <a:endParaRPr lang="en-GB" dirty="0">
              <a:latin typeface="Times New Roman" charset="0"/>
            </a:endParaRPr>
          </a:p>
        </p:txBody>
      </p:sp>
      <p:sp>
        <p:nvSpPr>
          <p:cNvPr id="149534" name="Rectangle 30"/>
          <p:cNvSpPr>
            <a:spLocks noChangeArrowheads="1"/>
          </p:cNvSpPr>
          <p:nvPr/>
        </p:nvSpPr>
        <p:spPr bwMode="auto">
          <a:xfrm>
            <a:off x="4447750" y="2420938"/>
            <a:ext cx="1400175" cy="361950"/>
          </a:xfrm>
          <a:prstGeom prst="rect">
            <a:avLst/>
          </a:prstGeom>
          <a:solidFill>
            <a:srgbClr val="CCFFFF"/>
          </a:solidFill>
          <a:ln w="9525">
            <a:solidFill>
              <a:schemeClr val="tx1"/>
            </a:solidFill>
            <a:miter lim="800000"/>
            <a:headEnd/>
            <a:tailEnd/>
          </a:ln>
        </p:spPr>
        <p:txBody>
          <a:bodyPr lIns="90000" rIns="54000" anchor="ctr"/>
          <a:lstStyle/>
          <a:p>
            <a:r>
              <a:rPr lang="en-GB" sz="1400" dirty="0">
                <a:solidFill>
                  <a:schemeClr val="tx1"/>
                </a:solidFill>
                <a:latin typeface="Arial" charset="0"/>
              </a:rPr>
              <a:t>Agency Staff</a:t>
            </a:r>
          </a:p>
        </p:txBody>
      </p:sp>
      <p:sp>
        <p:nvSpPr>
          <p:cNvPr id="149535" name="Rectangle 31"/>
          <p:cNvSpPr>
            <a:spLocks noChangeArrowheads="1"/>
          </p:cNvSpPr>
          <p:nvPr/>
        </p:nvSpPr>
        <p:spPr bwMode="auto">
          <a:xfrm>
            <a:off x="6084888" y="2420938"/>
            <a:ext cx="1400175" cy="361950"/>
          </a:xfrm>
          <a:prstGeom prst="rect">
            <a:avLst/>
          </a:prstGeom>
          <a:solidFill>
            <a:srgbClr val="CCFFFF"/>
          </a:solidFill>
          <a:ln w="9525">
            <a:solidFill>
              <a:schemeClr val="tx1"/>
            </a:solidFill>
            <a:miter lim="800000"/>
            <a:headEnd/>
            <a:tailEnd/>
          </a:ln>
        </p:spPr>
        <p:txBody>
          <a:bodyPr lIns="90000" rIns="54000" anchor="ctr"/>
          <a:lstStyle/>
          <a:p>
            <a:r>
              <a:rPr lang="en-GB" sz="1400">
                <a:solidFill>
                  <a:schemeClr val="tx1"/>
                </a:solidFill>
                <a:latin typeface="Arial" charset="0"/>
              </a:rPr>
              <a:t>Agency Staff</a:t>
            </a:r>
          </a:p>
        </p:txBody>
      </p:sp>
      <p:sp>
        <p:nvSpPr>
          <p:cNvPr id="149536" name="Rectangle 32"/>
          <p:cNvSpPr>
            <a:spLocks noChangeArrowheads="1"/>
          </p:cNvSpPr>
          <p:nvPr/>
        </p:nvSpPr>
        <p:spPr bwMode="auto">
          <a:xfrm>
            <a:off x="7635875" y="2420938"/>
            <a:ext cx="1400175" cy="361950"/>
          </a:xfrm>
          <a:prstGeom prst="rect">
            <a:avLst/>
          </a:prstGeom>
          <a:solidFill>
            <a:srgbClr val="CCFFFF"/>
          </a:solidFill>
          <a:ln w="9525">
            <a:solidFill>
              <a:schemeClr val="tx1"/>
            </a:solidFill>
            <a:miter lim="800000"/>
            <a:headEnd/>
            <a:tailEnd/>
          </a:ln>
        </p:spPr>
        <p:txBody>
          <a:bodyPr lIns="90000" rIns="54000" anchor="ctr"/>
          <a:lstStyle/>
          <a:p>
            <a:r>
              <a:rPr lang="en-GB" sz="1400">
                <a:solidFill>
                  <a:schemeClr val="tx1"/>
                </a:solidFill>
                <a:latin typeface="Arial" charset="0"/>
              </a:rPr>
              <a:t>Agency Staff</a:t>
            </a:r>
          </a:p>
        </p:txBody>
      </p:sp>
      <p:sp>
        <p:nvSpPr>
          <p:cNvPr id="149537" name="Rectangle 33"/>
          <p:cNvSpPr>
            <a:spLocks noChangeArrowheads="1"/>
          </p:cNvSpPr>
          <p:nvPr/>
        </p:nvSpPr>
        <p:spPr bwMode="auto">
          <a:xfrm>
            <a:off x="4467225" y="1987550"/>
            <a:ext cx="1400175" cy="361950"/>
          </a:xfrm>
          <a:prstGeom prst="rect">
            <a:avLst/>
          </a:prstGeom>
          <a:solidFill>
            <a:srgbClr val="CCECFF"/>
          </a:solidFill>
          <a:ln w="9525">
            <a:solidFill>
              <a:schemeClr val="tx1"/>
            </a:solidFill>
            <a:miter lim="800000"/>
            <a:headEnd/>
            <a:tailEnd/>
          </a:ln>
        </p:spPr>
        <p:txBody>
          <a:bodyPr lIns="90000" rIns="54000" anchor="ctr"/>
          <a:lstStyle/>
          <a:p>
            <a:pPr>
              <a:lnSpc>
                <a:spcPct val="85000"/>
              </a:lnSpc>
            </a:pPr>
            <a:r>
              <a:rPr lang="en-GB" sz="1400" dirty="0">
                <a:solidFill>
                  <a:schemeClr val="tx1"/>
                </a:solidFill>
                <a:latin typeface="Arial" charset="0"/>
              </a:rPr>
              <a:t>Interdisciplinary</a:t>
            </a:r>
          </a:p>
        </p:txBody>
      </p:sp>
      <p:sp>
        <p:nvSpPr>
          <p:cNvPr id="149541" name="Rectangle 37"/>
          <p:cNvSpPr>
            <a:spLocks noChangeArrowheads="1"/>
          </p:cNvSpPr>
          <p:nvPr/>
        </p:nvSpPr>
        <p:spPr bwMode="auto">
          <a:xfrm>
            <a:off x="6062683" y="1212849"/>
            <a:ext cx="1400175" cy="361950"/>
          </a:xfrm>
          <a:prstGeom prst="rect">
            <a:avLst/>
          </a:prstGeom>
          <a:solidFill>
            <a:srgbClr val="99CCFF"/>
          </a:solidFill>
          <a:ln w="9525">
            <a:solidFill>
              <a:schemeClr val="tx1"/>
            </a:solidFill>
            <a:miter lim="800000"/>
            <a:headEnd/>
            <a:tailEnd/>
          </a:ln>
        </p:spPr>
        <p:txBody>
          <a:bodyPr lIns="90000" rIns="54000" anchor="ctr"/>
          <a:lstStyle/>
          <a:p>
            <a:pPr>
              <a:lnSpc>
                <a:spcPct val="85000"/>
              </a:lnSpc>
            </a:pPr>
            <a:r>
              <a:rPr lang="en-GB" sz="1400" dirty="0" err="1">
                <a:solidFill>
                  <a:schemeClr val="tx1"/>
                </a:solidFill>
                <a:latin typeface="Arial" charset="0"/>
              </a:rPr>
              <a:t>Transdisciplin</a:t>
            </a:r>
            <a:r>
              <a:rPr lang="en-GB" sz="1400" dirty="0">
                <a:solidFill>
                  <a:schemeClr val="tx1"/>
                </a:solidFill>
                <a:latin typeface="Arial" charset="0"/>
              </a:rPr>
              <a:t>.. Experts</a:t>
            </a:r>
          </a:p>
        </p:txBody>
      </p:sp>
      <p:sp>
        <p:nvSpPr>
          <p:cNvPr id="149543" name="Rectangle 39"/>
          <p:cNvSpPr>
            <a:spLocks noChangeArrowheads="1"/>
          </p:cNvSpPr>
          <p:nvPr/>
        </p:nvSpPr>
        <p:spPr bwMode="auto">
          <a:xfrm>
            <a:off x="7574572" y="681038"/>
            <a:ext cx="1400175" cy="361950"/>
          </a:xfrm>
          <a:prstGeom prst="rect">
            <a:avLst/>
          </a:prstGeom>
          <a:solidFill>
            <a:srgbClr val="66CCFF"/>
          </a:solidFill>
          <a:ln w="9525">
            <a:solidFill>
              <a:schemeClr val="tx1"/>
            </a:solidFill>
            <a:miter lim="800000"/>
            <a:headEnd/>
            <a:tailEnd/>
          </a:ln>
        </p:spPr>
        <p:txBody>
          <a:bodyPr lIns="90000" rIns="54000" anchor="ctr"/>
          <a:lstStyle/>
          <a:p>
            <a:r>
              <a:rPr lang="en-GB" sz="1400" dirty="0">
                <a:solidFill>
                  <a:schemeClr val="tx1"/>
                </a:solidFill>
                <a:latin typeface="Arial" charset="0"/>
              </a:rPr>
              <a:t>« Civil society »</a:t>
            </a:r>
          </a:p>
        </p:txBody>
      </p:sp>
      <p:sp>
        <p:nvSpPr>
          <p:cNvPr id="149545" name="Rectangle 41"/>
          <p:cNvSpPr>
            <a:spLocks noChangeArrowheads="1"/>
          </p:cNvSpPr>
          <p:nvPr/>
        </p:nvSpPr>
        <p:spPr bwMode="auto">
          <a:xfrm>
            <a:off x="6062684" y="2022476"/>
            <a:ext cx="1400175" cy="361950"/>
          </a:xfrm>
          <a:prstGeom prst="rect">
            <a:avLst/>
          </a:prstGeom>
          <a:solidFill>
            <a:srgbClr val="CCECFF"/>
          </a:solidFill>
          <a:ln w="9525">
            <a:solidFill>
              <a:schemeClr val="tx1"/>
            </a:solidFill>
            <a:miter lim="800000"/>
            <a:headEnd/>
            <a:tailEnd/>
          </a:ln>
        </p:spPr>
        <p:txBody>
          <a:bodyPr lIns="90000" rIns="54000" anchor="ctr"/>
          <a:lstStyle/>
          <a:p>
            <a:pPr>
              <a:lnSpc>
                <a:spcPct val="85000"/>
              </a:lnSpc>
            </a:pPr>
            <a:r>
              <a:rPr lang="en-GB" sz="1400" dirty="0">
                <a:solidFill>
                  <a:schemeClr val="tx1"/>
                </a:solidFill>
                <a:latin typeface="Arial" charset="0"/>
              </a:rPr>
              <a:t>Interdisciplinary Researchers</a:t>
            </a:r>
          </a:p>
        </p:txBody>
      </p:sp>
      <p:sp>
        <p:nvSpPr>
          <p:cNvPr id="149546" name="Rectangle 42"/>
          <p:cNvSpPr>
            <a:spLocks noChangeArrowheads="1"/>
          </p:cNvSpPr>
          <p:nvPr/>
        </p:nvSpPr>
        <p:spPr bwMode="auto">
          <a:xfrm>
            <a:off x="7635875" y="1989138"/>
            <a:ext cx="1400175" cy="361950"/>
          </a:xfrm>
          <a:prstGeom prst="rect">
            <a:avLst/>
          </a:prstGeom>
          <a:solidFill>
            <a:srgbClr val="CCECFF"/>
          </a:solidFill>
          <a:ln w="9525">
            <a:solidFill>
              <a:schemeClr val="tx1"/>
            </a:solidFill>
            <a:miter lim="800000"/>
            <a:headEnd/>
            <a:tailEnd/>
          </a:ln>
        </p:spPr>
        <p:txBody>
          <a:bodyPr lIns="90000" rIns="54000" anchor="ctr"/>
          <a:lstStyle/>
          <a:p>
            <a:pPr>
              <a:lnSpc>
                <a:spcPct val="85000"/>
              </a:lnSpc>
            </a:pPr>
            <a:r>
              <a:rPr lang="en-GB" sz="1400">
                <a:solidFill>
                  <a:schemeClr val="tx1"/>
                </a:solidFill>
                <a:latin typeface="Arial" charset="0"/>
              </a:rPr>
              <a:t>Scientists/ Researchers</a:t>
            </a:r>
          </a:p>
        </p:txBody>
      </p:sp>
      <p:sp>
        <p:nvSpPr>
          <p:cNvPr id="149547" name="Rectangle 43"/>
          <p:cNvSpPr>
            <a:spLocks noChangeArrowheads="1"/>
          </p:cNvSpPr>
          <p:nvPr/>
        </p:nvSpPr>
        <p:spPr bwMode="auto">
          <a:xfrm>
            <a:off x="7635875" y="1557338"/>
            <a:ext cx="1400175" cy="361950"/>
          </a:xfrm>
          <a:prstGeom prst="rect">
            <a:avLst/>
          </a:prstGeom>
          <a:solidFill>
            <a:srgbClr val="99CCFF"/>
          </a:solidFill>
          <a:ln w="9525">
            <a:solidFill>
              <a:schemeClr val="tx1"/>
            </a:solidFill>
            <a:miter lim="800000"/>
            <a:headEnd/>
            <a:tailEnd/>
          </a:ln>
        </p:spPr>
        <p:txBody>
          <a:bodyPr lIns="90000" rIns="54000" anchor="ctr"/>
          <a:lstStyle/>
          <a:p>
            <a:pPr>
              <a:lnSpc>
                <a:spcPct val="85000"/>
              </a:lnSpc>
            </a:pPr>
            <a:r>
              <a:rPr lang="en-GB" sz="1400">
                <a:solidFill>
                  <a:schemeClr val="tx1"/>
                </a:solidFill>
                <a:latin typeface="Arial" charset="0"/>
              </a:rPr>
              <a:t>Affected stakeholders</a:t>
            </a:r>
          </a:p>
        </p:txBody>
      </p:sp>
      <p:sp>
        <p:nvSpPr>
          <p:cNvPr id="149548" name="AutoShape 44"/>
          <p:cNvSpPr>
            <a:spLocks noChangeArrowheads="1"/>
          </p:cNvSpPr>
          <p:nvPr/>
        </p:nvSpPr>
        <p:spPr bwMode="auto">
          <a:xfrm>
            <a:off x="2843213" y="5373688"/>
            <a:ext cx="6192837" cy="1150937"/>
          </a:xfrm>
          <a:prstGeom prst="leftRightArrow">
            <a:avLst>
              <a:gd name="adj1" fmla="val 50000"/>
              <a:gd name="adj2" fmla="val 107614"/>
            </a:avLst>
          </a:prstGeom>
          <a:solidFill>
            <a:srgbClr val="FFFF99"/>
          </a:solidFill>
          <a:ln w="9525">
            <a:solidFill>
              <a:schemeClr val="bg2"/>
            </a:solidFill>
            <a:miter lim="800000"/>
            <a:headEnd/>
            <a:tailEnd/>
          </a:ln>
        </p:spPr>
        <p:txBody>
          <a:bodyPr wrap="none" anchor="ctr"/>
          <a:lstStyle/>
          <a:p>
            <a:pPr algn="ctr"/>
            <a:r>
              <a:rPr lang="en-GB" sz="1600" dirty="0">
                <a:latin typeface="Arial" charset="0"/>
              </a:rPr>
              <a:t>As the level of knowledge changes, so </a:t>
            </a:r>
          </a:p>
          <a:p>
            <a:pPr algn="ctr"/>
            <a:r>
              <a:rPr lang="en-GB" sz="1600" dirty="0">
                <a:latin typeface="Arial" charset="0"/>
              </a:rPr>
              <a:t>will the type of participation need to change</a:t>
            </a:r>
          </a:p>
        </p:txBody>
      </p:sp>
      <p:sp>
        <p:nvSpPr>
          <p:cNvPr id="2" name="Rectangle 20">
            <a:extLst>
              <a:ext uri="{FF2B5EF4-FFF2-40B4-BE49-F238E27FC236}">
                <a16:creationId xmlns:a16="http://schemas.microsoft.com/office/drawing/2014/main" id="{276F063E-7EAF-57C6-8716-2454DC9BD104}"/>
              </a:ext>
            </a:extLst>
          </p:cNvPr>
          <p:cNvSpPr>
            <a:spLocks noChangeArrowheads="1"/>
          </p:cNvSpPr>
          <p:nvPr/>
        </p:nvSpPr>
        <p:spPr bwMode="auto">
          <a:xfrm>
            <a:off x="4464050" y="2425792"/>
            <a:ext cx="1400175" cy="361950"/>
          </a:xfrm>
          <a:prstGeom prst="rect">
            <a:avLst/>
          </a:prstGeom>
          <a:solidFill>
            <a:srgbClr val="CCFFFF"/>
          </a:solidFill>
          <a:ln w="9525">
            <a:solidFill>
              <a:schemeClr val="tx1"/>
            </a:solidFill>
            <a:miter lim="800000"/>
            <a:headEnd/>
            <a:tailEnd/>
          </a:ln>
        </p:spPr>
        <p:txBody>
          <a:bodyPr lIns="90000" rIns="54000" anchor="ctr"/>
          <a:lstStyle/>
          <a:p>
            <a:r>
              <a:rPr lang="en-GB" sz="1400" dirty="0">
                <a:solidFill>
                  <a:schemeClr val="tx1"/>
                </a:solidFill>
                <a:latin typeface="Arial" charset="0"/>
              </a:rPr>
              <a:t>Experts (disciplinary)</a:t>
            </a:r>
          </a:p>
        </p:txBody>
      </p:sp>
      <p:sp>
        <p:nvSpPr>
          <p:cNvPr id="3" name="Rectangle 20">
            <a:extLst>
              <a:ext uri="{FF2B5EF4-FFF2-40B4-BE49-F238E27FC236}">
                <a16:creationId xmlns:a16="http://schemas.microsoft.com/office/drawing/2014/main" id="{52300AB5-01DD-FB00-305B-A36F3E7A6EA2}"/>
              </a:ext>
            </a:extLst>
          </p:cNvPr>
          <p:cNvSpPr>
            <a:spLocks noChangeArrowheads="1"/>
          </p:cNvSpPr>
          <p:nvPr/>
        </p:nvSpPr>
        <p:spPr bwMode="auto">
          <a:xfrm>
            <a:off x="6084888" y="2425792"/>
            <a:ext cx="1400175" cy="361950"/>
          </a:xfrm>
          <a:prstGeom prst="rect">
            <a:avLst/>
          </a:prstGeom>
          <a:solidFill>
            <a:srgbClr val="CCFFFF"/>
          </a:solidFill>
          <a:ln w="9525">
            <a:solidFill>
              <a:schemeClr val="tx1"/>
            </a:solidFill>
            <a:miter lim="800000"/>
            <a:headEnd/>
            <a:tailEnd/>
          </a:ln>
        </p:spPr>
        <p:txBody>
          <a:bodyPr lIns="90000" rIns="54000" anchor="ctr"/>
          <a:lstStyle/>
          <a:p>
            <a:r>
              <a:rPr lang="en-GB" sz="1400" dirty="0">
                <a:solidFill>
                  <a:schemeClr val="tx1"/>
                </a:solidFill>
                <a:latin typeface="Arial" charset="0"/>
              </a:rPr>
              <a:t>Experts (disciplinary)</a:t>
            </a:r>
          </a:p>
        </p:txBody>
      </p:sp>
      <p:sp>
        <p:nvSpPr>
          <p:cNvPr id="4" name="Rectangle 20">
            <a:extLst>
              <a:ext uri="{FF2B5EF4-FFF2-40B4-BE49-F238E27FC236}">
                <a16:creationId xmlns:a16="http://schemas.microsoft.com/office/drawing/2014/main" id="{5F07EBBD-AC58-D038-81F7-AFB2460B77AA}"/>
              </a:ext>
            </a:extLst>
          </p:cNvPr>
          <p:cNvSpPr>
            <a:spLocks noChangeArrowheads="1"/>
          </p:cNvSpPr>
          <p:nvPr/>
        </p:nvSpPr>
        <p:spPr bwMode="auto">
          <a:xfrm>
            <a:off x="7670561" y="2417763"/>
            <a:ext cx="1400175" cy="361950"/>
          </a:xfrm>
          <a:prstGeom prst="rect">
            <a:avLst/>
          </a:prstGeom>
          <a:solidFill>
            <a:srgbClr val="CCFFFF"/>
          </a:solidFill>
          <a:ln w="9525">
            <a:solidFill>
              <a:schemeClr val="tx1"/>
            </a:solidFill>
            <a:miter lim="800000"/>
            <a:headEnd/>
            <a:tailEnd/>
          </a:ln>
        </p:spPr>
        <p:txBody>
          <a:bodyPr lIns="90000" rIns="54000" anchor="ctr"/>
          <a:lstStyle/>
          <a:p>
            <a:r>
              <a:rPr lang="en-GB" sz="1400" dirty="0">
                <a:solidFill>
                  <a:schemeClr val="tx1"/>
                </a:solidFill>
                <a:latin typeface="Arial" charset="0"/>
              </a:rPr>
              <a:t>Experts (disciplinary)</a:t>
            </a:r>
          </a:p>
        </p:txBody>
      </p:sp>
      <p:sp>
        <p:nvSpPr>
          <p:cNvPr id="5" name="Rectangle 41">
            <a:extLst>
              <a:ext uri="{FF2B5EF4-FFF2-40B4-BE49-F238E27FC236}">
                <a16:creationId xmlns:a16="http://schemas.microsoft.com/office/drawing/2014/main" id="{E1A54B4A-98A4-B03B-B464-6B1F818E1CCF}"/>
              </a:ext>
            </a:extLst>
          </p:cNvPr>
          <p:cNvSpPr>
            <a:spLocks noChangeArrowheads="1"/>
          </p:cNvSpPr>
          <p:nvPr/>
        </p:nvSpPr>
        <p:spPr bwMode="auto">
          <a:xfrm>
            <a:off x="4479259" y="2003107"/>
            <a:ext cx="1400175" cy="361950"/>
          </a:xfrm>
          <a:prstGeom prst="rect">
            <a:avLst/>
          </a:prstGeom>
          <a:solidFill>
            <a:srgbClr val="CCECFF"/>
          </a:solidFill>
          <a:ln w="9525">
            <a:solidFill>
              <a:schemeClr val="tx1"/>
            </a:solidFill>
            <a:miter lim="800000"/>
            <a:headEnd/>
            <a:tailEnd/>
          </a:ln>
        </p:spPr>
        <p:txBody>
          <a:bodyPr lIns="90000" rIns="54000" anchor="ctr"/>
          <a:lstStyle/>
          <a:p>
            <a:pPr>
              <a:lnSpc>
                <a:spcPct val="85000"/>
              </a:lnSpc>
            </a:pPr>
            <a:r>
              <a:rPr lang="en-GB" sz="1400" dirty="0">
                <a:solidFill>
                  <a:schemeClr val="tx1"/>
                </a:solidFill>
                <a:latin typeface="Arial" charset="0"/>
              </a:rPr>
              <a:t>Interdisciplinary Researchers</a:t>
            </a:r>
          </a:p>
        </p:txBody>
      </p:sp>
      <p:sp>
        <p:nvSpPr>
          <p:cNvPr id="6" name="Rectangle 37">
            <a:extLst>
              <a:ext uri="{FF2B5EF4-FFF2-40B4-BE49-F238E27FC236}">
                <a16:creationId xmlns:a16="http://schemas.microsoft.com/office/drawing/2014/main" id="{C29422B0-B309-661B-E7DB-052836D05F4F}"/>
              </a:ext>
            </a:extLst>
          </p:cNvPr>
          <p:cNvSpPr>
            <a:spLocks noChangeArrowheads="1"/>
          </p:cNvSpPr>
          <p:nvPr/>
        </p:nvSpPr>
        <p:spPr bwMode="auto">
          <a:xfrm>
            <a:off x="6062683" y="1617662"/>
            <a:ext cx="1400175" cy="361950"/>
          </a:xfrm>
          <a:prstGeom prst="rect">
            <a:avLst/>
          </a:prstGeom>
          <a:solidFill>
            <a:srgbClr val="99CCFF"/>
          </a:solidFill>
          <a:ln w="9525">
            <a:solidFill>
              <a:schemeClr val="tx1"/>
            </a:solidFill>
            <a:miter lim="800000"/>
            <a:headEnd/>
            <a:tailEnd/>
          </a:ln>
        </p:spPr>
        <p:txBody>
          <a:bodyPr lIns="90000" rIns="54000" anchor="ctr"/>
          <a:lstStyle/>
          <a:p>
            <a:pPr>
              <a:lnSpc>
                <a:spcPct val="85000"/>
              </a:lnSpc>
            </a:pPr>
            <a:r>
              <a:rPr lang="en-GB" sz="1400" dirty="0">
                <a:solidFill>
                  <a:schemeClr val="tx1"/>
                </a:solidFill>
                <a:latin typeface="Arial" charset="0"/>
              </a:rPr>
              <a:t>Affected stakeholders</a:t>
            </a:r>
          </a:p>
        </p:txBody>
      </p:sp>
      <p:sp>
        <p:nvSpPr>
          <p:cNvPr id="7" name="Rectangle 37">
            <a:extLst>
              <a:ext uri="{FF2B5EF4-FFF2-40B4-BE49-F238E27FC236}">
                <a16:creationId xmlns:a16="http://schemas.microsoft.com/office/drawing/2014/main" id="{CF8E671F-5D3B-D679-2A00-9DF26F3D2E7F}"/>
              </a:ext>
            </a:extLst>
          </p:cNvPr>
          <p:cNvSpPr>
            <a:spLocks noChangeArrowheads="1"/>
          </p:cNvSpPr>
          <p:nvPr/>
        </p:nvSpPr>
        <p:spPr bwMode="auto">
          <a:xfrm>
            <a:off x="7574573" y="1119188"/>
            <a:ext cx="1400175" cy="361950"/>
          </a:xfrm>
          <a:prstGeom prst="rect">
            <a:avLst/>
          </a:prstGeom>
          <a:solidFill>
            <a:srgbClr val="99CCFF"/>
          </a:solidFill>
          <a:ln w="9525">
            <a:solidFill>
              <a:schemeClr val="tx1"/>
            </a:solidFill>
            <a:miter lim="800000"/>
            <a:headEnd/>
            <a:tailEnd/>
          </a:ln>
        </p:spPr>
        <p:txBody>
          <a:bodyPr lIns="90000" rIns="54000" anchor="ctr"/>
          <a:lstStyle/>
          <a:p>
            <a:pPr>
              <a:lnSpc>
                <a:spcPct val="85000"/>
              </a:lnSpc>
            </a:pPr>
            <a:r>
              <a:rPr lang="en-GB" sz="1400" dirty="0" err="1">
                <a:solidFill>
                  <a:schemeClr val="tx1"/>
                </a:solidFill>
                <a:latin typeface="Arial" charset="0"/>
              </a:rPr>
              <a:t>Transdisciplin</a:t>
            </a:r>
            <a:r>
              <a:rPr lang="en-GB" sz="1400" dirty="0">
                <a:solidFill>
                  <a:schemeClr val="tx1"/>
                </a:solidFill>
                <a:latin typeface="Arial" charset="0"/>
              </a:rPr>
              <a:t>. Experts</a:t>
            </a:r>
          </a:p>
        </p:txBody>
      </p:sp>
    </p:spTree>
    <p:extLst>
      <p:ext uri="{BB962C8B-B14F-4D97-AF65-F5344CB8AC3E}">
        <p14:creationId xmlns:p14="http://schemas.microsoft.com/office/powerpoint/2010/main" val="1237815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5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95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95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953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5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95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53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95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95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95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954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95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95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95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95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954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95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p:bldP spid="149508" grpId="0" animBg="1"/>
      <p:bldP spid="149513" grpId="0" animBg="1"/>
      <p:bldP spid="149514" grpId="0" animBg="1"/>
      <p:bldP spid="149518" grpId="0" animBg="1"/>
      <p:bldP spid="149519" grpId="0" animBg="1"/>
      <p:bldP spid="149522" grpId="0" animBg="1"/>
      <p:bldP spid="149523" grpId="0" animBg="1"/>
      <p:bldP spid="149524" grpId="0" animBg="1"/>
      <p:bldP spid="149527" grpId="0" animBg="1"/>
      <p:bldP spid="149528" grpId="0" animBg="1"/>
      <p:bldP spid="149529" grpId="0" animBg="1"/>
      <p:bldP spid="149532" grpId="0" animBg="1"/>
      <p:bldP spid="149534" grpId="0" animBg="1"/>
      <p:bldP spid="149535" grpId="0" animBg="1"/>
      <p:bldP spid="149536" grpId="0" animBg="1"/>
      <p:bldP spid="149537" grpId="0" animBg="1"/>
      <p:bldP spid="149541" grpId="0" animBg="1"/>
      <p:bldP spid="149543" grpId="0" animBg="1"/>
      <p:bldP spid="149545" grpId="0" animBg="1"/>
      <p:bldP spid="149546" grpId="0" animBg="1"/>
      <p:bldP spid="149547" grpId="0" animBg="1"/>
      <p:bldP spid="149548" grpId="0" animBg="1"/>
      <p:bldP spid="2" grpId="0" animBg="1"/>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683568" y="116632"/>
            <a:ext cx="7494588" cy="938213"/>
          </a:xfrm>
        </p:spPr>
        <p:txBody>
          <a:bodyPr/>
          <a:lstStyle/>
          <a:p>
            <a:pPr algn="ctr" eaLnBrk="1" hangingPunct="1">
              <a:defRPr/>
            </a:pPr>
            <a:r>
              <a:rPr lang="fr-CH" sz="3200" b="1" dirty="0"/>
              <a:t>Case </a:t>
            </a:r>
            <a:r>
              <a:rPr lang="fr-CH" sz="3200" b="1" dirty="0" err="1"/>
              <a:t>Study</a:t>
            </a:r>
            <a:r>
              <a:rPr lang="fr-CH" sz="3200" b="1" dirty="0"/>
              <a:t> 1</a:t>
            </a:r>
            <a:endParaRPr lang="fr-FR" sz="3200" b="1" dirty="0">
              <a:cs typeface="+mj-cs"/>
            </a:endParaRPr>
          </a:p>
        </p:txBody>
      </p:sp>
      <p:sp>
        <p:nvSpPr>
          <p:cNvPr id="1942531" name="Rectangle 3"/>
          <p:cNvSpPr>
            <a:spLocks noGrp="1" noChangeArrowheads="1"/>
          </p:cNvSpPr>
          <p:nvPr>
            <p:ph type="body" idx="1"/>
          </p:nvPr>
        </p:nvSpPr>
        <p:spPr>
          <a:xfrm>
            <a:off x="0" y="2348880"/>
            <a:ext cx="8825048" cy="5448300"/>
          </a:xfrm>
        </p:spPr>
        <p:txBody>
          <a:bodyPr/>
          <a:lstStyle/>
          <a:p>
            <a:pPr marL="914400" lvl="2" indent="0" algn="ctr">
              <a:buClr>
                <a:schemeClr val="tx1"/>
              </a:buClr>
              <a:buNone/>
            </a:pPr>
            <a:r>
              <a:rPr lang="en-US" sz="4400" dirty="0"/>
              <a:t>Climate Protection Plan </a:t>
            </a:r>
          </a:p>
          <a:p>
            <a:pPr marL="914400" lvl="2" indent="0" algn="ctr">
              <a:buClr>
                <a:schemeClr val="tx1"/>
              </a:buClr>
              <a:buNone/>
            </a:pPr>
            <a:r>
              <a:rPr lang="en-US" sz="4400" dirty="0"/>
              <a:t>for the State of Baden-Württemberg 2015</a:t>
            </a:r>
            <a:br>
              <a:rPr lang="en-GB" sz="2400" dirty="0">
                <a:cs typeface="+mn-cs"/>
              </a:rPr>
            </a:br>
            <a:endParaRPr lang="en-GB" sz="2400" dirty="0">
              <a:cs typeface="+mn-cs"/>
            </a:endParaRPr>
          </a:p>
        </p:txBody>
      </p:sp>
      <p:sp>
        <p:nvSpPr>
          <p:cNvPr id="2" name="Datumsplatzhalter 1">
            <a:extLst>
              <a:ext uri="{FF2B5EF4-FFF2-40B4-BE49-F238E27FC236}">
                <a16:creationId xmlns:a16="http://schemas.microsoft.com/office/drawing/2014/main" id="{0860F1D5-FFDA-47A5-138F-6ACAF675D82D}"/>
              </a:ext>
            </a:extLst>
          </p:cNvPr>
          <p:cNvSpPr>
            <a:spLocks noGrp="1"/>
          </p:cNvSpPr>
          <p:nvPr>
            <p:ph type="dt" sz="half" idx="10"/>
          </p:nvPr>
        </p:nvSpPr>
        <p:spPr/>
        <p:txBody>
          <a:bodyPr/>
          <a:lstStyle/>
          <a:p>
            <a:pPr>
              <a:defRPr/>
            </a:pPr>
            <a:fld id="{F9CCC2B4-DDD4-B347-84C4-4F4FC09CA8E7}" type="datetime1">
              <a:rPr lang="de-DE" smtClean="0"/>
              <a:t>22.09.2024</a:t>
            </a:fld>
            <a:endParaRPr lang="de-DE"/>
          </a:p>
        </p:txBody>
      </p:sp>
      <p:sp>
        <p:nvSpPr>
          <p:cNvPr id="3" name="Fußzeilenplatzhalter 2">
            <a:extLst>
              <a:ext uri="{FF2B5EF4-FFF2-40B4-BE49-F238E27FC236}">
                <a16:creationId xmlns:a16="http://schemas.microsoft.com/office/drawing/2014/main" id="{71684100-4C87-3B67-C822-4EF54E131311}"/>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303751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683568" y="116632"/>
            <a:ext cx="7494588" cy="938213"/>
          </a:xfrm>
        </p:spPr>
        <p:txBody>
          <a:bodyPr/>
          <a:lstStyle/>
          <a:p>
            <a:pPr algn="ctr" eaLnBrk="1" hangingPunct="1">
              <a:defRPr/>
            </a:pPr>
            <a:r>
              <a:rPr lang="fr-CH" sz="3200" b="1" dirty="0" err="1"/>
              <a:t>Transdisciplinary</a:t>
            </a:r>
            <a:r>
              <a:rPr lang="fr-CH" sz="3200" b="1" dirty="0"/>
              <a:t> </a:t>
            </a:r>
            <a:r>
              <a:rPr lang="fr-CH" sz="3200" b="1" dirty="0" err="1"/>
              <a:t>Approach</a:t>
            </a:r>
            <a:endParaRPr lang="fr-FR" sz="3200" b="1" dirty="0">
              <a:cs typeface="+mj-cs"/>
            </a:endParaRPr>
          </a:p>
        </p:txBody>
      </p:sp>
      <p:sp>
        <p:nvSpPr>
          <p:cNvPr id="1942531" name="Rectangle 3"/>
          <p:cNvSpPr>
            <a:spLocks noGrp="1" noChangeArrowheads="1"/>
          </p:cNvSpPr>
          <p:nvPr>
            <p:ph type="body" idx="1"/>
          </p:nvPr>
        </p:nvSpPr>
        <p:spPr>
          <a:xfrm>
            <a:off x="-4576" y="1181100"/>
            <a:ext cx="8969064" cy="5448300"/>
          </a:xfrm>
        </p:spPr>
        <p:txBody>
          <a:bodyPr/>
          <a:lstStyle/>
          <a:p>
            <a:pPr marL="1371600" lvl="2" indent="-457200">
              <a:buClr>
                <a:schemeClr val="tx1"/>
              </a:buClr>
              <a:buFont typeface="Arial" panose="020B0604020202020204" pitchFamily="34" charset="0"/>
              <a:buChar char="•"/>
            </a:pPr>
            <a:r>
              <a:rPr lang="en-US" sz="2400" dirty="0"/>
              <a:t>Climate Protection Goals defined by State Government (net-zero for 2050)</a:t>
            </a:r>
          </a:p>
          <a:p>
            <a:pPr marL="1371600" lvl="2" indent="-457200">
              <a:buClr>
                <a:schemeClr val="tx1"/>
              </a:buClr>
              <a:buFont typeface="Arial" panose="020B0604020202020204" pitchFamily="34" charset="0"/>
              <a:buChar char="•"/>
            </a:pPr>
            <a:r>
              <a:rPr lang="en-GB" sz="2400" dirty="0">
                <a:cs typeface="+mn-cs"/>
              </a:rPr>
              <a:t>Scientific experts were asked to provide roadmaps with strategies and measures to reach this goal </a:t>
            </a:r>
          </a:p>
          <a:p>
            <a:pPr marL="1371600" lvl="2" indent="-457200">
              <a:buClr>
                <a:schemeClr val="tx1"/>
              </a:buClr>
              <a:buFont typeface="Arial" panose="020B0604020202020204" pitchFamily="34" charset="0"/>
              <a:buChar char="•"/>
            </a:pPr>
            <a:r>
              <a:rPr lang="en-GB" sz="2400" dirty="0">
                <a:cs typeface="+mn-cs"/>
              </a:rPr>
              <a:t>Seven Round Tables were established for stakeholders to select, comment and prioritize measures</a:t>
            </a:r>
          </a:p>
          <a:p>
            <a:pPr marL="1371600" lvl="2" indent="-457200">
              <a:buClr>
                <a:schemeClr val="tx1"/>
              </a:buClr>
              <a:buFont typeface="Arial" panose="020B0604020202020204" pitchFamily="34" charset="0"/>
              <a:buChar char="•"/>
            </a:pPr>
            <a:r>
              <a:rPr lang="en-GB" sz="2400" dirty="0">
                <a:cs typeface="+mn-cs"/>
              </a:rPr>
              <a:t>Four citizen forums (random selection) were asked to select, comment and prioritize measures</a:t>
            </a:r>
          </a:p>
          <a:p>
            <a:pPr marL="1371600" lvl="2" indent="-457200">
              <a:buClr>
                <a:schemeClr val="tx1"/>
              </a:buClr>
              <a:buFont typeface="Arial" panose="020B0604020202020204" pitchFamily="34" charset="0"/>
              <a:buChar char="•"/>
            </a:pPr>
            <a:r>
              <a:rPr lang="en-GB" sz="2400" dirty="0">
                <a:cs typeface="+mn-cs"/>
              </a:rPr>
              <a:t>One virtual citizen forum (volunteers) was asked to select, comment and prioritize measures</a:t>
            </a:r>
          </a:p>
          <a:p>
            <a:pPr marL="1371600" lvl="2" indent="-457200">
              <a:buClr>
                <a:schemeClr val="tx1"/>
              </a:buClr>
              <a:buFont typeface="Arial" panose="020B0604020202020204" pitchFamily="34" charset="0"/>
              <a:buChar char="•"/>
            </a:pPr>
            <a:r>
              <a:rPr lang="en-GB" sz="2400" dirty="0">
                <a:cs typeface="+mn-cs"/>
              </a:rPr>
              <a:t>One joint forum was formed from all bodies to reach conclusive recommendations</a:t>
            </a:r>
          </a:p>
          <a:p>
            <a:pPr marL="1371600" lvl="2" indent="-457200">
              <a:buClr>
                <a:schemeClr val="tx1"/>
              </a:buClr>
              <a:buFont typeface="Arial" panose="020B0604020202020204" pitchFamily="34" charset="0"/>
              <a:buChar char="•"/>
            </a:pPr>
            <a:endParaRPr lang="en-GB" sz="2400" dirty="0">
              <a:cs typeface="+mn-cs"/>
            </a:endParaRPr>
          </a:p>
          <a:p>
            <a:pPr marL="1371600" lvl="2" indent="-457200">
              <a:buClr>
                <a:schemeClr val="tx1"/>
              </a:buClr>
              <a:buFont typeface="Arial" panose="020B0604020202020204" pitchFamily="34" charset="0"/>
              <a:buChar char="•"/>
            </a:pPr>
            <a:endParaRPr lang="en-GB" sz="2400" dirty="0">
              <a:cs typeface="+mn-cs"/>
            </a:endParaRPr>
          </a:p>
          <a:p>
            <a:pPr marL="914400" lvl="2" indent="0">
              <a:buClr>
                <a:schemeClr val="tx1"/>
              </a:buClr>
              <a:buNone/>
            </a:pPr>
            <a:r>
              <a:rPr lang="en-GB" sz="2400" dirty="0">
                <a:cs typeface="+mn-cs"/>
              </a:rPr>
              <a:t>)</a:t>
            </a:r>
            <a:br>
              <a:rPr lang="en-GB" sz="2400" dirty="0">
                <a:cs typeface="+mn-cs"/>
              </a:rPr>
            </a:br>
            <a:endParaRPr lang="en-GB" sz="2400" dirty="0">
              <a:cs typeface="+mn-cs"/>
            </a:endParaRPr>
          </a:p>
        </p:txBody>
      </p:sp>
      <p:sp>
        <p:nvSpPr>
          <p:cNvPr id="2" name="Datumsplatzhalter 1">
            <a:extLst>
              <a:ext uri="{FF2B5EF4-FFF2-40B4-BE49-F238E27FC236}">
                <a16:creationId xmlns:a16="http://schemas.microsoft.com/office/drawing/2014/main" id="{0860F1D5-FFDA-47A5-138F-6ACAF675D82D}"/>
              </a:ext>
            </a:extLst>
          </p:cNvPr>
          <p:cNvSpPr>
            <a:spLocks noGrp="1"/>
          </p:cNvSpPr>
          <p:nvPr>
            <p:ph type="dt" sz="half" idx="10"/>
          </p:nvPr>
        </p:nvSpPr>
        <p:spPr/>
        <p:txBody>
          <a:bodyPr/>
          <a:lstStyle/>
          <a:p>
            <a:pPr>
              <a:defRPr/>
            </a:pPr>
            <a:fld id="{2EA45DBA-DD63-1647-B3AD-DF800F797694}" type="datetime1">
              <a:rPr lang="de-DE" smtClean="0"/>
              <a:t>22.09.2024</a:t>
            </a:fld>
            <a:endParaRPr lang="de-DE"/>
          </a:p>
        </p:txBody>
      </p:sp>
      <p:sp>
        <p:nvSpPr>
          <p:cNvPr id="3" name="Fußzeilenplatzhalter 2">
            <a:extLst>
              <a:ext uri="{FF2B5EF4-FFF2-40B4-BE49-F238E27FC236}">
                <a16:creationId xmlns:a16="http://schemas.microsoft.com/office/drawing/2014/main" id="{71684100-4C87-3B67-C822-4EF54E131311}"/>
              </a:ext>
            </a:extLst>
          </p:cNvPr>
          <p:cNvSpPr>
            <a:spLocks noGrp="1"/>
          </p:cNvSpPr>
          <p:nvPr>
            <p:ph type="ftr" sz="quarter" idx="11"/>
          </p:nvPr>
        </p:nvSpPr>
        <p:spPr/>
        <p:txBody>
          <a:bodyPr/>
          <a:lstStyle/>
          <a:p>
            <a:pPr>
              <a:defRPr/>
            </a:pPr>
            <a:r>
              <a:rPr lang="de-DE" dirty="0" err="1"/>
              <a:t>Transdiciplinary</a:t>
            </a:r>
            <a:r>
              <a:rPr lang="de-DE" dirty="0"/>
              <a:t> Research and Implementation</a:t>
            </a:r>
          </a:p>
          <a:p>
            <a:pPr>
              <a:defRPr/>
            </a:pPr>
            <a:endParaRPr lang="de-DE" dirty="0"/>
          </a:p>
        </p:txBody>
      </p:sp>
    </p:spTree>
    <p:extLst>
      <p:ext uri="{BB962C8B-B14F-4D97-AF65-F5344CB8AC3E}">
        <p14:creationId xmlns:p14="http://schemas.microsoft.com/office/powerpoint/2010/main" val="349788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2"/>
          <p:cNvSpPr>
            <a:spLocks noGrp="1"/>
          </p:cNvSpPr>
          <p:nvPr>
            <p:ph type="title"/>
          </p:nvPr>
        </p:nvSpPr>
        <p:spPr>
          <a:xfrm>
            <a:off x="689506" y="-196056"/>
            <a:ext cx="8069584" cy="1219200"/>
          </a:xfrm>
        </p:spPr>
        <p:txBody>
          <a:bodyPr/>
          <a:lstStyle/>
          <a:p>
            <a:r>
              <a:rPr lang="de-DE" sz="2400" b="1" dirty="0"/>
              <a:t>The deliberative </a:t>
            </a:r>
            <a:r>
              <a:rPr lang="de-DE" sz="2400" b="1" dirty="0" err="1"/>
              <a:t>components</a:t>
            </a:r>
            <a:r>
              <a:rPr lang="de-DE" sz="2400" b="1" dirty="0"/>
              <a:t> of the Climate </a:t>
            </a:r>
            <a:r>
              <a:rPr lang="de-DE" sz="2400" b="1" dirty="0" err="1"/>
              <a:t>Protection</a:t>
            </a:r>
            <a:r>
              <a:rPr lang="de-DE" sz="2400" b="1" dirty="0"/>
              <a:t> Plan</a:t>
            </a:r>
            <a:br>
              <a:rPr lang="de-DE" dirty="0"/>
            </a:br>
            <a:endParaRPr lang="de-DE" dirty="0"/>
          </a:p>
        </p:txBody>
      </p:sp>
      <p:sp>
        <p:nvSpPr>
          <p:cNvPr id="4" name="Fußzeilenplatzhalter 3"/>
          <p:cNvSpPr>
            <a:spLocks noGrp="1"/>
          </p:cNvSpPr>
          <p:nvPr>
            <p:ph type="ftr" sz="quarter" idx="10"/>
          </p:nvPr>
        </p:nvSpPr>
        <p:spPr>
          <a:xfrm>
            <a:off x="833438" y="6542088"/>
            <a:ext cx="5545137" cy="315912"/>
          </a:xfrm>
        </p:spPr>
        <p:txBody>
          <a:bodyPr/>
          <a:lstStyle/>
          <a:p>
            <a:pPr>
              <a:defRPr/>
            </a:pPr>
            <a:r>
              <a:rPr lang="de-DE" dirty="0" err="1"/>
              <a:t>Transdiciplinary</a:t>
            </a:r>
            <a:r>
              <a:rPr lang="de-DE" dirty="0"/>
              <a:t> Research and Implementation</a:t>
            </a:r>
          </a:p>
        </p:txBody>
      </p:sp>
      <p:sp>
        <p:nvSpPr>
          <p:cNvPr id="44037" name="Rechteck 46"/>
          <p:cNvSpPr>
            <a:spLocks noChangeArrowheads="1"/>
          </p:cNvSpPr>
          <p:nvPr/>
        </p:nvSpPr>
        <p:spPr bwMode="auto">
          <a:xfrm>
            <a:off x="3492500" y="873125"/>
            <a:ext cx="1700213" cy="368300"/>
          </a:xfrm>
          <a:prstGeom prst="rect">
            <a:avLst/>
          </a:prstGeom>
          <a:noFill/>
          <a:ln w="9525">
            <a:noFill/>
            <a:miter lim="800000"/>
            <a:headEnd/>
            <a:tailEnd/>
          </a:ln>
        </p:spPr>
        <p:txBody>
          <a:bodyPr>
            <a:spAutoFit/>
          </a:bodyPr>
          <a:lstStyle/>
          <a:p>
            <a:pPr algn="ctr"/>
            <a:r>
              <a:rPr lang="de-DE" dirty="0"/>
              <a:t>Stakeholder</a:t>
            </a:r>
          </a:p>
        </p:txBody>
      </p:sp>
      <p:grpSp>
        <p:nvGrpSpPr>
          <p:cNvPr id="44038" name="Gruppieren 15"/>
          <p:cNvGrpSpPr>
            <a:grpSpLocks/>
          </p:cNvGrpSpPr>
          <p:nvPr/>
        </p:nvGrpSpPr>
        <p:grpSpPr bwMode="auto">
          <a:xfrm>
            <a:off x="4211638" y="2744788"/>
            <a:ext cx="485775" cy="488950"/>
            <a:chOff x="3995920" y="2852920"/>
            <a:chExt cx="1152160" cy="1152160"/>
          </a:xfrm>
        </p:grpSpPr>
        <p:sp>
          <p:nvSpPr>
            <p:cNvPr id="119" name="Ellipse 118"/>
            <p:cNvSpPr/>
            <p:nvPr/>
          </p:nvSpPr>
          <p:spPr>
            <a:xfrm>
              <a:off x="4282077" y="3140959"/>
              <a:ext cx="579845" cy="576080"/>
            </a:xfrm>
            <a:prstGeom prst="ellipse">
              <a:avLst/>
            </a:prstGeom>
            <a:solidFill>
              <a:schemeClr val="tx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120" name="Ellipse 119"/>
            <p:cNvSpPr/>
            <p:nvPr/>
          </p:nvSpPr>
          <p:spPr>
            <a:xfrm>
              <a:off x="4786618" y="3645965"/>
              <a:ext cx="218383" cy="213223"/>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21" name="Ellipse 120"/>
            <p:cNvSpPr/>
            <p:nvPr/>
          </p:nvSpPr>
          <p:spPr>
            <a:xfrm>
              <a:off x="4466572" y="2852920"/>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22" name="Ellipse 121"/>
            <p:cNvSpPr/>
            <p:nvPr/>
          </p:nvSpPr>
          <p:spPr>
            <a:xfrm>
              <a:off x="4138999"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23" name="Ellipse 122"/>
            <p:cNvSpPr/>
            <p:nvPr/>
          </p:nvSpPr>
          <p:spPr>
            <a:xfrm>
              <a:off x="4786618"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24" name="Ellipse 123"/>
            <p:cNvSpPr/>
            <p:nvPr/>
          </p:nvSpPr>
          <p:spPr>
            <a:xfrm>
              <a:off x="4466572" y="3788115"/>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25" name="Ellipse 124"/>
            <p:cNvSpPr/>
            <p:nvPr/>
          </p:nvSpPr>
          <p:spPr>
            <a:xfrm>
              <a:off x="4933461" y="3320516"/>
              <a:ext cx="214619"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26" name="Rechteck 125"/>
            <p:cNvSpPr/>
            <p:nvPr/>
          </p:nvSpPr>
          <p:spPr>
            <a:xfrm>
              <a:off x="3995920" y="3320516"/>
              <a:ext cx="214617" cy="21696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7" name="Gleichschenkliges Dreieck 126"/>
            <p:cNvSpPr/>
            <p:nvPr/>
          </p:nvSpPr>
          <p:spPr>
            <a:xfrm>
              <a:off x="4138999" y="3645965"/>
              <a:ext cx="218383" cy="213223"/>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44039" name="Gruppieren 15"/>
          <p:cNvGrpSpPr>
            <a:grpSpLocks/>
          </p:cNvGrpSpPr>
          <p:nvPr/>
        </p:nvGrpSpPr>
        <p:grpSpPr bwMode="auto">
          <a:xfrm>
            <a:off x="4211638" y="3465513"/>
            <a:ext cx="485775" cy="488950"/>
            <a:chOff x="3995920" y="2852920"/>
            <a:chExt cx="1152160" cy="1152160"/>
          </a:xfrm>
        </p:grpSpPr>
        <p:sp>
          <p:nvSpPr>
            <p:cNvPr id="129" name="Ellipse 128"/>
            <p:cNvSpPr/>
            <p:nvPr/>
          </p:nvSpPr>
          <p:spPr>
            <a:xfrm>
              <a:off x="4282077" y="3140959"/>
              <a:ext cx="579845" cy="576080"/>
            </a:xfrm>
            <a:prstGeom prst="ellipse">
              <a:avLst/>
            </a:prstGeom>
            <a:solidFill>
              <a:schemeClr val="tx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130" name="Ellipse 129"/>
            <p:cNvSpPr/>
            <p:nvPr/>
          </p:nvSpPr>
          <p:spPr>
            <a:xfrm>
              <a:off x="4786618" y="3645965"/>
              <a:ext cx="218383" cy="213223"/>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31" name="Ellipse 130"/>
            <p:cNvSpPr/>
            <p:nvPr/>
          </p:nvSpPr>
          <p:spPr>
            <a:xfrm>
              <a:off x="4466572" y="2852920"/>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32" name="Ellipse 131"/>
            <p:cNvSpPr/>
            <p:nvPr/>
          </p:nvSpPr>
          <p:spPr>
            <a:xfrm>
              <a:off x="4138999"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33" name="Ellipse 132"/>
            <p:cNvSpPr/>
            <p:nvPr/>
          </p:nvSpPr>
          <p:spPr>
            <a:xfrm>
              <a:off x="4786618"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34" name="Ellipse 133"/>
            <p:cNvSpPr/>
            <p:nvPr/>
          </p:nvSpPr>
          <p:spPr>
            <a:xfrm>
              <a:off x="4466572" y="3788115"/>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35" name="Ellipse 134"/>
            <p:cNvSpPr/>
            <p:nvPr/>
          </p:nvSpPr>
          <p:spPr>
            <a:xfrm>
              <a:off x="4933461" y="3320516"/>
              <a:ext cx="214619"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36" name="Rechteck 135"/>
            <p:cNvSpPr/>
            <p:nvPr/>
          </p:nvSpPr>
          <p:spPr>
            <a:xfrm>
              <a:off x="3995920" y="3320516"/>
              <a:ext cx="214617" cy="21696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7" name="Gleichschenkliges Dreieck 136"/>
            <p:cNvSpPr/>
            <p:nvPr/>
          </p:nvSpPr>
          <p:spPr>
            <a:xfrm>
              <a:off x="4138999" y="3645965"/>
              <a:ext cx="218383" cy="213223"/>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cxnSp>
        <p:nvCxnSpPr>
          <p:cNvPr id="44040" name="Gerade Verbindung mit Pfeil 157"/>
          <p:cNvCxnSpPr>
            <a:cxnSpLocks noChangeShapeType="1"/>
          </p:cNvCxnSpPr>
          <p:nvPr/>
        </p:nvCxnSpPr>
        <p:spPr bwMode="auto">
          <a:xfrm>
            <a:off x="3779838" y="1628775"/>
            <a:ext cx="265112" cy="0"/>
          </a:xfrm>
          <a:prstGeom prst="straightConnector1">
            <a:avLst/>
          </a:prstGeom>
          <a:noFill/>
          <a:ln w="19050" algn="ctr">
            <a:solidFill>
              <a:srgbClr val="000099"/>
            </a:solidFill>
            <a:round/>
            <a:headEnd/>
            <a:tailEnd type="arrow" w="med" len="med"/>
          </a:ln>
        </p:spPr>
      </p:cxnSp>
      <p:cxnSp>
        <p:nvCxnSpPr>
          <p:cNvPr id="44041" name="Gerade Verbindung mit Pfeil 163"/>
          <p:cNvCxnSpPr>
            <a:cxnSpLocks noChangeShapeType="1"/>
          </p:cNvCxnSpPr>
          <p:nvPr/>
        </p:nvCxnSpPr>
        <p:spPr bwMode="auto">
          <a:xfrm>
            <a:off x="3779838" y="2276475"/>
            <a:ext cx="265112" cy="0"/>
          </a:xfrm>
          <a:prstGeom prst="straightConnector1">
            <a:avLst/>
          </a:prstGeom>
          <a:noFill/>
          <a:ln w="19050" algn="ctr">
            <a:solidFill>
              <a:srgbClr val="000099"/>
            </a:solidFill>
            <a:round/>
            <a:headEnd/>
            <a:tailEnd type="arrow" w="med" len="med"/>
          </a:ln>
        </p:spPr>
      </p:cxnSp>
      <p:sp>
        <p:nvSpPr>
          <p:cNvPr id="44042" name="Abgerundetes Rechteck 159"/>
          <p:cNvSpPr>
            <a:spLocks noChangeArrowheads="1"/>
          </p:cNvSpPr>
          <p:nvPr/>
        </p:nvSpPr>
        <p:spPr bwMode="auto">
          <a:xfrm>
            <a:off x="1835150" y="1268413"/>
            <a:ext cx="1828800" cy="523875"/>
          </a:xfrm>
          <a:prstGeom prst="roundRect">
            <a:avLst>
              <a:gd name="adj" fmla="val 16667"/>
            </a:avLst>
          </a:prstGeom>
          <a:solidFill>
            <a:srgbClr val="CCCCFF"/>
          </a:solidFill>
          <a:ln w="9525" algn="ctr">
            <a:solidFill>
              <a:schemeClr val="tx1"/>
            </a:solidFill>
            <a:round/>
            <a:headEnd/>
            <a:tailEnd/>
          </a:ln>
        </p:spPr>
        <p:txBody>
          <a:bodyPr anchor="ctr"/>
          <a:lstStyle/>
          <a:p>
            <a:pPr algn="ctr" eaLnBrk="0" hangingPunct="0"/>
            <a:r>
              <a:rPr lang="de-DE" sz="1400" dirty="0" err="1">
                <a:latin typeface="Times" pitchFamily="18" charset="0"/>
              </a:rPr>
              <a:t>Electricity</a:t>
            </a:r>
            <a:endParaRPr lang="de-DE" sz="1400" dirty="0">
              <a:latin typeface="Times" pitchFamily="18" charset="0"/>
            </a:endParaRPr>
          </a:p>
        </p:txBody>
      </p:sp>
      <p:sp>
        <p:nvSpPr>
          <p:cNvPr id="44043" name="Abgerundetes Rechteck 160"/>
          <p:cNvSpPr>
            <a:spLocks noChangeArrowheads="1"/>
          </p:cNvSpPr>
          <p:nvPr/>
        </p:nvSpPr>
        <p:spPr bwMode="auto">
          <a:xfrm>
            <a:off x="1835150" y="1989138"/>
            <a:ext cx="1828800" cy="523875"/>
          </a:xfrm>
          <a:prstGeom prst="roundRect">
            <a:avLst>
              <a:gd name="adj" fmla="val 16667"/>
            </a:avLst>
          </a:prstGeom>
          <a:solidFill>
            <a:srgbClr val="99FFCC"/>
          </a:solidFill>
          <a:ln w="9525" algn="ctr">
            <a:solidFill>
              <a:schemeClr val="tx1"/>
            </a:solidFill>
            <a:round/>
            <a:headEnd/>
            <a:tailEnd/>
          </a:ln>
        </p:spPr>
        <p:txBody>
          <a:bodyPr anchor="ctr"/>
          <a:lstStyle/>
          <a:p>
            <a:pPr algn="ctr" eaLnBrk="0" hangingPunct="0"/>
            <a:r>
              <a:rPr lang="de-DE" sz="1400" dirty="0">
                <a:latin typeface="Times" pitchFamily="18" charset="0"/>
              </a:rPr>
              <a:t>Private </a:t>
            </a:r>
            <a:r>
              <a:rPr lang="de-DE" sz="1400" dirty="0" err="1">
                <a:latin typeface="Times" pitchFamily="18" charset="0"/>
              </a:rPr>
              <a:t>Consumption</a:t>
            </a:r>
            <a:endParaRPr lang="de-DE" sz="1400" dirty="0">
              <a:latin typeface="Times" pitchFamily="18" charset="0"/>
            </a:endParaRPr>
          </a:p>
        </p:txBody>
      </p:sp>
      <p:sp>
        <p:nvSpPr>
          <p:cNvPr id="162" name="Abgerundetes Rechteck 161"/>
          <p:cNvSpPr/>
          <p:nvPr/>
        </p:nvSpPr>
        <p:spPr bwMode="auto">
          <a:xfrm>
            <a:off x="1835150" y="2708275"/>
            <a:ext cx="1828800" cy="523875"/>
          </a:xfrm>
          <a:prstGeom prst="roundRect">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de-DE" sz="1400" dirty="0">
                <a:latin typeface="Times"/>
              </a:rPr>
              <a:t>Industrial </a:t>
            </a:r>
            <a:r>
              <a:rPr lang="de-DE" sz="1400" dirty="0" err="1">
                <a:latin typeface="Times"/>
              </a:rPr>
              <a:t>Applications</a:t>
            </a:r>
            <a:endParaRPr lang="de-DE" sz="1400" dirty="0">
              <a:latin typeface="Times"/>
            </a:endParaRPr>
          </a:p>
        </p:txBody>
      </p:sp>
      <p:sp>
        <p:nvSpPr>
          <p:cNvPr id="44045" name="Abgerundetes Rechteck 162"/>
          <p:cNvSpPr>
            <a:spLocks noChangeArrowheads="1"/>
          </p:cNvSpPr>
          <p:nvPr/>
        </p:nvSpPr>
        <p:spPr bwMode="auto">
          <a:xfrm>
            <a:off x="1835150" y="4868863"/>
            <a:ext cx="1828800" cy="523875"/>
          </a:xfrm>
          <a:prstGeom prst="roundRect">
            <a:avLst>
              <a:gd name="adj" fmla="val 16667"/>
            </a:avLst>
          </a:prstGeom>
          <a:solidFill>
            <a:schemeClr val="bg2"/>
          </a:solidFill>
          <a:ln w="9525" algn="ctr">
            <a:solidFill>
              <a:schemeClr val="tx1"/>
            </a:solidFill>
            <a:round/>
            <a:headEnd/>
            <a:tailEnd/>
          </a:ln>
        </p:spPr>
        <p:txBody>
          <a:bodyPr anchor="ctr"/>
          <a:lstStyle/>
          <a:p>
            <a:pPr algn="ctr" eaLnBrk="0" hangingPunct="0"/>
            <a:r>
              <a:rPr lang="de-DE" sz="1400" dirty="0">
                <a:latin typeface="Times" pitchFamily="18" charset="0"/>
              </a:rPr>
              <a:t>Public </a:t>
            </a:r>
            <a:r>
              <a:rPr lang="de-DE" sz="1400" dirty="0" err="1">
                <a:latin typeface="Times" pitchFamily="18" charset="0"/>
              </a:rPr>
              <a:t>Sector</a:t>
            </a:r>
            <a:endParaRPr lang="de-DE" sz="1400" dirty="0">
              <a:latin typeface="Times" pitchFamily="18" charset="0"/>
            </a:endParaRPr>
          </a:p>
        </p:txBody>
      </p:sp>
      <p:sp>
        <p:nvSpPr>
          <p:cNvPr id="44046" name="Abgerundetes Rechteck 167"/>
          <p:cNvSpPr>
            <a:spLocks noChangeArrowheads="1"/>
          </p:cNvSpPr>
          <p:nvPr/>
        </p:nvSpPr>
        <p:spPr bwMode="auto">
          <a:xfrm>
            <a:off x="1835150" y="4149725"/>
            <a:ext cx="1828800" cy="523875"/>
          </a:xfrm>
          <a:prstGeom prst="roundRect">
            <a:avLst>
              <a:gd name="adj" fmla="val 16667"/>
            </a:avLst>
          </a:prstGeom>
          <a:solidFill>
            <a:srgbClr val="66FFFF"/>
          </a:solidFill>
          <a:ln w="9525" algn="ctr">
            <a:solidFill>
              <a:schemeClr val="tx1"/>
            </a:solidFill>
            <a:round/>
            <a:headEnd/>
            <a:tailEnd/>
          </a:ln>
        </p:spPr>
        <p:txBody>
          <a:bodyPr anchor="ctr"/>
          <a:lstStyle/>
          <a:p>
            <a:pPr algn="ctr" eaLnBrk="0" hangingPunct="0"/>
            <a:r>
              <a:rPr lang="de-DE" sz="1400" dirty="0">
                <a:latin typeface="Times" pitchFamily="18" charset="0"/>
              </a:rPr>
              <a:t>Mobility</a:t>
            </a:r>
          </a:p>
        </p:txBody>
      </p:sp>
      <p:sp>
        <p:nvSpPr>
          <p:cNvPr id="44047" name="Abgerundetes Rechteck 168"/>
          <p:cNvSpPr>
            <a:spLocks noChangeArrowheads="1"/>
          </p:cNvSpPr>
          <p:nvPr/>
        </p:nvSpPr>
        <p:spPr bwMode="auto">
          <a:xfrm>
            <a:off x="1824950" y="3409218"/>
            <a:ext cx="1828800" cy="523875"/>
          </a:xfrm>
          <a:prstGeom prst="roundRect">
            <a:avLst>
              <a:gd name="adj" fmla="val 16667"/>
            </a:avLst>
          </a:prstGeom>
          <a:solidFill>
            <a:srgbClr val="FFCC66"/>
          </a:solidFill>
          <a:ln w="9525" algn="ctr">
            <a:solidFill>
              <a:schemeClr val="tx1"/>
            </a:solidFill>
            <a:round/>
            <a:headEnd/>
            <a:tailEnd/>
          </a:ln>
        </p:spPr>
        <p:txBody>
          <a:bodyPr anchor="ctr"/>
          <a:lstStyle/>
          <a:p>
            <a:pPr algn="ctr" eaLnBrk="0" hangingPunct="0"/>
            <a:r>
              <a:rPr lang="de-DE" sz="1400" dirty="0">
                <a:latin typeface="Times" pitchFamily="18" charset="0"/>
              </a:rPr>
              <a:t>Heat Production</a:t>
            </a:r>
          </a:p>
        </p:txBody>
      </p:sp>
      <p:sp>
        <p:nvSpPr>
          <p:cNvPr id="44048" name="Abgerundetes Rechteck 169"/>
          <p:cNvSpPr>
            <a:spLocks noChangeArrowheads="1"/>
          </p:cNvSpPr>
          <p:nvPr/>
        </p:nvSpPr>
        <p:spPr bwMode="auto">
          <a:xfrm>
            <a:off x="1835150" y="5589588"/>
            <a:ext cx="1828800" cy="523875"/>
          </a:xfrm>
          <a:prstGeom prst="roundRect">
            <a:avLst>
              <a:gd name="adj" fmla="val 16667"/>
            </a:avLst>
          </a:prstGeom>
          <a:solidFill>
            <a:srgbClr val="92D050"/>
          </a:solidFill>
          <a:ln w="9525" algn="ctr">
            <a:solidFill>
              <a:schemeClr val="tx1"/>
            </a:solidFill>
            <a:round/>
            <a:headEnd/>
            <a:tailEnd/>
          </a:ln>
        </p:spPr>
        <p:txBody>
          <a:bodyPr lIns="0" tIns="0" rIns="0" bIns="0" anchor="ctr"/>
          <a:lstStyle/>
          <a:p>
            <a:pPr algn="ctr" eaLnBrk="0" hangingPunct="0"/>
            <a:r>
              <a:rPr lang="de-DE" sz="1400" dirty="0" err="1">
                <a:latin typeface="Times" pitchFamily="18" charset="0"/>
              </a:rPr>
              <a:t>Agriculture</a:t>
            </a:r>
            <a:r>
              <a:rPr lang="de-DE" sz="1400" dirty="0">
                <a:latin typeface="Times" pitchFamily="18" charset="0"/>
              </a:rPr>
              <a:t> and Food</a:t>
            </a:r>
          </a:p>
        </p:txBody>
      </p:sp>
      <p:grpSp>
        <p:nvGrpSpPr>
          <p:cNvPr id="44049" name="Gruppieren 15"/>
          <p:cNvGrpSpPr>
            <a:grpSpLocks/>
          </p:cNvGrpSpPr>
          <p:nvPr/>
        </p:nvGrpSpPr>
        <p:grpSpPr bwMode="auto">
          <a:xfrm>
            <a:off x="4211638" y="5624513"/>
            <a:ext cx="485775" cy="488950"/>
            <a:chOff x="3995920" y="2852920"/>
            <a:chExt cx="1152160" cy="1152160"/>
          </a:xfrm>
        </p:grpSpPr>
        <p:sp>
          <p:nvSpPr>
            <p:cNvPr id="185" name="Ellipse 184"/>
            <p:cNvSpPr/>
            <p:nvPr/>
          </p:nvSpPr>
          <p:spPr>
            <a:xfrm>
              <a:off x="4282077" y="3140959"/>
              <a:ext cx="579845" cy="576080"/>
            </a:xfrm>
            <a:prstGeom prst="ellipse">
              <a:avLst/>
            </a:prstGeom>
            <a:solidFill>
              <a:schemeClr val="tx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186" name="Ellipse 185"/>
            <p:cNvSpPr/>
            <p:nvPr/>
          </p:nvSpPr>
          <p:spPr>
            <a:xfrm>
              <a:off x="4786618" y="3645965"/>
              <a:ext cx="218383" cy="213223"/>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87" name="Ellipse 186"/>
            <p:cNvSpPr/>
            <p:nvPr/>
          </p:nvSpPr>
          <p:spPr>
            <a:xfrm>
              <a:off x="4466572" y="2852920"/>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88" name="Ellipse 187"/>
            <p:cNvSpPr/>
            <p:nvPr/>
          </p:nvSpPr>
          <p:spPr>
            <a:xfrm>
              <a:off x="4138999"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89" name="Ellipse 188"/>
            <p:cNvSpPr/>
            <p:nvPr/>
          </p:nvSpPr>
          <p:spPr>
            <a:xfrm>
              <a:off x="4786618"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90" name="Ellipse 189"/>
            <p:cNvSpPr/>
            <p:nvPr/>
          </p:nvSpPr>
          <p:spPr>
            <a:xfrm>
              <a:off x="4466572" y="3788115"/>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91" name="Ellipse 190"/>
            <p:cNvSpPr/>
            <p:nvPr/>
          </p:nvSpPr>
          <p:spPr>
            <a:xfrm>
              <a:off x="4933461" y="3320516"/>
              <a:ext cx="214619"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192" name="Rechteck 191"/>
            <p:cNvSpPr/>
            <p:nvPr/>
          </p:nvSpPr>
          <p:spPr>
            <a:xfrm>
              <a:off x="3995920" y="3320516"/>
              <a:ext cx="214617" cy="21696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3" name="Gleichschenkliges Dreieck 192"/>
            <p:cNvSpPr/>
            <p:nvPr/>
          </p:nvSpPr>
          <p:spPr>
            <a:xfrm>
              <a:off x="4138999" y="3645965"/>
              <a:ext cx="218383" cy="213223"/>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44050" name="Gruppieren 15"/>
          <p:cNvGrpSpPr>
            <a:grpSpLocks/>
          </p:cNvGrpSpPr>
          <p:nvPr/>
        </p:nvGrpSpPr>
        <p:grpSpPr bwMode="auto">
          <a:xfrm>
            <a:off x="4211638" y="2030413"/>
            <a:ext cx="485775" cy="488950"/>
            <a:chOff x="3995920" y="2852920"/>
            <a:chExt cx="1152160" cy="1152160"/>
          </a:xfrm>
        </p:grpSpPr>
        <p:sp>
          <p:nvSpPr>
            <p:cNvPr id="207" name="Ellipse 206"/>
            <p:cNvSpPr/>
            <p:nvPr/>
          </p:nvSpPr>
          <p:spPr>
            <a:xfrm>
              <a:off x="4282077" y="3140959"/>
              <a:ext cx="579845" cy="576080"/>
            </a:xfrm>
            <a:prstGeom prst="ellipse">
              <a:avLst/>
            </a:prstGeom>
            <a:solidFill>
              <a:schemeClr val="tx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208" name="Ellipse 207"/>
            <p:cNvSpPr/>
            <p:nvPr/>
          </p:nvSpPr>
          <p:spPr>
            <a:xfrm>
              <a:off x="4786618" y="3645965"/>
              <a:ext cx="218383" cy="213223"/>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09" name="Ellipse 208"/>
            <p:cNvSpPr/>
            <p:nvPr/>
          </p:nvSpPr>
          <p:spPr>
            <a:xfrm>
              <a:off x="4466572" y="2852920"/>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10" name="Ellipse 209"/>
            <p:cNvSpPr/>
            <p:nvPr/>
          </p:nvSpPr>
          <p:spPr>
            <a:xfrm>
              <a:off x="4138999"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11" name="Ellipse 210"/>
            <p:cNvSpPr/>
            <p:nvPr/>
          </p:nvSpPr>
          <p:spPr>
            <a:xfrm>
              <a:off x="4786618"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12" name="Ellipse 211"/>
            <p:cNvSpPr/>
            <p:nvPr/>
          </p:nvSpPr>
          <p:spPr>
            <a:xfrm>
              <a:off x="4466572" y="3788115"/>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13" name="Ellipse 212"/>
            <p:cNvSpPr/>
            <p:nvPr/>
          </p:nvSpPr>
          <p:spPr>
            <a:xfrm>
              <a:off x="4933461" y="3320516"/>
              <a:ext cx="214619"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14" name="Rechteck 213"/>
            <p:cNvSpPr/>
            <p:nvPr/>
          </p:nvSpPr>
          <p:spPr>
            <a:xfrm>
              <a:off x="3995920" y="3320516"/>
              <a:ext cx="214617" cy="21696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15" name="Gleichschenkliges Dreieck 214"/>
            <p:cNvSpPr/>
            <p:nvPr/>
          </p:nvSpPr>
          <p:spPr>
            <a:xfrm>
              <a:off x="4138999" y="3645965"/>
              <a:ext cx="218383" cy="213223"/>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44051" name="Gruppieren 15"/>
          <p:cNvGrpSpPr>
            <a:grpSpLocks/>
          </p:cNvGrpSpPr>
          <p:nvPr/>
        </p:nvGrpSpPr>
        <p:grpSpPr bwMode="auto">
          <a:xfrm>
            <a:off x="4211638" y="4191000"/>
            <a:ext cx="485775" cy="488950"/>
            <a:chOff x="3995920" y="2852920"/>
            <a:chExt cx="1152160" cy="1152160"/>
          </a:xfrm>
        </p:grpSpPr>
        <p:sp>
          <p:nvSpPr>
            <p:cNvPr id="225" name="Ellipse 224"/>
            <p:cNvSpPr/>
            <p:nvPr/>
          </p:nvSpPr>
          <p:spPr>
            <a:xfrm>
              <a:off x="4282077" y="3140961"/>
              <a:ext cx="579845" cy="576080"/>
            </a:xfrm>
            <a:prstGeom prst="ellipse">
              <a:avLst/>
            </a:prstGeom>
            <a:solidFill>
              <a:schemeClr val="tx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226" name="Ellipse 225"/>
            <p:cNvSpPr/>
            <p:nvPr/>
          </p:nvSpPr>
          <p:spPr>
            <a:xfrm>
              <a:off x="4786618" y="3645965"/>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27" name="Ellipse 226"/>
            <p:cNvSpPr/>
            <p:nvPr/>
          </p:nvSpPr>
          <p:spPr>
            <a:xfrm>
              <a:off x="4466572" y="2852920"/>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28" name="Ellipse 227"/>
            <p:cNvSpPr/>
            <p:nvPr/>
          </p:nvSpPr>
          <p:spPr>
            <a:xfrm>
              <a:off x="4138999" y="2998812"/>
              <a:ext cx="218383" cy="213223"/>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29" name="Ellipse 228"/>
            <p:cNvSpPr/>
            <p:nvPr/>
          </p:nvSpPr>
          <p:spPr>
            <a:xfrm>
              <a:off x="4786618" y="2998812"/>
              <a:ext cx="218383" cy="213223"/>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30" name="Ellipse 229"/>
            <p:cNvSpPr/>
            <p:nvPr/>
          </p:nvSpPr>
          <p:spPr>
            <a:xfrm>
              <a:off x="4466572" y="3788115"/>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31" name="Ellipse 230"/>
            <p:cNvSpPr/>
            <p:nvPr/>
          </p:nvSpPr>
          <p:spPr>
            <a:xfrm>
              <a:off x="4933461" y="3320519"/>
              <a:ext cx="214619"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32" name="Rechteck 231"/>
            <p:cNvSpPr/>
            <p:nvPr/>
          </p:nvSpPr>
          <p:spPr>
            <a:xfrm>
              <a:off x="3995920" y="3320519"/>
              <a:ext cx="214617" cy="21696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3" name="Gleichschenkliges Dreieck 232"/>
            <p:cNvSpPr/>
            <p:nvPr/>
          </p:nvSpPr>
          <p:spPr>
            <a:xfrm>
              <a:off x="4138999" y="3645965"/>
              <a:ext cx="218383" cy="21322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44052" name="Gruppieren 15"/>
          <p:cNvGrpSpPr>
            <a:grpSpLocks/>
          </p:cNvGrpSpPr>
          <p:nvPr/>
        </p:nvGrpSpPr>
        <p:grpSpPr bwMode="auto">
          <a:xfrm>
            <a:off x="4211638" y="4910138"/>
            <a:ext cx="485775" cy="488950"/>
            <a:chOff x="3995920" y="2852920"/>
            <a:chExt cx="1152160" cy="1152160"/>
          </a:xfrm>
        </p:grpSpPr>
        <p:sp>
          <p:nvSpPr>
            <p:cNvPr id="248" name="Ellipse 247"/>
            <p:cNvSpPr/>
            <p:nvPr/>
          </p:nvSpPr>
          <p:spPr>
            <a:xfrm>
              <a:off x="4282077" y="3140959"/>
              <a:ext cx="579845" cy="576080"/>
            </a:xfrm>
            <a:prstGeom prst="ellipse">
              <a:avLst/>
            </a:prstGeom>
            <a:solidFill>
              <a:schemeClr val="tx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249" name="Ellipse 248"/>
            <p:cNvSpPr/>
            <p:nvPr/>
          </p:nvSpPr>
          <p:spPr>
            <a:xfrm>
              <a:off x="4786618" y="3645965"/>
              <a:ext cx="218383" cy="213223"/>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50" name="Ellipse 249"/>
            <p:cNvSpPr/>
            <p:nvPr/>
          </p:nvSpPr>
          <p:spPr>
            <a:xfrm>
              <a:off x="4466572" y="2852920"/>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51" name="Ellipse 250"/>
            <p:cNvSpPr/>
            <p:nvPr/>
          </p:nvSpPr>
          <p:spPr>
            <a:xfrm>
              <a:off x="4138999"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52" name="Ellipse 251"/>
            <p:cNvSpPr/>
            <p:nvPr/>
          </p:nvSpPr>
          <p:spPr>
            <a:xfrm>
              <a:off x="4786618"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53" name="Ellipse 252"/>
            <p:cNvSpPr/>
            <p:nvPr/>
          </p:nvSpPr>
          <p:spPr>
            <a:xfrm>
              <a:off x="4466572" y="3788115"/>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54" name="Ellipse 253"/>
            <p:cNvSpPr/>
            <p:nvPr/>
          </p:nvSpPr>
          <p:spPr>
            <a:xfrm>
              <a:off x="4933461" y="3320516"/>
              <a:ext cx="214619"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55" name="Rechteck 254"/>
            <p:cNvSpPr/>
            <p:nvPr/>
          </p:nvSpPr>
          <p:spPr>
            <a:xfrm>
              <a:off x="3995920" y="3320516"/>
              <a:ext cx="214617" cy="21696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56" name="Gleichschenkliges Dreieck 255"/>
            <p:cNvSpPr/>
            <p:nvPr/>
          </p:nvSpPr>
          <p:spPr>
            <a:xfrm>
              <a:off x="4138999" y="3645965"/>
              <a:ext cx="218383" cy="213223"/>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44053" name="Gruppieren 15"/>
          <p:cNvGrpSpPr>
            <a:grpSpLocks/>
          </p:cNvGrpSpPr>
          <p:nvPr/>
        </p:nvGrpSpPr>
        <p:grpSpPr bwMode="auto">
          <a:xfrm>
            <a:off x="4211638" y="1309688"/>
            <a:ext cx="485775" cy="488950"/>
            <a:chOff x="3995920" y="2852920"/>
            <a:chExt cx="1152160" cy="1152160"/>
          </a:xfrm>
        </p:grpSpPr>
        <p:sp>
          <p:nvSpPr>
            <p:cNvPr id="271" name="Ellipse 270"/>
            <p:cNvSpPr/>
            <p:nvPr/>
          </p:nvSpPr>
          <p:spPr>
            <a:xfrm>
              <a:off x="4282077" y="3140959"/>
              <a:ext cx="579845" cy="576080"/>
            </a:xfrm>
            <a:prstGeom prst="ellipse">
              <a:avLst/>
            </a:prstGeom>
            <a:solidFill>
              <a:schemeClr val="tx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272" name="Ellipse 271"/>
            <p:cNvSpPr/>
            <p:nvPr/>
          </p:nvSpPr>
          <p:spPr>
            <a:xfrm>
              <a:off x="4786618" y="3645965"/>
              <a:ext cx="218383" cy="213223"/>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73" name="Ellipse 272"/>
            <p:cNvSpPr/>
            <p:nvPr/>
          </p:nvSpPr>
          <p:spPr>
            <a:xfrm>
              <a:off x="4466572" y="2852920"/>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74" name="Ellipse 273"/>
            <p:cNvSpPr/>
            <p:nvPr/>
          </p:nvSpPr>
          <p:spPr>
            <a:xfrm>
              <a:off x="4138999"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75" name="Ellipse 274"/>
            <p:cNvSpPr/>
            <p:nvPr/>
          </p:nvSpPr>
          <p:spPr>
            <a:xfrm>
              <a:off x="4786618" y="2998809"/>
              <a:ext cx="218383" cy="21322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76" name="Ellipse 275"/>
            <p:cNvSpPr/>
            <p:nvPr/>
          </p:nvSpPr>
          <p:spPr>
            <a:xfrm>
              <a:off x="4466572" y="3788115"/>
              <a:ext cx="210853"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77" name="Ellipse 276"/>
            <p:cNvSpPr/>
            <p:nvPr/>
          </p:nvSpPr>
          <p:spPr>
            <a:xfrm>
              <a:off x="4933461" y="3320516"/>
              <a:ext cx="214619" cy="216965"/>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sp>
          <p:nvSpPr>
            <p:cNvPr id="278" name="Rechteck 277"/>
            <p:cNvSpPr/>
            <p:nvPr/>
          </p:nvSpPr>
          <p:spPr>
            <a:xfrm>
              <a:off x="3995920" y="3320516"/>
              <a:ext cx="214617" cy="21696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79" name="Gleichschenkliges Dreieck 278"/>
            <p:cNvSpPr/>
            <p:nvPr/>
          </p:nvSpPr>
          <p:spPr>
            <a:xfrm>
              <a:off x="4138999" y="3645965"/>
              <a:ext cx="218383" cy="213223"/>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cxnSp>
        <p:nvCxnSpPr>
          <p:cNvPr id="44054" name="Gerade Verbindung mit Pfeil 288"/>
          <p:cNvCxnSpPr>
            <a:cxnSpLocks noChangeShapeType="1"/>
          </p:cNvCxnSpPr>
          <p:nvPr/>
        </p:nvCxnSpPr>
        <p:spPr bwMode="auto">
          <a:xfrm>
            <a:off x="3779838" y="2997200"/>
            <a:ext cx="265112" cy="0"/>
          </a:xfrm>
          <a:prstGeom prst="straightConnector1">
            <a:avLst/>
          </a:prstGeom>
          <a:noFill/>
          <a:ln w="19050" algn="ctr">
            <a:solidFill>
              <a:srgbClr val="000099"/>
            </a:solidFill>
            <a:round/>
            <a:headEnd/>
            <a:tailEnd type="arrow" w="med" len="med"/>
          </a:ln>
        </p:spPr>
      </p:cxnSp>
      <p:cxnSp>
        <p:nvCxnSpPr>
          <p:cNvPr id="44055" name="Gerade Verbindung mit Pfeil 289"/>
          <p:cNvCxnSpPr>
            <a:cxnSpLocks noChangeShapeType="1"/>
          </p:cNvCxnSpPr>
          <p:nvPr/>
        </p:nvCxnSpPr>
        <p:spPr bwMode="auto">
          <a:xfrm>
            <a:off x="3779838" y="3716338"/>
            <a:ext cx="265112" cy="0"/>
          </a:xfrm>
          <a:prstGeom prst="straightConnector1">
            <a:avLst/>
          </a:prstGeom>
          <a:noFill/>
          <a:ln w="19050" algn="ctr">
            <a:solidFill>
              <a:srgbClr val="000099"/>
            </a:solidFill>
            <a:round/>
            <a:headEnd/>
            <a:tailEnd type="arrow" w="med" len="med"/>
          </a:ln>
        </p:spPr>
      </p:cxnSp>
      <p:cxnSp>
        <p:nvCxnSpPr>
          <p:cNvPr id="44056" name="Gerade Verbindung mit Pfeil 290"/>
          <p:cNvCxnSpPr>
            <a:cxnSpLocks noChangeShapeType="1"/>
          </p:cNvCxnSpPr>
          <p:nvPr/>
        </p:nvCxnSpPr>
        <p:spPr bwMode="auto">
          <a:xfrm>
            <a:off x="3779838" y="4437063"/>
            <a:ext cx="265112" cy="0"/>
          </a:xfrm>
          <a:prstGeom prst="straightConnector1">
            <a:avLst/>
          </a:prstGeom>
          <a:noFill/>
          <a:ln w="19050" algn="ctr">
            <a:solidFill>
              <a:srgbClr val="000099"/>
            </a:solidFill>
            <a:round/>
            <a:headEnd/>
            <a:tailEnd type="arrow" w="med" len="med"/>
          </a:ln>
        </p:spPr>
      </p:cxnSp>
      <p:cxnSp>
        <p:nvCxnSpPr>
          <p:cNvPr id="44057" name="Gerade Verbindung mit Pfeil 291"/>
          <p:cNvCxnSpPr>
            <a:cxnSpLocks noChangeShapeType="1"/>
          </p:cNvCxnSpPr>
          <p:nvPr/>
        </p:nvCxnSpPr>
        <p:spPr bwMode="auto">
          <a:xfrm>
            <a:off x="3779838" y="5157788"/>
            <a:ext cx="265112" cy="0"/>
          </a:xfrm>
          <a:prstGeom prst="straightConnector1">
            <a:avLst/>
          </a:prstGeom>
          <a:noFill/>
          <a:ln w="19050" algn="ctr">
            <a:solidFill>
              <a:srgbClr val="000099"/>
            </a:solidFill>
            <a:round/>
            <a:headEnd/>
            <a:tailEnd type="arrow" w="med" len="med"/>
          </a:ln>
        </p:spPr>
      </p:cxnSp>
      <p:cxnSp>
        <p:nvCxnSpPr>
          <p:cNvPr id="44058" name="Gerade Verbindung mit Pfeil 292"/>
          <p:cNvCxnSpPr>
            <a:cxnSpLocks noChangeShapeType="1"/>
          </p:cNvCxnSpPr>
          <p:nvPr/>
        </p:nvCxnSpPr>
        <p:spPr bwMode="auto">
          <a:xfrm>
            <a:off x="3779838" y="5805488"/>
            <a:ext cx="265112" cy="0"/>
          </a:xfrm>
          <a:prstGeom prst="straightConnector1">
            <a:avLst/>
          </a:prstGeom>
          <a:noFill/>
          <a:ln w="19050" algn="ctr">
            <a:solidFill>
              <a:srgbClr val="000099"/>
            </a:solidFill>
            <a:round/>
            <a:headEnd/>
            <a:tailEnd type="arrow" w="med" len="med"/>
          </a:ln>
        </p:spPr>
      </p:cxnSp>
      <p:grpSp>
        <p:nvGrpSpPr>
          <p:cNvPr id="44059" name="Gruppieren 164"/>
          <p:cNvGrpSpPr>
            <a:grpSpLocks/>
          </p:cNvGrpSpPr>
          <p:nvPr/>
        </p:nvGrpSpPr>
        <p:grpSpPr bwMode="auto">
          <a:xfrm>
            <a:off x="0" y="981075"/>
            <a:ext cx="2087563" cy="5040313"/>
            <a:chOff x="179512" y="980728"/>
            <a:chExt cx="2088232" cy="5040560"/>
          </a:xfrm>
        </p:grpSpPr>
        <p:sp>
          <p:nvSpPr>
            <p:cNvPr id="44125" name="Rechteck 294"/>
            <p:cNvSpPr>
              <a:spLocks noChangeArrowheads="1"/>
            </p:cNvSpPr>
            <p:nvPr/>
          </p:nvSpPr>
          <p:spPr bwMode="auto">
            <a:xfrm>
              <a:off x="827584" y="4941168"/>
              <a:ext cx="864096" cy="360040"/>
            </a:xfrm>
            <a:prstGeom prst="rect">
              <a:avLst/>
            </a:prstGeom>
            <a:noFill/>
            <a:ln w="9525" algn="ctr">
              <a:solidFill>
                <a:schemeClr val="tx1"/>
              </a:solidFill>
              <a:prstDash val="dash"/>
              <a:round/>
              <a:headEnd/>
              <a:tailEnd/>
            </a:ln>
          </p:spPr>
          <p:txBody>
            <a:bodyPr lIns="0" tIns="0" rIns="0" bIns="0" anchor="ctr"/>
            <a:lstStyle/>
            <a:p>
              <a:pPr algn="ctr" eaLnBrk="0" hangingPunct="0"/>
              <a:r>
                <a:rPr lang="de-DE" sz="1200" i="1">
                  <a:latin typeface="Times" pitchFamily="18" charset="0"/>
                </a:rPr>
                <a:t>UM-2, MFW, IM, MVI</a:t>
              </a:r>
            </a:p>
          </p:txBody>
        </p:sp>
        <p:sp>
          <p:nvSpPr>
            <p:cNvPr id="44126" name="Rechteck 295"/>
            <p:cNvSpPr>
              <a:spLocks noChangeArrowheads="1"/>
            </p:cNvSpPr>
            <p:nvPr/>
          </p:nvSpPr>
          <p:spPr bwMode="auto">
            <a:xfrm>
              <a:off x="179512" y="980728"/>
              <a:ext cx="2088232" cy="307777"/>
            </a:xfrm>
            <a:prstGeom prst="rect">
              <a:avLst/>
            </a:prstGeom>
            <a:noFill/>
            <a:ln w="9525">
              <a:noFill/>
              <a:miter lim="800000"/>
              <a:headEnd/>
              <a:tailEnd/>
            </a:ln>
          </p:spPr>
          <p:txBody>
            <a:bodyPr>
              <a:spAutoFit/>
            </a:bodyPr>
            <a:lstStyle/>
            <a:p>
              <a:pPr algn="ctr"/>
              <a:r>
                <a:rPr lang="de-DE" sz="1400" i="1" dirty="0"/>
                <a:t>Ministry</a:t>
              </a:r>
            </a:p>
          </p:txBody>
        </p:sp>
        <p:sp>
          <p:nvSpPr>
            <p:cNvPr id="44127" name="Rechteck 296"/>
            <p:cNvSpPr>
              <a:spLocks noChangeArrowheads="1"/>
            </p:cNvSpPr>
            <p:nvPr/>
          </p:nvSpPr>
          <p:spPr bwMode="auto">
            <a:xfrm>
              <a:off x="827584" y="1340768"/>
              <a:ext cx="864096" cy="360040"/>
            </a:xfrm>
            <a:prstGeom prst="rect">
              <a:avLst/>
            </a:prstGeom>
            <a:noFill/>
            <a:ln w="9525" algn="ctr">
              <a:solidFill>
                <a:schemeClr val="tx1"/>
              </a:solidFill>
              <a:prstDash val="dash"/>
              <a:round/>
              <a:headEnd/>
              <a:tailEnd/>
            </a:ln>
          </p:spPr>
          <p:txBody>
            <a:bodyPr lIns="0" tIns="0" rIns="0" bIns="0" anchor="ctr"/>
            <a:lstStyle/>
            <a:p>
              <a:pPr algn="ctr" eaLnBrk="0" hangingPunct="0"/>
              <a:r>
                <a:rPr lang="de-DE" sz="1200" i="1">
                  <a:latin typeface="Times" pitchFamily="18" charset="0"/>
                </a:rPr>
                <a:t>UM-6</a:t>
              </a:r>
            </a:p>
          </p:txBody>
        </p:sp>
        <p:sp>
          <p:nvSpPr>
            <p:cNvPr id="44128" name="Rechteck 297"/>
            <p:cNvSpPr>
              <a:spLocks noChangeArrowheads="1"/>
            </p:cNvSpPr>
            <p:nvPr/>
          </p:nvSpPr>
          <p:spPr bwMode="auto">
            <a:xfrm>
              <a:off x="827584" y="3501008"/>
              <a:ext cx="864096" cy="360040"/>
            </a:xfrm>
            <a:prstGeom prst="rect">
              <a:avLst/>
            </a:prstGeom>
            <a:noFill/>
            <a:ln w="9525" algn="ctr">
              <a:solidFill>
                <a:schemeClr val="tx1"/>
              </a:solidFill>
              <a:prstDash val="dash"/>
              <a:round/>
              <a:headEnd/>
              <a:tailEnd/>
            </a:ln>
          </p:spPr>
          <p:txBody>
            <a:bodyPr lIns="0" tIns="0" rIns="0" bIns="0" anchor="ctr"/>
            <a:lstStyle/>
            <a:p>
              <a:pPr algn="ctr" eaLnBrk="0" hangingPunct="0"/>
              <a:r>
                <a:rPr lang="de-DE" sz="1200" i="1">
                  <a:latin typeface="Times" pitchFamily="18" charset="0"/>
                </a:rPr>
                <a:t>UM-6, MFW</a:t>
              </a:r>
            </a:p>
          </p:txBody>
        </p:sp>
        <p:sp>
          <p:nvSpPr>
            <p:cNvPr id="44129" name="Rechteck 298"/>
            <p:cNvSpPr>
              <a:spLocks noChangeArrowheads="1"/>
            </p:cNvSpPr>
            <p:nvPr/>
          </p:nvSpPr>
          <p:spPr bwMode="auto">
            <a:xfrm>
              <a:off x="827584" y="2780928"/>
              <a:ext cx="864096" cy="360040"/>
            </a:xfrm>
            <a:prstGeom prst="rect">
              <a:avLst/>
            </a:prstGeom>
            <a:noFill/>
            <a:ln w="9525" algn="ctr">
              <a:solidFill>
                <a:schemeClr val="tx1"/>
              </a:solidFill>
              <a:prstDash val="dash"/>
              <a:round/>
              <a:headEnd/>
              <a:tailEnd/>
            </a:ln>
          </p:spPr>
          <p:txBody>
            <a:bodyPr lIns="0" tIns="0" rIns="0" bIns="0" anchor="ctr"/>
            <a:lstStyle/>
            <a:p>
              <a:pPr algn="ctr" eaLnBrk="0" hangingPunct="0"/>
              <a:r>
                <a:rPr lang="de-DE" sz="1200" i="1">
                  <a:latin typeface="Times" pitchFamily="18" charset="0"/>
                </a:rPr>
                <a:t>UM-6, MFW</a:t>
              </a:r>
            </a:p>
          </p:txBody>
        </p:sp>
        <p:sp>
          <p:nvSpPr>
            <p:cNvPr id="44130" name="Rechteck 299"/>
            <p:cNvSpPr>
              <a:spLocks noChangeArrowheads="1"/>
            </p:cNvSpPr>
            <p:nvPr/>
          </p:nvSpPr>
          <p:spPr bwMode="auto">
            <a:xfrm>
              <a:off x="827584" y="2060848"/>
              <a:ext cx="864096" cy="360040"/>
            </a:xfrm>
            <a:prstGeom prst="rect">
              <a:avLst/>
            </a:prstGeom>
            <a:noFill/>
            <a:ln w="9525" algn="ctr">
              <a:solidFill>
                <a:schemeClr val="tx1"/>
              </a:solidFill>
              <a:prstDash val="dash"/>
              <a:round/>
              <a:headEnd/>
              <a:tailEnd/>
            </a:ln>
          </p:spPr>
          <p:txBody>
            <a:bodyPr lIns="0" tIns="0" rIns="0" bIns="0" anchor="ctr"/>
            <a:lstStyle/>
            <a:p>
              <a:pPr algn="ctr" eaLnBrk="0" hangingPunct="0"/>
              <a:r>
                <a:rPr lang="de-DE" sz="1200" i="1">
                  <a:latin typeface="Times" pitchFamily="18" charset="0"/>
                </a:rPr>
                <a:t>UM-6</a:t>
              </a:r>
            </a:p>
          </p:txBody>
        </p:sp>
        <p:sp>
          <p:nvSpPr>
            <p:cNvPr id="44131" name="Rechteck 300"/>
            <p:cNvSpPr>
              <a:spLocks noChangeArrowheads="1"/>
            </p:cNvSpPr>
            <p:nvPr/>
          </p:nvSpPr>
          <p:spPr bwMode="auto">
            <a:xfrm>
              <a:off x="827584" y="4221088"/>
              <a:ext cx="864096" cy="360040"/>
            </a:xfrm>
            <a:prstGeom prst="rect">
              <a:avLst/>
            </a:prstGeom>
            <a:noFill/>
            <a:ln w="9525" algn="ctr">
              <a:solidFill>
                <a:schemeClr val="tx1"/>
              </a:solidFill>
              <a:prstDash val="dash"/>
              <a:round/>
              <a:headEnd/>
              <a:tailEnd/>
            </a:ln>
          </p:spPr>
          <p:txBody>
            <a:bodyPr lIns="0" tIns="0" rIns="0" bIns="0" anchor="ctr"/>
            <a:lstStyle/>
            <a:p>
              <a:pPr algn="ctr" eaLnBrk="0" hangingPunct="0"/>
              <a:r>
                <a:rPr lang="de-DE" sz="1200" i="1">
                  <a:latin typeface="Times" pitchFamily="18" charset="0"/>
                </a:rPr>
                <a:t>MVI</a:t>
              </a:r>
            </a:p>
          </p:txBody>
        </p:sp>
        <p:sp>
          <p:nvSpPr>
            <p:cNvPr id="44132" name="Rechteck 301"/>
            <p:cNvSpPr>
              <a:spLocks noChangeArrowheads="1"/>
            </p:cNvSpPr>
            <p:nvPr/>
          </p:nvSpPr>
          <p:spPr bwMode="auto">
            <a:xfrm>
              <a:off x="827584" y="5661248"/>
              <a:ext cx="864096" cy="360040"/>
            </a:xfrm>
            <a:prstGeom prst="rect">
              <a:avLst/>
            </a:prstGeom>
            <a:noFill/>
            <a:ln w="9525" algn="ctr">
              <a:solidFill>
                <a:schemeClr val="tx1"/>
              </a:solidFill>
              <a:prstDash val="dash"/>
              <a:round/>
              <a:headEnd/>
              <a:tailEnd/>
            </a:ln>
          </p:spPr>
          <p:txBody>
            <a:bodyPr lIns="0" tIns="0" rIns="0" bIns="0" anchor="ctr"/>
            <a:lstStyle/>
            <a:p>
              <a:pPr algn="ctr" eaLnBrk="0" hangingPunct="0"/>
              <a:r>
                <a:rPr lang="de-DE" sz="1200" i="1">
                  <a:latin typeface="Times" pitchFamily="18" charset="0"/>
                </a:rPr>
                <a:t>MLR</a:t>
              </a:r>
            </a:p>
          </p:txBody>
        </p:sp>
      </p:grpSp>
      <p:grpSp>
        <p:nvGrpSpPr>
          <p:cNvPr id="11" name="Gruppieren 179"/>
          <p:cNvGrpSpPr>
            <a:grpSpLocks/>
          </p:cNvGrpSpPr>
          <p:nvPr/>
        </p:nvGrpSpPr>
        <p:grpSpPr bwMode="auto">
          <a:xfrm>
            <a:off x="4805363" y="873125"/>
            <a:ext cx="4175125" cy="4679950"/>
            <a:chOff x="4805481" y="872716"/>
            <a:chExt cx="4175508" cy="4680519"/>
          </a:xfrm>
        </p:grpSpPr>
        <p:pic>
          <p:nvPicPr>
            <p:cNvPr id="44061" name="Picture 3" descr="R:\CAR\Dokuthek\XVaria\rp_Karte_RP.jpg"/>
            <p:cNvPicPr>
              <a:picLocks noChangeAspect="1" noChangeArrowheads="1"/>
            </p:cNvPicPr>
            <p:nvPr/>
          </p:nvPicPr>
          <p:blipFill>
            <a:blip r:embed="rId3" cstate="print"/>
            <a:srcRect/>
            <a:stretch>
              <a:fillRect/>
            </a:stretch>
          </p:blipFill>
          <p:spPr bwMode="auto">
            <a:xfrm>
              <a:off x="6480212" y="2960948"/>
              <a:ext cx="2221961" cy="2592287"/>
            </a:xfrm>
            <a:prstGeom prst="rect">
              <a:avLst/>
            </a:prstGeom>
            <a:noFill/>
            <a:ln w="9525">
              <a:noFill/>
              <a:miter lim="800000"/>
              <a:headEnd/>
              <a:tailEnd/>
            </a:ln>
          </p:spPr>
        </p:pic>
        <p:sp>
          <p:nvSpPr>
            <p:cNvPr id="44062" name="Rechteck 47"/>
            <p:cNvSpPr>
              <a:spLocks noChangeArrowheads="1"/>
            </p:cNvSpPr>
            <p:nvPr/>
          </p:nvSpPr>
          <p:spPr bwMode="auto">
            <a:xfrm>
              <a:off x="5292080" y="872716"/>
              <a:ext cx="1850416" cy="369377"/>
            </a:xfrm>
            <a:prstGeom prst="rect">
              <a:avLst/>
            </a:prstGeom>
            <a:noFill/>
            <a:ln w="9525">
              <a:noFill/>
              <a:miter lim="800000"/>
              <a:headEnd/>
              <a:tailEnd/>
            </a:ln>
          </p:spPr>
          <p:txBody>
            <a:bodyPr wrap="square">
              <a:spAutoFit/>
            </a:bodyPr>
            <a:lstStyle/>
            <a:p>
              <a:pPr algn="ctr"/>
              <a:r>
                <a:rPr lang="de-DE" dirty="0"/>
                <a:t>Citizen Forums</a:t>
              </a:r>
            </a:p>
          </p:txBody>
        </p:sp>
        <p:grpSp>
          <p:nvGrpSpPr>
            <p:cNvPr id="44063" name="Gruppieren 45"/>
            <p:cNvGrpSpPr>
              <a:grpSpLocks/>
            </p:cNvGrpSpPr>
            <p:nvPr/>
          </p:nvGrpSpPr>
          <p:grpSpPr bwMode="auto">
            <a:xfrm>
              <a:off x="5704875" y="2033627"/>
              <a:ext cx="674687" cy="512763"/>
              <a:chOff x="6588280" y="1556740"/>
              <a:chExt cx="1584220" cy="1008140"/>
            </a:xfrm>
          </p:grpSpPr>
          <p:sp>
            <p:nvSpPr>
              <p:cNvPr id="197" name="Ellipse 196"/>
              <p:cNvSpPr/>
              <p:nvPr/>
            </p:nvSpPr>
            <p:spPr>
              <a:xfrm>
                <a:off x="6873481" y="1843319"/>
                <a:ext cx="1010268" cy="433895"/>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198" name="Gleichschenkliges Dreieck 197"/>
              <p:cNvSpPr/>
              <p:nvPr/>
            </p:nvSpPr>
            <p:spPr>
              <a:xfrm>
                <a:off x="7272370" y="1556136"/>
                <a:ext cx="212490"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9" name="Gleichschenkliges Dreieck 198"/>
              <p:cNvSpPr/>
              <p:nvPr/>
            </p:nvSpPr>
            <p:spPr>
              <a:xfrm>
                <a:off x="6802651" y="1627931"/>
                <a:ext cx="216219"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0" name="Gleichschenkliges Dreieck 199"/>
              <p:cNvSpPr/>
              <p:nvPr/>
            </p:nvSpPr>
            <p:spPr>
              <a:xfrm>
                <a:off x="7667529" y="2277214"/>
                <a:ext cx="216219"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1" name="Gleichschenkliges Dreieck 200"/>
              <p:cNvSpPr/>
              <p:nvPr/>
            </p:nvSpPr>
            <p:spPr>
              <a:xfrm>
                <a:off x="7738359" y="1627931"/>
                <a:ext cx="216219"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2" name="Gleichschenkliges Dreieck 201"/>
              <p:cNvSpPr/>
              <p:nvPr/>
            </p:nvSpPr>
            <p:spPr>
              <a:xfrm>
                <a:off x="7272370" y="2349010"/>
                <a:ext cx="212490"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3" name="Gleichschenkliges Dreieck 202"/>
              <p:cNvSpPr/>
              <p:nvPr/>
            </p:nvSpPr>
            <p:spPr>
              <a:xfrm>
                <a:off x="7954578" y="1952572"/>
                <a:ext cx="216219"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4" name="Rechteck 203"/>
              <p:cNvSpPr/>
              <p:nvPr/>
            </p:nvSpPr>
            <p:spPr>
              <a:xfrm>
                <a:off x="6586432" y="1952572"/>
                <a:ext cx="216219" cy="215388"/>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5" name="Ellipse 204"/>
              <p:cNvSpPr/>
              <p:nvPr/>
            </p:nvSpPr>
            <p:spPr>
              <a:xfrm>
                <a:off x="6873481" y="2277214"/>
                <a:ext cx="216219" cy="215388"/>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grpSp>
        <p:sp>
          <p:nvSpPr>
            <p:cNvPr id="216" name="Nach unten gekrümmter Pfeil 215"/>
            <p:cNvSpPr/>
            <p:nvPr/>
          </p:nvSpPr>
          <p:spPr bwMode="auto">
            <a:xfrm>
              <a:off x="4843584" y="2025381"/>
              <a:ext cx="760482" cy="141305"/>
            </a:xfrm>
            <a:prstGeom prst="curvedDownArrow">
              <a:avLst>
                <a:gd name="adj1" fmla="val 40115"/>
                <a:gd name="adj2" fmla="val 116917"/>
                <a:gd name="adj3" fmla="val 35582"/>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sp>
          <p:nvSpPr>
            <p:cNvPr id="217" name="Nach unten gekrümmter Pfeil 216"/>
            <p:cNvSpPr/>
            <p:nvPr/>
          </p:nvSpPr>
          <p:spPr bwMode="auto">
            <a:xfrm rot="10800000">
              <a:off x="4805481" y="2317517"/>
              <a:ext cx="760482" cy="141305"/>
            </a:xfrm>
            <a:prstGeom prst="curvedDownArrow">
              <a:avLst>
                <a:gd name="adj1" fmla="val 40115"/>
                <a:gd name="adj2" fmla="val 116917"/>
                <a:gd name="adj3" fmla="val 35582"/>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grpSp>
          <p:nvGrpSpPr>
            <p:cNvPr id="44066" name="Gruppieren 45"/>
            <p:cNvGrpSpPr>
              <a:grpSpLocks/>
            </p:cNvGrpSpPr>
            <p:nvPr/>
          </p:nvGrpSpPr>
          <p:grpSpPr bwMode="auto">
            <a:xfrm>
              <a:off x="5704875" y="4193867"/>
              <a:ext cx="674687" cy="512763"/>
              <a:chOff x="6588280" y="1556740"/>
              <a:chExt cx="1584220" cy="1008140"/>
            </a:xfrm>
          </p:grpSpPr>
          <p:sp>
            <p:nvSpPr>
              <p:cNvPr id="234" name="Ellipse 233"/>
              <p:cNvSpPr/>
              <p:nvPr/>
            </p:nvSpPr>
            <p:spPr>
              <a:xfrm>
                <a:off x="6873481" y="1844518"/>
                <a:ext cx="1010268" cy="433897"/>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235" name="Gleichschenkliges Dreieck 234"/>
              <p:cNvSpPr/>
              <p:nvPr/>
            </p:nvSpPr>
            <p:spPr>
              <a:xfrm>
                <a:off x="7272370" y="1557336"/>
                <a:ext cx="212490"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6" name="Gleichschenkliges Dreieck 235"/>
              <p:cNvSpPr/>
              <p:nvPr/>
            </p:nvSpPr>
            <p:spPr>
              <a:xfrm>
                <a:off x="6802651" y="1629132"/>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7" name="Gleichschenkliges Dreieck 236"/>
              <p:cNvSpPr/>
              <p:nvPr/>
            </p:nvSpPr>
            <p:spPr>
              <a:xfrm>
                <a:off x="7667529" y="2278415"/>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8" name="Gleichschenkliges Dreieck 237"/>
              <p:cNvSpPr/>
              <p:nvPr/>
            </p:nvSpPr>
            <p:spPr>
              <a:xfrm>
                <a:off x="7738359" y="1629132"/>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9" name="Gleichschenkliges Dreieck 238"/>
              <p:cNvSpPr/>
              <p:nvPr/>
            </p:nvSpPr>
            <p:spPr>
              <a:xfrm>
                <a:off x="7272370" y="2350210"/>
                <a:ext cx="212490"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0" name="Gleichschenkliges Dreieck 239"/>
              <p:cNvSpPr/>
              <p:nvPr/>
            </p:nvSpPr>
            <p:spPr>
              <a:xfrm>
                <a:off x="7954578" y="1953774"/>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1" name="Rechteck 240"/>
              <p:cNvSpPr/>
              <p:nvPr/>
            </p:nvSpPr>
            <p:spPr>
              <a:xfrm>
                <a:off x="6586432" y="1953774"/>
                <a:ext cx="216219" cy="215386"/>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2" name="Ellipse 241"/>
              <p:cNvSpPr/>
              <p:nvPr/>
            </p:nvSpPr>
            <p:spPr>
              <a:xfrm>
                <a:off x="6873481" y="2278415"/>
                <a:ext cx="216219" cy="21538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grpSp>
        <p:sp>
          <p:nvSpPr>
            <p:cNvPr id="223" name="Nach unten gekrümmter Pfeil 222"/>
            <p:cNvSpPr/>
            <p:nvPr/>
          </p:nvSpPr>
          <p:spPr bwMode="auto">
            <a:xfrm>
              <a:off x="4843584" y="4184644"/>
              <a:ext cx="760482" cy="142892"/>
            </a:xfrm>
            <a:prstGeom prst="curvedDownArrow">
              <a:avLst>
                <a:gd name="adj1" fmla="val 40115"/>
                <a:gd name="adj2" fmla="val 116917"/>
                <a:gd name="adj3" fmla="val 35582"/>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sp>
          <p:nvSpPr>
            <p:cNvPr id="224" name="Nach unten gekrümmter Pfeil 223"/>
            <p:cNvSpPr/>
            <p:nvPr/>
          </p:nvSpPr>
          <p:spPr bwMode="auto">
            <a:xfrm rot="10800000">
              <a:off x="4805481" y="4478367"/>
              <a:ext cx="760482" cy="141304"/>
            </a:xfrm>
            <a:prstGeom prst="curvedDownArrow">
              <a:avLst>
                <a:gd name="adj1" fmla="val 40115"/>
                <a:gd name="adj2" fmla="val 116917"/>
                <a:gd name="adj3" fmla="val 35582"/>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grpSp>
          <p:nvGrpSpPr>
            <p:cNvPr id="44069" name="Gruppieren 45"/>
            <p:cNvGrpSpPr>
              <a:grpSpLocks/>
            </p:cNvGrpSpPr>
            <p:nvPr/>
          </p:nvGrpSpPr>
          <p:grpSpPr bwMode="auto">
            <a:xfrm>
              <a:off x="6696236" y="2024844"/>
              <a:ext cx="674687" cy="512763"/>
              <a:chOff x="6588280" y="1556740"/>
              <a:chExt cx="1584220" cy="1008140"/>
            </a:xfrm>
          </p:grpSpPr>
          <p:sp>
            <p:nvSpPr>
              <p:cNvPr id="257" name="Ellipse 256"/>
              <p:cNvSpPr/>
              <p:nvPr/>
            </p:nvSpPr>
            <p:spPr>
              <a:xfrm>
                <a:off x="6875636" y="1844979"/>
                <a:ext cx="1010266" cy="433897"/>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258" name="Gleichschenkliges Dreieck 257"/>
              <p:cNvSpPr/>
              <p:nvPr/>
            </p:nvSpPr>
            <p:spPr>
              <a:xfrm>
                <a:off x="7274523" y="1557796"/>
                <a:ext cx="212493"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59" name="Gleichschenkliges Dreieck 258"/>
              <p:cNvSpPr/>
              <p:nvPr/>
            </p:nvSpPr>
            <p:spPr>
              <a:xfrm>
                <a:off x="6804805" y="1629593"/>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0" name="Gleichschenkliges Dreieck 259"/>
              <p:cNvSpPr/>
              <p:nvPr/>
            </p:nvSpPr>
            <p:spPr>
              <a:xfrm>
                <a:off x="7669683" y="2278875"/>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1" name="Gleichschenkliges Dreieck 260"/>
              <p:cNvSpPr/>
              <p:nvPr/>
            </p:nvSpPr>
            <p:spPr>
              <a:xfrm>
                <a:off x="7740514" y="1629593"/>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2" name="Gleichschenkliges Dreieck 261"/>
              <p:cNvSpPr/>
              <p:nvPr/>
            </p:nvSpPr>
            <p:spPr>
              <a:xfrm>
                <a:off x="7274523" y="2350670"/>
                <a:ext cx="212493"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3" name="Gleichschenkliges Dreieck 262"/>
              <p:cNvSpPr/>
              <p:nvPr/>
            </p:nvSpPr>
            <p:spPr>
              <a:xfrm>
                <a:off x="7956734" y="1954234"/>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4" name="Rechteck 263"/>
              <p:cNvSpPr/>
              <p:nvPr/>
            </p:nvSpPr>
            <p:spPr>
              <a:xfrm>
                <a:off x="6588585" y="1954234"/>
                <a:ext cx="216219" cy="215386"/>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5" name="Ellipse 264"/>
              <p:cNvSpPr/>
              <p:nvPr/>
            </p:nvSpPr>
            <p:spPr>
              <a:xfrm>
                <a:off x="6875636" y="2278875"/>
                <a:ext cx="216219" cy="21538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grpSp>
        <p:grpSp>
          <p:nvGrpSpPr>
            <p:cNvPr id="44070" name="Gruppieren 45"/>
            <p:cNvGrpSpPr>
              <a:grpSpLocks/>
            </p:cNvGrpSpPr>
            <p:nvPr/>
          </p:nvGrpSpPr>
          <p:grpSpPr bwMode="auto">
            <a:xfrm>
              <a:off x="5704875" y="1313547"/>
              <a:ext cx="674687" cy="512763"/>
              <a:chOff x="6588280" y="1556740"/>
              <a:chExt cx="1584220" cy="1008140"/>
            </a:xfrm>
          </p:grpSpPr>
          <p:sp>
            <p:nvSpPr>
              <p:cNvPr id="280" name="Ellipse 279"/>
              <p:cNvSpPr/>
              <p:nvPr/>
            </p:nvSpPr>
            <p:spPr>
              <a:xfrm>
                <a:off x="6873481" y="1845000"/>
                <a:ext cx="1010268" cy="433897"/>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281" name="Gleichschenkliges Dreieck 280"/>
              <p:cNvSpPr/>
              <p:nvPr/>
            </p:nvSpPr>
            <p:spPr>
              <a:xfrm>
                <a:off x="7272370" y="1557818"/>
                <a:ext cx="212490"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2" name="Gleichschenkliges Dreieck 281"/>
              <p:cNvSpPr/>
              <p:nvPr/>
            </p:nvSpPr>
            <p:spPr>
              <a:xfrm>
                <a:off x="6802651" y="1629614"/>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3" name="Gleichschenkliges Dreieck 282"/>
              <p:cNvSpPr/>
              <p:nvPr/>
            </p:nvSpPr>
            <p:spPr>
              <a:xfrm>
                <a:off x="7667529" y="2278897"/>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4" name="Gleichschenkliges Dreieck 283"/>
              <p:cNvSpPr/>
              <p:nvPr/>
            </p:nvSpPr>
            <p:spPr>
              <a:xfrm>
                <a:off x="7738359" y="1629614"/>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5" name="Gleichschenkliges Dreieck 284"/>
              <p:cNvSpPr/>
              <p:nvPr/>
            </p:nvSpPr>
            <p:spPr>
              <a:xfrm>
                <a:off x="7272370" y="2350691"/>
                <a:ext cx="212490"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6" name="Gleichschenkliges Dreieck 285"/>
              <p:cNvSpPr/>
              <p:nvPr/>
            </p:nvSpPr>
            <p:spPr>
              <a:xfrm>
                <a:off x="7954578" y="1954255"/>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7" name="Rechteck 286"/>
              <p:cNvSpPr/>
              <p:nvPr/>
            </p:nvSpPr>
            <p:spPr>
              <a:xfrm>
                <a:off x="6586432" y="1954255"/>
                <a:ext cx="216219" cy="215386"/>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8" name="Ellipse 287"/>
              <p:cNvSpPr/>
              <p:nvPr/>
            </p:nvSpPr>
            <p:spPr>
              <a:xfrm>
                <a:off x="6873481" y="2278897"/>
                <a:ext cx="216219" cy="21538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grpSp>
        <p:sp>
          <p:nvSpPr>
            <p:cNvPr id="269" name="Nach unten gekrümmter Pfeil 268"/>
            <p:cNvSpPr/>
            <p:nvPr/>
          </p:nvSpPr>
          <p:spPr bwMode="auto">
            <a:xfrm>
              <a:off x="4843584" y="1304568"/>
              <a:ext cx="760482" cy="141305"/>
            </a:xfrm>
            <a:prstGeom prst="curvedDownArrow">
              <a:avLst>
                <a:gd name="adj1" fmla="val 40115"/>
                <a:gd name="adj2" fmla="val 116917"/>
                <a:gd name="adj3" fmla="val 35582"/>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sp>
          <p:nvSpPr>
            <p:cNvPr id="270" name="Nach unten gekrümmter Pfeil 269"/>
            <p:cNvSpPr/>
            <p:nvPr/>
          </p:nvSpPr>
          <p:spPr bwMode="auto">
            <a:xfrm rot="10800000">
              <a:off x="4805481" y="1596704"/>
              <a:ext cx="760482" cy="142892"/>
            </a:xfrm>
            <a:prstGeom prst="curvedDownArrow">
              <a:avLst>
                <a:gd name="adj1" fmla="val 40115"/>
                <a:gd name="adj2" fmla="val 116917"/>
                <a:gd name="adj3" fmla="val 35582"/>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grpSp>
          <p:nvGrpSpPr>
            <p:cNvPr id="44073" name="Gruppieren 45"/>
            <p:cNvGrpSpPr>
              <a:grpSpLocks/>
            </p:cNvGrpSpPr>
            <p:nvPr/>
          </p:nvGrpSpPr>
          <p:grpSpPr bwMode="auto">
            <a:xfrm>
              <a:off x="7848364" y="1088740"/>
              <a:ext cx="674687" cy="512763"/>
              <a:chOff x="6588280" y="1556740"/>
              <a:chExt cx="1584220" cy="1008140"/>
            </a:xfrm>
          </p:grpSpPr>
          <p:sp>
            <p:nvSpPr>
              <p:cNvPr id="167" name="Ellipse 166"/>
              <p:cNvSpPr/>
              <p:nvPr/>
            </p:nvSpPr>
            <p:spPr>
              <a:xfrm>
                <a:off x="6876818" y="1843730"/>
                <a:ext cx="1010266" cy="433897"/>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bg1"/>
                  </a:solidFill>
                  <a:latin typeface="Arial Narrow" pitchFamily="34" charset="0"/>
                </a:endParaRPr>
              </a:p>
            </p:txBody>
          </p:sp>
          <p:sp>
            <p:nvSpPr>
              <p:cNvPr id="171" name="Gleichschenkliges Dreieck 170"/>
              <p:cNvSpPr/>
              <p:nvPr/>
            </p:nvSpPr>
            <p:spPr>
              <a:xfrm>
                <a:off x="7275704" y="1556547"/>
                <a:ext cx="212493"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2" name="Gleichschenkliges Dreieck 171"/>
              <p:cNvSpPr/>
              <p:nvPr/>
            </p:nvSpPr>
            <p:spPr>
              <a:xfrm>
                <a:off x="6805986" y="1628344"/>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3" name="Gleichschenkliges Dreieck 172"/>
              <p:cNvSpPr/>
              <p:nvPr/>
            </p:nvSpPr>
            <p:spPr>
              <a:xfrm>
                <a:off x="7670864" y="2277627"/>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4" name="Gleichschenkliges Dreieck 173"/>
              <p:cNvSpPr/>
              <p:nvPr/>
            </p:nvSpPr>
            <p:spPr>
              <a:xfrm>
                <a:off x="7741695" y="1628344"/>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5" name="Gleichschenkliges Dreieck 174"/>
              <p:cNvSpPr/>
              <p:nvPr/>
            </p:nvSpPr>
            <p:spPr>
              <a:xfrm>
                <a:off x="7275704" y="2349421"/>
                <a:ext cx="212493" cy="215388"/>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6" name="Gleichschenkliges Dreieck 175"/>
              <p:cNvSpPr/>
              <p:nvPr/>
            </p:nvSpPr>
            <p:spPr>
              <a:xfrm>
                <a:off x="7957915" y="1952985"/>
                <a:ext cx="216219" cy="215386"/>
              </a:xfrm>
              <a:prstGeom prst="triangle">
                <a:avLst/>
              </a:prstGeom>
              <a:solidFill>
                <a:srgbClr val="008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7" name="Rechteck 176"/>
              <p:cNvSpPr/>
              <p:nvPr/>
            </p:nvSpPr>
            <p:spPr>
              <a:xfrm>
                <a:off x="6589766" y="1952985"/>
                <a:ext cx="216219" cy="215386"/>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8" name="Ellipse 177"/>
              <p:cNvSpPr/>
              <p:nvPr/>
            </p:nvSpPr>
            <p:spPr>
              <a:xfrm>
                <a:off x="6876818" y="2277627"/>
                <a:ext cx="216219" cy="215386"/>
              </a:xfrm>
              <a:prstGeom prst="ellipse">
                <a:avLst/>
              </a:prstGeom>
              <a:solidFill>
                <a:schemeClr val="accent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baseline="-25000">
                  <a:solidFill>
                    <a:schemeClr val="tx1"/>
                  </a:solidFill>
                  <a:latin typeface="Arial Narrow" pitchFamily="34" charset="0"/>
                </a:endParaRPr>
              </a:p>
            </p:txBody>
          </p:sp>
        </p:grpSp>
        <p:sp>
          <p:nvSpPr>
            <p:cNvPr id="44074" name="Rechteck 178"/>
            <p:cNvSpPr>
              <a:spLocks noChangeArrowheads="1"/>
            </p:cNvSpPr>
            <p:nvPr/>
          </p:nvSpPr>
          <p:spPr bwMode="auto">
            <a:xfrm>
              <a:off x="7488324" y="1592796"/>
              <a:ext cx="1492665" cy="584775"/>
            </a:xfrm>
            <a:prstGeom prst="rect">
              <a:avLst/>
            </a:prstGeom>
            <a:noFill/>
            <a:ln w="9525">
              <a:noFill/>
              <a:miter lim="800000"/>
              <a:headEnd/>
              <a:tailEnd/>
            </a:ln>
          </p:spPr>
          <p:txBody>
            <a:bodyPr>
              <a:spAutoFit/>
            </a:bodyPr>
            <a:lstStyle/>
            <a:p>
              <a:pPr algn="ctr"/>
              <a:r>
                <a:rPr lang="de-DE" sz="1600" i="1" dirty="0"/>
                <a:t>Online-</a:t>
              </a:r>
              <a:r>
                <a:rPr lang="de-DE" sz="1600" i="1" dirty="0" err="1"/>
                <a:t>Participation</a:t>
              </a:r>
              <a:endParaRPr lang="de-DE" sz="1600" i="1" dirty="0"/>
            </a:p>
          </p:txBody>
        </p:sp>
        <p:cxnSp>
          <p:nvCxnSpPr>
            <p:cNvPr id="44075" name="Gerade Verbindung mit Pfeil 180"/>
            <p:cNvCxnSpPr>
              <a:cxnSpLocks noChangeShapeType="1"/>
            </p:cNvCxnSpPr>
            <p:nvPr/>
          </p:nvCxnSpPr>
          <p:spPr bwMode="auto">
            <a:xfrm>
              <a:off x="6372200" y="1808820"/>
              <a:ext cx="792088" cy="2124236"/>
            </a:xfrm>
            <a:prstGeom prst="straightConnector1">
              <a:avLst/>
            </a:prstGeom>
            <a:noFill/>
            <a:ln w="9525" algn="ctr">
              <a:solidFill>
                <a:schemeClr val="tx1"/>
              </a:solidFill>
              <a:round/>
              <a:headEnd/>
              <a:tailEnd type="arrow" w="med" len="med"/>
            </a:ln>
          </p:spPr>
        </p:cxnSp>
        <p:cxnSp>
          <p:nvCxnSpPr>
            <p:cNvPr id="44076" name="Gerade Verbindung mit Pfeil 182"/>
            <p:cNvCxnSpPr>
              <a:cxnSpLocks noChangeShapeType="1"/>
            </p:cNvCxnSpPr>
            <p:nvPr/>
          </p:nvCxnSpPr>
          <p:spPr bwMode="auto">
            <a:xfrm>
              <a:off x="7128284" y="2672916"/>
              <a:ext cx="720080" cy="1980220"/>
            </a:xfrm>
            <a:prstGeom prst="straightConnector1">
              <a:avLst/>
            </a:prstGeom>
            <a:noFill/>
            <a:ln w="9525" algn="ctr">
              <a:solidFill>
                <a:schemeClr val="tx1"/>
              </a:solidFill>
              <a:round/>
              <a:headEnd/>
              <a:tailEnd type="arrow" w="med" len="med"/>
            </a:ln>
          </p:spPr>
        </p:cxnSp>
        <p:cxnSp>
          <p:nvCxnSpPr>
            <p:cNvPr id="44077" name="Gerade Verbindung mit Pfeil 194"/>
            <p:cNvCxnSpPr>
              <a:cxnSpLocks noChangeShapeType="1"/>
            </p:cNvCxnSpPr>
            <p:nvPr/>
          </p:nvCxnSpPr>
          <p:spPr bwMode="auto">
            <a:xfrm>
              <a:off x="6192180" y="2636912"/>
              <a:ext cx="684076" cy="2160240"/>
            </a:xfrm>
            <a:prstGeom prst="straightConnector1">
              <a:avLst/>
            </a:prstGeom>
            <a:noFill/>
            <a:ln w="9525" algn="ctr">
              <a:solidFill>
                <a:schemeClr val="tx1"/>
              </a:solidFill>
              <a:round/>
              <a:headEnd/>
              <a:tailEnd type="arrow" w="med" len="med"/>
            </a:ln>
          </p:spPr>
        </p:cxnSp>
        <p:cxnSp>
          <p:nvCxnSpPr>
            <p:cNvPr id="44078" name="Gerade Verbindung mit Pfeil 303"/>
            <p:cNvCxnSpPr>
              <a:cxnSpLocks noChangeShapeType="1"/>
            </p:cNvCxnSpPr>
            <p:nvPr/>
          </p:nvCxnSpPr>
          <p:spPr bwMode="auto">
            <a:xfrm flipV="1">
              <a:off x="6480212" y="3969060"/>
              <a:ext cx="1332148" cy="432048"/>
            </a:xfrm>
            <a:prstGeom prst="straightConnector1">
              <a:avLst/>
            </a:prstGeom>
            <a:noFill/>
            <a:ln w="9525" algn="ctr">
              <a:solidFill>
                <a:schemeClr val="tx1"/>
              </a:solidFill>
              <a:round/>
              <a:headEnd/>
              <a:tailEnd type="arrow" w="med" len="med"/>
            </a:ln>
          </p:spPr>
        </p:cxnSp>
        <p:cxnSp>
          <p:nvCxnSpPr>
            <p:cNvPr id="44079" name="Gerade Verbindung mit Pfeil 305"/>
            <p:cNvCxnSpPr>
              <a:cxnSpLocks noChangeShapeType="1"/>
            </p:cNvCxnSpPr>
            <p:nvPr/>
          </p:nvCxnSpPr>
          <p:spPr bwMode="auto">
            <a:xfrm flipH="1">
              <a:off x="8100392" y="2312876"/>
              <a:ext cx="108012" cy="1440160"/>
            </a:xfrm>
            <a:prstGeom prst="straightConnector1">
              <a:avLst/>
            </a:prstGeom>
            <a:noFill/>
            <a:ln w="9525" algn="ctr">
              <a:solidFill>
                <a:schemeClr val="tx1"/>
              </a:solidFill>
              <a:round/>
              <a:headEnd/>
              <a:tailEnd type="arrow" w="med" len="med"/>
            </a:ln>
          </p:spPr>
        </p:cxnSp>
      </p:grpSp>
      <p:sp>
        <p:nvSpPr>
          <p:cNvPr id="2" name="Datumsplatzhalter 1">
            <a:extLst>
              <a:ext uri="{FF2B5EF4-FFF2-40B4-BE49-F238E27FC236}">
                <a16:creationId xmlns:a16="http://schemas.microsoft.com/office/drawing/2014/main" id="{0CA848EA-01D2-0AD6-BC22-251A9FF694EC}"/>
              </a:ext>
            </a:extLst>
          </p:cNvPr>
          <p:cNvSpPr>
            <a:spLocks noGrp="1"/>
          </p:cNvSpPr>
          <p:nvPr>
            <p:ph type="dt" sz="half" idx="10"/>
          </p:nvPr>
        </p:nvSpPr>
        <p:spPr/>
        <p:txBody>
          <a:bodyPr/>
          <a:lstStyle/>
          <a:p>
            <a:pPr>
              <a:defRPr/>
            </a:pPr>
            <a:fld id="{3475CEE0-6E33-8F48-8B17-78AC791C70D7}" type="datetime1">
              <a:rPr lang="de-DE" smtClean="0"/>
              <a:t>22.09.2024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683568" y="116632"/>
            <a:ext cx="7494588" cy="938213"/>
          </a:xfrm>
        </p:spPr>
        <p:txBody>
          <a:bodyPr/>
          <a:lstStyle/>
          <a:p>
            <a:pPr algn="ctr" eaLnBrk="1" hangingPunct="1">
              <a:defRPr/>
            </a:pPr>
            <a:r>
              <a:rPr lang="fr-CH" sz="3200" b="1" dirty="0" err="1"/>
              <a:t>Results</a:t>
            </a:r>
            <a:endParaRPr lang="fr-FR" sz="3200" b="1" dirty="0">
              <a:cs typeface="+mj-cs"/>
            </a:endParaRPr>
          </a:p>
        </p:txBody>
      </p:sp>
      <p:sp>
        <p:nvSpPr>
          <p:cNvPr id="1942531" name="Rectangle 3"/>
          <p:cNvSpPr>
            <a:spLocks noGrp="1" noChangeArrowheads="1"/>
          </p:cNvSpPr>
          <p:nvPr>
            <p:ph type="body" idx="1"/>
          </p:nvPr>
        </p:nvSpPr>
        <p:spPr>
          <a:xfrm>
            <a:off x="-4576" y="1181100"/>
            <a:ext cx="8969064" cy="5448300"/>
          </a:xfrm>
        </p:spPr>
        <p:txBody>
          <a:bodyPr/>
          <a:lstStyle/>
          <a:p>
            <a:pPr marL="1371600" lvl="2" indent="-457200">
              <a:buClr>
                <a:schemeClr val="tx1"/>
              </a:buClr>
              <a:buFont typeface="Arial" panose="020B0604020202020204" pitchFamily="34" charset="0"/>
              <a:buChar char="•"/>
            </a:pPr>
            <a:r>
              <a:rPr lang="en-US" sz="2400" dirty="0"/>
              <a:t>Overall, 110 recommendations for climate protection</a:t>
            </a:r>
          </a:p>
          <a:p>
            <a:pPr marL="1371600" lvl="2" indent="-457200">
              <a:buClr>
                <a:schemeClr val="tx1"/>
              </a:buClr>
              <a:buFont typeface="Arial" panose="020B0604020202020204" pitchFamily="34" charset="0"/>
              <a:buChar char="•"/>
            </a:pPr>
            <a:r>
              <a:rPr lang="en-GB" sz="2400" dirty="0">
                <a:cs typeface="+mn-cs"/>
              </a:rPr>
              <a:t>Interaction between science (goal-oriented), stakeholders (Round Tables), randomly selected citizens, and virtual volunteers</a:t>
            </a:r>
          </a:p>
          <a:p>
            <a:pPr marL="1371600" lvl="2" indent="-457200">
              <a:buClr>
                <a:schemeClr val="tx1"/>
              </a:buClr>
              <a:buFont typeface="Arial" panose="020B0604020202020204" pitchFamily="34" charset="0"/>
              <a:buChar char="•"/>
            </a:pPr>
            <a:r>
              <a:rPr lang="en-GB" sz="2400" dirty="0">
                <a:cs typeface="+mn-cs"/>
              </a:rPr>
              <a:t>Integration board released: 46 consensual recommendation, 28 partly supported recommendations (advocated by some and tolerated by the others), 12 contested and 25 highly contested recommendations</a:t>
            </a:r>
          </a:p>
          <a:p>
            <a:pPr marL="1371600" lvl="2" indent="-457200">
              <a:buClr>
                <a:schemeClr val="tx1"/>
              </a:buClr>
              <a:buFont typeface="Arial" panose="020B0604020202020204" pitchFamily="34" charset="0"/>
              <a:buChar char="•"/>
            </a:pPr>
            <a:r>
              <a:rPr lang="en-GB" sz="2400" dirty="0">
                <a:cs typeface="+mn-cs"/>
              </a:rPr>
              <a:t>Validation by expert group with respect to effectiveness and efficiency </a:t>
            </a:r>
          </a:p>
          <a:p>
            <a:pPr marL="1371600" lvl="2" indent="-457200">
              <a:buClr>
                <a:schemeClr val="tx1"/>
              </a:buClr>
              <a:buFont typeface="Arial" panose="020B0604020202020204" pitchFamily="34" charset="0"/>
              <a:buChar char="•"/>
            </a:pPr>
            <a:r>
              <a:rPr lang="en-GB" sz="2400" dirty="0">
                <a:cs typeface="+mn-cs"/>
              </a:rPr>
              <a:t>State Government released protection plan including most of the recommendations</a:t>
            </a:r>
          </a:p>
          <a:p>
            <a:pPr marL="1371600" lvl="2" indent="-457200">
              <a:buClr>
                <a:schemeClr val="tx1"/>
              </a:buClr>
              <a:buFont typeface="Arial" panose="020B0604020202020204" pitchFamily="34" charset="0"/>
              <a:buChar char="•"/>
            </a:pPr>
            <a:endParaRPr lang="en-GB" sz="2400" dirty="0">
              <a:cs typeface="+mn-cs"/>
            </a:endParaRPr>
          </a:p>
          <a:p>
            <a:pPr marL="1371600" lvl="2" indent="-457200">
              <a:buClr>
                <a:schemeClr val="tx1"/>
              </a:buClr>
              <a:buFont typeface="Arial" panose="020B0604020202020204" pitchFamily="34" charset="0"/>
              <a:buChar char="•"/>
            </a:pPr>
            <a:endParaRPr lang="en-GB" sz="2400" dirty="0">
              <a:cs typeface="+mn-cs"/>
            </a:endParaRPr>
          </a:p>
          <a:p>
            <a:pPr marL="914400" lvl="2" indent="0">
              <a:buClr>
                <a:schemeClr val="tx1"/>
              </a:buClr>
              <a:buNone/>
            </a:pPr>
            <a:br>
              <a:rPr lang="en-GB" sz="2400" dirty="0">
                <a:cs typeface="+mn-cs"/>
              </a:rPr>
            </a:br>
            <a:endParaRPr lang="en-GB" sz="2400" dirty="0">
              <a:cs typeface="+mn-cs"/>
            </a:endParaRPr>
          </a:p>
        </p:txBody>
      </p:sp>
      <p:sp>
        <p:nvSpPr>
          <p:cNvPr id="2" name="Datumsplatzhalter 1">
            <a:extLst>
              <a:ext uri="{FF2B5EF4-FFF2-40B4-BE49-F238E27FC236}">
                <a16:creationId xmlns:a16="http://schemas.microsoft.com/office/drawing/2014/main" id="{0860F1D5-FFDA-47A5-138F-6ACAF675D82D}"/>
              </a:ext>
            </a:extLst>
          </p:cNvPr>
          <p:cNvSpPr>
            <a:spLocks noGrp="1"/>
          </p:cNvSpPr>
          <p:nvPr>
            <p:ph type="dt" sz="half" idx="10"/>
          </p:nvPr>
        </p:nvSpPr>
        <p:spPr/>
        <p:txBody>
          <a:bodyPr/>
          <a:lstStyle/>
          <a:p>
            <a:pPr>
              <a:defRPr/>
            </a:pPr>
            <a:fld id="{BDB3560D-F3F0-C24F-A779-479276EBE75E}" type="datetime1">
              <a:rPr lang="de-DE" smtClean="0"/>
              <a:t>22.09.2024</a:t>
            </a:fld>
            <a:endParaRPr lang="de-DE"/>
          </a:p>
        </p:txBody>
      </p:sp>
      <p:sp>
        <p:nvSpPr>
          <p:cNvPr id="3" name="Fußzeilenplatzhalter 2">
            <a:extLst>
              <a:ext uri="{FF2B5EF4-FFF2-40B4-BE49-F238E27FC236}">
                <a16:creationId xmlns:a16="http://schemas.microsoft.com/office/drawing/2014/main" id="{71684100-4C87-3B67-C822-4EF54E131311}"/>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175255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683568" y="116632"/>
            <a:ext cx="7494588" cy="938213"/>
          </a:xfrm>
        </p:spPr>
        <p:txBody>
          <a:bodyPr/>
          <a:lstStyle/>
          <a:p>
            <a:pPr algn="ctr" eaLnBrk="1" hangingPunct="1">
              <a:defRPr/>
            </a:pPr>
            <a:r>
              <a:rPr lang="fr-CH" sz="3200" b="1" dirty="0"/>
              <a:t>Case </a:t>
            </a:r>
            <a:r>
              <a:rPr lang="fr-CH" sz="3200" b="1" dirty="0" err="1"/>
              <a:t>Study</a:t>
            </a:r>
            <a:r>
              <a:rPr lang="fr-CH" sz="3200" b="1" dirty="0"/>
              <a:t> 2</a:t>
            </a:r>
            <a:endParaRPr lang="fr-FR" sz="3200" b="1" dirty="0">
              <a:cs typeface="+mj-cs"/>
            </a:endParaRPr>
          </a:p>
        </p:txBody>
      </p:sp>
      <p:sp>
        <p:nvSpPr>
          <p:cNvPr id="1942531" name="Rectangle 3"/>
          <p:cNvSpPr>
            <a:spLocks noGrp="1" noChangeArrowheads="1"/>
          </p:cNvSpPr>
          <p:nvPr>
            <p:ph type="body" idx="1"/>
          </p:nvPr>
        </p:nvSpPr>
        <p:spPr>
          <a:xfrm>
            <a:off x="0" y="2348880"/>
            <a:ext cx="8825048" cy="5448300"/>
          </a:xfrm>
        </p:spPr>
        <p:txBody>
          <a:bodyPr/>
          <a:lstStyle/>
          <a:p>
            <a:pPr marL="914400" lvl="2" indent="0" algn="ctr">
              <a:buClr>
                <a:schemeClr val="tx1"/>
              </a:buClr>
              <a:buNone/>
            </a:pPr>
            <a:r>
              <a:rPr lang="en-US" sz="4400" dirty="0"/>
              <a:t>The German National Citizen Assembly 2022</a:t>
            </a:r>
            <a:br>
              <a:rPr lang="en-GB" sz="2400" dirty="0">
                <a:cs typeface="+mn-cs"/>
              </a:rPr>
            </a:br>
            <a:endParaRPr lang="en-GB" sz="2400" dirty="0">
              <a:cs typeface="+mn-cs"/>
            </a:endParaRPr>
          </a:p>
        </p:txBody>
      </p:sp>
      <p:sp>
        <p:nvSpPr>
          <p:cNvPr id="2" name="Datumsplatzhalter 1">
            <a:extLst>
              <a:ext uri="{FF2B5EF4-FFF2-40B4-BE49-F238E27FC236}">
                <a16:creationId xmlns:a16="http://schemas.microsoft.com/office/drawing/2014/main" id="{0860F1D5-FFDA-47A5-138F-6ACAF675D82D}"/>
              </a:ext>
            </a:extLst>
          </p:cNvPr>
          <p:cNvSpPr>
            <a:spLocks noGrp="1"/>
          </p:cNvSpPr>
          <p:nvPr>
            <p:ph type="dt" sz="half" idx="10"/>
          </p:nvPr>
        </p:nvSpPr>
        <p:spPr/>
        <p:txBody>
          <a:bodyPr/>
          <a:lstStyle/>
          <a:p>
            <a:pPr>
              <a:defRPr/>
            </a:pPr>
            <a:fld id="{25A351DC-9FB3-6C4B-BCD2-142CDA08D16A}" type="datetime1">
              <a:rPr lang="de-DE" smtClean="0"/>
              <a:t>22.09.2024</a:t>
            </a:fld>
            <a:endParaRPr lang="de-DE"/>
          </a:p>
        </p:txBody>
      </p:sp>
      <p:sp>
        <p:nvSpPr>
          <p:cNvPr id="3" name="Fußzeilenplatzhalter 2">
            <a:extLst>
              <a:ext uri="{FF2B5EF4-FFF2-40B4-BE49-F238E27FC236}">
                <a16:creationId xmlns:a16="http://schemas.microsoft.com/office/drawing/2014/main" id="{71684100-4C87-3B67-C822-4EF54E131311}"/>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15371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a:extLst>
              <a:ext uri="{FF2B5EF4-FFF2-40B4-BE49-F238E27FC236}">
                <a16:creationId xmlns:a16="http://schemas.microsoft.com/office/drawing/2014/main" id="{1224F789-4EA1-62F9-EB67-545C0A63D31E}"/>
              </a:ext>
            </a:extLst>
          </p:cNvPr>
          <p:cNvSpPr>
            <a:spLocks noGrp="1" noChangeArrowheads="1"/>
          </p:cNvSpPr>
          <p:nvPr>
            <p:ph type="title"/>
          </p:nvPr>
        </p:nvSpPr>
        <p:spPr>
          <a:xfrm>
            <a:off x="822324" y="260648"/>
            <a:ext cx="7927975" cy="791865"/>
          </a:xfrm>
        </p:spPr>
        <p:txBody>
          <a:bodyPr/>
          <a:lstStyle/>
          <a:p>
            <a:pPr>
              <a:defRPr/>
            </a:pPr>
            <a:r>
              <a:rPr lang="en-US" sz="2800" b="1" dirty="0">
                <a:ea typeface="+mj-ea"/>
                <a:cs typeface="+mj-cs"/>
              </a:rPr>
              <a:t>Division in analytic and deliberative component</a:t>
            </a:r>
          </a:p>
        </p:txBody>
      </p:sp>
      <p:sp>
        <p:nvSpPr>
          <p:cNvPr id="1715203" name="Rectangle 3">
            <a:extLst>
              <a:ext uri="{FF2B5EF4-FFF2-40B4-BE49-F238E27FC236}">
                <a16:creationId xmlns:a16="http://schemas.microsoft.com/office/drawing/2014/main" id="{AFE3F6B0-E6A7-6FE3-ACDA-3EB3D2226490}"/>
              </a:ext>
            </a:extLst>
          </p:cNvPr>
          <p:cNvSpPr>
            <a:spLocks noGrp="1" noChangeArrowheads="1"/>
          </p:cNvSpPr>
          <p:nvPr>
            <p:ph type="body" idx="1"/>
          </p:nvPr>
        </p:nvSpPr>
        <p:spPr>
          <a:xfrm>
            <a:off x="801837" y="1268760"/>
            <a:ext cx="8293100" cy="4681537"/>
          </a:xfrm>
        </p:spPr>
        <p:txBody>
          <a:bodyPr/>
          <a:lstStyle/>
          <a:p>
            <a:pPr>
              <a:lnSpc>
                <a:spcPct val="80000"/>
              </a:lnSpc>
              <a:defRPr/>
            </a:pPr>
            <a:r>
              <a:rPr lang="en-US" sz="2400" i="1" dirty="0">
                <a:ea typeface="+mn-ea"/>
                <a:cs typeface="+mn-cs"/>
              </a:rPr>
              <a:t>Characteristics of analytic component</a:t>
            </a:r>
            <a:br>
              <a:rPr lang="en-US" sz="2400" i="1" dirty="0">
                <a:ea typeface="+mn-ea"/>
                <a:cs typeface="+mn-cs"/>
              </a:rPr>
            </a:br>
            <a:endParaRPr lang="en-US" sz="2400" i="1" dirty="0">
              <a:ea typeface="+mn-ea"/>
              <a:cs typeface="+mn-cs"/>
            </a:endParaRPr>
          </a:p>
          <a:p>
            <a:pPr lvl="1">
              <a:lnSpc>
                <a:spcPct val="80000"/>
              </a:lnSpc>
              <a:defRPr/>
            </a:pPr>
            <a:r>
              <a:rPr lang="en-US" sz="2000" dirty="0"/>
              <a:t>Expert Assessment on the effects of different policies and measures</a:t>
            </a:r>
          </a:p>
          <a:p>
            <a:pPr lvl="1">
              <a:lnSpc>
                <a:spcPct val="80000"/>
              </a:lnSpc>
              <a:defRPr/>
            </a:pPr>
            <a:r>
              <a:rPr lang="en-US" sz="2000" dirty="0"/>
              <a:t>Establishment of a scientific committee to monitor the process and to provide analytic input</a:t>
            </a:r>
          </a:p>
          <a:p>
            <a:pPr lvl="1">
              <a:lnSpc>
                <a:spcPct val="80000"/>
              </a:lnSpc>
              <a:defRPr/>
            </a:pPr>
            <a:r>
              <a:rPr lang="en-US" sz="2000" dirty="0"/>
              <a:t>Establishment of a core groups of scientists to assist citizens in making evidence-based judgements</a:t>
            </a:r>
            <a:br>
              <a:rPr lang="en-US" sz="2400" dirty="0"/>
            </a:br>
            <a:endParaRPr lang="en-US" sz="2400" dirty="0"/>
          </a:p>
          <a:p>
            <a:pPr>
              <a:lnSpc>
                <a:spcPct val="80000"/>
              </a:lnSpc>
              <a:defRPr/>
            </a:pPr>
            <a:r>
              <a:rPr lang="en-US" sz="2400" i="1" dirty="0">
                <a:ea typeface="+mn-ea"/>
                <a:cs typeface="+mn-cs"/>
              </a:rPr>
              <a:t>Characteristics of deliberative component</a:t>
            </a:r>
            <a:br>
              <a:rPr lang="en-US" sz="2400" i="1" dirty="0">
                <a:ea typeface="+mn-ea"/>
                <a:cs typeface="+mn-cs"/>
              </a:rPr>
            </a:br>
            <a:endParaRPr lang="en-US" sz="2400" i="1" dirty="0">
              <a:ea typeface="+mn-ea"/>
              <a:cs typeface="+mn-cs"/>
            </a:endParaRPr>
          </a:p>
          <a:p>
            <a:pPr lvl="1">
              <a:lnSpc>
                <a:spcPct val="80000"/>
              </a:lnSpc>
              <a:defRPr/>
            </a:pPr>
            <a:r>
              <a:rPr lang="en-US" sz="2000" dirty="0"/>
              <a:t>Based on a random selection of 168 citizens of Germany (corrected for age, education and region)</a:t>
            </a:r>
          </a:p>
          <a:p>
            <a:pPr lvl="1">
              <a:lnSpc>
                <a:spcPct val="80000"/>
              </a:lnSpc>
              <a:defRPr/>
            </a:pPr>
            <a:r>
              <a:rPr lang="en-US" sz="2000" dirty="0"/>
              <a:t>Four major topics: mobility, heating system, consumption and food(nutrition</a:t>
            </a:r>
          </a:p>
          <a:p>
            <a:pPr lvl="1">
              <a:lnSpc>
                <a:spcPct val="80000"/>
              </a:lnSpc>
              <a:defRPr/>
            </a:pPr>
            <a:r>
              <a:rPr lang="en-US" sz="2000" dirty="0"/>
              <a:t>Due to Corona: online over a period of six weeks</a:t>
            </a:r>
          </a:p>
          <a:p>
            <a:pPr lvl="1">
              <a:lnSpc>
                <a:spcPct val="80000"/>
              </a:lnSpc>
              <a:defRPr/>
            </a:pPr>
            <a:endParaRPr lang="en-US" sz="2400" dirty="0"/>
          </a:p>
          <a:p>
            <a:pPr lvl="1">
              <a:defRPr/>
            </a:pPr>
            <a:endParaRPr lang="en-US" dirty="0"/>
          </a:p>
          <a:p>
            <a:pPr>
              <a:buFont typeface="Wingdings" pitchFamily="2" charset="2"/>
              <a:buNone/>
              <a:defRPr/>
            </a:pPr>
            <a:endParaRPr lang="en-US" dirty="0">
              <a:ea typeface="+mn-ea"/>
              <a:cs typeface="+mn-cs"/>
            </a:endParaRPr>
          </a:p>
        </p:txBody>
      </p:sp>
      <p:sp>
        <p:nvSpPr>
          <p:cNvPr id="2" name="Datumsplatzhalter 1">
            <a:extLst>
              <a:ext uri="{FF2B5EF4-FFF2-40B4-BE49-F238E27FC236}">
                <a16:creationId xmlns:a16="http://schemas.microsoft.com/office/drawing/2014/main" id="{81A0D1B4-DE26-3B15-A5CF-6BE9018C7B9D}"/>
              </a:ext>
            </a:extLst>
          </p:cNvPr>
          <p:cNvSpPr>
            <a:spLocks noGrp="1"/>
          </p:cNvSpPr>
          <p:nvPr>
            <p:ph type="dt" sz="half" idx="10"/>
          </p:nvPr>
        </p:nvSpPr>
        <p:spPr/>
        <p:txBody>
          <a:bodyPr/>
          <a:lstStyle/>
          <a:p>
            <a:pPr>
              <a:defRPr/>
            </a:pPr>
            <a:fld id="{B12F050A-1363-1849-B9FA-0D216BFABF1D}" type="datetime1">
              <a:rPr lang="de-DE" smtClean="0"/>
              <a:t>22.09.2024</a:t>
            </a:fld>
            <a:endParaRPr lang="de-DE"/>
          </a:p>
        </p:txBody>
      </p:sp>
      <p:sp>
        <p:nvSpPr>
          <p:cNvPr id="3" name="Fußzeilenplatzhalter 2">
            <a:extLst>
              <a:ext uri="{FF2B5EF4-FFF2-40B4-BE49-F238E27FC236}">
                <a16:creationId xmlns:a16="http://schemas.microsoft.com/office/drawing/2014/main" id="{2777D731-F03C-D1EA-EB49-E2FE2FB9BD31}"/>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3821696850"/>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a:extLst>
              <a:ext uri="{FF2B5EF4-FFF2-40B4-BE49-F238E27FC236}">
                <a16:creationId xmlns:a16="http://schemas.microsoft.com/office/drawing/2014/main" id="{1224F789-4EA1-62F9-EB67-545C0A63D31E}"/>
              </a:ext>
            </a:extLst>
          </p:cNvPr>
          <p:cNvSpPr>
            <a:spLocks noGrp="1" noChangeArrowheads="1"/>
          </p:cNvSpPr>
          <p:nvPr>
            <p:ph type="title"/>
          </p:nvPr>
        </p:nvSpPr>
        <p:spPr/>
        <p:txBody>
          <a:bodyPr/>
          <a:lstStyle/>
          <a:p>
            <a:pPr algn="ctr">
              <a:defRPr/>
            </a:pPr>
            <a:r>
              <a:rPr lang="en-US" sz="3200" b="1" dirty="0">
                <a:ea typeface="+mj-ea"/>
                <a:cs typeface="+mj-cs"/>
              </a:rPr>
              <a:t>Process of Deliberation</a:t>
            </a:r>
          </a:p>
        </p:txBody>
      </p:sp>
      <p:sp>
        <p:nvSpPr>
          <p:cNvPr id="1715203" name="Rectangle 3">
            <a:extLst>
              <a:ext uri="{FF2B5EF4-FFF2-40B4-BE49-F238E27FC236}">
                <a16:creationId xmlns:a16="http://schemas.microsoft.com/office/drawing/2014/main" id="{AFE3F6B0-E6A7-6FE3-ACDA-3EB3D2226490}"/>
              </a:ext>
            </a:extLst>
          </p:cNvPr>
          <p:cNvSpPr>
            <a:spLocks noGrp="1" noChangeArrowheads="1"/>
          </p:cNvSpPr>
          <p:nvPr>
            <p:ph type="body" idx="1"/>
          </p:nvPr>
        </p:nvSpPr>
        <p:spPr>
          <a:xfrm>
            <a:off x="822325" y="1196752"/>
            <a:ext cx="7998147" cy="4681537"/>
          </a:xfrm>
        </p:spPr>
        <p:txBody>
          <a:bodyPr/>
          <a:lstStyle/>
          <a:p>
            <a:pPr>
              <a:lnSpc>
                <a:spcPct val="80000"/>
              </a:lnSpc>
              <a:defRPr/>
            </a:pPr>
            <a:r>
              <a:rPr lang="en-US" sz="2400" i="1" dirty="0">
                <a:ea typeface="+mn-ea"/>
                <a:cs typeface="+mn-cs"/>
              </a:rPr>
              <a:t>Plenary sessions</a:t>
            </a:r>
            <a:br>
              <a:rPr lang="en-US" sz="2400" i="1" dirty="0">
                <a:ea typeface="+mn-ea"/>
                <a:cs typeface="+mn-cs"/>
              </a:rPr>
            </a:br>
            <a:endParaRPr lang="en-US" sz="2400" i="1" dirty="0">
              <a:ea typeface="+mn-ea"/>
              <a:cs typeface="+mn-cs"/>
            </a:endParaRPr>
          </a:p>
          <a:p>
            <a:pPr lvl="1">
              <a:lnSpc>
                <a:spcPct val="80000"/>
              </a:lnSpc>
              <a:defRPr/>
            </a:pPr>
            <a:r>
              <a:rPr lang="en-US" sz="2000" dirty="0"/>
              <a:t>Input by expert(s)</a:t>
            </a:r>
          </a:p>
          <a:p>
            <a:pPr lvl="1">
              <a:lnSpc>
                <a:spcPct val="80000"/>
              </a:lnSpc>
              <a:defRPr/>
            </a:pPr>
            <a:r>
              <a:rPr lang="en-US" sz="2000" dirty="0"/>
              <a:t>Question and Answers period</a:t>
            </a:r>
          </a:p>
          <a:p>
            <a:pPr lvl="1">
              <a:lnSpc>
                <a:spcPct val="80000"/>
              </a:lnSpc>
              <a:defRPr/>
            </a:pPr>
            <a:r>
              <a:rPr lang="en-US" sz="2000" dirty="0"/>
              <a:t>Small groups that were facilitated by professional moderators</a:t>
            </a:r>
          </a:p>
          <a:p>
            <a:pPr lvl="1">
              <a:lnSpc>
                <a:spcPct val="80000"/>
              </a:lnSpc>
              <a:defRPr/>
            </a:pPr>
            <a:r>
              <a:rPr lang="en-US" sz="2000" dirty="0"/>
              <a:t>Small groups without moderation</a:t>
            </a:r>
          </a:p>
          <a:p>
            <a:pPr lvl="1">
              <a:lnSpc>
                <a:spcPct val="80000"/>
              </a:lnSpc>
              <a:defRPr/>
            </a:pPr>
            <a:r>
              <a:rPr lang="en-US" sz="2000" dirty="0"/>
              <a:t>Results were reported to plenary and documented</a:t>
            </a:r>
            <a:br>
              <a:rPr lang="en-US" sz="2400" dirty="0"/>
            </a:br>
            <a:endParaRPr lang="en-US" sz="2400" dirty="0"/>
          </a:p>
          <a:p>
            <a:pPr>
              <a:lnSpc>
                <a:spcPct val="80000"/>
              </a:lnSpc>
              <a:defRPr/>
            </a:pPr>
            <a:r>
              <a:rPr lang="en-US" sz="2400" i="1" dirty="0">
                <a:ea typeface="+mn-ea"/>
                <a:cs typeface="+mn-cs"/>
              </a:rPr>
              <a:t>Evaluation sessions</a:t>
            </a:r>
            <a:br>
              <a:rPr lang="en-US" sz="2400" i="1" dirty="0">
                <a:ea typeface="+mn-ea"/>
                <a:cs typeface="+mn-cs"/>
              </a:rPr>
            </a:br>
            <a:endParaRPr lang="en-US" sz="2400" i="1" dirty="0">
              <a:ea typeface="+mn-ea"/>
              <a:cs typeface="+mn-cs"/>
            </a:endParaRPr>
          </a:p>
          <a:p>
            <a:pPr lvl="1">
              <a:lnSpc>
                <a:spcPct val="80000"/>
              </a:lnSpc>
              <a:defRPr/>
            </a:pPr>
            <a:r>
              <a:rPr lang="en-US" sz="2000" dirty="0"/>
              <a:t>Policies and measures were discussed with respect to advantages and disadvantages</a:t>
            </a:r>
          </a:p>
          <a:p>
            <a:pPr lvl="1">
              <a:lnSpc>
                <a:spcPct val="80000"/>
              </a:lnSpc>
              <a:defRPr/>
            </a:pPr>
            <a:r>
              <a:rPr lang="en-US" sz="2000" dirty="0"/>
              <a:t>Experts assessed the effectiveness of each suggested policy and measure</a:t>
            </a:r>
          </a:p>
          <a:p>
            <a:pPr lvl="1">
              <a:lnSpc>
                <a:spcPct val="80000"/>
              </a:lnSpc>
              <a:defRPr/>
            </a:pPr>
            <a:r>
              <a:rPr lang="en-US" sz="2000" dirty="0"/>
              <a:t>Small groups made suggestions for final discussion</a:t>
            </a:r>
          </a:p>
          <a:p>
            <a:pPr lvl="1">
              <a:lnSpc>
                <a:spcPct val="80000"/>
              </a:lnSpc>
              <a:defRPr/>
            </a:pPr>
            <a:r>
              <a:rPr lang="en-US" sz="2000" dirty="0"/>
              <a:t>In the end, vote of all citizens (threshold 75% approval)</a:t>
            </a:r>
          </a:p>
          <a:p>
            <a:pPr lvl="1">
              <a:lnSpc>
                <a:spcPct val="80000"/>
              </a:lnSpc>
              <a:defRPr/>
            </a:pPr>
            <a:endParaRPr lang="en-US" sz="2400" dirty="0"/>
          </a:p>
          <a:p>
            <a:pPr lvl="1">
              <a:defRPr/>
            </a:pPr>
            <a:endParaRPr lang="en-US" dirty="0"/>
          </a:p>
          <a:p>
            <a:pPr>
              <a:buFont typeface="Wingdings" pitchFamily="2" charset="2"/>
              <a:buNone/>
              <a:defRPr/>
            </a:pPr>
            <a:endParaRPr lang="en-US" dirty="0">
              <a:ea typeface="+mn-ea"/>
              <a:cs typeface="+mn-cs"/>
            </a:endParaRPr>
          </a:p>
        </p:txBody>
      </p:sp>
      <p:sp>
        <p:nvSpPr>
          <p:cNvPr id="2" name="Datumsplatzhalter 1">
            <a:extLst>
              <a:ext uri="{FF2B5EF4-FFF2-40B4-BE49-F238E27FC236}">
                <a16:creationId xmlns:a16="http://schemas.microsoft.com/office/drawing/2014/main" id="{F36C57B9-E036-0B4E-2421-DF1553DD051F}"/>
              </a:ext>
            </a:extLst>
          </p:cNvPr>
          <p:cNvSpPr>
            <a:spLocks noGrp="1"/>
          </p:cNvSpPr>
          <p:nvPr>
            <p:ph type="dt" sz="half" idx="10"/>
          </p:nvPr>
        </p:nvSpPr>
        <p:spPr/>
        <p:txBody>
          <a:bodyPr/>
          <a:lstStyle/>
          <a:p>
            <a:pPr>
              <a:defRPr/>
            </a:pPr>
            <a:fld id="{42B09909-1B74-164B-8412-2C3C76474017}" type="datetime1">
              <a:rPr lang="de-DE" smtClean="0"/>
              <a:t>22.09.2024</a:t>
            </a:fld>
            <a:endParaRPr lang="de-DE"/>
          </a:p>
        </p:txBody>
      </p:sp>
      <p:sp>
        <p:nvSpPr>
          <p:cNvPr id="3" name="Fußzeilenplatzhalter 2">
            <a:extLst>
              <a:ext uri="{FF2B5EF4-FFF2-40B4-BE49-F238E27FC236}">
                <a16:creationId xmlns:a16="http://schemas.microsoft.com/office/drawing/2014/main" id="{F36BB7A2-62DE-F112-5567-2C0624C345B1}"/>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390652930"/>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a:extLst>
              <a:ext uri="{FF2B5EF4-FFF2-40B4-BE49-F238E27FC236}">
                <a16:creationId xmlns:a16="http://schemas.microsoft.com/office/drawing/2014/main" id="{1224F789-4EA1-62F9-EB67-545C0A63D31E}"/>
              </a:ext>
            </a:extLst>
          </p:cNvPr>
          <p:cNvSpPr>
            <a:spLocks noGrp="1" noChangeArrowheads="1"/>
          </p:cNvSpPr>
          <p:nvPr>
            <p:ph type="title"/>
          </p:nvPr>
        </p:nvSpPr>
        <p:spPr>
          <a:xfrm>
            <a:off x="583324" y="70644"/>
            <a:ext cx="8293100" cy="1027112"/>
          </a:xfrm>
        </p:spPr>
        <p:txBody>
          <a:bodyPr/>
          <a:lstStyle/>
          <a:p>
            <a:pPr algn="ctr">
              <a:defRPr/>
            </a:pPr>
            <a:r>
              <a:rPr lang="en-US" sz="3200" b="1" dirty="0">
                <a:ea typeface="+mj-ea"/>
                <a:cs typeface="+mj-cs"/>
              </a:rPr>
              <a:t>Results of Deliberation</a:t>
            </a:r>
          </a:p>
        </p:txBody>
      </p:sp>
      <p:sp>
        <p:nvSpPr>
          <p:cNvPr id="1715203" name="Rectangle 3">
            <a:extLst>
              <a:ext uri="{FF2B5EF4-FFF2-40B4-BE49-F238E27FC236}">
                <a16:creationId xmlns:a16="http://schemas.microsoft.com/office/drawing/2014/main" id="{AFE3F6B0-E6A7-6FE3-ACDA-3EB3D2226490}"/>
              </a:ext>
            </a:extLst>
          </p:cNvPr>
          <p:cNvSpPr>
            <a:spLocks noGrp="1" noChangeArrowheads="1"/>
          </p:cNvSpPr>
          <p:nvPr>
            <p:ph type="body" idx="1"/>
          </p:nvPr>
        </p:nvSpPr>
        <p:spPr>
          <a:xfrm>
            <a:off x="898138" y="1505267"/>
            <a:ext cx="7993384" cy="4681537"/>
          </a:xfrm>
        </p:spPr>
        <p:txBody>
          <a:bodyPr/>
          <a:lstStyle/>
          <a:p>
            <a:pPr>
              <a:lnSpc>
                <a:spcPct val="80000"/>
              </a:lnSpc>
              <a:defRPr/>
            </a:pPr>
            <a:r>
              <a:rPr lang="en-US" sz="2400" i="1" dirty="0">
                <a:ea typeface="+mn-ea"/>
                <a:cs typeface="+mn-cs"/>
              </a:rPr>
              <a:t>Preferences</a:t>
            </a:r>
            <a:br>
              <a:rPr lang="en-US" sz="2400" i="1" dirty="0">
                <a:ea typeface="+mn-ea"/>
                <a:cs typeface="+mn-cs"/>
              </a:rPr>
            </a:br>
            <a:endParaRPr lang="en-US" sz="2400" i="1" dirty="0">
              <a:ea typeface="+mn-ea"/>
              <a:cs typeface="+mn-cs"/>
            </a:endParaRPr>
          </a:p>
          <a:p>
            <a:pPr lvl="1">
              <a:lnSpc>
                <a:spcPct val="80000"/>
              </a:lnSpc>
              <a:defRPr/>
            </a:pPr>
            <a:r>
              <a:rPr lang="en-US" sz="2000" dirty="0"/>
              <a:t>Clear decision (98%) to keep the Paris agreement</a:t>
            </a:r>
          </a:p>
          <a:p>
            <a:pPr lvl="1">
              <a:lnSpc>
                <a:spcPct val="80000"/>
              </a:lnSpc>
              <a:defRPr/>
            </a:pPr>
            <a:r>
              <a:rPr lang="en-US" sz="2000" dirty="0"/>
              <a:t>Phase-out of coal before 2035</a:t>
            </a:r>
          </a:p>
          <a:p>
            <a:pPr lvl="1">
              <a:lnSpc>
                <a:spcPct val="80000"/>
              </a:lnSpc>
              <a:defRPr/>
            </a:pPr>
            <a:r>
              <a:rPr lang="en-US" sz="2000" dirty="0"/>
              <a:t>Exchange of home heating/cooling system to accommodate green energy sources</a:t>
            </a:r>
          </a:p>
          <a:p>
            <a:pPr lvl="1">
              <a:lnSpc>
                <a:spcPct val="80000"/>
              </a:lnSpc>
              <a:defRPr/>
            </a:pPr>
            <a:r>
              <a:rPr lang="en-US" sz="2000" dirty="0"/>
              <a:t>More emphasis on public transportation and bicycle routes</a:t>
            </a:r>
            <a:br>
              <a:rPr lang="en-US" sz="2400" dirty="0"/>
            </a:br>
            <a:endParaRPr lang="en-US" sz="2400" dirty="0"/>
          </a:p>
          <a:p>
            <a:pPr>
              <a:lnSpc>
                <a:spcPct val="80000"/>
              </a:lnSpc>
              <a:defRPr/>
            </a:pPr>
            <a:r>
              <a:rPr lang="en-US" sz="2400" i="1" dirty="0">
                <a:ea typeface="+mn-ea"/>
                <a:cs typeface="+mn-cs"/>
              </a:rPr>
              <a:t>Conflicts</a:t>
            </a:r>
            <a:br>
              <a:rPr lang="en-US" sz="2400" i="1" dirty="0">
                <a:ea typeface="+mn-ea"/>
                <a:cs typeface="+mn-cs"/>
              </a:rPr>
            </a:br>
            <a:endParaRPr lang="en-US" sz="2400" i="1" dirty="0">
              <a:ea typeface="+mn-ea"/>
              <a:cs typeface="+mn-cs"/>
            </a:endParaRPr>
          </a:p>
          <a:p>
            <a:pPr lvl="1">
              <a:lnSpc>
                <a:spcPct val="80000"/>
              </a:lnSpc>
              <a:defRPr/>
            </a:pPr>
            <a:r>
              <a:rPr lang="en-US" sz="2000" dirty="0"/>
              <a:t>Additional costs should be taken up by tax-money</a:t>
            </a:r>
          </a:p>
          <a:p>
            <a:pPr lvl="1">
              <a:lnSpc>
                <a:spcPct val="80000"/>
              </a:lnSpc>
              <a:defRPr/>
            </a:pPr>
            <a:r>
              <a:rPr lang="en-US" sz="2000" dirty="0"/>
              <a:t>Rich people should pay more for the transformations</a:t>
            </a:r>
          </a:p>
          <a:p>
            <a:pPr lvl="1">
              <a:lnSpc>
                <a:spcPct val="80000"/>
              </a:lnSpc>
              <a:defRPr/>
            </a:pPr>
            <a:r>
              <a:rPr lang="en-US" sz="2000" dirty="0"/>
              <a:t>Preference for economic incentives, subsidies and governmental role models, but not prohibitions</a:t>
            </a:r>
          </a:p>
          <a:p>
            <a:pPr lvl="1">
              <a:lnSpc>
                <a:spcPct val="80000"/>
              </a:lnSpc>
              <a:defRPr/>
            </a:pPr>
            <a:endParaRPr lang="en-US" sz="2400" dirty="0"/>
          </a:p>
          <a:p>
            <a:pPr lvl="1">
              <a:defRPr/>
            </a:pPr>
            <a:endParaRPr lang="en-US" dirty="0"/>
          </a:p>
          <a:p>
            <a:pPr>
              <a:buFont typeface="Wingdings" pitchFamily="2" charset="2"/>
              <a:buNone/>
              <a:defRPr/>
            </a:pPr>
            <a:endParaRPr lang="en-US" dirty="0">
              <a:ea typeface="+mn-ea"/>
              <a:cs typeface="+mn-cs"/>
            </a:endParaRPr>
          </a:p>
        </p:txBody>
      </p:sp>
      <p:sp>
        <p:nvSpPr>
          <p:cNvPr id="2" name="Datumsplatzhalter 1">
            <a:extLst>
              <a:ext uri="{FF2B5EF4-FFF2-40B4-BE49-F238E27FC236}">
                <a16:creationId xmlns:a16="http://schemas.microsoft.com/office/drawing/2014/main" id="{46136311-2B57-878E-AB12-32C00DE7DEA8}"/>
              </a:ext>
            </a:extLst>
          </p:cNvPr>
          <p:cNvSpPr>
            <a:spLocks noGrp="1"/>
          </p:cNvSpPr>
          <p:nvPr>
            <p:ph type="dt" sz="half" idx="10"/>
          </p:nvPr>
        </p:nvSpPr>
        <p:spPr/>
        <p:txBody>
          <a:bodyPr/>
          <a:lstStyle/>
          <a:p>
            <a:pPr>
              <a:defRPr/>
            </a:pPr>
            <a:fld id="{A3B5C7EA-CBFA-EA4F-88B0-BFB7906712B8}" type="datetime1">
              <a:rPr lang="de-DE" smtClean="0"/>
              <a:t>22.09.2024</a:t>
            </a:fld>
            <a:endParaRPr lang="de-DE" dirty="0"/>
          </a:p>
        </p:txBody>
      </p:sp>
      <p:sp>
        <p:nvSpPr>
          <p:cNvPr id="3" name="Fußzeilenplatzhalter 2">
            <a:extLst>
              <a:ext uri="{FF2B5EF4-FFF2-40B4-BE49-F238E27FC236}">
                <a16:creationId xmlns:a16="http://schemas.microsoft.com/office/drawing/2014/main" id="{874AF4F5-28B5-43D8-BEA9-8DAC79D98197}"/>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3555162535"/>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a:extLst>
              <a:ext uri="{FF2B5EF4-FFF2-40B4-BE49-F238E27FC236}">
                <a16:creationId xmlns:a16="http://schemas.microsoft.com/office/drawing/2014/main" id="{1224F789-4EA1-62F9-EB67-545C0A63D31E}"/>
              </a:ext>
            </a:extLst>
          </p:cNvPr>
          <p:cNvSpPr>
            <a:spLocks noGrp="1" noChangeArrowheads="1"/>
          </p:cNvSpPr>
          <p:nvPr>
            <p:ph type="title"/>
          </p:nvPr>
        </p:nvSpPr>
        <p:spPr/>
        <p:txBody>
          <a:bodyPr/>
          <a:lstStyle/>
          <a:p>
            <a:pPr algn="ctr">
              <a:defRPr/>
            </a:pPr>
            <a:r>
              <a:rPr lang="en-US" sz="3200" b="1" dirty="0">
                <a:ea typeface="+mj-ea"/>
                <a:cs typeface="+mj-cs"/>
              </a:rPr>
              <a:t>Implementation of Recommendations</a:t>
            </a:r>
          </a:p>
        </p:txBody>
      </p:sp>
      <p:sp>
        <p:nvSpPr>
          <p:cNvPr id="1715203" name="Rectangle 3">
            <a:extLst>
              <a:ext uri="{FF2B5EF4-FFF2-40B4-BE49-F238E27FC236}">
                <a16:creationId xmlns:a16="http://schemas.microsoft.com/office/drawing/2014/main" id="{AFE3F6B0-E6A7-6FE3-ACDA-3EB3D2226490}"/>
              </a:ext>
            </a:extLst>
          </p:cNvPr>
          <p:cNvSpPr>
            <a:spLocks noGrp="1" noChangeArrowheads="1"/>
          </p:cNvSpPr>
          <p:nvPr>
            <p:ph type="body" idx="1"/>
          </p:nvPr>
        </p:nvSpPr>
        <p:spPr>
          <a:xfrm>
            <a:off x="1187624" y="1456532"/>
            <a:ext cx="7416800" cy="4681537"/>
          </a:xfrm>
        </p:spPr>
        <p:txBody>
          <a:bodyPr/>
          <a:lstStyle/>
          <a:p>
            <a:pPr>
              <a:lnSpc>
                <a:spcPct val="80000"/>
              </a:lnSpc>
              <a:defRPr/>
            </a:pPr>
            <a:r>
              <a:rPr lang="en-US" sz="2400" i="1" dirty="0">
                <a:ea typeface="+mn-ea"/>
                <a:cs typeface="+mn-cs"/>
              </a:rPr>
              <a:t>Resonance</a:t>
            </a:r>
            <a:br>
              <a:rPr lang="en-US" sz="2400" i="1" dirty="0">
                <a:ea typeface="+mn-ea"/>
                <a:cs typeface="+mn-cs"/>
              </a:rPr>
            </a:br>
            <a:endParaRPr lang="en-US" sz="2400" i="1" dirty="0">
              <a:ea typeface="+mn-ea"/>
              <a:cs typeface="+mn-cs"/>
            </a:endParaRPr>
          </a:p>
          <a:p>
            <a:pPr lvl="1">
              <a:lnSpc>
                <a:spcPct val="80000"/>
              </a:lnSpc>
              <a:defRPr/>
            </a:pPr>
            <a:r>
              <a:rPr lang="en-US" sz="2000" dirty="0"/>
              <a:t>Government and parliament felt supported</a:t>
            </a:r>
          </a:p>
          <a:p>
            <a:pPr lvl="1">
              <a:lnSpc>
                <a:spcPct val="80000"/>
              </a:lnSpc>
              <a:defRPr/>
            </a:pPr>
            <a:r>
              <a:rPr lang="en-US" sz="2000" dirty="0"/>
              <a:t>Most stakeholder groups endorsed the recommendations</a:t>
            </a:r>
          </a:p>
          <a:p>
            <a:pPr lvl="1">
              <a:lnSpc>
                <a:spcPct val="80000"/>
              </a:lnSpc>
              <a:defRPr/>
            </a:pPr>
            <a:r>
              <a:rPr lang="en-US" sz="2000" dirty="0"/>
              <a:t>But many skeptical views about acceptance in the broader population</a:t>
            </a:r>
          </a:p>
          <a:p>
            <a:pPr lvl="1">
              <a:lnSpc>
                <a:spcPct val="80000"/>
              </a:lnSpc>
              <a:defRPr/>
            </a:pPr>
            <a:r>
              <a:rPr lang="en-US" sz="2000" dirty="0"/>
              <a:t>Mixed media evaluation (positive and negative)</a:t>
            </a:r>
            <a:br>
              <a:rPr lang="en-US" sz="2400" dirty="0"/>
            </a:br>
            <a:endParaRPr lang="en-US" sz="2400" dirty="0"/>
          </a:p>
          <a:p>
            <a:pPr>
              <a:lnSpc>
                <a:spcPct val="80000"/>
              </a:lnSpc>
              <a:defRPr/>
            </a:pPr>
            <a:r>
              <a:rPr lang="en-US" sz="2400" i="1" dirty="0">
                <a:ea typeface="+mn-ea"/>
                <a:cs typeface="+mn-cs"/>
              </a:rPr>
              <a:t>Impacts</a:t>
            </a:r>
            <a:br>
              <a:rPr lang="en-US" sz="2400" i="1" dirty="0">
                <a:ea typeface="+mn-ea"/>
                <a:cs typeface="+mn-cs"/>
              </a:rPr>
            </a:br>
            <a:endParaRPr lang="en-US" sz="2400" i="1" dirty="0">
              <a:ea typeface="+mn-ea"/>
              <a:cs typeface="+mn-cs"/>
            </a:endParaRPr>
          </a:p>
          <a:p>
            <a:pPr lvl="1">
              <a:lnSpc>
                <a:spcPct val="80000"/>
              </a:lnSpc>
              <a:defRPr/>
            </a:pPr>
            <a:r>
              <a:rPr lang="en-US" sz="2000" dirty="0"/>
              <a:t>Strong emphasis on justice and fairness (but programs do not convince the skeptical public)</a:t>
            </a:r>
          </a:p>
          <a:p>
            <a:pPr lvl="1">
              <a:lnSpc>
                <a:spcPct val="80000"/>
              </a:lnSpc>
              <a:defRPr/>
            </a:pPr>
            <a:r>
              <a:rPr lang="en-US" sz="2000" dirty="0"/>
              <a:t>Law for exchanging heating systems failed due to public protest</a:t>
            </a:r>
          </a:p>
          <a:p>
            <a:pPr lvl="1">
              <a:lnSpc>
                <a:spcPct val="80000"/>
              </a:lnSpc>
              <a:defRPr/>
            </a:pPr>
            <a:r>
              <a:rPr lang="en-US" sz="2000" dirty="0"/>
              <a:t>Polarization with respect to green energy plans increased over the last two years</a:t>
            </a:r>
          </a:p>
          <a:p>
            <a:pPr lvl="1">
              <a:lnSpc>
                <a:spcPct val="80000"/>
              </a:lnSpc>
              <a:defRPr/>
            </a:pPr>
            <a:endParaRPr lang="en-US" sz="2400" dirty="0"/>
          </a:p>
          <a:p>
            <a:pPr lvl="1">
              <a:defRPr/>
            </a:pPr>
            <a:endParaRPr lang="en-US" dirty="0"/>
          </a:p>
          <a:p>
            <a:pPr>
              <a:buFont typeface="Wingdings" pitchFamily="2" charset="2"/>
              <a:buNone/>
              <a:defRPr/>
            </a:pPr>
            <a:endParaRPr lang="en-US" dirty="0">
              <a:ea typeface="+mn-ea"/>
              <a:cs typeface="+mn-cs"/>
            </a:endParaRPr>
          </a:p>
        </p:txBody>
      </p:sp>
      <p:sp>
        <p:nvSpPr>
          <p:cNvPr id="2" name="Datumsplatzhalter 1">
            <a:extLst>
              <a:ext uri="{FF2B5EF4-FFF2-40B4-BE49-F238E27FC236}">
                <a16:creationId xmlns:a16="http://schemas.microsoft.com/office/drawing/2014/main" id="{21B03230-071A-034E-0656-BE169D99467E}"/>
              </a:ext>
            </a:extLst>
          </p:cNvPr>
          <p:cNvSpPr>
            <a:spLocks noGrp="1"/>
          </p:cNvSpPr>
          <p:nvPr>
            <p:ph type="dt" sz="half" idx="10"/>
          </p:nvPr>
        </p:nvSpPr>
        <p:spPr/>
        <p:txBody>
          <a:bodyPr/>
          <a:lstStyle/>
          <a:p>
            <a:pPr>
              <a:defRPr/>
            </a:pPr>
            <a:fld id="{94CFF727-435D-5A4E-8CEE-938AE97AA640}" type="datetime1">
              <a:rPr lang="de-DE" smtClean="0"/>
              <a:t>22.09.2024</a:t>
            </a:fld>
            <a:endParaRPr lang="de-DE"/>
          </a:p>
        </p:txBody>
      </p:sp>
      <p:sp>
        <p:nvSpPr>
          <p:cNvPr id="3" name="Fußzeilenplatzhalter 2">
            <a:extLst>
              <a:ext uri="{FF2B5EF4-FFF2-40B4-BE49-F238E27FC236}">
                <a16:creationId xmlns:a16="http://schemas.microsoft.com/office/drawing/2014/main" id="{EE19A278-7334-06E6-3E07-8C6C750139BC}"/>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3602597769"/>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Rectangle 2"/>
          <p:cNvSpPr>
            <a:spLocks noGrp="1" noChangeArrowheads="1"/>
          </p:cNvSpPr>
          <p:nvPr>
            <p:ph type="title"/>
          </p:nvPr>
        </p:nvSpPr>
        <p:spPr>
          <a:xfrm>
            <a:off x="843397" y="852943"/>
            <a:ext cx="7782123" cy="938213"/>
          </a:xfrm>
        </p:spPr>
        <p:txBody>
          <a:bodyPr/>
          <a:lstStyle/>
          <a:p>
            <a:pPr eaLnBrk="1" hangingPunct="1">
              <a:defRPr/>
            </a:pPr>
            <a:r>
              <a:rPr lang="fr-CH" sz="4400" b="1" dirty="0">
                <a:cs typeface="+mj-cs"/>
              </a:rPr>
              <a:t>Four Major Global </a:t>
            </a:r>
            <a:r>
              <a:rPr lang="fr-CH" sz="4400" b="1" dirty="0"/>
              <a:t>T</a:t>
            </a:r>
            <a:r>
              <a:rPr lang="fr-CH" sz="4400" b="1" dirty="0">
                <a:cs typeface="+mj-cs"/>
              </a:rPr>
              <a:t>ransformations (</a:t>
            </a:r>
            <a:r>
              <a:rPr lang="fr-CH" sz="4400" b="1" dirty="0" err="1">
                <a:cs typeface="+mj-cs"/>
              </a:rPr>
              <a:t>intended</a:t>
            </a:r>
            <a:r>
              <a:rPr lang="fr-CH" sz="4400" b="1" dirty="0">
                <a:cs typeface="+mj-cs"/>
              </a:rPr>
              <a:t>)</a:t>
            </a:r>
            <a:endParaRPr lang="fr-FR" sz="4400" b="1" dirty="0">
              <a:cs typeface="+mj-cs"/>
            </a:endParaRPr>
          </a:p>
        </p:txBody>
      </p:sp>
      <p:sp>
        <p:nvSpPr>
          <p:cNvPr id="1941507" name="Rectangle 3"/>
          <p:cNvSpPr>
            <a:spLocks noGrp="1" noChangeArrowheads="1"/>
          </p:cNvSpPr>
          <p:nvPr>
            <p:ph type="body" idx="1"/>
          </p:nvPr>
        </p:nvSpPr>
        <p:spPr>
          <a:xfrm>
            <a:off x="1079104" y="1974134"/>
            <a:ext cx="7453336" cy="4335186"/>
          </a:xfrm>
        </p:spPr>
        <p:txBody>
          <a:bodyPr/>
          <a:lstStyle/>
          <a:p>
            <a:pPr eaLnBrk="1" hangingPunct="1">
              <a:lnSpc>
                <a:spcPct val="90000"/>
              </a:lnSpc>
              <a:defRPr/>
            </a:pPr>
            <a:r>
              <a:rPr lang="en-US" sz="2800" dirty="0"/>
              <a:t>Continuous Economic Growth (De-growth)</a:t>
            </a:r>
            <a:br>
              <a:rPr lang="en-US" sz="2800" dirty="0"/>
            </a:br>
            <a:endParaRPr lang="en-US" sz="2800" dirty="0"/>
          </a:p>
          <a:p>
            <a:pPr eaLnBrk="1" hangingPunct="1">
              <a:lnSpc>
                <a:spcPct val="90000"/>
              </a:lnSpc>
              <a:defRPr/>
            </a:pPr>
            <a:r>
              <a:rPr lang="en-US" sz="2800" dirty="0">
                <a:cs typeface="+mn-cs"/>
              </a:rPr>
              <a:t>Globalization/Re-nationalization</a:t>
            </a:r>
            <a:br>
              <a:rPr lang="en-US" sz="2800" dirty="0">
                <a:cs typeface="+mn-cs"/>
              </a:rPr>
            </a:br>
            <a:endParaRPr lang="en-US" sz="2800" dirty="0">
              <a:cs typeface="+mn-cs"/>
            </a:endParaRPr>
          </a:p>
          <a:p>
            <a:pPr eaLnBrk="1" hangingPunct="1">
              <a:lnSpc>
                <a:spcPct val="90000"/>
              </a:lnSpc>
              <a:defRPr/>
            </a:pPr>
            <a:r>
              <a:rPr lang="en-US" sz="2800" dirty="0">
                <a:cs typeface="+mn-cs"/>
              </a:rPr>
              <a:t>Digitalization/AI</a:t>
            </a:r>
            <a:br>
              <a:rPr lang="en-US" sz="2800" dirty="0">
                <a:cs typeface="+mn-cs"/>
              </a:rPr>
            </a:br>
            <a:endParaRPr lang="en-US" sz="2800" dirty="0">
              <a:cs typeface="+mn-cs"/>
            </a:endParaRPr>
          </a:p>
          <a:p>
            <a:pPr eaLnBrk="1" hangingPunct="1">
              <a:lnSpc>
                <a:spcPct val="90000"/>
              </a:lnSpc>
              <a:defRPr/>
            </a:pPr>
            <a:r>
              <a:rPr lang="en-US" sz="2800" dirty="0">
                <a:cs typeface="+mn-cs"/>
              </a:rPr>
              <a:t>Sustainabilization/Climate Protection</a:t>
            </a:r>
          </a:p>
          <a:p>
            <a:pPr lvl="1" eaLnBrk="1" hangingPunct="1">
              <a:lnSpc>
                <a:spcPct val="90000"/>
              </a:lnSpc>
              <a:defRPr/>
            </a:pPr>
            <a:r>
              <a:rPr lang="en-US" sz="2400" dirty="0">
                <a:cs typeface="+mn-cs"/>
              </a:rPr>
              <a:t>Energy transition</a:t>
            </a:r>
          </a:p>
          <a:p>
            <a:pPr lvl="1" eaLnBrk="1" hangingPunct="1">
              <a:lnSpc>
                <a:spcPct val="90000"/>
              </a:lnSpc>
              <a:defRPr/>
            </a:pPr>
            <a:r>
              <a:rPr lang="en-US" sz="2400" dirty="0">
                <a:cs typeface="+mn-cs"/>
              </a:rPr>
              <a:t>Agriculture and Food</a:t>
            </a:r>
          </a:p>
          <a:p>
            <a:pPr lvl="1" eaLnBrk="1" hangingPunct="1">
              <a:lnSpc>
                <a:spcPct val="90000"/>
              </a:lnSpc>
              <a:defRPr/>
            </a:pPr>
            <a:r>
              <a:rPr lang="en-US" sz="2400" dirty="0">
                <a:cs typeface="+mn-cs"/>
              </a:rPr>
              <a:t>Housing and consumption</a:t>
            </a:r>
            <a:br>
              <a:rPr lang="en-US" sz="3200" dirty="0">
                <a:cs typeface="+mn-cs"/>
              </a:rPr>
            </a:br>
            <a:endParaRPr lang="en-US" sz="3200" dirty="0">
              <a:cs typeface="+mn-cs"/>
            </a:endParaRPr>
          </a:p>
          <a:p>
            <a:pPr marL="0" indent="0" eaLnBrk="1" hangingPunct="1">
              <a:lnSpc>
                <a:spcPct val="90000"/>
              </a:lnSpc>
              <a:buNone/>
              <a:defRPr/>
            </a:pPr>
            <a:br>
              <a:rPr lang="en-US" sz="2400" dirty="0">
                <a:cs typeface="+mn-cs"/>
              </a:rPr>
            </a:br>
            <a:endParaRPr lang="fr-FR" sz="2800" dirty="0">
              <a:cs typeface="+mn-cs"/>
            </a:endParaRPr>
          </a:p>
        </p:txBody>
      </p:sp>
      <p:sp>
        <p:nvSpPr>
          <p:cNvPr id="3" name="Fußzeilenplatzhalter 2">
            <a:extLst>
              <a:ext uri="{FF2B5EF4-FFF2-40B4-BE49-F238E27FC236}">
                <a16:creationId xmlns:a16="http://schemas.microsoft.com/office/drawing/2014/main" id="{69127485-8D59-BA59-372F-5AED20875661}"/>
              </a:ext>
            </a:extLst>
          </p:cNvPr>
          <p:cNvSpPr>
            <a:spLocks noGrp="1"/>
          </p:cNvSpPr>
          <p:nvPr>
            <p:ph type="ftr" sz="quarter" idx="11"/>
          </p:nvPr>
        </p:nvSpPr>
        <p:spPr>
          <a:xfrm>
            <a:off x="827088" y="6542088"/>
            <a:ext cx="8316912" cy="315912"/>
          </a:xfrm>
        </p:spPr>
        <p:txBody>
          <a:bodyPr/>
          <a:lstStyle/>
          <a:p>
            <a:pPr>
              <a:defRPr/>
            </a:pPr>
            <a:r>
              <a:rPr lang="de-DE" dirty="0" err="1"/>
              <a:t>Transdiciplinary</a:t>
            </a:r>
            <a:r>
              <a:rPr lang="de-DE" dirty="0"/>
              <a:t> Research and Implementation</a:t>
            </a:r>
          </a:p>
        </p:txBody>
      </p:sp>
      <p:sp>
        <p:nvSpPr>
          <p:cNvPr id="4" name="Datumsplatzhalter 3">
            <a:extLst>
              <a:ext uri="{FF2B5EF4-FFF2-40B4-BE49-F238E27FC236}">
                <a16:creationId xmlns:a16="http://schemas.microsoft.com/office/drawing/2014/main" id="{206F8489-C388-700C-068C-A97D7573D73B}"/>
              </a:ext>
            </a:extLst>
          </p:cNvPr>
          <p:cNvSpPr>
            <a:spLocks noGrp="1"/>
          </p:cNvSpPr>
          <p:nvPr>
            <p:ph type="dt" sz="half" idx="10"/>
          </p:nvPr>
        </p:nvSpPr>
        <p:spPr>
          <a:xfrm>
            <a:off x="58738" y="6542088"/>
            <a:ext cx="2136998" cy="315912"/>
          </a:xfrm>
        </p:spPr>
        <p:txBody>
          <a:bodyPr/>
          <a:lstStyle/>
          <a:p>
            <a:pPr>
              <a:defRPr/>
            </a:pPr>
            <a:fld id="{193E84A1-458B-F14B-B1D5-3E3B09A220FF}" type="datetime1">
              <a:rPr lang="de-DE" smtClean="0"/>
              <a:t>22.09.2024</a:t>
            </a:fld>
            <a:endParaRPr lang="de-DE" dirty="0"/>
          </a:p>
        </p:txBody>
      </p:sp>
    </p:spTree>
    <p:extLst>
      <p:ext uri="{BB962C8B-B14F-4D97-AF65-F5344CB8AC3E}">
        <p14:creationId xmlns:p14="http://schemas.microsoft.com/office/powerpoint/2010/main" val="87105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683568" y="116632"/>
            <a:ext cx="7494588" cy="938213"/>
          </a:xfrm>
        </p:spPr>
        <p:txBody>
          <a:bodyPr/>
          <a:lstStyle/>
          <a:p>
            <a:pPr algn="ctr" eaLnBrk="1" hangingPunct="1">
              <a:defRPr/>
            </a:pPr>
            <a:r>
              <a:rPr lang="fr-CH" sz="3200" b="1" dirty="0"/>
              <a:t>Case </a:t>
            </a:r>
            <a:r>
              <a:rPr lang="fr-CH" sz="3200" b="1" dirty="0" err="1"/>
              <a:t>Study</a:t>
            </a:r>
            <a:r>
              <a:rPr lang="fr-CH" sz="3200" b="1" dirty="0"/>
              <a:t> 3</a:t>
            </a:r>
            <a:endParaRPr lang="fr-FR" sz="3200" b="1" dirty="0">
              <a:cs typeface="+mj-cs"/>
            </a:endParaRPr>
          </a:p>
        </p:txBody>
      </p:sp>
      <p:sp>
        <p:nvSpPr>
          <p:cNvPr id="1942531" name="Rectangle 3"/>
          <p:cNvSpPr>
            <a:spLocks noGrp="1" noChangeArrowheads="1"/>
          </p:cNvSpPr>
          <p:nvPr>
            <p:ph type="body" idx="1"/>
          </p:nvPr>
        </p:nvSpPr>
        <p:spPr>
          <a:xfrm>
            <a:off x="0" y="2348880"/>
            <a:ext cx="8825048" cy="5448300"/>
          </a:xfrm>
        </p:spPr>
        <p:txBody>
          <a:bodyPr/>
          <a:lstStyle/>
          <a:p>
            <a:pPr marL="914400" lvl="2" indent="0" algn="ctr">
              <a:buClr>
                <a:schemeClr val="tx1"/>
              </a:buClr>
              <a:buNone/>
            </a:pPr>
            <a:r>
              <a:rPr lang="en-US" sz="4400" dirty="0"/>
              <a:t>EU Real-Deal Project</a:t>
            </a:r>
            <a:br>
              <a:rPr lang="en-GB" sz="2400" dirty="0">
                <a:cs typeface="+mn-cs"/>
              </a:rPr>
            </a:br>
            <a:endParaRPr lang="en-GB" sz="2400" dirty="0">
              <a:cs typeface="+mn-cs"/>
            </a:endParaRPr>
          </a:p>
        </p:txBody>
      </p:sp>
      <p:sp>
        <p:nvSpPr>
          <p:cNvPr id="2" name="Datumsplatzhalter 1">
            <a:extLst>
              <a:ext uri="{FF2B5EF4-FFF2-40B4-BE49-F238E27FC236}">
                <a16:creationId xmlns:a16="http://schemas.microsoft.com/office/drawing/2014/main" id="{0860F1D5-FFDA-47A5-138F-6ACAF675D82D}"/>
              </a:ext>
            </a:extLst>
          </p:cNvPr>
          <p:cNvSpPr>
            <a:spLocks noGrp="1"/>
          </p:cNvSpPr>
          <p:nvPr>
            <p:ph type="dt" sz="half" idx="10"/>
          </p:nvPr>
        </p:nvSpPr>
        <p:spPr/>
        <p:txBody>
          <a:bodyPr/>
          <a:lstStyle/>
          <a:p>
            <a:pPr>
              <a:defRPr/>
            </a:pPr>
            <a:fld id="{25A351DC-9FB3-6C4B-BCD2-142CDA08D16A}" type="datetime1">
              <a:rPr lang="de-DE" smtClean="0"/>
              <a:t>22.09.2024</a:t>
            </a:fld>
            <a:endParaRPr lang="de-DE"/>
          </a:p>
        </p:txBody>
      </p:sp>
      <p:sp>
        <p:nvSpPr>
          <p:cNvPr id="3" name="Fußzeilenplatzhalter 2">
            <a:extLst>
              <a:ext uri="{FF2B5EF4-FFF2-40B4-BE49-F238E27FC236}">
                <a16:creationId xmlns:a16="http://schemas.microsoft.com/office/drawing/2014/main" id="{71684100-4C87-3B67-C822-4EF54E131311}"/>
              </a:ext>
            </a:extLst>
          </p:cNvPr>
          <p:cNvSpPr>
            <a:spLocks noGrp="1"/>
          </p:cNvSpPr>
          <p:nvPr>
            <p:ph type="ftr" sz="quarter" idx="11"/>
          </p:nvPr>
        </p:nvSpPr>
        <p:spPr/>
        <p:txBody>
          <a:bodyPr/>
          <a:lstStyle/>
          <a:p>
            <a:pPr>
              <a:defRPr/>
            </a:pPr>
            <a:r>
              <a:rPr lang="de-DE"/>
              <a:t>Transdisciplinarity: Concept and Applications</a:t>
            </a:r>
          </a:p>
        </p:txBody>
      </p:sp>
    </p:spTree>
    <p:extLst>
      <p:ext uri="{BB962C8B-B14F-4D97-AF65-F5344CB8AC3E}">
        <p14:creationId xmlns:p14="http://schemas.microsoft.com/office/powerpoint/2010/main" val="177448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a:extLst>
              <a:ext uri="{FF2B5EF4-FFF2-40B4-BE49-F238E27FC236}">
                <a16:creationId xmlns:a16="http://schemas.microsoft.com/office/drawing/2014/main" id="{5BA02B00-E6A5-4275-96C7-335DACABE4BE}"/>
              </a:ext>
            </a:extLst>
          </p:cNvPr>
          <p:cNvSpPr txBox="1"/>
          <p:nvPr/>
        </p:nvSpPr>
        <p:spPr>
          <a:xfrm>
            <a:off x="827584" y="2194338"/>
            <a:ext cx="2592287" cy="3139321"/>
          </a:xfrm>
          <a:prstGeom prst="rect">
            <a:avLst/>
          </a:prstGeom>
          <a:noFill/>
        </p:spPr>
        <p:txBody>
          <a:bodyPr wrap="square" rtlCol="0">
            <a:spAutoFit/>
          </a:bodyPr>
          <a:lstStyle/>
          <a:p>
            <a:r>
              <a:rPr lang="en-GB" sz="1800" dirty="0">
                <a:latin typeface="Source Sans Pro Light" panose="020B0403030403020204" pitchFamily="34" charset="0"/>
              </a:rPr>
              <a:t>How can we overcome and resolve the potential conflict between respecting the planetary boundaries for reaching a sustainable future and preserving openness and democratic sovereignty in our governance institutions and processes?</a:t>
            </a:r>
            <a:endParaRPr lang="en-IT" sz="1800" dirty="0">
              <a:latin typeface="Source Sans Pro Light" panose="020B0403030403020204" pitchFamily="34" charset="0"/>
              <a:ea typeface="Source Sans Pro Light" panose="020B0403030403020204" pitchFamily="34" charset="0"/>
            </a:endParaRPr>
          </a:p>
        </p:txBody>
      </p:sp>
      <p:sp>
        <p:nvSpPr>
          <p:cNvPr id="7" name="TextBox 1">
            <a:extLst>
              <a:ext uri="{FF2B5EF4-FFF2-40B4-BE49-F238E27FC236}">
                <a16:creationId xmlns:a16="http://schemas.microsoft.com/office/drawing/2014/main" id="{45C4BC72-BA72-4D87-8DFE-61D5B6D13CD5}"/>
              </a:ext>
            </a:extLst>
          </p:cNvPr>
          <p:cNvSpPr txBox="1"/>
          <p:nvPr/>
        </p:nvSpPr>
        <p:spPr>
          <a:xfrm>
            <a:off x="683569" y="390118"/>
            <a:ext cx="8136904" cy="584775"/>
          </a:xfrm>
          <a:prstGeom prst="rect">
            <a:avLst/>
          </a:prstGeom>
          <a:noFill/>
        </p:spPr>
        <p:txBody>
          <a:bodyPr wrap="square">
            <a:spAutoFit/>
          </a:bodyPr>
          <a:lstStyle/>
          <a:p>
            <a:pPr algn="ctr"/>
            <a:r>
              <a:rPr lang="it-IT" sz="3200" b="1" dirty="0">
                <a:solidFill>
                  <a:schemeClr val="tx1"/>
                </a:solidFill>
                <a:latin typeface="Playfair Display Medium" pitchFamily="2" charset="77"/>
              </a:rPr>
              <a:t>1st </a:t>
            </a:r>
            <a:r>
              <a:rPr lang="it-IT" sz="3200" b="1" dirty="0" err="1">
                <a:solidFill>
                  <a:schemeClr val="tx1"/>
                </a:solidFill>
                <a:latin typeface="Playfair Display Medium" pitchFamily="2" charset="77"/>
              </a:rPr>
              <a:t>Main</a:t>
            </a:r>
            <a:r>
              <a:rPr lang="it-IT" sz="3200" b="1" dirty="0">
                <a:solidFill>
                  <a:schemeClr val="tx1"/>
                </a:solidFill>
                <a:latin typeface="Playfair Display Medium" pitchFamily="2" charset="77"/>
              </a:rPr>
              <a:t> </a:t>
            </a:r>
            <a:r>
              <a:rPr lang="it-IT" sz="3200" b="1" dirty="0" err="1">
                <a:solidFill>
                  <a:schemeClr val="tx1"/>
                </a:solidFill>
                <a:latin typeface="Playfair Display Medium" pitchFamily="2" charset="77"/>
              </a:rPr>
              <a:t>Question</a:t>
            </a:r>
            <a:endParaRPr lang="it-IT" sz="3200" b="1" dirty="0">
              <a:solidFill>
                <a:schemeClr val="tx1"/>
              </a:solidFill>
              <a:latin typeface="Playfair Display Medium" pitchFamily="2" charset="77"/>
            </a:endParaRPr>
          </a:p>
        </p:txBody>
      </p:sp>
      <p:cxnSp>
        <p:nvCxnSpPr>
          <p:cNvPr id="4" name="Conexão reta 3">
            <a:extLst>
              <a:ext uri="{FF2B5EF4-FFF2-40B4-BE49-F238E27FC236}">
                <a16:creationId xmlns:a16="http://schemas.microsoft.com/office/drawing/2014/main" id="{2AF7E4D8-7DEC-4945-9BE0-6410B118B023}"/>
              </a:ext>
            </a:extLst>
          </p:cNvPr>
          <p:cNvCxnSpPr>
            <a:cxnSpLocks/>
          </p:cNvCxnSpPr>
          <p:nvPr/>
        </p:nvCxnSpPr>
        <p:spPr>
          <a:xfrm>
            <a:off x="3779912" y="1901504"/>
            <a:ext cx="0" cy="372499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TextBox 3">
            <a:extLst>
              <a:ext uri="{FF2B5EF4-FFF2-40B4-BE49-F238E27FC236}">
                <a16:creationId xmlns:a16="http://schemas.microsoft.com/office/drawing/2014/main" id="{DCB2F147-3C0F-4257-A077-05625A8F217C}"/>
              </a:ext>
            </a:extLst>
          </p:cNvPr>
          <p:cNvSpPr txBox="1"/>
          <p:nvPr/>
        </p:nvSpPr>
        <p:spPr>
          <a:xfrm>
            <a:off x="3923928" y="1887404"/>
            <a:ext cx="4783641" cy="4016484"/>
          </a:xfrm>
          <a:prstGeom prst="rect">
            <a:avLst/>
          </a:prstGeom>
          <a:noFill/>
        </p:spPr>
        <p:txBody>
          <a:bodyPr wrap="square" rtlCol="0">
            <a:spAutoFit/>
          </a:bodyPr>
          <a:lstStyle/>
          <a:p>
            <a:pPr marL="257175" indent="-257175">
              <a:buAutoNum type="alphaLcParenR"/>
            </a:pPr>
            <a:r>
              <a:rPr lang="en-GB" sz="1650" b="1" dirty="0">
                <a:latin typeface="Source Sans Pro Light" panose="020B0403030403020204" pitchFamily="34" charset="0"/>
              </a:rPr>
              <a:t>Potential solution:  </a:t>
            </a:r>
            <a:r>
              <a:rPr lang="en-GB" sz="1650" dirty="0">
                <a:latin typeface="Source Sans Pro Light" panose="020B0403030403020204" pitchFamily="34" charset="0"/>
              </a:rPr>
              <a:t>analytic-deliberative discourse (US Academies 2008)</a:t>
            </a:r>
            <a:br>
              <a:rPr lang="en-GB" sz="1650" dirty="0">
                <a:latin typeface="Source Sans Pro Light" panose="020B0403030403020204" pitchFamily="34" charset="0"/>
              </a:rPr>
            </a:br>
            <a:endParaRPr lang="en-GB" sz="1650" dirty="0">
              <a:latin typeface="Source Sans Pro Light" panose="020B0403030403020204" pitchFamily="34" charset="0"/>
            </a:endParaRPr>
          </a:p>
          <a:p>
            <a:pPr marL="214313" indent="-214313">
              <a:buFont typeface="Arial" panose="020B0604020202020204" pitchFamily="34" charset="0"/>
              <a:buChar char="•"/>
            </a:pPr>
            <a:r>
              <a:rPr lang="en-GB" sz="1650" dirty="0">
                <a:latin typeface="Source Sans Pro Light" panose="020B0403030403020204" pitchFamily="34" charset="0"/>
              </a:rPr>
              <a:t>input by scientists </a:t>
            </a:r>
          </a:p>
          <a:p>
            <a:pPr marL="214313" indent="-214313">
              <a:buFont typeface="Arial" panose="020B0604020202020204" pitchFamily="34" charset="0"/>
              <a:buChar char="•"/>
            </a:pPr>
            <a:r>
              <a:rPr lang="en-GB" sz="1650" dirty="0">
                <a:latin typeface="Source Sans Pro Light" panose="020B0403030403020204" pitchFamily="34" charset="0"/>
              </a:rPr>
              <a:t>Deliberative balancing of options by democratic bodies and/or participatory formats</a:t>
            </a:r>
          </a:p>
          <a:p>
            <a:endParaRPr lang="en-GB" sz="1650" dirty="0">
              <a:latin typeface="Source Sans Pro Light" panose="020B0403030403020204" pitchFamily="34" charset="0"/>
            </a:endParaRPr>
          </a:p>
          <a:p>
            <a:r>
              <a:rPr lang="en-GB" sz="1650" dirty="0">
                <a:latin typeface="Source Sans Pro Light" panose="020B0403030403020204" pitchFamily="34" charset="0"/>
              </a:rPr>
              <a:t>b) </a:t>
            </a:r>
            <a:r>
              <a:rPr lang="en-GB" sz="1650" b="1" dirty="0">
                <a:latin typeface="Source Sans Pro Light" panose="020B0403030403020204" pitchFamily="34" charset="0"/>
              </a:rPr>
              <a:t>Operationalization in REAL DEAL</a:t>
            </a:r>
            <a:r>
              <a:rPr lang="en-GB" sz="1650" dirty="0">
                <a:latin typeface="Source Sans Pro Light" panose="020B0403030403020204" pitchFamily="34" charset="0"/>
              </a:rPr>
              <a:t>: </a:t>
            </a:r>
            <a:br>
              <a:rPr lang="en-GB" sz="1650" dirty="0">
                <a:latin typeface="Source Sans Pro Light" panose="020B0403030403020204" pitchFamily="34" charset="0"/>
              </a:rPr>
            </a:br>
            <a:endParaRPr lang="en-GB" sz="1650" dirty="0">
              <a:latin typeface="Source Sans Pro Light" panose="020B0403030403020204" pitchFamily="34" charset="0"/>
            </a:endParaRPr>
          </a:p>
          <a:p>
            <a:pPr marL="214313" indent="-214313">
              <a:buFont typeface="Arial" panose="020B0604020202020204" pitchFamily="34" charset="0"/>
              <a:buChar char="•"/>
            </a:pPr>
            <a:r>
              <a:rPr lang="en-GB" sz="1650" dirty="0">
                <a:latin typeface="Source Sans Pro Light" panose="020B0403030403020204" pitchFamily="34" charset="0"/>
              </a:rPr>
              <a:t>Delphi-Workshops with experts and stakeholders</a:t>
            </a:r>
          </a:p>
          <a:p>
            <a:pPr marL="214313" indent="-214313">
              <a:buFont typeface="Arial" panose="020B0604020202020204" pitchFamily="34" charset="0"/>
              <a:buChar char="•"/>
            </a:pPr>
            <a:r>
              <a:rPr lang="en-GB" sz="1650" dirty="0">
                <a:latin typeface="Source Sans Pro Light" panose="020B0403030403020204" pitchFamily="34" charset="0"/>
              </a:rPr>
              <a:t>Round Tables with organized stakeholders with input from Group-Delphi</a:t>
            </a:r>
          </a:p>
          <a:p>
            <a:pPr marL="214313" indent="-214313">
              <a:buFont typeface="Arial" panose="020B0604020202020204" pitchFamily="34" charset="0"/>
              <a:buChar char="•"/>
            </a:pPr>
            <a:r>
              <a:rPr lang="en-GB" sz="1650" dirty="0">
                <a:latin typeface="Source Sans Pro Light" panose="020B0403030403020204" pitchFamily="34" charset="0"/>
              </a:rPr>
              <a:t>Combination of Group Delphi with Citizen Assemblies</a:t>
            </a:r>
          </a:p>
          <a:p>
            <a:endParaRPr lang="en-US" sz="1200" dirty="0">
              <a:latin typeface="Source Sans Pro Light" panose="020B0403030403020204" pitchFamily="34" charset="0"/>
              <a:ea typeface="Source Sans Pro Light" panose="020B0403030403020204" pitchFamily="34" charset="0"/>
            </a:endParaRPr>
          </a:p>
          <a:p>
            <a:endParaRPr lang="en-IT" sz="120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41322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a:extLst>
              <a:ext uri="{FF2B5EF4-FFF2-40B4-BE49-F238E27FC236}">
                <a16:creationId xmlns:a16="http://schemas.microsoft.com/office/drawing/2014/main" id="{5BA02B00-E6A5-4275-96C7-335DACABE4BE}"/>
              </a:ext>
            </a:extLst>
          </p:cNvPr>
          <p:cNvSpPr txBox="1"/>
          <p:nvPr/>
        </p:nvSpPr>
        <p:spPr>
          <a:xfrm>
            <a:off x="804564" y="2680808"/>
            <a:ext cx="3299004" cy="2585323"/>
          </a:xfrm>
          <a:prstGeom prst="rect">
            <a:avLst/>
          </a:prstGeom>
          <a:noFill/>
        </p:spPr>
        <p:txBody>
          <a:bodyPr wrap="square" rtlCol="0">
            <a:spAutoFit/>
          </a:bodyPr>
          <a:lstStyle/>
          <a:p>
            <a:r>
              <a:rPr lang="en-GB" sz="1800" dirty="0">
                <a:latin typeface="Source Sans Pro Light" panose="020B0403030403020204" pitchFamily="34" charset="0"/>
              </a:rPr>
              <a:t>How can we assure that representatives of </a:t>
            </a:r>
            <a:r>
              <a:rPr lang="en-GB" sz="1800" b="1" dirty="0">
                <a:latin typeface="Source Sans Pro Light" panose="020B0403030403020204" pitchFamily="34" charset="0"/>
              </a:rPr>
              <a:t>marginalized or disadvantaged groups </a:t>
            </a:r>
            <a:r>
              <a:rPr lang="en-GB" sz="1800" dirty="0">
                <a:latin typeface="Source Sans Pro Light" panose="020B0403030403020204" pitchFamily="34" charset="0"/>
              </a:rPr>
              <a:t>of society are an integral part of participatory processes and how can a fair and adequate integration of different and sometimes conflicting positions be accomplished?</a:t>
            </a:r>
          </a:p>
        </p:txBody>
      </p:sp>
      <p:sp>
        <p:nvSpPr>
          <p:cNvPr id="7" name="TextBox 1">
            <a:extLst>
              <a:ext uri="{FF2B5EF4-FFF2-40B4-BE49-F238E27FC236}">
                <a16:creationId xmlns:a16="http://schemas.microsoft.com/office/drawing/2014/main" id="{45C4BC72-BA72-4D87-8DFE-61D5B6D13CD5}"/>
              </a:ext>
            </a:extLst>
          </p:cNvPr>
          <p:cNvSpPr txBox="1"/>
          <p:nvPr/>
        </p:nvSpPr>
        <p:spPr>
          <a:xfrm>
            <a:off x="539552" y="431310"/>
            <a:ext cx="8238693" cy="584775"/>
          </a:xfrm>
          <a:prstGeom prst="rect">
            <a:avLst/>
          </a:prstGeom>
          <a:noFill/>
        </p:spPr>
        <p:txBody>
          <a:bodyPr wrap="square">
            <a:spAutoFit/>
          </a:bodyPr>
          <a:lstStyle/>
          <a:p>
            <a:pPr algn="ctr"/>
            <a:r>
              <a:rPr lang="it-IT" sz="3200" b="1" dirty="0">
                <a:solidFill>
                  <a:schemeClr val="tx1"/>
                </a:solidFill>
                <a:latin typeface="Playfair Display Medium" pitchFamily="2" charset="77"/>
              </a:rPr>
              <a:t>2nd </a:t>
            </a:r>
            <a:r>
              <a:rPr lang="it-IT" sz="3200" b="1" dirty="0" err="1">
                <a:solidFill>
                  <a:schemeClr val="tx1"/>
                </a:solidFill>
                <a:latin typeface="Playfair Display Medium" pitchFamily="2" charset="77"/>
              </a:rPr>
              <a:t>Main</a:t>
            </a:r>
            <a:r>
              <a:rPr lang="it-IT" sz="3200" b="1" dirty="0">
                <a:solidFill>
                  <a:schemeClr val="tx1"/>
                </a:solidFill>
                <a:latin typeface="Playfair Display Medium" pitchFamily="2" charset="77"/>
              </a:rPr>
              <a:t> </a:t>
            </a:r>
            <a:r>
              <a:rPr lang="it-IT" sz="3200" b="1" dirty="0" err="1">
                <a:solidFill>
                  <a:schemeClr val="tx1"/>
                </a:solidFill>
                <a:latin typeface="Playfair Display Medium" pitchFamily="2" charset="77"/>
              </a:rPr>
              <a:t>Question</a:t>
            </a:r>
            <a:endParaRPr lang="it-IT" sz="3200" b="1" dirty="0">
              <a:solidFill>
                <a:schemeClr val="tx1"/>
              </a:solidFill>
              <a:latin typeface="Playfair Display Medium" pitchFamily="2" charset="77"/>
            </a:endParaRPr>
          </a:p>
        </p:txBody>
      </p:sp>
      <p:cxnSp>
        <p:nvCxnSpPr>
          <p:cNvPr id="4" name="Conexão reta 3">
            <a:extLst>
              <a:ext uri="{FF2B5EF4-FFF2-40B4-BE49-F238E27FC236}">
                <a16:creationId xmlns:a16="http://schemas.microsoft.com/office/drawing/2014/main" id="{2AF7E4D8-7DEC-4945-9BE0-6410B118B023}"/>
              </a:ext>
            </a:extLst>
          </p:cNvPr>
          <p:cNvCxnSpPr>
            <a:cxnSpLocks/>
          </p:cNvCxnSpPr>
          <p:nvPr/>
        </p:nvCxnSpPr>
        <p:spPr>
          <a:xfrm>
            <a:off x="4211706" y="2105025"/>
            <a:ext cx="0" cy="373689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E2315060-8E1F-4C6A-9CEE-CF9D3DFA31DC}"/>
              </a:ext>
            </a:extLst>
          </p:cNvPr>
          <p:cNvSpPr txBox="1"/>
          <p:nvPr/>
        </p:nvSpPr>
        <p:spPr>
          <a:xfrm>
            <a:off x="4427984" y="2022936"/>
            <a:ext cx="4450534" cy="3901068"/>
          </a:xfrm>
          <a:prstGeom prst="rect">
            <a:avLst/>
          </a:prstGeom>
          <a:noFill/>
        </p:spPr>
        <p:txBody>
          <a:bodyPr wrap="square" rtlCol="0">
            <a:spAutoFit/>
          </a:bodyPr>
          <a:lstStyle/>
          <a:p>
            <a:r>
              <a:rPr lang="en-GB" sz="1650" dirty="0">
                <a:latin typeface="Source Sans Pro Light" panose="020B0403030403020204" pitchFamily="34" charset="0"/>
              </a:rPr>
              <a:t>a) </a:t>
            </a:r>
            <a:r>
              <a:rPr lang="en-GB" sz="1650" b="1" dirty="0">
                <a:latin typeface="Source Sans Pro Light" panose="020B0403030403020204" pitchFamily="34" charset="0"/>
              </a:rPr>
              <a:t>Potential solution:  </a:t>
            </a:r>
            <a:r>
              <a:rPr lang="en-GB" sz="1650" dirty="0">
                <a:latin typeface="Source Sans Pro Light" panose="020B0403030403020204" pitchFamily="34" charset="0"/>
              </a:rPr>
              <a:t>combination of focus groups and citizen assemblies</a:t>
            </a:r>
            <a:br>
              <a:rPr lang="en-GB" sz="1650" dirty="0">
                <a:latin typeface="Source Sans Pro Light" panose="020B0403030403020204" pitchFamily="34" charset="0"/>
              </a:rPr>
            </a:br>
            <a:endParaRPr lang="en-GB" sz="1650" dirty="0">
              <a:latin typeface="Source Sans Pro Light" panose="020B0403030403020204" pitchFamily="34" charset="0"/>
            </a:endParaRPr>
          </a:p>
          <a:p>
            <a:pPr marL="214313" indent="-214313">
              <a:buFont typeface="Arial" panose="020B0604020202020204" pitchFamily="34" charset="0"/>
              <a:buChar char="•"/>
            </a:pPr>
            <a:r>
              <a:rPr lang="en-GB" sz="1650" dirty="0">
                <a:latin typeface="Source Sans Pro Light" panose="020B0403030403020204" pitchFamily="34" charset="0"/>
              </a:rPr>
              <a:t>First component: citizen assemblies</a:t>
            </a:r>
          </a:p>
          <a:p>
            <a:pPr marL="214313" indent="-214313">
              <a:buFont typeface="Arial" panose="020B0604020202020204" pitchFamily="34" charset="0"/>
              <a:buChar char="•"/>
            </a:pPr>
            <a:r>
              <a:rPr lang="en-GB" sz="1650" dirty="0">
                <a:latin typeface="Source Sans Pro Light" panose="020B0403030403020204" pitchFamily="34" charset="0"/>
              </a:rPr>
              <a:t>Second component: Focus groups with marginalized groups </a:t>
            </a:r>
          </a:p>
          <a:p>
            <a:pPr marL="214313" indent="-214313">
              <a:buFont typeface="Arial" panose="020B0604020202020204" pitchFamily="34" charset="0"/>
              <a:buChar char="•"/>
            </a:pPr>
            <a:r>
              <a:rPr lang="en-GB" sz="1650" dirty="0">
                <a:latin typeface="Source Sans Pro Light" panose="020B0403030403020204" pitchFamily="34" charset="0"/>
              </a:rPr>
              <a:t>Integration: Feeding of focus group results into the citizen assemblies</a:t>
            </a:r>
          </a:p>
          <a:p>
            <a:pPr marL="214313" indent="-214313">
              <a:buFont typeface="Arial" panose="020B0604020202020204" pitchFamily="34" charset="0"/>
              <a:buChar char="•"/>
            </a:pPr>
            <a:endParaRPr lang="en-GB" sz="1650" dirty="0">
              <a:latin typeface="Source Sans Pro Light" panose="020B0403030403020204" pitchFamily="34" charset="0"/>
            </a:endParaRPr>
          </a:p>
          <a:p>
            <a:r>
              <a:rPr lang="en-GB" sz="1650" dirty="0">
                <a:latin typeface="Source Sans Pro Light" panose="020B0403030403020204" pitchFamily="34" charset="0"/>
              </a:rPr>
              <a:t>b)</a:t>
            </a:r>
            <a:r>
              <a:rPr lang="en-GB" sz="1650" b="1" dirty="0">
                <a:latin typeface="Source Sans Pro Light" panose="020B0403030403020204" pitchFamily="34" charset="0"/>
              </a:rPr>
              <a:t>Operationalization in REAL DEAL</a:t>
            </a:r>
            <a:r>
              <a:rPr lang="en-GB" sz="1650" dirty="0">
                <a:latin typeface="Source Sans Pro Light" panose="020B0403030403020204" pitchFamily="34" charset="0"/>
              </a:rPr>
              <a:t>: </a:t>
            </a:r>
            <a:br>
              <a:rPr lang="en-GB" sz="1650" dirty="0">
                <a:latin typeface="Source Sans Pro Light" panose="020B0403030403020204" pitchFamily="34" charset="0"/>
              </a:rPr>
            </a:br>
            <a:endParaRPr lang="en-GB" sz="1650" dirty="0">
              <a:latin typeface="Source Sans Pro Light" panose="020B0403030403020204" pitchFamily="34" charset="0"/>
            </a:endParaRPr>
          </a:p>
          <a:p>
            <a:pPr marL="214313" indent="-214313">
              <a:buFont typeface="Arial" panose="020B0604020202020204" pitchFamily="34" charset="0"/>
              <a:buChar char="•"/>
            </a:pPr>
            <a:r>
              <a:rPr lang="en-GB" sz="1650" dirty="0">
                <a:latin typeface="Source Sans Pro Light" panose="020B0403030403020204" pitchFamily="34" charset="0"/>
              </a:rPr>
              <a:t>Focus groups  with selected marginalized groups</a:t>
            </a:r>
          </a:p>
          <a:p>
            <a:pPr marL="214313" indent="-214313">
              <a:buFont typeface="Arial" panose="020B0604020202020204" pitchFamily="34" charset="0"/>
              <a:buChar char="•"/>
            </a:pPr>
            <a:r>
              <a:rPr lang="en-GB" sz="1650" dirty="0">
                <a:latin typeface="Source Sans Pro Light" panose="020B0403030403020204" pitchFamily="34" charset="0"/>
              </a:rPr>
              <a:t>Feeding the results of focus groups into the citizen assemblies</a:t>
            </a:r>
          </a:p>
        </p:txBody>
      </p:sp>
    </p:spTree>
    <p:extLst>
      <p:ext uri="{BB962C8B-B14F-4D97-AF65-F5344CB8AC3E}">
        <p14:creationId xmlns:p14="http://schemas.microsoft.com/office/powerpoint/2010/main" val="1432118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a:extLst>
              <a:ext uri="{FF2B5EF4-FFF2-40B4-BE49-F238E27FC236}">
                <a16:creationId xmlns:a16="http://schemas.microsoft.com/office/drawing/2014/main" id="{5BA02B00-E6A5-4275-96C7-335DACABE4BE}"/>
              </a:ext>
            </a:extLst>
          </p:cNvPr>
          <p:cNvSpPr txBox="1"/>
          <p:nvPr/>
        </p:nvSpPr>
        <p:spPr>
          <a:xfrm>
            <a:off x="819159" y="2420888"/>
            <a:ext cx="3397701" cy="2308324"/>
          </a:xfrm>
          <a:prstGeom prst="rect">
            <a:avLst/>
          </a:prstGeom>
          <a:noFill/>
        </p:spPr>
        <p:txBody>
          <a:bodyPr wrap="square" rtlCol="0">
            <a:spAutoFit/>
          </a:bodyPr>
          <a:lstStyle/>
          <a:p>
            <a:r>
              <a:rPr lang="en-GB" sz="1800" dirty="0">
                <a:latin typeface="Source Sans Pro Light" panose="020B0403030403020204" pitchFamily="34" charset="0"/>
              </a:rPr>
              <a:t>What is the appropriate vertical governance level (community, region, province, country, EU, UN) for what kind of policy issues and measure and how can outcomes of different vertical governance levels be integrated for a common EU policy process?</a:t>
            </a:r>
          </a:p>
        </p:txBody>
      </p:sp>
      <p:sp>
        <p:nvSpPr>
          <p:cNvPr id="7" name="TextBox 1">
            <a:extLst>
              <a:ext uri="{FF2B5EF4-FFF2-40B4-BE49-F238E27FC236}">
                <a16:creationId xmlns:a16="http://schemas.microsoft.com/office/drawing/2014/main" id="{45C4BC72-BA72-4D87-8DFE-61D5B6D13CD5}"/>
              </a:ext>
            </a:extLst>
          </p:cNvPr>
          <p:cNvSpPr txBox="1"/>
          <p:nvPr/>
        </p:nvSpPr>
        <p:spPr>
          <a:xfrm>
            <a:off x="827584" y="620688"/>
            <a:ext cx="8316416" cy="584775"/>
          </a:xfrm>
          <a:prstGeom prst="rect">
            <a:avLst/>
          </a:prstGeom>
          <a:noFill/>
        </p:spPr>
        <p:txBody>
          <a:bodyPr wrap="square">
            <a:spAutoFit/>
          </a:bodyPr>
          <a:lstStyle/>
          <a:p>
            <a:pPr algn="ctr"/>
            <a:r>
              <a:rPr lang="it-IT" sz="3200" b="1" dirty="0">
                <a:solidFill>
                  <a:schemeClr val="tx1"/>
                </a:solidFill>
                <a:latin typeface="Playfair Display Medium" pitchFamily="2" charset="77"/>
              </a:rPr>
              <a:t>3rd </a:t>
            </a:r>
            <a:r>
              <a:rPr lang="it-IT" sz="3200" b="1" dirty="0" err="1">
                <a:solidFill>
                  <a:schemeClr val="tx1"/>
                </a:solidFill>
                <a:latin typeface="Playfair Display Medium" pitchFamily="2" charset="77"/>
              </a:rPr>
              <a:t>Main</a:t>
            </a:r>
            <a:r>
              <a:rPr lang="it-IT" sz="3200" b="1" dirty="0">
                <a:solidFill>
                  <a:schemeClr val="tx1"/>
                </a:solidFill>
                <a:latin typeface="Playfair Display Medium" pitchFamily="2" charset="77"/>
              </a:rPr>
              <a:t> </a:t>
            </a:r>
            <a:r>
              <a:rPr lang="it-IT" sz="3200" b="1" dirty="0" err="1">
                <a:solidFill>
                  <a:schemeClr val="tx1"/>
                </a:solidFill>
                <a:latin typeface="Playfair Display Medium" pitchFamily="2" charset="77"/>
              </a:rPr>
              <a:t>Question</a:t>
            </a:r>
            <a:endParaRPr lang="it-IT" sz="3200" b="1" dirty="0">
              <a:solidFill>
                <a:schemeClr val="tx1"/>
              </a:solidFill>
              <a:latin typeface="Playfair Display Medium" pitchFamily="2" charset="77"/>
            </a:endParaRPr>
          </a:p>
        </p:txBody>
      </p:sp>
      <p:cxnSp>
        <p:nvCxnSpPr>
          <p:cNvPr id="4" name="Conexão reta 3">
            <a:extLst>
              <a:ext uri="{FF2B5EF4-FFF2-40B4-BE49-F238E27FC236}">
                <a16:creationId xmlns:a16="http://schemas.microsoft.com/office/drawing/2014/main" id="{2AF7E4D8-7DEC-4945-9BE0-6410B118B023}"/>
              </a:ext>
            </a:extLst>
          </p:cNvPr>
          <p:cNvCxnSpPr>
            <a:cxnSpLocks/>
          </p:cNvCxnSpPr>
          <p:nvPr/>
        </p:nvCxnSpPr>
        <p:spPr>
          <a:xfrm>
            <a:off x="4216860" y="1772816"/>
            <a:ext cx="0" cy="3721415"/>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E2315060-8E1F-4C6A-9CEE-CF9D3DFA31DC}"/>
              </a:ext>
            </a:extLst>
          </p:cNvPr>
          <p:cNvSpPr txBox="1"/>
          <p:nvPr/>
        </p:nvSpPr>
        <p:spPr>
          <a:xfrm>
            <a:off x="4499992" y="1847079"/>
            <a:ext cx="4285189" cy="3647152"/>
          </a:xfrm>
          <a:prstGeom prst="rect">
            <a:avLst/>
          </a:prstGeom>
          <a:noFill/>
        </p:spPr>
        <p:txBody>
          <a:bodyPr wrap="square" rtlCol="0">
            <a:spAutoFit/>
          </a:bodyPr>
          <a:lstStyle/>
          <a:p>
            <a:r>
              <a:rPr lang="en-GB" sz="1650" b="1" dirty="0">
                <a:latin typeface="Source Sans Pro Light" panose="020B0403030403020204" pitchFamily="34" charset="0"/>
              </a:rPr>
              <a:t>Potential solution:  </a:t>
            </a:r>
            <a:r>
              <a:rPr lang="en-GB" sz="1650" dirty="0">
                <a:latin typeface="Source Sans Pro Light" panose="020B0403030403020204" pitchFamily="34" charset="0"/>
              </a:rPr>
              <a:t>vertical integration of participatory formats</a:t>
            </a:r>
            <a:br>
              <a:rPr lang="en-GB" sz="1650" dirty="0">
                <a:latin typeface="Source Sans Pro Light" panose="020B0403030403020204" pitchFamily="34" charset="0"/>
              </a:rPr>
            </a:br>
            <a:endParaRPr lang="en-GB" sz="1650" dirty="0">
              <a:latin typeface="Source Sans Pro Light" panose="020B0403030403020204" pitchFamily="34" charset="0"/>
            </a:endParaRPr>
          </a:p>
          <a:p>
            <a:pPr marL="214313" indent="-214313">
              <a:buFont typeface="Arial" panose="020B0604020202020204" pitchFamily="34" charset="0"/>
              <a:buChar char="•"/>
            </a:pPr>
            <a:r>
              <a:rPr lang="en-GB" sz="1650" dirty="0">
                <a:latin typeface="Source Sans Pro Light" panose="020B0403030403020204" pitchFamily="34" charset="0"/>
              </a:rPr>
              <a:t>Organization of participatory formats on each vertical governance level Integration:</a:t>
            </a:r>
          </a:p>
          <a:p>
            <a:pPr marL="214313" indent="-214313">
              <a:buFont typeface="Arial" panose="020B0604020202020204" pitchFamily="34" charset="0"/>
              <a:buChar char="•"/>
            </a:pPr>
            <a:r>
              <a:rPr lang="en-GB" sz="1650" dirty="0">
                <a:latin typeface="Source Sans Pro Light" panose="020B0403030403020204" pitchFamily="34" charset="0"/>
              </a:rPr>
              <a:t>Organization of integration boards</a:t>
            </a:r>
            <a:br>
              <a:rPr lang="en-GB" sz="1650" dirty="0">
                <a:latin typeface="Source Sans Pro Light" panose="020B0403030403020204" pitchFamily="34" charset="0"/>
              </a:rPr>
            </a:br>
            <a:endParaRPr lang="en-GB" sz="1650" dirty="0">
              <a:latin typeface="Source Sans Pro Light" panose="020B0403030403020204" pitchFamily="34" charset="0"/>
            </a:endParaRPr>
          </a:p>
          <a:p>
            <a:r>
              <a:rPr lang="en-GB" sz="1650" b="1" dirty="0">
                <a:latin typeface="Source Sans Pro Light" panose="020B0403030403020204" pitchFamily="34" charset="0"/>
              </a:rPr>
              <a:t>Operationalization</a:t>
            </a:r>
            <a:r>
              <a:rPr lang="en-GB" sz="1650" dirty="0">
                <a:latin typeface="Source Sans Pro Light" panose="020B0403030403020204" pitchFamily="34" charset="0"/>
              </a:rPr>
              <a:t> in REAL DEAL: </a:t>
            </a:r>
            <a:br>
              <a:rPr lang="en-GB" sz="1650" dirty="0">
                <a:latin typeface="Source Sans Pro Light" panose="020B0403030403020204" pitchFamily="34" charset="0"/>
              </a:rPr>
            </a:br>
            <a:endParaRPr lang="en-GB" sz="1650" dirty="0">
              <a:latin typeface="Source Sans Pro Light" panose="020B0403030403020204" pitchFamily="34" charset="0"/>
            </a:endParaRPr>
          </a:p>
          <a:p>
            <a:pPr marL="214313" indent="-214313">
              <a:buFont typeface="Arial" panose="020B0604020202020204" pitchFamily="34" charset="0"/>
              <a:buChar char="•"/>
            </a:pPr>
            <a:r>
              <a:rPr lang="en-GB" sz="1650" dirty="0">
                <a:latin typeface="Source Sans Pro Light" panose="020B0403030403020204" pitchFamily="34" charset="0"/>
              </a:rPr>
              <a:t>Not empirically tested</a:t>
            </a:r>
          </a:p>
          <a:p>
            <a:pPr marL="214313" indent="-214313">
              <a:buFont typeface="Arial" panose="020B0604020202020204" pitchFamily="34" charset="0"/>
              <a:buChar char="•"/>
            </a:pPr>
            <a:r>
              <a:rPr lang="en-GB" sz="1650" dirty="0">
                <a:latin typeface="Source Sans Pro Light" panose="020B0403030403020204" pitchFamily="34" charset="0"/>
              </a:rPr>
              <a:t>Integration of different participatory formats have been partly simulated in a European Group Delphi and the European Semester Program</a:t>
            </a:r>
          </a:p>
        </p:txBody>
      </p:sp>
    </p:spTree>
    <p:extLst>
      <p:ext uri="{BB962C8B-B14F-4D97-AF65-F5344CB8AC3E}">
        <p14:creationId xmlns:p14="http://schemas.microsoft.com/office/powerpoint/2010/main" val="4135158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CB605B-4D30-035B-4395-906FCB05F871}"/>
              </a:ext>
            </a:extLst>
          </p:cNvPr>
          <p:cNvSpPr txBox="1"/>
          <p:nvPr/>
        </p:nvSpPr>
        <p:spPr>
          <a:xfrm>
            <a:off x="976448" y="3074013"/>
            <a:ext cx="2313350" cy="1361911"/>
          </a:xfrm>
          <a:prstGeom prst="rect">
            <a:avLst/>
          </a:prstGeom>
          <a:noFill/>
        </p:spPr>
        <p:txBody>
          <a:bodyPr wrap="square" rtlCol="0">
            <a:spAutoFit/>
          </a:bodyPr>
          <a:lstStyle/>
          <a:p>
            <a:r>
              <a:rPr lang="en-GB" sz="1650" dirty="0">
                <a:latin typeface="Source Sans Pro Light" panose="020B0403030403020204" pitchFamily="34" charset="0"/>
              </a:rPr>
              <a:t>REAL DEAL tested different formats in </a:t>
            </a:r>
            <a:r>
              <a:rPr lang="en-GB" sz="1650" b="1" dirty="0">
                <a:latin typeface="Source Sans Pro Light" panose="020B0403030403020204" pitchFamily="34" charset="0"/>
              </a:rPr>
              <a:t>11</a:t>
            </a:r>
            <a:r>
              <a:rPr lang="en-GB" sz="1650" dirty="0">
                <a:latin typeface="Source Sans Pro Light" panose="020B0403030403020204" pitchFamily="34" charset="0"/>
              </a:rPr>
              <a:t> </a:t>
            </a:r>
            <a:r>
              <a:rPr lang="en-GB" sz="1650" dirty="0">
                <a:latin typeface="Source Sans Pro SemiBold" panose="020B0503030403020204" pitchFamily="34" charset="0"/>
              </a:rPr>
              <a:t>countries, 2 on the EU semester process and 3 at EU level</a:t>
            </a:r>
          </a:p>
        </p:txBody>
      </p:sp>
      <p:sp>
        <p:nvSpPr>
          <p:cNvPr id="2" name="TextBox 1">
            <a:extLst>
              <a:ext uri="{FF2B5EF4-FFF2-40B4-BE49-F238E27FC236}">
                <a16:creationId xmlns:a16="http://schemas.microsoft.com/office/drawing/2014/main" id="{9DFF76E0-54A9-430D-1C4F-A45DC2787777}"/>
              </a:ext>
            </a:extLst>
          </p:cNvPr>
          <p:cNvSpPr txBox="1"/>
          <p:nvPr/>
        </p:nvSpPr>
        <p:spPr>
          <a:xfrm>
            <a:off x="3391105" y="534374"/>
            <a:ext cx="3197119" cy="584775"/>
          </a:xfrm>
          <a:prstGeom prst="rect">
            <a:avLst/>
          </a:prstGeom>
          <a:noFill/>
        </p:spPr>
        <p:txBody>
          <a:bodyPr wrap="square">
            <a:spAutoFit/>
          </a:bodyPr>
          <a:lstStyle/>
          <a:p>
            <a:r>
              <a:rPr lang="it-IT" sz="3200" b="1" dirty="0">
                <a:solidFill>
                  <a:schemeClr val="tx1"/>
                </a:solidFill>
                <a:latin typeface="Playfair Display Medium" pitchFamily="2" charset="77"/>
              </a:rPr>
              <a:t>REAL DEAL Pilots</a:t>
            </a:r>
          </a:p>
        </p:txBody>
      </p:sp>
      <p:sp>
        <p:nvSpPr>
          <p:cNvPr id="13" name="Slide Number Placeholder 12">
            <a:extLst>
              <a:ext uri="{FF2B5EF4-FFF2-40B4-BE49-F238E27FC236}">
                <a16:creationId xmlns:a16="http://schemas.microsoft.com/office/drawing/2014/main" id="{3D11F7A9-3343-1C94-C66C-A195A09CAE43}"/>
              </a:ext>
            </a:extLst>
          </p:cNvPr>
          <p:cNvSpPr>
            <a:spLocks noGrp="1"/>
          </p:cNvSpPr>
          <p:nvPr>
            <p:ph type="sldNum" sz="quarter" idx="12"/>
          </p:nvPr>
        </p:nvSpPr>
        <p:spPr/>
        <p:txBody>
          <a:bodyPr/>
          <a:lstStyle/>
          <a:p>
            <a:fld id="{C20E1269-0700-2C4C-995D-EB33D5555D13}" type="slidenum">
              <a:rPr lang="en-IT" smtClean="0"/>
              <a:t>24</a:t>
            </a:fld>
            <a:endParaRPr lang="en-IT"/>
          </a:p>
        </p:txBody>
      </p:sp>
      <p:pic>
        <p:nvPicPr>
          <p:cNvPr id="3" name="Picture 2">
            <a:extLst>
              <a:ext uri="{FF2B5EF4-FFF2-40B4-BE49-F238E27FC236}">
                <a16:creationId xmlns:a16="http://schemas.microsoft.com/office/drawing/2014/main" id="{2B8F4778-2C35-9AB3-BE55-D42682079A78}"/>
              </a:ext>
            </a:extLst>
          </p:cNvPr>
          <p:cNvPicPr>
            <a:picLocks noChangeAspect="1"/>
          </p:cNvPicPr>
          <p:nvPr/>
        </p:nvPicPr>
        <p:blipFill>
          <a:blip r:embed="rId2"/>
          <a:stretch>
            <a:fillRect/>
          </a:stretch>
        </p:blipFill>
        <p:spPr>
          <a:xfrm>
            <a:off x="3617554" y="1942456"/>
            <a:ext cx="4721456" cy="3532218"/>
          </a:xfrm>
          <a:prstGeom prst="rect">
            <a:avLst/>
          </a:prstGeom>
        </p:spPr>
      </p:pic>
      <p:sp>
        <p:nvSpPr>
          <p:cNvPr id="7" name="Rectangle 6">
            <a:extLst>
              <a:ext uri="{FF2B5EF4-FFF2-40B4-BE49-F238E27FC236}">
                <a16:creationId xmlns:a16="http://schemas.microsoft.com/office/drawing/2014/main" id="{D9BD1C05-D888-47BB-24D1-51BED400A548}"/>
              </a:ext>
            </a:extLst>
          </p:cNvPr>
          <p:cNvSpPr/>
          <p:nvPr/>
        </p:nvSpPr>
        <p:spPr>
          <a:xfrm>
            <a:off x="5016776" y="3048828"/>
            <a:ext cx="3101009" cy="242584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1650"/>
          </a:p>
        </p:txBody>
      </p:sp>
      <p:sp>
        <p:nvSpPr>
          <p:cNvPr id="8" name="Rectangle 7">
            <a:extLst>
              <a:ext uri="{FF2B5EF4-FFF2-40B4-BE49-F238E27FC236}">
                <a16:creationId xmlns:a16="http://schemas.microsoft.com/office/drawing/2014/main" id="{8A5C0CDA-FAFD-1949-0A11-F97472F3D347}"/>
              </a:ext>
            </a:extLst>
          </p:cNvPr>
          <p:cNvSpPr/>
          <p:nvPr/>
        </p:nvSpPr>
        <p:spPr>
          <a:xfrm>
            <a:off x="3704812" y="3995879"/>
            <a:ext cx="289288" cy="18613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1650"/>
          </a:p>
        </p:txBody>
      </p:sp>
      <p:sp>
        <p:nvSpPr>
          <p:cNvPr id="9" name="TextBox 8">
            <a:extLst>
              <a:ext uri="{FF2B5EF4-FFF2-40B4-BE49-F238E27FC236}">
                <a16:creationId xmlns:a16="http://schemas.microsoft.com/office/drawing/2014/main" id="{B45ED3E6-99CA-9BDB-0CB9-0D19B16E28E4}"/>
              </a:ext>
            </a:extLst>
          </p:cNvPr>
          <p:cNvSpPr txBox="1"/>
          <p:nvPr/>
        </p:nvSpPr>
        <p:spPr>
          <a:xfrm>
            <a:off x="4127225" y="3997343"/>
            <a:ext cx="474537" cy="323165"/>
          </a:xfrm>
          <a:prstGeom prst="rect">
            <a:avLst/>
          </a:prstGeom>
          <a:noFill/>
        </p:spPr>
        <p:txBody>
          <a:bodyPr wrap="square" rtlCol="0">
            <a:spAutoFit/>
          </a:bodyPr>
          <a:lstStyle/>
          <a:p>
            <a:r>
              <a:rPr lang="en-GB" sz="750" b="1" dirty="0">
                <a:latin typeface="Source Sans Pro Light" panose="020B0403030403020204" pitchFamily="34" charset="0"/>
              </a:rPr>
              <a:t>EU level</a:t>
            </a:r>
            <a:endParaRPr lang="en-GB" sz="750" b="1" dirty="0">
              <a:latin typeface="Source Sans Pro SemiBold" panose="020B0503030403020204" pitchFamily="34" charset="0"/>
            </a:endParaRPr>
          </a:p>
        </p:txBody>
      </p:sp>
    </p:spTree>
    <p:extLst>
      <p:ext uri="{BB962C8B-B14F-4D97-AF65-F5344CB8AC3E}">
        <p14:creationId xmlns:p14="http://schemas.microsoft.com/office/powerpoint/2010/main" val="137586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D11F7A9-3343-1C94-C66C-A195A09CAE43}"/>
              </a:ext>
            </a:extLst>
          </p:cNvPr>
          <p:cNvSpPr>
            <a:spLocks noGrp="1"/>
          </p:cNvSpPr>
          <p:nvPr>
            <p:ph type="sldNum" sz="quarter" idx="12"/>
          </p:nvPr>
        </p:nvSpPr>
        <p:spPr/>
        <p:txBody>
          <a:bodyPr/>
          <a:lstStyle/>
          <a:p>
            <a:fld id="{C20E1269-0700-2C4C-995D-EB33D5555D13}" type="slidenum">
              <a:rPr lang="en-IT" smtClean="0"/>
              <a:t>25</a:t>
            </a:fld>
            <a:endParaRPr lang="en-IT"/>
          </a:p>
        </p:txBody>
      </p:sp>
      <p:sp>
        <p:nvSpPr>
          <p:cNvPr id="5" name="TextBox 4">
            <a:extLst>
              <a:ext uri="{FF2B5EF4-FFF2-40B4-BE49-F238E27FC236}">
                <a16:creationId xmlns:a16="http://schemas.microsoft.com/office/drawing/2014/main" id="{1D346462-EF0F-48F3-D8CB-92434808ACD7}"/>
              </a:ext>
            </a:extLst>
          </p:cNvPr>
          <p:cNvSpPr txBox="1"/>
          <p:nvPr/>
        </p:nvSpPr>
        <p:spPr>
          <a:xfrm>
            <a:off x="899592" y="553959"/>
            <a:ext cx="8136904" cy="584775"/>
          </a:xfrm>
          <a:prstGeom prst="rect">
            <a:avLst/>
          </a:prstGeom>
          <a:noFill/>
        </p:spPr>
        <p:txBody>
          <a:bodyPr wrap="square">
            <a:spAutoFit/>
          </a:bodyPr>
          <a:lstStyle/>
          <a:p>
            <a:pPr algn="ctr"/>
            <a:r>
              <a:rPr lang="it-IT" sz="3200" b="1" dirty="0">
                <a:solidFill>
                  <a:schemeClr val="accent4"/>
                </a:solidFill>
                <a:latin typeface="Playfair Display Medium" pitchFamily="2" charset="77"/>
              </a:rPr>
              <a:t>REAL DEAL Formats and Test </a:t>
            </a:r>
            <a:r>
              <a:rPr lang="it-IT" sz="3200" b="1" dirty="0" err="1">
                <a:solidFill>
                  <a:schemeClr val="accent4"/>
                </a:solidFill>
                <a:latin typeface="Playfair Display Medium" pitchFamily="2" charset="77"/>
              </a:rPr>
              <a:t>Results</a:t>
            </a:r>
            <a:endParaRPr lang="it-IT" sz="3200" b="1" dirty="0">
              <a:solidFill>
                <a:schemeClr val="accent4"/>
              </a:solidFill>
              <a:latin typeface="Playfair Display Medium" pitchFamily="2" charset="77"/>
            </a:endParaRPr>
          </a:p>
        </p:txBody>
      </p:sp>
      <p:sp>
        <p:nvSpPr>
          <p:cNvPr id="6" name="TextBox 3">
            <a:extLst>
              <a:ext uri="{FF2B5EF4-FFF2-40B4-BE49-F238E27FC236}">
                <a16:creationId xmlns:a16="http://schemas.microsoft.com/office/drawing/2014/main" id="{B194CCD2-A1F9-A269-AC0E-4EE299EA518F}"/>
              </a:ext>
            </a:extLst>
          </p:cNvPr>
          <p:cNvSpPr txBox="1"/>
          <p:nvPr/>
        </p:nvSpPr>
        <p:spPr>
          <a:xfrm>
            <a:off x="719572" y="1279109"/>
            <a:ext cx="7704856" cy="5570756"/>
          </a:xfrm>
          <a:prstGeom prst="rect">
            <a:avLst/>
          </a:prstGeom>
          <a:noFill/>
        </p:spPr>
        <p:txBody>
          <a:bodyPr wrap="square" rtlCol="0">
            <a:spAutoFit/>
          </a:bodyPr>
          <a:lstStyle/>
          <a:p>
            <a:r>
              <a:rPr lang="en-GB" sz="1800" b="1" dirty="0">
                <a:solidFill>
                  <a:schemeClr val="tx1"/>
                </a:solidFill>
                <a:latin typeface="Source Sans Pro Light" panose="020B0403030403020204" pitchFamily="34" charset="0"/>
              </a:rPr>
              <a:t>Combination of Delphi and Citizen Assemblies (Hybrid)</a:t>
            </a:r>
          </a:p>
          <a:p>
            <a:endParaRPr lang="en-GB" sz="2000" b="1" dirty="0">
              <a:solidFill>
                <a:schemeClr val="tx1"/>
              </a:solidFill>
              <a:latin typeface="Source Sans Pro Light" panose="020B0403030403020204" pitchFamily="34" charset="0"/>
            </a:endParaRPr>
          </a:p>
          <a:p>
            <a:pPr marL="257175" indent="-257175">
              <a:buFont typeface="Arial" panose="020B0604020202020204" pitchFamily="34" charset="0"/>
              <a:buChar char="•"/>
            </a:pPr>
            <a:r>
              <a:rPr lang="en-GB" sz="2000" i="1" dirty="0">
                <a:solidFill>
                  <a:schemeClr val="tx1"/>
                </a:solidFill>
                <a:latin typeface="Source Sans Pro Light" panose="020B0403030403020204" pitchFamily="34" charset="0"/>
              </a:rPr>
              <a:t>Goal: </a:t>
            </a:r>
            <a:r>
              <a:rPr lang="en-GB" sz="2000" dirty="0">
                <a:solidFill>
                  <a:schemeClr val="tx1"/>
                </a:solidFill>
                <a:latin typeface="Source Sans Pro Light" panose="020B0403030403020204" pitchFamily="34" charset="0"/>
              </a:rPr>
              <a:t>Specifically targeted to test the interaction between scientists, stakeholders and members of the general public</a:t>
            </a:r>
          </a:p>
          <a:p>
            <a:pPr marL="257175" indent="-257175">
              <a:buFont typeface="Arial" panose="020B0604020202020204" pitchFamily="34" charset="0"/>
              <a:buChar char="•"/>
            </a:pPr>
            <a:r>
              <a:rPr lang="en-GB" sz="2000" i="1" dirty="0">
                <a:solidFill>
                  <a:schemeClr val="tx1"/>
                </a:solidFill>
                <a:latin typeface="Source Sans Pro Light" panose="020B0403030403020204" pitchFamily="34" charset="0"/>
              </a:rPr>
              <a:t>Countries: </a:t>
            </a:r>
            <a:r>
              <a:rPr lang="en-GB" sz="2000" dirty="0">
                <a:solidFill>
                  <a:schemeClr val="tx1"/>
                </a:solidFill>
                <a:latin typeface="Source Sans Pro Light" panose="020B0403030403020204" pitchFamily="34" charset="0"/>
              </a:rPr>
              <a:t>Germany, Greece, Hungary, and North Macedonia </a:t>
            </a:r>
          </a:p>
          <a:p>
            <a:pPr marL="257175" indent="-257175">
              <a:buFont typeface="Arial" panose="020B0604020202020204" pitchFamily="34" charset="0"/>
              <a:buChar char="•"/>
            </a:pPr>
            <a:r>
              <a:rPr lang="en-GB" sz="2000" i="1" dirty="0">
                <a:solidFill>
                  <a:schemeClr val="tx1"/>
                </a:solidFill>
                <a:latin typeface="Source Sans Pro Light" panose="020B0403030403020204" pitchFamily="34" charset="0"/>
              </a:rPr>
              <a:t>Topics:  </a:t>
            </a:r>
            <a:r>
              <a:rPr lang="en-GB" sz="2000" dirty="0">
                <a:solidFill>
                  <a:schemeClr val="tx1"/>
                </a:solidFill>
                <a:latin typeface="Source Sans Pro Light" panose="020B0403030403020204" pitchFamily="34" charset="0"/>
              </a:rPr>
              <a:t>Energy, Food, Financing</a:t>
            </a:r>
          </a:p>
          <a:p>
            <a:pPr marL="257175" indent="-257175">
              <a:buFont typeface="Arial" panose="020B0604020202020204" pitchFamily="34" charset="0"/>
              <a:buChar char="•"/>
            </a:pPr>
            <a:r>
              <a:rPr lang="en-GB" sz="2000" i="1" dirty="0">
                <a:solidFill>
                  <a:schemeClr val="tx1"/>
                </a:solidFill>
                <a:latin typeface="Source Sans Pro Light" panose="020B0403030403020204" pitchFamily="34" charset="0"/>
              </a:rPr>
              <a:t> Products: </a:t>
            </a:r>
            <a:r>
              <a:rPr lang="en-GB" sz="2000" dirty="0">
                <a:solidFill>
                  <a:schemeClr val="tx1"/>
                </a:solidFill>
                <a:latin typeface="Source Sans Pro Light" panose="020B0403030403020204" pitchFamily="34" charset="0"/>
              </a:rPr>
              <a:t>Experts provide state-of-the-art knowledge and range of legitimate judgments</a:t>
            </a:r>
            <a:br>
              <a:rPr lang="en-GB" sz="2000" dirty="0">
                <a:solidFill>
                  <a:schemeClr val="tx1"/>
                </a:solidFill>
                <a:latin typeface="Source Sans Pro Light" panose="020B0403030403020204" pitchFamily="34" charset="0"/>
              </a:rPr>
            </a:br>
            <a:endParaRPr lang="en-GB" sz="2000" dirty="0">
              <a:solidFill>
                <a:schemeClr val="tx1"/>
              </a:solidFill>
              <a:latin typeface="Source Sans Pro Light" panose="020B0403030403020204" pitchFamily="34" charset="0"/>
            </a:endParaRPr>
          </a:p>
          <a:p>
            <a:pPr marL="257175" indent="-257175">
              <a:buFont typeface="Arial" panose="020B0604020202020204" pitchFamily="34" charset="0"/>
              <a:buChar char="•"/>
            </a:pPr>
            <a:r>
              <a:rPr lang="en-GB" sz="2000" i="1" dirty="0">
                <a:solidFill>
                  <a:schemeClr val="tx1"/>
                </a:solidFill>
                <a:latin typeface="Source Sans Pro Light" panose="020B0403030403020204" pitchFamily="34" charset="0"/>
              </a:rPr>
              <a:t>Results</a:t>
            </a:r>
          </a:p>
          <a:p>
            <a:pPr marL="714375" lvl="1" indent="-257175">
              <a:buFont typeface="Arial" panose="020B0604020202020204" pitchFamily="34" charset="0"/>
              <a:buChar char="•"/>
            </a:pPr>
            <a:r>
              <a:rPr lang="en-GB" sz="2000" dirty="0">
                <a:solidFill>
                  <a:schemeClr val="tx1"/>
                </a:solidFill>
                <a:latin typeface="Source Sans Pro Light" panose="020B0403030403020204" pitchFamily="34" charset="0"/>
              </a:rPr>
              <a:t>Delphi: consent on dissent(s): exclusion of illusions, absurd claims and misperceptions (true range of knowledge camps)</a:t>
            </a:r>
          </a:p>
          <a:p>
            <a:pPr marL="714375" lvl="1" indent="-257175">
              <a:buFont typeface="Arial" panose="020B0604020202020204" pitchFamily="34" charset="0"/>
              <a:buChar char="•"/>
            </a:pPr>
            <a:r>
              <a:rPr lang="en-GB" sz="2000" dirty="0">
                <a:solidFill>
                  <a:schemeClr val="tx1"/>
                </a:solidFill>
                <a:latin typeface="Source Sans Pro Light" panose="020B0403030403020204" pitchFamily="34" charset="0"/>
              </a:rPr>
              <a:t>Citizen  Assembly: positive appreciation of Delphi results, little resistance, but the results need translation into convincing narratives  and visual images </a:t>
            </a:r>
          </a:p>
          <a:p>
            <a:pPr marL="714375" lvl="1" indent="-257175">
              <a:buFont typeface="Arial" panose="020B0604020202020204" pitchFamily="34" charset="0"/>
              <a:buChar char="•"/>
            </a:pPr>
            <a:r>
              <a:rPr lang="en-GB" sz="2000" dirty="0">
                <a:solidFill>
                  <a:schemeClr val="tx1"/>
                </a:solidFill>
                <a:latin typeface="Source Sans Pro Light" panose="020B0403030403020204" pitchFamily="34" charset="0"/>
              </a:rPr>
              <a:t>Delphi results improved understanding of citizens and had a positive effect on motivation to act</a:t>
            </a:r>
          </a:p>
          <a:p>
            <a:endParaRPr lang="en-GB" sz="1800" dirty="0">
              <a:latin typeface="Source Sans Pro Light" panose="020B0403030403020204" pitchFamily="34" charset="0"/>
            </a:endParaRPr>
          </a:p>
        </p:txBody>
      </p:sp>
    </p:spTree>
    <p:extLst>
      <p:ext uri="{BB962C8B-B14F-4D97-AF65-F5344CB8AC3E}">
        <p14:creationId xmlns:p14="http://schemas.microsoft.com/office/powerpoint/2010/main" val="2459292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788194" y="-110245"/>
            <a:ext cx="7494588" cy="938213"/>
          </a:xfrm>
        </p:spPr>
        <p:txBody>
          <a:bodyPr/>
          <a:lstStyle/>
          <a:p>
            <a:r>
              <a:rPr lang="en-US" sz="3600" b="1" dirty="0">
                <a:latin typeface="Times New Roman" charset="0"/>
              </a:rPr>
              <a:t>Conclusions </a:t>
            </a:r>
          </a:p>
        </p:txBody>
      </p:sp>
      <p:sp>
        <p:nvSpPr>
          <p:cNvPr id="44034" name="Rectangle 3"/>
          <p:cNvSpPr>
            <a:spLocks noGrp="1" noChangeArrowheads="1"/>
          </p:cNvSpPr>
          <p:nvPr>
            <p:ph type="body" idx="1"/>
          </p:nvPr>
        </p:nvSpPr>
        <p:spPr>
          <a:xfrm>
            <a:off x="827088" y="908720"/>
            <a:ext cx="8209408" cy="5265738"/>
          </a:xfrm>
        </p:spPr>
        <p:txBody>
          <a:bodyPr/>
          <a:lstStyle/>
          <a:p>
            <a:pPr>
              <a:lnSpc>
                <a:spcPct val="80000"/>
              </a:lnSpc>
              <a:spcBef>
                <a:spcPct val="40000"/>
              </a:spcBef>
            </a:pPr>
            <a:r>
              <a:rPr lang="en-US" sz="2400" dirty="0">
                <a:latin typeface="Arial" charset="0"/>
              </a:rPr>
              <a:t>Focus on three major scientific concepts</a:t>
            </a:r>
          </a:p>
          <a:p>
            <a:pPr lvl="2">
              <a:lnSpc>
                <a:spcPct val="80000"/>
              </a:lnSpc>
              <a:spcBef>
                <a:spcPct val="40000"/>
              </a:spcBef>
            </a:pPr>
            <a:r>
              <a:rPr lang="en-US" sz="2000" dirty="0">
                <a:latin typeface="Arial" charset="0"/>
              </a:rPr>
              <a:t>Curiosity driven, classic concept</a:t>
            </a:r>
          </a:p>
          <a:p>
            <a:pPr lvl="2">
              <a:lnSpc>
                <a:spcPct val="80000"/>
              </a:lnSpc>
              <a:spcBef>
                <a:spcPct val="40000"/>
              </a:spcBef>
            </a:pPr>
            <a:r>
              <a:rPr lang="en-US" sz="2000" dirty="0">
                <a:latin typeface="Arial" charset="0"/>
              </a:rPr>
              <a:t>Goal oriented, strategic and instrumental concept</a:t>
            </a:r>
          </a:p>
          <a:p>
            <a:pPr lvl="2">
              <a:lnSpc>
                <a:spcPct val="80000"/>
              </a:lnSpc>
              <a:spcBef>
                <a:spcPct val="40000"/>
              </a:spcBef>
            </a:pPr>
            <a:r>
              <a:rPr lang="en-US" sz="2000" dirty="0">
                <a:latin typeface="Arial" charset="0"/>
              </a:rPr>
              <a:t>Process-oriented, catalytic concept</a:t>
            </a:r>
          </a:p>
          <a:p>
            <a:pPr lvl="2">
              <a:lnSpc>
                <a:spcPct val="80000"/>
              </a:lnSpc>
              <a:spcBef>
                <a:spcPct val="40000"/>
              </a:spcBef>
            </a:pPr>
            <a:endParaRPr lang="en-US" sz="800" dirty="0">
              <a:latin typeface="Arial" charset="0"/>
            </a:endParaRPr>
          </a:p>
          <a:p>
            <a:pPr>
              <a:lnSpc>
                <a:spcPct val="80000"/>
              </a:lnSpc>
              <a:spcBef>
                <a:spcPct val="40000"/>
              </a:spcBef>
            </a:pPr>
            <a:r>
              <a:rPr lang="en-US" sz="2400" dirty="0">
                <a:latin typeface="Arial" charset="0"/>
              </a:rPr>
              <a:t>Transdisciplinary approach includes methods and instruments from all three concepts; classic, strategic and catalytic</a:t>
            </a:r>
          </a:p>
          <a:p>
            <a:pPr>
              <a:lnSpc>
                <a:spcPct val="80000"/>
              </a:lnSpc>
              <a:spcBef>
                <a:spcPct val="40000"/>
              </a:spcBef>
            </a:pPr>
            <a:r>
              <a:rPr lang="en-US" sz="2400" dirty="0">
                <a:latin typeface="Arial" charset="0"/>
              </a:rPr>
              <a:t>The most challenging part is the catalytic process:</a:t>
            </a:r>
          </a:p>
          <a:p>
            <a:pPr lvl="1">
              <a:lnSpc>
                <a:spcPct val="80000"/>
              </a:lnSpc>
              <a:spcBef>
                <a:spcPct val="40000"/>
              </a:spcBef>
            </a:pPr>
            <a:r>
              <a:rPr lang="en-US" sz="2000" dirty="0">
                <a:latin typeface="Arial" charset="0"/>
              </a:rPr>
              <a:t>Combination of expertise, interests and values</a:t>
            </a:r>
          </a:p>
          <a:p>
            <a:pPr lvl="1">
              <a:lnSpc>
                <a:spcPct val="80000"/>
              </a:lnSpc>
              <a:spcBef>
                <a:spcPct val="40000"/>
              </a:spcBef>
            </a:pPr>
            <a:r>
              <a:rPr lang="en-US" sz="2000" dirty="0">
                <a:latin typeface="Arial" charset="0"/>
              </a:rPr>
              <a:t>Design of formats for a successful integration</a:t>
            </a:r>
          </a:p>
          <a:p>
            <a:pPr lvl="1">
              <a:lnSpc>
                <a:spcPct val="80000"/>
              </a:lnSpc>
              <a:spcBef>
                <a:spcPct val="40000"/>
              </a:spcBef>
            </a:pPr>
            <a:r>
              <a:rPr lang="en-US" sz="2000" dirty="0">
                <a:latin typeface="Arial" charset="0"/>
              </a:rPr>
              <a:t>Convincing answers to inclusion, closure and transfer</a:t>
            </a:r>
            <a:endParaRPr lang="en-US" sz="3200" dirty="0">
              <a:latin typeface="Arial" charset="0"/>
            </a:endParaRPr>
          </a:p>
          <a:p>
            <a:pPr>
              <a:lnSpc>
                <a:spcPct val="80000"/>
              </a:lnSpc>
              <a:spcBef>
                <a:spcPct val="40000"/>
              </a:spcBef>
            </a:pPr>
            <a:r>
              <a:rPr lang="en-US" sz="2400" dirty="0">
                <a:latin typeface="Arial" charset="0"/>
              </a:rPr>
              <a:t>The empirical case studies show that analytic-deliberative processes have the potential to improve understanding of complex relationships and enhance motivation to act</a:t>
            </a:r>
          </a:p>
        </p:txBody>
      </p:sp>
      <p:sp>
        <p:nvSpPr>
          <p:cNvPr id="2" name="Datumsplatzhalter 1">
            <a:extLst>
              <a:ext uri="{FF2B5EF4-FFF2-40B4-BE49-F238E27FC236}">
                <a16:creationId xmlns:a16="http://schemas.microsoft.com/office/drawing/2014/main" id="{63A73970-C508-0D19-D9C3-CF6FF812F48B}"/>
              </a:ext>
            </a:extLst>
          </p:cNvPr>
          <p:cNvSpPr>
            <a:spLocks noGrp="1"/>
          </p:cNvSpPr>
          <p:nvPr>
            <p:ph type="dt" sz="half" idx="10"/>
          </p:nvPr>
        </p:nvSpPr>
        <p:spPr/>
        <p:txBody>
          <a:bodyPr/>
          <a:lstStyle/>
          <a:p>
            <a:pPr>
              <a:defRPr/>
            </a:pPr>
            <a:fld id="{77356047-CF41-4A40-B7CB-826CAE4D1932}" type="datetime1">
              <a:rPr lang="de-DE" smtClean="0"/>
              <a:t>22.09.2024</a:t>
            </a:fld>
            <a:endParaRPr lang="de-DE"/>
          </a:p>
        </p:txBody>
      </p:sp>
      <p:sp>
        <p:nvSpPr>
          <p:cNvPr id="3" name="Fußzeilenplatzhalter 2">
            <a:extLst>
              <a:ext uri="{FF2B5EF4-FFF2-40B4-BE49-F238E27FC236}">
                <a16:creationId xmlns:a16="http://schemas.microsoft.com/office/drawing/2014/main" id="{E4E4D8C1-D265-568D-765C-276E76C727D4}"/>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4160734201"/>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050">
            <a:extLst>
              <a:ext uri="{FF2B5EF4-FFF2-40B4-BE49-F238E27FC236}">
                <a16:creationId xmlns:a16="http://schemas.microsoft.com/office/drawing/2014/main" id="{E8EEBE5F-B7C5-E85C-C84B-3702D5206FBE}"/>
              </a:ext>
            </a:extLst>
          </p:cNvPr>
          <p:cNvSpPr>
            <a:spLocks noGrp="1" noChangeArrowheads="1"/>
          </p:cNvSpPr>
          <p:nvPr>
            <p:ph type="title"/>
          </p:nvPr>
        </p:nvSpPr>
        <p:spPr>
          <a:xfrm>
            <a:off x="762000" y="1357313"/>
            <a:ext cx="8382000" cy="5791200"/>
          </a:xfrm>
        </p:spPr>
        <p:txBody>
          <a:bodyPr/>
          <a:lstStyle/>
          <a:p>
            <a:r>
              <a:rPr lang="en-US" altLang="de-DE" b="1">
                <a:latin typeface="Times" charset="0"/>
                <a:ea typeface="ＭＳ Ｐゴシック" panose="020B0600070205080204" pitchFamily="34" charset="-128"/>
              </a:rPr>
              <a:t> </a:t>
            </a:r>
            <a:r>
              <a:rPr lang="en-US" altLang="de-DE" sz="4800" b="1" i="1">
                <a:latin typeface="Times" charset="0"/>
                <a:ea typeface="ＭＳ Ｐゴシック" panose="020B0600070205080204" pitchFamily="34" charset="-128"/>
              </a:rPr>
              <a:t>Final Note</a:t>
            </a:r>
            <a:br>
              <a:rPr lang="de-DE" altLang="de-DE" sz="4800" i="1">
                <a:latin typeface="Times" charset="0"/>
                <a:ea typeface="ＭＳ Ｐゴシック" panose="020B0600070205080204" pitchFamily="34" charset="-128"/>
              </a:rPr>
            </a:br>
            <a:br>
              <a:rPr lang="de-DE" altLang="de-DE" sz="4800" i="1">
                <a:latin typeface="Times" charset="0"/>
                <a:ea typeface="ＭＳ Ｐゴシック" panose="020B0600070205080204" pitchFamily="34" charset="-128"/>
              </a:rPr>
            </a:br>
            <a:r>
              <a:rPr lang="en-US" altLang="de-DE" b="1">
                <a:latin typeface="Times" charset="0"/>
                <a:ea typeface="ＭＳ Ｐゴシック" panose="020B0600070205080204" pitchFamily="34" charset="-128"/>
              </a:rPr>
              <a:t> </a:t>
            </a:r>
            <a:r>
              <a:rPr lang="en-US" altLang="de-DE" sz="3600" b="1">
                <a:latin typeface="Times" charset="0"/>
                <a:ea typeface="ＭＳ Ｐゴシック" panose="020B0600070205080204" pitchFamily="34" charset="-128"/>
              </a:rPr>
              <a:t>Deliberative processes for involving stakeholders and the general public are instruments of art and science: </a:t>
            </a:r>
            <a:br>
              <a:rPr lang="de-DE" altLang="de-DE" sz="3600">
                <a:latin typeface="Times" charset="0"/>
                <a:ea typeface="ＭＳ Ｐゴシック" panose="020B0600070205080204" pitchFamily="34" charset="-128"/>
              </a:rPr>
            </a:br>
            <a:r>
              <a:rPr lang="en-US" altLang="de-DE" sz="3600" b="1">
                <a:latin typeface="Times" charset="0"/>
                <a:ea typeface="ＭＳ Ｐゴシック" panose="020B0600070205080204" pitchFamily="34" charset="-128"/>
              </a:rPr>
              <a:t>They require a solid theoretical knowledge, a personal propensity to engage in group interactions, and lots of practical experience</a:t>
            </a:r>
            <a:br>
              <a:rPr lang="en-US" altLang="de-DE" sz="3600" b="1">
                <a:latin typeface="Times" charset="0"/>
                <a:ea typeface="ＭＳ Ｐゴシック" panose="020B0600070205080204" pitchFamily="34" charset="-128"/>
              </a:rPr>
            </a:br>
            <a:r>
              <a:rPr lang="en-US" altLang="de-DE">
                <a:latin typeface="New York" charset="0"/>
                <a:ea typeface="ＭＳ Ｐゴシック" panose="020B0600070205080204" pitchFamily="34" charset="-128"/>
              </a:rPr>
              <a:t> </a:t>
            </a:r>
            <a:br>
              <a:rPr lang="de-DE" altLang="de-DE">
                <a:latin typeface="Times" charset="0"/>
                <a:ea typeface="ＭＳ Ｐゴシック" panose="020B0600070205080204" pitchFamily="34" charset="-128"/>
              </a:rPr>
            </a:br>
            <a:r>
              <a:rPr lang="en-US" altLang="de-DE">
                <a:latin typeface="New York" charset="0"/>
                <a:ea typeface="ＭＳ Ｐゴシック" panose="020B0600070205080204" pitchFamily="34" charset="-128"/>
              </a:rPr>
              <a:t>	</a:t>
            </a:r>
            <a:br>
              <a:rPr lang="de-DE" altLang="de-DE">
                <a:latin typeface="Times" charset="0"/>
                <a:ea typeface="ＭＳ Ｐゴシック" panose="020B0600070205080204" pitchFamily="34" charset="-128"/>
              </a:rPr>
            </a:br>
            <a:r>
              <a:rPr lang="en-US" altLang="de-DE">
                <a:latin typeface="New York" charset="0"/>
                <a:ea typeface="ＭＳ Ｐゴシック" panose="020B0600070205080204" pitchFamily="34" charset="-128"/>
              </a:rPr>
              <a:t> </a:t>
            </a:r>
            <a:br>
              <a:rPr lang="de-DE" altLang="de-DE">
                <a:latin typeface="Times" charset="0"/>
                <a:ea typeface="ＭＳ Ｐゴシック" panose="020B0600070205080204" pitchFamily="34" charset="-128"/>
              </a:rPr>
            </a:br>
            <a:endParaRPr lang="de-DE" altLang="de-DE">
              <a:latin typeface="Times" charset="0"/>
              <a:ea typeface="ＭＳ Ｐゴシック" panose="020B0600070205080204" pitchFamily="34" charset="-128"/>
            </a:endParaRPr>
          </a:p>
        </p:txBody>
      </p:sp>
      <p:cxnSp>
        <p:nvCxnSpPr>
          <p:cNvPr id="43010" name="Gerade Verbindung 8">
            <a:extLst>
              <a:ext uri="{FF2B5EF4-FFF2-40B4-BE49-F238E27FC236}">
                <a16:creationId xmlns:a16="http://schemas.microsoft.com/office/drawing/2014/main" id="{4DF53EF1-9407-64A2-6946-59326CD26312}"/>
              </a:ext>
            </a:extLst>
          </p:cNvPr>
          <p:cNvCxnSpPr>
            <a:cxnSpLocks noChangeShapeType="1"/>
          </p:cNvCxnSpPr>
          <p:nvPr/>
        </p:nvCxnSpPr>
        <p:spPr bwMode="auto">
          <a:xfrm rot="10800000">
            <a:off x="684213" y="1268413"/>
            <a:ext cx="8301037" cy="142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7629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nummernplatzhalter 4">
            <a:extLst>
              <a:ext uri="{FF2B5EF4-FFF2-40B4-BE49-F238E27FC236}">
                <a16:creationId xmlns:a16="http://schemas.microsoft.com/office/drawing/2014/main" id="{37640480-46E1-72DC-0F5E-CF1FE57353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70000"/>
              <a:buFont typeface="Wingdings"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l"/>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1A406BED-E7D8-CD46-BB30-C2F311ADFEAE}" type="slidenum">
              <a:rPr lang="de-DE" altLang="de-DE" sz="1200">
                <a:latin typeface="Arial Black" panose="020B0604020202020204" pitchFamily="34" charset="0"/>
              </a:rPr>
              <a:pPr>
                <a:spcBef>
                  <a:spcPct val="0"/>
                </a:spcBef>
                <a:buClrTx/>
                <a:buSzTx/>
                <a:buFontTx/>
                <a:buNone/>
              </a:pPr>
              <a:t>28</a:t>
            </a:fld>
            <a:endParaRPr lang="de-DE" altLang="de-DE" sz="1200">
              <a:latin typeface="Arial Black" panose="020B0604020202020204" pitchFamily="34" charset="0"/>
            </a:endParaRPr>
          </a:p>
        </p:txBody>
      </p:sp>
      <p:sp>
        <p:nvSpPr>
          <p:cNvPr id="66563" name="Rectangle 6">
            <a:extLst>
              <a:ext uri="{FF2B5EF4-FFF2-40B4-BE49-F238E27FC236}">
                <a16:creationId xmlns:a16="http://schemas.microsoft.com/office/drawing/2014/main" id="{23253E4A-61C2-50A4-ED4C-433260FAB41E}"/>
              </a:ext>
            </a:extLst>
          </p:cNvPr>
          <p:cNvSpPr>
            <a:spLocks noChangeArrowheads="1"/>
          </p:cNvSpPr>
          <p:nvPr/>
        </p:nvSpPr>
        <p:spPr bwMode="auto">
          <a:xfrm>
            <a:off x="971600" y="3789040"/>
            <a:ext cx="66247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70000"/>
              <a:buFont typeface="Wingdings"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l"/>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de-DE" altLang="de-DE" dirty="0">
                <a:solidFill>
                  <a:schemeClr val="tx2"/>
                </a:solidFill>
              </a:rPr>
              <a:t>Many </a:t>
            </a:r>
            <a:r>
              <a:rPr lang="de-DE" altLang="de-DE" dirty="0" err="1">
                <a:solidFill>
                  <a:schemeClr val="tx2"/>
                </a:solidFill>
              </a:rPr>
              <a:t>thanks</a:t>
            </a:r>
            <a:endParaRPr lang="de-DE" altLang="de-DE" dirty="0">
              <a:solidFill>
                <a:schemeClr val="tx2"/>
              </a:solidFill>
            </a:endParaRPr>
          </a:p>
          <a:p>
            <a:pPr eaLnBrk="1" hangingPunct="1">
              <a:spcBef>
                <a:spcPct val="0"/>
              </a:spcBef>
              <a:buClrTx/>
              <a:buSzTx/>
              <a:buFontTx/>
              <a:buNone/>
            </a:pPr>
            <a:r>
              <a:rPr lang="de-DE" altLang="de-DE" dirty="0">
                <a:solidFill>
                  <a:schemeClr val="tx2"/>
                </a:solidFill>
              </a:rPr>
              <a:t>Contact: orenn1951@gmail.com</a:t>
            </a:r>
            <a:br>
              <a:rPr lang="de-DE" altLang="de-DE" dirty="0">
                <a:solidFill>
                  <a:schemeClr val="tx2"/>
                </a:solidFill>
              </a:rPr>
            </a:br>
            <a:endParaRPr lang="de-DE" altLang="de-DE"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050">
            <a:extLst>
              <a:ext uri="{FF2B5EF4-FFF2-40B4-BE49-F238E27FC236}">
                <a16:creationId xmlns:a16="http://schemas.microsoft.com/office/drawing/2014/main" id="{E8EEBE5F-B7C5-E85C-C84B-3702D5206FBE}"/>
              </a:ext>
            </a:extLst>
          </p:cNvPr>
          <p:cNvSpPr>
            <a:spLocks noGrp="1" noChangeArrowheads="1"/>
          </p:cNvSpPr>
          <p:nvPr>
            <p:ph type="title"/>
          </p:nvPr>
        </p:nvSpPr>
        <p:spPr>
          <a:xfrm>
            <a:off x="762000" y="1357313"/>
            <a:ext cx="8382000" cy="5791200"/>
          </a:xfrm>
        </p:spPr>
        <p:txBody>
          <a:bodyPr/>
          <a:lstStyle/>
          <a:p>
            <a:pPr algn="ctr"/>
            <a:r>
              <a:rPr lang="en-US" altLang="de-DE" b="1" dirty="0">
                <a:latin typeface="Times" charset="0"/>
                <a:ea typeface="ＭＳ Ｐゴシック" panose="020B0600070205080204" pitchFamily="34" charset="-128"/>
              </a:rPr>
              <a:t> </a:t>
            </a:r>
            <a:r>
              <a:rPr lang="en-US" altLang="de-DE" sz="4800" b="1" i="1" dirty="0">
                <a:latin typeface="Times" charset="0"/>
                <a:ea typeface="ＭＳ Ｐゴシック" panose="020B0600070205080204" pitchFamily="34" charset="-128"/>
              </a:rPr>
              <a:t>Extra Slides for Discussion</a:t>
            </a:r>
            <a:br>
              <a:rPr lang="de-DE" altLang="de-DE" sz="4800" i="1" dirty="0">
                <a:latin typeface="Times" charset="0"/>
                <a:ea typeface="ＭＳ Ｐゴシック" panose="020B0600070205080204" pitchFamily="34" charset="-128"/>
              </a:rPr>
            </a:br>
            <a:br>
              <a:rPr lang="de-DE" altLang="de-DE" sz="4800" i="1" dirty="0">
                <a:latin typeface="Times" charset="0"/>
                <a:ea typeface="ＭＳ Ｐゴシック" panose="020B0600070205080204" pitchFamily="34" charset="-128"/>
              </a:rPr>
            </a:br>
            <a:br>
              <a:rPr lang="en-US" altLang="de-DE" sz="3600" b="1" dirty="0">
                <a:latin typeface="Times" charset="0"/>
                <a:ea typeface="ＭＳ Ｐゴシック" panose="020B0600070205080204" pitchFamily="34" charset="-128"/>
              </a:rPr>
            </a:br>
            <a:r>
              <a:rPr lang="en-US" altLang="de-DE" dirty="0">
                <a:latin typeface="New York" charset="0"/>
                <a:ea typeface="ＭＳ Ｐゴシック" panose="020B0600070205080204" pitchFamily="34" charset="-128"/>
              </a:rPr>
              <a:t> </a:t>
            </a:r>
            <a:br>
              <a:rPr lang="de-DE" altLang="de-DE" dirty="0">
                <a:latin typeface="Times" charset="0"/>
                <a:ea typeface="ＭＳ Ｐゴシック" panose="020B0600070205080204" pitchFamily="34" charset="-128"/>
              </a:rPr>
            </a:br>
            <a:r>
              <a:rPr lang="en-US" altLang="de-DE" dirty="0">
                <a:latin typeface="New York" charset="0"/>
                <a:ea typeface="ＭＳ Ｐゴシック" panose="020B0600070205080204" pitchFamily="34" charset="-128"/>
              </a:rPr>
              <a:t>	</a:t>
            </a:r>
            <a:br>
              <a:rPr lang="de-DE" altLang="de-DE" dirty="0">
                <a:latin typeface="Times" charset="0"/>
                <a:ea typeface="ＭＳ Ｐゴシック" panose="020B0600070205080204" pitchFamily="34" charset="-128"/>
              </a:rPr>
            </a:br>
            <a:r>
              <a:rPr lang="en-US" altLang="de-DE" dirty="0">
                <a:latin typeface="New York" charset="0"/>
                <a:ea typeface="ＭＳ Ｐゴシック" panose="020B0600070205080204" pitchFamily="34" charset="-128"/>
              </a:rPr>
              <a:t> </a:t>
            </a:r>
            <a:br>
              <a:rPr lang="de-DE" altLang="de-DE" dirty="0">
                <a:latin typeface="Times" charset="0"/>
                <a:ea typeface="ＭＳ Ｐゴシック" panose="020B0600070205080204" pitchFamily="34" charset="-128"/>
              </a:rPr>
            </a:br>
            <a:endParaRPr lang="de-DE" altLang="de-DE" dirty="0">
              <a:latin typeface="Times" charset="0"/>
              <a:ea typeface="ＭＳ Ｐゴシック" panose="020B0600070205080204" pitchFamily="34" charset="-128"/>
            </a:endParaRPr>
          </a:p>
        </p:txBody>
      </p:sp>
      <p:cxnSp>
        <p:nvCxnSpPr>
          <p:cNvPr id="43010" name="Gerade Verbindung 8">
            <a:extLst>
              <a:ext uri="{FF2B5EF4-FFF2-40B4-BE49-F238E27FC236}">
                <a16:creationId xmlns:a16="http://schemas.microsoft.com/office/drawing/2014/main" id="{4DF53EF1-9407-64A2-6946-59326CD26312}"/>
              </a:ext>
            </a:extLst>
          </p:cNvPr>
          <p:cNvCxnSpPr>
            <a:cxnSpLocks noChangeShapeType="1"/>
          </p:cNvCxnSpPr>
          <p:nvPr/>
        </p:nvCxnSpPr>
        <p:spPr bwMode="auto">
          <a:xfrm rot="10800000">
            <a:off x="684213" y="1268413"/>
            <a:ext cx="8301037" cy="142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632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803851" y="0"/>
            <a:ext cx="7494588" cy="938213"/>
          </a:xfrm>
        </p:spPr>
        <p:txBody>
          <a:bodyPr/>
          <a:lstStyle/>
          <a:p>
            <a:pPr algn="ctr" eaLnBrk="1" hangingPunct="1">
              <a:defRPr/>
            </a:pPr>
            <a:r>
              <a:rPr lang="fr-CH" sz="3600" b="1" dirty="0" err="1"/>
              <a:t>Unintended</a:t>
            </a:r>
            <a:r>
              <a:rPr lang="fr-CH" sz="3600" b="1" dirty="0"/>
              <a:t> </a:t>
            </a:r>
            <a:r>
              <a:rPr lang="fr-CH" sz="3600" b="1" dirty="0" err="1"/>
              <a:t>Side</a:t>
            </a:r>
            <a:r>
              <a:rPr lang="fr-CH" sz="3600" b="1" dirty="0"/>
              <a:t> </a:t>
            </a:r>
            <a:r>
              <a:rPr lang="fr-CH" sz="3600" b="1" dirty="0" err="1"/>
              <a:t>Effects</a:t>
            </a:r>
            <a:endParaRPr lang="fr-FR" sz="3600" b="1" dirty="0">
              <a:cs typeface="+mj-cs"/>
            </a:endParaRPr>
          </a:p>
        </p:txBody>
      </p:sp>
      <p:sp>
        <p:nvSpPr>
          <p:cNvPr id="1942531" name="Rectangle 3"/>
          <p:cNvSpPr>
            <a:spLocks noGrp="1" noChangeArrowheads="1"/>
          </p:cNvSpPr>
          <p:nvPr>
            <p:ph type="body" idx="1"/>
          </p:nvPr>
        </p:nvSpPr>
        <p:spPr>
          <a:xfrm>
            <a:off x="827088" y="1093788"/>
            <a:ext cx="7489825" cy="5448300"/>
          </a:xfrm>
        </p:spPr>
        <p:txBody>
          <a:bodyPr/>
          <a:lstStyle/>
          <a:p>
            <a:pPr eaLnBrk="1" hangingPunct="1">
              <a:lnSpc>
                <a:spcPct val="90000"/>
              </a:lnSpc>
              <a:defRPr/>
            </a:pPr>
            <a:r>
              <a:rPr lang="en-US" sz="2400" dirty="0">
                <a:cs typeface="+mn-cs"/>
              </a:rPr>
              <a:t>Global environmental changes (climate, biodiversity, pollution, environmental health)</a:t>
            </a:r>
            <a:br>
              <a:rPr lang="en-US" sz="2400" dirty="0">
                <a:cs typeface="+mn-cs"/>
              </a:rPr>
            </a:br>
            <a:endParaRPr lang="en-US" sz="2400" dirty="0">
              <a:cs typeface="+mn-cs"/>
            </a:endParaRPr>
          </a:p>
          <a:p>
            <a:pPr eaLnBrk="1" hangingPunct="1">
              <a:lnSpc>
                <a:spcPct val="90000"/>
              </a:lnSpc>
              <a:defRPr/>
            </a:pPr>
            <a:r>
              <a:rPr lang="en-US" sz="2400" dirty="0">
                <a:cs typeface="+mn-cs"/>
              </a:rPr>
              <a:t>Increase of vulnerability with respect to the interactions between the technological, social  and natural risks</a:t>
            </a:r>
            <a:br>
              <a:rPr lang="en-US" sz="2400" dirty="0">
                <a:cs typeface="+mn-cs"/>
              </a:rPr>
            </a:br>
            <a:endParaRPr lang="en-US" sz="2400" dirty="0">
              <a:cs typeface="+mn-cs"/>
            </a:endParaRPr>
          </a:p>
          <a:p>
            <a:pPr eaLnBrk="1" hangingPunct="1">
              <a:lnSpc>
                <a:spcPct val="90000"/>
              </a:lnSpc>
              <a:defRPr/>
            </a:pPr>
            <a:r>
              <a:rPr lang="en-US" sz="2400" dirty="0">
                <a:cs typeface="+mn-cs"/>
              </a:rPr>
              <a:t>Urbanization, demographic changes, migration, land-use planning</a:t>
            </a:r>
            <a:br>
              <a:rPr lang="en-US" sz="2400" dirty="0">
                <a:cs typeface="+mn-cs"/>
              </a:rPr>
            </a:br>
            <a:endParaRPr lang="en-US" sz="2400" dirty="0">
              <a:cs typeface="+mn-cs"/>
            </a:endParaRPr>
          </a:p>
          <a:p>
            <a:pPr eaLnBrk="1" hangingPunct="1">
              <a:lnSpc>
                <a:spcPct val="90000"/>
              </a:lnSpc>
              <a:defRPr/>
            </a:pPr>
            <a:r>
              <a:rPr lang="en-US" sz="2400" dirty="0">
                <a:cs typeface="+mn-cs"/>
              </a:rPr>
              <a:t>Governance deficits (corruption, re-nationalization, authoritative leaderships, neo-imperialism)</a:t>
            </a:r>
            <a:br>
              <a:rPr lang="en-US" sz="2400" dirty="0">
                <a:cs typeface="+mn-cs"/>
              </a:rPr>
            </a:br>
            <a:endParaRPr lang="en-US" sz="2400" dirty="0">
              <a:cs typeface="+mn-cs"/>
            </a:endParaRPr>
          </a:p>
          <a:p>
            <a:pPr eaLnBrk="1" hangingPunct="1">
              <a:lnSpc>
                <a:spcPct val="90000"/>
              </a:lnSpc>
              <a:defRPr/>
            </a:pPr>
            <a:r>
              <a:rPr lang="en-GB" sz="2400" dirty="0">
                <a:cs typeface="+mn-cs"/>
              </a:rPr>
              <a:t>Severe equity problems </a:t>
            </a:r>
            <a:r>
              <a:rPr lang="en-GB" sz="2400" dirty="0"/>
              <a:t>with respect to opportunities, income and</a:t>
            </a:r>
            <a:r>
              <a:rPr lang="en-GB" sz="2400" dirty="0">
                <a:cs typeface="+mn-cs"/>
              </a:rPr>
              <a:t> vulnerabilities</a:t>
            </a:r>
            <a:br>
              <a:rPr lang="en-GB" sz="2400" dirty="0">
                <a:cs typeface="+mn-cs"/>
              </a:rPr>
            </a:br>
            <a:endParaRPr lang="en-GB" sz="2400" dirty="0">
              <a:cs typeface="+mn-cs"/>
            </a:endParaRPr>
          </a:p>
        </p:txBody>
      </p:sp>
      <p:sp>
        <p:nvSpPr>
          <p:cNvPr id="3" name="Fußzeilenplatzhalter 2">
            <a:extLst>
              <a:ext uri="{FF2B5EF4-FFF2-40B4-BE49-F238E27FC236}">
                <a16:creationId xmlns:a16="http://schemas.microsoft.com/office/drawing/2014/main" id="{DE71F91B-41D1-9CAE-F3B9-104B3B34C2D3}"/>
              </a:ext>
            </a:extLst>
          </p:cNvPr>
          <p:cNvSpPr>
            <a:spLocks noGrp="1"/>
          </p:cNvSpPr>
          <p:nvPr>
            <p:ph type="ftr" sz="quarter" idx="11"/>
          </p:nvPr>
        </p:nvSpPr>
        <p:spPr>
          <a:xfrm>
            <a:off x="827088" y="6542088"/>
            <a:ext cx="8316912" cy="315912"/>
          </a:xfrm>
        </p:spPr>
        <p:txBody>
          <a:bodyPr/>
          <a:lstStyle/>
          <a:p>
            <a:pPr>
              <a:defRPr/>
            </a:pPr>
            <a:r>
              <a:rPr lang="de-DE" dirty="0" err="1"/>
              <a:t>Transdiciplinary</a:t>
            </a:r>
            <a:r>
              <a:rPr lang="de-DE" dirty="0"/>
              <a:t> Research and Implementation</a:t>
            </a:r>
          </a:p>
        </p:txBody>
      </p:sp>
      <p:sp>
        <p:nvSpPr>
          <p:cNvPr id="4" name="Datumsplatzhalter 3">
            <a:extLst>
              <a:ext uri="{FF2B5EF4-FFF2-40B4-BE49-F238E27FC236}">
                <a16:creationId xmlns:a16="http://schemas.microsoft.com/office/drawing/2014/main" id="{5D37066A-ABD1-FD3E-A152-6AFB4E948A5D}"/>
              </a:ext>
            </a:extLst>
          </p:cNvPr>
          <p:cNvSpPr>
            <a:spLocks noGrp="1"/>
          </p:cNvSpPr>
          <p:nvPr>
            <p:ph type="dt" sz="half" idx="10"/>
          </p:nvPr>
        </p:nvSpPr>
        <p:spPr/>
        <p:txBody>
          <a:bodyPr/>
          <a:lstStyle/>
          <a:p>
            <a:pPr>
              <a:defRPr/>
            </a:pPr>
            <a:fld id="{15AE6FBE-B615-B64A-94A6-6BA8448AFFF5}" type="datetime1">
              <a:rPr lang="de-DE" smtClean="0"/>
              <a:t>22.09.2024</a:t>
            </a:fld>
            <a:endParaRPr lang="de-DE"/>
          </a:p>
        </p:txBody>
      </p:sp>
    </p:spTree>
    <p:extLst>
      <p:ext uri="{BB962C8B-B14F-4D97-AF65-F5344CB8AC3E}">
        <p14:creationId xmlns:p14="http://schemas.microsoft.com/office/powerpoint/2010/main" val="3408991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78277FD-86E7-49B2-A96D-2EB0F8A04F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7250"/>
            <a:ext cx="9143999" cy="5143501"/>
          </a:xfrm>
          <a:prstGeom prst="rect">
            <a:avLst/>
          </a:prstGeom>
        </p:spPr>
      </p:pic>
      <p:pic>
        <p:nvPicPr>
          <p:cNvPr id="7" name="Inhaltsplatzhalter 6">
            <a:extLst>
              <a:ext uri="{FF2B5EF4-FFF2-40B4-BE49-F238E27FC236}">
                <a16:creationId xmlns:a16="http://schemas.microsoft.com/office/drawing/2014/main" id="{58E4DF12-3569-4E65-86AD-18C8FE9890C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29302" y="1090387"/>
            <a:ext cx="3322442" cy="4677225"/>
          </a:xfrm>
          <a:prstGeom prst="rect">
            <a:avLst/>
          </a:prstGeom>
        </p:spPr>
      </p:pic>
      <p:sp>
        <p:nvSpPr>
          <p:cNvPr id="4" name="Textfeld 3">
            <a:extLst>
              <a:ext uri="{FF2B5EF4-FFF2-40B4-BE49-F238E27FC236}">
                <a16:creationId xmlns:a16="http://schemas.microsoft.com/office/drawing/2014/main" id="{0A085B13-4CE1-48DD-8F56-FEF9E59CCB67}"/>
              </a:ext>
            </a:extLst>
          </p:cNvPr>
          <p:cNvSpPr txBox="1"/>
          <p:nvPr/>
        </p:nvSpPr>
        <p:spPr>
          <a:xfrm>
            <a:off x="3779911" y="2803187"/>
            <a:ext cx="4596823" cy="1708160"/>
          </a:xfrm>
          <a:prstGeom prst="rect">
            <a:avLst/>
          </a:prstGeom>
          <a:solidFill>
            <a:schemeClr val="bg1"/>
          </a:solidFill>
        </p:spPr>
        <p:txBody>
          <a:bodyPr wrap="square" rtlCol="0">
            <a:spAutoFit/>
          </a:bodyPr>
          <a:lstStyle/>
          <a:p>
            <a:r>
              <a:rPr lang="en-US" sz="2100" dirty="0"/>
              <a:t>Multi-disciplinarity combines different disciplines in an additive way, Inter-disciplinarity  provides a cooperative approach to developing a joint research design</a:t>
            </a:r>
          </a:p>
        </p:txBody>
      </p:sp>
      <p:sp>
        <p:nvSpPr>
          <p:cNvPr id="5" name="Textfeld 4">
            <a:extLst>
              <a:ext uri="{FF2B5EF4-FFF2-40B4-BE49-F238E27FC236}">
                <a16:creationId xmlns:a16="http://schemas.microsoft.com/office/drawing/2014/main" id="{BEFDEF4D-39A1-42E9-B34E-610EAB6203CC}"/>
              </a:ext>
            </a:extLst>
          </p:cNvPr>
          <p:cNvSpPr txBox="1"/>
          <p:nvPr/>
        </p:nvSpPr>
        <p:spPr>
          <a:xfrm>
            <a:off x="3779912" y="1088238"/>
            <a:ext cx="4596822" cy="1708160"/>
          </a:xfrm>
          <a:prstGeom prst="rect">
            <a:avLst/>
          </a:prstGeom>
          <a:solidFill>
            <a:schemeClr val="bg1"/>
          </a:solidFill>
        </p:spPr>
        <p:txBody>
          <a:bodyPr wrap="square" rtlCol="0">
            <a:spAutoFit/>
          </a:bodyPr>
          <a:lstStyle/>
          <a:p>
            <a:r>
              <a:rPr lang="en-US" sz="2100" dirty="0"/>
              <a:t>Distinction:</a:t>
            </a:r>
          </a:p>
          <a:p>
            <a:pPr marL="342900" indent="-342900">
              <a:buFont typeface="Arial" panose="020B0604020202020204" pitchFamily="34" charset="0"/>
              <a:buChar char="•"/>
            </a:pPr>
            <a:r>
              <a:rPr lang="en-US" sz="2100" dirty="0"/>
              <a:t>Disciplinary</a:t>
            </a:r>
          </a:p>
          <a:p>
            <a:pPr marL="342900" indent="-342900">
              <a:buFont typeface="Arial" panose="020B0604020202020204" pitchFamily="34" charset="0"/>
              <a:buChar char="•"/>
            </a:pPr>
            <a:r>
              <a:rPr lang="en-US" sz="2100" dirty="0"/>
              <a:t>Multi-disciplinary</a:t>
            </a:r>
          </a:p>
          <a:p>
            <a:pPr marL="342900" indent="-342900">
              <a:buFont typeface="Arial" panose="020B0604020202020204" pitchFamily="34" charset="0"/>
              <a:buChar char="•"/>
            </a:pPr>
            <a:r>
              <a:rPr lang="en-US" sz="2100" dirty="0"/>
              <a:t>Inter-disciplinary</a:t>
            </a:r>
          </a:p>
          <a:p>
            <a:pPr marL="342900" indent="-342900">
              <a:buFont typeface="Arial" panose="020B0604020202020204" pitchFamily="34" charset="0"/>
              <a:buChar char="•"/>
            </a:pPr>
            <a:r>
              <a:rPr lang="en-US" sz="2100" dirty="0"/>
              <a:t>Trans-disciplinary</a:t>
            </a:r>
          </a:p>
        </p:txBody>
      </p:sp>
      <p:sp>
        <p:nvSpPr>
          <p:cNvPr id="8" name="Textfeld 7">
            <a:extLst>
              <a:ext uri="{FF2B5EF4-FFF2-40B4-BE49-F238E27FC236}">
                <a16:creationId xmlns:a16="http://schemas.microsoft.com/office/drawing/2014/main" id="{EB78D71D-71FB-432C-B266-8620BEA950BF}"/>
              </a:ext>
            </a:extLst>
          </p:cNvPr>
          <p:cNvSpPr txBox="1"/>
          <p:nvPr/>
        </p:nvSpPr>
        <p:spPr>
          <a:xfrm>
            <a:off x="3763890" y="4511347"/>
            <a:ext cx="4596823" cy="1384995"/>
          </a:xfrm>
          <a:prstGeom prst="rect">
            <a:avLst/>
          </a:prstGeom>
          <a:solidFill>
            <a:schemeClr val="bg1"/>
          </a:solidFill>
        </p:spPr>
        <p:txBody>
          <a:bodyPr wrap="square" rtlCol="0">
            <a:spAutoFit/>
          </a:bodyPr>
          <a:lstStyle/>
          <a:p>
            <a:r>
              <a:rPr lang="en-US" sz="2100" dirty="0"/>
              <a:t>A transdisciplinary approach integrates (a) theory and practice (b) includes different types of knowledge and (c)  provides targeted information to users</a:t>
            </a:r>
          </a:p>
        </p:txBody>
      </p:sp>
    </p:spTree>
    <p:extLst>
      <p:ext uri="{BB962C8B-B14F-4D97-AF65-F5344CB8AC3E}">
        <p14:creationId xmlns:p14="http://schemas.microsoft.com/office/powerpoint/2010/main" val="2552143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683568" y="116632"/>
            <a:ext cx="7494588" cy="938213"/>
          </a:xfrm>
        </p:spPr>
        <p:txBody>
          <a:bodyPr/>
          <a:lstStyle/>
          <a:p>
            <a:pPr eaLnBrk="1" hangingPunct="1">
              <a:defRPr/>
            </a:pPr>
            <a:r>
              <a:rPr lang="fr-CH" sz="3200" b="1" dirty="0" err="1">
                <a:cs typeface="+mj-cs"/>
              </a:rPr>
              <a:t>Features</a:t>
            </a:r>
            <a:r>
              <a:rPr lang="fr-CH" sz="3200" b="1" dirty="0">
                <a:cs typeface="+mj-cs"/>
              </a:rPr>
              <a:t> of </a:t>
            </a:r>
            <a:r>
              <a:rPr lang="fr-CH" sz="3200" b="1" dirty="0" err="1">
                <a:cs typeface="+mj-cs"/>
              </a:rPr>
              <a:t>Transdisciplinary</a:t>
            </a:r>
            <a:r>
              <a:rPr lang="fr-CH" sz="3200" b="1" dirty="0">
                <a:cs typeface="+mj-cs"/>
              </a:rPr>
              <a:t> Sciences I</a:t>
            </a:r>
            <a:endParaRPr lang="fr-FR" sz="3200" b="1" dirty="0">
              <a:cs typeface="+mj-cs"/>
            </a:endParaRPr>
          </a:p>
        </p:txBody>
      </p:sp>
      <p:sp>
        <p:nvSpPr>
          <p:cNvPr id="1942531" name="Rectangle 3"/>
          <p:cNvSpPr>
            <a:spLocks noGrp="1" noChangeArrowheads="1"/>
          </p:cNvSpPr>
          <p:nvPr>
            <p:ph type="body" idx="1"/>
          </p:nvPr>
        </p:nvSpPr>
        <p:spPr>
          <a:xfrm>
            <a:off x="918976" y="1556792"/>
            <a:ext cx="7705352" cy="5448300"/>
          </a:xfrm>
        </p:spPr>
        <p:txBody>
          <a:bodyPr/>
          <a:lstStyle/>
          <a:p>
            <a:r>
              <a:rPr lang="en-US" sz="2400" dirty="0"/>
              <a:t>Integration of theory and practical application</a:t>
            </a:r>
          </a:p>
          <a:p>
            <a:pPr lvl="1"/>
            <a:r>
              <a:rPr lang="en-US" sz="2400" dirty="0"/>
              <a:t>Scientific and systematic analysis</a:t>
            </a:r>
          </a:p>
          <a:p>
            <a:pPr lvl="1"/>
            <a:r>
              <a:rPr lang="en-US" sz="2400" dirty="0"/>
              <a:t>Solution-oriented practicable orientation</a:t>
            </a:r>
          </a:p>
          <a:p>
            <a:pPr lvl="1"/>
            <a:r>
              <a:rPr lang="en-US" sz="2400" dirty="0"/>
              <a:t>Prepared for implementation</a:t>
            </a:r>
            <a:br>
              <a:rPr lang="en-US" sz="2400" dirty="0"/>
            </a:br>
            <a:endParaRPr lang="en-US" sz="2400" dirty="0"/>
          </a:p>
          <a:p>
            <a:r>
              <a:rPr lang="en-US" sz="2400" dirty="0"/>
              <a:t>Integration of  different types of knowledge</a:t>
            </a:r>
          </a:p>
          <a:p>
            <a:pPr lvl="1"/>
            <a:r>
              <a:rPr lang="en-US" sz="2400" dirty="0">
                <a:cs typeface="+mn-cs"/>
              </a:rPr>
              <a:t>Academic, systematic insights</a:t>
            </a:r>
          </a:p>
          <a:p>
            <a:pPr lvl="1"/>
            <a:r>
              <a:rPr lang="en-US" sz="2400" dirty="0">
                <a:cs typeface="+mn-cs"/>
              </a:rPr>
              <a:t>Experiential knowledge (learned by actions)</a:t>
            </a:r>
          </a:p>
          <a:p>
            <a:pPr lvl="1"/>
            <a:r>
              <a:rPr lang="en-US" sz="2400" dirty="0">
                <a:cs typeface="+mn-cs"/>
              </a:rPr>
              <a:t>Tacit knowledge (indigenous, local)</a:t>
            </a:r>
          </a:p>
          <a:p>
            <a:pPr lvl="1"/>
            <a:r>
              <a:rPr lang="en-US" sz="2400" dirty="0">
                <a:cs typeface="+mn-cs"/>
              </a:rPr>
              <a:t>Intuition</a:t>
            </a:r>
            <a:br>
              <a:rPr lang="en-US" sz="2400" dirty="0">
                <a:cs typeface="+mn-cs"/>
              </a:rPr>
            </a:br>
            <a:br>
              <a:rPr lang="en-GB" sz="4000" dirty="0">
                <a:cs typeface="+mn-cs"/>
              </a:rPr>
            </a:br>
            <a:endParaRPr lang="en-GB" sz="4000" dirty="0">
              <a:cs typeface="+mn-cs"/>
            </a:endParaRPr>
          </a:p>
        </p:txBody>
      </p:sp>
      <p:sp>
        <p:nvSpPr>
          <p:cNvPr id="2" name="Datumsplatzhalter 1">
            <a:extLst>
              <a:ext uri="{FF2B5EF4-FFF2-40B4-BE49-F238E27FC236}">
                <a16:creationId xmlns:a16="http://schemas.microsoft.com/office/drawing/2014/main" id="{C514C94B-1CCE-0893-5302-C2874955B93D}"/>
              </a:ext>
            </a:extLst>
          </p:cNvPr>
          <p:cNvSpPr>
            <a:spLocks noGrp="1"/>
          </p:cNvSpPr>
          <p:nvPr>
            <p:ph type="dt" sz="half" idx="10"/>
          </p:nvPr>
        </p:nvSpPr>
        <p:spPr/>
        <p:txBody>
          <a:bodyPr/>
          <a:lstStyle/>
          <a:p>
            <a:pPr>
              <a:defRPr/>
            </a:pPr>
            <a:fld id="{73CB6127-604F-C249-A065-C3B02BB141D5}" type="datetime1">
              <a:rPr lang="de-DE" smtClean="0"/>
              <a:t>22.09.2024</a:t>
            </a:fld>
            <a:endParaRPr lang="de-DE"/>
          </a:p>
        </p:txBody>
      </p:sp>
      <p:sp>
        <p:nvSpPr>
          <p:cNvPr id="3" name="Fußzeilenplatzhalter 2">
            <a:extLst>
              <a:ext uri="{FF2B5EF4-FFF2-40B4-BE49-F238E27FC236}">
                <a16:creationId xmlns:a16="http://schemas.microsoft.com/office/drawing/2014/main" id="{F18870D7-B856-6FFE-90BE-CE7A6B3B9E64}"/>
              </a:ext>
            </a:extLst>
          </p:cNvPr>
          <p:cNvSpPr>
            <a:spLocks noGrp="1"/>
          </p:cNvSpPr>
          <p:nvPr>
            <p:ph type="ftr" sz="quarter" idx="11"/>
          </p:nvPr>
        </p:nvSpPr>
        <p:spPr/>
        <p:txBody>
          <a:bodyPr/>
          <a:lstStyle/>
          <a:p>
            <a:pPr>
              <a:defRPr/>
            </a:pPr>
            <a:r>
              <a:rPr lang="de-DE"/>
              <a:t>Transdisciplinarity: Concept and Applications</a:t>
            </a:r>
          </a:p>
        </p:txBody>
      </p:sp>
    </p:spTree>
    <p:extLst>
      <p:ext uri="{BB962C8B-B14F-4D97-AF65-F5344CB8AC3E}">
        <p14:creationId xmlns:p14="http://schemas.microsoft.com/office/powerpoint/2010/main" val="3463295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683568" y="116632"/>
            <a:ext cx="7494588" cy="938213"/>
          </a:xfrm>
        </p:spPr>
        <p:txBody>
          <a:bodyPr/>
          <a:lstStyle/>
          <a:p>
            <a:pPr eaLnBrk="1" hangingPunct="1">
              <a:defRPr/>
            </a:pPr>
            <a:r>
              <a:rPr lang="fr-CH" sz="3200" b="1" dirty="0" err="1">
                <a:cs typeface="+mj-cs"/>
              </a:rPr>
              <a:t>Features</a:t>
            </a:r>
            <a:r>
              <a:rPr lang="fr-CH" sz="3200" b="1" dirty="0">
                <a:cs typeface="+mj-cs"/>
              </a:rPr>
              <a:t> of </a:t>
            </a:r>
            <a:r>
              <a:rPr lang="fr-CH" sz="3200" b="1" dirty="0" err="1">
                <a:cs typeface="+mj-cs"/>
              </a:rPr>
              <a:t>Transdisciplinary</a:t>
            </a:r>
            <a:r>
              <a:rPr lang="fr-CH" sz="3200" b="1" dirty="0">
                <a:cs typeface="+mj-cs"/>
              </a:rPr>
              <a:t> Sciences II</a:t>
            </a:r>
            <a:endParaRPr lang="fr-FR" sz="3200" b="1" dirty="0">
              <a:cs typeface="+mj-cs"/>
            </a:endParaRPr>
          </a:p>
        </p:txBody>
      </p:sp>
      <p:sp>
        <p:nvSpPr>
          <p:cNvPr id="1942531" name="Rectangle 3"/>
          <p:cNvSpPr>
            <a:spLocks noGrp="1" noChangeArrowheads="1"/>
          </p:cNvSpPr>
          <p:nvPr>
            <p:ph type="body" idx="1"/>
          </p:nvPr>
        </p:nvSpPr>
        <p:spPr>
          <a:xfrm>
            <a:off x="852577" y="1293068"/>
            <a:ext cx="7705352" cy="5448300"/>
          </a:xfrm>
        </p:spPr>
        <p:txBody>
          <a:bodyPr/>
          <a:lstStyle/>
          <a:p>
            <a:r>
              <a:rPr lang="en-US" sz="2400" i="1" dirty="0"/>
              <a:t>Participatory Research Design</a:t>
            </a:r>
          </a:p>
          <a:p>
            <a:pPr lvl="1"/>
            <a:r>
              <a:rPr lang="en-US" sz="2400" dirty="0"/>
              <a:t>Experts and knowledgeable persons</a:t>
            </a:r>
          </a:p>
          <a:p>
            <a:pPr lvl="1"/>
            <a:r>
              <a:rPr lang="en-US" sz="2400" dirty="0"/>
              <a:t>Politicians and administrators</a:t>
            </a:r>
          </a:p>
          <a:p>
            <a:pPr lvl="1"/>
            <a:r>
              <a:rPr lang="en-US" sz="2400" dirty="0"/>
              <a:t>Stakeholder (corporations, economy, civil society)</a:t>
            </a:r>
          </a:p>
          <a:p>
            <a:pPr lvl="1"/>
            <a:r>
              <a:rPr lang="en-US" sz="2400" dirty="0"/>
              <a:t>Ordinary citizens (random selection)</a:t>
            </a:r>
            <a:br>
              <a:rPr lang="en-US" sz="2400" dirty="0"/>
            </a:br>
            <a:endParaRPr lang="en-US" sz="2400" dirty="0"/>
          </a:p>
          <a:p>
            <a:r>
              <a:rPr lang="en-US" sz="2400" i="1" dirty="0"/>
              <a:t>Design for multi-actor dissemination</a:t>
            </a:r>
          </a:p>
          <a:p>
            <a:pPr lvl="1"/>
            <a:r>
              <a:rPr lang="en-US" sz="2400" dirty="0">
                <a:cs typeface="+mn-cs"/>
              </a:rPr>
              <a:t>Based on needs and interests of participating actors</a:t>
            </a:r>
          </a:p>
          <a:p>
            <a:pPr lvl="1"/>
            <a:r>
              <a:rPr lang="en-US" sz="2400" dirty="0">
                <a:cs typeface="+mn-cs"/>
              </a:rPr>
              <a:t>Framed in  a language that is well understood by each actor</a:t>
            </a:r>
          </a:p>
          <a:p>
            <a:pPr lvl="1"/>
            <a:r>
              <a:rPr lang="en-US" sz="2400" dirty="0">
                <a:cs typeface="+mn-cs"/>
              </a:rPr>
              <a:t>Linked to direct implementation</a:t>
            </a:r>
            <a:br>
              <a:rPr lang="en-US" sz="2400" dirty="0">
                <a:cs typeface="+mn-cs"/>
              </a:rPr>
            </a:br>
            <a:br>
              <a:rPr lang="en-GB" sz="4000" dirty="0">
                <a:cs typeface="+mn-cs"/>
              </a:rPr>
            </a:br>
            <a:endParaRPr lang="en-GB" sz="4000" dirty="0">
              <a:cs typeface="+mn-cs"/>
            </a:endParaRPr>
          </a:p>
        </p:txBody>
      </p:sp>
      <p:sp>
        <p:nvSpPr>
          <p:cNvPr id="2" name="Datumsplatzhalter 1">
            <a:extLst>
              <a:ext uri="{FF2B5EF4-FFF2-40B4-BE49-F238E27FC236}">
                <a16:creationId xmlns:a16="http://schemas.microsoft.com/office/drawing/2014/main" id="{C514C94B-1CCE-0893-5302-C2874955B93D}"/>
              </a:ext>
            </a:extLst>
          </p:cNvPr>
          <p:cNvSpPr>
            <a:spLocks noGrp="1"/>
          </p:cNvSpPr>
          <p:nvPr>
            <p:ph type="dt" sz="half" idx="10"/>
          </p:nvPr>
        </p:nvSpPr>
        <p:spPr/>
        <p:txBody>
          <a:bodyPr/>
          <a:lstStyle/>
          <a:p>
            <a:pPr>
              <a:defRPr/>
            </a:pPr>
            <a:fld id="{73CB6127-604F-C249-A065-C3B02BB141D5}" type="datetime1">
              <a:rPr lang="de-DE" smtClean="0"/>
              <a:t>22.09.2024</a:t>
            </a:fld>
            <a:endParaRPr lang="de-DE"/>
          </a:p>
        </p:txBody>
      </p:sp>
      <p:sp>
        <p:nvSpPr>
          <p:cNvPr id="3" name="Fußzeilenplatzhalter 2">
            <a:extLst>
              <a:ext uri="{FF2B5EF4-FFF2-40B4-BE49-F238E27FC236}">
                <a16:creationId xmlns:a16="http://schemas.microsoft.com/office/drawing/2014/main" id="{F18870D7-B856-6FFE-90BE-CE7A6B3B9E64}"/>
              </a:ext>
            </a:extLst>
          </p:cNvPr>
          <p:cNvSpPr>
            <a:spLocks noGrp="1"/>
          </p:cNvSpPr>
          <p:nvPr>
            <p:ph type="ftr" sz="quarter" idx="11"/>
          </p:nvPr>
        </p:nvSpPr>
        <p:spPr/>
        <p:txBody>
          <a:bodyPr/>
          <a:lstStyle/>
          <a:p>
            <a:pPr>
              <a:defRPr/>
            </a:pPr>
            <a:r>
              <a:rPr lang="de-DE"/>
              <a:t>Transdisciplinarity: Concept and Applications</a:t>
            </a:r>
          </a:p>
        </p:txBody>
      </p:sp>
    </p:spTree>
    <p:extLst>
      <p:ext uri="{BB962C8B-B14F-4D97-AF65-F5344CB8AC3E}">
        <p14:creationId xmlns:p14="http://schemas.microsoft.com/office/powerpoint/2010/main" val="4127309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29ED706F-B76A-2519-26AE-BAC24348099D}"/>
              </a:ext>
            </a:extLst>
          </p:cNvPr>
          <p:cNvSpPr>
            <a:spLocks noGrp="1" noChangeArrowheads="1"/>
          </p:cNvSpPr>
          <p:nvPr>
            <p:ph type="title"/>
          </p:nvPr>
        </p:nvSpPr>
        <p:spPr>
          <a:xfrm>
            <a:off x="647727" y="-19704"/>
            <a:ext cx="8899896" cy="1027113"/>
          </a:xfrm>
        </p:spPr>
        <p:txBody>
          <a:bodyPr/>
          <a:lstStyle/>
          <a:p>
            <a:r>
              <a:rPr lang="en-US" altLang="de-DE" sz="3200" b="1" dirty="0">
                <a:ea typeface="ＭＳ Ｐゴシック" panose="020B0600070205080204" pitchFamily="34" charset="-128"/>
              </a:rPr>
              <a:t>Two questions for co-production of knowledge</a:t>
            </a:r>
          </a:p>
        </p:txBody>
      </p:sp>
      <p:sp>
        <p:nvSpPr>
          <p:cNvPr id="20482" name="Rectangle 3">
            <a:extLst>
              <a:ext uri="{FF2B5EF4-FFF2-40B4-BE49-F238E27FC236}">
                <a16:creationId xmlns:a16="http://schemas.microsoft.com/office/drawing/2014/main" id="{048EEBE7-7C9C-E8ED-7F20-FF3F8BA7FFD2}"/>
              </a:ext>
            </a:extLst>
          </p:cNvPr>
          <p:cNvSpPr>
            <a:spLocks noGrp="1" noChangeArrowheads="1"/>
          </p:cNvSpPr>
          <p:nvPr>
            <p:ph type="body" idx="1"/>
          </p:nvPr>
        </p:nvSpPr>
        <p:spPr>
          <a:xfrm>
            <a:off x="850900" y="1143000"/>
            <a:ext cx="8293100" cy="4987925"/>
          </a:xfrm>
        </p:spPr>
        <p:txBody>
          <a:bodyPr/>
          <a:lstStyle/>
          <a:p>
            <a:r>
              <a:rPr lang="en-US" altLang="de-DE" sz="2800" b="1" i="1">
                <a:ea typeface="ＭＳ Ｐゴシック" panose="020B0600070205080204" pitchFamily="34" charset="-128"/>
              </a:rPr>
              <a:t>Inclusion</a:t>
            </a:r>
          </a:p>
          <a:p>
            <a:pPr lvl="1"/>
            <a:r>
              <a:rPr lang="en-US" altLang="de-DE" sz="2400" i="1">
                <a:ea typeface="ＭＳ Ｐゴシック" panose="020B0600070205080204" pitchFamily="34" charset="-128"/>
              </a:rPr>
              <a:t>Who:</a:t>
            </a:r>
            <a:r>
              <a:rPr lang="en-US" altLang="de-DE" sz="2400">
                <a:ea typeface="ＭＳ Ｐゴシック" panose="020B0600070205080204" pitchFamily="34" charset="-128"/>
              </a:rPr>
              <a:t> stakeholders, scientists, public(s)</a:t>
            </a:r>
          </a:p>
          <a:p>
            <a:pPr lvl="1"/>
            <a:r>
              <a:rPr lang="en-US" altLang="de-DE" sz="2400" i="1">
                <a:ea typeface="ＭＳ Ｐゴシック" panose="020B0600070205080204" pitchFamily="34" charset="-128"/>
              </a:rPr>
              <a:t>What:</a:t>
            </a:r>
            <a:r>
              <a:rPr lang="en-US" altLang="de-DE" sz="2400">
                <a:ea typeface="ＭＳ Ｐゴシック" panose="020B0600070205080204" pitchFamily="34" charset="-128"/>
              </a:rPr>
              <a:t> options, policies, scenarios, frames, preferences</a:t>
            </a:r>
          </a:p>
          <a:p>
            <a:pPr lvl="1"/>
            <a:r>
              <a:rPr lang="en-US" altLang="de-DE" sz="2400" i="1">
                <a:ea typeface="ＭＳ Ｐゴシック" panose="020B0600070205080204" pitchFamily="34" charset="-128"/>
              </a:rPr>
              <a:t>Scope:</a:t>
            </a:r>
            <a:r>
              <a:rPr lang="en-US" altLang="de-DE" sz="2400">
                <a:ea typeface="ＭＳ Ｐゴシック" panose="020B0600070205080204" pitchFamily="34" charset="-128"/>
              </a:rPr>
              <a:t> multi-level governance (vertical and horizontal)</a:t>
            </a:r>
          </a:p>
          <a:p>
            <a:pPr lvl="1"/>
            <a:r>
              <a:rPr lang="en-US" altLang="de-DE" sz="2400" i="1">
                <a:ea typeface="ＭＳ Ｐゴシック" panose="020B0600070205080204" pitchFamily="34" charset="-128"/>
              </a:rPr>
              <a:t>Scale: </a:t>
            </a:r>
            <a:r>
              <a:rPr lang="en-US" altLang="de-DE" sz="2400">
                <a:ea typeface="ＭＳ Ｐゴシック" panose="020B0600070205080204" pitchFamily="34" charset="-128"/>
              </a:rPr>
              <a:t>space, time period, future generations</a:t>
            </a:r>
          </a:p>
          <a:p>
            <a:r>
              <a:rPr lang="en-US" altLang="de-DE" sz="2800" b="1" i="1">
                <a:ea typeface="ＭＳ Ｐゴシック" panose="020B0600070205080204" pitchFamily="34" charset="-128"/>
              </a:rPr>
              <a:t>Closure</a:t>
            </a:r>
          </a:p>
          <a:p>
            <a:pPr lvl="1"/>
            <a:r>
              <a:rPr lang="en-US" altLang="de-DE" sz="2400" i="1">
                <a:ea typeface="ＭＳ Ｐゴシック" panose="020B0600070205080204" pitchFamily="34" charset="-128"/>
              </a:rPr>
              <a:t>What counts:</a:t>
            </a:r>
            <a:r>
              <a:rPr lang="en-US" altLang="de-DE" sz="2400">
                <a:ea typeface="ＭＳ Ｐゴシック" panose="020B0600070205080204" pitchFamily="34" charset="-128"/>
              </a:rPr>
              <a:t> acceptable evidence</a:t>
            </a:r>
          </a:p>
          <a:p>
            <a:pPr lvl="1"/>
            <a:r>
              <a:rPr lang="en-US" altLang="de-DE" sz="2400" i="1">
                <a:ea typeface="ＭＳ Ｐゴシック" panose="020B0600070205080204" pitchFamily="34" charset="-128"/>
              </a:rPr>
              <a:t>What is more convincing:</a:t>
            </a:r>
            <a:r>
              <a:rPr lang="en-US" altLang="de-DE" sz="2400">
                <a:ea typeface="ＭＳ Ｐゴシック" panose="020B0600070205080204" pitchFamily="34" charset="-128"/>
              </a:rPr>
              <a:t> competition of arguments</a:t>
            </a:r>
          </a:p>
          <a:p>
            <a:pPr lvl="1"/>
            <a:r>
              <a:rPr lang="en-US" altLang="de-DE" sz="2400" i="1">
                <a:ea typeface="ＭＳ Ｐゴシック" panose="020B0600070205080204" pitchFamily="34" charset="-128"/>
              </a:rPr>
              <a:t>What option is selected:</a:t>
            </a:r>
            <a:r>
              <a:rPr lang="en-US" altLang="de-DE" sz="2400">
                <a:ea typeface="ＭＳ Ｐゴシック" panose="020B0600070205080204" pitchFamily="34" charset="-128"/>
              </a:rPr>
              <a:t> decision making rule (consensus, compromise, voting)</a:t>
            </a:r>
          </a:p>
          <a:p>
            <a:pPr lvl="1">
              <a:buFontTx/>
              <a:buNone/>
            </a:pPr>
            <a:endParaRPr lang="en-US" altLang="de-DE" sz="2400">
              <a:ea typeface="ＭＳ Ｐゴシック" panose="020B0600070205080204" pitchFamily="34" charset="-128"/>
            </a:endParaRPr>
          </a:p>
        </p:txBody>
      </p:sp>
      <p:cxnSp>
        <p:nvCxnSpPr>
          <p:cNvPr id="20483" name="Gerade Verbindung 8">
            <a:extLst>
              <a:ext uri="{FF2B5EF4-FFF2-40B4-BE49-F238E27FC236}">
                <a16:creationId xmlns:a16="http://schemas.microsoft.com/office/drawing/2014/main" id="{DF9755B8-10D8-74A5-9E19-83466E295ECD}"/>
              </a:ext>
            </a:extLst>
          </p:cNvPr>
          <p:cNvCxnSpPr>
            <a:cxnSpLocks noChangeShapeType="1"/>
          </p:cNvCxnSpPr>
          <p:nvPr/>
        </p:nvCxnSpPr>
        <p:spPr bwMode="auto">
          <a:xfrm rot="10800000">
            <a:off x="642938" y="1143000"/>
            <a:ext cx="8301037" cy="14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71498689"/>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986EA6D7-4E91-D13B-9210-721FAF6E786D}"/>
              </a:ext>
            </a:extLst>
          </p:cNvPr>
          <p:cNvSpPr>
            <a:spLocks noGrp="1" noChangeArrowheads="1"/>
          </p:cNvSpPr>
          <p:nvPr>
            <p:ph type="title"/>
          </p:nvPr>
        </p:nvSpPr>
        <p:spPr>
          <a:xfrm>
            <a:off x="928688" y="0"/>
            <a:ext cx="8686800" cy="1027113"/>
          </a:xfrm>
        </p:spPr>
        <p:txBody>
          <a:bodyPr/>
          <a:lstStyle/>
          <a:p>
            <a:r>
              <a:rPr lang="en-US" altLang="de-DE" sz="3600" b="1">
                <a:ea typeface="ＭＳ Ｐゴシック" panose="020B0600070205080204" pitchFamily="34" charset="-128"/>
              </a:rPr>
              <a:t>Who should be involved?</a:t>
            </a:r>
          </a:p>
        </p:txBody>
      </p:sp>
      <p:sp>
        <p:nvSpPr>
          <p:cNvPr id="22530" name="Rectangle 3">
            <a:extLst>
              <a:ext uri="{FF2B5EF4-FFF2-40B4-BE49-F238E27FC236}">
                <a16:creationId xmlns:a16="http://schemas.microsoft.com/office/drawing/2014/main" id="{260989E1-99E2-1835-460C-CC432B6DB265}"/>
              </a:ext>
            </a:extLst>
          </p:cNvPr>
          <p:cNvSpPr>
            <a:spLocks noGrp="1" noChangeArrowheads="1"/>
          </p:cNvSpPr>
          <p:nvPr>
            <p:ph type="body" idx="1"/>
          </p:nvPr>
        </p:nvSpPr>
        <p:spPr>
          <a:xfrm>
            <a:off x="850900" y="1143000"/>
            <a:ext cx="7897813" cy="4987925"/>
          </a:xfrm>
        </p:spPr>
        <p:txBody>
          <a:bodyPr/>
          <a:lstStyle/>
          <a:p>
            <a:r>
              <a:rPr lang="en-US" altLang="de-DE" sz="2800" b="1" i="1">
                <a:ea typeface="ＭＳ Ｐゴシック" panose="020B0600070205080204" pitchFamily="34" charset="-128"/>
              </a:rPr>
              <a:t>Vertical governance</a:t>
            </a:r>
          </a:p>
          <a:p>
            <a:pPr lvl="1"/>
            <a:r>
              <a:rPr lang="en-US" altLang="de-DE" sz="2400" i="1">
                <a:ea typeface="ＭＳ Ｐゴシック" panose="020B0600070205080204" pitchFamily="34" charset="-128"/>
              </a:rPr>
              <a:t> Political bodies ranging from communities via regions, states, countries, to international level</a:t>
            </a:r>
            <a:endParaRPr lang="en-US" altLang="de-DE" sz="2400">
              <a:ea typeface="ＭＳ Ｐゴシック" panose="020B0600070205080204" pitchFamily="34" charset="-128"/>
            </a:endParaRPr>
          </a:p>
          <a:p>
            <a:pPr lvl="1"/>
            <a:r>
              <a:rPr lang="en-US" altLang="de-DE" sz="2400" i="1">
                <a:ea typeface="ＭＳ Ｐゴシック" panose="020B0600070205080204" pitchFamily="34" charset="-128"/>
              </a:rPr>
              <a:t>Other agencies or ministries</a:t>
            </a:r>
            <a:endParaRPr lang="en-US" altLang="de-DE" sz="2400">
              <a:ea typeface="ＭＳ Ｐゴシック" panose="020B0600070205080204" pitchFamily="34" charset="-128"/>
            </a:endParaRPr>
          </a:p>
          <a:p>
            <a:pPr lvl="1"/>
            <a:r>
              <a:rPr lang="en-US" altLang="de-DE" sz="2400" i="1">
                <a:ea typeface="ＭＳ Ｐゴシック" panose="020B0600070205080204" pitchFamily="34" charset="-128"/>
              </a:rPr>
              <a:t>Subordinate administrations</a:t>
            </a:r>
          </a:p>
          <a:p>
            <a:pPr lvl="1">
              <a:buFont typeface="Wingdings" pitchFamily="2" charset="2"/>
              <a:buNone/>
            </a:pPr>
            <a:endParaRPr lang="en-US" altLang="de-DE" sz="2400">
              <a:ea typeface="ＭＳ Ｐゴシック" panose="020B0600070205080204" pitchFamily="34" charset="-128"/>
            </a:endParaRPr>
          </a:p>
          <a:p>
            <a:r>
              <a:rPr lang="en-US" altLang="de-DE" sz="2800" b="1" i="1">
                <a:ea typeface="ＭＳ Ｐゴシック" panose="020B0600070205080204" pitchFamily="34" charset="-128"/>
              </a:rPr>
              <a:t>Horizontal governance</a:t>
            </a:r>
          </a:p>
          <a:p>
            <a:pPr lvl="1"/>
            <a:r>
              <a:rPr lang="en-US" altLang="de-DE" sz="2400" i="1">
                <a:ea typeface="ＭＳ Ｐゴシック" panose="020B0600070205080204" pitchFamily="34" charset="-128"/>
              </a:rPr>
              <a:t>Stakeholders (organized groups with an interest in the issue including private sector and NGOs)</a:t>
            </a:r>
            <a:endParaRPr lang="en-US" altLang="de-DE" sz="2400">
              <a:ea typeface="ＭＳ Ｐゴシック" panose="020B0600070205080204" pitchFamily="34" charset="-128"/>
            </a:endParaRPr>
          </a:p>
          <a:p>
            <a:pPr lvl="1"/>
            <a:r>
              <a:rPr lang="en-US" altLang="de-DE" sz="2400" i="1">
                <a:ea typeface="ＭＳ Ｐゴシック" panose="020B0600070205080204" pitchFamily="34" charset="-128"/>
              </a:rPr>
              <a:t>Experts (groups with specific knowledge)</a:t>
            </a:r>
          </a:p>
          <a:p>
            <a:pPr lvl="1"/>
            <a:r>
              <a:rPr lang="en-US" altLang="de-DE" sz="2400" i="1">
                <a:ea typeface="ＭＳ Ｐゴシック" panose="020B0600070205080204" pitchFamily="34" charset="-128"/>
              </a:rPr>
              <a:t>Multipliers (Media, opinion leaders)</a:t>
            </a:r>
          </a:p>
          <a:p>
            <a:pPr lvl="1"/>
            <a:r>
              <a:rPr lang="en-US" altLang="de-DE" sz="2400" i="1">
                <a:ea typeface="ＭＳ Ｐゴシック" panose="020B0600070205080204" pitchFamily="34" charset="-128"/>
              </a:rPr>
              <a:t>Affected and general public</a:t>
            </a:r>
            <a:endParaRPr lang="en-US" altLang="de-DE" sz="2400">
              <a:ea typeface="ＭＳ Ｐゴシック" panose="020B0600070205080204" pitchFamily="34" charset="-128"/>
            </a:endParaRPr>
          </a:p>
          <a:p>
            <a:pPr lvl="1">
              <a:buFontTx/>
              <a:buNone/>
            </a:pPr>
            <a:endParaRPr lang="en-US" altLang="de-DE" sz="2400">
              <a:ea typeface="ＭＳ Ｐゴシック" panose="020B0600070205080204" pitchFamily="34" charset="-128"/>
            </a:endParaRPr>
          </a:p>
        </p:txBody>
      </p:sp>
      <p:cxnSp>
        <p:nvCxnSpPr>
          <p:cNvPr id="22531" name="Gerade Verbindung 8">
            <a:extLst>
              <a:ext uri="{FF2B5EF4-FFF2-40B4-BE49-F238E27FC236}">
                <a16:creationId xmlns:a16="http://schemas.microsoft.com/office/drawing/2014/main" id="{961B3E9F-1F41-D027-07B0-2024B9E00FA9}"/>
              </a:ext>
            </a:extLst>
          </p:cNvPr>
          <p:cNvCxnSpPr>
            <a:cxnSpLocks noChangeShapeType="1"/>
          </p:cNvCxnSpPr>
          <p:nvPr/>
        </p:nvCxnSpPr>
        <p:spPr bwMode="auto">
          <a:xfrm rot="10800000">
            <a:off x="642938" y="1143000"/>
            <a:ext cx="8301037" cy="14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44073000"/>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AA5C55C-BDC7-DD60-10D9-E0172F8AAAC5}"/>
              </a:ext>
            </a:extLst>
          </p:cNvPr>
          <p:cNvSpPr>
            <a:spLocks noGrp="1" noChangeArrowheads="1"/>
          </p:cNvSpPr>
          <p:nvPr>
            <p:ph type="title"/>
          </p:nvPr>
        </p:nvSpPr>
        <p:spPr/>
        <p:txBody>
          <a:bodyPr/>
          <a:lstStyle/>
          <a:p>
            <a:r>
              <a:rPr lang="en-US" altLang="de-DE" sz="3200" b="1">
                <a:ea typeface="ＭＳ Ｐゴシック" panose="020B0600070205080204" pitchFamily="34" charset="-128"/>
              </a:rPr>
              <a:t>Candidates for Participatory Models</a:t>
            </a:r>
          </a:p>
        </p:txBody>
      </p:sp>
      <p:sp>
        <p:nvSpPr>
          <p:cNvPr id="26626" name="Rectangle 3">
            <a:extLst>
              <a:ext uri="{FF2B5EF4-FFF2-40B4-BE49-F238E27FC236}">
                <a16:creationId xmlns:a16="http://schemas.microsoft.com/office/drawing/2014/main" id="{0264D9EF-6644-D54C-55DD-C73DF5EE0A8E}"/>
              </a:ext>
            </a:extLst>
          </p:cNvPr>
          <p:cNvSpPr>
            <a:spLocks noGrp="1" noChangeArrowheads="1"/>
          </p:cNvSpPr>
          <p:nvPr>
            <p:ph type="body" idx="1"/>
          </p:nvPr>
        </p:nvSpPr>
        <p:spPr>
          <a:xfrm>
            <a:off x="850900" y="1628775"/>
            <a:ext cx="8293100" cy="4611688"/>
          </a:xfrm>
        </p:spPr>
        <p:txBody>
          <a:bodyPr/>
          <a:lstStyle/>
          <a:p>
            <a:pPr>
              <a:lnSpc>
                <a:spcPct val="90000"/>
              </a:lnSpc>
            </a:pPr>
            <a:r>
              <a:rPr lang="en-US" altLang="de-DE" sz="2800" b="1" i="1">
                <a:ea typeface="ＭＳ Ｐゴシック" panose="020B0600070205080204" pitchFamily="34" charset="-128"/>
              </a:rPr>
              <a:t>Organized stakeholders</a:t>
            </a:r>
          </a:p>
          <a:p>
            <a:pPr lvl="1">
              <a:lnSpc>
                <a:spcPct val="90000"/>
              </a:lnSpc>
            </a:pPr>
            <a:r>
              <a:rPr lang="en-US" altLang="de-DE" sz="2400">
                <a:ea typeface="ＭＳ Ｐゴシック" panose="020B0600070205080204" pitchFamily="34" charset="-128"/>
              </a:rPr>
              <a:t>Hearing</a:t>
            </a:r>
          </a:p>
          <a:p>
            <a:pPr lvl="1">
              <a:lnSpc>
                <a:spcPct val="90000"/>
              </a:lnSpc>
            </a:pPr>
            <a:r>
              <a:rPr lang="en-US" altLang="de-DE" sz="2400">
                <a:ea typeface="ＭＳ Ｐゴシック" panose="020B0600070205080204" pitchFamily="34" charset="-128"/>
              </a:rPr>
              <a:t>Round Tables (Forum, Dialogue Processes)</a:t>
            </a:r>
          </a:p>
          <a:p>
            <a:pPr lvl="1">
              <a:lnSpc>
                <a:spcPct val="90000"/>
              </a:lnSpc>
            </a:pPr>
            <a:r>
              <a:rPr lang="en-US" altLang="de-DE" sz="2400">
                <a:ea typeface="ＭＳ Ｐゴシック" panose="020B0600070205080204" pitchFamily="34" charset="-128"/>
              </a:rPr>
              <a:t>Negotiated Rulemaking</a:t>
            </a:r>
          </a:p>
          <a:p>
            <a:pPr lvl="1">
              <a:lnSpc>
                <a:spcPct val="90000"/>
              </a:lnSpc>
            </a:pPr>
            <a:r>
              <a:rPr lang="en-US" altLang="de-DE" sz="2400">
                <a:ea typeface="ＭＳ Ｐゴシック" panose="020B0600070205080204" pitchFamily="34" charset="-128"/>
              </a:rPr>
              <a:t>Mediation and Alternate Conflict Resolution</a:t>
            </a:r>
            <a:br>
              <a:rPr lang="en-US" altLang="de-DE" sz="2400">
                <a:ea typeface="ＭＳ Ｐゴシック" panose="020B0600070205080204" pitchFamily="34" charset="-128"/>
              </a:rPr>
            </a:br>
            <a:endParaRPr lang="en-US" altLang="de-DE" sz="2400">
              <a:ea typeface="ＭＳ Ｐゴシック" panose="020B0600070205080204" pitchFamily="34" charset="-128"/>
            </a:endParaRPr>
          </a:p>
          <a:p>
            <a:pPr>
              <a:lnSpc>
                <a:spcPct val="90000"/>
              </a:lnSpc>
            </a:pPr>
            <a:r>
              <a:rPr lang="en-US" altLang="de-DE" sz="2800" b="1" i="1">
                <a:ea typeface="ＭＳ Ｐゴシック" panose="020B0600070205080204" pitchFamily="34" charset="-128"/>
              </a:rPr>
              <a:t>General public</a:t>
            </a:r>
          </a:p>
          <a:p>
            <a:pPr lvl="1">
              <a:lnSpc>
                <a:spcPct val="90000"/>
              </a:lnSpc>
            </a:pPr>
            <a:r>
              <a:rPr lang="en-US" altLang="de-DE" sz="2400">
                <a:ea typeface="ＭＳ Ｐゴシック" panose="020B0600070205080204" pitchFamily="34" charset="-128"/>
              </a:rPr>
              <a:t>Ombudsperson</a:t>
            </a:r>
          </a:p>
          <a:p>
            <a:pPr lvl="1">
              <a:lnSpc>
                <a:spcPct val="90000"/>
              </a:lnSpc>
            </a:pPr>
            <a:r>
              <a:rPr lang="en-US" altLang="de-DE" sz="2400">
                <a:ea typeface="ＭＳ Ｐゴシック" panose="020B0600070205080204" pitchFamily="34" charset="-128"/>
              </a:rPr>
              <a:t>Public Hearings</a:t>
            </a:r>
          </a:p>
          <a:p>
            <a:pPr lvl="1">
              <a:lnSpc>
                <a:spcPct val="90000"/>
              </a:lnSpc>
            </a:pPr>
            <a:r>
              <a:rPr lang="en-US" altLang="de-DE" sz="2400">
                <a:ea typeface="ＭＳ Ｐゴシック" panose="020B0600070205080204" pitchFamily="34" charset="-128"/>
              </a:rPr>
              <a:t>Citizen Advisory Committees</a:t>
            </a:r>
          </a:p>
          <a:p>
            <a:pPr lvl="1">
              <a:lnSpc>
                <a:spcPct val="90000"/>
              </a:lnSpc>
            </a:pPr>
            <a:r>
              <a:rPr lang="en-US" altLang="de-DE" sz="2400">
                <a:ea typeface="ＭＳ Ｐゴシック" panose="020B0600070205080204" pitchFamily="34" charset="-128"/>
              </a:rPr>
              <a:t>Citizen Forum, Planning Cells, Citizen Juries</a:t>
            </a:r>
          </a:p>
          <a:p>
            <a:pPr lvl="1">
              <a:lnSpc>
                <a:spcPct val="90000"/>
              </a:lnSpc>
            </a:pPr>
            <a:r>
              <a:rPr lang="en-US" altLang="de-DE" sz="2400">
                <a:ea typeface="ＭＳ Ｐゴシック" panose="020B0600070205080204" pitchFamily="34" charset="-128"/>
              </a:rPr>
              <a:t>Consensus Conferences (Danish Model)</a:t>
            </a:r>
          </a:p>
        </p:txBody>
      </p:sp>
      <p:cxnSp>
        <p:nvCxnSpPr>
          <p:cNvPr id="26627" name="Gerade Verbindung 8">
            <a:extLst>
              <a:ext uri="{FF2B5EF4-FFF2-40B4-BE49-F238E27FC236}">
                <a16:creationId xmlns:a16="http://schemas.microsoft.com/office/drawing/2014/main" id="{7F4EDE0D-7F11-5CE3-B0CD-39BB1666B9F1}"/>
              </a:ext>
            </a:extLst>
          </p:cNvPr>
          <p:cNvCxnSpPr>
            <a:cxnSpLocks noChangeShapeType="1"/>
          </p:cNvCxnSpPr>
          <p:nvPr/>
        </p:nvCxnSpPr>
        <p:spPr bwMode="auto">
          <a:xfrm rot="10800000">
            <a:off x="642938" y="1143000"/>
            <a:ext cx="8301037" cy="14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7234193"/>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Rectangle 2">
            <a:extLst>
              <a:ext uri="{FF2B5EF4-FFF2-40B4-BE49-F238E27FC236}">
                <a16:creationId xmlns:a16="http://schemas.microsoft.com/office/drawing/2014/main" id="{8C1ED040-E33B-9F19-8E7B-75AA2ED54916}"/>
              </a:ext>
            </a:extLst>
          </p:cNvPr>
          <p:cNvSpPr>
            <a:spLocks noGrp="1" noChangeArrowheads="1"/>
          </p:cNvSpPr>
          <p:nvPr>
            <p:ph type="title"/>
          </p:nvPr>
        </p:nvSpPr>
        <p:spPr/>
        <p:txBody>
          <a:bodyPr/>
          <a:lstStyle/>
          <a:p>
            <a:pPr>
              <a:defRPr/>
            </a:pPr>
            <a:r>
              <a:rPr lang="de-DE" sz="2800" b="1" dirty="0" err="1">
                <a:cs typeface="Times New Roman" charset="0"/>
              </a:rPr>
              <a:t>Crucial</a:t>
            </a:r>
            <a:r>
              <a:rPr lang="de-DE" sz="2800" b="1" dirty="0">
                <a:cs typeface="Times New Roman" charset="0"/>
              </a:rPr>
              <a:t> Question</a:t>
            </a:r>
            <a:r>
              <a:rPr lang="de-DE" b="1" dirty="0">
                <a:cs typeface="Times New Roman" charset="0"/>
              </a:rPr>
              <a:t>:</a:t>
            </a:r>
          </a:p>
        </p:txBody>
      </p:sp>
      <p:sp>
        <p:nvSpPr>
          <p:cNvPr id="1722371" name="Rectangle 3">
            <a:extLst>
              <a:ext uri="{FF2B5EF4-FFF2-40B4-BE49-F238E27FC236}">
                <a16:creationId xmlns:a16="http://schemas.microsoft.com/office/drawing/2014/main" id="{437C6FE3-D34E-63C8-4F4A-2EFD830CEDA2}"/>
              </a:ext>
            </a:extLst>
          </p:cNvPr>
          <p:cNvSpPr>
            <a:spLocks noGrp="1" noChangeArrowheads="1"/>
          </p:cNvSpPr>
          <p:nvPr>
            <p:ph type="body" idx="1"/>
          </p:nvPr>
        </p:nvSpPr>
        <p:spPr>
          <a:xfrm>
            <a:off x="1000125" y="2138363"/>
            <a:ext cx="7670800" cy="4097337"/>
          </a:xfrm>
        </p:spPr>
        <p:txBody>
          <a:bodyPr/>
          <a:lstStyle/>
          <a:p>
            <a:pPr marL="0" indent="0">
              <a:buFont typeface="Wingdings" pitchFamily="2" charset="2"/>
              <a:buNone/>
              <a:defRPr/>
            </a:pPr>
            <a:r>
              <a:rPr lang="de-DE" altLang="de-DE" sz="3600" dirty="0" err="1"/>
              <a:t>What</a:t>
            </a:r>
            <a:r>
              <a:rPr lang="de-DE" altLang="de-DE" sz="3600" dirty="0"/>
              <a:t> do </a:t>
            </a:r>
            <a:r>
              <a:rPr lang="de-DE" altLang="de-DE" sz="3600" dirty="0" err="1"/>
              <a:t>these</a:t>
            </a:r>
            <a:r>
              <a:rPr lang="de-DE" altLang="de-DE" sz="3600" dirty="0"/>
              <a:t> </a:t>
            </a:r>
            <a:r>
              <a:rPr lang="de-DE" altLang="de-DE" sz="3600" dirty="0" err="1"/>
              <a:t>trends</a:t>
            </a:r>
            <a:r>
              <a:rPr lang="de-DE" altLang="de-DE" sz="3600" dirty="0"/>
              <a:t> </a:t>
            </a:r>
            <a:r>
              <a:rPr lang="de-DE" altLang="de-DE" sz="3600" dirty="0" err="1"/>
              <a:t>imply</a:t>
            </a:r>
            <a:r>
              <a:rPr lang="de-DE" altLang="de-DE" sz="3600" dirty="0"/>
              <a:t> for the </a:t>
            </a:r>
            <a:r>
              <a:rPr lang="de-DE" altLang="de-DE" sz="3600" dirty="0" err="1"/>
              <a:t>relationship</a:t>
            </a:r>
            <a:r>
              <a:rPr lang="de-DE" altLang="de-DE" sz="3600" dirty="0"/>
              <a:t> </a:t>
            </a:r>
            <a:r>
              <a:rPr lang="de-DE" altLang="de-DE" sz="3600" dirty="0" err="1"/>
              <a:t>between</a:t>
            </a:r>
            <a:r>
              <a:rPr lang="de-DE" altLang="de-DE" sz="3600" dirty="0"/>
              <a:t> science and </a:t>
            </a:r>
            <a:r>
              <a:rPr lang="de-DE" altLang="de-DE" sz="3600" dirty="0" err="1"/>
              <a:t>society</a:t>
            </a:r>
            <a:r>
              <a:rPr lang="de-DE" altLang="de-DE" sz="3600" dirty="0"/>
              <a:t>?</a:t>
            </a:r>
            <a:br>
              <a:rPr lang="de-DE" altLang="de-DE" sz="3600" dirty="0"/>
            </a:br>
            <a:endParaRPr lang="de-DE" altLang="de-DE" sz="3600" dirty="0"/>
          </a:p>
          <a:p>
            <a:pPr marL="0" indent="0">
              <a:buFont typeface="Wingdings" pitchFamily="2" charset="2"/>
              <a:buNone/>
              <a:defRPr/>
            </a:pPr>
            <a:endParaRPr lang="de-DE" altLang="de-DE" sz="3600" dirty="0"/>
          </a:p>
        </p:txBody>
      </p:sp>
      <p:sp>
        <p:nvSpPr>
          <p:cNvPr id="2" name="Datumsplatzhalter 1">
            <a:extLst>
              <a:ext uri="{FF2B5EF4-FFF2-40B4-BE49-F238E27FC236}">
                <a16:creationId xmlns:a16="http://schemas.microsoft.com/office/drawing/2014/main" id="{7A577DA3-7894-D48D-825B-8F4820BD3375}"/>
              </a:ext>
            </a:extLst>
          </p:cNvPr>
          <p:cNvSpPr>
            <a:spLocks noGrp="1"/>
          </p:cNvSpPr>
          <p:nvPr>
            <p:ph type="dt" sz="half" idx="10"/>
          </p:nvPr>
        </p:nvSpPr>
        <p:spPr/>
        <p:txBody>
          <a:bodyPr/>
          <a:lstStyle/>
          <a:p>
            <a:pPr>
              <a:defRPr/>
            </a:pPr>
            <a:fld id="{61934A33-900D-6740-9A25-04995E4433CB}" type="datetime1">
              <a:rPr lang="de-DE" smtClean="0"/>
              <a:t>22.09.2024</a:t>
            </a:fld>
            <a:endParaRPr lang="de-DE"/>
          </a:p>
        </p:txBody>
      </p:sp>
      <p:sp>
        <p:nvSpPr>
          <p:cNvPr id="3" name="Fußzeilenplatzhalter 2">
            <a:extLst>
              <a:ext uri="{FF2B5EF4-FFF2-40B4-BE49-F238E27FC236}">
                <a16:creationId xmlns:a16="http://schemas.microsoft.com/office/drawing/2014/main" id="{1EECCB75-A8F1-ED82-4384-F57DA8D584F5}"/>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827088" y="20402"/>
            <a:ext cx="7848872" cy="938213"/>
          </a:xfrm>
        </p:spPr>
        <p:txBody>
          <a:bodyPr/>
          <a:lstStyle/>
          <a:p>
            <a:pPr eaLnBrk="1" hangingPunct="1">
              <a:defRPr/>
            </a:pPr>
            <a:r>
              <a:rPr lang="fr-CH" sz="3600" b="1" dirty="0">
                <a:cs typeface="+mj-cs"/>
              </a:rPr>
              <a:t>Challenges</a:t>
            </a:r>
            <a:endParaRPr lang="fr-FR" sz="3600" b="1" dirty="0">
              <a:cs typeface="+mj-cs"/>
            </a:endParaRPr>
          </a:p>
        </p:txBody>
      </p:sp>
      <p:sp>
        <p:nvSpPr>
          <p:cNvPr id="1942531" name="Rectangle 3"/>
          <p:cNvSpPr>
            <a:spLocks noGrp="1" noChangeArrowheads="1"/>
          </p:cNvSpPr>
          <p:nvPr>
            <p:ph type="body" idx="1"/>
          </p:nvPr>
        </p:nvSpPr>
        <p:spPr>
          <a:xfrm>
            <a:off x="898848" y="1556792"/>
            <a:ext cx="7705352" cy="5448300"/>
          </a:xfrm>
        </p:spPr>
        <p:txBody>
          <a:bodyPr/>
          <a:lstStyle/>
          <a:p>
            <a:pPr eaLnBrk="1" hangingPunct="1">
              <a:lnSpc>
                <a:spcPct val="90000"/>
              </a:lnSpc>
              <a:defRPr/>
            </a:pPr>
            <a:r>
              <a:rPr lang="en-US" sz="2400" dirty="0">
                <a:cs typeface="+mn-cs"/>
              </a:rPr>
              <a:t>Major increase in scientific studies and analyses without major impact on the success of sustainability, climate protection and energy transition</a:t>
            </a:r>
            <a:br>
              <a:rPr lang="en-US" sz="2400" dirty="0">
                <a:cs typeface="+mn-cs"/>
              </a:rPr>
            </a:br>
            <a:endParaRPr lang="en-US" sz="2400" dirty="0">
              <a:cs typeface="+mn-cs"/>
            </a:endParaRPr>
          </a:p>
          <a:p>
            <a:pPr eaLnBrk="1" hangingPunct="1">
              <a:lnSpc>
                <a:spcPct val="90000"/>
              </a:lnSpc>
              <a:defRPr/>
            </a:pPr>
            <a:r>
              <a:rPr lang="en-US" sz="2400" dirty="0">
                <a:cs typeface="+mn-cs"/>
              </a:rPr>
              <a:t>Plurality of knowledge claims: science is not the only knowledge provider that counts</a:t>
            </a:r>
            <a:br>
              <a:rPr lang="en-US" sz="2400" dirty="0">
                <a:cs typeface="+mn-cs"/>
              </a:rPr>
            </a:br>
            <a:endParaRPr lang="en-US" sz="2400" dirty="0">
              <a:cs typeface="+mn-cs"/>
            </a:endParaRPr>
          </a:p>
          <a:p>
            <a:pPr eaLnBrk="1" hangingPunct="1">
              <a:lnSpc>
                <a:spcPct val="90000"/>
              </a:lnSpc>
              <a:defRPr/>
            </a:pPr>
            <a:r>
              <a:rPr lang="en-US" sz="2400" dirty="0">
                <a:cs typeface="+mn-cs"/>
              </a:rPr>
              <a:t>Missing bridges between knowledge and action</a:t>
            </a:r>
            <a:br>
              <a:rPr lang="en-US" sz="2400" dirty="0">
                <a:cs typeface="+mn-cs"/>
              </a:rPr>
            </a:br>
            <a:endParaRPr lang="en-US" sz="2400" dirty="0">
              <a:cs typeface="+mn-cs"/>
            </a:endParaRPr>
          </a:p>
          <a:p>
            <a:pPr eaLnBrk="1" hangingPunct="1">
              <a:lnSpc>
                <a:spcPct val="90000"/>
              </a:lnSpc>
              <a:defRPr/>
            </a:pPr>
            <a:r>
              <a:rPr lang="en-US" sz="2400" dirty="0">
                <a:cs typeface="+mn-cs"/>
              </a:rPr>
              <a:t>Lack of convincing concepts for transformative and transdisciplinary research</a:t>
            </a:r>
            <a:br>
              <a:rPr lang="en-US" sz="2400" dirty="0">
                <a:cs typeface="+mn-cs"/>
              </a:rPr>
            </a:br>
            <a:br>
              <a:rPr lang="en-GB" sz="2400" dirty="0">
                <a:cs typeface="+mn-cs"/>
              </a:rPr>
            </a:br>
            <a:endParaRPr lang="en-GB" sz="2400" dirty="0">
              <a:cs typeface="+mn-cs"/>
            </a:endParaRPr>
          </a:p>
        </p:txBody>
      </p:sp>
      <p:sp>
        <p:nvSpPr>
          <p:cNvPr id="2" name="Datumsplatzhalter 1">
            <a:extLst>
              <a:ext uri="{FF2B5EF4-FFF2-40B4-BE49-F238E27FC236}">
                <a16:creationId xmlns:a16="http://schemas.microsoft.com/office/drawing/2014/main" id="{C60768E3-2F4B-7242-2789-A72A43CC208C}"/>
              </a:ext>
            </a:extLst>
          </p:cNvPr>
          <p:cNvSpPr>
            <a:spLocks noGrp="1"/>
          </p:cNvSpPr>
          <p:nvPr>
            <p:ph type="dt" sz="half" idx="10"/>
          </p:nvPr>
        </p:nvSpPr>
        <p:spPr/>
        <p:txBody>
          <a:bodyPr/>
          <a:lstStyle/>
          <a:p>
            <a:pPr>
              <a:defRPr/>
            </a:pPr>
            <a:fld id="{570D7EA9-6D64-7C4B-8AD7-1453E62B08B3}" type="datetime1">
              <a:rPr lang="de-DE" smtClean="0"/>
              <a:t>22.09.2024</a:t>
            </a:fld>
            <a:endParaRPr lang="de-DE"/>
          </a:p>
        </p:txBody>
      </p:sp>
      <p:sp>
        <p:nvSpPr>
          <p:cNvPr id="3" name="Fußzeilenplatzhalter 2">
            <a:extLst>
              <a:ext uri="{FF2B5EF4-FFF2-40B4-BE49-F238E27FC236}">
                <a16:creationId xmlns:a16="http://schemas.microsoft.com/office/drawing/2014/main" id="{DF5C80BB-C578-19BE-5B14-7D9DD5C4075B}"/>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319170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p:nvPr>
        </p:nvSpPr>
        <p:spPr>
          <a:xfrm>
            <a:off x="683568" y="116632"/>
            <a:ext cx="7494588" cy="938213"/>
          </a:xfrm>
        </p:spPr>
        <p:txBody>
          <a:bodyPr/>
          <a:lstStyle/>
          <a:p>
            <a:pPr eaLnBrk="1" hangingPunct="1">
              <a:defRPr/>
            </a:pPr>
            <a:r>
              <a:rPr lang="fr-CH" sz="3200" b="1" dirty="0" err="1">
                <a:cs typeface="+mj-cs"/>
              </a:rPr>
              <a:t>Transdisciplinary</a:t>
            </a:r>
            <a:r>
              <a:rPr lang="fr-CH" sz="3200" b="1" dirty="0">
                <a:cs typeface="+mj-cs"/>
              </a:rPr>
              <a:t> Concept of Science</a:t>
            </a:r>
            <a:endParaRPr lang="fr-FR" sz="3200" b="1" dirty="0">
              <a:cs typeface="+mj-cs"/>
            </a:endParaRPr>
          </a:p>
        </p:txBody>
      </p:sp>
      <p:sp>
        <p:nvSpPr>
          <p:cNvPr id="1942531" name="Rectangle 3"/>
          <p:cNvSpPr>
            <a:spLocks noGrp="1" noChangeArrowheads="1"/>
          </p:cNvSpPr>
          <p:nvPr>
            <p:ph type="body" idx="1"/>
          </p:nvPr>
        </p:nvSpPr>
        <p:spPr>
          <a:xfrm>
            <a:off x="918976" y="1556792"/>
            <a:ext cx="7705352" cy="5448300"/>
          </a:xfrm>
        </p:spPr>
        <p:txBody>
          <a:bodyPr/>
          <a:lstStyle/>
          <a:p>
            <a:r>
              <a:rPr lang="en-US" sz="2400" i="1" dirty="0"/>
              <a:t>Classic Research </a:t>
            </a:r>
            <a:r>
              <a:rPr lang="en-US" sz="2400" dirty="0"/>
              <a:t>(curiosity driven, methodological rigor, open questions)</a:t>
            </a:r>
            <a:br>
              <a:rPr lang="en-US" sz="2400" dirty="0"/>
            </a:br>
            <a:endParaRPr lang="en-US" sz="2400" dirty="0"/>
          </a:p>
          <a:p>
            <a:r>
              <a:rPr lang="en-US" sz="2400" i="1" dirty="0"/>
              <a:t>Goal Oriented Investigations </a:t>
            </a:r>
            <a:r>
              <a:rPr lang="en-US" sz="2400" dirty="0"/>
              <a:t>(coherent strategies to reach a predefined objective or set of objectives, including assessment of unintended consequences</a:t>
            </a:r>
            <a:br>
              <a:rPr lang="en-US" sz="2400" dirty="0"/>
            </a:br>
            <a:endParaRPr lang="en-US" sz="2400" dirty="0"/>
          </a:p>
          <a:p>
            <a:r>
              <a:rPr lang="en-US" sz="2400" i="1" dirty="0"/>
              <a:t>Catalytic Expertise </a:t>
            </a:r>
            <a:r>
              <a:rPr lang="en-US" sz="2400" dirty="0"/>
              <a:t>(analyzing, designing and facilitating processes to initiate constructive and productive learning among and between different knowledge camps, interest groups and value orientations)</a:t>
            </a:r>
            <a:br>
              <a:rPr lang="en-US" sz="2400" dirty="0">
                <a:cs typeface="+mn-cs"/>
              </a:rPr>
            </a:br>
            <a:br>
              <a:rPr lang="en-GB" sz="2400" dirty="0">
                <a:cs typeface="+mn-cs"/>
              </a:rPr>
            </a:br>
            <a:endParaRPr lang="en-GB" sz="2400" dirty="0">
              <a:cs typeface="+mn-cs"/>
            </a:endParaRPr>
          </a:p>
        </p:txBody>
      </p:sp>
      <p:sp>
        <p:nvSpPr>
          <p:cNvPr id="2" name="Datumsplatzhalter 1">
            <a:extLst>
              <a:ext uri="{FF2B5EF4-FFF2-40B4-BE49-F238E27FC236}">
                <a16:creationId xmlns:a16="http://schemas.microsoft.com/office/drawing/2014/main" id="{C514C94B-1CCE-0893-5302-C2874955B93D}"/>
              </a:ext>
            </a:extLst>
          </p:cNvPr>
          <p:cNvSpPr>
            <a:spLocks noGrp="1"/>
          </p:cNvSpPr>
          <p:nvPr>
            <p:ph type="dt" sz="half" idx="10"/>
          </p:nvPr>
        </p:nvSpPr>
        <p:spPr/>
        <p:txBody>
          <a:bodyPr/>
          <a:lstStyle/>
          <a:p>
            <a:pPr>
              <a:defRPr/>
            </a:pPr>
            <a:fld id="{73CB6127-604F-C249-A065-C3B02BB141D5}" type="datetime1">
              <a:rPr lang="de-DE" smtClean="0"/>
              <a:t>22.09.2024</a:t>
            </a:fld>
            <a:endParaRPr lang="de-DE"/>
          </a:p>
        </p:txBody>
      </p:sp>
      <p:sp>
        <p:nvSpPr>
          <p:cNvPr id="3" name="Fußzeilenplatzhalter 2">
            <a:extLst>
              <a:ext uri="{FF2B5EF4-FFF2-40B4-BE49-F238E27FC236}">
                <a16:creationId xmlns:a16="http://schemas.microsoft.com/office/drawing/2014/main" id="{F18870D7-B856-6FFE-90BE-CE7A6B3B9E64}"/>
              </a:ext>
            </a:extLst>
          </p:cNvPr>
          <p:cNvSpPr>
            <a:spLocks noGrp="1"/>
          </p:cNvSpPr>
          <p:nvPr>
            <p:ph type="ftr" sz="quarter" idx="11"/>
          </p:nvPr>
        </p:nvSpPr>
        <p:spPr/>
        <p:txBody>
          <a:bodyPr/>
          <a:lstStyle/>
          <a:p>
            <a:pPr>
              <a:defRPr/>
            </a:pPr>
            <a:r>
              <a:rPr lang="de-DE" dirty="0" err="1"/>
              <a:t>Transdiciplinary</a:t>
            </a:r>
            <a:r>
              <a:rPr lang="de-DE" dirty="0"/>
              <a:t> Research and Implementation</a:t>
            </a:r>
          </a:p>
        </p:txBody>
      </p:sp>
    </p:spTree>
    <p:extLst>
      <p:ext uri="{BB962C8B-B14F-4D97-AF65-F5344CB8AC3E}">
        <p14:creationId xmlns:p14="http://schemas.microsoft.com/office/powerpoint/2010/main" val="38412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a:extLst>
              <a:ext uri="{FF2B5EF4-FFF2-40B4-BE49-F238E27FC236}">
                <a16:creationId xmlns:a16="http://schemas.microsoft.com/office/drawing/2014/main" id="{83EEBB39-0AEA-9321-639A-984E8F0504FB}"/>
              </a:ext>
            </a:extLst>
          </p:cNvPr>
          <p:cNvSpPr>
            <a:spLocks noGrp="1" noChangeArrowheads="1"/>
          </p:cNvSpPr>
          <p:nvPr>
            <p:ph type="title"/>
          </p:nvPr>
        </p:nvSpPr>
        <p:spPr/>
        <p:txBody>
          <a:bodyPr/>
          <a:lstStyle/>
          <a:p>
            <a:pPr>
              <a:defRPr/>
            </a:pPr>
            <a:r>
              <a:rPr lang="fr-CH" sz="3200" b="1" dirty="0">
                <a:cs typeface="+mj-cs"/>
              </a:rPr>
              <a:t>Social Science Instruments and Methods I</a:t>
            </a:r>
            <a:endParaRPr lang="en-US" sz="3200" b="1" dirty="0"/>
          </a:p>
        </p:txBody>
      </p:sp>
      <p:sp>
        <p:nvSpPr>
          <p:cNvPr id="1703939" name="Rectangle 3">
            <a:extLst>
              <a:ext uri="{FF2B5EF4-FFF2-40B4-BE49-F238E27FC236}">
                <a16:creationId xmlns:a16="http://schemas.microsoft.com/office/drawing/2014/main" id="{FF6574D2-A724-7B51-C87B-33088971085B}"/>
              </a:ext>
            </a:extLst>
          </p:cNvPr>
          <p:cNvSpPr>
            <a:spLocks noGrp="1" noChangeArrowheads="1"/>
          </p:cNvSpPr>
          <p:nvPr>
            <p:ph type="body" idx="1"/>
          </p:nvPr>
        </p:nvSpPr>
        <p:spPr>
          <a:xfrm>
            <a:off x="899592" y="1700808"/>
            <a:ext cx="8686800" cy="4611687"/>
          </a:xfrm>
        </p:spPr>
        <p:txBody>
          <a:bodyPr/>
          <a:lstStyle/>
          <a:p>
            <a:pPr>
              <a:lnSpc>
                <a:spcPct val="80000"/>
              </a:lnSpc>
              <a:buFont typeface="Wingdings" charset="0"/>
              <a:buBlip>
                <a:blip r:embed="rId2"/>
              </a:buBlip>
              <a:defRPr/>
            </a:pPr>
            <a:r>
              <a:rPr lang="en-US" sz="2400" b="1" i="1" dirty="0"/>
              <a:t>Classic research</a:t>
            </a:r>
          </a:p>
          <a:p>
            <a:pPr lvl="1">
              <a:lnSpc>
                <a:spcPct val="80000"/>
              </a:lnSpc>
              <a:defRPr/>
            </a:pPr>
            <a:r>
              <a:rPr lang="en-US" sz="2000" dirty="0"/>
              <a:t>Observation (participatory and non-participatory)</a:t>
            </a:r>
          </a:p>
          <a:p>
            <a:pPr lvl="1">
              <a:lnSpc>
                <a:spcPct val="80000"/>
              </a:lnSpc>
              <a:defRPr/>
            </a:pPr>
            <a:r>
              <a:rPr lang="en-US" sz="2000" dirty="0"/>
              <a:t>Experiments (Quasi-experiential)</a:t>
            </a:r>
          </a:p>
          <a:p>
            <a:pPr lvl="1">
              <a:lnSpc>
                <a:spcPct val="80000"/>
              </a:lnSpc>
              <a:defRPr/>
            </a:pPr>
            <a:r>
              <a:rPr lang="en-US" sz="2000" dirty="0"/>
              <a:t>Surveys (quantitative and qualitative)</a:t>
            </a:r>
          </a:p>
          <a:p>
            <a:pPr lvl="1">
              <a:lnSpc>
                <a:spcPct val="80000"/>
              </a:lnSpc>
              <a:defRPr/>
            </a:pPr>
            <a:r>
              <a:rPr lang="en-US" sz="2000" dirty="0"/>
              <a:t>Case Studies</a:t>
            </a:r>
          </a:p>
          <a:p>
            <a:pPr>
              <a:lnSpc>
                <a:spcPct val="80000"/>
              </a:lnSpc>
              <a:buFont typeface="Wingdings" charset="0"/>
              <a:buNone/>
              <a:defRPr/>
            </a:pPr>
            <a:endParaRPr lang="en-US" sz="2400" dirty="0"/>
          </a:p>
          <a:p>
            <a:pPr>
              <a:lnSpc>
                <a:spcPct val="80000"/>
              </a:lnSpc>
              <a:buFont typeface="Wingdings" charset="0"/>
              <a:buBlip>
                <a:blip r:embed="rId2"/>
              </a:buBlip>
              <a:defRPr/>
            </a:pPr>
            <a:r>
              <a:rPr lang="en-US" sz="2400" b="1" i="1" dirty="0"/>
              <a:t>Goal oriented research</a:t>
            </a:r>
          </a:p>
          <a:p>
            <a:pPr lvl="1">
              <a:lnSpc>
                <a:spcPct val="80000"/>
              </a:lnSpc>
              <a:defRPr/>
            </a:pPr>
            <a:r>
              <a:rPr lang="en-US" sz="2000" dirty="0"/>
              <a:t>Simulation (Game theory)</a:t>
            </a:r>
          </a:p>
          <a:p>
            <a:pPr lvl="1">
              <a:lnSpc>
                <a:spcPct val="80000"/>
              </a:lnSpc>
              <a:defRPr/>
            </a:pPr>
            <a:r>
              <a:rPr lang="en-US" sz="2000" dirty="0"/>
              <a:t>Scenario Construction</a:t>
            </a:r>
          </a:p>
          <a:p>
            <a:pPr lvl="1">
              <a:lnSpc>
                <a:spcPct val="80000"/>
              </a:lnSpc>
              <a:defRPr/>
            </a:pPr>
            <a:r>
              <a:rPr lang="en-US" sz="2000" dirty="0"/>
              <a:t>Foresight</a:t>
            </a:r>
          </a:p>
          <a:p>
            <a:pPr lvl="1">
              <a:lnSpc>
                <a:spcPct val="80000"/>
              </a:lnSpc>
              <a:defRPr/>
            </a:pPr>
            <a:r>
              <a:rPr lang="en-US" sz="2000" dirty="0"/>
              <a:t>Gaming</a:t>
            </a:r>
          </a:p>
          <a:p>
            <a:pPr lvl="1">
              <a:lnSpc>
                <a:spcPct val="80000"/>
              </a:lnSpc>
              <a:defRPr/>
            </a:pPr>
            <a:r>
              <a:rPr lang="en-US" sz="2000" dirty="0"/>
              <a:t>Delphi methods (traditional and Group Delphi)</a:t>
            </a:r>
          </a:p>
          <a:p>
            <a:pPr>
              <a:lnSpc>
                <a:spcPct val="80000"/>
              </a:lnSpc>
              <a:buFont typeface="Wingdings" charset="0"/>
              <a:buBlip>
                <a:blip r:embed="rId2"/>
              </a:buBlip>
              <a:defRPr/>
            </a:pPr>
            <a:endParaRPr lang="en-US" sz="2000" dirty="0"/>
          </a:p>
          <a:p>
            <a:pPr lvl="1">
              <a:lnSpc>
                <a:spcPct val="80000"/>
              </a:lnSpc>
              <a:defRPr/>
            </a:pPr>
            <a:endParaRPr lang="en-US" sz="1800" dirty="0"/>
          </a:p>
          <a:p>
            <a:pPr lvl="2">
              <a:lnSpc>
                <a:spcPct val="80000"/>
              </a:lnSpc>
              <a:buFontTx/>
              <a:buNone/>
              <a:defRPr/>
            </a:pPr>
            <a:endParaRPr lang="en-US" sz="1700" dirty="0"/>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a:extLst>
              <a:ext uri="{FF2B5EF4-FFF2-40B4-BE49-F238E27FC236}">
                <a16:creationId xmlns:a16="http://schemas.microsoft.com/office/drawing/2014/main" id="{83EEBB39-0AEA-9321-639A-984E8F0504FB}"/>
              </a:ext>
            </a:extLst>
          </p:cNvPr>
          <p:cNvSpPr>
            <a:spLocks noGrp="1" noChangeArrowheads="1"/>
          </p:cNvSpPr>
          <p:nvPr>
            <p:ph type="title"/>
          </p:nvPr>
        </p:nvSpPr>
        <p:spPr>
          <a:xfrm>
            <a:off x="822324" y="114300"/>
            <a:ext cx="7782123" cy="938213"/>
          </a:xfrm>
        </p:spPr>
        <p:txBody>
          <a:bodyPr/>
          <a:lstStyle/>
          <a:p>
            <a:pPr>
              <a:defRPr/>
            </a:pPr>
            <a:r>
              <a:rPr lang="fr-CH" sz="3200" b="1" dirty="0">
                <a:cs typeface="+mj-cs"/>
              </a:rPr>
              <a:t>Social Science Instruments and Methods II</a:t>
            </a:r>
            <a:endParaRPr lang="en-US" sz="3200" b="1" dirty="0"/>
          </a:p>
        </p:txBody>
      </p:sp>
      <p:sp>
        <p:nvSpPr>
          <p:cNvPr id="1703939" name="Rectangle 3">
            <a:extLst>
              <a:ext uri="{FF2B5EF4-FFF2-40B4-BE49-F238E27FC236}">
                <a16:creationId xmlns:a16="http://schemas.microsoft.com/office/drawing/2014/main" id="{FF6574D2-A724-7B51-C87B-33088971085B}"/>
              </a:ext>
            </a:extLst>
          </p:cNvPr>
          <p:cNvSpPr>
            <a:spLocks noGrp="1" noChangeArrowheads="1"/>
          </p:cNvSpPr>
          <p:nvPr>
            <p:ph type="body" idx="1"/>
          </p:nvPr>
        </p:nvSpPr>
        <p:spPr>
          <a:xfrm>
            <a:off x="611560" y="1484784"/>
            <a:ext cx="8686800" cy="4611687"/>
          </a:xfrm>
        </p:spPr>
        <p:txBody>
          <a:bodyPr/>
          <a:lstStyle/>
          <a:p>
            <a:pPr>
              <a:lnSpc>
                <a:spcPct val="80000"/>
              </a:lnSpc>
              <a:buFont typeface="Wingdings" charset="0"/>
              <a:buBlip>
                <a:blip r:embed="rId2"/>
              </a:buBlip>
              <a:defRPr/>
            </a:pPr>
            <a:r>
              <a:rPr lang="en-US" sz="2400" b="1" i="1" dirty="0"/>
              <a:t>Catalytic Research</a:t>
            </a:r>
            <a:br>
              <a:rPr lang="en-US" sz="2400" b="1" i="1" dirty="0"/>
            </a:br>
            <a:endParaRPr lang="en-US" sz="2400" b="1" i="1" dirty="0"/>
          </a:p>
          <a:p>
            <a:pPr>
              <a:lnSpc>
                <a:spcPct val="80000"/>
              </a:lnSpc>
              <a:buFont typeface="Wingdings" charset="0"/>
              <a:buBlip>
                <a:blip r:embed="rId2"/>
              </a:buBlip>
              <a:defRPr/>
            </a:pPr>
            <a:r>
              <a:rPr lang="en-US" b="1" i="1" dirty="0"/>
              <a:t>Diagnostics</a:t>
            </a:r>
            <a:br>
              <a:rPr lang="en-US" b="1" i="1" dirty="0"/>
            </a:br>
            <a:endParaRPr lang="en-US" b="1" i="1" dirty="0"/>
          </a:p>
          <a:p>
            <a:pPr lvl="1">
              <a:lnSpc>
                <a:spcPct val="80000"/>
              </a:lnSpc>
              <a:defRPr/>
            </a:pPr>
            <a:r>
              <a:rPr lang="en-US" sz="2000" dirty="0"/>
              <a:t>Conflict analysis</a:t>
            </a:r>
          </a:p>
          <a:p>
            <a:pPr lvl="1">
              <a:lnSpc>
                <a:spcPct val="80000"/>
              </a:lnSpc>
              <a:defRPr/>
            </a:pPr>
            <a:r>
              <a:rPr lang="en-US" sz="2000" dirty="0"/>
              <a:t>Network analysis</a:t>
            </a:r>
          </a:p>
          <a:p>
            <a:pPr lvl="1">
              <a:lnSpc>
                <a:spcPct val="80000"/>
              </a:lnSpc>
              <a:defRPr/>
            </a:pPr>
            <a:r>
              <a:rPr lang="en-US" sz="2000" dirty="0"/>
              <a:t>Discourse analysis</a:t>
            </a:r>
          </a:p>
          <a:p>
            <a:pPr marL="0" indent="0">
              <a:lnSpc>
                <a:spcPct val="80000"/>
              </a:lnSpc>
              <a:buNone/>
              <a:defRPr/>
            </a:pPr>
            <a:endParaRPr lang="en-US" b="1" i="1" dirty="0"/>
          </a:p>
          <a:p>
            <a:pPr>
              <a:lnSpc>
                <a:spcPct val="80000"/>
              </a:lnSpc>
              <a:buFont typeface="Wingdings" charset="0"/>
              <a:buBlip>
                <a:blip r:embed="rId2"/>
              </a:buBlip>
              <a:defRPr/>
            </a:pPr>
            <a:r>
              <a:rPr lang="en-US" b="1" i="1" dirty="0"/>
              <a:t>Solution-Oriented (participatory)</a:t>
            </a:r>
            <a:br>
              <a:rPr lang="en-US" b="1" i="1" dirty="0"/>
            </a:br>
            <a:endParaRPr lang="en-US" b="1" i="1" dirty="0"/>
          </a:p>
          <a:p>
            <a:pPr lvl="1">
              <a:lnSpc>
                <a:spcPct val="80000"/>
              </a:lnSpc>
              <a:defRPr/>
            </a:pPr>
            <a:r>
              <a:rPr lang="en-US" sz="2000" dirty="0"/>
              <a:t>Multi-attribute utility method (rational actor model)</a:t>
            </a:r>
          </a:p>
          <a:p>
            <a:pPr lvl="1">
              <a:lnSpc>
                <a:spcPct val="80000"/>
              </a:lnSpc>
              <a:defRPr/>
            </a:pPr>
            <a:r>
              <a:rPr lang="en-US" sz="2000" dirty="0"/>
              <a:t>Communicative action model (Habermas)</a:t>
            </a:r>
          </a:p>
          <a:p>
            <a:pPr lvl="1">
              <a:lnSpc>
                <a:spcPct val="80000"/>
              </a:lnSpc>
              <a:defRPr/>
            </a:pPr>
            <a:r>
              <a:rPr lang="en-US" sz="2000" dirty="0"/>
              <a:t>Models of deliberative co-creation (</a:t>
            </a:r>
            <a:r>
              <a:rPr lang="en-US" sz="2000" dirty="0" err="1"/>
              <a:t>Dryzek</a:t>
            </a:r>
            <a:r>
              <a:rPr lang="en-US" sz="2000" dirty="0"/>
              <a:t>; Barber)</a:t>
            </a:r>
          </a:p>
          <a:p>
            <a:pPr lvl="1">
              <a:lnSpc>
                <a:spcPct val="80000"/>
              </a:lnSpc>
              <a:defRPr/>
            </a:pPr>
            <a:r>
              <a:rPr lang="en-US" sz="2000" dirty="0"/>
              <a:t>Search for mutually agreed arrangements (postmodern)</a:t>
            </a:r>
          </a:p>
          <a:p>
            <a:pPr lvl="1">
              <a:lnSpc>
                <a:spcPct val="80000"/>
              </a:lnSpc>
              <a:defRPr/>
            </a:pPr>
            <a:r>
              <a:rPr lang="en-US" sz="2000" dirty="0"/>
              <a:t>Combination: analytic-deliberative discourse (US Academy)</a:t>
            </a:r>
          </a:p>
          <a:p>
            <a:pPr lvl="1">
              <a:lnSpc>
                <a:spcPct val="80000"/>
              </a:lnSpc>
              <a:defRPr/>
            </a:pPr>
            <a:endParaRPr lang="en-US" sz="2000" dirty="0"/>
          </a:p>
          <a:p>
            <a:pPr>
              <a:lnSpc>
                <a:spcPct val="80000"/>
              </a:lnSpc>
              <a:buFont typeface="Wingdings" charset="0"/>
              <a:buBlip>
                <a:blip r:embed="rId2"/>
              </a:buBlip>
              <a:defRPr/>
            </a:pPr>
            <a:endParaRPr lang="en-US" b="1" i="1" dirty="0"/>
          </a:p>
          <a:p>
            <a:pPr lvl="1">
              <a:lnSpc>
                <a:spcPct val="80000"/>
              </a:lnSpc>
              <a:buBlip>
                <a:blip r:embed="rId2"/>
              </a:buBlip>
              <a:defRPr/>
            </a:pPr>
            <a:endParaRPr lang="en-US" sz="3200" b="1" i="1" dirty="0"/>
          </a:p>
          <a:p>
            <a:pPr>
              <a:lnSpc>
                <a:spcPct val="80000"/>
              </a:lnSpc>
              <a:buFont typeface="Wingdings" charset="0"/>
              <a:buNone/>
              <a:defRPr/>
            </a:pPr>
            <a:endParaRPr lang="en-US" sz="2400" dirty="0"/>
          </a:p>
          <a:p>
            <a:pPr>
              <a:lnSpc>
                <a:spcPct val="80000"/>
              </a:lnSpc>
              <a:buFont typeface="Wingdings" charset="0"/>
              <a:buBlip>
                <a:blip r:embed="rId2"/>
              </a:buBlip>
              <a:defRPr/>
            </a:pPr>
            <a:endParaRPr lang="en-US" sz="2000" dirty="0"/>
          </a:p>
          <a:p>
            <a:pPr lvl="1">
              <a:lnSpc>
                <a:spcPct val="80000"/>
              </a:lnSpc>
              <a:defRPr/>
            </a:pPr>
            <a:endParaRPr lang="en-US" sz="1800" dirty="0"/>
          </a:p>
          <a:p>
            <a:pPr lvl="2">
              <a:lnSpc>
                <a:spcPct val="80000"/>
              </a:lnSpc>
              <a:buFontTx/>
              <a:buNone/>
              <a:defRPr/>
            </a:pPr>
            <a:endParaRPr lang="en-US" sz="1700" dirty="0"/>
          </a:p>
        </p:txBody>
      </p:sp>
    </p:spTree>
    <p:extLst>
      <p:ext uri="{BB962C8B-B14F-4D97-AF65-F5344CB8AC3E}">
        <p14:creationId xmlns:p14="http://schemas.microsoft.com/office/powerpoint/2010/main" val="4160552122"/>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a:extLst>
              <a:ext uri="{FF2B5EF4-FFF2-40B4-BE49-F238E27FC236}">
                <a16:creationId xmlns:a16="http://schemas.microsoft.com/office/drawing/2014/main" id="{04E6DD83-A4D5-A54F-8505-13A92D0B6B76}"/>
              </a:ext>
            </a:extLst>
          </p:cNvPr>
          <p:cNvSpPr>
            <a:spLocks noGrp="1" noChangeArrowheads="1"/>
          </p:cNvSpPr>
          <p:nvPr>
            <p:ph type="title"/>
          </p:nvPr>
        </p:nvSpPr>
        <p:spPr/>
        <p:txBody>
          <a:bodyPr/>
          <a:lstStyle/>
          <a:p>
            <a:pPr>
              <a:defRPr/>
            </a:pPr>
            <a:r>
              <a:rPr lang="en-US" sz="3600" b="1" dirty="0">
                <a:ea typeface="+mj-ea"/>
                <a:cs typeface="+mj-cs"/>
              </a:rPr>
              <a:t>Analytic-Deliberative Approach</a:t>
            </a:r>
          </a:p>
        </p:txBody>
      </p:sp>
      <p:sp>
        <p:nvSpPr>
          <p:cNvPr id="1715203" name="Rectangle 3">
            <a:extLst>
              <a:ext uri="{FF2B5EF4-FFF2-40B4-BE49-F238E27FC236}">
                <a16:creationId xmlns:a16="http://schemas.microsoft.com/office/drawing/2014/main" id="{93B16990-4559-4143-A35F-B36734ABB2E5}"/>
              </a:ext>
            </a:extLst>
          </p:cNvPr>
          <p:cNvSpPr>
            <a:spLocks noGrp="1" noChangeArrowheads="1"/>
          </p:cNvSpPr>
          <p:nvPr>
            <p:ph type="body" idx="1"/>
          </p:nvPr>
        </p:nvSpPr>
        <p:spPr>
          <a:xfrm>
            <a:off x="683568" y="1412776"/>
            <a:ext cx="8293100" cy="4681537"/>
          </a:xfrm>
        </p:spPr>
        <p:txBody>
          <a:bodyPr/>
          <a:lstStyle/>
          <a:p>
            <a:pPr>
              <a:lnSpc>
                <a:spcPct val="80000"/>
              </a:lnSpc>
              <a:defRPr/>
            </a:pPr>
            <a:r>
              <a:rPr lang="en-US" sz="2800" i="1" dirty="0">
                <a:ea typeface="+mn-ea"/>
                <a:cs typeface="+mn-cs"/>
              </a:rPr>
              <a:t>Characteristics of analytic component</a:t>
            </a:r>
          </a:p>
          <a:p>
            <a:pPr lvl="1">
              <a:lnSpc>
                <a:spcPct val="80000"/>
              </a:lnSpc>
              <a:defRPr/>
            </a:pPr>
            <a:r>
              <a:rPr lang="en-US" sz="2400" dirty="0"/>
              <a:t>Legitimate plurality of evidence</a:t>
            </a:r>
          </a:p>
          <a:p>
            <a:pPr lvl="1">
              <a:lnSpc>
                <a:spcPct val="80000"/>
              </a:lnSpc>
              <a:defRPr/>
            </a:pPr>
            <a:r>
              <a:rPr lang="en-US" sz="2400" dirty="0"/>
              <a:t>Need for joint fact finding</a:t>
            </a:r>
          </a:p>
          <a:p>
            <a:pPr lvl="1">
              <a:lnSpc>
                <a:spcPct val="80000"/>
              </a:lnSpc>
              <a:defRPr/>
            </a:pPr>
            <a:r>
              <a:rPr lang="en-US" sz="2400" dirty="0"/>
              <a:t>Multi-criteria assessment of benefits and risks</a:t>
            </a:r>
          </a:p>
          <a:p>
            <a:pPr lvl="1">
              <a:lnSpc>
                <a:spcPct val="80000"/>
              </a:lnSpc>
              <a:defRPr/>
            </a:pPr>
            <a:r>
              <a:rPr lang="en-US" sz="2400" dirty="0"/>
              <a:t>Transparency about inevitable trade-offs</a:t>
            </a:r>
            <a:br>
              <a:rPr lang="en-US" sz="2400" dirty="0"/>
            </a:br>
            <a:endParaRPr lang="en-US" sz="2400" dirty="0"/>
          </a:p>
          <a:p>
            <a:pPr>
              <a:lnSpc>
                <a:spcPct val="80000"/>
              </a:lnSpc>
              <a:defRPr/>
            </a:pPr>
            <a:r>
              <a:rPr lang="en-US" sz="2800" i="1" dirty="0">
                <a:ea typeface="+mn-ea"/>
                <a:cs typeface="+mn-cs"/>
              </a:rPr>
              <a:t>Characteristics of deliberative component</a:t>
            </a:r>
          </a:p>
          <a:p>
            <a:pPr lvl="1">
              <a:lnSpc>
                <a:spcPct val="80000"/>
              </a:lnSpc>
              <a:defRPr/>
            </a:pPr>
            <a:r>
              <a:rPr lang="en-US" sz="2400" dirty="0"/>
              <a:t>Based on arguments not on positions or interests</a:t>
            </a:r>
          </a:p>
          <a:p>
            <a:pPr lvl="1">
              <a:lnSpc>
                <a:spcPct val="80000"/>
              </a:lnSpc>
              <a:defRPr/>
            </a:pPr>
            <a:r>
              <a:rPr lang="en-US" sz="2400" dirty="0"/>
              <a:t>Common Good Orientation: effectiveness, efficiency,  sustainability, fairness, resilience and economic viability</a:t>
            </a:r>
          </a:p>
          <a:p>
            <a:pPr lvl="1">
              <a:lnSpc>
                <a:spcPct val="80000"/>
              </a:lnSpc>
              <a:defRPr/>
            </a:pPr>
            <a:r>
              <a:rPr lang="en-US" sz="2400" dirty="0"/>
              <a:t>Crucial factor: inclusiveness and consensus on rules for how to make decisions</a:t>
            </a:r>
          </a:p>
          <a:p>
            <a:pPr lvl="1">
              <a:lnSpc>
                <a:spcPct val="80000"/>
              </a:lnSpc>
              <a:defRPr/>
            </a:pPr>
            <a:endParaRPr lang="en-US" sz="2400" dirty="0"/>
          </a:p>
          <a:p>
            <a:pPr lvl="1">
              <a:defRPr/>
            </a:pPr>
            <a:endParaRPr lang="en-US" dirty="0"/>
          </a:p>
          <a:p>
            <a:pPr>
              <a:buFont typeface="Wingdings" pitchFamily="2" charset="2"/>
              <a:buNone/>
              <a:defRPr/>
            </a:pPr>
            <a:endParaRPr lang="en-US" dirty="0">
              <a:ea typeface="+mn-ea"/>
              <a:cs typeface="+mn-cs"/>
            </a:endParaRPr>
          </a:p>
        </p:txBody>
      </p:sp>
    </p:spTree>
  </p:cSld>
  <p:clrMapOvr>
    <a:masterClrMapping/>
  </p:clrMapOvr>
  <p:transition spd="med">
    <p:wipe dir="r"/>
  </p:transition>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2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2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praxis_G5_160GB:Applications:Microsoft Office 2004:Templates:Presentations:Designs:Chocolate</Template>
  <TotalTime>0</TotalTime>
  <Words>2266</Words>
  <Application>Microsoft Office PowerPoint</Application>
  <PresentationFormat>Presentación en pantalla (4:3)</PresentationFormat>
  <Paragraphs>382</Paragraphs>
  <Slides>35</Slides>
  <Notes>8</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35</vt:i4>
      </vt:variant>
    </vt:vector>
  </HeadingPairs>
  <TitlesOfParts>
    <vt:vector size="49" baseType="lpstr">
      <vt:lpstr>ＭＳ Ｐゴシック</vt:lpstr>
      <vt:lpstr>Arial</vt:lpstr>
      <vt:lpstr>Arial</vt:lpstr>
      <vt:lpstr>Arial Black</vt:lpstr>
      <vt:lpstr>Arial Narrow</vt:lpstr>
      <vt:lpstr>New York</vt:lpstr>
      <vt:lpstr>Playfair Display Medium</vt:lpstr>
      <vt:lpstr>Source Sans Pro Light</vt:lpstr>
      <vt:lpstr>Source Sans Pro SemiBold</vt:lpstr>
      <vt:lpstr>Symbol</vt:lpstr>
      <vt:lpstr>Times</vt:lpstr>
      <vt:lpstr>Times New Roman</vt:lpstr>
      <vt:lpstr>Wingdings</vt:lpstr>
      <vt:lpstr>Leere Präsentation</vt:lpstr>
      <vt:lpstr>The Role of Natural and Social Sciences for Transdisciplinary Research and Implementation in the Energy Transition     </vt:lpstr>
      <vt:lpstr>Four Major Global Transformations (intended)</vt:lpstr>
      <vt:lpstr>Unintended Side Effects</vt:lpstr>
      <vt:lpstr>Crucial Question:</vt:lpstr>
      <vt:lpstr>Challenges</vt:lpstr>
      <vt:lpstr>Transdisciplinary Concept of Science</vt:lpstr>
      <vt:lpstr>Social Science Instruments and Methods I</vt:lpstr>
      <vt:lpstr>Social Science Instruments and Methods II</vt:lpstr>
      <vt:lpstr>Analytic-Deliberative Approach</vt:lpstr>
      <vt:lpstr>Components of transdisciplinary approaches</vt:lpstr>
      <vt:lpstr>Case Study 1</vt:lpstr>
      <vt:lpstr>Transdisciplinary Approach</vt:lpstr>
      <vt:lpstr>The deliberative components of the Climate Protection Plan </vt:lpstr>
      <vt:lpstr>Results</vt:lpstr>
      <vt:lpstr>Case Study 2</vt:lpstr>
      <vt:lpstr>Division in analytic and deliberative component</vt:lpstr>
      <vt:lpstr>Process of Deliberation</vt:lpstr>
      <vt:lpstr>Results of Deliberation</vt:lpstr>
      <vt:lpstr>Implementation of Recommendations</vt:lpstr>
      <vt:lpstr>Case Study 3</vt:lpstr>
      <vt:lpstr>Presentación de PowerPoint</vt:lpstr>
      <vt:lpstr>Presentación de PowerPoint</vt:lpstr>
      <vt:lpstr>Presentación de PowerPoint</vt:lpstr>
      <vt:lpstr>Presentación de PowerPoint</vt:lpstr>
      <vt:lpstr>Presentación de PowerPoint</vt:lpstr>
      <vt:lpstr>Conclusions </vt:lpstr>
      <vt:lpstr> Final Note   Deliberative processes for involving stakeholders and the general public are instruments of art and science:  They require a solid theoretical knowledge, a personal propensity to engage in group interactions, and lots of practical experience       </vt:lpstr>
      <vt:lpstr>Presentación de PowerPoint</vt:lpstr>
      <vt:lpstr> Extra Slides for Discussion         </vt:lpstr>
      <vt:lpstr>Presentación de PowerPoint</vt:lpstr>
      <vt:lpstr>Features of Transdisciplinary Sciences I</vt:lpstr>
      <vt:lpstr>Features of Transdisciplinary Sciences II</vt:lpstr>
      <vt:lpstr>Two questions for co-production of knowledge</vt:lpstr>
      <vt:lpstr>Who should be involved?</vt:lpstr>
      <vt:lpstr>Candidates for Participatory Models</vt:lpstr>
    </vt:vector>
  </TitlesOfParts>
  <Company>praxis für allg. kommunikation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Zünd</dc:creator>
  <cp:lastModifiedBy>Diego Obradors</cp:lastModifiedBy>
  <cp:revision>213</cp:revision>
  <dcterms:created xsi:type="dcterms:W3CDTF">2003-02-13T12:31:09Z</dcterms:created>
  <dcterms:modified xsi:type="dcterms:W3CDTF">2024-09-22T11:58:47Z</dcterms:modified>
</cp:coreProperties>
</file>