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2" r:id="rId4"/>
    <p:sldId id="260" r:id="rId5"/>
    <p:sldId id="271" r:id="rId6"/>
    <p:sldId id="261" r:id="rId7"/>
    <p:sldId id="262" r:id="rId8"/>
    <p:sldId id="276" r:id="rId9"/>
    <p:sldId id="258" r:id="rId10"/>
    <p:sldId id="264" r:id="rId11"/>
    <p:sldId id="265" r:id="rId12"/>
    <p:sldId id="268" r:id="rId13"/>
    <p:sldId id="266" r:id="rId14"/>
    <p:sldId id="270" r:id="rId15"/>
    <p:sldId id="269" r:id="rId16"/>
    <p:sldId id="267" r:id="rId17"/>
    <p:sldId id="273" r:id="rId18"/>
    <p:sldId id="274" r:id="rId19"/>
    <p:sldId id="259" r:id="rId20"/>
    <p:sldId id="263" r:id="rId2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osé Pérez Rodríguez" initials="FJPR" lastIdx="1" clrIdx="0">
    <p:extLst>
      <p:ext uri="{19B8F6BF-5375-455C-9EA6-DF929625EA0E}">
        <p15:presenceInfo xmlns:p15="http://schemas.microsoft.com/office/powerpoint/2012/main" userId="S-1-5-21-2273521720-380058928-1382531110-74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3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25/9/24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7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" y="-30310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25/9/24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25/9/24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17E63-D704-F45C-77FE-6BA5611F1374}"/>
              </a:ext>
            </a:extLst>
          </p:cNvPr>
          <p:cNvSpPr txBox="1"/>
          <p:nvPr userDrawn="1"/>
        </p:nvSpPr>
        <p:spPr>
          <a:xfrm>
            <a:off x="8483173" y="36883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CAB80-30DE-147F-5A12-8488CE0923AE}"/>
              </a:ext>
            </a:extLst>
          </p:cNvPr>
          <p:cNvSpPr txBox="1"/>
          <p:nvPr userDrawn="1"/>
        </p:nvSpPr>
        <p:spPr>
          <a:xfrm>
            <a:off x="8390965" y="49946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25/9/24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25/9/24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25/9/24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25/9/24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25/9/24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25/9/24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25/9/24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nacional.cat/oneconomia/ca/empreses/aq-duplica-seva-inversio-en-centre-dades-cerdanyola-fins-600-milions_1243164_102.html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ps-initiative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ruegel.org/policy-brief/europes-under-radar-industrial-policy-intervention-electricity-pric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m/news/science-environment-58130705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e.es/es/datos/aldia" TargetMode="External"/><Relationship Id="rId4" Type="http://schemas.openxmlformats.org/officeDocument/2006/relationships/hyperlink" Target="https://gmk.center/en/posts/electricity-prices-in-europe-fell-significantly-in-februar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6016928" cy="2082120"/>
          </a:xfrm>
        </p:spPr>
        <p:txBody>
          <a:bodyPr/>
          <a:lstStyle/>
          <a:p>
            <a:r>
              <a:rPr lang="en-GB" dirty="0"/>
              <a:t>Sustainability for European Synchrotron Light Sources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Francis Pérez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3109663" y="4790498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25/09/2024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72609-A278-4F8B-937E-D6A298A78BB9}"/>
              </a:ext>
            </a:extLst>
          </p:cNvPr>
          <p:cNvSpPr txBox="1"/>
          <p:nvPr/>
        </p:nvSpPr>
        <p:spPr>
          <a:xfrm>
            <a:off x="124128" y="6118578"/>
            <a:ext cx="925739" cy="35300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15’ + 5’</a:t>
            </a:r>
            <a:endParaRPr lang="en-GB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Permanent magnets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BD31B0-5EC5-1C27-03C1-6D2FDD265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37" y="1959762"/>
            <a:ext cx="2239301" cy="1429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099350-9186-89F8-75E0-F5F9A6DC0E05}"/>
              </a:ext>
            </a:extLst>
          </p:cNvPr>
          <p:cNvSpPr txBox="1"/>
          <p:nvPr/>
        </p:nvSpPr>
        <p:spPr>
          <a:xfrm>
            <a:off x="841662" y="658257"/>
            <a:ext cx="256906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Since 2013 – ISA - </a:t>
            </a:r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arhus</a:t>
            </a:r>
          </a:p>
          <a:p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30° </a:t>
            </a:r>
            <a:r>
              <a:rPr lang="en-GB" sz="1100" b="1" dirty="0">
                <a:solidFill>
                  <a:schemeClr val="accent6"/>
                </a:solidFill>
                <a:latin typeface="Aptos" panose="020B0004020202020204" pitchFamily="34" charset="0"/>
              </a:rPr>
              <a:t>“green magnet” </a:t>
            </a:r>
            <a:r>
              <a:rPr lang="en-GB" sz="1100" dirty="0">
                <a:solidFill>
                  <a:srgbClr val="000000"/>
                </a:solidFill>
                <a:latin typeface="Aptos" panose="020B0004020202020204" pitchFamily="34" charset="0"/>
              </a:rPr>
              <a:t>with permanent 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 transfer line between ASTRID and ASTRID2. This permanent magnet has now been in operation for ~10 years, absolutely no problems with it, and no change on magnetization.</a:t>
            </a:r>
            <a:endParaRPr lang="en-E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3983064" y="1681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FE685-4CC5-B154-76C8-2C0DF76D08EA}"/>
              </a:ext>
            </a:extLst>
          </p:cNvPr>
          <p:cNvSpPr txBox="1"/>
          <p:nvPr/>
        </p:nvSpPr>
        <p:spPr>
          <a:xfrm>
            <a:off x="3945575" y="819407"/>
            <a:ext cx="25690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Since 2022 – EBS – ESRF</a:t>
            </a:r>
          </a:p>
          <a:p>
            <a:r>
              <a:rPr lang="en-ES" sz="1100" dirty="0"/>
              <a:t>Longitudinal dipoles,</a:t>
            </a:r>
          </a:p>
          <a:p>
            <a:r>
              <a:rPr lang="en-GB" sz="1100" dirty="0"/>
              <a:t>w</a:t>
            </a:r>
            <a:r>
              <a:rPr lang="en-ES" sz="1100" dirty="0"/>
              <a:t>ithout buil-in correction </a:t>
            </a:r>
          </a:p>
        </p:txBody>
      </p:sp>
      <p:pic>
        <p:nvPicPr>
          <p:cNvPr id="16" name="Picture 21" descr="Picture 21">
            <a:extLst>
              <a:ext uri="{FF2B5EF4-FFF2-40B4-BE49-F238E27FC236}">
                <a16:creationId xmlns:a16="http://schemas.microsoft.com/office/drawing/2014/main" id="{66E7034E-2047-C792-DAC6-A9B5F7572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369" y="1451604"/>
            <a:ext cx="994723" cy="61573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A943D4-F4ED-923E-0B99-F3FEFC5FD3C4}"/>
              </a:ext>
            </a:extLst>
          </p:cNvPr>
          <p:cNvSpPr txBox="1"/>
          <p:nvPr/>
        </p:nvSpPr>
        <p:spPr>
          <a:xfrm>
            <a:off x="3779961" y="2368383"/>
            <a:ext cx="256906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From 2025 – SLS 2.0  – PSI</a:t>
            </a:r>
          </a:p>
          <a:p>
            <a:r>
              <a:rPr lang="es-ES" sz="1100" dirty="0" err="1"/>
              <a:t>Dipoles</a:t>
            </a:r>
            <a:r>
              <a:rPr lang="es-ES" sz="1100" dirty="0"/>
              <a:t> &amp; reverse </a:t>
            </a:r>
            <a:r>
              <a:rPr lang="es-ES" sz="1100" dirty="0" err="1"/>
              <a:t>bend</a:t>
            </a:r>
            <a:r>
              <a:rPr lang="es-ES" sz="1100" dirty="0"/>
              <a:t> </a:t>
            </a:r>
            <a:r>
              <a:rPr lang="es-ES" sz="1100" dirty="0" err="1"/>
              <a:t>quadrupoles</a:t>
            </a:r>
            <a:endParaRPr lang="en-E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561D-110F-D5AA-16E4-BF3CFBB2C47C}"/>
              </a:ext>
            </a:extLst>
          </p:cNvPr>
          <p:cNvSpPr txBox="1"/>
          <p:nvPr/>
        </p:nvSpPr>
        <p:spPr>
          <a:xfrm>
            <a:off x="1675250" y="4561241"/>
            <a:ext cx="4609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1" u="none" strike="noStrike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Next projects with PM:  </a:t>
            </a:r>
            <a:r>
              <a:rPr lang="es-ES" sz="1400" i="1" dirty="0">
                <a:solidFill>
                  <a:schemeClr val="accent1"/>
                </a:solidFill>
              </a:rPr>
              <a:t>Petra IV,  SOLEIL 2.0, ALBA II …</a:t>
            </a:r>
            <a:endParaRPr lang="en-ES" sz="1400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SA">
            <a:extLst>
              <a:ext uri="{FF2B5EF4-FFF2-40B4-BE49-F238E27FC236}">
                <a16:creationId xmlns:a16="http://schemas.microsoft.com/office/drawing/2014/main" id="{FEA80658-6E2B-0782-B64D-B2FA6BAA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2347" y="412460"/>
            <a:ext cx="688383" cy="4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46745B-9170-2027-BF93-ABE1851D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092" y="1483937"/>
            <a:ext cx="780980" cy="5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1F42B2F-083E-241A-6D11-9416271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211" y="2925160"/>
            <a:ext cx="1204163" cy="4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20EC9B-E938-4E4D-A5D1-7B81463ACB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29" y="2256614"/>
            <a:ext cx="2348802" cy="269231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E25E20-87D8-4A26-8A71-BBD225581B95}"/>
              </a:ext>
            </a:extLst>
          </p:cNvPr>
          <p:cNvCxnSpPr/>
          <p:nvPr/>
        </p:nvCxnSpPr>
        <p:spPr>
          <a:xfrm>
            <a:off x="7233718" y="3781032"/>
            <a:ext cx="271604" cy="28971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A593C9-1A9D-4BCF-8B6B-2BE065FD8B36}"/>
              </a:ext>
            </a:extLst>
          </p:cNvPr>
          <p:cNvSpPr txBox="1"/>
          <p:nvPr/>
        </p:nvSpPr>
        <p:spPr>
          <a:xfrm>
            <a:off x="7982608" y="4022646"/>
            <a:ext cx="706170" cy="36683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2,5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8B373-C229-4406-8C52-883E25D9579F}"/>
              </a:ext>
            </a:extLst>
          </p:cNvPr>
          <p:cNvSpPr txBox="1"/>
          <p:nvPr/>
        </p:nvSpPr>
        <p:spPr>
          <a:xfrm>
            <a:off x="6454203" y="4850292"/>
            <a:ext cx="2329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noProof="0" dirty="0"/>
              <a:t>David Reinhard, ESSRI 2022</a:t>
            </a:r>
            <a:endParaRPr lang="en-GB" sz="11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5DAB8-1FDE-49E8-9FD0-A6A4416CFC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834" y="837882"/>
            <a:ext cx="2854007" cy="96358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25B672-BA59-4A2D-AFAC-7C6A782907CD}"/>
              </a:ext>
            </a:extLst>
          </p:cNvPr>
          <p:cNvCxnSpPr>
            <a:cxnSpLocks/>
          </p:cNvCxnSpPr>
          <p:nvPr/>
        </p:nvCxnSpPr>
        <p:spPr>
          <a:xfrm flipV="1">
            <a:off x="7829297" y="1644985"/>
            <a:ext cx="266375" cy="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3A7657-80F2-47A7-9E5E-1F873690A035}"/>
              </a:ext>
            </a:extLst>
          </p:cNvPr>
          <p:cNvSpPr txBox="1"/>
          <p:nvPr/>
        </p:nvSpPr>
        <p:spPr>
          <a:xfrm>
            <a:off x="7619166" y="1723282"/>
            <a:ext cx="1085205" cy="39343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2,3</a:t>
            </a:r>
            <a:endPara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F563A1A-0DF3-4B10-84B6-90DA468097A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788" y="3442700"/>
            <a:ext cx="1483009" cy="83678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25B116-6BD7-4A6C-824C-543DA421F5E5}"/>
              </a:ext>
            </a:extLst>
          </p:cNvPr>
          <p:cNvCxnSpPr>
            <a:cxnSpLocks/>
          </p:cNvCxnSpPr>
          <p:nvPr/>
        </p:nvCxnSpPr>
        <p:spPr>
          <a:xfrm>
            <a:off x="4780230" y="3814540"/>
            <a:ext cx="284265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F89181-4807-4F3B-8086-C34C119EFCD1}"/>
              </a:ext>
            </a:extLst>
          </p:cNvPr>
          <p:cNvSpPr txBox="1"/>
          <p:nvPr/>
        </p:nvSpPr>
        <p:spPr>
          <a:xfrm>
            <a:off x="7106690" y="1845604"/>
            <a:ext cx="1677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Jean-Luc</a:t>
            </a:r>
            <a:r>
              <a:rPr lang="en-GB" dirty="0"/>
              <a:t> </a:t>
            </a:r>
            <a:r>
              <a:rPr lang="en-GB" sz="1100" i="1" dirty="0" err="1"/>
              <a:t>Revol</a:t>
            </a:r>
            <a:r>
              <a:rPr lang="en-GB" sz="1100" i="1" dirty="0"/>
              <a:t>, LER 2024</a:t>
            </a:r>
          </a:p>
        </p:txBody>
      </p:sp>
    </p:spTree>
    <p:extLst>
      <p:ext uri="{BB962C8B-B14F-4D97-AF65-F5344CB8AC3E}">
        <p14:creationId xmlns:p14="http://schemas.microsoft.com/office/powerpoint/2010/main" val="15938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9" grpId="0"/>
      <p:bldP spid="21" grpId="0"/>
      <p:bldP spid="26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RF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2474275" y="268102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FE685-4CC5-B154-76C8-2C0DF76D08EA}"/>
              </a:ext>
            </a:extLst>
          </p:cNvPr>
          <p:cNvSpPr txBox="1"/>
          <p:nvPr/>
        </p:nvSpPr>
        <p:spPr>
          <a:xfrm>
            <a:off x="959994" y="3731874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EBS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943D4-F4ED-923E-0B99-F3FEFC5FD3C4}"/>
              </a:ext>
            </a:extLst>
          </p:cNvPr>
          <p:cNvSpPr txBox="1"/>
          <p:nvPr/>
        </p:nvSpPr>
        <p:spPr>
          <a:xfrm>
            <a:off x="882630" y="3283096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Petra 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561D-110F-D5AA-16E4-BF3CFBB2C47C}"/>
              </a:ext>
            </a:extLst>
          </p:cNvPr>
          <p:cNvSpPr txBox="1"/>
          <p:nvPr/>
        </p:nvSpPr>
        <p:spPr>
          <a:xfrm>
            <a:off x="7029450" y="4631162"/>
            <a:ext cx="20015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many others</a:t>
            </a:r>
            <a:endParaRPr lang="en-ES" sz="1100" dirty="0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5EF0DFD-918F-41F5-B219-C3B9B45C9A25}"/>
              </a:ext>
            </a:extLst>
          </p:cNvPr>
          <p:cNvSpPr txBox="1"/>
          <p:nvPr/>
        </p:nvSpPr>
        <p:spPr>
          <a:xfrm>
            <a:off x="1790220" y="3193265"/>
            <a:ext cx="3605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				6.0 MV </a:t>
            </a:r>
            <a:r>
              <a:rPr lang="en-US" sz="1600" dirty="0">
                <a:sym typeface="Wingdings" panose="05000000000000000000" pitchFamily="2" charset="2"/>
              </a:rPr>
              <a:t> 5.5 MV</a:t>
            </a:r>
            <a:endParaRPr lang="en-US" sz="1600" dirty="0"/>
          </a:p>
          <a:p>
            <a:r>
              <a:rPr lang="en-US" sz="1600" b="1" dirty="0"/>
              <a:t>    Running at a </a:t>
            </a:r>
          </a:p>
          <a:p>
            <a:r>
              <a:rPr lang="en-US" sz="1600" b="1" i="1" dirty="0">
                <a:solidFill>
                  <a:schemeClr val="tx2"/>
                </a:solidFill>
              </a:rPr>
              <a:t>lower RF voltage</a:t>
            </a:r>
            <a:r>
              <a:rPr lang="en-US" sz="1600" dirty="0"/>
              <a:t>	</a:t>
            </a:r>
          </a:p>
          <a:p>
            <a:r>
              <a:rPr lang="en-US" sz="1600" dirty="0"/>
              <a:t>				19 MV </a:t>
            </a:r>
            <a:r>
              <a:rPr lang="en-US" sz="1600" dirty="0">
                <a:sym typeface="Wingdings" panose="05000000000000000000" pitchFamily="2" charset="2"/>
              </a:rPr>
              <a:t> 16 MV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A3E030D-0F20-410E-8EFC-CFD9CD670BF2}"/>
              </a:ext>
            </a:extLst>
          </p:cNvPr>
          <p:cNvSpPr txBox="1"/>
          <p:nvPr/>
        </p:nvSpPr>
        <p:spPr>
          <a:xfrm>
            <a:off x="673492" y="540809"/>
            <a:ext cx="794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Optimization of the RF transmitter operation,</a:t>
            </a:r>
          </a:p>
          <a:p>
            <a:r>
              <a:rPr lang="en-US" sz="1600" b="1" i="1" dirty="0"/>
              <a:t>maintaining the total RF voltage</a:t>
            </a:r>
            <a:r>
              <a:rPr lang="en-US" sz="1600" dirty="0"/>
              <a:t>:		</a:t>
            </a:r>
            <a:r>
              <a:rPr lang="en-US" sz="1600" b="1" i="1" dirty="0">
                <a:solidFill>
                  <a:schemeClr val="accent6"/>
                </a:solidFill>
              </a:rPr>
              <a:t>11% power reduction</a:t>
            </a:r>
            <a:endParaRPr lang="de-DE" sz="1600" b="1" i="1" dirty="0" err="1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0654C-F16A-42CF-97D6-DA4544A1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5" y="1115650"/>
            <a:ext cx="8410669" cy="1842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E0746C-F085-418B-9F34-23AC40026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79" y="3120551"/>
            <a:ext cx="465551" cy="444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3D096-140A-464B-9807-657C3A720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20" y="3713959"/>
            <a:ext cx="780356" cy="542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542BDD-FFB2-47D5-A91F-01AD22C782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30" y="233146"/>
            <a:ext cx="599465" cy="29870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90BA8489-9690-4F40-B765-3E3D9337B0FE}"/>
              </a:ext>
            </a:extLst>
          </p:cNvPr>
          <p:cNvSpPr/>
          <p:nvPr/>
        </p:nvSpPr>
        <p:spPr>
          <a:xfrm>
            <a:off x="1482095" y="3189401"/>
            <a:ext cx="258255" cy="10629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C15E09-CAB6-4D83-92EF-F7DCA1703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881" y="3013182"/>
            <a:ext cx="3254040" cy="1563132"/>
          </a:xfrm>
          <a:prstGeom prst="rect">
            <a:avLst/>
          </a:prstGeo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6EB9EEFB-841B-400B-B2D4-B743550913EA}"/>
              </a:ext>
            </a:extLst>
          </p:cNvPr>
          <p:cNvSpPr/>
          <p:nvPr/>
        </p:nvSpPr>
        <p:spPr>
          <a:xfrm rot="10800000">
            <a:off x="3399335" y="3182505"/>
            <a:ext cx="258255" cy="10629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7" grpId="0"/>
      <p:bldP spid="18" grpId="0"/>
      <p:bldP spid="12" grpId="0"/>
      <p:bldP spid="10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99350-9186-89F8-75E0-F5F9A6DC0E05}"/>
              </a:ext>
            </a:extLst>
          </p:cNvPr>
          <p:cNvSpPr txBox="1"/>
          <p:nvPr/>
        </p:nvSpPr>
        <p:spPr>
          <a:xfrm>
            <a:off x="1046136" y="516284"/>
            <a:ext cx="64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ptos" panose="020B0004020202020204" pitchFamily="34" charset="0"/>
              </a:rPr>
              <a:t>Some labs had been forced (2022-23) by budgetary or political reasons to reduce the operational hours, but this is not a sustainable solution, just economics, since not operating means not science performed.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3983064" y="181329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FE685-4CC5-B154-76C8-2C0DF76D08EA}"/>
              </a:ext>
            </a:extLst>
          </p:cNvPr>
          <p:cNvSpPr txBox="1"/>
          <p:nvPr/>
        </p:nvSpPr>
        <p:spPr>
          <a:xfrm>
            <a:off x="350565" y="1768444"/>
            <a:ext cx="5029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goal should be to operate for users as usual but in a more energy efficiency way.</a:t>
            </a:r>
          </a:p>
          <a:p>
            <a:endParaRPr lang="en-GB" sz="1200" b="1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Some actions: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     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Switch off subsyste</a:t>
            </a:r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ms when not really needed:</a:t>
            </a:r>
          </a:p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	Relax air conditionin</a:t>
            </a:r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g on week-ends and shutdowns.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Switch off water pumps on stand-by periods.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Optimize injector operation.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     - Reduce trips: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Implement remote users operation.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Implementation of remote access to control room.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Implement videoconference tools. 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</a:t>
            </a:r>
          </a:p>
          <a:p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	</a:t>
            </a:r>
            <a:r>
              <a:rPr lang="en-GB" sz="1200" b="1" i="1" dirty="0">
                <a:solidFill>
                  <a:schemeClr val="accent6"/>
                </a:solidFill>
                <a:latin typeface="Aptos" panose="020B0004020202020204" pitchFamily="34" charset="0"/>
              </a:rPr>
              <a:t>At DESY the trips have been reduced by 1/3.</a:t>
            </a:r>
          </a:p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	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561D-110F-D5AA-16E4-BF3CFBB2C47C}"/>
              </a:ext>
            </a:extLst>
          </p:cNvPr>
          <p:cNvSpPr txBox="1"/>
          <p:nvPr/>
        </p:nvSpPr>
        <p:spPr>
          <a:xfrm>
            <a:off x="2610050" y="4610758"/>
            <a:ext cx="18753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many others</a:t>
            </a:r>
            <a:endParaRPr lang="en-E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7AD67-9748-26D9-4A18-696627ECE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419" y="1521659"/>
            <a:ext cx="2809538" cy="2315059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45548843-9D28-CAB9-DF6A-23DC5F7860AE}"/>
              </a:ext>
            </a:extLst>
          </p:cNvPr>
          <p:cNvCxnSpPr>
            <a:cxnSpLocks/>
          </p:cNvCxnSpPr>
          <p:nvPr/>
        </p:nvCxnSpPr>
        <p:spPr>
          <a:xfrm>
            <a:off x="3665349" y="1410805"/>
            <a:ext cx="4207790" cy="301562"/>
          </a:xfrm>
          <a:prstGeom prst="bentConnector3">
            <a:avLst>
              <a:gd name="adj1" fmla="val 99908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18FCACA-CD0D-B40C-566B-ECBB70ECAC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235" y="2142911"/>
            <a:ext cx="599465" cy="298705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72CB0395-00AC-4151-B003-4CA8EC667087}"/>
              </a:ext>
            </a:extLst>
          </p:cNvPr>
          <p:cNvSpPr/>
          <p:nvPr/>
        </p:nvSpPr>
        <p:spPr>
          <a:xfrm>
            <a:off x="7408871" y="3836718"/>
            <a:ext cx="406560" cy="2253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" b="1" dirty="0"/>
              <a:t>COVID</a:t>
            </a:r>
            <a:endParaRPr lang="en-GB" sz="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09695-D785-49D2-8FFD-6424D96FF07A}"/>
              </a:ext>
            </a:extLst>
          </p:cNvPr>
          <p:cNvSpPr txBox="1"/>
          <p:nvPr/>
        </p:nvSpPr>
        <p:spPr>
          <a:xfrm rot="16200000">
            <a:off x="4439931" y="2415619"/>
            <a:ext cx="2282322" cy="45267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_tradnl" sz="20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en-GB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C94A13-3DBB-4433-9403-F652BB2A21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621" y="4110850"/>
            <a:ext cx="1090131" cy="747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5AE8AB-3D9D-4C73-A637-BD7653FF2297}"/>
              </a:ext>
            </a:extLst>
          </p:cNvPr>
          <p:cNvSpPr txBox="1"/>
          <p:nvPr/>
        </p:nvSpPr>
        <p:spPr>
          <a:xfrm>
            <a:off x="7281451" y="4035335"/>
            <a:ext cx="914400" cy="41033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</a:t>
            </a:r>
            <a:endParaRPr lang="en-GB" sz="14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Solar Panels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99350-9186-89F8-75E0-F5F9A6DC0E05}"/>
              </a:ext>
            </a:extLst>
          </p:cNvPr>
          <p:cNvSpPr txBox="1"/>
          <p:nvPr/>
        </p:nvSpPr>
        <p:spPr>
          <a:xfrm>
            <a:off x="798163" y="348189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DIAMOND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3983064" y="1681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561D-110F-D5AA-16E4-BF3CFBB2C47C}"/>
              </a:ext>
            </a:extLst>
          </p:cNvPr>
          <p:cNvSpPr txBox="1"/>
          <p:nvPr/>
        </p:nvSpPr>
        <p:spPr>
          <a:xfrm>
            <a:off x="485812" y="4203019"/>
            <a:ext cx="3677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i="1" u="none" strike="noStrike" dirty="0">
                <a:solidFill>
                  <a:schemeClr val="accent5"/>
                </a:solidFill>
                <a:effectLst/>
                <a:latin typeface="Aptos" panose="020B0004020202020204" pitchFamily="34" charset="0"/>
              </a:rPr>
              <a:t>ALBA, SLS and others will follow.</a:t>
            </a:r>
            <a:endParaRPr lang="en-ES" sz="1200" i="1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606F2-93FE-17AD-ED5A-25956BB6B8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107" y="723623"/>
            <a:ext cx="2641751" cy="1796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AF31F-4147-1A94-F82D-4DD4909A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57" y="394034"/>
            <a:ext cx="954601" cy="280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4F3764-7C63-C20D-9B6C-D766AE9B9A5D}"/>
              </a:ext>
            </a:extLst>
          </p:cNvPr>
          <p:cNvSpPr txBox="1"/>
          <p:nvPr/>
        </p:nvSpPr>
        <p:spPr>
          <a:xfrm>
            <a:off x="6379878" y="2893572"/>
            <a:ext cx="1983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SESAME, Jordan</a:t>
            </a:r>
            <a:endParaRPr lang="en-ES" sz="11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FD2289B-B25A-7EF9-E1AC-8B27453D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07" y="2569575"/>
            <a:ext cx="2641751" cy="13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CD78F6-6078-CF60-9111-DFD1BB3AA714}"/>
              </a:ext>
            </a:extLst>
          </p:cNvPr>
          <p:cNvSpPr txBox="1"/>
          <p:nvPr/>
        </p:nvSpPr>
        <p:spPr>
          <a:xfrm>
            <a:off x="2440983" y="3059687"/>
            <a:ext cx="8154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1.8MW</a:t>
            </a:r>
            <a:endParaRPr lang="en-ES" sz="1050" dirty="0">
              <a:solidFill>
                <a:srgbClr val="C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DA5C446-3124-482E-BB18-3A0F06D4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88" y="880066"/>
            <a:ext cx="4200028" cy="18417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New Storage Ring Building roof photovoltaic power plant now fully operational</a:t>
            </a:r>
          </a:p>
          <a:p>
            <a:pPr marL="355600" lvl="1" indent="-177800">
              <a:spcAft>
                <a:spcPts val="600"/>
              </a:spcAft>
              <a:buNone/>
            </a:pPr>
            <a:r>
              <a:rPr lang="en-US" dirty="0"/>
              <a:t>-	Phase 1: 1 MW peak (June 2023)</a:t>
            </a:r>
          </a:p>
          <a:p>
            <a:pPr marL="355600" lvl="1" indent="-177800">
              <a:spcAft>
                <a:spcPts val="600"/>
              </a:spcAft>
              <a:buNone/>
            </a:pPr>
            <a:r>
              <a:rPr lang="en-US" dirty="0"/>
              <a:t>-	Phase 2: 1.7 MW peak (June 2024)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</a:rPr>
              <a:t>Expected total output ~ 2.3 GWh/y, ~ 5% of total annual consumption.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At current cost, £540k/year savings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BCA3A8-7934-452B-85EA-8F2C7B82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44" y="443251"/>
            <a:ext cx="954601" cy="280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E4693-3848-4BCE-AD21-943CE9CF7F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34" y="3190492"/>
            <a:ext cx="2915216" cy="1639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54353-D25D-4ECE-93F5-B489362398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622" y="3108746"/>
            <a:ext cx="752952" cy="7353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013543-5F16-4DBC-8452-3DD2EF6C653B}"/>
              </a:ext>
            </a:extLst>
          </p:cNvPr>
          <p:cNvSpPr txBox="1"/>
          <p:nvPr/>
        </p:nvSpPr>
        <p:spPr>
          <a:xfrm>
            <a:off x="5558481" y="3283532"/>
            <a:ext cx="19839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≈100% energy for operation produced by a EU financed</a:t>
            </a:r>
          </a:p>
          <a:p>
            <a:pPr algn="ctr"/>
            <a:r>
              <a:rPr lang="en-GB" sz="1200" b="1" dirty="0">
                <a:solidFill>
                  <a:srgbClr val="000000"/>
                </a:solidFill>
                <a:latin typeface="Aptos" panose="020B0004020202020204" pitchFamily="34" charset="0"/>
              </a:rPr>
              <a:t>solar plant</a:t>
            </a:r>
            <a:endParaRPr lang="en-ES" sz="1100" dirty="0"/>
          </a:p>
        </p:txBody>
      </p:sp>
    </p:spTree>
    <p:extLst>
      <p:ext uri="{BB962C8B-B14F-4D97-AF65-F5344CB8AC3E}">
        <p14:creationId xmlns:p14="http://schemas.microsoft.com/office/powerpoint/2010/main" val="32613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Cooling / heat system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14</a:t>
            </a:fld>
            <a:endParaRPr lang="es-E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D1E00-1735-4B09-8D38-71AEBE10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07" y="840964"/>
            <a:ext cx="1998267" cy="17608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B138B8D-22CB-46A8-B47B-075BC548D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781" y="339487"/>
            <a:ext cx="1204163" cy="4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A3C81D-998D-4588-9352-CC5479D7747F}"/>
              </a:ext>
            </a:extLst>
          </p:cNvPr>
          <p:cNvSpPr txBox="1"/>
          <p:nvPr/>
        </p:nvSpPr>
        <p:spPr>
          <a:xfrm>
            <a:off x="280079" y="4673208"/>
            <a:ext cx="31516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David Reinhard,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ESSRI 2022</a:t>
            </a:r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74665D-9B20-4D4D-B39E-64D90C3FC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-946"/>
          <a:stretch/>
        </p:blipFill>
        <p:spPr>
          <a:xfrm>
            <a:off x="445994" y="2601813"/>
            <a:ext cx="2985739" cy="2051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5AA4FD-D014-4A8F-9635-41F3D6E2FF22}"/>
              </a:ext>
            </a:extLst>
          </p:cNvPr>
          <p:cNvSpPr txBox="1"/>
          <p:nvPr/>
        </p:nvSpPr>
        <p:spPr>
          <a:xfrm>
            <a:off x="3976846" y="3831179"/>
            <a:ext cx="486895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are required to become more energy efficient!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D4D562-5C01-4F2A-98F9-59349B44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894206"/>
            <a:ext cx="4868956" cy="273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00E7D-3E24-4E08-BE66-E9C2532804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846" y="519268"/>
            <a:ext cx="1030563" cy="539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B541EB-5CD9-41F5-9B32-75115B8AC205}"/>
              </a:ext>
            </a:extLst>
          </p:cNvPr>
          <p:cNvSpPr txBox="1"/>
          <p:nvPr/>
        </p:nvSpPr>
        <p:spPr>
          <a:xfrm>
            <a:off x="4572000" y="3556316"/>
            <a:ext cx="31516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J.L. </a:t>
            </a:r>
            <a:r>
              <a:rPr lang="en-US" sz="1100" noProof="0" dirty="0" err="1">
                <a:solidFill>
                  <a:schemeClr val="bg1">
                    <a:lumMod val="50000"/>
                  </a:schemeClr>
                </a:solidFill>
              </a:rPr>
              <a:t>Revol</a:t>
            </a:r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ESLS Workshop 2023</a:t>
            </a:r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He recovery plant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C2A6-5003-7DC8-B255-8C787081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15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99350-9186-89F8-75E0-F5F9A6DC0E05}"/>
              </a:ext>
            </a:extLst>
          </p:cNvPr>
          <p:cNvSpPr txBox="1"/>
          <p:nvPr/>
        </p:nvSpPr>
        <p:spPr>
          <a:xfrm>
            <a:off x="478755" y="2794862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DIAMOND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3983064" y="1681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0561D-110F-D5AA-16E4-BF3CFBB2C47C}"/>
              </a:ext>
            </a:extLst>
          </p:cNvPr>
          <p:cNvSpPr txBox="1"/>
          <p:nvPr/>
        </p:nvSpPr>
        <p:spPr>
          <a:xfrm>
            <a:off x="138760" y="369827"/>
            <a:ext cx="2308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ALBA</a:t>
            </a:r>
            <a:endParaRPr lang="en-E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AF31F-4147-1A94-F82D-4DD4909A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522" y="2746776"/>
            <a:ext cx="954601" cy="28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D98DC-DC80-18CE-D03A-06B1473D99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679480"/>
            <a:ext cx="3636400" cy="1806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9DC160-CF80-CB66-CCA7-BA048528685A}"/>
              </a:ext>
            </a:extLst>
          </p:cNvPr>
          <p:cNvSpPr txBox="1"/>
          <p:nvPr/>
        </p:nvSpPr>
        <p:spPr>
          <a:xfrm>
            <a:off x="478755" y="3083060"/>
            <a:ext cx="347760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177800">
              <a:spcAft>
                <a:spcPts val="600"/>
              </a:spcAft>
              <a:buNone/>
            </a:pPr>
            <a:r>
              <a:rPr lang="en-US" sz="1200" dirty="0"/>
              <a:t>-	 total usage ~ 25,000 </a:t>
            </a:r>
            <a:r>
              <a:rPr lang="en-US" sz="1200" dirty="0" err="1"/>
              <a:t>LHe</a:t>
            </a:r>
            <a:r>
              <a:rPr lang="en-US" sz="1200" dirty="0"/>
              <a:t> per year</a:t>
            </a:r>
          </a:p>
          <a:p>
            <a:pPr marL="355600" lvl="1" indent="-177800">
              <a:spcAft>
                <a:spcPts val="600"/>
              </a:spcAft>
              <a:buNone/>
            </a:pPr>
            <a:r>
              <a:rPr lang="en-US" sz="1200" dirty="0"/>
              <a:t>-	recovery systems in place for 6 beamlines.</a:t>
            </a:r>
          </a:p>
          <a:p>
            <a:pPr marL="355600" lvl="1" indent="-177800">
              <a:spcAft>
                <a:spcPts val="600"/>
              </a:spcAft>
              <a:buNone/>
            </a:pPr>
            <a:r>
              <a:rPr lang="en-US" sz="1200" dirty="0"/>
              <a:t>-	fraction of use from recovered gas ~ </a:t>
            </a:r>
            <a:r>
              <a:rPr lang="en-US" sz="1200" b="1" i="1" dirty="0">
                <a:solidFill>
                  <a:srgbClr val="00B050"/>
                </a:solidFill>
              </a:rPr>
              <a:t>50% maximum so far, but aiming for 80 %.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CF86ED-359A-4C8D-0E40-AE6FCFA137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89" y="225823"/>
            <a:ext cx="599465" cy="298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72523-85D9-44B1-B4FC-B87FD5FA3E0A}"/>
              </a:ext>
            </a:extLst>
          </p:cNvPr>
          <p:cNvSpPr txBox="1"/>
          <p:nvPr/>
        </p:nvSpPr>
        <p:spPr>
          <a:xfrm>
            <a:off x="3047822" y="121813"/>
            <a:ext cx="1204111" cy="6391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_tradn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  <a:p>
            <a:pPr algn="ctr"/>
            <a:r>
              <a:rPr lang="es-ES_tradnl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recovered</a:t>
            </a:r>
            <a:endParaRPr lang="en-GB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CB438-1B18-4F53-B6A3-3137F1E597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069" y="1442350"/>
            <a:ext cx="4113877" cy="23056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228B8-682F-4A3E-94E8-9C68F52DB528}"/>
              </a:ext>
            </a:extLst>
          </p:cNvPr>
          <p:cNvSpPr txBox="1"/>
          <p:nvPr/>
        </p:nvSpPr>
        <p:spPr>
          <a:xfrm>
            <a:off x="4284459" y="997527"/>
            <a:ext cx="23080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SOLEIL</a:t>
            </a:r>
            <a:endParaRPr lang="en-E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34961-BF09-4384-B7FB-C535AD63E4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168" y="866496"/>
            <a:ext cx="1030563" cy="5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savings per category with Crust in the background&#10;&#10;Description automatically generated">
            <a:extLst>
              <a:ext uri="{FF2B5EF4-FFF2-40B4-BE49-F238E27FC236}">
                <a16:creationId xmlns:a16="http://schemas.microsoft.com/office/drawing/2014/main" id="{11EC2FBA-9591-DB1C-72C6-94C26030BF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389" y="661062"/>
            <a:ext cx="2569068" cy="1715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7ABFC-AB9D-4F07-E2B8-67DF6B9F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Other 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16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099350-9186-89F8-75E0-F5F9A6DC0E05}"/>
              </a:ext>
            </a:extLst>
          </p:cNvPr>
          <p:cNvSpPr txBox="1"/>
          <p:nvPr/>
        </p:nvSpPr>
        <p:spPr>
          <a:xfrm>
            <a:off x="798163" y="348189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DIAMOND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560EE-18E9-4EC6-20B6-ED5310AEAE51}"/>
              </a:ext>
            </a:extLst>
          </p:cNvPr>
          <p:cNvSpPr txBox="1"/>
          <p:nvPr/>
        </p:nvSpPr>
        <p:spPr>
          <a:xfrm>
            <a:off x="3983064" y="16815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aph of a graph showing the cost of electricity&#10;&#10;Description automatically generated">
            <a:extLst>
              <a:ext uri="{FF2B5EF4-FFF2-40B4-BE49-F238E27FC236}">
                <a16:creationId xmlns:a16="http://schemas.microsoft.com/office/drawing/2014/main" id="{773A1CF1-6AF4-2A1F-E5CE-39328AE71D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589" y="678892"/>
            <a:ext cx="2685912" cy="1697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AF31F-4147-1A94-F82D-4DD4909A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489" y="179908"/>
            <a:ext cx="1416784" cy="416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DDACD0-DAAD-A8B5-5F5F-F45E6C2F5FD3}"/>
              </a:ext>
            </a:extLst>
          </p:cNvPr>
          <p:cNvSpPr txBox="1"/>
          <p:nvPr/>
        </p:nvSpPr>
        <p:spPr>
          <a:xfrm>
            <a:off x="6055736" y="1266055"/>
            <a:ext cx="1235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C00000"/>
                </a:solidFill>
                <a:latin typeface="Aptos" panose="020B0004020202020204" pitchFamily="34" charset="0"/>
              </a:rPr>
              <a:t>20</a:t>
            </a:r>
            <a:r>
              <a:rPr lang="en-GB" sz="1400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% yearly</a:t>
            </a:r>
          </a:p>
          <a:p>
            <a:r>
              <a:rPr lang="en-GB" sz="1400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savings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EB573E3-5A31-456D-95C9-2DB84DE85ADA}"/>
              </a:ext>
            </a:extLst>
          </p:cNvPr>
          <p:cNvSpPr/>
          <p:nvPr/>
        </p:nvSpPr>
        <p:spPr>
          <a:xfrm>
            <a:off x="3829050" y="1420094"/>
            <a:ext cx="442802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ED18E2-C8C4-4026-858D-C40FFDDECF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208" y="2510939"/>
            <a:ext cx="2686597" cy="1971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7409C8-5297-46E5-BE89-5E088ED336D7}"/>
              </a:ext>
            </a:extLst>
          </p:cNvPr>
          <p:cNvSpPr txBox="1"/>
          <p:nvPr/>
        </p:nvSpPr>
        <p:spPr>
          <a:xfrm>
            <a:off x="860389" y="2571750"/>
            <a:ext cx="2569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PSI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D3DBFD17-13A0-449E-906E-DB8200EF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550" y="2636478"/>
            <a:ext cx="1204163" cy="42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4433EA-3D60-4850-9207-B8D599366AFE}"/>
              </a:ext>
            </a:extLst>
          </p:cNvPr>
          <p:cNvSpPr txBox="1"/>
          <p:nvPr/>
        </p:nvSpPr>
        <p:spPr>
          <a:xfrm>
            <a:off x="3372331" y="3819434"/>
            <a:ext cx="14566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C00000"/>
                </a:solidFill>
                <a:latin typeface="Aptos" panose="020B0004020202020204" pitchFamily="34" charset="0"/>
              </a:rPr>
              <a:t>6%</a:t>
            </a:r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 yearly</a:t>
            </a:r>
          </a:p>
          <a:p>
            <a:r>
              <a:rPr lang="en-GB" sz="1800" b="1" i="0" u="none" strike="noStrike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savings</a:t>
            </a:r>
          </a:p>
          <a:p>
            <a:r>
              <a:rPr lang="de-CH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143 </a:t>
            </a:r>
            <a:r>
              <a:rPr lang="de-CH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CH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(7,4GWh)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3E0BB6-E57A-4A76-8C41-781520343D33}"/>
              </a:ext>
            </a:extLst>
          </p:cNvPr>
          <p:cNvSpPr txBox="1"/>
          <p:nvPr/>
        </p:nvSpPr>
        <p:spPr>
          <a:xfrm>
            <a:off x="1001750" y="4436049"/>
            <a:ext cx="23015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David Reinhard</a:t>
            </a: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ESSRI 2022</a:t>
            </a:r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F12389-CF50-458B-9E9D-2902A8EB5493}"/>
              </a:ext>
            </a:extLst>
          </p:cNvPr>
          <p:cNvSpPr txBox="1"/>
          <p:nvPr/>
        </p:nvSpPr>
        <p:spPr>
          <a:xfrm>
            <a:off x="4930704" y="2710249"/>
            <a:ext cx="4005066" cy="206210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Ligth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LEDs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s-ES_tradnl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sz="2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4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C2A6-5003-7DC8-B255-8C787081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17</a:t>
            </a:fld>
            <a:endParaRPr lang="es-E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32C0A5-6028-4191-ACFF-927D3DF3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Research</a:t>
            </a:r>
            <a:r>
              <a:rPr lang="es-ES_tradnl" dirty="0"/>
              <a:t> </a:t>
            </a:r>
            <a:r>
              <a:rPr lang="es-ES_tradnl" dirty="0" err="1"/>
              <a:t>Facilities</a:t>
            </a:r>
            <a:r>
              <a:rPr lang="es-ES_tradnl" dirty="0"/>
              <a:t> 2.0</a:t>
            </a:r>
            <a:br>
              <a:rPr lang="es-ES_tradnl" dirty="0"/>
            </a:br>
            <a:r>
              <a:rPr lang="es-ES_tradnl" dirty="0"/>
              <a:t> EU </a:t>
            </a:r>
            <a:r>
              <a:rPr lang="es-ES_tradnl" dirty="0" err="1"/>
              <a:t>project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47043-2202-4760-AF8C-1D739158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41" t="21915" r="22517"/>
          <a:stretch/>
        </p:blipFill>
        <p:spPr>
          <a:xfrm>
            <a:off x="2190996" y="560280"/>
            <a:ext cx="4002834" cy="4446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646903-E7A3-4EB1-B985-CB34CFCDBE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53" t="67113" r="23431" b="12996"/>
          <a:stretch/>
        </p:blipFill>
        <p:spPr>
          <a:xfrm>
            <a:off x="268940" y="2002888"/>
            <a:ext cx="1595721" cy="929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AE72BA-FEB0-40E3-9722-831C7AFBF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47" t="13595" r="54464" b="55381"/>
          <a:stretch/>
        </p:blipFill>
        <p:spPr>
          <a:xfrm rot="16200000">
            <a:off x="706131" y="2580759"/>
            <a:ext cx="721342" cy="1595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F0001-E486-475D-BB5A-27B1F89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8" t="13595" r="61961" b="14526"/>
          <a:stretch/>
        </p:blipFill>
        <p:spPr>
          <a:xfrm>
            <a:off x="6318975" y="960875"/>
            <a:ext cx="1942381" cy="4045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7DC6E4-8F72-4A5E-AC01-29F02FF88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05"/>
          <a:stretch/>
        </p:blipFill>
        <p:spPr>
          <a:xfrm>
            <a:off x="118628" y="3830489"/>
            <a:ext cx="1934290" cy="64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2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A62E-3A17-2FB4-F53E-EDB3BDF8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6C2A6-5003-7DC8-B255-8C787081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85AEC-5DE9-10FA-C346-801557F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18</a:t>
            </a:fld>
            <a:endParaRPr lang="es-E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032C0A5-6028-4191-ACFF-927D3DF3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Final </a:t>
            </a:r>
            <a:r>
              <a:rPr lang="es-ES_tradnl" dirty="0" err="1"/>
              <a:t>remark</a:t>
            </a:r>
            <a:r>
              <a:rPr lang="es-ES_tradnl" dirty="0"/>
              <a:t>:</a:t>
            </a:r>
            <a:br>
              <a:rPr lang="es-ES_tradnl" dirty="0"/>
            </a:br>
            <a:r>
              <a:rPr lang="es-ES_tradnl" dirty="0"/>
              <a:t>Experimental data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57F27-FA5E-4766-A8B6-8CFF3CFDA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70" y="936397"/>
            <a:ext cx="4228715" cy="2398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1367B6-FADB-4B94-8418-D57FC5009C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690" y="927432"/>
            <a:ext cx="4229897" cy="2408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00D8C9-BB32-4D63-9477-D38339AE04FB}"/>
              </a:ext>
            </a:extLst>
          </p:cNvPr>
          <p:cNvSpPr txBox="1"/>
          <p:nvPr/>
        </p:nvSpPr>
        <p:spPr>
          <a:xfrm>
            <a:off x="3333366" y="3335109"/>
            <a:ext cx="29998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noProof="0" dirty="0">
                <a:solidFill>
                  <a:schemeClr val="bg1">
                    <a:lumMod val="50000"/>
                  </a:schemeClr>
                </a:solidFill>
              </a:rPr>
              <a:t>Oscar Matilla, ALBA User’s meeting 2024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6B85F-6C44-4F27-A9EB-101A99630EEE}"/>
              </a:ext>
            </a:extLst>
          </p:cNvPr>
          <p:cNvSpPr txBox="1"/>
          <p:nvPr/>
        </p:nvSpPr>
        <p:spPr>
          <a:xfrm>
            <a:off x="1985402" y="3728463"/>
            <a:ext cx="64008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2800" b="1" i="1" dirty="0" err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Huge</a:t>
            </a:r>
            <a:r>
              <a:rPr lang="es-ES_tradnl" sz="2800" b="1" i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i="1" dirty="0" err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increase</a:t>
            </a:r>
            <a:r>
              <a:rPr lang="es-ES_tradnl" sz="2800" b="1" i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i="1" dirty="0" err="1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  <a:r>
              <a:rPr lang="es-ES_tradnl" sz="2800" b="1" i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experimental data!</a:t>
            </a:r>
            <a:endParaRPr lang="en-GB" sz="2800" b="1" i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2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8E8B-80DE-4B7B-B0A9-C96F827A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Final </a:t>
            </a:r>
            <a:r>
              <a:rPr lang="es-ES_tradnl" dirty="0" err="1"/>
              <a:t>remark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0BDF-FB8F-4EF3-BB24-59E670237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A1DB-419E-4050-8619-528ED086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0F17-248F-4482-9204-3680605A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FBF8-DA6D-44F8-8019-0B179B71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19</a:t>
            </a:fld>
            <a:endParaRPr lang="es-E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86959E-AE7D-4FA7-9036-E2392DEC7D5B}"/>
              </a:ext>
            </a:extLst>
          </p:cNvPr>
          <p:cNvGrpSpPr/>
          <p:nvPr/>
        </p:nvGrpSpPr>
        <p:grpSpPr>
          <a:xfrm>
            <a:off x="0" y="0"/>
            <a:ext cx="9144000" cy="5452591"/>
            <a:chOff x="640348" y="747324"/>
            <a:chExt cx="8524883" cy="4630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E5D9D8-5708-4CC0-A99D-753F5AB6D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348" y="747324"/>
              <a:ext cx="8524883" cy="46300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5FCDA-7E32-4169-86C5-1CD0ADB2F7FA}"/>
                </a:ext>
              </a:extLst>
            </p:cNvPr>
            <p:cNvSpPr txBox="1"/>
            <p:nvPr/>
          </p:nvSpPr>
          <p:spPr>
            <a:xfrm>
              <a:off x="4581710" y="4376877"/>
              <a:ext cx="4572000" cy="8624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i="1" dirty="0" err="1">
                  <a:solidFill>
                    <a:schemeClr val="bg1"/>
                  </a:solidFill>
                  <a:effectLst/>
                  <a:latin typeface="DM Sans"/>
                </a:rPr>
                <a:t>Maqueta</a:t>
              </a:r>
              <a:r>
                <a:rPr lang="en-GB" b="1" i="1" dirty="0">
                  <a:solidFill>
                    <a:schemeClr val="bg1"/>
                  </a:solidFill>
                  <a:effectLst/>
                  <a:latin typeface="DM Sans"/>
                </a:rPr>
                <a:t> del data de </a:t>
              </a:r>
              <a:r>
                <a:rPr lang="en-GB" b="1" i="1" dirty="0" err="1">
                  <a:solidFill>
                    <a:schemeClr val="bg1"/>
                  </a:solidFill>
                  <a:effectLst/>
                  <a:latin typeface="DM Sans"/>
                </a:rPr>
                <a:t>center</a:t>
              </a:r>
              <a:r>
                <a:rPr lang="en-GB" b="1" i="1" dirty="0">
                  <a:solidFill>
                    <a:schemeClr val="bg1"/>
                  </a:solidFill>
                  <a:effectLst/>
                  <a:latin typeface="DM Sans"/>
                </a:rPr>
                <a:t> </a:t>
              </a:r>
              <a:r>
                <a:rPr lang="en-GB" b="1" i="1" dirty="0" err="1">
                  <a:solidFill>
                    <a:schemeClr val="bg1"/>
                  </a:solidFill>
                  <a:effectLst/>
                  <a:latin typeface="DM Sans"/>
                </a:rPr>
                <a:t>d'AQ</a:t>
              </a:r>
              <a:r>
                <a:rPr lang="en-GB" b="1" i="1" dirty="0">
                  <a:solidFill>
                    <a:schemeClr val="bg1"/>
                  </a:solidFill>
                  <a:effectLst/>
                  <a:latin typeface="DM Sans"/>
                </a:rPr>
                <a:t> Compute. </a:t>
              </a:r>
              <a:r>
                <a:rPr lang="en-GB" b="1" i="1" dirty="0" err="1">
                  <a:solidFill>
                    <a:schemeClr val="bg1"/>
                  </a:solidFill>
                  <a:effectLst/>
                  <a:latin typeface="DM Sans"/>
                </a:rPr>
                <a:t>Imatge</a:t>
              </a:r>
              <a:r>
                <a:rPr lang="en-GB" b="1" i="1" dirty="0">
                  <a:solidFill>
                    <a:schemeClr val="bg1"/>
                  </a:solidFill>
                  <a:effectLst/>
                  <a:latin typeface="DM Sans"/>
                </a:rPr>
                <a:t>: AQ Compute</a:t>
              </a:r>
            </a:p>
            <a:p>
              <a:r>
                <a:rPr lang="en-GB" sz="1200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https://www.elnacional.cat/oneconomia/ca/empreses/aq-duplica-seva-inversio-en-centre-dades-cerdanyola-fins-600-milions_1243164_102.html</a:t>
              </a:r>
              <a:endPara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B5972C-047F-42A6-8D69-F0B4E97635B3}"/>
              </a:ext>
            </a:extLst>
          </p:cNvPr>
          <p:cNvSpPr txBox="1"/>
          <p:nvPr/>
        </p:nvSpPr>
        <p:spPr>
          <a:xfrm>
            <a:off x="4076029" y="153259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  <a:p>
            <a:pPr algn="ctr"/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60 MW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6C9A4-9114-49F3-A3C4-427A187DFE6A}"/>
              </a:ext>
            </a:extLst>
          </p:cNvPr>
          <p:cNvSpPr txBox="1"/>
          <p:nvPr/>
        </p:nvSpPr>
        <p:spPr>
          <a:xfrm>
            <a:off x="6048018" y="40936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_tradnl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Synchrotron</a:t>
            </a:r>
            <a:endParaRPr lang="es-ES_trad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4 MW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6FDABF-0B24-4BB0-97F5-544F74CC7CA5}"/>
              </a:ext>
            </a:extLst>
          </p:cNvPr>
          <p:cNvSpPr/>
          <p:nvPr/>
        </p:nvSpPr>
        <p:spPr>
          <a:xfrm>
            <a:off x="3014800" y="1412342"/>
            <a:ext cx="2951430" cy="1204111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5F10F6-41F6-4BFE-99FE-588AAA67F0CB}"/>
              </a:ext>
            </a:extLst>
          </p:cNvPr>
          <p:cNvSpPr/>
          <p:nvPr/>
        </p:nvSpPr>
        <p:spPr>
          <a:xfrm>
            <a:off x="4925395" y="272185"/>
            <a:ext cx="2951430" cy="1204111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694627E-2820-C906-303A-DE91DD8615CC}"/>
              </a:ext>
            </a:extLst>
          </p:cNvPr>
          <p:cNvSpPr txBox="1">
            <a:spLocks/>
          </p:cNvSpPr>
          <p:nvPr/>
        </p:nvSpPr>
        <p:spPr>
          <a:xfrm>
            <a:off x="305035" y="252050"/>
            <a:ext cx="3123254" cy="671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s-ES_tradnl" sz="2400" i="1" dirty="0">
                <a:solidFill>
                  <a:schemeClr val="bg1"/>
                </a:solidFill>
              </a:rPr>
              <a:t>…</a:t>
            </a:r>
            <a:r>
              <a:rPr lang="es-ES_tradnl" sz="2400" i="1" dirty="0" err="1">
                <a:solidFill>
                  <a:schemeClr val="bg1"/>
                </a:solidFill>
              </a:rPr>
              <a:t>around</a:t>
            </a:r>
            <a:r>
              <a:rPr lang="es-ES_tradnl" sz="2400" i="1" dirty="0">
                <a:solidFill>
                  <a:schemeClr val="bg1"/>
                </a:solidFill>
              </a:rPr>
              <a:t> 2026</a:t>
            </a:r>
            <a:endParaRPr lang="en-GB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8CCD-5969-538B-8B2D-6376C74B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5E137-DADD-FD89-5153-B9FADAF9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00314-DDD4-08C9-A4B0-2DBF03BE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4BCD66-FBBB-1283-7D0C-CD5C5F39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</p:spPr>
        <p:txBody>
          <a:bodyPr/>
          <a:lstStyle/>
          <a:p>
            <a:r>
              <a:rPr lang="en-US" dirty="0"/>
              <a:t>European 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08990-3528-B254-D35B-517C940E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70" y="1217688"/>
            <a:ext cx="3026403" cy="2789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F18761-F5D5-5E0E-3217-4D6DC3BE3374}"/>
              </a:ext>
            </a:extLst>
          </p:cNvPr>
          <p:cNvSpPr txBox="1"/>
          <p:nvPr/>
        </p:nvSpPr>
        <p:spPr>
          <a:xfrm>
            <a:off x="3961033" y="849280"/>
            <a:ext cx="2638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chemeClr val="tx2"/>
                </a:solidFill>
              </a:rPr>
              <a:t>Thanks to all that have shared info with me:</a:t>
            </a: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06E81-D520-91F6-E5A7-C3E3F9AF0E39}"/>
              </a:ext>
            </a:extLst>
          </p:cNvPr>
          <p:cNvSpPr txBox="1"/>
          <p:nvPr/>
        </p:nvSpPr>
        <p:spPr>
          <a:xfrm>
            <a:off x="5084828" y="1574632"/>
            <a:ext cx="3028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ES" sz="2000" dirty="0"/>
              <a:t>Emanuel Karantzoulis</a:t>
            </a:r>
          </a:p>
          <a:p>
            <a:r>
              <a:rPr lang="en-ES" sz="2000" dirty="0"/>
              <a:t>J</a:t>
            </a:r>
            <a:r>
              <a:rPr lang="en-GB" sz="2000" dirty="0"/>
              <a:t>o</a:t>
            </a:r>
            <a:r>
              <a:rPr lang="en-ES" sz="2000" dirty="0"/>
              <a:t>rgen S. Nielsen</a:t>
            </a:r>
          </a:p>
          <a:p>
            <a:r>
              <a:rPr lang="en-ES" sz="2000" dirty="0"/>
              <a:t>Richard Walker</a:t>
            </a:r>
          </a:p>
          <a:p>
            <a:r>
              <a:rPr lang="en-ES" sz="2000" dirty="0"/>
              <a:t>Rainer Wazenberg</a:t>
            </a:r>
          </a:p>
          <a:p>
            <a:r>
              <a:rPr lang="en-ES" sz="2000" dirty="0"/>
              <a:t>Harald Reichert</a:t>
            </a:r>
          </a:p>
          <a:p>
            <a:r>
              <a:rPr lang="en-ES" sz="2000" dirty="0"/>
              <a:t>Andreas Jankowiak</a:t>
            </a:r>
          </a:p>
          <a:p>
            <a:r>
              <a:rPr lang="en-ES" sz="2000" dirty="0"/>
              <a:t>Pedro Tavares</a:t>
            </a:r>
          </a:p>
          <a:p>
            <a:endParaRPr lang="en-ES" sz="2000" dirty="0"/>
          </a:p>
          <a:p>
            <a:r>
              <a:rPr lang="en-ES" sz="2000" dirty="0"/>
              <a:t>Jean-Luc Revol</a:t>
            </a:r>
          </a:p>
        </p:txBody>
      </p:sp>
    </p:spTree>
    <p:extLst>
      <p:ext uri="{BB962C8B-B14F-4D97-AF65-F5344CB8AC3E}">
        <p14:creationId xmlns:p14="http://schemas.microsoft.com/office/powerpoint/2010/main" val="258316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3FBD74-4879-4E96-84C2-957043361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91"/>
          <a:stretch/>
        </p:blipFill>
        <p:spPr>
          <a:xfrm>
            <a:off x="0" y="0"/>
            <a:ext cx="9144000" cy="5226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EEFC9-C559-469D-9DF8-67F701BE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011" y="1308244"/>
            <a:ext cx="7070271" cy="994172"/>
          </a:xfrm>
        </p:spPr>
        <p:txBody>
          <a:bodyPr>
            <a:normAutofit/>
          </a:bodyPr>
          <a:lstStyle/>
          <a:p>
            <a:r>
              <a:rPr lang="es-ES_tradnl" sz="2400" i="1" dirty="0">
                <a:solidFill>
                  <a:schemeClr val="bg1"/>
                </a:solidFill>
              </a:rPr>
              <a:t>THANKS!</a:t>
            </a:r>
            <a:br>
              <a:rPr lang="es-ES_tradnl" sz="2400" i="1" dirty="0">
                <a:solidFill>
                  <a:schemeClr val="bg1"/>
                </a:solidFill>
              </a:rPr>
            </a:br>
            <a:r>
              <a:rPr lang="es-ES_tradnl" sz="2400" i="1" dirty="0" err="1">
                <a:solidFill>
                  <a:schemeClr val="bg1"/>
                </a:solidFill>
              </a:rPr>
              <a:t>for</a:t>
            </a:r>
            <a:r>
              <a:rPr lang="es-ES_tradnl" sz="2400" i="1" dirty="0">
                <a:solidFill>
                  <a:schemeClr val="bg1"/>
                </a:solidFill>
              </a:rPr>
              <a:t> </a:t>
            </a:r>
            <a:r>
              <a:rPr lang="es-ES_tradnl" sz="2400" i="1" dirty="0" err="1">
                <a:solidFill>
                  <a:schemeClr val="bg1"/>
                </a:solidFill>
              </a:rPr>
              <a:t>your</a:t>
            </a:r>
            <a:r>
              <a:rPr lang="es-ES_tradnl" sz="2400" i="1" dirty="0">
                <a:solidFill>
                  <a:schemeClr val="bg1"/>
                </a:solidFill>
              </a:rPr>
              <a:t> </a:t>
            </a:r>
            <a:r>
              <a:rPr lang="es-ES_tradnl" sz="2400" i="1" dirty="0" err="1">
                <a:solidFill>
                  <a:schemeClr val="bg1"/>
                </a:solidFill>
              </a:rPr>
              <a:t>attention</a:t>
            </a:r>
            <a:endParaRPr lang="en-GB" sz="2400" i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4D3F3-149F-40F5-8B97-37B86F6F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CCEBE-D579-4227-8EC0-802E3DBF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0415" y="240017"/>
            <a:ext cx="6400800" cy="22537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Aerial view of the ALBA Synchrotron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A654-0B80-4079-BEE6-ED9D2AE8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96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628-C1CA-4060-931A-B03FD791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A67D6-92A7-4CAC-8D1A-77F88DF4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C037AB-DB90-4AAE-BD32-E9DE7967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</p:spPr>
        <p:txBody>
          <a:bodyPr/>
          <a:lstStyle/>
          <a:p>
            <a:r>
              <a:rPr lang="en-US" dirty="0"/>
              <a:t>European 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C84E2-0830-44A5-8B4E-3290EA2F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27" y="600418"/>
            <a:ext cx="4619625" cy="4257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F33FF4-2396-4E05-98C8-9C98B02EF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45" y="636596"/>
            <a:ext cx="2597808" cy="16009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E2E550-2E8E-4CA7-AF2E-B155232EB40A}"/>
              </a:ext>
            </a:extLst>
          </p:cNvPr>
          <p:cNvSpPr txBox="1"/>
          <p:nvPr/>
        </p:nvSpPr>
        <p:spPr>
          <a:xfrm>
            <a:off x="879557" y="2429356"/>
            <a:ext cx="2234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solidFill>
                  <a:schemeClr val="tx2"/>
                </a:solidFill>
              </a:rPr>
              <a:t>24.000 direct users </a:t>
            </a:r>
            <a:r>
              <a:rPr lang="en-GB" i="1" dirty="0">
                <a:solidFill>
                  <a:schemeClr val="tx2"/>
                </a:solidFill>
              </a:rPr>
              <a:t>and 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a wider network</a:t>
            </a:r>
          </a:p>
          <a:p>
            <a:pPr algn="ctr"/>
            <a:r>
              <a:rPr lang="en-GB" i="1" dirty="0">
                <a:solidFill>
                  <a:schemeClr val="tx2"/>
                </a:solidFill>
              </a:rPr>
              <a:t>of 35.000 researchers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084FF-91A3-DADD-BC92-0E63835C27CD}"/>
              </a:ext>
            </a:extLst>
          </p:cNvPr>
          <p:cNvSpPr txBox="1"/>
          <p:nvPr/>
        </p:nvSpPr>
        <p:spPr>
          <a:xfrm>
            <a:off x="812534" y="1704532"/>
            <a:ext cx="2683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i="1" dirty="0">
                <a:hlinkClick r:id="rId4"/>
              </a:rPr>
              <a:t>https://leaps-initiative.eu/</a:t>
            </a:r>
            <a:endParaRPr lang="en-ES" i="1" dirty="0"/>
          </a:p>
        </p:txBody>
      </p:sp>
    </p:spTree>
    <p:extLst>
      <p:ext uri="{BB962C8B-B14F-4D97-AF65-F5344CB8AC3E}">
        <p14:creationId xmlns:p14="http://schemas.microsoft.com/office/powerpoint/2010/main" val="387280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06D1-0FAC-47E3-9E95-C307A6E8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8A33-0CD0-446D-8401-60D0B755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DEB8-5EC1-4E09-8126-0064202C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CF00E4-F7B8-FF6E-5590-98F70EAD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0946"/>
            <a:ext cx="3441041" cy="6524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23E4F"/>
                </a:solidFill>
                <a:latin typeface="Arial Black" charset="0"/>
                <a:cs typeface="+mn-cs"/>
              </a:rPr>
              <a:t>How we operate?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29DFE-4F7D-4EFC-874F-6767DFE27A93}"/>
              </a:ext>
            </a:extLst>
          </p:cNvPr>
          <p:cNvSpPr txBox="1"/>
          <p:nvPr/>
        </p:nvSpPr>
        <p:spPr>
          <a:xfrm>
            <a:off x="1119516" y="1313931"/>
            <a:ext cx="2953491" cy="16148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24/24h  -  7/7d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– 7000 hours / year</a:t>
            </a: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several runs along the year: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ABAFA0-2A36-4A3C-99DA-54996543E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978" y="1200539"/>
            <a:ext cx="4265030" cy="2014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0D69C-C3FF-4318-8DE0-14FB491196B8}"/>
              </a:ext>
            </a:extLst>
          </p:cNvPr>
          <p:cNvSpPr txBox="1"/>
          <p:nvPr/>
        </p:nvSpPr>
        <p:spPr>
          <a:xfrm>
            <a:off x="1499761" y="3505987"/>
            <a:ext cx="67479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users require stability, since experiments can take hours/days.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Accelerators and Beamline components shall be thermalized after each start-up.</a:t>
            </a:r>
            <a:endParaRPr lang="en-US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5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06D1-0FAC-47E3-9E95-C307A6E8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8A33-0CD0-446D-8401-60D0B755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A784-19AF-4E44-9E36-53DBA287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DEB8-5EC1-4E09-8126-0064202C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CF00E4-F7B8-FF6E-5590-98F70EAD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0946"/>
            <a:ext cx="3441041" cy="6524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23E4F"/>
                </a:solidFill>
                <a:latin typeface="Arial Black" charset="0"/>
                <a:cs typeface="+mn-cs"/>
              </a:rPr>
              <a:t>How we operate?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29DFE-4F7D-4EFC-874F-6767DFE27A93}"/>
              </a:ext>
            </a:extLst>
          </p:cNvPr>
          <p:cNvSpPr txBox="1"/>
          <p:nvPr/>
        </p:nvSpPr>
        <p:spPr>
          <a:xfrm>
            <a:off x="1116200" y="1288746"/>
            <a:ext cx="3590271" cy="17543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operate on “top-up” for stability.</a:t>
            </a:r>
          </a:p>
          <a:p>
            <a:endParaRPr lang="en-US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Injector is operational </a:t>
            </a:r>
          </a:p>
          <a:p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(in stand-by).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0D69C-C3FF-4318-8DE0-14FB491196B8}"/>
              </a:ext>
            </a:extLst>
          </p:cNvPr>
          <p:cNvSpPr txBox="1"/>
          <p:nvPr/>
        </p:nvSpPr>
        <p:spPr>
          <a:xfrm>
            <a:off x="1116200" y="3457008"/>
            <a:ext cx="7471592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Normally, we over-dimension the systems to ensure reliability and stability. </a:t>
            </a:r>
            <a:endParaRPr lang="en-US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0D234-830F-4B72-826A-1A9288292A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578" y="1267216"/>
            <a:ext cx="3023200" cy="189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2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06D1-0FAC-47E3-9E95-C307A6E8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Light 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335D-BDC2-436D-824F-63E0C437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0946"/>
            <a:ext cx="3441041" cy="65247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323E4F"/>
                </a:solidFill>
                <a:latin typeface="Arial Black" charset="0"/>
                <a:cs typeface="+mn-cs"/>
              </a:rPr>
              <a:t>How much we consume?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8A33-0CD0-446D-8401-60D0B755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A784-19AF-4E44-9E36-53DBA287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DEB8-5EC1-4E09-8126-0064202C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5D26EA-5675-99AB-B8D0-DC54498A33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566" y="856155"/>
            <a:ext cx="3952482" cy="2370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015AE8-471F-ACD8-83AB-E7D810B6A5A6}"/>
              </a:ext>
            </a:extLst>
          </p:cNvPr>
          <p:cNvSpPr txBox="1"/>
          <p:nvPr/>
        </p:nvSpPr>
        <p:spPr>
          <a:xfrm>
            <a:off x="4843221" y="1921790"/>
            <a:ext cx="2855703" cy="87565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∼50% thermal</a:t>
            </a:r>
          </a:p>
          <a:p>
            <a:r>
              <a:rPr lang="en-ES" sz="2800" dirty="0">
                <a:latin typeface="Arial" panose="020B0604020202020204" pitchFamily="34" charset="0"/>
                <a:cs typeface="Arial" panose="020B0604020202020204" pitchFamily="34" charset="0"/>
              </a:rPr>
              <a:t>∼50% electricity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B3EE1-BAE9-592E-D2A4-A25CC67B9AB4}"/>
              </a:ext>
            </a:extLst>
          </p:cNvPr>
          <p:cNvSpPr txBox="1"/>
          <p:nvPr/>
        </p:nvSpPr>
        <p:spPr>
          <a:xfrm>
            <a:off x="550190" y="1246543"/>
            <a:ext cx="3108793" cy="257327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</a:p>
          <a:p>
            <a:pPr algn="ctr">
              <a:lnSpc>
                <a:spcPct val="150000"/>
              </a:lnSpc>
            </a:pPr>
            <a:r>
              <a:rPr lang="en-E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GWh/y </a:t>
            </a:r>
            <a:r>
              <a:rPr lang="en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labs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</a:t>
            </a:r>
            <a:r>
              <a:rPr lang="en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E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GWh/y </a:t>
            </a:r>
            <a:r>
              <a:rPr lang="en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ones</a:t>
            </a:r>
          </a:p>
          <a:p>
            <a:pPr algn="ctr"/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 more than one accelerator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A3EA7-1306-D3FE-E332-B88F1BEF6D07}"/>
              </a:ext>
            </a:extLst>
          </p:cNvPr>
          <p:cNvSpPr txBox="1"/>
          <p:nvPr/>
        </p:nvSpPr>
        <p:spPr>
          <a:xfrm>
            <a:off x="4782679" y="3256702"/>
            <a:ext cx="2492735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Medium ligth sources, </a:t>
            </a:r>
          </a:p>
          <a:p>
            <a:pPr algn="ctr"/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with single accelerator like </a:t>
            </a:r>
          </a:p>
          <a:p>
            <a:r>
              <a:rPr lang="en-ES" dirty="0">
                <a:latin typeface="Arial" panose="020B0604020202020204" pitchFamily="34" charset="0"/>
                <a:cs typeface="Arial" panose="020B0604020202020204" pitchFamily="34" charset="0"/>
              </a:rPr>
              <a:t>ALBA around </a:t>
            </a:r>
            <a:r>
              <a:rPr lang="en-E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GWh/y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142CA3-1D21-342F-02C5-D78C9AE61E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869" y="1161464"/>
            <a:ext cx="599465" cy="2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2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06D1-0FAC-47E3-9E95-C307A6E8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r>
              <a:rPr lang="en-US" dirty="0"/>
              <a:t>Sustainability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8A33-0CD0-446D-8401-60D0B755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9DEB8-5EC1-4E09-8126-0064202C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3F4256-E59E-8A31-7DDD-2FC4C3BE7395}"/>
              </a:ext>
            </a:extLst>
          </p:cNvPr>
          <p:cNvSpPr txBox="1">
            <a:spLocks/>
          </p:cNvSpPr>
          <p:nvPr/>
        </p:nvSpPr>
        <p:spPr>
          <a:xfrm>
            <a:off x="628650" y="800946"/>
            <a:ext cx="3441041" cy="65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323E4F"/>
                </a:solidFill>
                <a:latin typeface="Arial Black" charset="0"/>
                <a:cs typeface="+mn-cs"/>
              </a:rPr>
              <a:t>Motivation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99E75-BC79-413F-BF10-BE7B617950A9}"/>
              </a:ext>
            </a:extLst>
          </p:cNvPr>
          <p:cNvSpPr txBox="1"/>
          <p:nvPr/>
        </p:nvSpPr>
        <p:spPr>
          <a:xfrm>
            <a:off x="4699074" y="3712742"/>
            <a:ext cx="4211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hlinkClick r:id="rId2"/>
              </a:rPr>
              <a:t>https://www.bruegel.org/policy-brief/europes-under-radar-industrial-policy-intervention-electricity-pricing</a:t>
            </a:r>
            <a:endParaRPr lang="en-GB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80A5E-AA59-4F47-B03D-52E6387D9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61805"/>
            <a:ext cx="4211455" cy="2299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5D8F24-A420-4A60-8DD2-6E121AA3ADDE}"/>
              </a:ext>
            </a:extLst>
          </p:cNvPr>
          <p:cNvSpPr txBox="1"/>
          <p:nvPr/>
        </p:nvSpPr>
        <p:spPr>
          <a:xfrm>
            <a:off x="4560850" y="1131148"/>
            <a:ext cx="4222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aktiv-grotesk"/>
              </a:rPr>
              <a:t> European wholesale electricity prices, €/MWh</a:t>
            </a:r>
            <a:endParaRPr lang="en-GB" sz="1600" dirty="0"/>
          </a:p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aktiv-grotesk"/>
              </a:rPr>
              <a:t> </a:t>
            </a:r>
            <a:endParaRPr lang="en-GB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F012D2-3368-4C85-96BA-FA593A22A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197322"/>
            <a:ext cx="3564672" cy="25070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2E7A08-6977-4A05-B66E-520AA1FEC7B9}"/>
              </a:ext>
            </a:extLst>
          </p:cNvPr>
          <p:cNvSpPr txBox="1"/>
          <p:nvPr/>
        </p:nvSpPr>
        <p:spPr>
          <a:xfrm>
            <a:off x="745814" y="3760805"/>
            <a:ext cx="36627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5"/>
              </a:rPr>
              <a:t>https://www.bbc.com/news/science-environment-58130705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5502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0952-DB5A-15F8-46B8-690D24279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E807-5B07-CB22-2CDE-353FB5EA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Light</a:t>
            </a:r>
            <a:r>
              <a:rPr lang="es-ES_tradnl" dirty="0"/>
              <a:t> </a:t>
            </a:r>
            <a:r>
              <a:rPr lang="en-US" dirty="0"/>
              <a:t>Sources</a:t>
            </a:r>
            <a:br>
              <a:rPr lang="en-US" dirty="0"/>
            </a:br>
            <a:r>
              <a:rPr lang="en-US" dirty="0"/>
              <a:t>Sustainability 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93A6C-8435-9CB3-750D-A64C33E4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E62737-BFCD-DEF9-91AD-EDA7CB3A57B0}"/>
              </a:ext>
            </a:extLst>
          </p:cNvPr>
          <p:cNvSpPr txBox="1">
            <a:spLocks/>
          </p:cNvSpPr>
          <p:nvPr/>
        </p:nvSpPr>
        <p:spPr>
          <a:xfrm>
            <a:off x="628650" y="800946"/>
            <a:ext cx="3441041" cy="65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323E4F"/>
                </a:solidFill>
                <a:latin typeface="Arial Black" charset="0"/>
                <a:cs typeface="+mn-cs"/>
              </a:rPr>
              <a:t>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996E5-3FD6-58D6-85F2-E4B853747EB9}"/>
              </a:ext>
            </a:extLst>
          </p:cNvPr>
          <p:cNvSpPr txBox="1"/>
          <p:nvPr/>
        </p:nvSpPr>
        <p:spPr>
          <a:xfrm>
            <a:off x="4560850" y="1131148"/>
            <a:ext cx="4222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aktiv-grotesk"/>
              </a:rPr>
              <a:t> European wholesale electricity prices, €/MWh</a:t>
            </a:r>
            <a:endParaRPr lang="en-GB" sz="1600" dirty="0"/>
          </a:p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aktiv-grotesk"/>
              </a:rPr>
              <a:t> </a:t>
            </a:r>
            <a:endParaRPr lang="en-GB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C24602-7E4F-13C3-F84E-2E914B03B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265" y="1635327"/>
            <a:ext cx="3438901" cy="186049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D9277F-4F46-255E-1975-C947CB2BB33A}"/>
              </a:ext>
            </a:extLst>
          </p:cNvPr>
          <p:cNvCxnSpPr>
            <a:cxnSpLocks/>
          </p:cNvCxnSpPr>
          <p:nvPr/>
        </p:nvCxnSpPr>
        <p:spPr>
          <a:xfrm flipV="1">
            <a:off x="6637610" y="2359345"/>
            <a:ext cx="321341" cy="8313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80414D-7133-1A0D-6B2A-F82984810DF4}"/>
              </a:ext>
            </a:extLst>
          </p:cNvPr>
          <p:cNvSpPr txBox="1"/>
          <p:nvPr/>
        </p:nvSpPr>
        <p:spPr>
          <a:xfrm>
            <a:off x="6692988" y="3010592"/>
            <a:ext cx="611760" cy="4852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94F838-12B1-F215-01DB-DDDAEC69F0C2}"/>
              </a:ext>
            </a:extLst>
          </p:cNvPr>
          <p:cNvGrpSpPr/>
          <p:nvPr/>
        </p:nvGrpSpPr>
        <p:grpSpPr>
          <a:xfrm>
            <a:off x="136852" y="1706919"/>
            <a:ext cx="4724666" cy="2668598"/>
            <a:chOff x="157525" y="1856357"/>
            <a:chExt cx="4724666" cy="26685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18192E-C51B-AB11-F47F-C0CB7DDDA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25" y="1856357"/>
              <a:ext cx="4724666" cy="2668598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2834550-314E-9775-4A58-EB0BD2E5F7BB}"/>
                </a:ext>
              </a:extLst>
            </p:cNvPr>
            <p:cNvSpPr/>
            <p:nvPr/>
          </p:nvSpPr>
          <p:spPr>
            <a:xfrm>
              <a:off x="2943224" y="2945903"/>
              <a:ext cx="728663" cy="496575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0D21C3D-42D0-4E9B-883A-0F51AE922A04}"/>
              </a:ext>
            </a:extLst>
          </p:cNvPr>
          <p:cNvSpPr txBox="1"/>
          <p:nvPr/>
        </p:nvSpPr>
        <p:spPr>
          <a:xfrm>
            <a:off x="4996867" y="3618634"/>
            <a:ext cx="39012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>
                <a:hlinkClick r:id="rId4"/>
              </a:rPr>
              <a:t>https://gmk.center/en/posts/electricity-prices-in-europe-fell-significantly-in-february/</a:t>
            </a:r>
            <a:endParaRPr lang="en-GB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CF6CB3-FBB3-F3A4-A083-34FB54CAB681}"/>
              </a:ext>
            </a:extLst>
          </p:cNvPr>
          <p:cNvSpPr txBox="1"/>
          <p:nvPr/>
        </p:nvSpPr>
        <p:spPr>
          <a:xfrm>
            <a:off x="543869" y="1304700"/>
            <a:ext cx="344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sz="1600" dirty="0">
                <a:hlinkClick r:id="rId5"/>
              </a:rPr>
              <a:t>https://www.ree.es/es/datos/aldia</a:t>
            </a:r>
            <a:endParaRPr lang="en-ES" sz="1600" dirty="0"/>
          </a:p>
          <a:p>
            <a:endParaRPr lang="en-E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3A359-D639-034C-FA9C-D7A2238B7457}"/>
              </a:ext>
            </a:extLst>
          </p:cNvPr>
          <p:cNvSpPr txBox="1"/>
          <p:nvPr/>
        </p:nvSpPr>
        <p:spPr>
          <a:xfrm>
            <a:off x="403417" y="4375517"/>
            <a:ext cx="914400" cy="140853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24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CO2 free production</a:t>
            </a:r>
          </a:p>
        </p:txBody>
      </p:sp>
    </p:spTree>
    <p:extLst>
      <p:ext uri="{BB962C8B-B14F-4D97-AF65-F5344CB8AC3E}">
        <p14:creationId xmlns:p14="http://schemas.microsoft.com/office/powerpoint/2010/main" val="41389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84CA-CA35-4BD1-91B0-09018C57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about sustainability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AFA6A-D45D-4936-870F-FDCC5815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25/9/24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5241-94CE-42DC-900A-96AB9EE6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D8D7C-12F4-478F-8E6E-74BCBA45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CA9804-89B3-B09A-D1FF-80CED86706E9}"/>
              </a:ext>
            </a:extLst>
          </p:cNvPr>
          <p:cNvSpPr/>
          <p:nvPr/>
        </p:nvSpPr>
        <p:spPr>
          <a:xfrm>
            <a:off x="535660" y="445838"/>
            <a:ext cx="2836190" cy="20654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Components</a:t>
            </a:r>
          </a:p>
          <a:p>
            <a:pPr algn="ctr"/>
            <a:r>
              <a:rPr lang="en-ES" sz="1600" dirty="0"/>
              <a:t>Permanent Magnets</a:t>
            </a:r>
          </a:p>
          <a:p>
            <a:pPr algn="ctr"/>
            <a:r>
              <a:rPr lang="en-ES" sz="1600" dirty="0"/>
              <a:t>RF system</a:t>
            </a:r>
          </a:p>
          <a:p>
            <a:pPr algn="ctr"/>
            <a:r>
              <a:rPr lang="en-ES" sz="1600" dirty="0"/>
              <a:t>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0ADE1FE-9147-8C39-09A5-586CD738C4FC}"/>
              </a:ext>
            </a:extLst>
          </p:cNvPr>
          <p:cNvSpPr/>
          <p:nvPr/>
        </p:nvSpPr>
        <p:spPr>
          <a:xfrm>
            <a:off x="2046745" y="1909453"/>
            <a:ext cx="2836190" cy="20654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Infrastructure</a:t>
            </a:r>
          </a:p>
          <a:p>
            <a:pPr algn="ctr"/>
            <a:r>
              <a:rPr lang="en-ES" sz="1600" dirty="0"/>
              <a:t>Solar plants</a:t>
            </a:r>
          </a:p>
          <a:p>
            <a:pPr algn="ctr"/>
            <a:r>
              <a:rPr lang="en-ES" sz="1600" dirty="0"/>
              <a:t>Cooling/heat system</a:t>
            </a:r>
          </a:p>
          <a:p>
            <a:pPr algn="ctr"/>
            <a:r>
              <a:rPr lang="en-ES" sz="1600" dirty="0"/>
              <a:t>He recovery</a:t>
            </a:r>
          </a:p>
          <a:p>
            <a:pPr algn="ctr"/>
            <a:r>
              <a:rPr lang="en-ES" sz="1600" dirty="0"/>
              <a:t>…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781F70-6A53-EB68-BE8F-C3042F375D7B}"/>
              </a:ext>
            </a:extLst>
          </p:cNvPr>
          <p:cNvSpPr/>
          <p:nvPr/>
        </p:nvSpPr>
        <p:spPr>
          <a:xfrm>
            <a:off x="4261065" y="1035853"/>
            <a:ext cx="2836190" cy="206546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Operation</a:t>
            </a:r>
          </a:p>
          <a:p>
            <a:pPr algn="ctr"/>
            <a:r>
              <a:rPr lang="en-ES" sz="1600" dirty="0"/>
              <a:t>Operational hours</a:t>
            </a:r>
          </a:p>
          <a:p>
            <a:pPr algn="ctr"/>
            <a:r>
              <a:rPr lang="en-ES" sz="1600" dirty="0"/>
              <a:t>Remote operation</a:t>
            </a:r>
          </a:p>
          <a:p>
            <a:pPr algn="ctr"/>
            <a:r>
              <a:rPr lang="en-ES" sz="1600" dirty="0"/>
              <a:t>Standby optimization</a:t>
            </a:r>
          </a:p>
          <a:p>
            <a:pPr algn="ctr"/>
            <a:r>
              <a:rPr lang="en-ES" sz="1600" dirty="0"/>
              <a:t>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E28545-7113-A674-20E9-73365D487C17}"/>
              </a:ext>
            </a:extLst>
          </p:cNvPr>
          <p:cNvSpPr/>
          <p:nvPr/>
        </p:nvSpPr>
        <p:spPr>
          <a:xfrm>
            <a:off x="5957034" y="2483203"/>
            <a:ext cx="2836190" cy="206546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>
                <a:solidFill>
                  <a:schemeClr val="tx1"/>
                </a:solidFill>
              </a:rPr>
              <a:t>Others</a:t>
            </a:r>
          </a:p>
          <a:p>
            <a:pPr algn="ctr"/>
            <a:r>
              <a:rPr lang="en-ES" sz="1600" dirty="0"/>
              <a:t>Led ligthing</a:t>
            </a:r>
          </a:p>
          <a:p>
            <a:pPr algn="ctr"/>
            <a:r>
              <a:rPr lang="en-ES" sz="1600" dirty="0"/>
              <a:t>Trips constrain</a:t>
            </a:r>
            <a:r>
              <a:rPr lang="es-ES_tradnl" sz="1600" dirty="0"/>
              <a:t>t</a:t>
            </a:r>
            <a:r>
              <a:rPr lang="en-ES" sz="1600" dirty="0"/>
              <a:t>s</a:t>
            </a:r>
          </a:p>
          <a:p>
            <a:pPr algn="ctr"/>
            <a:r>
              <a:rPr lang="en-ES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441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958</Words>
  <Application>Microsoft Macintosh PowerPoint</Application>
  <PresentationFormat>On-screen Show (16:9)</PresentationFormat>
  <Paragraphs>218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aktiv-grotesk</vt:lpstr>
      <vt:lpstr>Aptos</vt:lpstr>
      <vt:lpstr>Arial</vt:lpstr>
      <vt:lpstr>Arial Black</vt:lpstr>
      <vt:lpstr>Arial Narrow</vt:lpstr>
      <vt:lpstr>Calibri</vt:lpstr>
      <vt:lpstr>DM Sans</vt:lpstr>
      <vt:lpstr>Wingdings</vt:lpstr>
      <vt:lpstr>Tema de Office</vt:lpstr>
      <vt:lpstr>Sustainability for European Synchrotron Light Sources</vt:lpstr>
      <vt:lpstr>European Synchrotron Light Sources </vt:lpstr>
      <vt:lpstr>European Synchrotron Light Sources </vt:lpstr>
      <vt:lpstr>Synchrotron Light Sources </vt:lpstr>
      <vt:lpstr>Synchrotron Light Sources </vt:lpstr>
      <vt:lpstr>Synchrotron Light Sources </vt:lpstr>
      <vt:lpstr>Synchrotron Light Sources Sustainability motivation</vt:lpstr>
      <vt:lpstr>Synchrotron Light Sources Sustainability motivation</vt:lpstr>
      <vt:lpstr>What we do about sustainability</vt:lpstr>
      <vt:lpstr>Permanent magnets</vt:lpstr>
      <vt:lpstr>RF Operation</vt:lpstr>
      <vt:lpstr>Operation</vt:lpstr>
      <vt:lpstr>Solar Panels</vt:lpstr>
      <vt:lpstr>Cooling / heat system</vt:lpstr>
      <vt:lpstr>He recovery plant</vt:lpstr>
      <vt:lpstr>Other actions</vt:lpstr>
      <vt:lpstr>Research Facilities 2.0  EU project</vt:lpstr>
      <vt:lpstr>Final remark: Experimental data</vt:lpstr>
      <vt:lpstr>Final remark</vt:lpstr>
      <vt:lpstr>THANKS!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 Perez</dc:creator>
  <cp:lastModifiedBy>Francis Perez</cp:lastModifiedBy>
  <cp:revision>109</cp:revision>
  <dcterms:created xsi:type="dcterms:W3CDTF">2015-04-21T23:16:41Z</dcterms:created>
  <dcterms:modified xsi:type="dcterms:W3CDTF">2024-09-25T08:04:53Z</dcterms:modified>
</cp:coreProperties>
</file>