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0"/>
  </p:notesMasterIdLst>
  <p:sldIdLst>
    <p:sldId id="324" r:id="rId2"/>
    <p:sldId id="328" r:id="rId3"/>
    <p:sldId id="314" r:id="rId4"/>
    <p:sldId id="327" r:id="rId5"/>
    <p:sldId id="329" r:id="rId6"/>
    <p:sldId id="265" r:id="rId7"/>
    <p:sldId id="330" r:id="rId8"/>
    <p:sldId id="331" r:id="rId9"/>
  </p:sldIdLst>
  <p:sldSz cx="12192000" cy="6858000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ttilä, Heikki" initials="HePe" lastIdx="1" clrIdx="0">
    <p:extLst>
      <p:ext uri="{19B8F6BF-5375-455C-9EA6-DF929625EA0E}">
        <p15:presenceInfo xmlns:p15="http://schemas.microsoft.com/office/powerpoint/2012/main" userId="Penttilä, Heik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4FFFF"/>
    <a:srgbClr val="002060"/>
    <a:srgbClr val="3333CC"/>
    <a:srgbClr val="0F2D69"/>
    <a:srgbClr val="66FF66"/>
    <a:srgbClr val="CACACA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91720" autoAdjust="0"/>
  </p:normalViewPr>
  <p:slideViewPr>
    <p:cSldViewPr>
      <p:cViewPr varScale="1">
        <p:scale>
          <a:sx n="104" d="100"/>
          <a:sy n="104" d="100"/>
        </p:scale>
        <p:origin x="58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120" y="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11F71A-4787-45F6-BE7A-034800ABA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40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71A-4787-45F6-BE7A-034800ABA7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1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71A-4787-45F6-BE7A-034800ABA7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2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71A-4787-45F6-BE7A-034800ABA7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5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i-FI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i-FI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i-FI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i-FI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3208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E3BBF18-2D62-4C44-A816-299DA4D5962C}" type="slidenum">
              <a:rPr lang="en-GB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3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66333" y="1143000"/>
            <a:ext cx="10422467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7531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9372600" y="238126"/>
            <a:ext cx="2616200" cy="547687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24000" y="238126"/>
            <a:ext cx="7645400" cy="5476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28710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1524000" y="238126"/>
            <a:ext cx="10464800" cy="5476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8032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66333" y="1143000"/>
            <a:ext cx="10422467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5711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6852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66334" y="1143000"/>
            <a:ext cx="5109633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879168" y="1143000"/>
            <a:ext cx="5109633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5833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2620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20025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95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0142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5907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5" descr="kuva1"/>
          <p:cNvPicPr>
            <a:picLocks noChangeAspect="1" noChangeArrowheads="1"/>
          </p:cNvPicPr>
          <p:nvPr/>
        </p:nvPicPr>
        <p:blipFill>
          <a:blip r:embed="rId14" cstate="print">
            <a:lum bright="14000"/>
          </a:blip>
          <a:srcRect/>
          <a:stretch>
            <a:fillRect/>
          </a:stretch>
        </p:blipFill>
        <p:spPr bwMode="auto">
          <a:xfrm>
            <a:off x="0" y="5527676"/>
            <a:ext cx="121920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38126"/>
            <a:ext cx="10449984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120" name="Freeform 48"/>
          <p:cNvSpPr>
            <a:spLocks/>
          </p:cNvSpPr>
          <p:nvPr/>
        </p:nvSpPr>
        <p:spPr bwMode="auto">
          <a:xfrm>
            <a:off x="1" y="1"/>
            <a:ext cx="1104900" cy="6105525"/>
          </a:xfrm>
          <a:custGeom>
            <a:avLst/>
            <a:gdLst/>
            <a:ahLst/>
            <a:cxnLst>
              <a:cxn ang="0">
                <a:pos x="510" y="3636"/>
              </a:cxn>
              <a:cxn ang="0">
                <a:pos x="520" y="0"/>
              </a:cxn>
              <a:cxn ang="0">
                <a:pos x="1" y="0"/>
              </a:cxn>
              <a:cxn ang="0">
                <a:pos x="0" y="3846"/>
              </a:cxn>
              <a:cxn ang="0">
                <a:pos x="510" y="3636"/>
              </a:cxn>
            </a:cxnLst>
            <a:rect l="0" t="0" r="r" b="b"/>
            <a:pathLst>
              <a:path w="522" h="3846">
                <a:moveTo>
                  <a:pt x="510" y="3636"/>
                </a:moveTo>
                <a:cubicBezTo>
                  <a:pt x="510" y="1896"/>
                  <a:pt x="522" y="2160"/>
                  <a:pt x="520" y="0"/>
                </a:cubicBezTo>
                <a:cubicBezTo>
                  <a:pt x="260" y="0"/>
                  <a:pt x="1" y="0"/>
                  <a:pt x="1" y="0"/>
                </a:cubicBezTo>
                <a:cubicBezTo>
                  <a:pt x="0" y="1566"/>
                  <a:pt x="0" y="1866"/>
                  <a:pt x="0" y="3846"/>
                </a:cubicBezTo>
                <a:cubicBezTo>
                  <a:pt x="396" y="3678"/>
                  <a:pt x="252" y="3744"/>
                  <a:pt x="510" y="3636"/>
                </a:cubicBezTo>
                <a:close/>
              </a:path>
            </a:pathLst>
          </a:custGeom>
          <a:gradFill rotWithShape="0">
            <a:gsLst>
              <a:gs pos="0">
                <a:srgbClr val="AFC2FF"/>
              </a:gs>
              <a:gs pos="100000">
                <a:schemeClr val="bg1"/>
              </a:gs>
            </a:gsLst>
            <a:lin ang="2700000" scaled="1"/>
          </a:gradFill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309034" y="990600"/>
            <a:ext cx="10968567" cy="3175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pic>
        <p:nvPicPr>
          <p:cNvPr id="2055" name="Picture 50" descr="color12pt"/>
          <p:cNvPicPr>
            <a:picLocks noChangeAspect="1" noChangeArrowheads="1"/>
          </p:cNvPicPr>
          <p:nvPr/>
        </p:nvPicPr>
        <p:blipFill>
          <a:blip r:embed="rId15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10007600" y="215901"/>
            <a:ext cx="2017184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jyukuva"/>
          <p:cNvPicPr>
            <a:picLocks noChangeAspect="1" noChangeArrowheads="1"/>
          </p:cNvPicPr>
          <p:nvPr userDrawn="1"/>
        </p:nvPicPr>
        <p:blipFill>
          <a:blip r:embed="rId16" cstate="print"/>
          <a:srcRect l="32834" t="4936" r="19333" b="465"/>
          <a:stretch>
            <a:fillRect/>
          </a:stretch>
        </p:blipFill>
        <p:spPr bwMode="auto">
          <a:xfrm>
            <a:off x="1" y="20639"/>
            <a:ext cx="404284" cy="68802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29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1AC40-1BF3-E4A2-9A44-12EAB27406E0}"/>
              </a:ext>
            </a:extLst>
          </p:cNvPr>
          <p:cNvSpPr txBox="1">
            <a:spLocks/>
          </p:cNvSpPr>
          <p:nvPr/>
        </p:nvSpPr>
        <p:spPr bwMode="auto">
          <a:xfrm>
            <a:off x="1320800" y="18288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3600" dirty="0"/>
              <a:t>Development of a new large gas cell with electric field guidance for IGISOL </a:t>
            </a:r>
            <a:r>
              <a:rPr lang="en-US" kern="0" dirty="0"/>
              <a:t>(Task 1.1.2.)</a:t>
            </a:r>
            <a:endParaRPr lang="fi-FI" kern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3238F-5B07-9C78-A687-7FD08344B0BF}"/>
              </a:ext>
            </a:extLst>
          </p:cNvPr>
          <p:cNvSpPr txBox="1">
            <a:spLocks/>
          </p:cNvSpPr>
          <p:nvPr/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i-FI" kern="0" dirty="0"/>
              <a:t>Heikki Penttilä [&amp; IGISOL </a:t>
            </a:r>
            <a:r>
              <a:rPr lang="fi-FI" kern="0" dirty="0" err="1"/>
              <a:t>group</a:t>
            </a:r>
            <a:r>
              <a:rPr lang="fi-FI" kern="0" dirty="0"/>
              <a:t>]</a:t>
            </a:r>
          </a:p>
          <a:p>
            <a:pPr marL="0" indent="0">
              <a:buNone/>
            </a:pPr>
            <a:r>
              <a:rPr lang="fi-FI" kern="0" dirty="0" err="1"/>
              <a:t>University</a:t>
            </a:r>
            <a:r>
              <a:rPr lang="fi-FI" kern="0" dirty="0"/>
              <a:t> of Jyväskylä, </a:t>
            </a:r>
            <a:r>
              <a:rPr lang="fi-FI" kern="0" dirty="0" err="1"/>
              <a:t>Accelerator</a:t>
            </a:r>
            <a:r>
              <a:rPr lang="fi-FI" kern="0" dirty="0"/>
              <a:t> </a:t>
            </a:r>
            <a:r>
              <a:rPr lang="fi-FI" kern="0" dirty="0" err="1"/>
              <a:t>laboratory</a:t>
            </a:r>
            <a:endParaRPr lang="fi-FI" kern="0" dirty="0"/>
          </a:p>
        </p:txBody>
      </p:sp>
    </p:spTree>
    <p:extLst>
      <p:ext uri="{BB962C8B-B14F-4D97-AF65-F5344CB8AC3E}">
        <p14:creationId xmlns:p14="http://schemas.microsoft.com/office/powerpoint/2010/main" val="133313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000" dirty="0"/>
              <a:t>Development of a new large gas cell with electric field guidance for IGISOL</a:t>
            </a:r>
            <a:endParaRPr lang="fi-FI" sz="2000" dirty="0"/>
          </a:p>
        </p:txBody>
      </p:sp>
      <p:sp>
        <p:nvSpPr>
          <p:cNvPr id="90" name="TextBox 89"/>
          <p:cNvSpPr txBox="1"/>
          <p:nvPr/>
        </p:nvSpPr>
        <p:spPr>
          <a:xfrm>
            <a:off x="1228685" y="3140968"/>
            <a:ext cx="9979883" cy="2769989"/>
          </a:xfrm>
          <a:prstGeom prst="rect">
            <a:avLst/>
          </a:prstGeom>
          <a:noFill/>
          <a:ln w="190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 dirty="0" err="1"/>
              <a:t>What</a:t>
            </a:r>
            <a:r>
              <a:rPr lang="fi-FI" sz="1600" b="1" dirty="0"/>
              <a:t> </a:t>
            </a:r>
            <a:r>
              <a:rPr lang="fi-FI" sz="1600" b="1" dirty="0" err="1"/>
              <a:t>has</a:t>
            </a:r>
            <a:r>
              <a:rPr lang="fi-FI" sz="1600" b="1" dirty="0"/>
              <a:t> </a:t>
            </a:r>
            <a:r>
              <a:rPr lang="fi-FI" sz="1600" b="1" dirty="0" err="1"/>
              <a:t>been</a:t>
            </a:r>
            <a:r>
              <a:rPr lang="fi-FI" sz="1600" b="1" dirty="0"/>
              <a:t> </a:t>
            </a:r>
            <a:r>
              <a:rPr lang="fi-FI" sz="1600" b="1" dirty="0" err="1"/>
              <a:t>done</a:t>
            </a:r>
            <a:r>
              <a:rPr lang="fi-FI" sz="1600" b="1" dirty="0"/>
              <a:t>:</a:t>
            </a:r>
          </a:p>
          <a:p>
            <a:r>
              <a:rPr lang="fi-FI" sz="8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 err="1"/>
              <a:t>The</a:t>
            </a:r>
            <a:r>
              <a:rPr lang="fi-FI" sz="1500" dirty="0"/>
              <a:t> </a:t>
            </a:r>
            <a:r>
              <a:rPr lang="fi-FI" sz="1500" dirty="0" err="1"/>
              <a:t>capability</a:t>
            </a:r>
            <a:r>
              <a:rPr lang="fi-FI" sz="1500" dirty="0"/>
              <a:t> of </a:t>
            </a:r>
            <a:r>
              <a:rPr lang="fi-FI" sz="1500" dirty="0" err="1"/>
              <a:t>the</a:t>
            </a:r>
            <a:r>
              <a:rPr lang="fi-FI" sz="1500" dirty="0"/>
              <a:t> </a:t>
            </a:r>
            <a:r>
              <a:rPr lang="fi-FI" sz="1500" dirty="0" err="1"/>
              <a:t>means</a:t>
            </a:r>
            <a:r>
              <a:rPr lang="fi-FI" sz="1500" dirty="0"/>
              <a:t> of </a:t>
            </a:r>
            <a:r>
              <a:rPr lang="fi-FI" sz="1500" dirty="0" err="1"/>
              <a:t>faster</a:t>
            </a:r>
            <a:r>
              <a:rPr lang="fi-FI" sz="1500" dirty="0"/>
              <a:t> </a:t>
            </a:r>
            <a:r>
              <a:rPr lang="fi-FI" sz="1500" dirty="0" err="1"/>
              <a:t>ion</a:t>
            </a:r>
            <a:r>
              <a:rPr lang="fi-FI" sz="1500" dirty="0"/>
              <a:t> </a:t>
            </a:r>
            <a:r>
              <a:rPr lang="fi-FI" sz="1500" dirty="0" err="1"/>
              <a:t>extraction</a:t>
            </a:r>
            <a:r>
              <a:rPr lang="fi-FI" sz="1500" dirty="0"/>
              <a:t> </a:t>
            </a:r>
            <a:r>
              <a:rPr lang="fi-FI" sz="1500" dirty="0" err="1"/>
              <a:t>studied</a:t>
            </a:r>
            <a:r>
              <a:rPr lang="fi-FI" sz="1500" dirty="0"/>
              <a:t> </a:t>
            </a:r>
            <a:r>
              <a:rPr lang="fi-FI" sz="1500" dirty="0" err="1"/>
              <a:t>utilising</a:t>
            </a:r>
            <a:r>
              <a:rPr lang="fi-FI" sz="1500" dirty="0"/>
              <a:t> </a:t>
            </a:r>
            <a:r>
              <a:rPr lang="fi-FI" sz="1500" dirty="0" err="1"/>
              <a:t>simulations</a:t>
            </a:r>
            <a:r>
              <a:rPr lang="fi-FI" sz="15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 err="1"/>
              <a:t>The</a:t>
            </a:r>
            <a:r>
              <a:rPr lang="fi-FI" sz="1500" dirty="0"/>
              <a:t> </a:t>
            </a:r>
            <a:r>
              <a:rPr lang="fi-FI" sz="1500" dirty="0" err="1"/>
              <a:t>site</a:t>
            </a:r>
            <a:r>
              <a:rPr lang="fi-FI" sz="1500" dirty="0"/>
              <a:t> </a:t>
            </a:r>
            <a:r>
              <a:rPr lang="fi-FI" sz="1500" dirty="0" err="1"/>
              <a:t>specific</a:t>
            </a:r>
            <a:r>
              <a:rPr lang="fi-FI" sz="1500" dirty="0"/>
              <a:t> </a:t>
            </a:r>
            <a:r>
              <a:rPr lang="fi-FI" sz="1500" dirty="0" err="1"/>
              <a:t>constraint</a:t>
            </a:r>
            <a:r>
              <a:rPr lang="fi-FI" sz="1500" dirty="0"/>
              <a:t> at IGISOL (</a:t>
            </a:r>
            <a:r>
              <a:rPr lang="fi-FI" sz="1500" dirty="0" err="1"/>
              <a:t>space</a:t>
            </a:r>
            <a:r>
              <a:rPr lang="fi-FI" sz="1500" dirty="0"/>
              <a:t>, </a:t>
            </a:r>
            <a:r>
              <a:rPr lang="fi-FI" sz="1500" dirty="0" err="1"/>
              <a:t>radiation</a:t>
            </a:r>
            <a:r>
              <a:rPr lang="fi-FI" sz="1500" dirty="0"/>
              <a:t>, </a:t>
            </a:r>
            <a:r>
              <a:rPr lang="fi-FI" sz="1500" dirty="0" err="1"/>
              <a:t>high</a:t>
            </a:r>
            <a:r>
              <a:rPr lang="fi-FI" sz="1500" dirty="0"/>
              <a:t> </a:t>
            </a:r>
            <a:r>
              <a:rPr lang="fi-FI" sz="1500" dirty="0" err="1"/>
              <a:t>voltage</a:t>
            </a:r>
            <a:r>
              <a:rPr lang="fi-FI" sz="1500" dirty="0"/>
              <a:t>) </a:t>
            </a:r>
            <a:r>
              <a:rPr lang="fi-FI" sz="1500" dirty="0" err="1"/>
              <a:t>surveyed</a:t>
            </a:r>
            <a:endParaRPr lang="fi-FI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 err="1"/>
              <a:t>Suitable</a:t>
            </a:r>
            <a:r>
              <a:rPr lang="fi-FI" sz="1500" dirty="0"/>
              <a:t> </a:t>
            </a:r>
            <a:r>
              <a:rPr lang="fi-FI" sz="1500" dirty="0" err="1"/>
              <a:t>means</a:t>
            </a:r>
            <a:r>
              <a:rPr lang="fi-FI" sz="1500" dirty="0"/>
              <a:t> for IGISOL </a:t>
            </a:r>
            <a:r>
              <a:rPr lang="fi-FI" sz="1500" dirty="0" err="1"/>
              <a:t>adopted</a:t>
            </a:r>
            <a:r>
              <a:rPr lang="fi-FI" sz="15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 err="1"/>
              <a:t>Detailed</a:t>
            </a:r>
            <a:r>
              <a:rPr lang="fi-FI" sz="1500" dirty="0"/>
              <a:t> </a:t>
            </a:r>
            <a:r>
              <a:rPr lang="fi-FI" sz="1500" dirty="0" err="1"/>
              <a:t>technical</a:t>
            </a:r>
            <a:r>
              <a:rPr lang="fi-FI" sz="1500" dirty="0"/>
              <a:t> </a:t>
            </a:r>
            <a:r>
              <a:rPr lang="fi-FI" sz="1500" dirty="0" err="1"/>
              <a:t>drawings</a:t>
            </a:r>
            <a:r>
              <a:rPr lang="fi-FI" sz="1500" dirty="0"/>
              <a:t> </a:t>
            </a:r>
            <a:r>
              <a:rPr lang="fi-FI" sz="1500" dirty="0" err="1">
                <a:solidFill>
                  <a:srgbClr val="000099"/>
                </a:solidFill>
              </a:rPr>
              <a:t>will</a:t>
            </a:r>
            <a:r>
              <a:rPr lang="fi-FI" sz="1500" dirty="0">
                <a:solidFill>
                  <a:srgbClr val="000099"/>
                </a:solidFill>
              </a:rPr>
              <a:t> </a:t>
            </a:r>
            <a:r>
              <a:rPr lang="fi-FI" sz="1500" dirty="0" err="1">
                <a:solidFill>
                  <a:srgbClr val="000099"/>
                </a:solidFill>
              </a:rPr>
              <a:t>be</a:t>
            </a:r>
            <a:r>
              <a:rPr lang="fi-FI" sz="1500" dirty="0">
                <a:solidFill>
                  <a:srgbClr val="000099"/>
                </a:solidFill>
              </a:rPr>
              <a:t> </a:t>
            </a:r>
            <a:r>
              <a:rPr lang="fi-FI" sz="1500" dirty="0" err="1"/>
              <a:t>produced</a:t>
            </a:r>
            <a:r>
              <a:rPr lang="fi-FI" sz="15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D.1.2 “Report on the design of the large gas cell for IGISOL”,  due M24 – delayed, delivered 1.11.2023, M51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Gao, Z., et al., (2023). "New design and simulation of the ion guide for neutron-induced fission products at the IGISOL facility", proceedings of the 15th International Conference on Nuclear Data for Science and Technology (ND2022), 21-29 July 2022, online. EPJ Web of Conferences, 284, Article ID 04011. </a:t>
            </a:r>
            <a:endParaRPr lang="fi-FI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15621-C383-6932-21BC-7A96760C33CA}"/>
              </a:ext>
            </a:extLst>
          </p:cNvPr>
          <p:cNvSpPr txBox="1"/>
          <p:nvPr/>
        </p:nvSpPr>
        <p:spPr>
          <a:xfrm>
            <a:off x="1250761" y="1332662"/>
            <a:ext cx="98137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1" dirty="0" err="1"/>
              <a:t>Description</a:t>
            </a:r>
            <a:r>
              <a:rPr lang="fi-FI" sz="1600" b="1" dirty="0"/>
              <a:t> of </a:t>
            </a:r>
            <a:r>
              <a:rPr lang="fi-FI" sz="1600" b="1" dirty="0" err="1"/>
              <a:t>the</a:t>
            </a:r>
            <a:r>
              <a:rPr lang="fi-FI" sz="1600" b="1" dirty="0"/>
              <a:t> </a:t>
            </a:r>
            <a:r>
              <a:rPr lang="fi-FI" sz="1600" b="1" dirty="0" err="1"/>
              <a:t>work</a:t>
            </a:r>
            <a:r>
              <a:rPr lang="fi-FI" sz="1600" b="1" dirty="0"/>
              <a:t>:</a:t>
            </a:r>
          </a:p>
          <a:p>
            <a:endParaRPr lang="fi-FI" sz="1600" dirty="0"/>
          </a:p>
          <a:p>
            <a:r>
              <a:rPr lang="fi-FI" sz="1600" dirty="0" err="1"/>
              <a:t>The</a:t>
            </a:r>
            <a:r>
              <a:rPr lang="fi-FI" sz="1600" dirty="0"/>
              <a:t> JYU </a:t>
            </a:r>
            <a:r>
              <a:rPr lang="fi-FI" sz="1600" dirty="0" err="1"/>
              <a:t>will</a:t>
            </a:r>
            <a:r>
              <a:rPr lang="fi-FI" sz="1600" dirty="0"/>
              <a:t> </a:t>
            </a:r>
            <a:r>
              <a:rPr lang="fi-FI" sz="1600" dirty="0" err="1"/>
              <a:t>improve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quality</a:t>
            </a:r>
            <a:r>
              <a:rPr lang="fi-FI" sz="1600" dirty="0"/>
              <a:t> of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neutron</a:t>
            </a:r>
            <a:r>
              <a:rPr lang="fi-FI" sz="1600" dirty="0"/>
              <a:t> </a:t>
            </a:r>
            <a:r>
              <a:rPr lang="fi-FI" sz="1600" dirty="0" err="1"/>
              <a:t>induced</a:t>
            </a:r>
            <a:r>
              <a:rPr lang="fi-FI" sz="1600" dirty="0"/>
              <a:t> fission </a:t>
            </a:r>
            <a:r>
              <a:rPr lang="fi-FI" sz="1600" dirty="0" err="1"/>
              <a:t>product</a:t>
            </a:r>
            <a:r>
              <a:rPr lang="fi-FI" sz="1600" dirty="0"/>
              <a:t> </a:t>
            </a:r>
            <a:r>
              <a:rPr lang="fi-FI" sz="1600" dirty="0" err="1"/>
              <a:t>collection</a:t>
            </a:r>
            <a:r>
              <a:rPr lang="fi-FI" sz="1600" dirty="0"/>
              <a:t> at IGISOL </a:t>
            </a:r>
            <a:r>
              <a:rPr lang="fi-FI" sz="1600" dirty="0" err="1"/>
              <a:t>by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design of a </a:t>
            </a:r>
            <a:r>
              <a:rPr lang="fi-FI" sz="1600" dirty="0" err="1"/>
              <a:t>new</a:t>
            </a:r>
            <a:r>
              <a:rPr lang="fi-FI" sz="1600" dirty="0"/>
              <a:t> </a:t>
            </a:r>
            <a:r>
              <a:rPr lang="fi-FI" sz="1600" dirty="0" err="1"/>
              <a:t>gas</a:t>
            </a:r>
            <a:r>
              <a:rPr lang="fi-FI" sz="1600" dirty="0"/>
              <a:t> </a:t>
            </a:r>
            <a:r>
              <a:rPr lang="fi-FI" sz="1600" dirty="0" err="1"/>
              <a:t>cell</a:t>
            </a:r>
            <a:r>
              <a:rPr lang="fi-FI" sz="1600" dirty="0"/>
              <a:t> </a:t>
            </a:r>
            <a:r>
              <a:rPr lang="fi-FI" sz="1600" dirty="0" err="1"/>
              <a:t>with</a:t>
            </a:r>
            <a:r>
              <a:rPr lang="fi-FI" sz="1600" dirty="0"/>
              <a:t> </a:t>
            </a:r>
            <a:r>
              <a:rPr lang="fi-FI" sz="1600" dirty="0" err="1"/>
              <a:t>electric</a:t>
            </a:r>
            <a:r>
              <a:rPr lang="fi-FI" sz="1600" dirty="0"/>
              <a:t> </a:t>
            </a:r>
            <a:r>
              <a:rPr lang="fi-FI" sz="1600" dirty="0" err="1"/>
              <a:t>field</a:t>
            </a:r>
            <a:r>
              <a:rPr lang="fi-FI" sz="1600" dirty="0"/>
              <a:t> </a:t>
            </a:r>
            <a:r>
              <a:rPr lang="fi-FI" sz="1600" dirty="0" err="1"/>
              <a:t>guidance</a:t>
            </a:r>
            <a:r>
              <a:rPr lang="fi-FI" sz="1600" dirty="0"/>
              <a:t>. </a:t>
            </a:r>
            <a:r>
              <a:rPr lang="fi-FI" sz="1600" dirty="0" err="1"/>
              <a:t>This</a:t>
            </a:r>
            <a:r>
              <a:rPr lang="fi-FI" sz="1600" dirty="0"/>
              <a:t> </a:t>
            </a:r>
            <a:r>
              <a:rPr lang="fi-FI" sz="1600" dirty="0" err="1"/>
              <a:t>new</a:t>
            </a:r>
            <a:r>
              <a:rPr lang="fi-FI" sz="1600" dirty="0"/>
              <a:t> </a:t>
            </a:r>
            <a:r>
              <a:rPr lang="fi-FI" sz="1600" dirty="0" err="1"/>
              <a:t>device</a:t>
            </a:r>
            <a:r>
              <a:rPr lang="fi-FI" sz="1600" dirty="0"/>
              <a:t> </a:t>
            </a:r>
            <a:r>
              <a:rPr lang="fi-FI" sz="1600" dirty="0" err="1"/>
              <a:t>will</a:t>
            </a:r>
            <a:r>
              <a:rPr lang="fi-FI" sz="1600" dirty="0"/>
              <a:t> </a:t>
            </a:r>
            <a:r>
              <a:rPr lang="fi-FI" sz="1600" dirty="0" err="1"/>
              <a:t>allow</a:t>
            </a:r>
            <a:r>
              <a:rPr lang="fi-FI" sz="1600" dirty="0"/>
              <a:t> </a:t>
            </a:r>
            <a:r>
              <a:rPr lang="fi-FI" sz="1600" dirty="0" err="1"/>
              <a:t>better</a:t>
            </a:r>
            <a:r>
              <a:rPr lang="fi-FI" sz="1600" dirty="0"/>
              <a:t> </a:t>
            </a:r>
            <a:r>
              <a:rPr lang="fi-FI" sz="1600" dirty="0" err="1"/>
              <a:t>efficiency</a:t>
            </a:r>
            <a:r>
              <a:rPr lang="fi-FI" sz="1600" dirty="0"/>
              <a:t> </a:t>
            </a:r>
            <a:r>
              <a:rPr lang="fi-FI" sz="1600" dirty="0" err="1"/>
              <a:t>which</a:t>
            </a:r>
            <a:r>
              <a:rPr lang="fi-FI" sz="1600" dirty="0"/>
              <a:t> is </a:t>
            </a:r>
            <a:r>
              <a:rPr lang="fi-FI" sz="1600" dirty="0" err="1"/>
              <a:t>expected</a:t>
            </a:r>
            <a:r>
              <a:rPr lang="fi-FI" sz="1600" dirty="0"/>
              <a:t> to </a:t>
            </a:r>
            <a:r>
              <a:rPr lang="fi-FI" sz="1600" dirty="0" err="1"/>
              <a:t>be</a:t>
            </a:r>
            <a:r>
              <a:rPr lang="fi-FI" sz="1600" dirty="0"/>
              <a:t> of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order</a:t>
            </a:r>
            <a:r>
              <a:rPr lang="fi-FI" sz="1600" dirty="0"/>
              <a:t> of 100 </a:t>
            </a:r>
            <a:r>
              <a:rPr lang="fi-FI" sz="1600" dirty="0" err="1"/>
              <a:t>compared</a:t>
            </a:r>
            <a:r>
              <a:rPr lang="fi-FI" sz="1600" dirty="0"/>
              <a:t> to </a:t>
            </a:r>
            <a:r>
              <a:rPr lang="fi-FI" sz="1600" dirty="0" err="1"/>
              <a:t>what</a:t>
            </a:r>
            <a:r>
              <a:rPr lang="fi-FI" sz="1600" dirty="0"/>
              <a:t> </a:t>
            </a:r>
            <a:r>
              <a:rPr lang="fi-FI" sz="1600" dirty="0" err="1"/>
              <a:t>exist</a:t>
            </a:r>
            <a:r>
              <a:rPr lang="fi-FI" sz="1600" dirty="0"/>
              <a:t> </a:t>
            </a:r>
            <a:r>
              <a:rPr lang="fi-FI" sz="1600" dirty="0" err="1"/>
              <a:t>today</a:t>
            </a:r>
            <a:r>
              <a:rPr lang="fi-FI" sz="1600" dirty="0"/>
              <a:t>. </a:t>
            </a:r>
            <a:r>
              <a:rPr lang="fi-FI" sz="1600" dirty="0" err="1"/>
              <a:t>This</a:t>
            </a:r>
            <a:r>
              <a:rPr lang="fi-FI" sz="1600" dirty="0"/>
              <a:t> </a:t>
            </a:r>
            <a:r>
              <a:rPr lang="fi-FI" sz="1600" dirty="0" err="1"/>
              <a:t>improvement</a:t>
            </a:r>
            <a:r>
              <a:rPr lang="fi-FI" sz="1600" dirty="0"/>
              <a:t> </a:t>
            </a:r>
            <a:r>
              <a:rPr lang="fi-FI" sz="1600" dirty="0" err="1"/>
              <a:t>will</a:t>
            </a:r>
            <a:r>
              <a:rPr lang="fi-FI" sz="1600" dirty="0"/>
              <a:t> </a:t>
            </a:r>
            <a:r>
              <a:rPr lang="fi-FI" sz="1600" dirty="0" err="1"/>
              <a:t>benefit</a:t>
            </a:r>
            <a:r>
              <a:rPr lang="fi-FI" sz="1600" dirty="0"/>
              <a:t> </a:t>
            </a:r>
            <a:r>
              <a:rPr lang="fi-FI" sz="1600" dirty="0" err="1"/>
              <a:t>greatly</a:t>
            </a:r>
            <a:r>
              <a:rPr lang="fi-FI" sz="1600" dirty="0"/>
              <a:t> for </a:t>
            </a:r>
            <a:r>
              <a:rPr lang="fi-FI" sz="1600" dirty="0" err="1"/>
              <a:t>the</a:t>
            </a:r>
            <a:r>
              <a:rPr lang="fi-FI" sz="1600" dirty="0"/>
              <a:t> fission products </a:t>
            </a:r>
            <a:r>
              <a:rPr lang="fi-FI" sz="1600" dirty="0" err="1"/>
              <a:t>studies</a:t>
            </a:r>
            <a:r>
              <a:rPr lang="fi-FI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7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27447" y="1093326"/>
            <a:ext cx="6474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In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ion</a:t>
            </a:r>
            <a:r>
              <a:rPr lang="fi-FI" sz="1400" dirty="0"/>
              <a:t> </a:t>
            </a:r>
            <a:r>
              <a:rPr lang="fi-FI" sz="1400" dirty="0" err="1"/>
              <a:t>guide</a:t>
            </a:r>
            <a:r>
              <a:rPr lang="fi-FI" sz="1400" dirty="0"/>
              <a:t> </a:t>
            </a:r>
            <a:r>
              <a:rPr lang="en-US" sz="1400" dirty="0"/>
              <a:t>technique, reaction products are stopped in helium as ions and transported as ions to further analysis.</a:t>
            </a:r>
          </a:p>
        </p:txBody>
      </p:sp>
      <p:grpSp>
        <p:nvGrpSpPr>
          <p:cNvPr id="109" name="Group 93"/>
          <p:cNvGrpSpPr>
            <a:grpSpLocks noChangeAspect="1"/>
          </p:cNvGrpSpPr>
          <p:nvPr/>
        </p:nvGrpSpPr>
        <p:grpSpPr bwMode="auto">
          <a:xfrm>
            <a:off x="7780978" y="1354936"/>
            <a:ext cx="3878824" cy="2362096"/>
            <a:chOff x="363" y="427"/>
            <a:chExt cx="5007" cy="3049"/>
          </a:xfrm>
        </p:grpSpPr>
        <p:sp>
          <p:nvSpPr>
            <p:cNvPr id="110" name="Text Box 94"/>
            <p:cNvSpPr txBox="1">
              <a:spLocks noChangeAspect="1" noChangeArrowheads="1"/>
            </p:cNvSpPr>
            <p:nvPr/>
          </p:nvSpPr>
          <p:spPr bwMode="auto">
            <a:xfrm>
              <a:off x="4443" y="427"/>
              <a:ext cx="927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fi-FI" sz="1050">
                  <a:solidFill>
                    <a:srgbClr val="000000"/>
                  </a:solidFill>
                  <a:latin typeface="Helvetica" pitchFamily="34" charset="0"/>
                </a:rPr>
                <a:t>Target</a:t>
              </a:r>
              <a:endParaRPr lang="en-US" sz="105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11" name="Text Box 95"/>
            <p:cNvSpPr txBox="1">
              <a:spLocks noChangeAspect="1" noChangeArrowheads="1"/>
            </p:cNvSpPr>
            <p:nvPr/>
          </p:nvSpPr>
          <p:spPr bwMode="auto">
            <a:xfrm>
              <a:off x="2071" y="2091"/>
              <a:ext cx="1187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fi-FI" sz="1050">
                  <a:solidFill>
                    <a:srgbClr val="000000"/>
                  </a:solidFill>
                  <a:latin typeface="Helvetica" pitchFamily="34" charset="0"/>
                </a:rPr>
                <a:t>SPIG electrode</a:t>
              </a:r>
              <a:endParaRPr lang="en-US" sz="105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12" name="Text Box 96"/>
            <p:cNvSpPr txBox="1">
              <a:spLocks noChangeAspect="1" noChangeArrowheads="1"/>
            </p:cNvSpPr>
            <p:nvPr/>
          </p:nvSpPr>
          <p:spPr bwMode="auto">
            <a:xfrm>
              <a:off x="3506" y="2922"/>
              <a:ext cx="928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fi-FI" sz="1050">
                  <a:solidFill>
                    <a:srgbClr val="000000"/>
                  </a:solidFill>
                  <a:latin typeface="Helvetica" pitchFamily="34" charset="0"/>
                </a:rPr>
                <a:t>Beam</a:t>
              </a:r>
              <a:endParaRPr lang="en-US" sz="105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grpSp>
          <p:nvGrpSpPr>
            <p:cNvPr id="113" name="Group 97"/>
            <p:cNvGrpSpPr>
              <a:grpSpLocks noChangeAspect="1"/>
            </p:cNvGrpSpPr>
            <p:nvPr/>
          </p:nvGrpSpPr>
          <p:grpSpPr bwMode="auto">
            <a:xfrm>
              <a:off x="1690" y="436"/>
              <a:ext cx="1872" cy="2314"/>
              <a:chOff x="532" y="459"/>
              <a:chExt cx="2598" cy="2881"/>
            </a:xfrm>
          </p:grpSpPr>
          <p:grpSp>
            <p:nvGrpSpPr>
              <p:cNvPr id="172" name="Group 98"/>
              <p:cNvGrpSpPr>
                <a:grpSpLocks noChangeAspect="1"/>
              </p:cNvGrpSpPr>
              <p:nvPr/>
            </p:nvGrpSpPr>
            <p:grpSpPr bwMode="auto">
              <a:xfrm>
                <a:off x="952" y="1491"/>
                <a:ext cx="2178" cy="817"/>
                <a:chOff x="1088" y="2931"/>
                <a:chExt cx="2178" cy="817"/>
              </a:xfrm>
            </p:grpSpPr>
            <p:sp>
              <p:nvSpPr>
                <p:cNvPr id="176" name="Rectangl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088" y="2954"/>
                  <a:ext cx="46" cy="79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200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  <p:sp>
              <p:nvSpPr>
                <p:cNvPr id="177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3220" y="2931"/>
                  <a:ext cx="46" cy="79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200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  <p:sp>
              <p:nvSpPr>
                <p:cNvPr id="178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2029" y="3124"/>
                  <a:ext cx="68" cy="40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200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  <p:grpSp>
              <p:nvGrpSpPr>
                <p:cNvPr id="179" name="Group 102"/>
                <p:cNvGrpSpPr>
                  <a:grpSpLocks noChangeAspect="1"/>
                </p:cNvGrpSpPr>
                <p:nvPr/>
              </p:nvGrpSpPr>
              <p:grpSpPr bwMode="auto">
                <a:xfrm>
                  <a:off x="2137" y="3181"/>
                  <a:ext cx="816" cy="294"/>
                  <a:chOff x="2290" y="3158"/>
                  <a:chExt cx="816" cy="294"/>
                </a:xfrm>
              </p:grpSpPr>
              <p:sp>
                <p:nvSpPr>
                  <p:cNvPr id="185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90" y="3158"/>
                    <a:ext cx="816" cy="6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i-FI" sz="1200">
                      <a:solidFill>
                        <a:srgbClr val="000000"/>
                      </a:solidFill>
                      <a:latin typeface="Calibri" charset="0"/>
                    </a:endParaRPr>
                  </a:p>
                </p:txBody>
              </p:sp>
              <p:sp>
                <p:nvSpPr>
                  <p:cNvPr id="186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90" y="3271"/>
                    <a:ext cx="816" cy="6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i-FI" sz="1200">
                      <a:solidFill>
                        <a:srgbClr val="000000"/>
                      </a:solidFill>
                      <a:latin typeface="Calibri" charset="0"/>
                    </a:endParaRPr>
                  </a:p>
                </p:txBody>
              </p:sp>
              <p:sp>
                <p:nvSpPr>
                  <p:cNvPr id="187" name="Rectangle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90" y="3384"/>
                    <a:ext cx="816" cy="6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i-FI" sz="1200">
                      <a:solidFill>
                        <a:srgbClr val="000000"/>
                      </a:solidFill>
                      <a:latin typeface="Calibri" charset="0"/>
                    </a:endParaRPr>
                  </a:p>
                </p:txBody>
              </p:sp>
            </p:grpSp>
            <p:grpSp>
              <p:nvGrpSpPr>
                <p:cNvPr id="180" name="Group 106"/>
                <p:cNvGrpSpPr>
                  <a:grpSpLocks noChangeAspect="1"/>
                </p:cNvGrpSpPr>
                <p:nvPr/>
              </p:nvGrpSpPr>
              <p:grpSpPr bwMode="auto">
                <a:xfrm>
                  <a:off x="1173" y="3181"/>
                  <a:ext cx="816" cy="294"/>
                  <a:chOff x="2290" y="3158"/>
                  <a:chExt cx="816" cy="294"/>
                </a:xfrm>
              </p:grpSpPr>
              <p:sp>
                <p:nvSpPr>
                  <p:cNvPr id="182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90" y="3158"/>
                    <a:ext cx="816" cy="6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i-FI" sz="1200">
                      <a:solidFill>
                        <a:srgbClr val="000000"/>
                      </a:solidFill>
                      <a:latin typeface="Calibri" charset="0"/>
                    </a:endParaRPr>
                  </a:p>
                </p:txBody>
              </p:sp>
              <p:sp>
                <p:nvSpPr>
                  <p:cNvPr id="183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90" y="3271"/>
                    <a:ext cx="816" cy="6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i-FI" sz="1200">
                      <a:solidFill>
                        <a:srgbClr val="000000"/>
                      </a:solidFill>
                      <a:latin typeface="Calibri" charset="0"/>
                    </a:endParaRPr>
                  </a:p>
                </p:txBody>
              </p:sp>
              <p:sp>
                <p:nvSpPr>
                  <p:cNvPr id="184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90" y="3384"/>
                    <a:ext cx="816" cy="6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i-FI" sz="1200">
                      <a:solidFill>
                        <a:srgbClr val="000000"/>
                      </a:solidFill>
                      <a:latin typeface="Calibri" charset="0"/>
                    </a:endParaRPr>
                  </a:p>
                </p:txBody>
              </p:sp>
            </p:grpSp>
            <p:sp>
              <p:nvSpPr>
                <p:cNvPr id="181" name="Rectangle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931"/>
                  <a:ext cx="46" cy="79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200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</p:grpSp>
          <p:grpSp>
            <p:nvGrpSpPr>
              <p:cNvPr id="173" name="Group 111"/>
              <p:cNvGrpSpPr>
                <a:grpSpLocks noChangeAspect="1"/>
              </p:cNvGrpSpPr>
              <p:nvPr/>
            </p:nvGrpSpPr>
            <p:grpSpPr bwMode="auto">
              <a:xfrm>
                <a:off x="532" y="459"/>
                <a:ext cx="137" cy="2881"/>
                <a:chOff x="532" y="459"/>
                <a:chExt cx="137" cy="2881"/>
              </a:xfrm>
            </p:grpSpPr>
            <p:sp>
              <p:nvSpPr>
                <p:cNvPr id="174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532" y="459"/>
                  <a:ext cx="136" cy="131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200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  <p:sp>
              <p:nvSpPr>
                <p:cNvPr id="175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533" y="2024"/>
                  <a:ext cx="136" cy="131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200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</p:grpSp>
        </p:grpSp>
        <p:sp>
          <p:nvSpPr>
            <p:cNvPr id="114" name="Rectangle 114"/>
            <p:cNvSpPr>
              <a:spLocks noChangeAspect="1" noChangeArrowheads="1"/>
            </p:cNvSpPr>
            <p:nvPr/>
          </p:nvSpPr>
          <p:spPr bwMode="auto">
            <a:xfrm>
              <a:off x="3346" y="1513"/>
              <a:ext cx="272" cy="159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15" name="Rectangle 115"/>
            <p:cNvSpPr>
              <a:spLocks noChangeAspect="1" noChangeArrowheads="1"/>
            </p:cNvSpPr>
            <p:nvPr/>
          </p:nvSpPr>
          <p:spPr bwMode="auto">
            <a:xfrm>
              <a:off x="1781" y="1513"/>
              <a:ext cx="272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grpSp>
          <p:nvGrpSpPr>
            <p:cNvPr id="116" name="Group 116"/>
            <p:cNvGrpSpPr>
              <a:grpSpLocks noChangeAspect="1"/>
            </p:cNvGrpSpPr>
            <p:nvPr/>
          </p:nvGrpSpPr>
          <p:grpSpPr bwMode="auto">
            <a:xfrm>
              <a:off x="579" y="1221"/>
              <a:ext cx="953" cy="745"/>
              <a:chOff x="136" y="1525"/>
              <a:chExt cx="953" cy="745"/>
            </a:xfrm>
          </p:grpSpPr>
          <p:grpSp>
            <p:nvGrpSpPr>
              <p:cNvPr id="164" name="Group 117"/>
              <p:cNvGrpSpPr>
                <a:grpSpLocks noChangeAspect="1"/>
              </p:cNvGrpSpPr>
              <p:nvPr/>
            </p:nvGrpSpPr>
            <p:grpSpPr bwMode="auto">
              <a:xfrm>
                <a:off x="136" y="1525"/>
                <a:ext cx="930" cy="745"/>
                <a:chOff x="136" y="1525"/>
                <a:chExt cx="930" cy="745"/>
              </a:xfrm>
            </p:grpSpPr>
            <p:grpSp>
              <p:nvGrpSpPr>
                <p:cNvPr id="166" name="Group 118"/>
                <p:cNvGrpSpPr>
                  <a:grpSpLocks noChangeAspect="1"/>
                </p:cNvGrpSpPr>
                <p:nvPr/>
              </p:nvGrpSpPr>
              <p:grpSpPr bwMode="auto">
                <a:xfrm>
                  <a:off x="136" y="1525"/>
                  <a:ext cx="930" cy="221"/>
                  <a:chOff x="136" y="1616"/>
                  <a:chExt cx="930" cy="221"/>
                </a:xfrm>
              </p:grpSpPr>
              <p:sp>
                <p:nvSpPr>
                  <p:cNvPr id="170" name="AutoShape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6" y="1616"/>
                    <a:ext cx="658" cy="15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i-FI" sz="1200">
                      <a:solidFill>
                        <a:srgbClr val="000000"/>
                      </a:solidFill>
                      <a:latin typeface="Calibri" charset="0"/>
                    </a:endParaRPr>
                  </a:p>
                </p:txBody>
              </p:sp>
              <p:sp>
                <p:nvSpPr>
                  <p:cNvPr id="171" name="AutoShape 120"/>
                  <p:cNvSpPr>
                    <a:spLocks noChangeAspect="1" noChangeArrowheads="1"/>
                  </p:cNvSpPr>
                  <p:nvPr/>
                </p:nvSpPr>
                <p:spPr bwMode="auto">
                  <a:xfrm rot="2607258">
                    <a:off x="657" y="1729"/>
                    <a:ext cx="409" cy="10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i-FI" sz="1200">
                      <a:solidFill>
                        <a:srgbClr val="000000"/>
                      </a:solidFill>
                      <a:latin typeface="Calibri" charset="0"/>
                    </a:endParaRPr>
                  </a:p>
                </p:txBody>
              </p:sp>
            </p:grpSp>
            <p:grpSp>
              <p:nvGrpSpPr>
                <p:cNvPr id="167" name="Group 12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36" y="2049"/>
                  <a:ext cx="930" cy="221"/>
                  <a:chOff x="136" y="1616"/>
                  <a:chExt cx="930" cy="221"/>
                </a:xfrm>
              </p:grpSpPr>
              <p:sp>
                <p:nvSpPr>
                  <p:cNvPr id="168" name="AutoShap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6" y="1616"/>
                    <a:ext cx="658" cy="15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i-FI" sz="1200">
                      <a:solidFill>
                        <a:srgbClr val="000000"/>
                      </a:solidFill>
                      <a:latin typeface="Calibri" charset="0"/>
                    </a:endParaRPr>
                  </a:p>
                </p:txBody>
              </p:sp>
              <p:sp>
                <p:nvSpPr>
                  <p:cNvPr id="169" name="AutoShape 123"/>
                  <p:cNvSpPr>
                    <a:spLocks noChangeAspect="1" noChangeArrowheads="1"/>
                  </p:cNvSpPr>
                  <p:nvPr/>
                </p:nvSpPr>
                <p:spPr bwMode="auto">
                  <a:xfrm rot="2607258">
                    <a:off x="657" y="1729"/>
                    <a:ext cx="409" cy="10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i-FI" sz="1200">
                      <a:solidFill>
                        <a:srgbClr val="000000"/>
                      </a:solidFill>
                      <a:latin typeface="Calibri" charset="0"/>
                    </a:endParaRPr>
                  </a:p>
                </p:txBody>
              </p:sp>
            </p:grpSp>
          </p:grpSp>
          <p:sp>
            <p:nvSpPr>
              <p:cNvPr id="165" name="Rectangle 124"/>
              <p:cNvSpPr>
                <a:spLocks noChangeAspect="1" noChangeArrowheads="1"/>
              </p:cNvSpPr>
              <p:nvPr/>
            </p:nvSpPr>
            <p:spPr bwMode="auto">
              <a:xfrm>
                <a:off x="771" y="1830"/>
                <a:ext cx="318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1200">
                  <a:solidFill>
                    <a:srgbClr val="000000"/>
                  </a:solidFill>
                  <a:latin typeface="Calibri" charset="0"/>
                </a:endParaRPr>
              </a:p>
            </p:txBody>
          </p:sp>
        </p:grpSp>
        <p:sp>
          <p:nvSpPr>
            <p:cNvPr id="117" name="Rectangle 125"/>
            <p:cNvSpPr>
              <a:spLocks noChangeAspect="1" noChangeArrowheads="1"/>
            </p:cNvSpPr>
            <p:nvPr/>
          </p:nvSpPr>
          <p:spPr bwMode="auto">
            <a:xfrm>
              <a:off x="3845" y="1219"/>
              <a:ext cx="68" cy="74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18" name="AutoShape 126"/>
            <p:cNvSpPr>
              <a:spLocks noChangeAspect="1" noChangeArrowheads="1"/>
            </p:cNvSpPr>
            <p:nvPr/>
          </p:nvSpPr>
          <p:spPr bwMode="auto">
            <a:xfrm>
              <a:off x="3845" y="1071"/>
              <a:ext cx="1099" cy="1089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19" name="Rectangle 127"/>
            <p:cNvSpPr>
              <a:spLocks noChangeAspect="1" noChangeArrowheads="1"/>
            </p:cNvSpPr>
            <p:nvPr/>
          </p:nvSpPr>
          <p:spPr bwMode="auto">
            <a:xfrm>
              <a:off x="4230" y="1423"/>
              <a:ext cx="952" cy="34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20" name="Line 128"/>
            <p:cNvSpPr>
              <a:spLocks noChangeAspect="1" noChangeShapeType="1"/>
            </p:cNvSpPr>
            <p:nvPr/>
          </p:nvSpPr>
          <p:spPr bwMode="auto">
            <a:xfrm>
              <a:off x="4400" y="1207"/>
              <a:ext cx="363" cy="83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</a:endParaRPr>
            </a:p>
          </p:txBody>
        </p:sp>
        <p:sp>
          <p:nvSpPr>
            <p:cNvPr id="121" name="AutoShape 129"/>
            <p:cNvSpPr>
              <a:spLocks noChangeAspect="1" noChangeArrowheads="1"/>
            </p:cNvSpPr>
            <p:nvPr/>
          </p:nvSpPr>
          <p:spPr bwMode="auto">
            <a:xfrm rot="5400000">
              <a:off x="3357" y="1444"/>
              <a:ext cx="726" cy="295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22" name="Oval 130"/>
            <p:cNvSpPr>
              <a:spLocks noChangeAspect="1" noChangeArrowheads="1"/>
            </p:cNvSpPr>
            <p:nvPr/>
          </p:nvSpPr>
          <p:spPr bwMode="auto">
            <a:xfrm>
              <a:off x="4037" y="1548"/>
              <a:ext cx="68" cy="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23" name="Oval 131"/>
            <p:cNvSpPr>
              <a:spLocks noChangeAspect="1" noChangeArrowheads="1"/>
            </p:cNvSpPr>
            <p:nvPr/>
          </p:nvSpPr>
          <p:spPr bwMode="auto">
            <a:xfrm>
              <a:off x="4162" y="1661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24" name="Oval 132"/>
            <p:cNvSpPr>
              <a:spLocks noChangeAspect="1" noChangeArrowheads="1"/>
            </p:cNvSpPr>
            <p:nvPr/>
          </p:nvSpPr>
          <p:spPr bwMode="auto">
            <a:xfrm>
              <a:off x="3923" y="1502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25" name="Oval 133"/>
            <p:cNvSpPr>
              <a:spLocks noChangeAspect="1" noChangeArrowheads="1"/>
            </p:cNvSpPr>
            <p:nvPr/>
          </p:nvSpPr>
          <p:spPr bwMode="auto">
            <a:xfrm>
              <a:off x="3618" y="1366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26" name="Oval 134"/>
            <p:cNvSpPr>
              <a:spLocks noChangeAspect="1" noChangeArrowheads="1"/>
            </p:cNvSpPr>
            <p:nvPr/>
          </p:nvSpPr>
          <p:spPr bwMode="auto">
            <a:xfrm>
              <a:off x="3368" y="754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27" name="Oval 135"/>
            <p:cNvSpPr>
              <a:spLocks noChangeAspect="1" noChangeArrowheads="1"/>
            </p:cNvSpPr>
            <p:nvPr/>
          </p:nvSpPr>
          <p:spPr bwMode="auto">
            <a:xfrm>
              <a:off x="3663" y="1933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28" name="Oval 136"/>
            <p:cNvSpPr>
              <a:spLocks noChangeAspect="1" noChangeArrowheads="1"/>
            </p:cNvSpPr>
            <p:nvPr/>
          </p:nvSpPr>
          <p:spPr bwMode="auto">
            <a:xfrm>
              <a:off x="4173" y="1253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29" name="Oval 137"/>
            <p:cNvSpPr>
              <a:spLocks noChangeAspect="1" noChangeArrowheads="1"/>
            </p:cNvSpPr>
            <p:nvPr/>
          </p:nvSpPr>
          <p:spPr bwMode="auto">
            <a:xfrm>
              <a:off x="3867" y="935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30" name="Oval 138"/>
            <p:cNvSpPr>
              <a:spLocks noChangeAspect="1" noChangeArrowheads="1"/>
            </p:cNvSpPr>
            <p:nvPr/>
          </p:nvSpPr>
          <p:spPr bwMode="auto">
            <a:xfrm>
              <a:off x="3618" y="1684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31" name="Oval 139"/>
            <p:cNvSpPr>
              <a:spLocks noChangeAspect="1" noChangeArrowheads="1"/>
            </p:cNvSpPr>
            <p:nvPr/>
          </p:nvSpPr>
          <p:spPr bwMode="auto">
            <a:xfrm>
              <a:off x="1577" y="1526"/>
              <a:ext cx="68" cy="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32" name="Oval 140"/>
            <p:cNvSpPr>
              <a:spLocks noChangeAspect="1" noChangeArrowheads="1"/>
            </p:cNvSpPr>
            <p:nvPr/>
          </p:nvSpPr>
          <p:spPr bwMode="auto">
            <a:xfrm>
              <a:off x="1191" y="1547"/>
              <a:ext cx="68" cy="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33" name="Oval 141"/>
            <p:cNvSpPr>
              <a:spLocks noChangeAspect="1" noChangeArrowheads="1"/>
            </p:cNvSpPr>
            <p:nvPr/>
          </p:nvSpPr>
          <p:spPr bwMode="auto">
            <a:xfrm>
              <a:off x="1577" y="1526"/>
              <a:ext cx="68" cy="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34" name="Oval 142"/>
            <p:cNvSpPr>
              <a:spLocks noChangeAspect="1" noChangeArrowheads="1"/>
            </p:cNvSpPr>
            <p:nvPr/>
          </p:nvSpPr>
          <p:spPr bwMode="auto">
            <a:xfrm>
              <a:off x="1803" y="1570"/>
              <a:ext cx="68" cy="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35" name="Oval 143"/>
            <p:cNvSpPr>
              <a:spLocks noChangeAspect="1" noChangeArrowheads="1"/>
            </p:cNvSpPr>
            <p:nvPr/>
          </p:nvSpPr>
          <p:spPr bwMode="auto">
            <a:xfrm>
              <a:off x="942" y="1547"/>
              <a:ext cx="68" cy="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36" name="Oval 144"/>
            <p:cNvSpPr>
              <a:spLocks noChangeAspect="1" noChangeArrowheads="1"/>
            </p:cNvSpPr>
            <p:nvPr/>
          </p:nvSpPr>
          <p:spPr bwMode="auto">
            <a:xfrm>
              <a:off x="647" y="1570"/>
              <a:ext cx="68" cy="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37" name="Oval 145"/>
            <p:cNvSpPr>
              <a:spLocks noChangeAspect="1" noChangeArrowheads="1"/>
            </p:cNvSpPr>
            <p:nvPr/>
          </p:nvSpPr>
          <p:spPr bwMode="auto">
            <a:xfrm>
              <a:off x="4207" y="1865"/>
              <a:ext cx="68" cy="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38" name="Oval 146"/>
            <p:cNvSpPr>
              <a:spLocks noChangeAspect="1" noChangeArrowheads="1"/>
            </p:cNvSpPr>
            <p:nvPr/>
          </p:nvSpPr>
          <p:spPr bwMode="auto">
            <a:xfrm>
              <a:off x="2008" y="1525"/>
              <a:ext cx="68" cy="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39" name="Oval 147"/>
            <p:cNvSpPr>
              <a:spLocks noChangeAspect="1" noChangeArrowheads="1"/>
            </p:cNvSpPr>
            <p:nvPr/>
          </p:nvSpPr>
          <p:spPr bwMode="auto">
            <a:xfrm>
              <a:off x="4173" y="1557"/>
              <a:ext cx="68" cy="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40" name="Oval 148"/>
            <p:cNvSpPr>
              <a:spLocks noChangeAspect="1" noChangeArrowheads="1"/>
            </p:cNvSpPr>
            <p:nvPr/>
          </p:nvSpPr>
          <p:spPr bwMode="auto">
            <a:xfrm>
              <a:off x="3459" y="1570"/>
              <a:ext cx="68" cy="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41" name="Oval 149"/>
            <p:cNvSpPr>
              <a:spLocks noChangeAspect="1" noChangeArrowheads="1"/>
            </p:cNvSpPr>
            <p:nvPr/>
          </p:nvSpPr>
          <p:spPr bwMode="auto">
            <a:xfrm>
              <a:off x="3595" y="1525"/>
              <a:ext cx="68" cy="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42" name="Oval 150"/>
            <p:cNvSpPr>
              <a:spLocks noChangeAspect="1" noChangeArrowheads="1"/>
            </p:cNvSpPr>
            <p:nvPr/>
          </p:nvSpPr>
          <p:spPr bwMode="auto">
            <a:xfrm>
              <a:off x="4026" y="1411"/>
              <a:ext cx="68" cy="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43" name="Oval 151"/>
            <p:cNvSpPr>
              <a:spLocks noChangeAspect="1" noChangeArrowheads="1"/>
            </p:cNvSpPr>
            <p:nvPr/>
          </p:nvSpPr>
          <p:spPr bwMode="auto">
            <a:xfrm>
              <a:off x="3754" y="1547"/>
              <a:ext cx="68" cy="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44" name="Oval 152"/>
            <p:cNvSpPr>
              <a:spLocks noChangeAspect="1" noChangeArrowheads="1"/>
            </p:cNvSpPr>
            <p:nvPr/>
          </p:nvSpPr>
          <p:spPr bwMode="auto">
            <a:xfrm>
              <a:off x="4014" y="1729"/>
              <a:ext cx="68" cy="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45" name="Oval 153"/>
            <p:cNvSpPr>
              <a:spLocks noChangeAspect="1" noChangeArrowheads="1"/>
            </p:cNvSpPr>
            <p:nvPr/>
          </p:nvSpPr>
          <p:spPr bwMode="auto">
            <a:xfrm>
              <a:off x="3255" y="1547"/>
              <a:ext cx="68" cy="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46" name="Oval 154"/>
            <p:cNvSpPr>
              <a:spLocks noChangeAspect="1" noChangeArrowheads="1"/>
            </p:cNvSpPr>
            <p:nvPr/>
          </p:nvSpPr>
          <p:spPr bwMode="auto">
            <a:xfrm>
              <a:off x="2733" y="1525"/>
              <a:ext cx="68" cy="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47" name="Oval 155"/>
            <p:cNvSpPr>
              <a:spLocks noChangeAspect="1" noChangeArrowheads="1"/>
            </p:cNvSpPr>
            <p:nvPr/>
          </p:nvSpPr>
          <p:spPr bwMode="auto">
            <a:xfrm>
              <a:off x="2438" y="1547"/>
              <a:ext cx="68" cy="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48" name="Oval 156"/>
            <p:cNvSpPr>
              <a:spLocks noChangeAspect="1" noChangeArrowheads="1"/>
            </p:cNvSpPr>
            <p:nvPr/>
          </p:nvSpPr>
          <p:spPr bwMode="auto">
            <a:xfrm>
              <a:off x="3550" y="1117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49" name="Oval 157"/>
            <p:cNvSpPr>
              <a:spLocks noChangeAspect="1" noChangeArrowheads="1"/>
            </p:cNvSpPr>
            <p:nvPr/>
          </p:nvSpPr>
          <p:spPr bwMode="auto">
            <a:xfrm>
              <a:off x="3731" y="1865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50" name="Oval 158"/>
            <p:cNvSpPr>
              <a:spLocks noChangeAspect="1" noChangeArrowheads="1"/>
            </p:cNvSpPr>
            <p:nvPr/>
          </p:nvSpPr>
          <p:spPr bwMode="auto">
            <a:xfrm>
              <a:off x="3901" y="1616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51" name="Oval 159"/>
            <p:cNvSpPr>
              <a:spLocks noChangeAspect="1" noChangeArrowheads="1"/>
            </p:cNvSpPr>
            <p:nvPr/>
          </p:nvSpPr>
          <p:spPr bwMode="auto">
            <a:xfrm>
              <a:off x="3346" y="2228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52" name="Line 160"/>
            <p:cNvSpPr>
              <a:spLocks noChangeAspect="1" noChangeShapeType="1"/>
            </p:cNvSpPr>
            <p:nvPr/>
          </p:nvSpPr>
          <p:spPr bwMode="auto">
            <a:xfrm flipV="1">
              <a:off x="4094" y="1353"/>
              <a:ext cx="363" cy="2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</a:endParaRPr>
            </a:p>
          </p:txBody>
        </p:sp>
        <p:sp>
          <p:nvSpPr>
            <p:cNvPr id="153" name="Line 161"/>
            <p:cNvSpPr>
              <a:spLocks noChangeAspect="1" noChangeShapeType="1"/>
            </p:cNvSpPr>
            <p:nvPr/>
          </p:nvSpPr>
          <p:spPr bwMode="auto">
            <a:xfrm flipH="1">
              <a:off x="4082" y="1275"/>
              <a:ext cx="340" cy="1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</a:endParaRPr>
            </a:p>
          </p:txBody>
        </p:sp>
        <p:sp>
          <p:nvSpPr>
            <p:cNvPr id="154" name="Line 162"/>
            <p:cNvSpPr>
              <a:spLocks noChangeAspect="1" noChangeShapeType="1"/>
            </p:cNvSpPr>
            <p:nvPr/>
          </p:nvSpPr>
          <p:spPr bwMode="auto">
            <a:xfrm flipV="1">
              <a:off x="4263" y="1752"/>
              <a:ext cx="363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</a:endParaRPr>
            </a:p>
          </p:txBody>
        </p:sp>
        <p:sp>
          <p:nvSpPr>
            <p:cNvPr id="155" name="Line 163"/>
            <p:cNvSpPr>
              <a:spLocks noChangeAspect="1" noChangeShapeType="1"/>
            </p:cNvSpPr>
            <p:nvPr/>
          </p:nvSpPr>
          <p:spPr bwMode="auto">
            <a:xfrm flipH="1" flipV="1">
              <a:off x="4241" y="1593"/>
              <a:ext cx="317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</a:endParaRPr>
            </a:p>
          </p:txBody>
        </p:sp>
        <p:sp>
          <p:nvSpPr>
            <p:cNvPr id="156" name="AutoShape 164"/>
            <p:cNvSpPr>
              <a:spLocks noChangeAspect="1" noChangeArrowheads="1"/>
            </p:cNvSpPr>
            <p:nvPr/>
          </p:nvSpPr>
          <p:spPr bwMode="auto">
            <a:xfrm rot="5400000" flipH="1" flipV="1">
              <a:off x="4048" y="2784"/>
              <a:ext cx="1089" cy="295"/>
            </a:xfrm>
            <a:prstGeom prst="homePlate">
              <a:avLst>
                <a:gd name="adj" fmla="val 4689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57" name="Line 165"/>
            <p:cNvSpPr>
              <a:spLocks noChangeAspect="1" noChangeShapeType="1"/>
            </p:cNvSpPr>
            <p:nvPr/>
          </p:nvSpPr>
          <p:spPr bwMode="auto">
            <a:xfrm flipH="1">
              <a:off x="4501" y="754"/>
              <a:ext cx="350" cy="6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</a:endParaRPr>
            </a:p>
          </p:txBody>
        </p:sp>
        <p:sp>
          <p:nvSpPr>
            <p:cNvPr id="158" name="Text Box 166"/>
            <p:cNvSpPr txBox="1">
              <a:spLocks noChangeAspect="1" noChangeArrowheads="1"/>
            </p:cNvSpPr>
            <p:nvPr/>
          </p:nvSpPr>
          <p:spPr bwMode="auto">
            <a:xfrm>
              <a:off x="363" y="2438"/>
              <a:ext cx="1021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i-FI" sz="1050" dirty="0" err="1">
                  <a:solidFill>
                    <a:srgbClr val="000000"/>
                  </a:solidFill>
                </a:rPr>
                <a:t>Extractor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159" name="Line 167"/>
            <p:cNvSpPr>
              <a:spLocks noChangeAspect="1" noChangeShapeType="1"/>
            </p:cNvSpPr>
            <p:nvPr/>
          </p:nvSpPr>
          <p:spPr bwMode="auto">
            <a:xfrm>
              <a:off x="4332" y="1071"/>
              <a:ext cx="0" cy="10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</a:endParaRPr>
            </a:p>
          </p:txBody>
        </p:sp>
        <p:sp>
          <p:nvSpPr>
            <p:cNvPr id="160" name="AutoShape 168"/>
            <p:cNvSpPr>
              <a:spLocks noChangeAspect="1" noChangeArrowheads="1"/>
            </p:cNvSpPr>
            <p:nvPr/>
          </p:nvSpPr>
          <p:spPr bwMode="auto">
            <a:xfrm rot="5400000">
              <a:off x="3833" y="1071"/>
              <a:ext cx="499" cy="499"/>
            </a:xfrm>
            <a:prstGeom prst="rtTriangl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61" name="AutoShape 169"/>
            <p:cNvSpPr>
              <a:spLocks noChangeAspect="1" noChangeArrowheads="1"/>
            </p:cNvSpPr>
            <p:nvPr/>
          </p:nvSpPr>
          <p:spPr bwMode="auto">
            <a:xfrm rot="16200000" flipV="1">
              <a:off x="3811" y="1638"/>
              <a:ext cx="544" cy="499"/>
            </a:xfrm>
            <a:prstGeom prst="rtTriangl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62" name="AutoShape 170"/>
            <p:cNvSpPr>
              <a:spLocks noChangeAspect="1" noChangeArrowheads="1"/>
            </p:cNvSpPr>
            <p:nvPr/>
          </p:nvSpPr>
          <p:spPr bwMode="auto">
            <a:xfrm>
              <a:off x="4785" y="935"/>
              <a:ext cx="422" cy="613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63" name="AutoShape 171"/>
            <p:cNvSpPr>
              <a:spLocks noChangeAspect="1" noChangeArrowheads="1"/>
            </p:cNvSpPr>
            <p:nvPr/>
          </p:nvSpPr>
          <p:spPr bwMode="auto">
            <a:xfrm>
              <a:off x="4785" y="1729"/>
              <a:ext cx="422" cy="612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120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1020030" y="3714269"/>
            <a:ext cx="79450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 err="1"/>
              <a:t>Possible</a:t>
            </a:r>
            <a:r>
              <a:rPr lang="fi-FI" sz="1500" b="1" dirty="0"/>
              <a:t> </a:t>
            </a:r>
            <a:r>
              <a:rPr lang="fi-FI" sz="1500" b="1" dirty="0" err="1"/>
              <a:t>solution</a:t>
            </a:r>
            <a:r>
              <a:rPr lang="fi-FI" sz="1500" b="1" dirty="0"/>
              <a:t>:  </a:t>
            </a:r>
            <a:r>
              <a:rPr lang="fi-FI" sz="1500" dirty="0" err="1"/>
              <a:t>large</a:t>
            </a:r>
            <a:r>
              <a:rPr lang="fi-FI" sz="1500" dirty="0"/>
              <a:t> </a:t>
            </a:r>
            <a:r>
              <a:rPr lang="fi-FI" sz="1500" dirty="0" err="1"/>
              <a:t>stopping</a:t>
            </a:r>
            <a:r>
              <a:rPr lang="fi-FI" sz="1500" dirty="0"/>
              <a:t> </a:t>
            </a:r>
            <a:r>
              <a:rPr lang="fi-FI" sz="1500" dirty="0" err="1"/>
              <a:t>gas</a:t>
            </a:r>
            <a:r>
              <a:rPr lang="fi-FI" sz="1500" dirty="0"/>
              <a:t> </a:t>
            </a:r>
            <a:r>
              <a:rPr lang="fi-FI" sz="1500" dirty="0" err="1"/>
              <a:t>cell</a:t>
            </a:r>
            <a:r>
              <a:rPr lang="fi-FI" sz="1500" dirty="0"/>
              <a:t> </a:t>
            </a:r>
            <a:r>
              <a:rPr lang="fi-FI" sz="1500" dirty="0" err="1"/>
              <a:t>with</a:t>
            </a:r>
            <a:r>
              <a:rPr lang="fi-FI" sz="1500" dirty="0"/>
              <a:t> </a:t>
            </a:r>
            <a:r>
              <a:rPr lang="fi-FI" sz="1500" b="1" dirty="0" err="1"/>
              <a:t>electric</a:t>
            </a:r>
            <a:r>
              <a:rPr lang="fi-FI" sz="1500" b="1" dirty="0"/>
              <a:t> </a:t>
            </a:r>
            <a:r>
              <a:rPr lang="fi-FI" sz="1500" b="1" dirty="0" err="1"/>
              <a:t>field</a:t>
            </a:r>
            <a:r>
              <a:rPr lang="fi-FI" sz="1500" b="1" dirty="0"/>
              <a:t> </a:t>
            </a:r>
            <a:r>
              <a:rPr lang="fi-FI" sz="1500" b="1" dirty="0" err="1"/>
              <a:t>guidance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123798" y="1564006"/>
            <a:ext cx="6177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 the IGISOL the ions are transported with the gas flow alone.  This limits the size of gas cell: bigger gas cell is not better, since the ion survival time is limited. </a:t>
            </a:r>
          </a:p>
          <a:p>
            <a:r>
              <a:rPr lang="en-US" sz="1400" dirty="0"/>
              <a:t>Stopping efficiency for the </a:t>
            </a:r>
            <a:r>
              <a:rPr lang="en-US" sz="1400" b="1" dirty="0"/>
              <a:t>fission products </a:t>
            </a:r>
            <a:r>
              <a:rPr lang="en-US" sz="1400" dirty="0"/>
              <a:t>in the current fission ion guide is ≈ 0.75 %, and their mean extraction time is ≈ 100 </a:t>
            </a:r>
            <a:r>
              <a:rPr lang="en-US" sz="1400" dirty="0" err="1"/>
              <a:t>ms.</a:t>
            </a:r>
            <a:endParaRPr lang="en-US" sz="1400" dirty="0"/>
          </a:p>
          <a:p>
            <a:pPr lvl="1"/>
            <a:endParaRPr lang="en-US" sz="1400" b="1" dirty="0">
              <a:solidFill>
                <a:srgbClr val="002060"/>
              </a:solidFill>
            </a:endParaRPr>
          </a:p>
          <a:p>
            <a:pPr lvl="1"/>
            <a:r>
              <a:rPr lang="en-US" sz="1400" b="1" dirty="0">
                <a:solidFill>
                  <a:srgbClr val="002060"/>
                </a:solidFill>
              </a:rPr>
              <a:t>Needed:  	</a:t>
            </a:r>
          </a:p>
          <a:p>
            <a:pPr lvl="1"/>
            <a:r>
              <a:rPr lang="en-US" sz="1400" b="1" dirty="0">
                <a:solidFill>
                  <a:srgbClr val="002060"/>
                </a:solidFill>
              </a:rPr>
              <a:t>	</a:t>
            </a:r>
            <a:r>
              <a:rPr lang="fi-FI" sz="1400" b="1" dirty="0" err="1"/>
              <a:t>higher</a:t>
            </a:r>
            <a:r>
              <a:rPr lang="fi-FI" sz="1400" b="1" dirty="0"/>
              <a:t> </a:t>
            </a:r>
            <a:r>
              <a:rPr lang="fi-FI" sz="1400" b="1" dirty="0" err="1"/>
              <a:t>stopping</a:t>
            </a:r>
            <a:r>
              <a:rPr lang="fi-FI" sz="1400" b="1" dirty="0"/>
              <a:t> </a:t>
            </a:r>
            <a:r>
              <a:rPr lang="fi-FI" sz="1400" b="1" dirty="0" err="1"/>
              <a:t>efficiency</a:t>
            </a:r>
            <a:r>
              <a:rPr lang="fi-FI" sz="1400" b="1" dirty="0"/>
              <a:t> </a:t>
            </a:r>
          </a:p>
          <a:p>
            <a:pPr lvl="1"/>
            <a:r>
              <a:rPr lang="fi-FI" sz="1400" b="1" dirty="0"/>
              <a:t>	</a:t>
            </a:r>
            <a:r>
              <a:rPr lang="fi-FI" sz="1400" b="1" dirty="0" err="1"/>
              <a:t>faster</a:t>
            </a:r>
            <a:r>
              <a:rPr lang="fi-FI" sz="1400" b="1" dirty="0"/>
              <a:t> </a:t>
            </a:r>
            <a:r>
              <a:rPr lang="fi-FI" sz="1400" b="1" dirty="0" err="1"/>
              <a:t>extraction</a:t>
            </a:r>
            <a:r>
              <a:rPr lang="en-US" sz="1400" dirty="0"/>
              <a:t>.</a:t>
            </a:r>
            <a:endParaRPr lang="en-US" sz="1400" b="1" dirty="0">
              <a:solidFill>
                <a:srgbClr val="002060"/>
              </a:solidFill>
            </a:endParaRPr>
          </a:p>
          <a:p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74D0D8-11DC-C428-0F92-D851EB7320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r="9441"/>
          <a:stretch/>
        </p:blipFill>
        <p:spPr>
          <a:xfrm>
            <a:off x="1123798" y="4462834"/>
            <a:ext cx="2782473" cy="19905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D3E529-861A-7859-6AD6-8166EEDE8438}"/>
              </a:ext>
            </a:extLst>
          </p:cNvPr>
          <p:cNvSpPr/>
          <p:nvPr/>
        </p:nvSpPr>
        <p:spPr>
          <a:xfrm>
            <a:off x="2136989" y="6467292"/>
            <a:ext cx="179863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NIMA 770 (2015) 87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6FA36-4E1F-7032-D093-7138774C109E}"/>
              </a:ext>
            </a:extLst>
          </p:cNvPr>
          <p:cNvSpPr/>
          <p:nvPr/>
        </p:nvSpPr>
        <p:spPr>
          <a:xfrm>
            <a:off x="1055440" y="4129335"/>
            <a:ext cx="201689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i-FI" sz="1400" dirty="0"/>
              <a:t>GSI </a:t>
            </a:r>
            <a:r>
              <a:rPr lang="fi-FI" sz="1400" dirty="0" err="1"/>
              <a:t>cryogenic</a:t>
            </a:r>
            <a:r>
              <a:rPr lang="fi-FI" sz="1400" dirty="0"/>
              <a:t> </a:t>
            </a:r>
            <a:r>
              <a:rPr lang="fi-FI" sz="1400" dirty="0" err="1"/>
              <a:t>gas</a:t>
            </a:r>
            <a:r>
              <a:rPr lang="fi-FI" sz="1400" dirty="0"/>
              <a:t> </a:t>
            </a:r>
            <a:r>
              <a:rPr lang="fi-FI" sz="1400" dirty="0" err="1"/>
              <a:t>cell</a:t>
            </a:r>
            <a:r>
              <a:rPr lang="fi-FI" sz="1400" dirty="0"/>
              <a:t> </a:t>
            </a:r>
          </a:p>
        </p:txBody>
      </p:sp>
      <p:pic>
        <p:nvPicPr>
          <p:cNvPr id="7" name="Picture 2" descr="https://ars.els-cdn.com/content/image/1-s2.0-S0168583X1930237X-gr1_lrg.jpg">
            <a:extLst>
              <a:ext uri="{FF2B5EF4-FFF2-40B4-BE49-F238E27FC236}">
                <a16:creationId xmlns:a16="http://schemas.microsoft.com/office/drawing/2014/main" id="{6DA06F70-D272-9213-C379-24F1D146A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452" y="4581128"/>
            <a:ext cx="368892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A50ABE-AE7A-B621-FB55-30881A0D2D0B}"/>
              </a:ext>
            </a:extLst>
          </p:cNvPr>
          <p:cNvSpPr/>
          <p:nvPr/>
        </p:nvSpPr>
        <p:spPr>
          <a:xfrm>
            <a:off x="9591911" y="6467292"/>
            <a:ext cx="190468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i-FI" sz="1400" b="1" dirty="0">
                <a:solidFill>
                  <a:srgbClr val="002060"/>
                </a:solidFill>
              </a:rPr>
              <a:t>NIMB 463 (2020) 378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FB14EA-9271-4B91-7810-4245B35E0706}"/>
              </a:ext>
            </a:extLst>
          </p:cNvPr>
          <p:cNvSpPr/>
          <p:nvPr/>
        </p:nvSpPr>
        <p:spPr>
          <a:xfrm>
            <a:off x="7774693" y="4129335"/>
            <a:ext cx="4297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ACGS (Advanced Cryogenic Gas Stopper) at NSCL</a:t>
            </a:r>
            <a:endParaRPr lang="fi-FI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EF3069-01F0-458C-94DC-A7DF2FF3C0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36"/>
          <a:stretch/>
        </p:blipFill>
        <p:spPr>
          <a:xfrm>
            <a:off x="4692295" y="4690914"/>
            <a:ext cx="2699849" cy="15802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C94579-3C29-8492-867A-2170603BC185}"/>
              </a:ext>
            </a:extLst>
          </p:cNvPr>
          <p:cNvSpPr/>
          <p:nvPr/>
        </p:nvSpPr>
        <p:spPr>
          <a:xfrm>
            <a:off x="4820901" y="4129335"/>
            <a:ext cx="12568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/>
              <a:t>ANL CARIBU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2076CA-2920-F667-79F3-08444807D8B2}"/>
              </a:ext>
            </a:extLst>
          </p:cNvPr>
          <p:cNvSpPr/>
          <p:nvPr/>
        </p:nvSpPr>
        <p:spPr>
          <a:xfrm>
            <a:off x="5786576" y="6467292"/>
            <a:ext cx="195438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NIMB 376, (2016) 246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2873C3E-6E1C-C814-E648-21299AD2C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38126"/>
            <a:ext cx="10449984" cy="676275"/>
          </a:xfrm>
        </p:spPr>
        <p:txBody>
          <a:bodyPr anchor="ctr">
            <a:noAutofit/>
          </a:bodyPr>
          <a:lstStyle/>
          <a:p>
            <a:r>
              <a:rPr lang="en-US" sz="2000" dirty="0"/>
              <a:t>Development of a new large gas cell with electric field guidance for IGISOL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65244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1340266"/>
            <a:ext cx="4392488" cy="26340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208748" y="1114061"/>
                <a:ext cx="5823356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i-FI" b="1" dirty="0" err="1"/>
                  <a:t>Cryogenity</a:t>
                </a:r>
                <a:r>
                  <a:rPr lang="fi-FI" b="1" dirty="0"/>
                  <a:t>?  …</a:t>
                </a:r>
                <a:r>
                  <a:rPr lang="fi-FI" b="1" dirty="0" err="1"/>
                  <a:t>eventually</a:t>
                </a:r>
                <a:r>
                  <a:rPr lang="fi-FI" b="1" dirty="0"/>
                  <a:t>, no.</a:t>
                </a:r>
              </a:p>
              <a:p>
                <a:endParaRPr lang="fi-FI" sz="1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i-FI" sz="1200" b="1" dirty="0" err="1"/>
                  <a:t>Benefit</a:t>
                </a:r>
                <a:r>
                  <a:rPr lang="fi-FI" sz="1200" dirty="0"/>
                  <a:t>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i-FI" sz="1200" dirty="0" err="1"/>
                  <a:t>higher</a:t>
                </a:r>
                <a:r>
                  <a:rPr lang="fi-FI" sz="1200" dirty="0"/>
                  <a:t> </a:t>
                </a:r>
                <a:r>
                  <a:rPr lang="fi-FI" sz="1200" dirty="0" err="1"/>
                  <a:t>gas</a:t>
                </a:r>
                <a:r>
                  <a:rPr lang="fi-FI" sz="1200" dirty="0"/>
                  <a:t> </a:t>
                </a:r>
                <a:r>
                  <a:rPr lang="fi-FI" sz="1200" dirty="0" err="1"/>
                  <a:t>density</a:t>
                </a:r>
                <a:r>
                  <a:rPr lang="fi-FI" sz="1200" dirty="0"/>
                  <a:t>, </a:t>
                </a:r>
                <a:r>
                  <a:rPr lang="fi-FI" sz="1200" b="1" dirty="0" err="1"/>
                  <a:t>so</a:t>
                </a:r>
                <a:r>
                  <a:rPr lang="fi-FI" sz="1200" b="1" dirty="0"/>
                  <a:t> </a:t>
                </a:r>
                <a:r>
                  <a:rPr lang="fi-FI" sz="1200" b="1" dirty="0" err="1"/>
                  <a:t>better</a:t>
                </a:r>
                <a:r>
                  <a:rPr lang="fi-FI" sz="1200" b="1" dirty="0"/>
                  <a:t> </a:t>
                </a:r>
                <a:r>
                  <a:rPr lang="fi-FI" sz="1200" b="1" dirty="0" err="1"/>
                  <a:t>stopping</a:t>
                </a:r>
                <a:r>
                  <a:rPr lang="fi-FI" sz="1200" b="1" dirty="0"/>
                  <a:t> </a:t>
                </a:r>
                <a:r>
                  <a:rPr lang="fi-FI" sz="1200" b="1" dirty="0" err="1"/>
                  <a:t>efficiency</a:t>
                </a:r>
                <a:endParaRPr lang="fi-FI" sz="12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i-FI" sz="1200" dirty="0" err="1"/>
                  <a:t>Freesing</a:t>
                </a:r>
                <a:r>
                  <a:rPr lang="fi-FI" sz="1200" dirty="0"/>
                  <a:t> of </a:t>
                </a:r>
                <a:r>
                  <a:rPr lang="fi-FI" sz="1200" dirty="0" err="1"/>
                  <a:t>impurities</a:t>
                </a:r>
                <a:endParaRPr lang="fi-FI" sz="12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i-FI" sz="1200" dirty="0" err="1"/>
                  <a:t>Operation</a:t>
                </a:r>
                <a:r>
                  <a:rPr lang="fi-FI" sz="1200" dirty="0"/>
                  <a:t> of RF </a:t>
                </a:r>
                <a:r>
                  <a:rPr lang="fi-FI" sz="1200" dirty="0" err="1"/>
                  <a:t>carpets</a:t>
                </a:r>
                <a:r>
                  <a:rPr lang="fi-FI" sz="1200" dirty="0"/>
                  <a:t> </a:t>
                </a:r>
                <a:r>
                  <a:rPr lang="fi-FI" sz="1200" dirty="0" err="1"/>
                  <a:t>easier</a:t>
                </a:r>
                <a:r>
                  <a:rPr lang="fi-FI" sz="1200" dirty="0"/>
                  <a:t> in </a:t>
                </a:r>
                <a:r>
                  <a:rPr lang="fi-FI" sz="1200" dirty="0" err="1"/>
                  <a:t>lower</a:t>
                </a:r>
                <a:r>
                  <a:rPr lang="fi-FI" sz="1200" dirty="0"/>
                  <a:t> </a:t>
                </a:r>
                <a:r>
                  <a:rPr lang="fi-FI" sz="1200" dirty="0" err="1"/>
                  <a:t>pressure</a:t>
                </a:r>
                <a:endParaRPr lang="fi-FI" sz="12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i-FI" sz="12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i-FI" sz="1200" b="1" dirty="0"/>
                  <a:t>Challenge</a:t>
                </a:r>
                <a:r>
                  <a:rPr lang="fi-FI" sz="1200" dirty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i-FI" sz="1200" dirty="0" err="1"/>
                  <a:t>Technically</a:t>
                </a:r>
                <a:r>
                  <a:rPr lang="fi-FI" sz="1200" dirty="0"/>
                  <a:t> </a:t>
                </a:r>
                <a:r>
                  <a:rPr lang="fi-FI" sz="1200" dirty="0" err="1"/>
                  <a:t>complicated</a:t>
                </a:r>
                <a:r>
                  <a:rPr lang="fi-FI" sz="1200" dirty="0"/>
                  <a:t>, </a:t>
                </a:r>
                <a:r>
                  <a:rPr lang="fi-FI" sz="1200" dirty="0" err="1"/>
                  <a:t>space</a:t>
                </a:r>
                <a:r>
                  <a:rPr lang="fi-FI" sz="1200" dirty="0"/>
                  <a:t> </a:t>
                </a:r>
                <a:r>
                  <a:rPr lang="fi-FI" sz="1200" dirty="0" err="1"/>
                  <a:t>consuming</a:t>
                </a:r>
                <a:endParaRPr lang="fi-FI" sz="12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i-FI" sz="1200" dirty="0" err="1"/>
                  <a:t>Combining</a:t>
                </a:r>
                <a:r>
                  <a:rPr lang="fi-FI" sz="1200" dirty="0"/>
                  <a:t> </a:t>
                </a:r>
                <a:r>
                  <a:rPr lang="fi-FI" sz="1200" dirty="0" err="1"/>
                  <a:t>with</a:t>
                </a:r>
                <a:r>
                  <a:rPr lang="fi-FI" sz="1200" dirty="0"/>
                  <a:t> </a:t>
                </a:r>
                <a:r>
                  <a:rPr lang="fi-FI" sz="1200" dirty="0" err="1"/>
                  <a:t>neutron</a:t>
                </a:r>
                <a:r>
                  <a:rPr lang="fi-FI" sz="1200" dirty="0"/>
                  <a:t> </a:t>
                </a:r>
                <a:r>
                  <a:rPr lang="fi-FI" sz="1200" dirty="0" err="1"/>
                  <a:t>production</a:t>
                </a:r>
                <a:r>
                  <a:rPr lang="fi-FI" sz="1200" dirty="0"/>
                  <a:t> </a:t>
                </a:r>
                <a:r>
                  <a:rPr lang="fi-FI" sz="1200" dirty="0" err="1"/>
                  <a:t>target</a:t>
                </a:r>
                <a:r>
                  <a:rPr lang="fi-FI" sz="1200" dirty="0"/>
                  <a:t> (</a:t>
                </a:r>
                <a:r>
                  <a:rPr lang="fi-FI" sz="1200" dirty="0" err="1"/>
                  <a:t>heat</a:t>
                </a:r>
                <a:r>
                  <a:rPr lang="fi-FI" sz="1200" dirty="0"/>
                  <a:t> and </a:t>
                </a:r>
                <a:r>
                  <a:rPr lang="fi-FI" sz="1200" dirty="0" err="1"/>
                  <a:t>cryo</a:t>
                </a:r>
                <a:r>
                  <a:rPr lang="fi-FI" sz="1200" dirty="0"/>
                  <a:t> </a:t>
                </a:r>
                <a:r>
                  <a:rPr lang="fi-FI" sz="1200" dirty="0" err="1"/>
                  <a:t>dont</a:t>
                </a:r>
                <a:r>
                  <a:rPr lang="fi-FI" sz="1200" dirty="0"/>
                  <a:t> mix </a:t>
                </a:r>
                <a:r>
                  <a:rPr lang="fi-FI" sz="1200" dirty="0" err="1"/>
                  <a:t>well</a:t>
                </a:r>
                <a:r>
                  <a:rPr lang="fi-FI" sz="1200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i-FI" sz="1200" dirty="0" err="1"/>
                  <a:t>Denser</a:t>
                </a:r>
                <a:r>
                  <a:rPr lang="fi-FI" sz="1200" dirty="0"/>
                  <a:t> </a:t>
                </a:r>
                <a:r>
                  <a:rPr lang="fi-FI" sz="1200" dirty="0" err="1"/>
                  <a:t>space</a:t>
                </a:r>
                <a:r>
                  <a:rPr lang="fi-FI" sz="1200" dirty="0"/>
                  <a:t> </a:t>
                </a:r>
                <a:r>
                  <a:rPr lang="fi-FI" sz="1200" dirty="0" err="1"/>
                  <a:t>charge</a:t>
                </a:r>
                <a:endParaRPr lang="fi-FI" sz="12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i-FI" sz="12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i-FI" sz="1200" b="1" dirty="0"/>
                  <a:t>It is </a:t>
                </a:r>
                <a:r>
                  <a:rPr lang="fi-FI" sz="1200" b="1" dirty="0" err="1"/>
                  <a:t>not</a:t>
                </a:r>
                <a:r>
                  <a:rPr lang="fi-FI" sz="1200" b="1" dirty="0"/>
                  <a:t> </a:t>
                </a:r>
                <a:r>
                  <a:rPr lang="fi-FI" sz="1200" b="1" dirty="0" err="1"/>
                  <a:t>only</a:t>
                </a:r>
                <a:r>
                  <a:rPr lang="fi-FI" sz="1200" b="1" dirty="0"/>
                  <a:t> </a:t>
                </a:r>
                <a:r>
                  <a:rPr lang="fi-FI" sz="1200" b="1" dirty="0" err="1"/>
                  <a:t>stopping</a:t>
                </a:r>
                <a:r>
                  <a:rPr lang="fi-FI" sz="1200" b="1" dirty="0"/>
                  <a:t>, </a:t>
                </a:r>
                <a:r>
                  <a:rPr lang="fi-FI" sz="1200" b="1" dirty="0" err="1"/>
                  <a:t>extraction</a:t>
                </a:r>
                <a:r>
                  <a:rPr lang="fi-FI" sz="1200" b="1" dirty="0"/>
                  <a:t> </a:t>
                </a:r>
                <a:r>
                  <a:rPr lang="fi-FI" sz="1200" b="1" dirty="0" err="1"/>
                  <a:t>matters</a:t>
                </a:r>
                <a:r>
                  <a:rPr lang="fi-FI" sz="1200" b="1" dirty="0"/>
                  <a:t> as </a:t>
                </a:r>
                <a:r>
                  <a:rPr lang="fi-FI" sz="1200" b="1" dirty="0" err="1"/>
                  <a:t>well</a:t>
                </a:r>
                <a:r>
                  <a:rPr lang="fi-FI" sz="1200" b="1" dirty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i-FI" sz="1200" dirty="0" err="1"/>
                  <a:t>Ion</a:t>
                </a:r>
                <a:r>
                  <a:rPr lang="fi-FI" sz="1200" dirty="0"/>
                  <a:t> </a:t>
                </a:r>
                <a:r>
                  <a:rPr lang="fi-FI" sz="1200" dirty="0" err="1"/>
                  <a:t>mobility</a:t>
                </a:r>
                <a:r>
                  <a:rPr lang="fi-FI" sz="1200" dirty="0"/>
                  <a:t> </a:t>
                </a:r>
                <a14:m>
                  <m:oMath xmlns:m="http://schemas.openxmlformats.org/officeDocument/2006/math">
                    <m:r>
                      <a:rPr lang="fi-FI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fi-FI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fi-FI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i-FI" sz="1200" dirty="0"/>
                  <a:t> while density </a:t>
                </a:r>
                <a14:m>
                  <m:oMath xmlns:m="http://schemas.openxmlformats.org/officeDocument/2006/math">
                    <m:r>
                      <a:rPr lang="fi-FI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fi-FI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fi-FI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fi-FI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1200" dirty="0"/>
                  <a:t> </a:t>
                </a:r>
                <a:r>
                  <a:rPr lang="fi-FI" sz="1200" dirty="0" err="1"/>
                  <a:t>so</a:t>
                </a:r>
                <a:r>
                  <a:rPr lang="fi-FI" sz="1200" dirty="0"/>
                  <a:t> </a:t>
                </a:r>
                <a:r>
                  <a:rPr lang="fi-FI" sz="1200" dirty="0" err="1"/>
                  <a:t>extraction</a:t>
                </a:r>
                <a:r>
                  <a:rPr lang="fi-FI" sz="1200" dirty="0"/>
                  <a:t> </a:t>
                </a:r>
                <a:r>
                  <a:rPr lang="fi-FI" sz="1200" dirty="0" err="1"/>
                  <a:t>time</a:t>
                </a:r>
                <a:r>
                  <a:rPr lang="fi-FI" sz="1200" dirty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i-FI" sz="12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48" y="1114061"/>
                <a:ext cx="5823356" cy="2985433"/>
              </a:xfrm>
              <a:prstGeom prst="rect">
                <a:avLst/>
              </a:prstGeom>
              <a:blipFill>
                <a:blip r:embed="rId4"/>
                <a:stretch>
                  <a:fillRect l="-837" t="-122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840416" y="3826327"/>
            <a:ext cx="1755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NIMB 397, (2016) 1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16537F-7DFA-8BE5-2923-125275313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38126"/>
            <a:ext cx="10449984" cy="676275"/>
          </a:xfrm>
        </p:spPr>
        <p:txBody>
          <a:bodyPr anchor="ctr">
            <a:noAutofit/>
          </a:bodyPr>
          <a:lstStyle/>
          <a:p>
            <a:r>
              <a:rPr lang="en-US" sz="2000" dirty="0"/>
              <a:t>Development of a new large gas cell with electric field guidance for IGISOL</a:t>
            </a:r>
            <a:endParaRPr lang="fi-FI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ACDDB9-C999-D389-5A4D-41C988F0C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159366"/>
            <a:ext cx="8715153" cy="15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3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99DEB4-057F-CF73-A65F-C781C6A02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259402"/>
            <a:ext cx="4697632" cy="27121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694266-CED4-30F9-47CC-A8AC38D41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38126"/>
            <a:ext cx="10449984" cy="676275"/>
          </a:xfrm>
        </p:spPr>
        <p:txBody>
          <a:bodyPr anchor="ctr">
            <a:noAutofit/>
          </a:bodyPr>
          <a:lstStyle/>
          <a:p>
            <a:r>
              <a:rPr lang="en-US" sz="2000" dirty="0"/>
              <a:t>Development of a new large gas cell with electric field guidance for IGISOL</a:t>
            </a:r>
            <a:endParaRPr lang="fi-FI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C43F6-407A-2FE9-972D-048FBDF4D471}"/>
              </a:ext>
            </a:extLst>
          </p:cNvPr>
          <p:cNvSpPr txBox="1"/>
          <p:nvPr/>
        </p:nvSpPr>
        <p:spPr>
          <a:xfrm>
            <a:off x="983432" y="4293096"/>
            <a:ext cx="4841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EPJ Web of Conferences </a:t>
            </a:r>
            <a:r>
              <a:rPr lang="en-US" sz="1800" b="1" dirty="0"/>
              <a:t>284</a:t>
            </a:r>
            <a:r>
              <a:rPr lang="en-US" sz="1800" dirty="0"/>
              <a:t> (2023) 04011</a:t>
            </a:r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A09A6-3650-0878-35B7-AD3EBCA656DE}"/>
              </a:ext>
            </a:extLst>
          </p:cNvPr>
          <p:cNvSpPr txBox="1"/>
          <p:nvPr/>
        </p:nvSpPr>
        <p:spPr>
          <a:xfrm>
            <a:off x="6366844" y="1135777"/>
            <a:ext cx="53457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Electric </a:t>
            </a:r>
            <a:r>
              <a:rPr lang="fi-FI" dirty="0" err="1"/>
              <a:t>field</a:t>
            </a:r>
            <a:r>
              <a:rPr lang="fi-FI" dirty="0"/>
              <a:t> </a:t>
            </a:r>
            <a:r>
              <a:rPr lang="fi-FI" dirty="0" err="1"/>
              <a:t>simulations</a:t>
            </a:r>
            <a:r>
              <a:rPr lang="fi-FI" dirty="0"/>
              <a:t>: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25 </a:t>
            </a:r>
            <a:r>
              <a:rPr lang="fi-FI" sz="1400" dirty="0" err="1"/>
              <a:t>by</a:t>
            </a:r>
            <a:r>
              <a:rPr lang="fi-FI" sz="1400" dirty="0"/>
              <a:t> 30-40 cm </a:t>
            </a:r>
            <a:r>
              <a:rPr lang="fi-FI" sz="1400" dirty="0" err="1"/>
              <a:t>cylinder</a:t>
            </a:r>
            <a:r>
              <a:rPr lang="fi-FI" sz="1400" dirty="0"/>
              <a:t> </a:t>
            </a:r>
            <a:r>
              <a:rPr lang="fi-FI" sz="1400" dirty="0" err="1"/>
              <a:t>ring</a:t>
            </a:r>
            <a:r>
              <a:rPr lang="fi-FI" sz="1400" dirty="0"/>
              <a:t> </a:t>
            </a:r>
            <a:r>
              <a:rPr lang="fi-FI" sz="1400" dirty="0" err="1"/>
              <a:t>electrodes</a:t>
            </a:r>
            <a:r>
              <a:rPr lang="fi-FI" sz="1400" dirty="0"/>
              <a:t> to </a:t>
            </a:r>
            <a:r>
              <a:rPr lang="fi-FI" sz="1400" dirty="0" err="1"/>
              <a:t>generate</a:t>
            </a:r>
            <a:r>
              <a:rPr lang="fi-FI" sz="1400" dirty="0"/>
              <a:t> DC </a:t>
            </a:r>
            <a:r>
              <a:rPr lang="fi-FI" sz="1400" dirty="0" err="1"/>
              <a:t>field</a:t>
            </a:r>
            <a:r>
              <a:rPr lang="fi-FI" sz="1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RF-</a:t>
            </a:r>
            <a:r>
              <a:rPr lang="fi-FI" sz="1400" dirty="0" err="1"/>
              <a:t>carpet</a:t>
            </a:r>
            <a:r>
              <a:rPr lang="fi-FI" sz="1400" dirty="0"/>
              <a:t> on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end</a:t>
            </a:r>
            <a:r>
              <a:rPr lang="fi-FI" sz="1400" dirty="0"/>
              <a:t> of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cylinder</a:t>
            </a:r>
            <a:r>
              <a:rPr lang="fi-FI" sz="1400" dirty="0"/>
              <a:t>; RF-</a:t>
            </a:r>
            <a:r>
              <a:rPr lang="fi-FI" sz="1400" dirty="0" err="1"/>
              <a:t>field</a:t>
            </a:r>
            <a:r>
              <a:rPr lang="fi-FI" sz="1400" dirty="0"/>
              <a:t> </a:t>
            </a:r>
            <a:r>
              <a:rPr lang="fi-FI" sz="1400" dirty="0" err="1"/>
              <a:t>about</a:t>
            </a:r>
            <a:r>
              <a:rPr lang="fi-FI" sz="1400" dirty="0"/>
              <a:t> 6 MHz; 10 </a:t>
            </a:r>
            <a:r>
              <a:rPr lang="fi-FI" sz="1400" dirty="0" err="1"/>
              <a:t>concentrig</a:t>
            </a:r>
            <a:r>
              <a:rPr lang="fi-FI" sz="1400" dirty="0"/>
              <a:t> </a:t>
            </a:r>
            <a:r>
              <a:rPr lang="fi-FI" sz="1400" dirty="0" err="1"/>
              <a:t>rings</a:t>
            </a:r>
            <a:r>
              <a:rPr lang="fi-FI" sz="1400" dirty="0"/>
              <a:t> to </a:t>
            </a:r>
            <a:r>
              <a:rPr lang="fi-FI" sz="1400" dirty="0" err="1"/>
              <a:t>enhance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electric</a:t>
            </a:r>
            <a:r>
              <a:rPr lang="fi-FI" sz="1400" dirty="0"/>
              <a:t> </a:t>
            </a:r>
            <a:r>
              <a:rPr lang="fi-FI" sz="1400" dirty="0" err="1"/>
              <a:t>field</a:t>
            </a:r>
            <a:r>
              <a:rPr lang="fi-FI" sz="1400" dirty="0"/>
              <a:t> </a:t>
            </a:r>
            <a:r>
              <a:rPr lang="fi-FI" sz="1400" dirty="0" err="1"/>
              <a:t>towards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exit</a:t>
            </a:r>
            <a:r>
              <a:rPr lang="fi-FI" sz="1400" dirty="0"/>
              <a:t> </a:t>
            </a:r>
            <a:r>
              <a:rPr lang="fi-FI" sz="1400" dirty="0" err="1"/>
              <a:t>nozzle</a:t>
            </a: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err="1"/>
              <a:t>here</a:t>
            </a:r>
            <a:r>
              <a:rPr lang="fi-FI" sz="1400" dirty="0"/>
              <a:t> n-</a:t>
            </a:r>
            <a:r>
              <a:rPr lang="fi-FI" sz="1400" dirty="0" err="1"/>
              <a:t>induced</a:t>
            </a:r>
            <a:r>
              <a:rPr lang="fi-FI" sz="1400" dirty="0"/>
              <a:t> fission </a:t>
            </a:r>
            <a:r>
              <a:rPr lang="fi-FI" sz="1400" dirty="0" err="1"/>
              <a:t>similar</a:t>
            </a:r>
            <a:r>
              <a:rPr lang="fi-FI" sz="1400" dirty="0"/>
              <a:t> as </a:t>
            </a:r>
            <a:r>
              <a:rPr lang="fi-FI" sz="1400" dirty="0" err="1"/>
              <a:t>performed</a:t>
            </a:r>
            <a:r>
              <a:rPr lang="fi-FI" sz="1400" dirty="0"/>
              <a:t> </a:t>
            </a:r>
            <a:r>
              <a:rPr lang="fi-FI" sz="1400" dirty="0" err="1"/>
              <a:t>with</a:t>
            </a:r>
            <a:r>
              <a:rPr lang="fi-FI" sz="1400" dirty="0"/>
              <a:t> </a:t>
            </a:r>
            <a:r>
              <a:rPr lang="fi-FI" sz="1400" dirty="0" err="1"/>
              <a:t>modified</a:t>
            </a:r>
            <a:r>
              <a:rPr lang="fi-FI" sz="1400" dirty="0"/>
              <a:t> </a:t>
            </a:r>
            <a:r>
              <a:rPr lang="fi-FI" sz="1400" dirty="0" err="1"/>
              <a:t>current</a:t>
            </a:r>
            <a:r>
              <a:rPr lang="fi-FI" sz="1400" dirty="0"/>
              <a:t> fission </a:t>
            </a:r>
            <a:r>
              <a:rPr lang="fi-FI" sz="1400" dirty="0" err="1"/>
              <a:t>ion</a:t>
            </a:r>
            <a:r>
              <a:rPr lang="fi-FI" sz="1400" dirty="0"/>
              <a:t> </a:t>
            </a:r>
            <a:r>
              <a:rPr lang="fi-FI" sz="1400" dirty="0" err="1"/>
              <a:t>guide</a:t>
            </a:r>
            <a:r>
              <a:rPr lang="fi-FI" sz="1400" dirty="0"/>
              <a:t> (</a:t>
            </a:r>
            <a:r>
              <a:rPr lang="fi-FI" sz="1400" dirty="0" err="1"/>
              <a:t>see</a:t>
            </a:r>
            <a:r>
              <a:rPr lang="fi-FI" sz="1400" dirty="0"/>
              <a:t> </a:t>
            </a:r>
            <a:r>
              <a:rPr lang="fi-FI" sz="1400" dirty="0" err="1"/>
              <a:t>below</a:t>
            </a:r>
            <a:r>
              <a:rPr lang="fi-FI" sz="1400" dirty="0"/>
              <a:t>).</a:t>
            </a:r>
          </a:p>
          <a:p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3BF40A-8D4C-DEDB-271A-09C3FC1C7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3709407"/>
            <a:ext cx="4744496" cy="201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7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B4640A-26DF-609C-EBA8-19FB8CBE6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2001" y="1124744"/>
            <a:ext cx="6467997" cy="494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B2EEA4-4168-17A4-E6BA-CBD0E4EF1D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0645" t="1729" r="55569" b="3258"/>
          <a:stretch/>
        </p:blipFill>
        <p:spPr>
          <a:xfrm>
            <a:off x="3160854" y="1124744"/>
            <a:ext cx="2359082" cy="494302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C6DCFC-D3AE-DFCC-69AD-2D20D0C83EF5}"/>
              </a:ext>
            </a:extLst>
          </p:cNvPr>
          <p:cNvSpPr/>
          <p:nvPr/>
        </p:nvSpPr>
        <p:spPr bwMode="auto">
          <a:xfrm>
            <a:off x="5050266" y="3308223"/>
            <a:ext cx="504056" cy="57606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A09DCB-0EC3-CE58-0946-6B64F116A4BD}"/>
              </a:ext>
            </a:extLst>
          </p:cNvPr>
          <p:cNvCxnSpPr/>
          <p:nvPr/>
        </p:nvCxnSpPr>
        <p:spPr bwMode="auto">
          <a:xfrm>
            <a:off x="2567608" y="2325641"/>
            <a:ext cx="2482658" cy="1103359"/>
          </a:xfrm>
          <a:prstGeom prst="straightConnector1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2F9C00-0932-A936-9D01-AA0F255DABB7}"/>
              </a:ext>
            </a:extLst>
          </p:cNvPr>
          <p:cNvCxnSpPr>
            <a:cxnSpLocks/>
          </p:cNvCxnSpPr>
          <p:nvPr/>
        </p:nvCxnSpPr>
        <p:spPr bwMode="auto">
          <a:xfrm flipV="1">
            <a:off x="2429584" y="5108158"/>
            <a:ext cx="2946336" cy="308980"/>
          </a:xfrm>
          <a:prstGeom prst="straightConnector1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E97CB4-BE7A-5E98-62CC-965F2AD833B8}"/>
              </a:ext>
            </a:extLst>
          </p:cNvPr>
          <p:cNvCxnSpPr>
            <a:cxnSpLocks/>
          </p:cNvCxnSpPr>
          <p:nvPr/>
        </p:nvCxnSpPr>
        <p:spPr bwMode="auto">
          <a:xfrm>
            <a:off x="1991544" y="3884287"/>
            <a:ext cx="3384376" cy="0"/>
          </a:xfrm>
          <a:prstGeom prst="lin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2703F1-C7C1-6E58-ED74-A2C0B822B6D6}"/>
              </a:ext>
            </a:extLst>
          </p:cNvPr>
          <p:cNvCxnSpPr>
            <a:cxnSpLocks/>
          </p:cNvCxnSpPr>
          <p:nvPr/>
        </p:nvCxnSpPr>
        <p:spPr bwMode="auto">
          <a:xfrm>
            <a:off x="1991544" y="4293096"/>
            <a:ext cx="3384376" cy="0"/>
          </a:xfrm>
          <a:prstGeom prst="lin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474BE1-A9B5-0927-90A5-98CFF0F7D881}"/>
              </a:ext>
            </a:extLst>
          </p:cNvPr>
          <p:cNvSpPr txBox="1"/>
          <p:nvPr/>
        </p:nvSpPr>
        <p:spPr>
          <a:xfrm>
            <a:off x="1322624" y="388428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SPIG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B136C-D1D4-E39F-8781-47290B4D215B}"/>
              </a:ext>
            </a:extLst>
          </p:cNvPr>
          <p:cNvSpPr txBox="1"/>
          <p:nvPr/>
        </p:nvSpPr>
        <p:spPr>
          <a:xfrm>
            <a:off x="439849" y="1968761"/>
            <a:ext cx="25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CURRENT GAS CELL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27D917-8E78-C1D8-B6FF-683E54922AE9}"/>
              </a:ext>
            </a:extLst>
          </p:cNvPr>
          <p:cNvSpPr/>
          <p:nvPr/>
        </p:nvSpPr>
        <p:spPr bwMode="auto">
          <a:xfrm>
            <a:off x="5231904" y="3212976"/>
            <a:ext cx="1091310" cy="1653893"/>
          </a:xfrm>
          <a:prstGeom prst="ellipse">
            <a:avLst/>
          </a:prstGeom>
          <a:noFill/>
          <a:ln w="25400" cap="flat" cmpd="sng" algn="ctr">
            <a:solidFill>
              <a:srgbClr val="24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8A5CCF-28FC-2691-B731-4FB158253B5F}"/>
              </a:ext>
            </a:extLst>
          </p:cNvPr>
          <p:cNvCxnSpPr>
            <a:cxnSpLocks/>
          </p:cNvCxnSpPr>
          <p:nvPr/>
        </p:nvCxnSpPr>
        <p:spPr bwMode="auto">
          <a:xfrm flipH="1">
            <a:off x="6323214" y="2300479"/>
            <a:ext cx="3301177" cy="1272537"/>
          </a:xfrm>
          <a:prstGeom prst="straightConnector1">
            <a:avLst/>
          </a:prstGeom>
          <a:solidFill>
            <a:srgbClr val="FFFF00"/>
          </a:solidFill>
          <a:ln w="25400" cap="flat" cmpd="sng" algn="ctr">
            <a:solidFill>
              <a:srgbClr val="24FF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5836F4D-47F6-4582-404B-AA6AAC7994B9}"/>
              </a:ext>
            </a:extLst>
          </p:cNvPr>
          <p:cNvSpPr txBox="1"/>
          <p:nvPr/>
        </p:nvSpPr>
        <p:spPr>
          <a:xfrm>
            <a:off x="9380569" y="1931147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000099"/>
                </a:solidFill>
              </a:rPr>
              <a:t>NEW GAS CELL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0D7608-6B41-6939-BAD8-80206DCD9F64}"/>
              </a:ext>
            </a:extLst>
          </p:cNvPr>
          <p:cNvSpPr txBox="1"/>
          <p:nvPr/>
        </p:nvSpPr>
        <p:spPr>
          <a:xfrm>
            <a:off x="715940" y="5232472"/>
            <a:ext cx="16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EXTRACTOR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547B15-DB27-8551-1F49-A0D71407C9F7}"/>
              </a:ext>
            </a:extLst>
          </p:cNvPr>
          <p:cNvSpPr txBox="1"/>
          <p:nvPr/>
        </p:nvSpPr>
        <p:spPr>
          <a:xfrm>
            <a:off x="10016030" y="5260982"/>
            <a:ext cx="16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000099"/>
                </a:solidFill>
              </a:rPr>
              <a:t>EXTRACTOR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FCD98F5-5843-BF51-2C79-133953C2799D}"/>
              </a:ext>
            </a:extLst>
          </p:cNvPr>
          <p:cNvCxnSpPr>
            <a:cxnSpLocks/>
          </p:cNvCxnSpPr>
          <p:nvPr/>
        </p:nvCxnSpPr>
        <p:spPr bwMode="auto">
          <a:xfrm>
            <a:off x="5654466" y="4866869"/>
            <a:ext cx="4962019" cy="0"/>
          </a:xfrm>
          <a:prstGeom prst="lin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D9463B-2C32-A680-2194-ABBDD3626B64}"/>
              </a:ext>
            </a:extLst>
          </p:cNvPr>
          <p:cNvCxnSpPr>
            <a:cxnSpLocks/>
          </p:cNvCxnSpPr>
          <p:nvPr/>
        </p:nvCxnSpPr>
        <p:spPr bwMode="auto">
          <a:xfrm flipV="1">
            <a:off x="5654466" y="5039629"/>
            <a:ext cx="4971177" cy="48594"/>
          </a:xfrm>
          <a:prstGeom prst="lin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9C55484-EF41-AF81-4613-58A301085EF0}"/>
              </a:ext>
            </a:extLst>
          </p:cNvPr>
          <p:cNvSpPr txBox="1"/>
          <p:nvPr/>
        </p:nvSpPr>
        <p:spPr>
          <a:xfrm>
            <a:off x="10704846" y="471889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000099"/>
                </a:solidFill>
              </a:rPr>
              <a:t>SPIG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9CB339B-9887-3654-8F61-2E29F4EE4FE2}"/>
              </a:ext>
            </a:extLst>
          </p:cNvPr>
          <p:cNvCxnSpPr>
            <a:cxnSpLocks/>
            <a:stCxn id="25" idx="1"/>
          </p:cNvCxnSpPr>
          <p:nvPr/>
        </p:nvCxnSpPr>
        <p:spPr bwMode="auto">
          <a:xfrm flipH="1">
            <a:off x="5739294" y="5445648"/>
            <a:ext cx="4276736" cy="184666"/>
          </a:xfrm>
          <a:prstGeom prst="straightConnector1">
            <a:avLst/>
          </a:prstGeom>
          <a:solidFill>
            <a:srgbClr val="FFFF00"/>
          </a:solidFill>
          <a:ln w="25400" cap="flat" cmpd="sng" algn="ctr">
            <a:solidFill>
              <a:srgbClr val="24FF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ectangle 2">
            <a:extLst>
              <a:ext uri="{FF2B5EF4-FFF2-40B4-BE49-F238E27FC236}">
                <a16:creationId xmlns:a16="http://schemas.microsoft.com/office/drawing/2014/main" id="{EA31EC55-0F64-4E35-1338-7534980406E2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238126"/>
            <a:ext cx="10449984" cy="676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2000" kern="0"/>
              <a:t>Development of a new large gas cell with electric field guidance for IGISOL</a:t>
            </a:r>
            <a:endParaRPr lang="fi-FI" sz="20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89995-BF39-ABF3-D009-9B1F76AAA5C2}"/>
              </a:ext>
            </a:extLst>
          </p:cNvPr>
          <p:cNvSpPr txBox="1"/>
          <p:nvPr/>
        </p:nvSpPr>
        <p:spPr>
          <a:xfrm>
            <a:off x="502297" y="1261279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Proton</a:t>
            </a:r>
            <a:r>
              <a:rPr lang="fi-FI" dirty="0"/>
              <a:t> </a:t>
            </a:r>
            <a:r>
              <a:rPr lang="fi-FI" b="1" dirty="0" err="1"/>
              <a:t>induced</a:t>
            </a:r>
            <a:r>
              <a:rPr lang="fi-FI" dirty="0"/>
              <a:t> </a:t>
            </a:r>
            <a:r>
              <a:rPr lang="fi-FI" b="1" dirty="0"/>
              <a:t>fission</a:t>
            </a:r>
          </a:p>
        </p:txBody>
      </p:sp>
    </p:spTree>
    <p:extLst>
      <p:ext uri="{BB962C8B-B14F-4D97-AF65-F5344CB8AC3E}">
        <p14:creationId xmlns:p14="http://schemas.microsoft.com/office/powerpoint/2010/main" val="388479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B4640A-26DF-609C-EBA8-19FB8CBE6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2001" y="1124744"/>
            <a:ext cx="6467997" cy="494302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D03C4A-E034-A71E-B5AE-D37D3221ECD4}"/>
              </a:ext>
            </a:extLst>
          </p:cNvPr>
          <p:cNvCxnSpPr/>
          <p:nvPr/>
        </p:nvCxnSpPr>
        <p:spPr bwMode="auto">
          <a:xfrm flipH="1">
            <a:off x="1343472" y="3284984"/>
            <a:ext cx="9505056" cy="0"/>
          </a:xfrm>
          <a:prstGeom prst="straightConnector1">
            <a:avLst/>
          </a:prstGeom>
          <a:solidFill>
            <a:srgbClr val="FFFF0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8B8D3A-26D6-ABD6-6D5B-A5EFBD6052A2}"/>
              </a:ext>
            </a:extLst>
          </p:cNvPr>
          <p:cNvSpPr txBox="1"/>
          <p:nvPr/>
        </p:nvSpPr>
        <p:spPr>
          <a:xfrm>
            <a:off x="10009836" y="291565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BEAM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8E21CB9-A7AC-F9F4-867F-33346C1C3F53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238126"/>
            <a:ext cx="10449984" cy="676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2000" kern="0" dirty="0"/>
              <a:t>Development of a new large gas cell with electric field guidance for IGISOL</a:t>
            </a:r>
            <a:endParaRPr lang="fi-FI" sz="2000" kern="0" dirty="0"/>
          </a:p>
        </p:txBody>
      </p:sp>
    </p:spTree>
    <p:extLst>
      <p:ext uri="{BB962C8B-B14F-4D97-AF65-F5344CB8AC3E}">
        <p14:creationId xmlns:p14="http://schemas.microsoft.com/office/powerpoint/2010/main" val="345468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0BDBF4-3F1F-786B-A71B-71D13AF21364}"/>
              </a:ext>
            </a:extLst>
          </p:cNvPr>
          <p:cNvSpPr txBox="1"/>
          <p:nvPr/>
        </p:nvSpPr>
        <p:spPr>
          <a:xfrm>
            <a:off x="1271464" y="1340768"/>
            <a:ext cx="9979883" cy="2769989"/>
          </a:xfrm>
          <a:prstGeom prst="rect">
            <a:avLst/>
          </a:prstGeom>
          <a:noFill/>
          <a:ln w="190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 dirty="0" err="1"/>
              <a:t>What</a:t>
            </a:r>
            <a:r>
              <a:rPr lang="fi-FI" sz="1600" b="1" dirty="0"/>
              <a:t> </a:t>
            </a:r>
            <a:r>
              <a:rPr lang="fi-FI" sz="1600" b="1" dirty="0" err="1"/>
              <a:t>has</a:t>
            </a:r>
            <a:r>
              <a:rPr lang="fi-FI" sz="1600" b="1" dirty="0"/>
              <a:t> </a:t>
            </a:r>
            <a:r>
              <a:rPr lang="fi-FI" sz="1600" b="1" dirty="0" err="1"/>
              <a:t>been</a:t>
            </a:r>
            <a:r>
              <a:rPr lang="fi-FI" sz="1600" b="1" dirty="0"/>
              <a:t> </a:t>
            </a:r>
            <a:r>
              <a:rPr lang="fi-FI" sz="1600" b="1" dirty="0" err="1"/>
              <a:t>done</a:t>
            </a:r>
            <a:r>
              <a:rPr lang="fi-FI" sz="1600" b="1" dirty="0"/>
              <a:t>:</a:t>
            </a:r>
          </a:p>
          <a:p>
            <a:r>
              <a:rPr lang="fi-FI" sz="8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 err="1"/>
              <a:t>The</a:t>
            </a:r>
            <a:r>
              <a:rPr lang="fi-FI" sz="1500" dirty="0"/>
              <a:t> </a:t>
            </a:r>
            <a:r>
              <a:rPr lang="fi-FI" sz="1500" dirty="0" err="1"/>
              <a:t>capability</a:t>
            </a:r>
            <a:r>
              <a:rPr lang="fi-FI" sz="1500" dirty="0"/>
              <a:t> of </a:t>
            </a:r>
            <a:r>
              <a:rPr lang="fi-FI" sz="1500" dirty="0" err="1"/>
              <a:t>the</a:t>
            </a:r>
            <a:r>
              <a:rPr lang="fi-FI" sz="1500" dirty="0"/>
              <a:t> </a:t>
            </a:r>
            <a:r>
              <a:rPr lang="fi-FI" sz="1500" dirty="0" err="1"/>
              <a:t>means</a:t>
            </a:r>
            <a:r>
              <a:rPr lang="fi-FI" sz="1500" dirty="0"/>
              <a:t> of </a:t>
            </a:r>
            <a:r>
              <a:rPr lang="fi-FI" sz="1500" dirty="0" err="1"/>
              <a:t>faster</a:t>
            </a:r>
            <a:r>
              <a:rPr lang="fi-FI" sz="1500" dirty="0"/>
              <a:t> </a:t>
            </a:r>
            <a:r>
              <a:rPr lang="fi-FI" sz="1500" dirty="0" err="1"/>
              <a:t>ion</a:t>
            </a:r>
            <a:r>
              <a:rPr lang="fi-FI" sz="1500" dirty="0"/>
              <a:t> </a:t>
            </a:r>
            <a:r>
              <a:rPr lang="fi-FI" sz="1500" dirty="0" err="1"/>
              <a:t>extraction</a:t>
            </a:r>
            <a:r>
              <a:rPr lang="fi-FI" sz="1500" dirty="0"/>
              <a:t> </a:t>
            </a:r>
            <a:r>
              <a:rPr lang="fi-FI" sz="1500" dirty="0" err="1"/>
              <a:t>studied</a:t>
            </a:r>
            <a:r>
              <a:rPr lang="fi-FI" sz="1500" dirty="0"/>
              <a:t> </a:t>
            </a:r>
            <a:r>
              <a:rPr lang="fi-FI" sz="1500" dirty="0" err="1"/>
              <a:t>utilising</a:t>
            </a:r>
            <a:r>
              <a:rPr lang="fi-FI" sz="1500" dirty="0"/>
              <a:t> </a:t>
            </a:r>
            <a:r>
              <a:rPr lang="fi-FI" sz="1500" dirty="0" err="1"/>
              <a:t>simulations</a:t>
            </a:r>
            <a:r>
              <a:rPr lang="fi-FI" sz="15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 err="1"/>
              <a:t>The</a:t>
            </a:r>
            <a:r>
              <a:rPr lang="fi-FI" sz="1500" dirty="0"/>
              <a:t> </a:t>
            </a:r>
            <a:r>
              <a:rPr lang="fi-FI" sz="1500" dirty="0" err="1"/>
              <a:t>site</a:t>
            </a:r>
            <a:r>
              <a:rPr lang="fi-FI" sz="1500" dirty="0"/>
              <a:t> </a:t>
            </a:r>
            <a:r>
              <a:rPr lang="fi-FI" sz="1500" dirty="0" err="1"/>
              <a:t>specific</a:t>
            </a:r>
            <a:r>
              <a:rPr lang="fi-FI" sz="1500" dirty="0"/>
              <a:t> </a:t>
            </a:r>
            <a:r>
              <a:rPr lang="fi-FI" sz="1500" dirty="0" err="1"/>
              <a:t>constraint</a:t>
            </a:r>
            <a:r>
              <a:rPr lang="fi-FI" sz="1500" dirty="0"/>
              <a:t> at IGISOL (</a:t>
            </a:r>
            <a:r>
              <a:rPr lang="fi-FI" sz="1500" dirty="0" err="1"/>
              <a:t>space</a:t>
            </a:r>
            <a:r>
              <a:rPr lang="fi-FI" sz="1500" dirty="0"/>
              <a:t>, </a:t>
            </a:r>
            <a:r>
              <a:rPr lang="fi-FI" sz="1500" dirty="0" err="1"/>
              <a:t>radiation</a:t>
            </a:r>
            <a:r>
              <a:rPr lang="fi-FI" sz="1500" dirty="0"/>
              <a:t>, </a:t>
            </a:r>
            <a:r>
              <a:rPr lang="fi-FI" sz="1500" dirty="0" err="1"/>
              <a:t>high</a:t>
            </a:r>
            <a:r>
              <a:rPr lang="fi-FI" sz="1500" dirty="0"/>
              <a:t> </a:t>
            </a:r>
            <a:r>
              <a:rPr lang="fi-FI" sz="1500" dirty="0" err="1"/>
              <a:t>voltage</a:t>
            </a:r>
            <a:r>
              <a:rPr lang="fi-FI" sz="1500" dirty="0"/>
              <a:t>) </a:t>
            </a:r>
            <a:r>
              <a:rPr lang="fi-FI" sz="1500" dirty="0" err="1"/>
              <a:t>surveyed</a:t>
            </a:r>
            <a:endParaRPr lang="fi-FI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 err="1"/>
              <a:t>Suitable</a:t>
            </a:r>
            <a:r>
              <a:rPr lang="fi-FI" sz="1500" dirty="0"/>
              <a:t> </a:t>
            </a:r>
            <a:r>
              <a:rPr lang="fi-FI" sz="1500" dirty="0" err="1"/>
              <a:t>means</a:t>
            </a:r>
            <a:r>
              <a:rPr lang="fi-FI" sz="1500" dirty="0"/>
              <a:t> for IGISOL </a:t>
            </a:r>
            <a:r>
              <a:rPr lang="fi-FI" sz="1500" dirty="0" err="1"/>
              <a:t>adopted</a:t>
            </a:r>
            <a:r>
              <a:rPr lang="fi-FI" sz="15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 err="1"/>
              <a:t>Detailed</a:t>
            </a:r>
            <a:r>
              <a:rPr lang="fi-FI" sz="1500" dirty="0"/>
              <a:t> </a:t>
            </a:r>
            <a:r>
              <a:rPr lang="fi-FI" sz="1500" dirty="0" err="1"/>
              <a:t>technical</a:t>
            </a:r>
            <a:r>
              <a:rPr lang="fi-FI" sz="1500" dirty="0"/>
              <a:t> </a:t>
            </a:r>
            <a:r>
              <a:rPr lang="fi-FI" sz="1500" dirty="0" err="1"/>
              <a:t>drawings</a:t>
            </a:r>
            <a:r>
              <a:rPr lang="fi-FI" sz="1500" dirty="0"/>
              <a:t> </a:t>
            </a:r>
            <a:r>
              <a:rPr lang="fi-FI" sz="1500" dirty="0" err="1">
                <a:solidFill>
                  <a:srgbClr val="000099"/>
                </a:solidFill>
              </a:rPr>
              <a:t>will</a:t>
            </a:r>
            <a:r>
              <a:rPr lang="fi-FI" sz="1500" dirty="0">
                <a:solidFill>
                  <a:srgbClr val="000099"/>
                </a:solidFill>
              </a:rPr>
              <a:t> </a:t>
            </a:r>
            <a:r>
              <a:rPr lang="fi-FI" sz="1500" dirty="0" err="1">
                <a:solidFill>
                  <a:srgbClr val="000099"/>
                </a:solidFill>
              </a:rPr>
              <a:t>be</a:t>
            </a:r>
            <a:r>
              <a:rPr lang="fi-FI" sz="1500" dirty="0">
                <a:solidFill>
                  <a:srgbClr val="000099"/>
                </a:solidFill>
              </a:rPr>
              <a:t> </a:t>
            </a:r>
            <a:r>
              <a:rPr lang="fi-FI" sz="1500" dirty="0" err="1"/>
              <a:t>produced</a:t>
            </a:r>
            <a:endParaRPr lang="fi-FI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D.1.2 “Report on the design of the large gas cell for IGISOL”,  due M24 – delayed, delivered 1.11.2023, M51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Gao, Z., et al., (2023). "New design and simulation of the ion guide for neutron-induced fission products at the IGISOL facility", proceedings of the 15th International Conference on Nuclear Data for Science and Technology (ND2022), 21-29 July 2022, online. EPJ Web of Conferences, 284, Article ID 04011. </a:t>
            </a:r>
            <a:endParaRPr lang="fi-FI" sz="1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1BDA78A-7D50-A1F0-FB01-9ADAD832541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238126"/>
            <a:ext cx="10449984" cy="676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2000" kern="0" dirty="0"/>
              <a:t>Development of a new large gas cell with electric field guidance for IGISOL</a:t>
            </a:r>
            <a:endParaRPr lang="fi-FI" sz="2000" kern="0" dirty="0"/>
          </a:p>
        </p:txBody>
      </p:sp>
    </p:spTree>
    <p:extLst>
      <p:ext uri="{BB962C8B-B14F-4D97-AF65-F5344CB8AC3E}">
        <p14:creationId xmlns:p14="http://schemas.microsoft.com/office/powerpoint/2010/main" val="27676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JYU Oranssi vaahtera swe</Template>
  <TotalTime>10607</TotalTime>
  <Words>758</Words>
  <Application>Microsoft Office PowerPoint</Application>
  <PresentationFormat>Widescreen</PresentationFormat>
  <Paragraphs>85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 Math</vt:lpstr>
      <vt:lpstr>Helvetica</vt:lpstr>
      <vt:lpstr>Tahoma</vt:lpstr>
      <vt:lpstr>Wingdings</vt:lpstr>
      <vt:lpstr>1_Blends</vt:lpstr>
      <vt:lpstr>PowerPoint Presentation</vt:lpstr>
      <vt:lpstr>Development of a new large gas cell with electric field guidance for IGISOL</vt:lpstr>
      <vt:lpstr>Development of a new large gas cell with electric field guidance for IGISOL</vt:lpstr>
      <vt:lpstr>Development of a new large gas cell with electric field guidance for IGISOL</vt:lpstr>
      <vt:lpstr>Development of a new large gas cell with electric field guidance for IGISOL</vt:lpstr>
      <vt:lpstr>PowerPoint Presentation</vt:lpstr>
      <vt:lpstr>PowerPoint Presentation</vt:lpstr>
      <vt:lpstr>PowerPoint Presentation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Penttilä Heikki</dc:creator>
  <cp:lastModifiedBy>Penttilä, Heikki</cp:lastModifiedBy>
  <cp:revision>128</cp:revision>
  <dcterms:created xsi:type="dcterms:W3CDTF">2014-11-28T06:58:45Z</dcterms:created>
  <dcterms:modified xsi:type="dcterms:W3CDTF">2024-06-30T00:38:49Z</dcterms:modified>
</cp:coreProperties>
</file>