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sldIdLst>
    <p:sldId id="302" r:id="rId5"/>
    <p:sldId id="301" r:id="rId6"/>
    <p:sldId id="303" r:id="rId7"/>
    <p:sldId id="306" r:id="rId8"/>
    <p:sldId id="304" r:id="rId9"/>
    <p:sldId id="305" r:id="rId10"/>
    <p:sldId id="307" r:id="rId11"/>
    <p:sldId id="308" r:id="rId12"/>
    <p:sldId id="309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7C7D"/>
    <a:srgbClr val="0B4421"/>
    <a:srgbClr val="066B34"/>
    <a:srgbClr val="276AFF"/>
    <a:srgbClr val="0432FF"/>
    <a:srgbClr val="03AE5A"/>
    <a:srgbClr val="008F46"/>
    <a:srgbClr val="03783A"/>
    <a:srgbClr val="9AD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149C24-77AA-49AA-995C-01475D72EF44}" v="3" dt="2024-05-03T07:00:36.5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3" autoAdjust="0"/>
    <p:restoredTop sz="93315" autoAdjust="0"/>
  </p:normalViewPr>
  <p:slideViewPr>
    <p:cSldViewPr>
      <p:cViewPr varScale="1">
        <p:scale>
          <a:sx n="104" d="100"/>
          <a:sy n="104" d="100"/>
        </p:scale>
        <p:origin x="21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berto Perez de Rada" userId="7806a090-b156-41cb-8898-df02e1332e10" providerId="ADAL" clId="{51149C24-77AA-49AA-995C-01475D72EF44}"/>
    <pc:docChg chg="custSel modMainMaster">
      <pc:chgData name="Alberto Perez de Rada" userId="7806a090-b156-41cb-8898-df02e1332e10" providerId="ADAL" clId="{51149C24-77AA-49AA-995C-01475D72EF44}" dt="2024-05-03T06:56:15.342" v="7" actId="1076"/>
      <pc:docMkLst>
        <pc:docMk/>
      </pc:docMkLst>
      <pc:sldMasterChg chg="addSp delSp modSp mod">
        <pc:chgData name="Alberto Perez de Rada" userId="7806a090-b156-41cb-8898-df02e1332e10" providerId="ADAL" clId="{51149C24-77AA-49AA-995C-01475D72EF44}" dt="2024-05-03T06:56:15.342" v="7" actId="1076"/>
        <pc:sldMasterMkLst>
          <pc:docMk/>
          <pc:sldMasterMk cId="0" sldId="2147483648"/>
        </pc:sldMasterMkLst>
        <pc:picChg chg="add mod ord">
          <ac:chgData name="Alberto Perez de Rada" userId="7806a090-b156-41cb-8898-df02e1332e10" providerId="ADAL" clId="{51149C24-77AA-49AA-995C-01475D72EF44}" dt="2024-05-03T06:56:15.342" v="7" actId="1076"/>
          <ac:picMkLst>
            <pc:docMk/>
            <pc:sldMasterMk cId="0" sldId="2147483648"/>
            <ac:picMk id="3" creationId="{B63CDB7D-DEAC-CF36-2B6A-8FCA5A638238}"/>
          </ac:picMkLst>
        </pc:picChg>
        <pc:picChg chg="del">
          <ac:chgData name="Alberto Perez de Rada" userId="7806a090-b156-41cb-8898-df02e1332e10" providerId="ADAL" clId="{51149C24-77AA-49AA-995C-01475D72EF44}" dt="2024-05-03T06:56:06.131" v="6" actId="478"/>
          <ac:picMkLst>
            <pc:docMk/>
            <pc:sldMasterMk cId="0" sldId="2147483648"/>
            <ac:picMk id="6" creationId="{8DD9B857-76C7-8F4B-BBD2-7C66F46FF586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70FA58E-BED3-4AA1-A10E-E5C56307E61B}" type="datetimeFigureOut">
              <a:rPr lang="es-ES"/>
              <a:pPr>
                <a:defRPr/>
              </a:pPr>
              <a:t>03/07/2024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n-GB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5D50E18-7958-4A53-B6CD-639582744CDC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51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</p:spPr>
        <p:txBody>
          <a:bodyPr/>
          <a:lstStyle>
            <a:lvl1pPr>
              <a:defRPr sz="3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46050"/>
          </a:xfrm>
        </p:spPr>
        <p:txBody>
          <a:bodyPr/>
          <a:lstStyle>
            <a:lvl1pPr>
              <a:defRPr sz="2400" b="1">
                <a:solidFill>
                  <a:srgbClr val="7C7C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457200" y="908720"/>
            <a:ext cx="8229600" cy="1698927"/>
          </a:xfrm>
        </p:spPr>
        <p:txBody>
          <a:bodyPr>
            <a:sp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411BBD3-AB91-C34A-95C3-976342175633}"/>
              </a:ext>
            </a:extLst>
          </p:cNvPr>
          <p:cNvSpPr txBox="1"/>
          <p:nvPr userDrawn="1"/>
        </p:nvSpPr>
        <p:spPr>
          <a:xfrm>
            <a:off x="3347864" y="6434722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SANDA</a:t>
            </a:r>
            <a:r>
              <a:rPr lang="en-GB" sz="1200" baseline="0" dirty="0" smtClean="0"/>
              <a:t> Final Workshop. Madrid 3-5 July 2024</a:t>
            </a:r>
            <a:endParaRPr lang="en-GB" sz="1200" dirty="0"/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194237DF-F91C-3A44-9E5B-EDA1104E8299}"/>
              </a:ext>
            </a:extLst>
          </p:cNvPr>
          <p:cNvCxnSpPr/>
          <p:nvPr userDrawn="1"/>
        </p:nvCxnSpPr>
        <p:spPr>
          <a:xfrm>
            <a:off x="457200" y="731837"/>
            <a:ext cx="8229600" cy="0"/>
          </a:xfrm>
          <a:prstGeom prst="line">
            <a:avLst/>
          </a:prstGeom>
          <a:ln w="25400">
            <a:solidFill>
              <a:srgbClr val="7C7C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4AC52413-D7F3-A8E4-441F-E1AEEEA32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08031" y="6434721"/>
            <a:ext cx="557538" cy="27700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>
              <a:defRPr sz="1200"/>
            </a:lvl1pPr>
          </a:lstStyle>
          <a:p>
            <a:pPr>
              <a:defRPr/>
            </a:pPr>
            <a:fld id="{12F477E3-E814-4DEE-97E8-952D7A60E290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Marcador de contenido">
            <a:extLst>
              <a:ext uri="{FF2B5EF4-FFF2-40B4-BE49-F238E27FC236}">
                <a16:creationId xmlns:a16="http://schemas.microsoft.com/office/drawing/2014/main" id="{21963418-C2EB-76F0-95BC-7CBCDA85201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908720"/>
            <a:ext cx="8229600" cy="1698927"/>
          </a:xfrm>
        </p:spPr>
        <p:txBody>
          <a:bodyPr>
            <a:sp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957FBBBD-1C59-88FD-3798-E91DBD393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08031" y="6434721"/>
            <a:ext cx="557538" cy="27700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>
              <a:defRPr sz="1200"/>
            </a:lvl1pPr>
          </a:lstStyle>
          <a:p>
            <a:pPr>
              <a:defRPr/>
            </a:pPr>
            <a:fld id="{12F477E3-E814-4DEE-97E8-952D7A60E290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35DF6ED-83E6-433B-8617-8DD461B6E17B}"/>
              </a:ext>
            </a:extLst>
          </p:cNvPr>
          <p:cNvSpPr txBox="1"/>
          <p:nvPr userDrawn="1"/>
        </p:nvSpPr>
        <p:spPr>
          <a:xfrm>
            <a:off x="3275856" y="6434722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err="1"/>
              <a:t>Aquí</a:t>
            </a:r>
            <a:r>
              <a:rPr lang="en-GB" sz="1200" dirty="0"/>
              <a:t> </a:t>
            </a:r>
            <a:r>
              <a:rPr lang="en-GB" sz="1200" dirty="0" err="1"/>
              <a:t>va</a:t>
            </a:r>
            <a:r>
              <a:rPr lang="en-GB" sz="1200" dirty="0"/>
              <a:t> </a:t>
            </a:r>
            <a:r>
              <a:rPr lang="en-GB" sz="1200" dirty="0" err="1"/>
              <a:t>el</a:t>
            </a:r>
            <a:r>
              <a:rPr lang="en-GB" sz="1200" dirty="0"/>
              <a:t> pie de </a:t>
            </a:r>
            <a:r>
              <a:rPr lang="en-GB" sz="1200" dirty="0" err="1"/>
              <a:t>página</a:t>
            </a:r>
            <a:endParaRPr lang="en-GB" sz="12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>
            <a:extLst>
              <a:ext uri="{FF2B5EF4-FFF2-40B4-BE49-F238E27FC236}">
                <a16:creationId xmlns:a16="http://schemas.microsoft.com/office/drawing/2014/main" id="{56EE600D-6D9C-4857-C2DB-C0AD59B6D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46050"/>
          </a:xfrm>
        </p:spPr>
        <p:txBody>
          <a:bodyPr/>
          <a:lstStyle>
            <a:lvl1pPr>
              <a:defRPr sz="2400" b="1">
                <a:solidFill>
                  <a:srgbClr val="7C7C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DFB553B0-A4FD-E1AB-FA87-5D840CA5FF0F}"/>
              </a:ext>
            </a:extLst>
          </p:cNvPr>
          <p:cNvCxnSpPr/>
          <p:nvPr userDrawn="1"/>
        </p:nvCxnSpPr>
        <p:spPr>
          <a:xfrm>
            <a:off x="457200" y="731837"/>
            <a:ext cx="8229600" cy="0"/>
          </a:xfrm>
          <a:prstGeom prst="line">
            <a:avLst/>
          </a:prstGeom>
          <a:ln w="25400">
            <a:solidFill>
              <a:srgbClr val="7C7C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2 Marcador de contenido">
            <a:extLst>
              <a:ext uri="{FF2B5EF4-FFF2-40B4-BE49-F238E27FC236}">
                <a16:creationId xmlns:a16="http://schemas.microsoft.com/office/drawing/2014/main" id="{A5410C7A-1A9C-793A-5D59-09F8E47CD15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908720"/>
            <a:ext cx="4038600" cy="1975926"/>
          </a:xfrm>
        </p:spPr>
        <p:txBody>
          <a:bodyPr wrap="square">
            <a:sp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2" name="2 Marcador de contenido">
            <a:extLst>
              <a:ext uri="{FF2B5EF4-FFF2-40B4-BE49-F238E27FC236}">
                <a16:creationId xmlns:a16="http://schemas.microsoft.com/office/drawing/2014/main" id="{FA09618E-5A01-0113-A387-18DFCAC35A33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648202" y="897765"/>
            <a:ext cx="4038600" cy="1975926"/>
          </a:xfrm>
        </p:spPr>
        <p:txBody>
          <a:bodyPr wrap="square">
            <a:sp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4" name="5 Marcador de número de diapositiva">
            <a:extLst>
              <a:ext uri="{FF2B5EF4-FFF2-40B4-BE49-F238E27FC236}">
                <a16:creationId xmlns:a16="http://schemas.microsoft.com/office/drawing/2014/main" id="{CBD3760A-9846-B870-5C35-80FDEAA7A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08031" y="6434721"/>
            <a:ext cx="557538" cy="27700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>
              <a:defRPr sz="1200"/>
            </a:lvl1pPr>
          </a:lstStyle>
          <a:p>
            <a:pPr>
              <a:defRPr/>
            </a:pPr>
            <a:fld id="{12F477E3-E814-4DEE-97E8-952D7A60E290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CC2165A-6FF0-0805-F8F7-D766F46742FB}"/>
              </a:ext>
            </a:extLst>
          </p:cNvPr>
          <p:cNvSpPr txBox="1"/>
          <p:nvPr userDrawn="1"/>
        </p:nvSpPr>
        <p:spPr>
          <a:xfrm>
            <a:off x="3275856" y="6434722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err="1"/>
              <a:t>Aquí</a:t>
            </a:r>
            <a:r>
              <a:rPr lang="en-GB" sz="1200" dirty="0"/>
              <a:t> </a:t>
            </a:r>
            <a:r>
              <a:rPr lang="en-GB" sz="1200" dirty="0" err="1"/>
              <a:t>va</a:t>
            </a:r>
            <a:r>
              <a:rPr lang="en-GB" sz="1200" dirty="0"/>
              <a:t> </a:t>
            </a:r>
            <a:r>
              <a:rPr lang="en-GB" sz="1200" dirty="0" err="1"/>
              <a:t>el</a:t>
            </a:r>
            <a:r>
              <a:rPr lang="en-GB" sz="1200" dirty="0"/>
              <a:t> pie de </a:t>
            </a:r>
            <a:r>
              <a:rPr lang="en-GB" sz="1200" dirty="0" err="1"/>
              <a:t>página</a:t>
            </a:r>
            <a:endParaRPr lang="en-GB" sz="12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yellow sign with black text&#10;&#10;Description automatically generated">
            <a:extLst>
              <a:ext uri="{FF2B5EF4-FFF2-40B4-BE49-F238E27FC236}">
                <a16:creationId xmlns:a16="http://schemas.microsoft.com/office/drawing/2014/main" id="{B63CDB7D-DEAC-CF36-2B6A-8FCA5A63823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8000"/>
            <a:ext cx="2980850" cy="540000"/>
          </a:xfrm>
          <a:prstGeom prst="rect">
            <a:avLst/>
          </a:prstGeom>
        </p:spPr>
      </p:pic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título del patrón</a:t>
            </a:r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3" r:id="rId3"/>
    <p:sldLayoutId id="2147483664" r:id="rId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mail@ciemat.e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48E38F-2329-8A09-6B1D-26B9A5E605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C7C7D"/>
                </a:solidFill>
                <a:latin typeface="Arial" charset="0"/>
                <a:cs typeface="Arial" charset="0"/>
              </a:rPr>
              <a:t>SANDA D5.1: Sensitivity analysis methods</a:t>
            </a:r>
            <a:endParaRPr lang="en-GB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CACF5F7-94AF-C350-93BB-25113CB67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183110"/>
            <a:ext cx="6400800" cy="2550145"/>
          </a:xfrm>
        </p:spPr>
        <p:txBody>
          <a:bodyPr/>
          <a:lstStyle/>
          <a:p>
            <a:pPr lvl="0" fontAlgn="auto">
              <a:spcAft>
                <a:spcPts val="0"/>
              </a:spcAft>
              <a:defRPr/>
            </a:pPr>
            <a:r>
              <a:rPr lang="en-GB" dirty="0" smtClean="0"/>
              <a:t>Vicente </a:t>
            </a:r>
            <a:r>
              <a:rPr lang="en-GB" dirty="0" err="1" smtClean="0"/>
              <a:t>Bécares</a:t>
            </a:r>
            <a:r>
              <a:rPr lang="en-GB" dirty="0" smtClean="0"/>
              <a:t> Palacios</a:t>
            </a:r>
            <a:endParaRPr lang="en-GB" dirty="0"/>
          </a:p>
          <a:p>
            <a:pPr fontAlgn="auto">
              <a:spcAft>
                <a:spcPts val="0"/>
              </a:spcAft>
              <a:defRPr/>
            </a:pPr>
            <a:r>
              <a:rPr lang="en-GB" dirty="0"/>
              <a:t> </a:t>
            </a:r>
            <a:r>
              <a:rPr lang="en-GB" dirty="0" smtClean="0">
                <a:hlinkClick r:id="rId2"/>
              </a:rPr>
              <a:t>vicente.becares@ciemat.es</a:t>
            </a:r>
            <a:endParaRPr lang="en-GB" dirty="0"/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dirty="0"/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dirty="0" err="1" smtClean="0"/>
              <a:t>Unidad</a:t>
            </a:r>
            <a:r>
              <a:rPr lang="en-GB" dirty="0" smtClean="0"/>
              <a:t> de </a:t>
            </a:r>
            <a:r>
              <a:rPr lang="en-GB" dirty="0" err="1" smtClean="0"/>
              <a:t>Innovación</a:t>
            </a:r>
            <a:r>
              <a:rPr lang="en-GB" dirty="0" smtClean="0"/>
              <a:t> Nuclear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dirty="0" err="1" smtClean="0"/>
              <a:t>Departamento</a:t>
            </a:r>
            <a:r>
              <a:rPr lang="en-GB" dirty="0" smtClean="0"/>
              <a:t> de </a:t>
            </a:r>
            <a:r>
              <a:rPr lang="en-GB" dirty="0" err="1" smtClean="0"/>
              <a:t>Fisión</a:t>
            </a:r>
            <a:r>
              <a:rPr lang="en-GB" dirty="0" smtClean="0"/>
              <a:t> Nuclear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dirty="0" smtClean="0"/>
              <a:t>CIEMAT</a:t>
            </a: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dirty="0" err="1" smtClean="0"/>
              <a:t>Avda</a:t>
            </a:r>
            <a:r>
              <a:rPr lang="en-GB" dirty="0" smtClean="0"/>
              <a:t>. </a:t>
            </a:r>
            <a:r>
              <a:rPr lang="en-GB" dirty="0" err="1" smtClean="0"/>
              <a:t>Complutense</a:t>
            </a:r>
            <a:r>
              <a:rPr lang="en-GB" dirty="0" smtClean="0"/>
              <a:t> 40, 28040 Madrid – </a:t>
            </a:r>
            <a:r>
              <a:rPr lang="en-GB" dirty="0" err="1" smtClean="0"/>
              <a:t>España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8155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D6DD7D-A773-40BA-64E5-A271346E6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charset="0"/>
                <a:cs typeface="Arial" charset="0"/>
              </a:rPr>
              <a:t>SANDA D5.1: </a:t>
            </a:r>
            <a:r>
              <a:rPr lang="en-GB" dirty="0" smtClean="0">
                <a:latin typeface="Arial" charset="0"/>
                <a:cs typeface="Arial" charset="0"/>
              </a:rPr>
              <a:t>Introduction</a:t>
            </a:r>
            <a:endParaRPr lang="en-GB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06171D5-27F2-56FE-BC87-487591D72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477E3-E814-4DEE-97E8-952D7A60E290}" type="slidenum">
              <a:rPr lang="es-ES" smtClean="0"/>
              <a:pPr>
                <a:defRPr/>
              </a:pPr>
              <a:t>2</a:t>
            </a:fld>
            <a:endParaRPr lang="es-ES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395536" y="925539"/>
            <a:ext cx="8424936" cy="4087637"/>
          </a:xfrm>
        </p:spPr>
        <p:txBody>
          <a:bodyPr>
            <a:noAutofit/>
          </a:bodyPr>
          <a:lstStyle/>
          <a:p>
            <a:pPr marL="182563" indent="-182563" algn="just"/>
            <a:r>
              <a:rPr lang="en-US" b="1" dirty="0">
                <a:solidFill>
                  <a:srgbClr val="7C7C7D"/>
                </a:solidFill>
              </a:rPr>
              <a:t>Subtask 5.1.1: Impact studies and sensitivity analyses: </a:t>
            </a:r>
          </a:p>
          <a:p>
            <a:pPr marL="582613" lvl="1" indent="-182563" algn="just"/>
            <a:r>
              <a:rPr lang="en-US" i="1" dirty="0" smtClean="0"/>
              <a:t>“Methods of sensitivity analysis: CIEMAT, LSPC, UPM and CEA/DEN will compare their methods of sensitivity studies”. </a:t>
            </a:r>
          </a:p>
          <a:p>
            <a:pPr marL="182563" indent="-182563" algn="just"/>
            <a:r>
              <a:rPr lang="en-US" b="1" dirty="0" smtClean="0">
                <a:solidFill>
                  <a:srgbClr val="7C7C7D"/>
                </a:solidFill>
              </a:rPr>
              <a:t>Deliverable D5.1: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Report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on sensitivity analysis methods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u="sng" dirty="0">
                <a:solidFill>
                  <a:schemeClr val="bg1">
                    <a:lumMod val="50000"/>
                  </a:schemeClr>
                </a:solidFill>
              </a:rPr>
              <a:t>CIEMAT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UPM, IRSN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); M24</a:t>
            </a:r>
          </a:p>
          <a:p>
            <a:pPr marL="720725" lvl="1" indent="-360363" algn="just"/>
            <a:r>
              <a:rPr lang="en-US" dirty="0" smtClean="0"/>
              <a:t>Authors: V</a:t>
            </a:r>
            <a:r>
              <a:rPr lang="en-US" dirty="0"/>
              <a:t>. </a:t>
            </a:r>
            <a:r>
              <a:rPr lang="en-US" dirty="0" err="1" smtClean="0"/>
              <a:t>Bécares</a:t>
            </a:r>
            <a:r>
              <a:rPr lang="en-US" dirty="0" smtClean="0"/>
              <a:t> (CIEMAT), </a:t>
            </a:r>
            <a:r>
              <a:rPr lang="en-US" dirty="0"/>
              <a:t>S. </a:t>
            </a:r>
            <a:r>
              <a:rPr lang="en-US" dirty="0" smtClean="0"/>
              <a:t>Panizo (CIEMAT), </a:t>
            </a:r>
            <a:r>
              <a:rPr lang="en-US" dirty="0"/>
              <a:t>N. </a:t>
            </a:r>
            <a:r>
              <a:rPr lang="en-US" dirty="0" err="1" smtClean="0"/>
              <a:t>Leclaire</a:t>
            </a:r>
            <a:r>
              <a:rPr lang="en-US" dirty="0" smtClean="0"/>
              <a:t> (IRSN), </a:t>
            </a:r>
            <a:r>
              <a:rPr lang="en-US" dirty="0"/>
              <a:t>A. </a:t>
            </a:r>
            <a:r>
              <a:rPr lang="en-US" dirty="0" smtClean="0"/>
              <a:t>Jiménez-</a:t>
            </a:r>
            <a:r>
              <a:rPr lang="en-US" dirty="0" err="1" smtClean="0"/>
              <a:t>Carrascosa</a:t>
            </a:r>
            <a:r>
              <a:rPr lang="en-US" dirty="0" smtClean="0"/>
              <a:t> (UPM), </a:t>
            </a:r>
            <a:r>
              <a:rPr lang="en-US" dirty="0"/>
              <a:t>N. </a:t>
            </a:r>
            <a:r>
              <a:rPr lang="en-US" dirty="0" smtClean="0"/>
              <a:t>García-Herranz (UPM), </a:t>
            </a:r>
            <a:r>
              <a:rPr lang="en-US" dirty="0"/>
              <a:t>P. </a:t>
            </a:r>
            <a:r>
              <a:rPr lang="en-US" dirty="0" smtClean="0"/>
              <a:t>Romojaro (SCK CEN), </a:t>
            </a:r>
            <a:r>
              <a:rPr lang="en-US" dirty="0"/>
              <a:t>F. </a:t>
            </a:r>
            <a:r>
              <a:rPr lang="en-US" dirty="0" err="1" smtClean="0"/>
              <a:t>Álvarez</a:t>
            </a:r>
            <a:r>
              <a:rPr lang="en-US" dirty="0" smtClean="0"/>
              <a:t>-Velarde (CIEMAT), </a:t>
            </a:r>
            <a:r>
              <a:rPr lang="en-US" dirty="0"/>
              <a:t>O. </a:t>
            </a:r>
            <a:r>
              <a:rPr lang="en-US" dirty="0" err="1" smtClean="0"/>
              <a:t>Cabellos</a:t>
            </a:r>
            <a:r>
              <a:rPr lang="en-US" dirty="0" smtClean="0"/>
              <a:t> (UPM)</a:t>
            </a:r>
          </a:p>
          <a:p>
            <a:pPr marL="685800" lvl="1" algn="just"/>
            <a:r>
              <a:rPr lang="en-US" dirty="0"/>
              <a:t>Cross-comparison of S/U analysis methodologies:</a:t>
            </a:r>
          </a:p>
          <a:p>
            <a:pPr marL="1085850" lvl="2" algn="just">
              <a:buFont typeface="Calibri" panose="020F0502020204030204" pitchFamily="34" charset="0"/>
              <a:buChar char="‒"/>
            </a:pPr>
            <a:r>
              <a:rPr lang="en-US" sz="1600" dirty="0"/>
              <a:t>UPM: SCALE TSUNAMI-3D</a:t>
            </a:r>
          </a:p>
          <a:p>
            <a:pPr marL="1085850" lvl="2" algn="just">
              <a:buFont typeface="Calibri" panose="020F0502020204030204" pitchFamily="34" charset="0"/>
              <a:buChar char="‒"/>
            </a:pPr>
            <a:r>
              <a:rPr lang="en-US" sz="1600" dirty="0"/>
              <a:t>CIEMAT: MCNP KSEN + SUMMON </a:t>
            </a:r>
          </a:p>
          <a:p>
            <a:pPr marL="1085850" lvl="2" algn="just">
              <a:spcAft>
                <a:spcPts val="400"/>
              </a:spcAft>
              <a:buFont typeface="Calibri" panose="020F0502020204030204" pitchFamily="34" charset="0"/>
              <a:buChar char="‒"/>
            </a:pPr>
            <a:r>
              <a:rPr lang="en-US" sz="1600" dirty="0"/>
              <a:t>IRSN + CIEMAT: MORET + SUMMON </a:t>
            </a:r>
            <a:endParaRPr lang="en-US" dirty="0"/>
          </a:p>
          <a:p>
            <a:pPr marL="582613" lvl="1" indent="-182563" algn="just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Issued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on 14/10/2021. 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910295"/>
              </p:ext>
            </p:extLst>
          </p:nvPr>
        </p:nvGraphicFramePr>
        <p:xfrm>
          <a:off x="188112" y="5201651"/>
          <a:ext cx="8782041" cy="6854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82047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82047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182047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36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37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38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39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40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41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42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43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44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45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46"/>
                    </a:ext>
                  </a:extLst>
                </a:gridCol>
                <a:gridCol w="183020">
                  <a:extLst>
                    <a:ext uri="{9D8B030D-6E8A-4147-A177-3AD203B41FA5}">
                      <a16:colId xmlns:a16="http://schemas.microsoft.com/office/drawing/2014/main" val="20047"/>
                    </a:ext>
                  </a:extLst>
                </a:gridCol>
              </a:tblGrid>
              <a:tr h="1067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2021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2022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2023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99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N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D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E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F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M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M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J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J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O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N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D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E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F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M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M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J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J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N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D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E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F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M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M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J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J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N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D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E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F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M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M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J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J 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7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2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3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4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5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6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7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8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9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10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11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12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13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14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15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16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17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19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20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21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22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23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24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25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26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27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28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29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30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31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32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33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34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35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36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37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38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39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40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41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42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43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44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45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46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47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  <a:latin typeface="+mn-lt"/>
                        </a:rPr>
                        <a:t>48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72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D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11" marR="3711" marT="37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Flecha curvada hacia abajo 6"/>
          <p:cNvSpPr/>
          <p:nvPr/>
        </p:nvSpPr>
        <p:spPr>
          <a:xfrm flipV="1">
            <a:off x="4499992" y="5948333"/>
            <a:ext cx="432048" cy="288979"/>
          </a:xfrm>
          <a:prstGeom prst="curvedDownArrow">
            <a:avLst>
              <a:gd name="adj1" fmla="val 0"/>
              <a:gd name="adj2" fmla="val 50000"/>
              <a:gd name="adj3" fmla="val 2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486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D6DD7D-A773-40BA-64E5-A271346E6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charset="0"/>
                <a:cs typeface="Arial" charset="0"/>
              </a:rPr>
              <a:t>SANDA D5.1: </a:t>
            </a:r>
            <a:r>
              <a:rPr lang="en-GB" dirty="0" smtClean="0">
                <a:latin typeface="Arial" charset="0"/>
                <a:cs typeface="Arial" charset="0"/>
              </a:rPr>
              <a:t>Reference system</a:t>
            </a:r>
            <a:endParaRPr lang="en-GB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06171D5-27F2-56FE-BC87-487591D72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477E3-E814-4DEE-97E8-952D7A60E290}" type="slidenum">
              <a:rPr lang="es-ES" smtClean="0"/>
              <a:pPr>
                <a:defRPr/>
              </a:pPr>
              <a:t>3</a:t>
            </a:fld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75952" y="980728"/>
            <a:ext cx="5685504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C7C7D"/>
                </a:solidFill>
              </a:rPr>
              <a:t>Reference </a:t>
            </a:r>
            <a:r>
              <a:rPr lang="en-US" dirty="0">
                <a:solidFill>
                  <a:srgbClr val="7C7C7D"/>
                </a:solidFill>
              </a:rPr>
              <a:t>system:</a:t>
            </a:r>
          </a:p>
          <a:p>
            <a:pPr marL="685800" lvl="1" indent="-285750" algn="just">
              <a:spcAft>
                <a:spcPts val="0"/>
              </a:spcAft>
              <a:buFont typeface="Calibri" panose="020F0502020204030204" pitchFamily="34" charset="0"/>
              <a:buChar char="‒"/>
            </a:pPr>
            <a:r>
              <a:rPr lang="en-US" sz="1600" dirty="0" smtClean="0"/>
              <a:t>ESFR </a:t>
            </a:r>
            <a:r>
              <a:rPr lang="en-US" sz="1600" dirty="0"/>
              <a:t>RZ model at End-of-Cycle. </a:t>
            </a:r>
          </a:p>
          <a:p>
            <a:pPr marL="685800" lvl="1" indent="-285750" algn="just">
              <a:spcAft>
                <a:spcPts val="0"/>
              </a:spcAft>
              <a:buFont typeface="Calibri" panose="020F0502020204030204" pitchFamily="34" charset="0"/>
              <a:buChar char="‒"/>
            </a:pPr>
            <a:r>
              <a:rPr lang="en-GB" sz="1600" dirty="0" smtClean="0">
                <a:ea typeface="Times New Roman" panose="02020603050405020304" pitchFamily="18" charset="0"/>
              </a:rPr>
              <a:t>Developed </a:t>
            </a:r>
            <a:r>
              <a:rPr lang="en-GB" sz="1600" dirty="0">
                <a:ea typeface="Times New Roman" panose="02020603050405020304" pitchFamily="18" charset="0"/>
              </a:rPr>
              <a:t>by UPM within H2020 ESFR-SMART </a:t>
            </a:r>
            <a:r>
              <a:rPr lang="en-GB" sz="1600" dirty="0" smtClean="0">
                <a:ea typeface="Times New Roman" panose="02020603050405020304" pitchFamily="18" charset="0"/>
              </a:rPr>
              <a:t>project.</a:t>
            </a:r>
          </a:p>
          <a:p>
            <a:pPr marL="685800" lvl="1" indent="-285750" algn="just">
              <a:spcAft>
                <a:spcPts val="0"/>
              </a:spcAft>
              <a:buFont typeface="Calibri" panose="020F0502020204030204" pitchFamily="34" charset="0"/>
              <a:buChar char="‒"/>
            </a:pPr>
            <a:r>
              <a:rPr lang="en-GB" sz="1600" dirty="0" smtClean="0">
                <a:ea typeface="Times New Roman" panose="02020603050405020304" pitchFamily="18" charset="0"/>
              </a:rPr>
              <a:t>Used </a:t>
            </a:r>
            <a:r>
              <a:rPr lang="en-GB" sz="1600" dirty="0">
                <a:ea typeface="Times New Roman" panose="02020603050405020304" pitchFamily="18" charset="0"/>
              </a:rPr>
              <a:t>by OECD-NEA </a:t>
            </a:r>
            <a:r>
              <a:rPr lang="en-GB" sz="1600" dirty="0" smtClean="0">
                <a:ea typeface="Times New Roman" panose="02020603050405020304" pitchFamily="18" charset="0"/>
              </a:rPr>
              <a:t>WPEC/SG46.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C7C7D"/>
                </a:solidFill>
              </a:rPr>
              <a:t>Reference </a:t>
            </a:r>
            <a:r>
              <a:rPr lang="en-US" dirty="0">
                <a:solidFill>
                  <a:srgbClr val="7C7C7D"/>
                </a:solidFill>
              </a:rPr>
              <a:t>library: </a:t>
            </a:r>
          </a:p>
          <a:p>
            <a:pPr marL="685800" lvl="1" indent="-285750" algn="just">
              <a:spcAft>
                <a:spcPts val="0"/>
              </a:spcAft>
              <a:buFont typeface="Calibri" panose="020F0502020204030204" pitchFamily="34" charset="0"/>
              <a:buChar char="‒"/>
            </a:pPr>
            <a:r>
              <a:rPr lang="en-US" sz="1600" dirty="0"/>
              <a:t>JEFF-3.3 library, covariance matrices processed in 33 energy groups.  </a:t>
            </a:r>
            <a:endParaRPr lang="en-US" sz="1600" dirty="0" smtClean="0"/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C7C7D"/>
                </a:solidFill>
                <a:ea typeface="Times New Roman" panose="02020603050405020304" pitchFamily="18" charset="0"/>
              </a:rPr>
              <a:t>S/U analyses for:</a:t>
            </a:r>
          </a:p>
          <a:p>
            <a:pPr marL="685800" lvl="1" indent="-285750" algn="just">
              <a:spcAft>
                <a:spcPts val="0"/>
              </a:spcAft>
              <a:buFont typeface="Calibri" panose="020F0502020204030204" pitchFamily="34" charset="0"/>
              <a:buChar char="‒"/>
            </a:pPr>
            <a:r>
              <a:rPr lang="en-US" sz="1600" dirty="0"/>
              <a:t>Criticality constant </a:t>
            </a:r>
            <a:r>
              <a:rPr lang="en-US" sz="1600" i="1" dirty="0" err="1"/>
              <a:t>k</a:t>
            </a:r>
            <a:r>
              <a:rPr lang="en-US" sz="1600" i="1" baseline="-25000" dirty="0" err="1"/>
              <a:t>eff</a:t>
            </a:r>
            <a:r>
              <a:rPr lang="en-US" sz="1600" dirty="0"/>
              <a:t>.</a:t>
            </a:r>
          </a:p>
          <a:p>
            <a:pPr marL="685800" lvl="1" indent="-285750" algn="just">
              <a:spcAft>
                <a:spcPts val="0"/>
              </a:spcAft>
              <a:buFont typeface="Calibri" panose="020F0502020204030204" pitchFamily="34" charset="0"/>
              <a:buChar char="‒"/>
            </a:pPr>
            <a:r>
              <a:rPr lang="en-US" sz="1600" dirty="0"/>
              <a:t>Sodium void reactivity worth. </a:t>
            </a:r>
            <a:endParaRPr lang="en-US" sz="1600" dirty="0" smtClean="0"/>
          </a:p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Sensitivity profiles provided.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0547" y="4592989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C7C7D"/>
                </a:solidFill>
              </a:rPr>
              <a:t>The </a:t>
            </a:r>
            <a:r>
              <a:rPr lang="en-US" dirty="0">
                <a:solidFill>
                  <a:srgbClr val="7C7C7D"/>
                </a:solidFill>
              </a:rPr>
              <a:t>main objective of this work </a:t>
            </a:r>
            <a:r>
              <a:rPr lang="en-US" dirty="0" smtClean="0">
                <a:solidFill>
                  <a:srgbClr val="7C7C7D"/>
                </a:solidFill>
              </a:rPr>
              <a:t>was </a:t>
            </a:r>
            <a:r>
              <a:rPr lang="en-US" dirty="0">
                <a:solidFill>
                  <a:srgbClr val="7C7C7D"/>
                </a:solidFill>
              </a:rPr>
              <a:t>guaranteeing the equivalence of the S/U analyses methodologies implemented with all three codes.  </a:t>
            </a:r>
            <a:endParaRPr lang="en-US" dirty="0" smtClean="0">
              <a:solidFill>
                <a:srgbClr val="7C7C7D"/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2"/>
          <a:srcRect l="31140" t="14080" r="33111" b="13423"/>
          <a:stretch/>
        </p:blipFill>
        <p:spPr>
          <a:xfrm>
            <a:off x="5943910" y="1097017"/>
            <a:ext cx="3092586" cy="3168352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7504" y="5618005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400" dirty="0" smtClean="0"/>
              <a:t>S. Panizo </a:t>
            </a:r>
            <a:r>
              <a:rPr lang="en-US" sz="1400" i="1" dirty="0" smtClean="0"/>
              <a:t>et al.</a:t>
            </a:r>
            <a:r>
              <a:rPr lang="en-US" sz="1400" dirty="0" smtClean="0"/>
              <a:t>, </a:t>
            </a:r>
            <a:r>
              <a:rPr lang="en-US" sz="1400" i="1" dirty="0" smtClean="0"/>
              <a:t>Comparison of Sensitivity/Uncertainty analysis methodologies in the European Sodium Fast Reactor</a:t>
            </a:r>
            <a:r>
              <a:rPr lang="en-US" sz="1400" dirty="0" smtClean="0"/>
              <a:t>. 46</a:t>
            </a:r>
            <a:r>
              <a:rPr lang="en-US" sz="1400" baseline="30000" dirty="0" smtClean="0"/>
              <a:t>th</a:t>
            </a:r>
            <a:r>
              <a:rPr lang="en-US" sz="1400" dirty="0"/>
              <a:t> </a:t>
            </a:r>
            <a:r>
              <a:rPr lang="en-US" sz="1400" dirty="0" smtClean="0"/>
              <a:t>Annual </a:t>
            </a:r>
            <a:r>
              <a:rPr lang="en-US" sz="1400" dirty="0"/>
              <a:t>Meeting </a:t>
            </a:r>
            <a:r>
              <a:rPr lang="en-US" sz="1400" dirty="0" smtClean="0"/>
              <a:t>SNE, Granada (Spain) 6-8 October 2021</a:t>
            </a:r>
          </a:p>
        </p:txBody>
      </p:sp>
    </p:spTree>
    <p:extLst>
      <p:ext uri="{BB962C8B-B14F-4D97-AF65-F5344CB8AC3E}">
        <p14:creationId xmlns:p14="http://schemas.microsoft.com/office/powerpoint/2010/main" val="1175461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D6DD7D-A773-40BA-64E5-A271346E6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charset="0"/>
                <a:cs typeface="Arial" charset="0"/>
              </a:rPr>
              <a:t>SANDA D5.1: </a:t>
            </a:r>
            <a:r>
              <a:rPr lang="en-GB" dirty="0" smtClean="0">
                <a:latin typeface="Arial" charset="0"/>
                <a:cs typeface="Arial" charset="0"/>
              </a:rPr>
              <a:t>Methodology</a:t>
            </a:r>
            <a:endParaRPr lang="en-GB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06171D5-27F2-56FE-BC87-487591D72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477E3-E814-4DEE-97E8-952D7A60E290}" type="slidenum">
              <a:rPr lang="es-ES" smtClean="0"/>
              <a:pPr>
                <a:defRPr/>
              </a:pPr>
              <a:t>4</a:t>
            </a:fld>
            <a:endParaRPr lang="es-ES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2" r="6626"/>
          <a:stretch/>
        </p:blipFill>
        <p:spPr>
          <a:xfrm>
            <a:off x="585070" y="3321770"/>
            <a:ext cx="3910098" cy="232838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081780"/>
            <a:ext cx="3024336" cy="226825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ángulo 11"/>
              <p:cNvSpPr/>
              <p:nvPr/>
            </p:nvSpPr>
            <p:spPr>
              <a:xfrm>
                <a:off x="179512" y="2360880"/>
                <a:ext cx="2736304" cy="6360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400"/>
                  </a:spcAft>
                </a:pPr>
                <a:r>
                  <a:rPr lang="en-US" sz="1600" dirty="0" smtClean="0">
                    <a:solidFill>
                      <a:srgbClr val="7C7C7D"/>
                    </a:solidFill>
                  </a:rPr>
                  <a:t>Sensitivity </a:t>
                </a:r>
                <a:r>
                  <a:rPr lang="en-US" sz="1600" dirty="0" smtClean="0">
                    <a:solidFill>
                      <a:schemeClr val="bg1">
                        <a:lumMod val="50000"/>
                      </a:schemeClr>
                    </a:solidFill>
                  </a:rPr>
                  <a:t>profiles</a:t>
                </a:r>
                <a14:m>
                  <m:oMath xmlns:m="http://schemas.openxmlformats.org/officeDocument/2006/math">
                    <m:r>
                      <a:rPr lang="es-ES" sz="1600" b="0" i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s-ES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s-ES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</m:oMath>
                </a14:m>
                <a:endParaRPr lang="en-US" sz="1600" dirty="0" smtClean="0">
                  <a:solidFill>
                    <a:srgbClr val="7C7C7D"/>
                  </a:solidFill>
                </a:endParaRPr>
              </a:p>
              <a:p>
                <a:pPr marL="176213" indent="-176213" algn="just">
                  <a:spcAft>
                    <a:spcPts val="400"/>
                  </a:spcAft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Neutron transport codes</a:t>
                </a:r>
              </a:p>
            </p:txBody>
          </p:sp>
        </mc:Choice>
        <mc:Fallback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360880"/>
                <a:ext cx="2736304" cy="636072"/>
              </a:xfrm>
              <a:prstGeom prst="rect">
                <a:avLst/>
              </a:prstGeom>
              <a:blipFill>
                <a:blip r:embed="rId4"/>
                <a:stretch>
                  <a:fillRect l="-1114" t="-2857" b="-1142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ángulo 12"/>
              <p:cNvSpPr/>
              <p:nvPr/>
            </p:nvSpPr>
            <p:spPr>
              <a:xfrm>
                <a:off x="6352797" y="2320176"/>
                <a:ext cx="2375183" cy="6360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400"/>
                  </a:spcAft>
                </a:pPr>
                <a:r>
                  <a:rPr lang="en-US" sz="1600" dirty="0" smtClean="0">
                    <a:solidFill>
                      <a:srgbClr val="7C7C7D"/>
                    </a:solidFill>
                  </a:rPr>
                  <a:t>Covariance matrices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60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ES" sz="16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rgbClr val="7C7C7D"/>
                    </a:solidFill>
                  </a:rPr>
                  <a:t> </a:t>
                </a:r>
              </a:p>
              <a:p>
                <a:pPr marL="176213" indent="-176213" algn="just">
                  <a:spcAft>
                    <a:spcPts val="400"/>
                  </a:spcAft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Nuclear data libraries</a:t>
                </a:r>
              </a:p>
            </p:txBody>
          </p:sp>
        </mc:Choice>
        <mc:Fallback>
          <p:sp>
            <p:nvSpPr>
              <p:cNvPr id="13" name="Rectá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2797" y="2320176"/>
                <a:ext cx="2375183" cy="636072"/>
              </a:xfrm>
              <a:prstGeom prst="rect">
                <a:avLst/>
              </a:prstGeom>
              <a:blipFill>
                <a:blip r:embed="rId5"/>
                <a:stretch>
                  <a:fillRect l="-1282" t="-2885" b="-1250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ángulo 14"/>
          <p:cNvSpPr/>
          <p:nvPr/>
        </p:nvSpPr>
        <p:spPr>
          <a:xfrm>
            <a:off x="186509" y="908720"/>
            <a:ext cx="712179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Uncertainty quantification (1</a:t>
            </a:r>
            <a:r>
              <a:rPr lang="en-US" sz="1600" baseline="30000" dirty="0" smtClean="0">
                <a:solidFill>
                  <a:schemeClr val="bg1">
                    <a:lumMod val="50000"/>
                  </a:schemeClr>
                </a:solidFill>
              </a:rPr>
              <a:t>st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order approximation, “sandwich rule”)</a:t>
            </a:r>
            <a:endParaRPr lang="en-US" sz="1600" i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ángulo 15"/>
              <p:cNvSpPr/>
              <p:nvPr/>
            </p:nvSpPr>
            <p:spPr>
              <a:xfrm>
                <a:off x="539552" y="1257090"/>
                <a:ext cx="5112568" cy="6955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ES" sz="1400">
                          <a:latin typeface="Cambria Math" panose="02040503050406030204" pitchFamily="18" charset="0"/>
                        </a:rPr>
                        <m:t>V</m:t>
                      </m:r>
                      <m:r>
                        <m:rPr>
                          <m:sty m:val="p"/>
                        </m:rPr>
                        <a:rPr lang="es-ES" sz="1400" i="0">
                          <a:latin typeface="Cambria Math" panose="02040503050406030204" pitchFamily="18" charset="0"/>
                        </a:rPr>
                        <m:t>ar</m:t>
                      </m:r>
                      <m:d>
                        <m:dPr>
                          <m:ctrlPr>
                            <a:rPr lang="es-E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s-ES" sz="1400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s-E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ES" sz="1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s-E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E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E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ES" sz="1400" i="0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a:rPr lang="es-ES" sz="14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num>
                                    <m:den>
                                      <m:r>
                                        <a:rPr lang="es-ES" sz="1400" i="0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sSub>
                                        <m:sSubPr>
                                          <m:ctrlPr>
                                            <a:rPr lang="es-E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1400" i="1">
                                              <a:latin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e>
                                        <m:sub>
                                          <m:r>
                                            <a:rPr lang="es-ES" sz="1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s-ES" sz="1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s-ES" sz="1400" i="0">
                              <a:latin typeface="Cambria Math" panose="02040503050406030204" pitchFamily="18" charset="0"/>
                            </a:rPr>
                            <m:t>Var</m:t>
                          </m:r>
                          <m:d>
                            <m:dPr>
                              <m:ctrlPr>
                                <a:rPr lang="es-E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1400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s-ES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s-ES" sz="1400" i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s-E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ES" sz="1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ES" sz="140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ES" sz="14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s-E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sz="14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ES" sz="14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s-ES" sz="14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s-E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1400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s-ES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  <m:f>
                            <m:fPr>
                              <m:ctrlPr>
                                <a:rPr lang="es-E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sz="14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ES" sz="14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s-ES" sz="1400" i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s-E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1400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s-ES" sz="14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den>
                          </m:f>
                          <m:r>
                            <m:rPr>
                              <m:sty m:val="p"/>
                            </m:rPr>
                            <a:rPr lang="es-ES" sz="1400" i="0">
                              <a:latin typeface="Cambria Math" panose="02040503050406030204" pitchFamily="18" charset="0"/>
                            </a:rPr>
                            <m:t>Cov</m:t>
                          </m:r>
                          <m:d>
                            <m:dPr>
                              <m:ctrlPr>
                                <a:rPr lang="es-E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1400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s-ES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s-ES" sz="140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s-E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1400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s-ES" sz="14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s-ES" sz="1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ES" sz="1400" i="1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sSub>
                        <m:sSubPr>
                          <m:ctrlPr>
                            <a:rPr lang="es-E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ES" sz="1400" i="1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sSubSup>
                        <m:sSubSupPr>
                          <m:ctrlPr>
                            <a:rPr lang="es-ES" sz="1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ES" sz="14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ES" sz="1400" i="1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  <m:sup>
                          <m:r>
                            <a:rPr lang="es-ES" sz="1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es-ES" sz="1400" dirty="0"/>
              </a:p>
            </p:txBody>
          </p:sp>
        </mc:Choice>
        <mc:Fallback xmlns="">
          <p:sp>
            <p:nvSpPr>
              <p:cNvPr id="16" name="Rectángu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257090"/>
                <a:ext cx="5112568" cy="6955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 16"/>
              <p:cNvSpPr/>
              <p:nvPr/>
            </p:nvSpPr>
            <p:spPr>
              <a:xfrm>
                <a:off x="6422543" y="1364360"/>
                <a:ext cx="1800200" cy="501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s-E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m:rPr>
                          <m:sty m:val="p"/>
                        </m:rPr>
                        <a:rPr lang="es-E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s-ES" sz="1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α</m:t>
                          </m:r>
                        </m:e>
                      </m:d>
                      <m:r>
                        <a:rPr lang="es-ES" sz="1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4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s-ES" sz="14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E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m:rPr>
                          <m:sty m:val="p"/>
                        </m:rPr>
                        <a:rPr lang="es-ES" sz="14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s-E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s-E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Rectángulo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543" y="1364360"/>
                <a:ext cx="1800200" cy="501997"/>
              </a:xfrm>
              <a:prstGeom prst="rect">
                <a:avLst/>
              </a:prstGeom>
              <a:blipFill>
                <a:blip r:embed="rId7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ector recto de flecha 4"/>
          <p:cNvCxnSpPr/>
          <p:nvPr/>
        </p:nvCxnSpPr>
        <p:spPr>
          <a:xfrm flipV="1">
            <a:off x="2132017" y="1720304"/>
            <a:ext cx="2881921" cy="681807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>
            <a:stCxn id="13" idx="0"/>
          </p:cNvCxnSpPr>
          <p:nvPr/>
        </p:nvCxnSpPr>
        <p:spPr>
          <a:xfrm flipH="1" flipV="1">
            <a:off x="5295287" y="1728504"/>
            <a:ext cx="2245102" cy="591672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ángulo 23"/>
          <p:cNvSpPr/>
          <p:nvPr/>
        </p:nvSpPr>
        <p:spPr>
          <a:xfrm>
            <a:off x="240687" y="5652537"/>
            <a:ext cx="87248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This methodology is used by SCALE TSUNAMI-3D module and CIEMAT’s SUMMON code (coupled with sensitivity profiles from a neutron transport code)</a:t>
            </a:r>
            <a:endParaRPr lang="en-US" sz="1600" i="1" dirty="0">
              <a:solidFill>
                <a:prstClr val="black"/>
              </a:solidFill>
            </a:endParaRPr>
          </a:p>
        </p:txBody>
      </p:sp>
      <p:sp>
        <p:nvSpPr>
          <p:cNvPr id="6" name="Abrir llave 5"/>
          <p:cNvSpPr/>
          <p:nvPr/>
        </p:nvSpPr>
        <p:spPr>
          <a:xfrm>
            <a:off x="2679312" y="2379663"/>
            <a:ext cx="164496" cy="905321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2771800" y="2348880"/>
            <a:ext cx="34467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es-ES" sz="1400" dirty="0" smtClean="0"/>
              <a:t>MORET: </a:t>
            </a:r>
            <a:r>
              <a:rPr lang="en-US" sz="1400" dirty="0" smtClean="0"/>
              <a:t>differential </a:t>
            </a:r>
            <a:r>
              <a:rPr lang="en-US" sz="1400" dirty="0"/>
              <a:t>operator </a:t>
            </a:r>
            <a:r>
              <a:rPr lang="en-US" sz="1400" dirty="0" smtClean="0"/>
              <a:t>+ </a:t>
            </a:r>
            <a:r>
              <a:rPr lang="en-US" sz="1400" dirty="0" err="1" smtClean="0"/>
              <a:t>adjoint</a:t>
            </a:r>
            <a:r>
              <a:rPr lang="en-US" sz="1400" dirty="0" smtClean="0"/>
              <a:t>-flux </a:t>
            </a:r>
            <a:r>
              <a:rPr lang="en-US" sz="1400" dirty="0"/>
              <a:t>weighted perturbation technique </a:t>
            </a:r>
            <a:endParaRPr lang="es-ES" sz="14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s-ES" sz="1400" dirty="0"/>
              <a:t>MCNP+TSUNAMI: </a:t>
            </a:r>
            <a:r>
              <a:rPr lang="es-ES" sz="1400" dirty="0" err="1"/>
              <a:t>adjoint</a:t>
            </a:r>
            <a:r>
              <a:rPr lang="es-ES" sz="1400" dirty="0"/>
              <a:t>-flux-</a:t>
            </a:r>
            <a:r>
              <a:rPr lang="es-ES" sz="1400" dirty="0" err="1"/>
              <a:t>weigthed</a:t>
            </a:r>
            <a:r>
              <a:rPr lang="es-ES" sz="1400" dirty="0"/>
              <a:t> </a:t>
            </a:r>
            <a:r>
              <a:rPr lang="es-ES" sz="1400" dirty="0" err="1"/>
              <a:t>perturbation</a:t>
            </a:r>
            <a:r>
              <a:rPr lang="es-ES" sz="1400" dirty="0"/>
              <a:t> </a:t>
            </a:r>
            <a:r>
              <a:rPr lang="es-ES" sz="1400" dirty="0" err="1"/>
              <a:t>technique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797976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D6DD7D-A773-40BA-64E5-A271346E6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GB" dirty="0">
                <a:latin typeface="Arial" charset="0"/>
                <a:cs typeface="Arial" charset="0"/>
              </a:rPr>
              <a:t>SANDA D5.1: </a:t>
            </a:r>
            <a:r>
              <a:rPr lang="en-GB" dirty="0" smtClean="0">
                <a:latin typeface="Arial" charset="0"/>
                <a:cs typeface="Arial" charset="0"/>
              </a:rPr>
              <a:t>Results: </a:t>
            </a:r>
            <a:r>
              <a:rPr lang="en-GB" i="1" dirty="0" err="1" smtClean="0">
                <a:latin typeface="Arial" charset="0"/>
                <a:cs typeface="Arial" charset="0"/>
              </a:rPr>
              <a:t>k</a:t>
            </a:r>
            <a:r>
              <a:rPr lang="en-GB" i="1" baseline="-25000" dirty="0" err="1" smtClean="0">
                <a:latin typeface="Arial" charset="0"/>
                <a:cs typeface="Arial" charset="0"/>
              </a:rPr>
              <a:t>eff</a:t>
            </a:r>
            <a:endParaRPr lang="en-GB" i="1" baseline="-250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06171D5-27F2-56FE-BC87-487591D72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477E3-E814-4DEE-97E8-952D7A60E290}" type="slidenum">
              <a:rPr lang="es-ES" smtClean="0"/>
              <a:pPr>
                <a:defRPr/>
              </a:pPr>
              <a:t>5</a:t>
            </a:fld>
            <a:endParaRPr lang="es-ES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951561"/>
              </p:ext>
            </p:extLst>
          </p:nvPr>
        </p:nvGraphicFramePr>
        <p:xfrm>
          <a:off x="3563888" y="3212976"/>
          <a:ext cx="5412283" cy="2773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84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03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34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7871">
                <a:tc rowSpan="3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 err="1">
                          <a:effectLst/>
                        </a:rPr>
                        <a:t>Quantity</a:t>
                      </a:r>
                      <a:endParaRPr lang="es-ES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_tradnl" sz="1200" b="1" dirty="0" err="1" smtClean="0">
                          <a:effectLst/>
                        </a:rPr>
                        <a:t>Δk</a:t>
                      </a:r>
                      <a:r>
                        <a:rPr lang="es-ES_tradnl" sz="1200" b="1" baseline="-25000" dirty="0" err="1" smtClean="0">
                          <a:effectLst/>
                        </a:rPr>
                        <a:t>eff</a:t>
                      </a:r>
                      <a:r>
                        <a:rPr lang="es-ES_tradnl" sz="1200" b="1" dirty="0" smtClean="0">
                          <a:effectLst/>
                        </a:rPr>
                        <a:t>/</a:t>
                      </a:r>
                      <a:r>
                        <a:rPr lang="es-ES_tradnl" sz="1200" b="1" dirty="0" err="1" smtClean="0">
                          <a:effectLst/>
                        </a:rPr>
                        <a:t>k</a:t>
                      </a:r>
                      <a:r>
                        <a:rPr lang="es-ES_tradnl" sz="1200" b="1" baseline="-25000" dirty="0" err="1" smtClean="0">
                          <a:effectLst/>
                        </a:rPr>
                        <a:t>eff</a:t>
                      </a:r>
                      <a:r>
                        <a:rPr lang="es-ES_tradnl" sz="1200" b="1" dirty="0" smtClean="0">
                          <a:effectLst/>
                        </a:rPr>
                        <a:t> (%)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786"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baseline="0" dirty="0">
                          <a:effectLst/>
                        </a:rPr>
                        <a:t>TSUNAMI-3D </a:t>
                      </a:r>
                      <a:endParaRPr lang="en-US" sz="1000" b="1" baseline="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baseline="0" dirty="0" smtClean="0">
                          <a:effectLst/>
                        </a:rPr>
                        <a:t>+ </a:t>
                      </a:r>
                      <a:r>
                        <a:rPr lang="en-US" sz="1000" b="1" baseline="0" dirty="0">
                          <a:effectLst/>
                        </a:rPr>
                        <a:t>SAMS</a:t>
                      </a:r>
                      <a:endParaRPr lang="es-ES" sz="1100" b="1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baseline="0" dirty="0">
                          <a:effectLst/>
                        </a:rPr>
                        <a:t>MCNP </a:t>
                      </a:r>
                      <a:endParaRPr lang="es-ES" sz="1100" b="1" baseline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baseline="0" dirty="0">
                          <a:effectLst/>
                        </a:rPr>
                        <a:t>+ SUMMON</a:t>
                      </a:r>
                      <a:endParaRPr lang="es-ES" sz="1100" b="1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baseline="0" dirty="0">
                          <a:effectLst/>
                        </a:rPr>
                        <a:t>MORET </a:t>
                      </a:r>
                      <a:endParaRPr lang="es-ES" sz="1100" b="1" baseline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baseline="0" dirty="0">
                          <a:effectLst/>
                        </a:rPr>
                        <a:t>+ SUMMON</a:t>
                      </a:r>
                      <a:endParaRPr lang="es-ES" sz="1100" b="1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893"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baseline="0" dirty="0" err="1">
                          <a:effectLst/>
                        </a:rPr>
                        <a:t>Result</a:t>
                      </a:r>
                      <a:endParaRPr lang="es-ES" sz="1100" b="1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baseline="0" dirty="0">
                          <a:effectLst/>
                        </a:rPr>
                        <a:t>Ratio</a:t>
                      </a:r>
                      <a:endParaRPr lang="es-ES" sz="1100" b="1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baseline="0" dirty="0" err="1">
                          <a:effectLst/>
                        </a:rPr>
                        <a:t>Result</a:t>
                      </a:r>
                      <a:endParaRPr lang="es-ES" sz="1100" b="1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baseline="0" dirty="0">
                          <a:effectLst/>
                        </a:rPr>
                        <a:t>Ratio</a:t>
                      </a:r>
                      <a:endParaRPr lang="es-ES" sz="1100" b="1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aseline="30000" dirty="0">
                          <a:effectLst/>
                        </a:rPr>
                        <a:t>240</a:t>
                      </a:r>
                      <a:r>
                        <a:rPr lang="es-ES" sz="1000" dirty="0">
                          <a:effectLst/>
                        </a:rPr>
                        <a:t>Pu (</a:t>
                      </a:r>
                      <a:r>
                        <a:rPr lang="es-ES" sz="1000" dirty="0" err="1">
                          <a:effectLst/>
                        </a:rPr>
                        <a:t>n,f</a:t>
                      </a:r>
                      <a:r>
                        <a:rPr lang="es-ES" sz="1000" dirty="0">
                          <a:effectLst/>
                        </a:rPr>
                        <a:t>)</a:t>
                      </a:r>
                      <a:endParaRPr lang="es-ES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aseline="30000" dirty="0">
                          <a:effectLst/>
                        </a:rPr>
                        <a:t>240</a:t>
                      </a:r>
                      <a:r>
                        <a:rPr lang="es-ES_tradnl" sz="1000" dirty="0">
                          <a:effectLst/>
                        </a:rPr>
                        <a:t>Pu (</a:t>
                      </a:r>
                      <a:r>
                        <a:rPr lang="es-ES_tradnl" sz="1000" dirty="0" err="1">
                          <a:effectLst/>
                        </a:rPr>
                        <a:t>n,f</a:t>
                      </a:r>
                      <a:r>
                        <a:rPr lang="es-ES_tradnl" sz="1000" dirty="0">
                          <a:effectLst/>
                        </a:rPr>
                        <a:t>)</a:t>
                      </a:r>
                      <a:endParaRPr lang="es-ES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0.582</a:t>
                      </a:r>
                      <a:endParaRPr lang="es-ES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± 8.40E-05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0.577</a:t>
                      </a:r>
                      <a:endParaRPr lang="es-ES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± 5.93E-04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</a:rPr>
                        <a:t>0.992</a:t>
                      </a:r>
                      <a:endParaRPr lang="es-ES" sz="11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</a:rPr>
                        <a:t>± 1.03E-03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0.572</a:t>
                      </a:r>
                      <a:endParaRPr lang="es-ES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± 9.25E-04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</a:rPr>
                        <a:t>0.983</a:t>
                      </a:r>
                      <a:endParaRPr lang="es-ES" sz="11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</a:rPr>
                        <a:t>± 1.60E-03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aseline="30000" dirty="0">
                          <a:effectLst/>
                        </a:rPr>
                        <a:t>238</a:t>
                      </a:r>
                      <a:r>
                        <a:rPr lang="es-ES_tradnl" sz="1000" dirty="0">
                          <a:effectLst/>
                        </a:rPr>
                        <a:t>U (</a:t>
                      </a:r>
                      <a:r>
                        <a:rPr lang="es-ES_tradnl" sz="1000" dirty="0" err="1">
                          <a:effectLst/>
                        </a:rPr>
                        <a:t>n,n</a:t>
                      </a:r>
                      <a:r>
                        <a:rPr lang="es-ES_tradnl" sz="1000" dirty="0">
                          <a:effectLst/>
                        </a:rPr>
                        <a:t>')</a:t>
                      </a:r>
                      <a:endParaRPr lang="es-ES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aseline="30000">
                          <a:effectLst/>
                        </a:rPr>
                        <a:t>238</a:t>
                      </a:r>
                      <a:r>
                        <a:rPr lang="es-ES_tradnl" sz="1000">
                          <a:effectLst/>
                        </a:rPr>
                        <a:t>U (n,n')</a:t>
                      </a:r>
                      <a:endParaRPr lang="es-ES" sz="11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0.476</a:t>
                      </a:r>
                      <a:endParaRPr lang="es-ES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± 1.79E-04</a:t>
                      </a:r>
                      <a:endParaRPr lang="es-E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0.464</a:t>
                      </a:r>
                      <a:endParaRPr lang="es-ES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± 4.23E-03</a:t>
                      </a:r>
                      <a:endParaRPr lang="es-E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solidFill>
                            <a:srgbClr val="C00000"/>
                          </a:solidFill>
                          <a:effectLst/>
                        </a:rPr>
                        <a:t>0.975</a:t>
                      </a:r>
                      <a:endParaRPr lang="es-ES" sz="11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solidFill>
                            <a:srgbClr val="C00000"/>
                          </a:solidFill>
                          <a:effectLst/>
                        </a:rPr>
                        <a:t>± 8.90E-03</a:t>
                      </a:r>
                      <a:endParaRPr lang="es-ES" sz="11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0.449</a:t>
                      </a:r>
                      <a:endParaRPr lang="es-ES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± 2.60E-03</a:t>
                      </a:r>
                      <a:endParaRPr lang="es-E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solidFill>
                            <a:srgbClr val="C00000"/>
                          </a:solidFill>
                          <a:effectLst/>
                        </a:rPr>
                        <a:t>0.944</a:t>
                      </a:r>
                      <a:endParaRPr lang="es-ES" sz="11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solidFill>
                            <a:srgbClr val="C00000"/>
                          </a:solidFill>
                          <a:effectLst/>
                        </a:rPr>
                        <a:t>± 5.47E-03</a:t>
                      </a:r>
                      <a:endParaRPr lang="es-ES" sz="11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baseline="30000" dirty="0">
                          <a:effectLst/>
                        </a:rPr>
                        <a:t>240</a:t>
                      </a:r>
                      <a:r>
                        <a:rPr lang="es-ES" sz="1000" dirty="0">
                          <a:effectLst/>
                        </a:rPr>
                        <a:t>Pu (</a:t>
                      </a:r>
                      <a:r>
                        <a:rPr lang="es-ES" sz="1000" dirty="0" err="1">
                          <a:effectLst/>
                        </a:rPr>
                        <a:t>n,f</a:t>
                      </a:r>
                      <a:r>
                        <a:rPr lang="es-ES" sz="1000" dirty="0">
                          <a:effectLst/>
                        </a:rPr>
                        <a:t>)</a:t>
                      </a:r>
                      <a:endParaRPr lang="es-ES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aseline="30000" dirty="0" smtClean="0">
                          <a:effectLst/>
                        </a:rPr>
                        <a:t>240</a:t>
                      </a:r>
                      <a:r>
                        <a:rPr lang="es-ES_tradnl" sz="1000" dirty="0" smtClean="0">
                          <a:effectLst/>
                        </a:rPr>
                        <a:t>Pu</a:t>
                      </a:r>
                      <a:r>
                        <a:rPr lang="es-ES_tradnl" sz="1000" baseline="0" dirty="0" smtClean="0">
                          <a:effectLst/>
                        </a:rPr>
                        <a:t> </a:t>
                      </a:r>
                      <a:r>
                        <a:rPr lang="es-ES_tradnl" sz="1000" dirty="0" smtClean="0">
                          <a:effectLst/>
                        </a:rPr>
                        <a:t>(</a:t>
                      </a:r>
                      <a:r>
                        <a:rPr lang="es-ES_tradnl" sz="1000" dirty="0" err="1" smtClean="0">
                          <a:effectLst/>
                        </a:rPr>
                        <a:t>n,γ</a:t>
                      </a:r>
                      <a:r>
                        <a:rPr lang="es-ES_tradnl" sz="1000" dirty="0">
                          <a:effectLst/>
                        </a:rPr>
                        <a:t>)</a:t>
                      </a:r>
                      <a:endParaRPr lang="es-ES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-0.437</a:t>
                      </a:r>
                      <a:endParaRPr lang="es-ES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± 2.02E-05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-0.438</a:t>
                      </a:r>
                      <a:endParaRPr lang="es-ES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± 1.09E-04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</a:rPr>
                        <a:t>1.002</a:t>
                      </a:r>
                      <a:endParaRPr lang="es-ES" sz="11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</a:rPr>
                        <a:t>± 2.53E-04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-0.435</a:t>
                      </a:r>
                      <a:endParaRPr lang="es-ES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± 1.60E-04</a:t>
                      </a:r>
                      <a:endParaRPr lang="es-E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</a:rPr>
                        <a:t>0.996</a:t>
                      </a:r>
                      <a:endParaRPr lang="es-ES" sz="11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</a:rPr>
                        <a:t>± 3.69E-04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aseline="30000" dirty="0">
                          <a:effectLst/>
                        </a:rPr>
                        <a:t>239</a:t>
                      </a:r>
                      <a:r>
                        <a:rPr lang="es-ES_tradnl" sz="1000" dirty="0">
                          <a:effectLst/>
                        </a:rPr>
                        <a:t>Pu </a:t>
                      </a:r>
                      <a:r>
                        <a:rPr lang="es-ES_tradnl" sz="1000" dirty="0" smtClean="0">
                          <a:effectLst/>
                        </a:rPr>
                        <a:t>χ</a:t>
                      </a:r>
                      <a:endParaRPr lang="es-ES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aseline="30000" dirty="0">
                          <a:effectLst/>
                        </a:rPr>
                        <a:t>239</a:t>
                      </a:r>
                      <a:r>
                        <a:rPr lang="es-ES_tradnl" sz="1000" dirty="0">
                          <a:effectLst/>
                        </a:rPr>
                        <a:t>Pu </a:t>
                      </a:r>
                      <a:r>
                        <a:rPr lang="es-ES_tradnl" sz="1000" kern="1200" dirty="0" smtClean="0">
                          <a:effectLst/>
                        </a:rPr>
                        <a:t>χ</a:t>
                      </a:r>
                      <a:endParaRPr lang="es-ES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0.427</a:t>
                      </a:r>
                      <a:endParaRPr lang="es-ES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± 4.17E-04</a:t>
                      </a:r>
                      <a:endParaRPr lang="es-E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0.426</a:t>
                      </a:r>
                      <a:endParaRPr lang="es-ES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± 1.96E-03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</a:rPr>
                        <a:t>0.997</a:t>
                      </a:r>
                      <a:endParaRPr lang="es-ES" sz="11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</a:rPr>
                        <a:t>± 4.70E-03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---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</a:rPr>
                        <a:t>---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aseline="30000" dirty="0">
                          <a:effectLst/>
                        </a:rPr>
                        <a:t>238</a:t>
                      </a:r>
                      <a:r>
                        <a:rPr lang="es-ES_tradnl" sz="1000" dirty="0">
                          <a:effectLst/>
                        </a:rPr>
                        <a:t>U (</a:t>
                      </a:r>
                      <a:r>
                        <a:rPr lang="es-ES_tradnl" sz="1000" dirty="0" err="1">
                          <a:effectLst/>
                        </a:rPr>
                        <a:t>n,n</a:t>
                      </a:r>
                      <a:r>
                        <a:rPr lang="es-ES_tradnl" sz="1000" dirty="0">
                          <a:effectLst/>
                        </a:rPr>
                        <a:t>’)</a:t>
                      </a:r>
                      <a:endParaRPr lang="es-ES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aseline="30000" dirty="0" smtClean="0">
                          <a:effectLst/>
                        </a:rPr>
                        <a:t>238</a:t>
                      </a:r>
                      <a:r>
                        <a:rPr lang="es-ES_tradnl" sz="1000" dirty="0" smtClean="0">
                          <a:effectLst/>
                        </a:rPr>
                        <a:t>U</a:t>
                      </a:r>
                      <a:r>
                        <a:rPr lang="es-ES_tradnl" sz="1000" baseline="0" dirty="0" smtClean="0">
                          <a:effectLst/>
                        </a:rPr>
                        <a:t> </a:t>
                      </a:r>
                      <a:r>
                        <a:rPr lang="es-ES_tradnl" sz="1000" dirty="0" smtClean="0">
                          <a:effectLst/>
                        </a:rPr>
                        <a:t>(</a:t>
                      </a:r>
                      <a:r>
                        <a:rPr lang="es-ES_tradnl" sz="1000" dirty="0" err="1" smtClean="0">
                          <a:effectLst/>
                        </a:rPr>
                        <a:t>n,f</a:t>
                      </a:r>
                      <a:r>
                        <a:rPr lang="es-ES_tradnl" sz="1000" dirty="0">
                          <a:effectLst/>
                        </a:rPr>
                        <a:t>)</a:t>
                      </a:r>
                      <a:endParaRPr lang="es-ES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-0.341</a:t>
                      </a:r>
                      <a:endParaRPr lang="es-ES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± 5.51E-05</a:t>
                      </a:r>
                      <a:endParaRPr lang="es-E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-0.345</a:t>
                      </a:r>
                      <a:endParaRPr lang="es-ES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± 9.23E-04</a:t>
                      </a:r>
                      <a:endParaRPr lang="es-E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solidFill>
                            <a:srgbClr val="C00000"/>
                          </a:solidFill>
                          <a:effectLst/>
                        </a:rPr>
                        <a:t>1.014</a:t>
                      </a:r>
                      <a:endParaRPr lang="es-ES" sz="11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solidFill>
                            <a:srgbClr val="C00000"/>
                          </a:solidFill>
                          <a:effectLst/>
                        </a:rPr>
                        <a:t>± 2.71E-03</a:t>
                      </a:r>
                      <a:endParaRPr lang="es-ES" sz="11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-0.331</a:t>
                      </a:r>
                      <a:endParaRPr lang="es-ES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± 5.75E-04</a:t>
                      </a:r>
                      <a:endParaRPr lang="es-E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solidFill>
                            <a:srgbClr val="C00000"/>
                          </a:solidFill>
                          <a:effectLst/>
                        </a:rPr>
                        <a:t>0.971</a:t>
                      </a:r>
                      <a:endParaRPr lang="es-ES" sz="11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solidFill>
                            <a:srgbClr val="C00000"/>
                          </a:solidFill>
                          <a:effectLst/>
                        </a:rPr>
                        <a:t>± 1.70E-03</a:t>
                      </a:r>
                      <a:endParaRPr lang="es-ES" sz="11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aseline="30000" dirty="0">
                          <a:effectLst/>
                        </a:rPr>
                        <a:t>239</a:t>
                      </a:r>
                      <a:r>
                        <a:rPr lang="es-ES_tradnl" sz="1000" dirty="0">
                          <a:effectLst/>
                        </a:rPr>
                        <a:t>Pu (</a:t>
                      </a:r>
                      <a:r>
                        <a:rPr lang="es-ES_tradnl" sz="1000" dirty="0" err="1">
                          <a:effectLst/>
                        </a:rPr>
                        <a:t>n,f</a:t>
                      </a:r>
                      <a:r>
                        <a:rPr lang="es-ES_tradnl" sz="1000" dirty="0">
                          <a:effectLst/>
                        </a:rPr>
                        <a:t>)</a:t>
                      </a:r>
                      <a:endParaRPr lang="es-ES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aseline="30000" dirty="0">
                          <a:effectLst/>
                        </a:rPr>
                        <a:t>239</a:t>
                      </a:r>
                      <a:r>
                        <a:rPr lang="es-ES_tradnl" sz="1000" dirty="0">
                          <a:effectLst/>
                        </a:rPr>
                        <a:t>Pu (</a:t>
                      </a:r>
                      <a:r>
                        <a:rPr lang="es-ES_tradnl" sz="1000" dirty="0" err="1">
                          <a:effectLst/>
                        </a:rPr>
                        <a:t>n,f</a:t>
                      </a:r>
                      <a:r>
                        <a:rPr lang="es-ES_tradnl" sz="1000" dirty="0">
                          <a:effectLst/>
                        </a:rPr>
                        <a:t>)</a:t>
                      </a:r>
                      <a:endParaRPr lang="es-ES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0.313</a:t>
                      </a:r>
                      <a:endParaRPr lang="es-ES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± 1.21E-05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0.313</a:t>
                      </a:r>
                      <a:endParaRPr lang="es-ES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± 2.42E-04</a:t>
                      </a:r>
                      <a:endParaRPr lang="es-E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</a:rPr>
                        <a:t>0.999</a:t>
                      </a:r>
                      <a:endParaRPr lang="es-ES" sz="11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</a:rPr>
                        <a:t>± 7.73E-04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0.300</a:t>
                      </a:r>
                      <a:endParaRPr lang="es-ES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± 1.42E-04</a:t>
                      </a:r>
                      <a:endParaRPr lang="es-E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</a:rPr>
                        <a:t>0.959</a:t>
                      </a:r>
                      <a:endParaRPr lang="es-ES" sz="11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</a:rPr>
                        <a:t>± 4.56E-04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aseline="30000" dirty="0" smtClean="0">
                          <a:effectLst/>
                        </a:rPr>
                        <a:t>239</a:t>
                      </a:r>
                      <a:r>
                        <a:rPr lang="es-ES_tradnl" sz="1000" dirty="0" smtClean="0">
                          <a:effectLst/>
                        </a:rPr>
                        <a:t>Pu</a:t>
                      </a:r>
                      <a:r>
                        <a:rPr lang="es-ES_tradnl" sz="1000" baseline="0" dirty="0" smtClean="0">
                          <a:effectLst/>
                        </a:rPr>
                        <a:t> </a:t>
                      </a:r>
                      <a:r>
                        <a:rPr lang="es-ES_tradnl" sz="1000" dirty="0" err="1" smtClean="0">
                          <a:effectLst/>
                        </a:rPr>
                        <a:t>nubar</a:t>
                      </a:r>
                      <a:endParaRPr lang="es-ES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aseline="30000" dirty="0" smtClean="0">
                          <a:effectLst/>
                        </a:rPr>
                        <a:t>239</a:t>
                      </a:r>
                      <a:r>
                        <a:rPr lang="es-ES_tradnl" sz="1000" dirty="0" smtClean="0">
                          <a:effectLst/>
                        </a:rPr>
                        <a:t>Pu</a:t>
                      </a:r>
                      <a:r>
                        <a:rPr lang="es-ES" sz="1100" baseline="0" dirty="0" smtClean="0">
                          <a:effectLst/>
                        </a:rPr>
                        <a:t> </a:t>
                      </a:r>
                      <a:r>
                        <a:rPr lang="es-ES_tradnl" sz="1000" dirty="0" err="1" smtClean="0">
                          <a:effectLst/>
                        </a:rPr>
                        <a:t>nubar</a:t>
                      </a:r>
                      <a:r>
                        <a:rPr lang="es-ES_tradnl" sz="1000" dirty="0" smtClean="0">
                          <a:effectLst/>
                        </a:rPr>
                        <a:t> </a:t>
                      </a:r>
                      <a:endParaRPr lang="es-ES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0.296</a:t>
                      </a:r>
                      <a:endParaRPr lang="es-ES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± 3.93E-06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0.296</a:t>
                      </a:r>
                      <a:endParaRPr lang="es-ES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± 3.11E-05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</a:rPr>
                        <a:t>0.998</a:t>
                      </a:r>
                      <a:endParaRPr lang="es-ES" sz="11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</a:rPr>
                        <a:t>± 1.06E-03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---</a:t>
                      </a:r>
                      <a:endParaRPr lang="es-E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</a:rPr>
                        <a:t>---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9" r="7639"/>
          <a:stretch/>
        </p:blipFill>
        <p:spPr>
          <a:xfrm>
            <a:off x="323528" y="764704"/>
            <a:ext cx="3872625" cy="23400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3"/>
          <a:stretch/>
        </p:blipFill>
        <p:spPr>
          <a:xfrm>
            <a:off x="4860032" y="764704"/>
            <a:ext cx="4039995" cy="234000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07504" y="3104704"/>
            <a:ext cx="3347864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 err="1" smtClean="0">
                <a:solidFill>
                  <a:srgbClr val="7C7C7D"/>
                </a:solidFill>
              </a:rPr>
              <a:t>k</a:t>
            </a:r>
            <a:r>
              <a:rPr lang="en-US" i="1" baseline="-25000" dirty="0" err="1" smtClean="0">
                <a:solidFill>
                  <a:srgbClr val="7C7C7D"/>
                </a:solidFill>
              </a:rPr>
              <a:t>eff</a:t>
            </a:r>
            <a:r>
              <a:rPr lang="en-US" dirty="0" smtClean="0">
                <a:solidFill>
                  <a:srgbClr val="7C7C7D"/>
                </a:solidFill>
              </a:rPr>
              <a:t> S/U results:</a:t>
            </a:r>
          </a:p>
          <a:p>
            <a:pPr marL="360363" lvl="1" indent="-184150" algn="just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1600" dirty="0" smtClean="0"/>
              <a:t>MCNP and TSUNAMI-3D ISC &amp; uncertainty results typically within </a:t>
            </a:r>
            <a:r>
              <a:rPr lang="en-US" sz="1600" dirty="0"/>
              <a:t>~1</a:t>
            </a:r>
            <a:r>
              <a:rPr lang="en-US" sz="1600" dirty="0" smtClean="0"/>
              <a:t>%.</a:t>
            </a:r>
          </a:p>
          <a:p>
            <a:pPr marL="360363" lvl="1" indent="-184150" algn="just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1600" dirty="0"/>
              <a:t>MORET</a:t>
            </a:r>
            <a:r>
              <a:rPr lang="en-US" sz="1600" dirty="0" smtClean="0"/>
              <a:t> ISC &amp; uncertainty results within ~10% (lower statistics). </a:t>
            </a:r>
          </a:p>
          <a:p>
            <a:pPr marL="360363" lvl="1" indent="-184150" algn="just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1600" dirty="0" smtClean="0"/>
              <a:t>Worst agreement for scattering reactions (elastic &amp; inelastic) → slow convergence in MC calculations.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652278" y="5997689"/>
            <a:ext cx="35426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NOTE: </a:t>
            </a:r>
            <a:r>
              <a:rPr lang="es-ES" sz="1200" dirty="0" err="1" smtClean="0"/>
              <a:t>negative</a:t>
            </a:r>
            <a:r>
              <a:rPr lang="es-ES" sz="1200" dirty="0" smtClean="0"/>
              <a:t> </a:t>
            </a:r>
            <a:r>
              <a:rPr lang="es-ES" sz="1200" dirty="0" err="1" smtClean="0"/>
              <a:t>uncertainties</a:t>
            </a:r>
            <a:r>
              <a:rPr lang="es-ES" sz="1200" dirty="0" smtClean="0"/>
              <a:t> mean </a:t>
            </a:r>
            <a:r>
              <a:rPr lang="es-ES" sz="1200" dirty="0" err="1" smtClean="0"/>
              <a:t>negative</a:t>
            </a:r>
            <a:r>
              <a:rPr lang="es-ES" sz="1200" dirty="0" smtClean="0"/>
              <a:t> </a:t>
            </a:r>
            <a:r>
              <a:rPr lang="es-ES" sz="1200" dirty="0" err="1" smtClean="0"/>
              <a:t>variance</a:t>
            </a:r>
            <a:r>
              <a:rPr lang="es-ES" sz="1200" dirty="0" smtClean="0"/>
              <a:t>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729723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D6DD7D-A773-40BA-64E5-A271346E6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charset="0"/>
                <a:cs typeface="Arial" charset="0"/>
              </a:rPr>
              <a:t>SANDA D5.1: </a:t>
            </a:r>
            <a:r>
              <a:rPr lang="en-GB" dirty="0" smtClean="0">
                <a:latin typeface="Arial" charset="0"/>
                <a:cs typeface="Arial" charset="0"/>
              </a:rPr>
              <a:t>Results: sodium void worth</a:t>
            </a:r>
            <a:endParaRPr lang="en-GB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06171D5-27F2-56FE-BC87-487591D72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477E3-E814-4DEE-97E8-952D7A60E290}" type="slidenum">
              <a:rPr lang="es-ES" smtClean="0"/>
              <a:pPr>
                <a:defRPr/>
              </a:pPr>
              <a:t>6</a:t>
            </a:fld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4" r="7323"/>
          <a:stretch/>
        </p:blipFill>
        <p:spPr>
          <a:xfrm>
            <a:off x="4860032" y="811814"/>
            <a:ext cx="3920315" cy="2340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72007" y="3548118"/>
            <a:ext cx="4649653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i="1" dirty="0" smtClean="0">
                <a:solidFill>
                  <a:srgbClr val="7C7C7D"/>
                </a:solidFill>
              </a:rPr>
              <a:t>ρ</a:t>
            </a:r>
            <a:r>
              <a:rPr lang="en-US" i="1" baseline="-25000" dirty="0" smtClean="0">
                <a:solidFill>
                  <a:srgbClr val="7C7C7D"/>
                </a:solidFill>
              </a:rPr>
              <a:t>Void</a:t>
            </a:r>
            <a:r>
              <a:rPr lang="en-US" dirty="0" smtClean="0">
                <a:solidFill>
                  <a:srgbClr val="7C7C7D"/>
                </a:solidFill>
              </a:rPr>
              <a:t> S/U results:</a:t>
            </a:r>
            <a:endParaRPr lang="en-US" sz="1600" dirty="0" smtClean="0"/>
          </a:p>
          <a:p>
            <a:pPr marL="268288" lvl="1" indent="-176213" algn="just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1600" dirty="0" smtClean="0"/>
              <a:t>MCNP and TSUNAMI-3D ISC &amp; uncertainty results </a:t>
            </a:r>
            <a:r>
              <a:rPr lang="en-US" sz="1600" dirty="0"/>
              <a:t>within ~</a:t>
            </a:r>
            <a:r>
              <a:rPr lang="en-US" sz="1600" dirty="0" smtClean="0"/>
              <a:t>10% (small difference between large numbers). </a:t>
            </a:r>
          </a:p>
          <a:p>
            <a:pPr marL="268288" lvl="1" indent="-176213" algn="just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1600" dirty="0" smtClean="0"/>
              <a:t>Large discrepancies for scattering reactions → slow convergence in MC calculations. </a:t>
            </a:r>
          </a:p>
          <a:p>
            <a:pPr marL="268288" lvl="1" indent="-176213" algn="just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1600" dirty="0" smtClean="0"/>
              <a:t>Accurate propagation of MC statistical uncertainties in S/U calculations required. </a:t>
            </a:r>
            <a:endParaRPr lang="en-US" sz="1600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968187"/>
              </p:ext>
            </p:extLst>
          </p:nvPr>
        </p:nvGraphicFramePr>
        <p:xfrm>
          <a:off x="4843004" y="3116070"/>
          <a:ext cx="3816000" cy="30784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0">
                <a:tc rowSpan="3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 err="1">
                          <a:effectLst/>
                        </a:rPr>
                        <a:t>Reaction</a:t>
                      </a:r>
                      <a:endParaRPr lang="es-ES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 rowSpan="3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</a:rPr>
                        <a:t>Δ</a:t>
                      </a:r>
                      <a:r>
                        <a:rPr lang="en-US" sz="1200" b="1" dirty="0" err="1">
                          <a:effectLst/>
                        </a:rPr>
                        <a:t>ρ</a:t>
                      </a:r>
                      <a:r>
                        <a:rPr lang="en-US" sz="1200" b="1" baseline="-25000" dirty="0" err="1">
                          <a:effectLst/>
                        </a:rPr>
                        <a:t>Void</a:t>
                      </a:r>
                      <a:r>
                        <a:rPr lang="en-US" sz="1200" b="1" dirty="0">
                          <a:effectLst/>
                        </a:rPr>
                        <a:t>/</a:t>
                      </a:r>
                      <a:r>
                        <a:rPr lang="en-US" sz="1200" b="1" dirty="0" err="1">
                          <a:effectLst/>
                        </a:rPr>
                        <a:t>ρ</a:t>
                      </a:r>
                      <a:r>
                        <a:rPr lang="en-US" sz="1200" b="1" baseline="-25000" dirty="0" err="1">
                          <a:effectLst/>
                        </a:rPr>
                        <a:t>Void</a:t>
                      </a:r>
                      <a:r>
                        <a:rPr lang="es-ES_tradnl" sz="1200" b="1" dirty="0">
                          <a:effectLst/>
                        </a:rPr>
                        <a:t> (%)</a:t>
                      </a:r>
                      <a:endParaRPr lang="es-E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50"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TSUNAMI-3D + TSAR</a:t>
                      </a:r>
                      <a:endParaRPr lang="es-E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</a:rPr>
                        <a:t>MCNP </a:t>
                      </a:r>
                      <a:endParaRPr lang="es-ES" sz="11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</a:rPr>
                        <a:t>+ SUMMON</a:t>
                      </a:r>
                      <a:endParaRPr lang="es-E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 err="1">
                          <a:effectLst/>
                        </a:rPr>
                        <a:t>Result</a:t>
                      </a:r>
                      <a:endParaRPr lang="es-E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</a:rPr>
                        <a:t>Ratio</a:t>
                      </a:r>
                      <a:endParaRPr lang="es-E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²³⁹</a:t>
                      </a:r>
                      <a:r>
                        <a:rPr lang="es-ES_tradnl" sz="1000" dirty="0" smtClean="0">
                          <a:effectLst/>
                        </a:rPr>
                        <a:t>Pu</a:t>
                      </a:r>
                      <a:r>
                        <a:rPr lang="es-ES" sz="1100" baseline="0" dirty="0" smtClean="0">
                          <a:effectLst/>
                        </a:rPr>
                        <a:t> </a:t>
                      </a:r>
                      <a:r>
                        <a:rPr lang="es-ES_tradnl" sz="1000" dirty="0" smtClean="0">
                          <a:effectLst/>
                        </a:rPr>
                        <a:t>(</a:t>
                      </a:r>
                      <a:r>
                        <a:rPr lang="es-ES_tradnl" sz="1000" dirty="0" err="1" smtClean="0">
                          <a:effectLst/>
                        </a:rPr>
                        <a:t>n,f</a:t>
                      </a:r>
                      <a:r>
                        <a:rPr lang="es-ES_tradnl" sz="1000" dirty="0">
                          <a:effectLst/>
                        </a:rPr>
                        <a:t>)</a:t>
                      </a:r>
                      <a:endParaRPr lang="es-E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²³⁹</a:t>
                      </a:r>
                      <a:r>
                        <a:rPr lang="es-ES_tradnl" sz="1000" dirty="0" smtClean="0">
                          <a:effectLst/>
                        </a:rPr>
                        <a:t>Pu</a:t>
                      </a:r>
                      <a:r>
                        <a:rPr lang="es-ES" sz="1100" baseline="0" dirty="0" smtClean="0">
                          <a:effectLst/>
                        </a:rPr>
                        <a:t> </a:t>
                      </a:r>
                      <a:r>
                        <a:rPr lang="es-ES_tradnl" sz="1000" dirty="0" smtClean="0">
                          <a:effectLst/>
                        </a:rPr>
                        <a:t>(</a:t>
                      </a:r>
                      <a:r>
                        <a:rPr lang="es-ES_tradnl" sz="1000" dirty="0" err="1" smtClean="0">
                          <a:effectLst/>
                        </a:rPr>
                        <a:t>n,f</a:t>
                      </a:r>
                      <a:r>
                        <a:rPr lang="es-ES_tradnl" sz="1000" dirty="0">
                          <a:effectLst/>
                        </a:rPr>
                        <a:t>)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5.086</a:t>
                      </a:r>
                      <a:endParaRPr lang="es-ES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± 5.32E-03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5.489</a:t>
                      </a:r>
                      <a:endParaRPr lang="es-ES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± 2.06E-05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</a:rPr>
                        <a:t>1.0793</a:t>
                      </a:r>
                      <a:endParaRPr lang="es-ES" sz="11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</a:rPr>
                        <a:t>± 0.0011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²³⁹</a:t>
                      </a:r>
                      <a:r>
                        <a:rPr lang="es-ES_tradnl" sz="1000" dirty="0" smtClean="0">
                          <a:effectLst/>
                        </a:rPr>
                        <a:t>Pu</a:t>
                      </a:r>
                      <a:r>
                        <a:rPr lang="es-ES" sz="1100" baseline="0" dirty="0" smtClean="0">
                          <a:effectLst/>
                        </a:rPr>
                        <a:t> </a:t>
                      </a:r>
                      <a:r>
                        <a:rPr lang="es-ES_tradnl" sz="1000" dirty="0" smtClean="0">
                          <a:effectLst/>
                        </a:rPr>
                        <a:t>(</a:t>
                      </a:r>
                      <a:r>
                        <a:rPr lang="es-ES_tradnl" sz="1000" dirty="0" err="1" smtClean="0">
                          <a:effectLst/>
                        </a:rPr>
                        <a:t>n,γ</a:t>
                      </a:r>
                      <a:r>
                        <a:rPr lang="es-ES_tradnl" sz="1000" dirty="0">
                          <a:effectLst/>
                        </a:rPr>
                        <a:t>)</a:t>
                      </a:r>
                      <a:endParaRPr lang="es-E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²³⁹</a:t>
                      </a:r>
                      <a:r>
                        <a:rPr lang="es-ES_tradnl" sz="1000" dirty="0" smtClean="0">
                          <a:effectLst/>
                        </a:rPr>
                        <a:t>Pu</a:t>
                      </a:r>
                      <a:r>
                        <a:rPr lang="es-ES" sz="1100" baseline="0" dirty="0" smtClean="0">
                          <a:effectLst/>
                        </a:rPr>
                        <a:t> </a:t>
                      </a:r>
                      <a:r>
                        <a:rPr lang="es-ES_tradnl" sz="1000" dirty="0" smtClean="0">
                          <a:effectLst/>
                        </a:rPr>
                        <a:t>(</a:t>
                      </a:r>
                      <a:r>
                        <a:rPr lang="es-ES_tradnl" sz="1000" dirty="0" err="1" smtClean="0">
                          <a:effectLst/>
                        </a:rPr>
                        <a:t>n,γ</a:t>
                      </a:r>
                      <a:r>
                        <a:rPr lang="es-ES_tradnl" sz="1000" dirty="0">
                          <a:effectLst/>
                        </a:rPr>
                        <a:t>)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2.406</a:t>
                      </a:r>
                      <a:endParaRPr lang="es-ES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± 6.02E-04</a:t>
                      </a:r>
                      <a:endParaRPr lang="es-E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2.443</a:t>
                      </a:r>
                      <a:endParaRPr lang="es-ES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± 2.70E-06</a:t>
                      </a:r>
                      <a:endParaRPr lang="es-E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</a:rPr>
                        <a:t>1.0156</a:t>
                      </a:r>
                      <a:endParaRPr lang="es-ES" sz="11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</a:rPr>
                        <a:t>± 0.0003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²³⁸</a:t>
                      </a:r>
                      <a:r>
                        <a:rPr lang="es-ES" sz="1000" dirty="0" smtClean="0">
                          <a:effectLst/>
                        </a:rPr>
                        <a:t>U</a:t>
                      </a:r>
                      <a:r>
                        <a:rPr lang="es-ES" sz="1200" baseline="0" dirty="0" smtClean="0">
                          <a:effectLst/>
                        </a:rPr>
                        <a:t> </a:t>
                      </a:r>
                      <a:r>
                        <a:rPr lang="es-ES" sz="1000" dirty="0" smtClean="0">
                          <a:effectLst/>
                        </a:rPr>
                        <a:t>(</a:t>
                      </a:r>
                      <a:r>
                        <a:rPr lang="es-ES" sz="1000" dirty="0" err="1" smtClean="0">
                          <a:effectLst/>
                        </a:rPr>
                        <a:t>n,n</a:t>
                      </a:r>
                      <a:r>
                        <a:rPr lang="es-ES" sz="1000" dirty="0">
                          <a:effectLst/>
                        </a:rPr>
                        <a:t>’)</a:t>
                      </a:r>
                      <a:endParaRPr lang="es-E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²³⁸</a:t>
                      </a:r>
                      <a:r>
                        <a:rPr lang="es-ES_tradnl" sz="1000" dirty="0" smtClean="0">
                          <a:effectLst/>
                        </a:rPr>
                        <a:t>U</a:t>
                      </a:r>
                      <a:r>
                        <a:rPr lang="es-ES" sz="1100" baseline="0" dirty="0" smtClean="0">
                          <a:effectLst/>
                        </a:rPr>
                        <a:t> </a:t>
                      </a:r>
                      <a:r>
                        <a:rPr lang="es-ES_tradnl" sz="1000" dirty="0" smtClean="0">
                          <a:effectLst/>
                        </a:rPr>
                        <a:t>(</a:t>
                      </a:r>
                      <a:r>
                        <a:rPr lang="es-ES_tradnl" sz="1000" dirty="0" err="1" smtClean="0">
                          <a:effectLst/>
                        </a:rPr>
                        <a:t>n,n</a:t>
                      </a:r>
                      <a:r>
                        <a:rPr lang="es-ES_tradnl" sz="1000" dirty="0">
                          <a:effectLst/>
                        </a:rPr>
                        <a:t>’)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1.911</a:t>
                      </a:r>
                      <a:endParaRPr lang="es-ES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± 1.19E-02</a:t>
                      </a:r>
                      <a:endParaRPr lang="es-E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1.802</a:t>
                      </a:r>
                      <a:endParaRPr lang="es-ES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± </a:t>
                      </a:r>
                      <a:r>
                        <a:rPr lang="es-ES_tradnl" sz="1000" dirty="0" smtClean="0">
                          <a:effectLst/>
                        </a:rPr>
                        <a:t>6.35E-04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solidFill>
                            <a:srgbClr val="C00000"/>
                          </a:solidFill>
                          <a:effectLst/>
                        </a:rPr>
                        <a:t>0.9431</a:t>
                      </a:r>
                      <a:endParaRPr lang="es-ES" sz="11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solidFill>
                            <a:srgbClr val="C00000"/>
                          </a:solidFill>
                          <a:effectLst/>
                        </a:rPr>
                        <a:t>± 0.0059</a:t>
                      </a:r>
                      <a:endParaRPr lang="es-ES" sz="11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 smtClean="0">
                          <a:effectLst/>
                        </a:rPr>
                        <a:t>²³Na</a:t>
                      </a:r>
                      <a:r>
                        <a:rPr lang="es-ES" sz="1100" baseline="0" dirty="0" smtClean="0">
                          <a:effectLst/>
                        </a:rPr>
                        <a:t> </a:t>
                      </a:r>
                      <a:r>
                        <a:rPr lang="es-ES_tradnl" sz="1000" dirty="0" smtClean="0">
                          <a:effectLst/>
                        </a:rPr>
                        <a:t>(</a:t>
                      </a:r>
                      <a:r>
                        <a:rPr lang="es-ES_tradnl" sz="1000" dirty="0" err="1" smtClean="0">
                          <a:effectLst/>
                        </a:rPr>
                        <a:t>n,n</a:t>
                      </a:r>
                      <a:r>
                        <a:rPr lang="es-ES_tradnl" sz="1000" dirty="0">
                          <a:effectLst/>
                        </a:rPr>
                        <a:t>)</a:t>
                      </a:r>
                      <a:endParaRPr lang="es-E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 smtClean="0">
                          <a:effectLst/>
                        </a:rPr>
                        <a:t>²³Na</a:t>
                      </a:r>
                      <a:r>
                        <a:rPr lang="es-ES" sz="1100" baseline="0" dirty="0" smtClean="0">
                          <a:effectLst/>
                        </a:rPr>
                        <a:t> </a:t>
                      </a:r>
                      <a:r>
                        <a:rPr lang="es-ES_tradnl" sz="1000" dirty="0" smtClean="0">
                          <a:effectLst/>
                        </a:rPr>
                        <a:t>(</a:t>
                      </a:r>
                      <a:r>
                        <a:rPr lang="es-ES_tradnl" sz="1000" dirty="0" err="1" smtClean="0">
                          <a:effectLst/>
                        </a:rPr>
                        <a:t>n,n</a:t>
                      </a:r>
                      <a:r>
                        <a:rPr lang="es-ES_tradnl" sz="1000" dirty="0">
                          <a:effectLst/>
                        </a:rPr>
                        <a:t>)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1.843</a:t>
                      </a:r>
                      <a:endParaRPr lang="es-ES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± 9.12E-03</a:t>
                      </a:r>
                      <a:endParaRPr lang="es-E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1.535</a:t>
                      </a:r>
                      <a:endParaRPr lang="es-ES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± </a:t>
                      </a:r>
                      <a:r>
                        <a:rPr lang="es-ES_tradnl" sz="1000" dirty="0" smtClean="0">
                          <a:effectLst/>
                        </a:rPr>
                        <a:t>1.24E-05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solidFill>
                            <a:srgbClr val="C00000"/>
                          </a:solidFill>
                          <a:effectLst/>
                        </a:rPr>
                        <a:t>0.8329</a:t>
                      </a:r>
                      <a:endParaRPr lang="es-ES" sz="11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solidFill>
                            <a:srgbClr val="C00000"/>
                          </a:solidFill>
                          <a:effectLst/>
                        </a:rPr>
                        <a:t>± 0.0041</a:t>
                      </a:r>
                      <a:endParaRPr lang="es-ES" sz="11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²³⁹</a:t>
                      </a:r>
                      <a:r>
                        <a:rPr lang="es-ES_tradnl" sz="1000" dirty="0" smtClean="0">
                          <a:effectLst/>
                        </a:rPr>
                        <a:t>Pu</a:t>
                      </a:r>
                      <a:r>
                        <a:rPr lang="es-ES_tradnl" sz="1000" baseline="0" dirty="0" smtClean="0">
                          <a:effectLst/>
                        </a:rPr>
                        <a:t> </a:t>
                      </a:r>
                      <a:r>
                        <a:rPr lang="es-ES_tradnl" sz="1000" dirty="0" smtClean="0">
                          <a:effectLst/>
                        </a:rPr>
                        <a:t>(</a:t>
                      </a:r>
                      <a:r>
                        <a:rPr lang="es-ES_tradnl" sz="1000" dirty="0" err="1" smtClean="0">
                          <a:effectLst/>
                        </a:rPr>
                        <a:t>n,f</a:t>
                      </a:r>
                      <a:r>
                        <a:rPr lang="es-ES_tradnl" sz="1000" dirty="0">
                          <a:effectLst/>
                        </a:rPr>
                        <a:t>)</a:t>
                      </a:r>
                      <a:endParaRPr lang="es-E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²³⁹</a:t>
                      </a:r>
                      <a:r>
                        <a:rPr lang="es-ES_tradnl" sz="1000" dirty="0" smtClean="0">
                          <a:effectLst/>
                        </a:rPr>
                        <a:t>Pu</a:t>
                      </a:r>
                      <a:r>
                        <a:rPr lang="es-ES" sz="1100" baseline="0" dirty="0" smtClean="0">
                          <a:effectLst/>
                        </a:rPr>
                        <a:t> </a:t>
                      </a:r>
                      <a:r>
                        <a:rPr lang="es-ES_tradnl" sz="1000" dirty="0" smtClean="0">
                          <a:effectLst/>
                        </a:rPr>
                        <a:t>(</a:t>
                      </a:r>
                      <a:r>
                        <a:rPr lang="es-ES_tradnl" sz="1000" dirty="0" err="1" smtClean="0">
                          <a:effectLst/>
                        </a:rPr>
                        <a:t>n,γ</a:t>
                      </a:r>
                      <a:r>
                        <a:rPr lang="es-ES_tradnl" sz="1000" dirty="0">
                          <a:effectLst/>
                        </a:rPr>
                        <a:t>)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-1.781</a:t>
                      </a:r>
                      <a:endParaRPr lang="es-ES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± 5.31E-04</a:t>
                      </a:r>
                      <a:endParaRPr lang="es-E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-1.857</a:t>
                      </a:r>
                      <a:endParaRPr lang="es-ES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± 2.32E-06</a:t>
                      </a:r>
                      <a:endParaRPr lang="es-E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</a:rPr>
                        <a:t>1.0430</a:t>
                      </a:r>
                      <a:endParaRPr lang="es-ES" sz="11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</a:rPr>
                        <a:t>± 0.0003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²³⁸</a:t>
                      </a:r>
                      <a:r>
                        <a:rPr lang="es-ES_tradnl" sz="1000" dirty="0" smtClean="0">
                          <a:effectLst/>
                        </a:rPr>
                        <a:t>U</a:t>
                      </a:r>
                      <a:r>
                        <a:rPr lang="es-ES" sz="1100" baseline="0" dirty="0" smtClean="0">
                          <a:effectLst/>
                        </a:rPr>
                        <a:t> </a:t>
                      </a:r>
                      <a:r>
                        <a:rPr lang="es-ES_tradnl" sz="1000" dirty="0" smtClean="0">
                          <a:effectLst/>
                        </a:rPr>
                        <a:t>(</a:t>
                      </a:r>
                      <a:r>
                        <a:rPr lang="es-ES_tradnl" sz="1000" dirty="0" err="1" smtClean="0">
                          <a:effectLst/>
                        </a:rPr>
                        <a:t>n,γ</a:t>
                      </a:r>
                      <a:r>
                        <a:rPr lang="es-ES_tradnl" sz="1000" dirty="0">
                          <a:effectLst/>
                        </a:rPr>
                        <a:t>)</a:t>
                      </a:r>
                      <a:endParaRPr lang="es-E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²³⁸</a:t>
                      </a:r>
                      <a:r>
                        <a:rPr lang="es-ES_tradnl" sz="1000" dirty="0" smtClean="0">
                          <a:effectLst/>
                        </a:rPr>
                        <a:t>U</a:t>
                      </a:r>
                      <a:r>
                        <a:rPr lang="es-ES" sz="1100" baseline="0" dirty="0" smtClean="0">
                          <a:effectLst/>
                        </a:rPr>
                        <a:t> </a:t>
                      </a:r>
                      <a:r>
                        <a:rPr lang="es-ES_tradnl" sz="1000" dirty="0" smtClean="0">
                          <a:effectLst/>
                        </a:rPr>
                        <a:t>(</a:t>
                      </a:r>
                      <a:r>
                        <a:rPr lang="es-ES_tradnl" sz="1000" dirty="0" err="1" smtClean="0">
                          <a:effectLst/>
                        </a:rPr>
                        <a:t>n,γ</a:t>
                      </a:r>
                      <a:r>
                        <a:rPr lang="es-ES_tradnl" sz="1000" dirty="0">
                          <a:effectLst/>
                        </a:rPr>
                        <a:t>)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1.721</a:t>
                      </a:r>
                      <a:endParaRPr lang="es-ES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± 4.13E-04</a:t>
                      </a:r>
                      <a:endParaRPr lang="es-E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1.762</a:t>
                      </a:r>
                      <a:endParaRPr lang="es-ES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± 7.64E-06</a:t>
                      </a:r>
                      <a:endParaRPr lang="es-E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</a:rPr>
                        <a:t>1.0241</a:t>
                      </a:r>
                      <a:endParaRPr lang="es-ES" sz="11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</a:rPr>
                        <a:t>± 0.0002</a:t>
                      </a:r>
                      <a:endParaRPr lang="es-ES" sz="11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²³⁸</a:t>
                      </a:r>
                      <a:r>
                        <a:rPr lang="es-ES_tradnl" sz="1000" dirty="0" smtClean="0">
                          <a:effectLst/>
                        </a:rPr>
                        <a:t>U</a:t>
                      </a:r>
                      <a:r>
                        <a:rPr lang="es-ES" sz="1100" baseline="0" dirty="0" smtClean="0">
                          <a:effectLst/>
                        </a:rPr>
                        <a:t> </a:t>
                      </a:r>
                      <a:r>
                        <a:rPr lang="es-ES_tradnl" sz="1000" dirty="0" smtClean="0">
                          <a:effectLst/>
                        </a:rPr>
                        <a:t>(</a:t>
                      </a:r>
                      <a:r>
                        <a:rPr lang="es-ES_tradnl" sz="1000" dirty="0" err="1" smtClean="0">
                          <a:effectLst/>
                        </a:rPr>
                        <a:t>n,n</a:t>
                      </a:r>
                      <a:r>
                        <a:rPr lang="es-ES_tradnl" sz="1000" dirty="0">
                          <a:effectLst/>
                        </a:rPr>
                        <a:t>')</a:t>
                      </a:r>
                      <a:endParaRPr lang="es-E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²³⁸</a:t>
                      </a:r>
                      <a:r>
                        <a:rPr lang="es-ES_tradnl" sz="1000" dirty="0" smtClean="0">
                          <a:effectLst/>
                        </a:rPr>
                        <a:t>U</a:t>
                      </a:r>
                      <a:r>
                        <a:rPr lang="es-ES" sz="1100" baseline="0" dirty="0" smtClean="0">
                          <a:effectLst/>
                        </a:rPr>
                        <a:t> </a:t>
                      </a:r>
                      <a:r>
                        <a:rPr lang="es-ES_tradnl" sz="1000" dirty="0" smtClean="0">
                          <a:effectLst/>
                        </a:rPr>
                        <a:t>(</a:t>
                      </a:r>
                      <a:r>
                        <a:rPr lang="es-ES_tradnl" sz="1000" dirty="0" err="1" smtClean="0">
                          <a:effectLst/>
                        </a:rPr>
                        <a:t>n,γ</a:t>
                      </a:r>
                      <a:r>
                        <a:rPr lang="es-ES_tradnl" sz="1000" dirty="0">
                          <a:effectLst/>
                        </a:rPr>
                        <a:t>)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-1.623</a:t>
                      </a:r>
                      <a:endParaRPr lang="es-ES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± 6.78E-03</a:t>
                      </a:r>
                      <a:endParaRPr lang="es-E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-1.886</a:t>
                      </a:r>
                      <a:endParaRPr lang="es-ES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± 1.11E-04</a:t>
                      </a:r>
                      <a:endParaRPr lang="es-E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solidFill>
                            <a:srgbClr val="C00000"/>
                          </a:solidFill>
                          <a:effectLst/>
                        </a:rPr>
                        <a:t>1.1620</a:t>
                      </a:r>
                      <a:endParaRPr lang="es-ES" sz="11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solidFill>
                            <a:srgbClr val="C00000"/>
                          </a:solidFill>
                          <a:effectLst/>
                        </a:rPr>
                        <a:t>± 0.0049</a:t>
                      </a:r>
                      <a:endParaRPr lang="es-ES" sz="11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²³⁸</a:t>
                      </a:r>
                      <a:r>
                        <a:rPr lang="es-ES_tradnl" sz="1000" dirty="0" smtClean="0">
                          <a:effectLst/>
                        </a:rPr>
                        <a:t>U</a:t>
                      </a:r>
                      <a:r>
                        <a:rPr lang="es-ES" sz="1100" baseline="0" dirty="0" smtClean="0">
                          <a:effectLst/>
                        </a:rPr>
                        <a:t> </a:t>
                      </a:r>
                      <a:r>
                        <a:rPr lang="es-ES_tradnl" sz="1000" dirty="0" smtClean="0">
                          <a:effectLst/>
                        </a:rPr>
                        <a:t>(</a:t>
                      </a:r>
                      <a:r>
                        <a:rPr lang="es-ES_tradnl" sz="1000" dirty="0" err="1" smtClean="0">
                          <a:effectLst/>
                        </a:rPr>
                        <a:t>n,n</a:t>
                      </a:r>
                      <a:r>
                        <a:rPr lang="es-ES_tradnl" sz="1000" dirty="0">
                          <a:effectLst/>
                        </a:rPr>
                        <a:t>)</a:t>
                      </a:r>
                      <a:endParaRPr lang="es-E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²³⁸</a:t>
                      </a:r>
                      <a:r>
                        <a:rPr lang="es-ES_tradnl" sz="1000" dirty="0" smtClean="0">
                          <a:effectLst/>
                        </a:rPr>
                        <a:t>U</a:t>
                      </a:r>
                      <a:r>
                        <a:rPr lang="es-ES" sz="1100" baseline="0" dirty="0" smtClean="0">
                          <a:effectLst/>
                        </a:rPr>
                        <a:t> </a:t>
                      </a:r>
                      <a:r>
                        <a:rPr lang="es-ES_tradnl" sz="1000" dirty="0" smtClean="0">
                          <a:effectLst/>
                        </a:rPr>
                        <a:t>(</a:t>
                      </a:r>
                      <a:r>
                        <a:rPr lang="es-ES_tradnl" sz="1000" dirty="0" err="1" smtClean="0">
                          <a:effectLst/>
                        </a:rPr>
                        <a:t>n,n</a:t>
                      </a:r>
                      <a:r>
                        <a:rPr lang="es-ES_tradnl" sz="1000" dirty="0">
                          <a:effectLst/>
                        </a:rPr>
                        <a:t>')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-1.547</a:t>
                      </a:r>
                      <a:endParaRPr lang="es-ES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± 1.37E-02</a:t>
                      </a:r>
                      <a:endParaRPr lang="es-E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-1.051</a:t>
                      </a:r>
                      <a:endParaRPr lang="es-ES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± </a:t>
                      </a:r>
                      <a:r>
                        <a:rPr lang="es-ES_tradnl" sz="1000" dirty="0" smtClean="0">
                          <a:effectLst/>
                        </a:rPr>
                        <a:t>4.30E-04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solidFill>
                            <a:srgbClr val="C00000"/>
                          </a:solidFill>
                          <a:effectLst/>
                        </a:rPr>
                        <a:t>0.6792</a:t>
                      </a:r>
                      <a:endParaRPr lang="es-ES" sz="11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solidFill>
                            <a:srgbClr val="C00000"/>
                          </a:solidFill>
                          <a:effectLst/>
                        </a:rPr>
                        <a:t>± 0.0060</a:t>
                      </a:r>
                      <a:endParaRPr lang="es-ES" sz="11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7" r="7324"/>
          <a:stretch/>
        </p:blipFill>
        <p:spPr>
          <a:xfrm>
            <a:off x="240826" y="811814"/>
            <a:ext cx="3861802" cy="234000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5048871" y="6176337"/>
            <a:ext cx="35426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NOTE: </a:t>
            </a:r>
            <a:r>
              <a:rPr lang="es-ES" sz="1200" dirty="0" err="1" smtClean="0"/>
              <a:t>negative</a:t>
            </a:r>
            <a:r>
              <a:rPr lang="es-ES" sz="1200" dirty="0" smtClean="0"/>
              <a:t> </a:t>
            </a:r>
            <a:r>
              <a:rPr lang="es-ES" sz="1200" dirty="0" err="1" smtClean="0"/>
              <a:t>uncertainties</a:t>
            </a:r>
            <a:r>
              <a:rPr lang="es-ES" sz="1200" dirty="0" smtClean="0"/>
              <a:t> mean </a:t>
            </a:r>
            <a:r>
              <a:rPr lang="es-ES" sz="1200" dirty="0" err="1" smtClean="0"/>
              <a:t>negative</a:t>
            </a:r>
            <a:r>
              <a:rPr lang="es-ES" sz="1200" dirty="0" smtClean="0"/>
              <a:t> </a:t>
            </a:r>
            <a:r>
              <a:rPr lang="es-ES" sz="1200" dirty="0" err="1" smtClean="0"/>
              <a:t>variance</a:t>
            </a:r>
            <a:r>
              <a:rPr lang="es-ES" sz="1200" dirty="0" smtClean="0"/>
              <a:t>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3852734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D6DD7D-A773-40BA-64E5-A271346E6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charset="0"/>
                <a:cs typeface="Arial" charset="0"/>
              </a:rPr>
              <a:t>MC error propagation in SUMMON</a:t>
            </a:r>
            <a:endParaRPr lang="en-GB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06171D5-27F2-56FE-BC87-487591D72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477E3-E814-4DEE-97E8-952D7A60E290}" type="slidenum">
              <a:rPr lang="es-ES" smtClean="0"/>
              <a:pPr>
                <a:defRPr/>
              </a:pPr>
              <a:t>7</a:t>
            </a:fld>
            <a:endParaRPr lang="es-E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48AA9475-B28A-42A8-9D94-981E572DBC5C}"/>
                  </a:ext>
                </a:extLst>
              </p:cNvPr>
              <p:cNvSpPr/>
              <p:nvPr/>
            </p:nvSpPr>
            <p:spPr>
              <a:xfrm>
                <a:off x="827584" y="1135431"/>
                <a:ext cx="3456384" cy="6406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2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s-E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sz="1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ES" sz="1200" b="0" i="1" smtClean="0">
                          <a:latin typeface="Cambria Math" panose="02040503050406030204" pitchFamily="18" charset="0"/>
                        </a:rPr>
                        <m:t>𝑣𝑎𝑟</m:t>
                      </m:r>
                      <m:d>
                        <m:dPr>
                          <m:ctrlPr>
                            <a:rPr lang="es-E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1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s-ES" sz="12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s-ES" sz="1200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s-ES" sz="1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ES" sz="1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s-ES" sz="1200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s-ES" sz="1200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s-E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E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E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ES" sz="1200" b="0" i="1" smtClean="0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a:rPr lang="es-ES" sz="1200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nary>
                                        <m:naryPr>
                                          <m:chr m:val="∑"/>
                                          <m:supHide m:val="on"/>
                                          <m:ctrlPr>
                                            <a:rPr lang="es-E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es-ES" sz="1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s-ES" sz="1200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s-ES" sz="12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r>
                                            <a:rPr lang="es-ES" sz="1200" i="1">
                                              <a:latin typeface="Cambria Math" panose="02040503050406030204" pitchFamily="18" charset="0"/>
                                            </a:rPr>
                                            <m:t>;</m:t>
                                          </m:r>
                                          <m:r>
                                            <a:rPr lang="es-ES" sz="1200" i="1">
                                              <a:latin typeface="Cambria Math" panose="02040503050406030204" pitchFamily="18" charset="0"/>
                                            </a:rPr>
                                            <m:t>𝛼𝛽</m:t>
                                          </m:r>
                                        </m:sub>
                                        <m:sup/>
                                        <m:e>
                                          <m:sSubSup>
                                            <m:sSubSupPr>
                                              <m:ctrlPr>
                                                <a:rPr lang="es-ES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s-ES" sz="1200" i="1">
                                                  <a:latin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</m:e>
                                            <m:sub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s-ES" sz="1200">
                                                  <a:latin typeface="Cambria Math" panose="02040503050406030204" pitchFamily="18" charset="0"/>
                                                </a:rPr>
                                                <m:t>i</m:t>
                                              </m:r>
                                              <m:r>
                                                <a:rPr lang="es-ES" sz="1200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es-ES" sz="1200" i="1">
                                                  <a:latin typeface="Cambria Math" panose="02040503050406030204" pitchFamily="18" charset="0"/>
                                                </a:rPr>
                                                <m:t>𝛼</m:t>
                                              </m:r>
                                            </m:sub>
                                            <m:sup>
                                              <m:r>
                                                <a:rPr lang="es-ES" sz="1200" i="1">
                                                  <a:latin typeface="Cambria Math" panose="02040503050406030204" pitchFamily="18" charset="0"/>
                                                </a:rPr>
                                                <m:t>𝑇</m:t>
                                              </m:r>
                                            </m:sup>
                                          </m:sSubSup>
                                          <m:sSub>
                                            <m:sSubPr>
                                              <m:ctrlPr>
                                                <a:rPr lang="es-ES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ES" sz="1200" i="1">
                                                  <a:latin typeface="Cambria Math" panose="02040503050406030204" pitchFamily="18" charset="0"/>
                                                </a:rPr>
                                                <m:t>𝐶</m:t>
                                              </m:r>
                                            </m:e>
                                            <m:sub>
                                              <m:r>
                                                <a:rPr lang="es-ES" sz="1200" i="1">
                                                  <a:latin typeface="Cambria Math" panose="02040503050406030204" pitchFamily="18" charset="0"/>
                                                </a:rPr>
                                                <m:t>𝑖𝑗</m:t>
                                              </m:r>
                                              <m:r>
                                                <a:rPr lang="es-ES" sz="1200" i="1">
                                                  <a:latin typeface="Cambria Math" panose="02040503050406030204" pitchFamily="18" charset="0"/>
                                                </a:rPr>
                                                <m:t>;</m:t>
                                              </m:r>
                                              <m:r>
                                                <a:rPr lang="es-ES" sz="1200" i="1">
                                                  <a:latin typeface="Cambria Math" panose="02040503050406030204" pitchFamily="18" charset="0"/>
                                                </a:rPr>
                                                <m:t>𝛼</m:t>
                                              </m:r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l-GR" sz="1200" i="1">
                                                  <a:latin typeface="Cambria Math" panose="02040503050406030204" pitchFamily="18" charset="0"/>
                                                </a:rPr>
                                                <m:t>β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s-ES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ES" sz="1200" i="1">
                                                  <a:latin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</m:e>
                                            <m:sub>
                                              <m:r>
                                                <a:rPr lang="es-ES" sz="1200" i="1"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  <m:r>
                                                <a:rPr lang="es-ES" sz="1200" i="1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es-ES" sz="1200" i="1">
                                                  <a:latin typeface="Cambria Math" panose="02040503050406030204" pitchFamily="18" charset="0"/>
                                                </a:rPr>
                                                <m:t>𝛽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  <m:r>
                                        <a:rPr lang="es-ES" sz="1200" b="0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num>
                                    <m:den>
                                      <m:r>
                                        <a:rPr lang="es-ES" sz="1200" b="0" i="1" smtClean="0">
                                          <a:latin typeface="Cambria Math" panose="02040503050406030204" pitchFamily="18" charset="0"/>
                                        </a:rPr>
                                        <m:t>𝜕</m:t>
                                      </m:r>
                                      <m:sSub>
                                        <m:sSubPr>
                                          <m:ctrlPr>
                                            <a:rPr lang="es-ES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s-E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  <m:r>
                                            <a:rPr lang="es-E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s-E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𝛾</m:t>
                                          </m:r>
                                        </m:sub>
                                      </m:sSub>
                                    </m:den>
                                  </m:f>
                                  <m:r>
                                    <a:rPr lang="es-ES" sz="12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s-E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1200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s-ES" sz="12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s-ES" sz="1200" b="0" i="1" smtClean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s-ES" sz="1200" b="0" i="1" smtClean="0"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s-E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s-ES" sz="1200" dirty="0"/>
              </a:p>
            </p:txBody>
          </p:sp>
        </mc:Choice>
        <mc:Fallback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48AA9475-B28A-42A8-9D94-981E572DBC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135431"/>
                <a:ext cx="3456384" cy="6406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339739E8-5C2A-41A0-A210-616CE5E4414F}"/>
                  </a:ext>
                </a:extLst>
              </p:cNvPr>
              <p:cNvSpPr txBox="1"/>
              <p:nvPr/>
            </p:nvSpPr>
            <p:spPr>
              <a:xfrm>
                <a:off x="4860032" y="1066662"/>
                <a:ext cx="3277727" cy="7781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2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s-ES" sz="12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ES" sz="12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s-ES" sz="1200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s-E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1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s-E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2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s-ES" sz="1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ES" sz="1200" b="0" i="1" smtClean="0">
                              <a:latin typeface="Cambria Math" panose="02040503050406030204" pitchFamily="18" charset="0"/>
                            </a:rPr>
                            <m:t>𝑣𝑎𝑟</m:t>
                          </m:r>
                          <m:d>
                            <m:dPr>
                              <m:ctrlPr>
                                <a:rPr lang="es-E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S" sz="12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  <m:r>
                            <a:rPr lang="es-ES" sz="1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E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s-E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ES" sz="1200" i="1">
                                  <a:latin typeface="Cambria Math" panose="02040503050406030204" pitchFamily="18" charset="0"/>
                                </a:rPr>
                                <m:t>𝑣𝑎𝑟</m:t>
                              </m:r>
                              <m:r>
                                <a:rPr lang="es-ES" sz="12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ES" sz="12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s-ES" sz="12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rad>
                        </m:den>
                      </m:f>
                      <m:r>
                        <a:rPr lang="es-ES" sz="1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E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s-E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s-E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s-ES" sz="12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sub>
                                <m:sup/>
                                <m:e>
                                  <m:sSup>
                                    <m:sSupPr>
                                      <m:ctrlPr>
                                        <a:rPr lang="es-E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E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nary>
                                            <m:naryPr>
                                              <m:chr m:val="∑"/>
                                              <m:supHide m:val="on"/>
                                              <m:ctrlPr>
                                                <a:rPr lang="es-ES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a:rPr lang="es-ES" sz="1200" i="1">
                                                  <a:latin typeface="Cambria Math" panose="02040503050406030204" pitchFamily="18" charset="0"/>
                                                </a:rPr>
                                                <m:t>𝛼</m:t>
                                              </m:r>
                                            </m:sub>
                                            <m:sup/>
                                            <m:e>
                                              <m:sSubSup>
                                                <m:sSubSupPr>
                                                  <m:ctrlPr>
                                                    <a:rPr lang="es-ES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s-ES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𝑠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ES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  <m:r>
                                                    <a:rPr lang="es-ES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,</m:t>
                                                  </m:r>
                                                  <m:r>
                                                    <a:rPr lang="es-ES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𝛼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s-ES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𝑇</m:t>
                                                  </m:r>
                                                </m:sup>
                                              </m:sSubSup>
                                              <m:sSub>
                                                <m:sSubPr>
                                                  <m:ctrlPr>
                                                    <a:rPr lang="es-ES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ES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𝐶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ES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𝑖𝑗</m:t>
                                                  </m:r>
                                                  <m:r>
                                                    <a:rPr lang="es-ES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;</m:t>
                                                  </m:r>
                                                  <m:r>
                                                    <a:rPr lang="es-ES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𝛼𝛽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s-ES" sz="1200" i="1">
                                                  <a:latin typeface="Cambria Math" panose="02040503050406030204" pitchFamily="18" charset="0"/>
                                                </a:rPr>
                                                <m:t>𝑑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s-ES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ES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𝑠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ES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𝑗</m:t>
                                                  </m:r>
                                                  <m:r>
                                                    <a:rPr lang="es-ES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,</m:t>
                                                  </m:r>
                                                  <m:r>
                                                    <a:rPr lang="es-ES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𝛽</m:t>
                                                  </m:r>
                                                </m:sub>
                                              </m:sSub>
                                            </m:e>
                                          </m:nary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E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E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s-E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s-ES" sz="1200" b="0" i="1" smtClean="0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es-ES" sz="12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s-ES" sz="1200" b="0" i="1" smtClean="0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sub>
                                <m:sup/>
                                <m:e>
                                  <m:sSubSup>
                                    <m:sSubSupPr>
                                      <m:ctrlPr>
                                        <a:rPr lang="es-E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s-ES" sz="1200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s-ES" sz="12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s-ES" sz="1200" b="0" i="1" smtClean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s-ES" sz="1200" b="0" i="1" smtClean="0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sub>
                                    <m:sup>
                                      <m:r>
                                        <a:rPr lang="es-ES" sz="1200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es-E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1200" b="0" i="1" smtClean="0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s-ES" sz="1200" b="0" i="1" smtClean="0">
                                          <a:latin typeface="Cambria Math" panose="02040503050406030204" pitchFamily="18" charset="0"/>
                                        </a:rPr>
                                        <m:t>𝑖𝑗</m:t>
                                      </m:r>
                                      <m:r>
                                        <a:rPr lang="es-ES" sz="1200" b="0" i="1" smtClean="0">
                                          <a:latin typeface="Cambria Math" panose="02040503050406030204" pitchFamily="18" charset="0"/>
                                        </a:rPr>
                                        <m:t>;</m:t>
                                      </m:r>
                                      <m:r>
                                        <a:rPr lang="es-ES" sz="1200" b="0" i="1" smtClean="0">
                                          <a:latin typeface="Cambria Math" panose="02040503050406030204" pitchFamily="18" charset="0"/>
                                        </a:rPr>
                                        <m:t>𝛼𝛽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s-E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1200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s-ES" sz="12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s-ES" sz="1200" b="0" i="1" smtClean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s-ES" sz="1200" b="0" i="1" smtClean="0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rad>
                        </m:den>
                      </m:f>
                    </m:oMath>
                  </m:oMathPara>
                </a14:m>
                <a:endParaRPr lang="es-ES" sz="1200" dirty="0"/>
              </a:p>
            </p:txBody>
          </p:sp>
        </mc:Choice>
        <mc:Fallback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339739E8-5C2A-41A0-A210-616CE5E441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1066662"/>
                <a:ext cx="3277727" cy="7781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ángulo 6"/>
          <p:cNvSpPr/>
          <p:nvPr/>
        </p:nvSpPr>
        <p:spPr>
          <a:xfrm>
            <a:off x="107504" y="5786100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400" dirty="0" smtClean="0"/>
              <a:t>S. Panizo </a:t>
            </a:r>
            <a:r>
              <a:rPr lang="en-US" sz="1400" i="1" dirty="0" smtClean="0"/>
              <a:t>et al.</a:t>
            </a:r>
            <a:r>
              <a:rPr lang="en-US" sz="1400" dirty="0"/>
              <a:t>, </a:t>
            </a:r>
            <a:r>
              <a:rPr lang="en-US" sz="1400" i="1" dirty="0"/>
              <a:t>Impact of statistical error and sensitivity coefficient correlations on the sandwich </a:t>
            </a:r>
            <a:r>
              <a:rPr lang="en-US" sz="1400" i="1" dirty="0" smtClean="0"/>
              <a:t>rule</a:t>
            </a:r>
            <a:r>
              <a:rPr lang="en-US" sz="1400" dirty="0"/>
              <a:t>.</a:t>
            </a:r>
            <a:r>
              <a:rPr lang="en-US" sz="1400" dirty="0" smtClean="0"/>
              <a:t> JEFFDOC-2258 (November 2023).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07504" y="812342"/>
            <a:ext cx="89289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7C7C7D"/>
                </a:solidFill>
              </a:rPr>
              <a:t>Propagation of statistical uncertainties implemented in SUMMON: 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07504" y="1857018"/>
            <a:ext cx="89289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7C7C7D"/>
                </a:solidFill>
              </a:rPr>
              <a:t>Validated it by performing random variations in the SPs calculated with MCNP. 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107504" y="4974267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7C7C7D"/>
                </a:solidFill>
              </a:rPr>
              <a:t>But: </a:t>
            </a:r>
            <a:r>
              <a:rPr lang="en-US" sz="1600" b="1" dirty="0" smtClean="0">
                <a:solidFill>
                  <a:srgbClr val="7C7C7D"/>
                </a:solidFill>
              </a:rPr>
              <a:t>correlations</a:t>
            </a:r>
            <a:r>
              <a:rPr lang="en-US" sz="1600" dirty="0" smtClean="0">
                <a:solidFill>
                  <a:srgbClr val="7C7C7D"/>
                </a:solidFill>
              </a:rPr>
              <a:t> between energy ranges in the </a:t>
            </a:r>
            <a:r>
              <a:rPr lang="en-US" sz="1600" b="1" dirty="0" smtClean="0">
                <a:solidFill>
                  <a:srgbClr val="7C7C7D"/>
                </a:solidFill>
              </a:rPr>
              <a:t>sensitivity profiles</a:t>
            </a:r>
            <a:r>
              <a:rPr lang="en-US" sz="1600" dirty="0" smtClean="0">
                <a:solidFill>
                  <a:srgbClr val="7C7C7D"/>
                </a:solidFill>
              </a:rPr>
              <a:t> do exist → up to a factor ~3 discrepancy with results calculated with different random sequences in MCNP, specially for the uncertainty contribution of individual reactions. 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107504" y="2204864"/>
            <a:ext cx="89289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7C7C7D"/>
                </a:solidFill>
              </a:rPr>
              <a:t>Most of the observed discrepancies in D5.1 can be explained by MC statistics. </a:t>
            </a:r>
            <a:r>
              <a:rPr lang="en-US" sz="1600" dirty="0" smtClean="0">
                <a:solidFill>
                  <a:srgbClr val="7C7C7D"/>
                </a:solidFill>
              </a:rPr>
              <a:t> </a:t>
            </a:r>
            <a:endParaRPr lang="en-US" sz="1600" dirty="0" smtClean="0">
              <a:solidFill>
                <a:srgbClr val="7C7C7D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528408"/>
            <a:ext cx="3456384" cy="2442525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528408"/>
            <a:ext cx="3456384" cy="2442524"/>
          </a:xfrm>
          <a:prstGeom prst="rect">
            <a:avLst/>
          </a:prstGeom>
        </p:spPr>
      </p:pic>
      <p:sp>
        <p:nvSpPr>
          <p:cNvPr id="23" name="Flecha derecha 22"/>
          <p:cNvSpPr/>
          <p:nvPr/>
        </p:nvSpPr>
        <p:spPr>
          <a:xfrm>
            <a:off x="4283968" y="3533646"/>
            <a:ext cx="720080" cy="43204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6552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D6DD7D-A773-40BA-64E5-A271346E6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charset="0"/>
                <a:cs typeface="Arial" charset="0"/>
              </a:rPr>
              <a:t>C</a:t>
            </a:r>
            <a:r>
              <a:rPr lang="en-GB" dirty="0" smtClean="0">
                <a:latin typeface="Arial" charset="0"/>
                <a:cs typeface="Arial" charset="0"/>
              </a:rPr>
              <a:t>ross-comparison SUMMON/SANDY</a:t>
            </a:r>
            <a:endParaRPr lang="en-GB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06171D5-27F2-56FE-BC87-487591D72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477E3-E814-4DEE-97E8-952D7A60E290}" type="slidenum">
              <a:rPr lang="es-ES" smtClean="0"/>
              <a:pPr>
                <a:defRPr/>
              </a:pPr>
              <a:t>8</a:t>
            </a:fld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75952" y="908720"/>
            <a:ext cx="88896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en-US" dirty="0" smtClean="0">
                <a:solidFill>
                  <a:srgbClr val="7C7C7D"/>
                </a:solidFill>
              </a:rPr>
              <a:t>Cross comparison of SUMMON (CIEMAT, deterministic methodology) with SANDY (SCK-CEN, MC methodology).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34C0EC84-179D-4A01-8171-59A9FE1EC4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503911"/>
              </p:ext>
            </p:extLst>
          </p:nvPr>
        </p:nvGraphicFramePr>
        <p:xfrm>
          <a:off x="1159278" y="3928445"/>
          <a:ext cx="5136508" cy="1569395"/>
        </p:xfrm>
        <a:graphic>
          <a:graphicData uri="http://schemas.openxmlformats.org/drawingml/2006/table">
            <a:tbl>
              <a:tblPr firstRow="1" firstCol="1" bandRow="1"/>
              <a:tblGrid>
                <a:gridCol w="1284127">
                  <a:extLst>
                    <a:ext uri="{9D8B030D-6E8A-4147-A177-3AD203B41FA5}">
                      <a16:colId xmlns:a16="http://schemas.microsoft.com/office/drawing/2014/main" val="1152869250"/>
                    </a:ext>
                  </a:extLst>
                </a:gridCol>
                <a:gridCol w="1284127">
                  <a:extLst>
                    <a:ext uri="{9D8B030D-6E8A-4147-A177-3AD203B41FA5}">
                      <a16:colId xmlns:a16="http://schemas.microsoft.com/office/drawing/2014/main" val="2793233466"/>
                    </a:ext>
                  </a:extLst>
                </a:gridCol>
                <a:gridCol w="1284127">
                  <a:extLst>
                    <a:ext uri="{9D8B030D-6E8A-4147-A177-3AD203B41FA5}">
                      <a16:colId xmlns:a16="http://schemas.microsoft.com/office/drawing/2014/main" val="4266619196"/>
                    </a:ext>
                  </a:extLst>
                </a:gridCol>
                <a:gridCol w="1284127">
                  <a:extLst>
                    <a:ext uri="{9D8B030D-6E8A-4147-A177-3AD203B41FA5}">
                      <a16:colId xmlns:a16="http://schemas.microsoft.com/office/drawing/2014/main" val="3540118204"/>
                    </a:ext>
                  </a:extLst>
                </a:gridCol>
              </a:tblGrid>
              <a:tr h="26511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Perturbation</a:t>
                      </a:r>
                      <a:endParaRPr lang="es-ES" sz="18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SUMMON</a:t>
                      </a:r>
                      <a:endParaRPr lang="es-ES" sz="18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SANDY</a:t>
                      </a:r>
                      <a:endParaRPr lang="es-ES" sz="18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diff</a:t>
                      </a: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(</a:t>
                      </a:r>
                      <a:r>
                        <a:rPr lang="es-ES" sz="16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pcm</a:t>
                      </a: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)</a:t>
                      </a:r>
                      <a:endParaRPr lang="es-ES" sz="18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495464"/>
                  </a:ext>
                </a:extLst>
              </a:tr>
              <a:tr h="26511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unc</a:t>
                      </a: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(</a:t>
                      </a:r>
                      <a:r>
                        <a:rPr lang="es-ES" sz="16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pcm</a:t>
                      </a: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)</a:t>
                      </a:r>
                      <a:endParaRPr lang="es-ES" sz="18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unc (pcm)</a:t>
                      </a:r>
                      <a:endParaRPr lang="es-ES" sz="180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647616"/>
                  </a:ext>
                </a:extLst>
              </a:tr>
              <a:tr h="2651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240</a:t>
                      </a: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Pu</a:t>
                      </a:r>
                      <a:endParaRPr lang="es-ES" sz="18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406.9 ± 0.9</a:t>
                      </a:r>
                      <a:endParaRPr lang="es-ES" sz="18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415.5 ± 23.0</a:t>
                      </a:r>
                      <a:endParaRPr lang="es-ES" sz="18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-8.6</a:t>
                      </a:r>
                      <a:endParaRPr lang="es-ES" sz="180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54177"/>
                  </a:ext>
                </a:extLst>
              </a:tr>
              <a:tr h="2651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aseline="30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239</a:t>
                      </a: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Pu</a:t>
                      </a:r>
                      <a:endParaRPr lang="es-ES" sz="180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362.4 ± 0.3</a:t>
                      </a:r>
                      <a:endParaRPr lang="es-ES" sz="18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349.1 ± 14.7</a:t>
                      </a:r>
                      <a:endParaRPr lang="es-ES" sz="18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13.3</a:t>
                      </a:r>
                      <a:endParaRPr lang="es-ES" sz="180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597451"/>
                  </a:ext>
                </a:extLst>
              </a:tr>
              <a:tr h="2651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aseline="30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238</a:t>
                      </a: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U</a:t>
                      </a:r>
                      <a:endParaRPr lang="es-ES" sz="180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258.2 ± 0.5</a:t>
                      </a:r>
                      <a:endParaRPr lang="es-ES" sz="180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247.5 ± 11.8</a:t>
                      </a:r>
                      <a:endParaRPr lang="es-ES" sz="18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10.6</a:t>
                      </a:r>
                      <a:endParaRPr lang="es-ES" sz="18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355521"/>
                  </a:ext>
                </a:extLst>
              </a:tr>
              <a:tr h="186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aseline="30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56</a:t>
                      </a: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Fe </a:t>
                      </a:r>
                      <a:endParaRPr lang="es-ES" sz="18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110.8 ± 2.4</a:t>
                      </a:r>
                      <a:endParaRPr lang="es-ES" sz="18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74.2 ± 4.7</a:t>
                      </a:r>
                      <a:endParaRPr lang="es-ES" sz="18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36.6</a:t>
                      </a:r>
                      <a:endParaRPr lang="es-ES" sz="18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0716252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093223B0-5C7F-4774-B301-72CB3464D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117148"/>
              </p:ext>
            </p:extLst>
          </p:nvPr>
        </p:nvGraphicFramePr>
        <p:xfrm>
          <a:off x="539552" y="1988840"/>
          <a:ext cx="6375960" cy="1378828"/>
        </p:xfrm>
        <a:graphic>
          <a:graphicData uri="http://schemas.openxmlformats.org/drawingml/2006/table">
            <a:tbl>
              <a:tblPr firstRow="1" firstCol="1" bandRow="1"/>
              <a:tblGrid>
                <a:gridCol w="1275192">
                  <a:extLst>
                    <a:ext uri="{9D8B030D-6E8A-4147-A177-3AD203B41FA5}">
                      <a16:colId xmlns:a16="http://schemas.microsoft.com/office/drawing/2014/main" val="1729539361"/>
                    </a:ext>
                  </a:extLst>
                </a:gridCol>
                <a:gridCol w="1275192">
                  <a:extLst>
                    <a:ext uri="{9D8B030D-6E8A-4147-A177-3AD203B41FA5}">
                      <a16:colId xmlns:a16="http://schemas.microsoft.com/office/drawing/2014/main" val="131074814"/>
                    </a:ext>
                  </a:extLst>
                </a:gridCol>
                <a:gridCol w="1275192">
                  <a:extLst>
                    <a:ext uri="{9D8B030D-6E8A-4147-A177-3AD203B41FA5}">
                      <a16:colId xmlns:a16="http://schemas.microsoft.com/office/drawing/2014/main" val="704985003"/>
                    </a:ext>
                  </a:extLst>
                </a:gridCol>
                <a:gridCol w="1275192">
                  <a:extLst>
                    <a:ext uri="{9D8B030D-6E8A-4147-A177-3AD203B41FA5}">
                      <a16:colId xmlns:a16="http://schemas.microsoft.com/office/drawing/2014/main" val="65073266"/>
                    </a:ext>
                  </a:extLst>
                </a:gridCol>
                <a:gridCol w="1275192">
                  <a:extLst>
                    <a:ext uri="{9D8B030D-6E8A-4147-A177-3AD203B41FA5}">
                      <a16:colId xmlns:a16="http://schemas.microsoft.com/office/drawing/2014/main" val="739789410"/>
                    </a:ext>
                  </a:extLst>
                </a:gridCol>
              </a:tblGrid>
              <a:tr h="218170">
                <a:tc>
                  <a:txBody>
                    <a:bodyPr/>
                    <a:lstStyle/>
                    <a:p>
                      <a:endParaRPr lang="es-ES" sz="1600" b="0" dirty="0">
                        <a:effectLst/>
                        <a:latin typeface="+mj-lt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GODIVA</a:t>
                      </a:r>
                      <a:endParaRPr lang="es-ES" sz="1600" b="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JEZEBEL</a:t>
                      </a:r>
                      <a:endParaRPr lang="es-ES" sz="1600" b="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934540"/>
                  </a:ext>
                </a:extLst>
              </a:tr>
              <a:tr h="238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es-ES" sz="1600" b="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k</a:t>
                      </a:r>
                      <a:r>
                        <a:rPr lang="en-US" sz="1600" b="0" baseline="-250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eff</a:t>
                      </a:r>
                      <a:endParaRPr lang="es-ES" sz="1600" b="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unc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(pcm)</a:t>
                      </a:r>
                      <a:endParaRPr lang="es-ES" sz="1600" b="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k</a:t>
                      </a:r>
                      <a:r>
                        <a:rPr lang="en-US" sz="1600" b="0" baseline="-25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eff</a:t>
                      </a:r>
                      <a:endParaRPr lang="es-ES" sz="1600" b="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unc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(pcm)</a:t>
                      </a:r>
                      <a:endParaRPr lang="es-ES" sz="1600" b="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213463"/>
                  </a:ext>
                </a:extLst>
              </a:tr>
              <a:tr h="32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SUMMON</a:t>
                      </a:r>
                      <a:endParaRPr lang="es-ES" sz="1600" b="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1.00013 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± 1pcm</a:t>
                      </a:r>
                      <a:endParaRPr lang="es-ES" sz="1600" b="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1204 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±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1</a:t>
                      </a:r>
                      <a:endParaRPr lang="es-ES" sz="1600" b="0" dirty="0">
                        <a:solidFill>
                          <a:srgbClr val="02528A"/>
                        </a:solidFill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0.99929 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± 1pcm</a:t>
                      </a:r>
                      <a:endParaRPr lang="es-ES" sz="1600" b="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221.2 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±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0.4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722764"/>
                  </a:ext>
                </a:extLst>
              </a:tr>
              <a:tr h="323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SANDY</a:t>
                      </a:r>
                      <a:endParaRPr lang="es-ES" sz="1600" b="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1238 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±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90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228.0 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±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SimSun" panose="02010600030101010101" pitchFamily="2" charset="-122"/>
                        </a:rPr>
                        <a:t>22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46899620"/>
                  </a:ext>
                </a:extLst>
              </a:tr>
              <a:tr h="218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diff (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pcm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)</a:t>
                      </a:r>
                      <a:endParaRPr lang="es-ES" sz="1600" b="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24</a:t>
                      </a:r>
                      <a:endParaRPr lang="es-ES" sz="1600" b="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-34</a:t>
                      </a:r>
                      <a:endParaRPr lang="es-ES" sz="1600" b="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-5</a:t>
                      </a:r>
                      <a:endParaRPr lang="es-ES" sz="1600" b="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7</a:t>
                      </a:r>
                      <a:endParaRPr lang="es-ES" sz="1600" b="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6788814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77556" y="155679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Godiva &amp; </a:t>
            </a:r>
            <a:r>
              <a:rPr lang="en-US" dirty="0" smtClean="0"/>
              <a:t>Jezebel</a:t>
            </a:r>
            <a:endParaRPr lang="en-US" dirty="0"/>
          </a:p>
        </p:txBody>
      </p:sp>
      <p:sp>
        <p:nvSpPr>
          <p:cNvPr id="8" name="Rectángulo 7"/>
          <p:cNvSpPr/>
          <p:nvPr/>
        </p:nvSpPr>
        <p:spPr>
          <a:xfrm>
            <a:off x="179512" y="3499798"/>
            <a:ext cx="1541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MYRRHA 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07504" y="566124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400" dirty="0" smtClean="0"/>
              <a:t>S. Panizo </a:t>
            </a:r>
            <a:r>
              <a:rPr lang="en-US" sz="1400" i="1" dirty="0" smtClean="0"/>
              <a:t>et al.</a:t>
            </a:r>
            <a:r>
              <a:rPr lang="en-US" sz="1400" dirty="0" smtClean="0"/>
              <a:t>, </a:t>
            </a:r>
            <a:r>
              <a:rPr lang="en-US" sz="1400" i="1" dirty="0" smtClean="0"/>
              <a:t>Propagation </a:t>
            </a:r>
            <a:r>
              <a:rPr lang="en-US" sz="1400" i="1" dirty="0"/>
              <a:t>of uncertainty due to nuclear data: stochastic methodology vs. first-order approach</a:t>
            </a:r>
            <a:r>
              <a:rPr lang="en-US" sz="1400" dirty="0" smtClean="0"/>
              <a:t>. M&amp;C 2023, Niagara Falls (Canada) 13-17 August 2023.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6599984" y="4389729"/>
            <a:ext cx="2342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</a:rPr>
              <a:t>Good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</a:rPr>
              <a:t>agreement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</a:rPr>
              <a:t>except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baseline="30000" dirty="0" smtClean="0">
                <a:solidFill>
                  <a:schemeClr val="accent6">
                    <a:lumMod val="75000"/>
                  </a:schemeClr>
                </a:solidFill>
              </a:rPr>
              <a:t>56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Fe</a:t>
            </a:r>
            <a:endParaRPr lang="es-E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7081868" y="2355088"/>
            <a:ext cx="1954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err="1" smtClean="0">
                <a:solidFill>
                  <a:srgbClr val="00B050"/>
                </a:solidFill>
              </a:rPr>
              <a:t>Good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agreement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</a:p>
          <a:p>
            <a:pPr algn="ctr"/>
            <a:r>
              <a:rPr lang="es-ES" dirty="0" smtClean="0">
                <a:solidFill>
                  <a:srgbClr val="00B050"/>
                </a:solidFill>
              </a:rPr>
              <a:t>in </a:t>
            </a:r>
            <a:r>
              <a:rPr lang="es-ES" dirty="0" err="1" smtClean="0">
                <a:solidFill>
                  <a:srgbClr val="00B050"/>
                </a:solidFill>
              </a:rPr>
              <a:t>all</a:t>
            </a:r>
            <a:r>
              <a:rPr lang="es-ES" dirty="0" smtClean="0">
                <a:solidFill>
                  <a:srgbClr val="00B050"/>
                </a:solidFill>
              </a:rPr>
              <a:t> cases</a:t>
            </a:r>
            <a:endParaRPr lang="es-E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111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D6DD7D-A773-40BA-64E5-A271346E6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charset="0"/>
                <a:cs typeface="Arial" charset="0"/>
              </a:rPr>
              <a:t>Conclusions</a:t>
            </a:r>
            <a:endParaRPr lang="en-GB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06171D5-27F2-56FE-BC87-487591D72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477E3-E814-4DEE-97E8-952D7A60E290}" type="slidenum">
              <a:rPr lang="es-ES" smtClean="0"/>
              <a:pPr>
                <a:defRPr/>
              </a:pPr>
              <a:t>9</a:t>
            </a:fld>
            <a:endParaRPr lang="es-ES" dirty="0"/>
          </a:p>
        </p:txBody>
      </p:sp>
      <p:sp>
        <p:nvSpPr>
          <p:cNvPr id="3" name="Rectángulo 2"/>
          <p:cNvSpPr/>
          <p:nvPr/>
        </p:nvSpPr>
        <p:spPr>
          <a:xfrm>
            <a:off x="323528" y="953427"/>
            <a:ext cx="8570033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7C7C7D"/>
                </a:solidFill>
              </a:rPr>
              <a:t>D5.1 conclusions: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ESFR </a:t>
            </a:r>
            <a:r>
              <a:rPr lang="en-US" i="1" dirty="0" err="1" smtClean="0">
                <a:solidFill>
                  <a:srgbClr val="000000"/>
                </a:solidFill>
              </a:rPr>
              <a:t>k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eff</a:t>
            </a:r>
            <a:r>
              <a:rPr lang="en-US" dirty="0" smtClean="0">
                <a:solidFill>
                  <a:srgbClr val="000000"/>
                </a:solidFill>
              </a:rPr>
              <a:t>: good agreement in ISC’s and calculated uncertainties between TSUNAMI-3D, MCNP </a:t>
            </a:r>
            <a:r>
              <a:rPr lang="en-US" dirty="0">
                <a:solidFill>
                  <a:srgbClr val="000000"/>
                </a:solidFill>
              </a:rPr>
              <a:t>(KSEN</a:t>
            </a:r>
            <a:r>
              <a:rPr lang="en-US" dirty="0" smtClean="0">
                <a:solidFill>
                  <a:srgbClr val="000000"/>
                </a:solidFill>
              </a:rPr>
              <a:t>) + SUMMON (&lt;1%) and MORET +SUMMON (&lt;10%, lower statistics).  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EFR void worth: </a:t>
            </a:r>
            <a:r>
              <a:rPr lang="en-US" dirty="0">
                <a:solidFill>
                  <a:srgbClr val="000000"/>
                </a:solidFill>
              </a:rPr>
              <a:t>good agreement in ISC’s and calculated uncertainties between </a:t>
            </a:r>
            <a:r>
              <a:rPr lang="en-US" dirty="0" smtClean="0">
                <a:solidFill>
                  <a:srgbClr val="000000"/>
                </a:solidFill>
              </a:rPr>
              <a:t>TSUNAMI-3D and MCNP </a:t>
            </a:r>
            <a:r>
              <a:rPr lang="en-US" dirty="0">
                <a:solidFill>
                  <a:srgbClr val="000000"/>
                </a:solidFill>
              </a:rPr>
              <a:t>(KSEN) + SUMMON (&lt;</a:t>
            </a:r>
            <a:r>
              <a:rPr lang="en-US" dirty="0" smtClean="0">
                <a:solidFill>
                  <a:srgbClr val="000000"/>
                </a:solidFill>
              </a:rPr>
              <a:t>10%). 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Slow convergence in sensitivity calculations of scattering reactions (both elastic and inelastic) </a:t>
            </a:r>
            <a:r>
              <a:rPr lang="en-US" dirty="0"/>
              <a:t>→</a:t>
            </a:r>
            <a:r>
              <a:rPr lang="en-US" dirty="0" smtClean="0">
                <a:solidFill>
                  <a:srgbClr val="000000"/>
                </a:solidFill>
              </a:rPr>
              <a:t> accurate propagation of MC statistical uncertainties to S/U results.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7C7C7D"/>
                </a:solidFill>
              </a:rPr>
              <a:t>Further work: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Propagation of MC statistical errors implemented in SUMMON and validated.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Correlations between energy groups in sensitivity profiles are present and affect this propagation </a:t>
            </a:r>
            <a:r>
              <a:rPr lang="en-US" dirty="0" smtClean="0"/>
              <a:t>→ discrepancies up to a factor of 3.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Cross-comparison SUMMON/SANDY also carried out → good agreement, with a few exceptions (</a:t>
            </a:r>
            <a:r>
              <a:rPr lang="en-US" baseline="30000" dirty="0"/>
              <a:t>56</a:t>
            </a:r>
            <a:r>
              <a:rPr lang="en-US" dirty="0" smtClean="0"/>
              <a:t>Fe in MYRRHA).</a:t>
            </a:r>
          </a:p>
        </p:txBody>
      </p:sp>
    </p:spTree>
    <p:extLst>
      <p:ext uri="{BB962C8B-B14F-4D97-AF65-F5344CB8AC3E}">
        <p14:creationId xmlns:p14="http://schemas.microsoft.com/office/powerpoint/2010/main" val="21359190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1C4968247CAE94897C7B64C283D20FF" ma:contentTypeVersion="17" ma:contentTypeDescription="Crear nuevo documento." ma:contentTypeScope="" ma:versionID="5df4c416573b7372ff37fc9aaf38967d">
  <xsd:schema xmlns:xsd="http://www.w3.org/2001/XMLSchema" xmlns:xs="http://www.w3.org/2001/XMLSchema" xmlns:p="http://schemas.microsoft.com/office/2006/metadata/properties" xmlns:ns2="5827e65c-e670-48ad-b059-21c677d39bb0" xmlns:ns3="0c956b57-bfd4-487b-9137-447cd82c7840" targetNamespace="http://schemas.microsoft.com/office/2006/metadata/properties" ma:root="true" ma:fieldsID="63393a9f75817dfaf3e71198fa9ab8fe" ns2:_="" ns3:_="">
    <xsd:import namespace="5827e65c-e670-48ad-b059-21c677d39bb0"/>
    <xsd:import namespace="0c956b57-bfd4-487b-9137-447cd82c78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Status" minOccurs="0"/>
                <xsd:element ref="ns2:Resum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27e65c-e670-48ad-b059-21c677d39b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Etiquetas de imagen" ma:readOnly="false" ma:fieldId="{5cf76f15-5ced-4ddc-b409-7134ff3c332f}" ma:taxonomyMulti="true" ma:sspId="78b2c4d1-371a-4b94-a3b0-501e7ab6cb3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Status" ma:index="20" nillable="true" ma:displayName="Status" ma:format="Dropdown" ma:internalName="Status">
      <xsd:simpleType>
        <xsd:union memberTypes="dms:Text">
          <xsd:simpleType>
            <xsd:restriction base="dms:Choice">
              <xsd:enumeration value="OPEN"/>
              <xsd:enumeration value="CLOSED"/>
              <xsd:enumeration value="WORKAROUND"/>
            </xsd:restriction>
          </xsd:simpleType>
        </xsd:union>
      </xsd:simpleType>
    </xsd:element>
    <xsd:element name="Resumen" ma:index="21" nillable="true" ma:displayName="Resumen" ma:description="Descripción resumida del problema" ma:format="Dropdown" ma:internalName="Resume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956b57-bfd4-487b-9137-447cd82c784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b0d5247-123f-4536-964d-376ce62dedfd}" ma:internalName="TaxCatchAll" ma:showField="CatchAllData" ma:web="0c956b57-bfd4-487b-9137-447cd82c78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sumen xmlns="5827e65c-e670-48ad-b059-21c677d39bb0" xsi:nil="true"/>
    <Status xmlns="5827e65c-e670-48ad-b059-21c677d39bb0" xsi:nil="true"/>
    <TaxCatchAll xmlns="0c956b57-bfd4-487b-9137-447cd82c7840" xsi:nil="true"/>
    <lcf76f155ced4ddcb4097134ff3c332f xmlns="5827e65c-e670-48ad-b059-21c677d39bb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FA2084-3B49-4E2D-807F-318E4088B1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27e65c-e670-48ad-b059-21c677d39bb0"/>
    <ds:schemaRef ds:uri="0c956b57-bfd4-487b-9137-447cd82c78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F21034-7DF4-4EF8-9AC6-0F04E650AC94}">
  <ds:schemaRefs>
    <ds:schemaRef ds:uri="http://purl.org/dc/elements/1.1/"/>
    <ds:schemaRef ds:uri="http://schemas.microsoft.com/office/2006/metadata/properties"/>
    <ds:schemaRef ds:uri="http://purl.org/dc/terms/"/>
    <ds:schemaRef ds:uri="5827e65c-e670-48ad-b059-21c677d39bb0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0c956b57-bfd4-487b-9137-447cd82c784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BA0717A-558E-4A72-95CF-FA73C7A1C1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26017</TotalTime>
  <Words>1657</Words>
  <Application>Microsoft Office PowerPoint</Application>
  <PresentationFormat>Presentación en pantalla (4:3)</PresentationFormat>
  <Paragraphs>441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SimSun</vt:lpstr>
      <vt:lpstr>Arial</vt:lpstr>
      <vt:lpstr>Calibri</vt:lpstr>
      <vt:lpstr>Cambria Math</vt:lpstr>
      <vt:lpstr>Courier New</vt:lpstr>
      <vt:lpstr>Times New Roman</vt:lpstr>
      <vt:lpstr>Tema de Office</vt:lpstr>
      <vt:lpstr>SANDA D5.1: Sensitivity analysis methods</vt:lpstr>
      <vt:lpstr>SANDA D5.1: Introduction</vt:lpstr>
      <vt:lpstr>SANDA D5.1: Reference system</vt:lpstr>
      <vt:lpstr>SANDA D5.1: Methodology</vt:lpstr>
      <vt:lpstr>SANDA D5.1: Results: keff</vt:lpstr>
      <vt:lpstr>SANDA D5.1: Results: sodium void worth</vt:lpstr>
      <vt:lpstr>MC error propagation in SUMMON</vt:lpstr>
      <vt:lpstr>Cross-comparison SUMMON/SANDY</vt:lpstr>
      <vt:lpstr>Conclusions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Charla UC3M</dc:title>
  <dc:subject/>
  <dc:creator>Daniel Cano</dc:creator>
  <cp:keywords/>
  <dc:description/>
  <cp:lastModifiedBy>Becares Palacios, Vicente</cp:lastModifiedBy>
  <cp:revision>1200</cp:revision>
  <cp:lastPrinted>2019-07-15T08:16:56Z</cp:lastPrinted>
  <dcterms:created xsi:type="dcterms:W3CDTF">2015-05-25T06:44:17Z</dcterms:created>
  <dcterms:modified xsi:type="dcterms:W3CDTF">2024-07-03T17:10:00Z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0x01010051C4968247CAE94897C7B64C283D20FF</vt:lpwstr>
  </property>
  <property fmtid="{D5CDD505-2E9C-101B-9397-08002B2CF9AE}" pid="3" name="MediaServiceImageTags">
    <vt:lpwstr/>
  </property>
</Properties>
</file>