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3"/>
  </p:notesMasterIdLst>
  <p:sldIdLst>
    <p:sldId id="257" r:id="rId2"/>
    <p:sldId id="2147482242" r:id="rId3"/>
    <p:sldId id="2147482239" r:id="rId4"/>
    <p:sldId id="2147482207" r:id="rId5"/>
    <p:sldId id="2147482244" r:id="rId6"/>
    <p:sldId id="2147482251" r:id="rId7"/>
    <p:sldId id="2147482253" r:id="rId8"/>
    <p:sldId id="2147482245" r:id="rId9"/>
    <p:sldId id="2147482247" r:id="rId10"/>
    <p:sldId id="2147482246" r:id="rId11"/>
    <p:sldId id="2147482258" r:id="rId12"/>
    <p:sldId id="2147482259" r:id="rId13"/>
    <p:sldId id="2147482252" r:id="rId14"/>
    <p:sldId id="2147482249" r:id="rId15"/>
    <p:sldId id="2147482250" r:id="rId16"/>
    <p:sldId id="2147482256" r:id="rId17"/>
    <p:sldId id="2147482257" r:id="rId18"/>
    <p:sldId id="2147482261" r:id="rId19"/>
    <p:sldId id="2147482254" r:id="rId20"/>
    <p:sldId id="2147482260" r:id="rId21"/>
    <p:sldId id="642" r:id="rId2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6BB5"/>
    <a:srgbClr val="3333FF"/>
    <a:srgbClr val="3366FF"/>
    <a:srgbClr val="FF9999"/>
    <a:srgbClr val="FFFF99"/>
    <a:srgbClr val="3333CC"/>
    <a:srgbClr val="ECF3FA"/>
    <a:srgbClr val="FFFFFF"/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3515" autoAdjust="0"/>
  </p:normalViewPr>
  <p:slideViewPr>
    <p:cSldViewPr snapToGrid="0" showGuides="1">
      <p:cViewPr varScale="1">
        <p:scale>
          <a:sx n="58" d="100"/>
          <a:sy n="58" d="100"/>
        </p:scale>
        <p:origin x="1080" y="22"/>
      </p:cViewPr>
      <p:guideLst>
        <p:guide orient="horz" pos="3748"/>
        <p:guide pos="234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43" d="100"/>
          <a:sy n="43" d="100"/>
        </p:scale>
        <p:origin x="2816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E3552-84D7-4742-A992-78DD32249D65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17910-B951-4FA4-80C1-3855F7D3DC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2371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F39452-3A32-44FB-B663-6A16CA96763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911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CC2821-2C32-4F9D-BF30-C4208E51150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76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73D25766-3C93-4A6D-B0AC-5CEE1429E1F7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2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17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73D25766-3C93-4A6D-B0AC-5CEE1429E1F7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3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77773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25000"/>
              <a:buFont typeface="Arial" panose="020B0604020202020204" pitchFamily="34" charset="0"/>
              <a:buNone/>
            </a:pPr>
            <a:r>
              <a:rPr lang="en-US" sz="1200" dirty="0">
                <a:latin typeface="Century Gothic" panose="020B0502020202020204" pitchFamily="34" charset="0"/>
                <a:cs typeface="Arial" panose="020B0604020202020204" pitchFamily="34" charset="0"/>
              </a:rPr>
              <a:t>16 experiments for multiplication factors (EALF ranging from 0.11 MeV to 0.36 MeV)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017910-B951-4FA4-80C1-3855F7D3DC6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181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9360"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DF39452-3A32-44FB-B663-6A16CA96763F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14</a:t>
            </a:fld>
            <a:endParaRPr lang="en-US" sz="1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797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73D25766-3C93-4A6D-B0AC-5CEE1429E1F7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15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1617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73D25766-3C93-4A6D-B0AC-5CEE1429E1F7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16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7222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73D25766-3C93-4A6D-B0AC-5CEE1429E1F7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19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58507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246">
              <a:defRPr/>
            </a:pPr>
            <a:fld id="{73D25766-3C93-4A6D-B0AC-5CEE1429E1F7}" type="slidenum">
              <a:rPr lang="es-ES">
                <a:solidFill>
                  <a:prstClr val="black"/>
                </a:solidFill>
                <a:latin typeface="Calibri" panose="020F0502020204030204"/>
              </a:rPr>
              <a:pPr defTabSz="966246">
                <a:defRPr/>
              </a:pPr>
              <a:t>20</a:t>
            </a:fld>
            <a:endParaRPr lang="es-E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587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1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434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228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720" cy="1469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51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AA6A9-18A0-438E-9137-0AC13013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Vodafone Lt" panose="020B060604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87BCC7C-D25F-4775-AEB1-D602C3C201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07493" y="6435707"/>
            <a:ext cx="432000" cy="252000"/>
          </a:xfrm>
        </p:spPr>
        <p:txBody>
          <a:bodyPr/>
          <a:lstStyle/>
          <a:p>
            <a:fld id="{E85E0256-87B9-4CFC-B6E6-18C4CA7EF31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723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A346C-B804-44A9-83A7-E7EBDCC93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0258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46A9EBBE-6E23-ECF8-7E4B-C53AA9161388}"/>
              </a:ext>
            </a:extLst>
          </p:cNvPr>
          <p:cNvSpPr/>
          <p:nvPr userDrawn="1"/>
        </p:nvSpPr>
        <p:spPr>
          <a:xfrm>
            <a:off x="9347520" y="6624719"/>
            <a:ext cx="2844480" cy="19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fld id="{8860E004-6EE6-4E1F-8251-E8AD1A40DCDF}" type="slidenum">
              <a:rPr lang="en-US" sz="1200" kern="1200" smtClean="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rPr>
              <a:t>‹Nº›</a:t>
            </a:fld>
            <a:endParaRPr lang="en-US" sz="1200" kern="1200" dirty="0">
              <a:solidFill>
                <a:schemeClr val="tx1">
                  <a:tint val="75000"/>
                </a:schemeClr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82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81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88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30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04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98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39636F54-221E-44DB-805B-180379939CE5}"/>
              </a:ext>
            </a:extLst>
          </p:cNvPr>
          <p:cNvSpPr/>
          <p:nvPr userDrawn="1"/>
        </p:nvSpPr>
        <p:spPr>
          <a:xfrm>
            <a:off x="0" y="0"/>
            <a:ext cx="12192000" cy="79200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08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08817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77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CAE80-7573-4C6A-932D-0B716DEDE67A}" type="datetimeFigureOut">
              <a:rPr lang="es-ES" smtClean="0"/>
              <a:t>02/07/2024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3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CAE80-7573-4C6A-932D-0B716DEDE67A}" type="datetimeFigureOut">
              <a:rPr lang="es-ES" smtClean="0"/>
              <a:t>02/07/2024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71CF7-3C4D-4008-B874-692436793F8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7275DDF3-1A57-4F97-B3D0-124733AB2A8D}"/>
              </a:ext>
            </a:extLst>
          </p:cNvPr>
          <p:cNvSpPr/>
          <p:nvPr userDrawn="1"/>
        </p:nvSpPr>
        <p:spPr>
          <a:xfrm>
            <a:off x="0" y="6583320"/>
            <a:ext cx="12192000" cy="27468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0800000"/>
          </a:gra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</p:sp>
      <p:sp>
        <p:nvSpPr>
          <p:cNvPr id="8" name="CustomShape 5">
            <a:extLst>
              <a:ext uri="{FF2B5EF4-FFF2-40B4-BE49-F238E27FC236}">
                <a16:creationId xmlns:a16="http://schemas.microsoft.com/office/drawing/2014/main" id="{81D2D4E7-6B29-439B-A570-F7A69CB20952}"/>
              </a:ext>
            </a:extLst>
          </p:cNvPr>
          <p:cNvSpPr/>
          <p:nvPr userDrawn="1"/>
        </p:nvSpPr>
        <p:spPr>
          <a:xfrm>
            <a:off x="9347520" y="6624719"/>
            <a:ext cx="2844480" cy="19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en-US" sz="1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SLIDE </a:t>
            </a:r>
            <a:fld id="{8860E004-6EE6-4E1F-8251-E8AD1A40DCDF}" type="slidenum">
              <a:rPr lang="en-US" sz="1200" b="0" strike="noStrike" spc="-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‹Nº›</a:t>
            </a:fld>
            <a:endParaRPr lang="en-US" sz="12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9" name="CustomShape 6">
            <a:extLst>
              <a:ext uri="{FF2B5EF4-FFF2-40B4-BE49-F238E27FC236}">
                <a16:creationId xmlns:a16="http://schemas.microsoft.com/office/drawing/2014/main" id="{7F450809-E6D5-4442-81D3-29AC1DE7AAC9}"/>
              </a:ext>
            </a:extLst>
          </p:cNvPr>
          <p:cNvSpPr/>
          <p:nvPr userDrawn="1"/>
        </p:nvSpPr>
        <p:spPr>
          <a:xfrm>
            <a:off x="118514" y="6583320"/>
            <a:ext cx="10109769" cy="27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/>
          <a:lstStyle/>
          <a:p>
            <a:pPr algn="l">
              <a:lnSpc>
                <a:spcPct val="100000"/>
              </a:lnSpc>
            </a:pPr>
            <a:r>
              <a:rPr lang="es-ES" sz="1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SANDA Meeting, 3-5 </a:t>
            </a:r>
            <a:r>
              <a:rPr lang="es-ES" sz="1200" b="0" strike="noStrike" spc="-1" dirty="0" err="1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July</a:t>
            </a:r>
            <a:r>
              <a:rPr lang="es-ES" sz="1200" b="0" strike="noStrike" spc="-1" dirty="0">
                <a:solidFill>
                  <a:schemeClr val="tx1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 2024</a:t>
            </a:r>
            <a:endParaRPr lang="en-US" sz="1200" b="0" strike="noStrike" spc="-1" dirty="0">
              <a:solidFill>
                <a:schemeClr val="tx1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81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a.upm.es/72803/1/ANTONIO_JIMENEZ_CARRASCOSA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3"/>
          <p:cNvSpPr/>
          <p:nvPr/>
        </p:nvSpPr>
        <p:spPr>
          <a:xfrm>
            <a:off x="2285447" y="6033456"/>
            <a:ext cx="7709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320"/>
              </a:spcBef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Franklin Gothic Medium" panose="020B0603020102020204" pitchFamily="34" charset="0"/>
                <a:ea typeface="ＭＳ Ｐゴシック"/>
              </a:rPr>
              <a:t>SANDA Final workshop, General Meeting, 3-5 July 2024</a:t>
            </a:r>
            <a:endParaRPr lang="en-US" sz="1200" spc="-1" dirty="0">
              <a:uFill>
                <a:solidFill>
                  <a:srgbClr val="FFFFFF"/>
                </a:solidFill>
              </a:uFill>
              <a:latin typeface="Franklin Gothic Medium" panose="020B0603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69350BC-6A3C-4C8C-8C31-BACF742F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38" y="265480"/>
            <a:ext cx="1263828" cy="4075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15885E-C29F-4847-8823-127176A26C3B}"/>
              </a:ext>
            </a:extLst>
          </p:cNvPr>
          <p:cNvSpPr txBox="1"/>
          <p:nvPr/>
        </p:nvSpPr>
        <p:spPr>
          <a:xfrm>
            <a:off x="9587194" y="572959"/>
            <a:ext cx="2604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70C0"/>
                </a:solidFill>
              </a:rPr>
              <a:t>SUPLYING ACCURATE NUCLEAR DATA FOR ENERGY AND NON-ENERGY APPLICATIONS</a:t>
            </a: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31E4D97A-751D-A620-4FD0-85F0A8448E3C}"/>
              </a:ext>
            </a:extLst>
          </p:cNvPr>
          <p:cNvSpPr txBox="1"/>
          <p:nvPr/>
        </p:nvSpPr>
        <p:spPr>
          <a:xfrm>
            <a:off x="1265186" y="1434436"/>
            <a:ext cx="9466171" cy="41451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b="1" spc="-1" dirty="0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Franklin Gothic Medium" panose="020B0603020102020204" pitchFamily="34" charset="0"/>
              <a:ea typeface="Verdana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D5.7. Report on reactor and shielding C/E validation and nuclear data trends</a:t>
            </a:r>
          </a:p>
          <a:p>
            <a:endParaRPr lang="en-US" sz="2800" b="1" spc="-1" dirty="0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Franklin Gothic Medium" panose="020B0603020102020204" pitchFamily="34" charset="0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Linked to WP5/Task 5.2/Subtask 5.2.2 – C/E validation and trends</a:t>
            </a:r>
          </a:p>
          <a:p>
            <a:endParaRPr lang="en-US" sz="2000" b="1" spc="-1" dirty="0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+mj-lt"/>
              <a:ea typeface="Verdana"/>
            </a:endParaRPr>
          </a:p>
          <a:p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Contributors:</a:t>
            </a: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UPM: N. García-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Herranz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, O.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Cabellos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, A. Jiménez-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Carrascosa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 (currently at PSI)</a:t>
            </a: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JSI/UKAEA: I.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Kodeli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, G.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Žerovnik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Vodafone Lt" panose="020B0606040202020204"/>
              <a:ea typeface="Verdana"/>
            </a:endParaRP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CEA/DES: D. Bernard</a:t>
            </a: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NRG: S. van der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Marck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Commercial LWR C/E validation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F0965D1-7B3E-9419-485A-D9914237CB56}"/>
              </a:ext>
            </a:extLst>
          </p:cNvPr>
          <p:cNvSpPr/>
          <p:nvPr/>
        </p:nvSpPr>
        <p:spPr>
          <a:xfrm>
            <a:off x="-95694" y="1097910"/>
            <a:ext cx="11504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fr-FR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Critical </a:t>
            </a:r>
            <a:r>
              <a:rPr lang="fr-FR" b="1" dirty="0" err="1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Boron</a:t>
            </a:r>
            <a:r>
              <a:rPr lang="fr-FR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 </a:t>
            </a:r>
            <a:r>
              <a:rPr lang="fr-FR" b="1" dirty="0" err="1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Letdown</a:t>
            </a:r>
            <a:r>
              <a:rPr lang="fr-FR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 </a:t>
            </a:r>
            <a:r>
              <a:rPr lang="fr-FR" b="1" dirty="0" err="1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Curve</a:t>
            </a:r>
            <a:r>
              <a:rPr lang="fr-FR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 of a 3-loop Westinghouse-type PWR </a:t>
            </a:r>
            <a:r>
              <a:rPr lang="fr-FR" dirty="0">
                <a:cs typeface="Arial" panose="020B0604020202020204" pitchFamily="34" charset="0"/>
              </a:rPr>
              <a:t>(</a:t>
            </a:r>
            <a:r>
              <a:rPr lang="fr-FR" dirty="0" err="1">
                <a:cs typeface="Arial" panose="020B0604020202020204" pitchFamily="34" charset="0"/>
              </a:rPr>
              <a:t>Almaraz</a:t>
            </a:r>
            <a:r>
              <a:rPr lang="fr-FR" dirty="0">
                <a:cs typeface="Arial" panose="020B0604020202020204" pitchFamily="34" charset="0"/>
              </a:rPr>
              <a:t> II, IAEA-TECDOC-815, 1995)</a:t>
            </a:r>
          </a:p>
        </p:txBody>
      </p:sp>
      <p:pic>
        <p:nvPicPr>
          <p:cNvPr id="6" name="Picture 4" descr="Gráfico&#10;&#10;Descripción generada automáticamente">
            <a:extLst>
              <a:ext uri="{FF2B5EF4-FFF2-40B4-BE49-F238E27FC236}">
                <a16:creationId xmlns:a16="http://schemas.microsoft.com/office/drawing/2014/main" id="{6ED20256-E4E7-F532-82DB-CF16D2112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3"/>
          <a:stretch/>
        </p:blipFill>
        <p:spPr bwMode="auto">
          <a:xfrm>
            <a:off x="92782" y="1987882"/>
            <a:ext cx="6911163" cy="390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D181526-5890-DB38-453C-53D128755199}"/>
              </a:ext>
            </a:extLst>
          </p:cNvPr>
          <p:cNvSpPr txBox="1"/>
          <p:nvPr/>
        </p:nvSpPr>
        <p:spPr>
          <a:xfrm>
            <a:off x="7231470" y="2168635"/>
            <a:ext cx="4681678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15900" lvl="0"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Calculations with SEANAP core simulator</a:t>
            </a:r>
          </a:p>
          <a:p>
            <a:pPr marR="215900" lvl="0">
              <a:spcAft>
                <a:spcPts val="60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Larger reactivity loss along burnup f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 JEFF-4T3 compared to E71, E80</a:t>
            </a:r>
          </a:p>
          <a:p>
            <a:pPr marR="215900" lvl="0">
              <a:spcAft>
                <a:spcPts val="60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most influential nuclides are 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239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Pu, 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240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Pu, 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241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Pu, 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235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and </a:t>
            </a:r>
            <a:r>
              <a:rPr lang="en-GB" sz="16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238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U, as well as the fission yields and capture </a:t>
            </a:r>
            <a:r>
              <a:rPr lang="en-GB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xs</a:t>
            </a:r>
            <a:r>
              <a:rPr lang="en-GB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a few critical fission products </a:t>
            </a:r>
          </a:p>
          <a:p>
            <a:pPr marR="215900">
              <a:spcAft>
                <a:spcPts val="600"/>
              </a:spcAft>
            </a:pPr>
            <a:r>
              <a:rPr lang="en-GB" sz="1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wrong prediction severely limits the use of JEFF-4.x evaluations for LWR analysis: additional studies needed</a:t>
            </a:r>
            <a:endParaRPr lang="es-E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21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Shielding benchmarks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C403C4-123C-0658-EA7D-AE8048D07C85}"/>
              </a:ext>
            </a:extLst>
          </p:cNvPr>
          <p:cNvSpPr txBox="1"/>
          <p:nvPr/>
        </p:nvSpPr>
        <p:spPr>
          <a:xfrm>
            <a:off x="343785" y="1164610"/>
            <a:ext cx="965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Identification of a set of shielding benchmarks from SINBAD</a:t>
            </a:r>
            <a:endParaRPr lang="es-ES" b="1" dirty="0">
              <a:solidFill>
                <a:srgbClr val="0070C0"/>
              </a:solidFill>
              <a:latin typeface="Vodafone Rg"/>
              <a:ea typeface="+mj-ea"/>
              <a:cs typeface="+mj-cs"/>
            </a:endParaRPr>
          </a:p>
        </p:txBody>
      </p:sp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4B647E0F-01D1-B54B-DCC5-39305EE07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589"/>
              </p:ext>
            </p:extLst>
          </p:nvPr>
        </p:nvGraphicFramePr>
        <p:xfrm>
          <a:off x="498547" y="1689460"/>
          <a:ext cx="5530704" cy="166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0704">
                  <a:extLst>
                    <a:ext uri="{9D8B030D-6E8A-4147-A177-3AD203B41FA5}">
                      <a16:colId xmlns:a16="http://schemas.microsoft.com/office/drawing/2014/main" val="3775743550"/>
                    </a:ext>
                  </a:extLst>
                </a:gridCol>
              </a:tblGrid>
              <a:tr h="75143">
                <a:tc>
                  <a:txBody>
                    <a:bodyPr/>
                    <a:lstStyle/>
                    <a:p>
                      <a:pPr marL="215900" marR="42545" algn="ctr">
                        <a:spcAft>
                          <a:spcPts val="600"/>
                        </a:spcAft>
                      </a:pPr>
                      <a:r>
                        <a:rPr lang="sl-SI" sz="1800" b="0" kern="1200" dirty="0">
                          <a:solidFill>
                            <a:schemeClr val="tx1"/>
                          </a:solidFill>
                          <a:effectLst/>
                        </a:rPr>
                        <a:t>Benchmark / quality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56599" marR="56599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751409"/>
                  </a:ext>
                </a:extLst>
              </a:tr>
              <a:tr h="74785">
                <a:tc>
                  <a:txBody>
                    <a:bodyPr/>
                    <a:lstStyle/>
                    <a:p>
                      <a:pPr marL="347345" indent="-347345" algn="l" eaLnBrk="0" fontAlgn="base" hangingPunct="0"/>
                      <a:r>
                        <a:rPr lang="sl-SI" sz="1800" b="0" kern="1200" dirty="0">
                          <a:solidFill>
                            <a:schemeClr val="tx1"/>
                          </a:solidFill>
                          <a:effectLst/>
                        </a:rPr>
                        <a:t>ASPIS Iron-88 ~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</a:rPr>
                        <a:t>♦♦♦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380011"/>
                  </a:ext>
                </a:extLst>
              </a:tr>
              <a:tr h="90727">
                <a:tc>
                  <a:txBody>
                    <a:bodyPr/>
                    <a:lstStyle/>
                    <a:p>
                      <a:pPr algn="l" eaLnBrk="0" fontAlgn="base" hangingPunct="0">
                        <a:lnSpc>
                          <a:spcPct val="106000"/>
                        </a:lnSpc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</a:rPr>
                        <a:t>ORNL PCA </a:t>
                      </a: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</a:rPr>
                        <a:t>Pool Critical Assembly - PV Benchmark (1980)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493516"/>
                  </a:ext>
                </a:extLst>
              </a:tr>
              <a:tr h="78580">
                <a:tc>
                  <a:txBody>
                    <a:bodyPr/>
                    <a:lstStyle/>
                    <a:p>
                      <a:pPr algn="l" eaLnBrk="0" fontAlgn="base" hangingPunct="0">
                        <a:lnSpc>
                          <a:spcPct val="106000"/>
                        </a:lnSpc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</a:rPr>
                        <a:t>ASPIS PCA REPLICA - Winfrith Water/Steel   ♦♦♦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291201"/>
                  </a:ext>
                </a:extLst>
              </a:tr>
              <a:tr h="183928">
                <a:tc>
                  <a:txBody>
                    <a:bodyPr/>
                    <a:lstStyle/>
                    <a:p>
                      <a:pPr algn="l" eaLnBrk="0" fontAlgn="base" hangingPunct="0">
                        <a:lnSpc>
                          <a:spcPct val="106000"/>
                        </a:lnSpc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</a:rPr>
                        <a:t>CIAE Iron slab 14 MeV benchmark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060223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eaLnBrk="0" fontAlgn="base" hangingPunct="0">
                        <a:lnSpc>
                          <a:spcPct val="106000"/>
                        </a:lnSpc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</a:rPr>
                        <a:t>KFK Iron spheres neutron and gamma spectra</a:t>
                      </a:r>
                      <a:endParaRPr lang="es-ES" sz="18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28714"/>
                  </a:ext>
                </a:extLst>
              </a:tr>
            </a:tbl>
          </a:graphicData>
        </a:graphic>
      </p:graphicFrame>
      <p:sp>
        <p:nvSpPr>
          <p:cNvPr id="15" name="Rectangle 4">
            <a:extLst>
              <a:ext uri="{FF2B5EF4-FFF2-40B4-BE49-F238E27FC236}">
                <a16:creationId xmlns:a16="http://schemas.microsoft.com/office/drawing/2014/main" id="{20A3E0A0-75B3-CCAF-EB59-3F2F67CA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8159A81-83D1-3F70-E4B3-8F305FAC3F1E}"/>
              </a:ext>
            </a:extLst>
          </p:cNvPr>
          <p:cNvSpPr txBox="1"/>
          <p:nvPr/>
        </p:nvSpPr>
        <p:spPr>
          <a:xfrm>
            <a:off x="7870658" y="6148725"/>
            <a:ext cx="340773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Biases C/E in S(</a:t>
            </a:r>
            <a:r>
              <a:rPr lang="en-US" sz="16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n,p</a:t>
            </a:r>
            <a:r>
              <a:rPr lang="en-US" sz="16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for ASPIS Fe-88</a:t>
            </a:r>
            <a:endParaRPr lang="es-ES" sz="16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CD98F43-28A1-DD72-E00D-0118D170FE9C}"/>
              </a:ext>
            </a:extLst>
          </p:cNvPr>
          <p:cNvSpPr txBox="1"/>
          <p:nvPr/>
        </p:nvSpPr>
        <p:spPr>
          <a:xfrm>
            <a:off x="445384" y="4352932"/>
            <a:ext cx="642776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 ASPIS and PCA, large</a:t>
            </a:r>
            <a:r>
              <a:rPr lang="en-US" sz="1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improvements with JEFF-4T compared to JEFF-3.3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CIAE analysis pinpoints possible inconsistencies in angular distributions (backward scattering)</a:t>
            </a:r>
          </a:p>
          <a:p>
            <a:pPr>
              <a:spcBef>
                <a:spcPts val="1200"/>
              </a:spcBef>
            </a:pPr>
            <a:r>
              <a:rPr lang="en-US" sz="1600" dirty="0">
                <a:latin typeface="Calibri" panose="020F0502020204030204" pitchFamily="34" charset="0"/>
              </a:rPr>
              <a:t>KFK high experimental uncertainties: measurements to be repeated using modern techniques</a:t>
            </a:r>
            <a:endParaRPr lang="es-ES" sz="1600" dirty="0"/>
          </a:p>
        </p:txBody>
      </p:sp>
      <p:pic>
        <p:nvPicPr>
          <p:cNvPr id="22" name="Picture 28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D8493DE1-3980-32D9-9867-B595D209B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19" y="3275622"/>
            <a:ext cx="4338874" cy="2873103"/>
          </a:xfrm>
          <a:prstGeom prst="rect">
            <a:avLst/>
          </a:prstGeom>
          <a:noFill/>
        </p:spPr>
      </p:pic>
      <p:pic>
        <p:nvPicPr>
          <p:cNvPr id="28" name="Picture 1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3E23EE6C-6B66-5DC0-C59D-763DC9EA8C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316" y="527430"/>
            <a:ext cx="4352077" cy="28226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61849D0-4BE6-F7D7-BE44-7A5826C3F59B}"/>
              </a:ext>
            </a:extLst>
          </p:cNvPr>
          <p:cNvSpPr txBox="1"/>
          <p:nvPr/>
        </p:nvSpPr>
        <p:spPr>
          <a:xfrm>
            <a:off x="445384" y="3691212"/>
            <a:ext cx="59754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Especially useful for testing scattering (elastic and inelastic) cross sections and angular distributions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88176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Shielding benchmarks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6C403C4-123C-0658-EA7D-AE8048D07C85}"/>
              </a:ext>
            </a:extLst>
          </p:cNvPr>
          <p:cNvSpPr txBox="1"/>
          <p:nvPr/>
        </p:nvSpPr>
        <p:spPr>
          <a:xfrm>
            <a:off x="334434" y="1164610"/>
            <a:ext cx="9654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Time-of-flight (TOF) Shielding and Transmission experiments</a:t>
            </a:r>
            <a:endParaRPr lang="es-ES" b="1" dirty="0">
              <a:solidFill>
                <a:srgbClr val="0070C0"/>
              </a:solidFill>
              <a:latin typeface="Vodafone Rg"/>
              <a:ea typeface="+mj-ea"/>
              <a:cs typeface="+mj-cs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20A3E0A0-75B3-CCAF-EB59-3F2F67CA7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800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8B69EC5-E592-0B08-AA92-12E5DD962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32" y="1317396"/>
            <a:ext cx="2858989" cy="15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C92F9B-45E0-A6D6-EAFA-A23FCE2C5152}"/>
              </a:ext>
            </a:extLst>
          </p:cNvPr>
          <p:cNvSpPr txBox="1"/>
          <p:nvPr/>
        </p:nvSpPr>
        <p:spPr>
          <a:xfrm>
            <a:off x="7119942" y="907470"/>
            <a:ext cx="14156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FNS/TOF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8379F14-F478-85B2-17EE-B540B8881CF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" r="47717" b="4482"/>
          <a:stretch/>
        </p:blipFill>
        <p:spPr bwMode="auto">
          <a:xfrm>
            <a:off x="9824485" y="1133014"/>
            <a:ext cx="1608106" cy="1880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EAA7C29-DB67-66F5-1777-E152BDF13D52}"/>
              </a:ext>
            </a:extLst>
          </p:cNvPr>
          <p:cNvSpPr txBox="1"/>
          <p:nvPr/>
        </p:nvSpPr>
        <p:spPr>
          <a:xfrm>
            <a:off x="9480299" y="861038"/>
            <a:ext cx="244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Oktavian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 pulsed sphere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AF84398-9670-E544-F3A9-F21A5E9E9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409" y="2956928"/>
            <a:ext cx="2435307" cy="167060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5E91A25-432C-41D0-C07B-B77133CA9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409" y="4528843"/>
            <a:ext cx="2435307" cy="167505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2B07276-D959-4A3D-7AFC-3A9F79EA0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889" y="3113734"/>
            <a:ext cx="2291787" cy="153851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AF3E8BD-6F7B-7327-30B2-F62C479871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0621" y="3058579"/>
            <a:ext cx="2268638" cy="159366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5B0F814-9449-F8AF-D65A-E7662F4A0B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339" y="4620681"/>
            <a:ext cx="2338086" cy="1570446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28574C47-7976-82F1-B1F9-B2FED0ABF8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6236" y="4652248"/>
            <a:ext cx="2291787" cy="1608183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AFD80436-300E-67C2-7E3E-61D4273EA0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2447" y="3039672"/>
            <a:ext cx="2372810" cy="1587863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8840857-B4F7-D6A3-69C5-C1C981552B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82447" y="4682465"/>
            <a:ext cx="2326511" cy="1570446"/>
          </a:xfrm>
          <a:prstGeom prst="rect">
            <a:avLst/>
          </a:prstGeom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77CB12F6-391C-93EB-A258-86BF1690EBF8}"/>
              </a:ext>
            </a:extLst>
          </p:cNvPr>
          <p:cNvSpPr txBox="1"/>
          <p:nvPr/>
        </p:nvSpPr>
        <p:spPr>
          <a:xfrm>
            <a:off x="7989006" y="6243427"/>
            <a:ext cx="2443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i="1" dirty="0" err="1">
                <a:cs typeface="Arial" panose="020B0604020202020204" pitchFamily="34" charset="0"/>
              </a:rPr>
              <a:t>Oktavian</a:t>
            </a:r>
            <a:r>
              <a:rPr lang="en-GB" sz="1600" i="1" dirty="0">
                <a:cs typeface="Arial" panose="020B0604020202020204" pitchFamily="34" charset="0"/>
              </a:rPr>
              <a:t> results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71F315B-5CC1-E226-952E-BC884C8B4CCF}"/>
              </a:ext>
            </a:extLst>
          </p:cNvPr>
          <p:cNvSpPr txBox="1"/>
          <p:nvPr/>
        </p:nvSpPr>
        <p:spPr>
          <a:xfrm>
            <a:off x="2092461" y="6244096"/>
            <a:ext cx="17685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1" dirty="0">
                <a:cs typeface="Arial" panose="020B0604020202020204" pitchFamily="34" charset="0"/>
              </a:rPr>
              <a:t>FNS/TOF results</a:t>
            </a: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97454A94-B6D1-5C95-16ED-B39C7F862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75828"/>
              </p:ext>
            </p:extLst>
          </p:nvPr>
        </p:nvGraphicFramePr>
        <p:xfrm>
          <a:off x="411396" y="1620744"/>
          <a:ext cx="5530704" cy="7423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30704">
                  <a:extLst>
                    <a:ext uri="{9D8B030D-6E8A-4147-A177-3AD203B41FA5}">
                      <a16:colId xmlns:a16="http://schemas.microsoft.com/office/drawing/2014/main" val="3087761020"/>
                    </a:ext>
                  </a:extLst>
                </a:gridCol>
              </a:tblGrid>
              <a:tr h="222880">
                <a:tc>
                  <a:txBody>
                    <a:bodyPr/>
                    <a:lstStyle/>
                    <a:p>
                      <a:pPr algn="l" eaLnBrk="0" fontAlgn="base" hangingPunct="0">
                        <a:lnSpc>
                          <a:spcPct val="106000"/>
                        </a:lnSpc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JAEA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</a:rPr>
                        <a:t>Fusion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</a:rPr>
                        <a:t>Neutron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 (FNS) – TOF (17 cases x 5 angles)</a:t>
                      </a: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00660"/>
                  </a:ext>
                </a:extLst>
              </a:tr>
              <a:tr h="222880">
                <a:tc>
                  <a:txBody>
                    <a:bodyPr/>
                    <a:lstStyle/>
                    <a:p>
                      <a:pPr algn="l" eaLnBrk="0" fontAlgn="base" hangingPunct="0">
                        <a:lnSpc>
                          <a:spcPct val="106000"/>
                        </a:lnSpc>
                      </a:pP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OKTAVIAN/TOF </a:t>
                      </a:r>
                      <a:r>
                        <a:rPr lang="es-ES" sz="1600" b="0" dirty="0" err="1">
                          <a:solidFill>
                            <a:schemeClr val="tx1"/>
                          </a:solidFill>
                          <a:effectLst/>
                        </a:rPr>
                        <a:t>spheres</a:t>
                      </a:r>
                      <a:r>
                        <a:rPr lang="es-ES" sz="1600" b="0" dirty="0">
                          <a:solidFill>
                            <a:schemeClr val="tx1"/>
                          </a:solidFill>
                          <a:effectLst/>
                        </a:rPr>
                        <a:t> (15 cases)</a:t>
                      </a: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9470"/>
                  </a:ext>
                </a:extLst>
              </a:tr>
              <a:tr h="171853">
                <a:tc>
                  <a:txBody>
                    <a:bodyPr/>
                    <a:lstStyle/>
                    <a:p>
                      <a:pPr algn="l" eaLnBrk="0" fontAlgn="base" hangingPunct="0">
                        <a:lnSpc>
                          <a:spcPct val="106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ICSBEP/FUND-JINR-1/E-MULT-TRANS-001 neutron transmission</a:t>
                      </a:r>
                      <a:endParaRPr lang="es-ES" sz="16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6599" marR="56599" marT="0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82080"/>
                  </a:ext>
                </a:extLst>
              </a:tr>
            </a:tbl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9E7DCC23-551B-F095-EEF4-87B46963E94E}"/>
              </a:ext>
            </a:extLst>
          </p:cNvPr>
          <p:cNvSpPr/>
          <p:nvPr/>
        </p:nvSpPr>
        <p:spPr>
          <a:xfrm>
            <a:off x="5071730" y="5800060"/>
            <a:ext cx="616689" cy="3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2062DCA-1236-01AA-2DEE-F1F39B53711B}"/>
              </a:ext>
            </a:extLst>
          </p:cNvPr>
          <p:cNvSpPr/>
          <p:nvPr/>
        </p:nvSpPr>
        <p:spPr>
          <a:xfrm>
            <a:off x="11269678" y="5895552"/>
            <a:ext cx="616689" cy="3083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02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Concluding remarks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B70DA20-785B-4C1A-850C-BFA7F75CF2FA}"/>
              </a:ext>
            </a:extLst>
          </p:cNvPr>
          <p:cNvSpPr/>
          <p:nvPr/>
        </p:nvSpPr>
        <p:spPr>
          <a:xfrm>
            <a:off x="1191546" y="1606914"/>
            <a:ext cx="104980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Calculations performed for a significant number of sets of reactor physics &amp; shielding benchmarks, as planned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Extensive use of JEFF-3.3 and each JEFF-4Tx test release </a:t>
            </a:r>
          </a:p>
          <a:p>
            <a:pPr>
              <a:spcBef>
                <a:spcPts val="1800"/>
              </a:spcBef>
            </a:pPr>
            <a:r>
              <a:rPr lang="en-US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Contribution to JEFF-4Tx improvements: identification of trends; typo; highlight of possible inconsistencies</a:t>
            </a:r>
          </a:p>
        </p:txBody>
      </p:sp>
      <p:pic>
        <p:nvPicPr>
          <p:cNvPr id="6" name="Gráfico 5" descr="Marca de verificación con relleno sólido">
            <a:extLst>
              <a:ext uri="{FF2B5EF4-FFF2-40B4-BE49-F238E27FC236}">
                <a16:creationId xmlns:a16="http://schemas.microsoft.com/office/drawing/2014/main" id="{6BA86C5F-0E11-1075-2A5C-EF292AB25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954" y="1573645"/>
            <a:ext cx="483704" cy="483704"/>
          </a:xfrm>
          <a:prstGeom prst="rect">
            <a:avLst/>
          </a:prstGeom>
        </p:spPr>
      </p:pic>
      <p:pic>
        <p:nvPicPr>
          <p:cNvPr id="8" name="Gráfico 7" descr="Marca de verificación con relleno sólido">
            <a:extLst>
              <a:ext uri="{FF2B5EF4-FFF2-40B4-BE49-F238E27FC236}">
                <a16:creationId xmlns:a16="http://schemas.microsoft.com/office/drawing/2014/main" id="{B8CC775D-45E7-5D29-CFA4-5A46D32F9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7898" y="2057349"/>
            <a:ext cx="483704" cy="483704"/>
          </a:xfrm>
          <a:prstGeom prst="rect">
            <a:avLst/>
          </a:prstGeom>
        </p:spPr>
      </p:pic>
      <p:pic>
        <p:nvPicPr>
          <p:cNvPr id="4" name="Gráfico 3" descr="Marca de verificación con relleno sólido">
            <a:extLst>
              <a:ext uri="{FF2B5EF4-FFF2-40B4-BE49-F238E27FC236}">
                <a16:creationId xmlns:a16="http://schemas.microsoft.com/office/drawing/2014/main" id="{991B0FF3-7200-D131-CF40-D50C3056C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842" y="2577268"/>
            <a:ext cx="483704" cy="4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7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69350BC-6A3C-4C8C-8C31-BACF742F8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1138" y="265480"/>
            <a:ext cx="1263828" cy="40759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A15885E-C29F-4847-8823-127176A26C3B}"/>
              </a:ext>
            </a:extLst>
          </p:cNvPr>
          <p:cNvSpPr txBox="1"/>
          <p:nvPr/>
        </p:nvSpPr>
        <p:spPr>
          <a:xfrm>
            <a:off x="9587194" y="572959"/>
            <a:ext cx="26048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rgbClr val="0070C0"/>
                </a:solidFill>
              </a:rPr>
              <a:t>SUPLYING ACCURATE NUCLEAR DATA FOR ENERGY AND NON-ENERGY APPLICATIONS</a:t>
            </a:r>
          </a:p>
        </p:txBody>
      </p:sp>
      <p:sp>
        <p:nvSpPr>
          <p:cNvPr id="2" name="TextShape 1">
            <a:extLst>
              <a:ext uri="{FF2B5EF4-FFF2-40B4-BE49-F238E27FC236}">
                <a16:creationId xmlns:a16="http://schemas.microsoft.com/office/drawing/2014/main" id="{31E4D97A-751D-A620-4FD0-85F0A8448E3C}"/>
              </a:ext>
            </a:extLst>
          </p:cNvPr>
          <p:cNvSpPr txBox="1"/>
          <p:nvPr/>
        </p:nvSpPr>
        <p:spPr>
          <a:xfrm>
            <a:off x="1265186" y="1053756"/>
            <a:ext cx="9466171" cy="414513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2800" b="1" spc="-1" dirty="0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Franklin Gothic Medium" panose="020B0603020102020204" pitchFamily="34" charset="0"/>
              <a:ea typeface="Verdana"/>
            </a:endParaRPr>
          </a:p>
          <a:p>
            <a:r>
              <a:rPr lang="en-US" sz="3200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D5.9. Synthesis report on C/E validation and nuclear data trends</a:t>
            </a:r>
          </a:p>
          <a:p>
            <a:endParaRPr lang="en-US" sz="2800" b="1" spc="-1" dirty="0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Franklin Gothic Medium" panose="020B0603020102020204" pitchFamily="34" charset="0"/>
              <a:ea typeface="Verdana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Linked to WP5/Task 5.2</a:t>
            </a:r>
          </a:p>
          <a:p>
            <a:pPr>
              <a:lnSpc>
                <a:spcPct val="100000"/>
              </a:lnSpc>
            </a:pPr>
            <a:endParaRPr lang="en-US" sz="2000" b="1" spc="-1" dirty="0">
              <a:solidFill>
                <a:srgbClr val="3333FF"/>
              </a:solidFill>
              <a:uFill>
                <a:solidFill>
                  <a:srgbClr val="FFFFFF"/>
                </a:solidFill>
              </a:uFill>
              <a:latin typeface="+mj-lt"/>
              <a:ea typeface="Verdana"/>
            </a:endParaRPr>
          </a:p>
          <a:p>
            <a:r>
              <a:rPr lang="en-US" sz="2000" b="1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Contributors:</a:t>
            </a: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UPM: N. García-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Herranz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, O.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Cabellos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, A. Jiménez-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Carrascosa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 (currently at PSI)</a:t>
            </a: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JSI/UKAEA: I.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Kodeli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, G.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Žerovnik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Vodafone Lt" panose="020B0606040202020204"/>
              <a:ea typeface="Verdana"/>
            </a:endParaRP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CEA/DES: D. Bernard</a:t>
            </a: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NRG: S. van der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Marck</a:t>
            </a:r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 </a:t>
            </a: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IRSN: N.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Leclaire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Vodafone Lt" panose="020B0606040202020204"/>
              <a:ea typeface="Verdana"/>
            </a:endParaRPr>
          </a:p>
          <a:p>
            <a:pPr marL="625475"/>
            <a:r>
              <a:rPr lang="en-US" sz="2000" spc="-1" dirty="0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CIEMAT: V. </a:t>
            </a:r>
            <a:r>
              <a:rPr lang="en-US" sz="2000" spc="-1" dirty="0" err="1">
                <a:uFill>
                  <a:solidFill>
                    <a:srgbClr val="FFFFFF"/>
                  </a:solidFill>
                </a:uFill>
                <a:latin typeface="Vodafone Lt" panose="020B0606040202020204"/>
                <a:ea typeface="Verdana"/>
              </a:rPr>
              <a:t>Bécares</a:t>
            </a:r>
            <a:endParaRPr lang="en-US" sz="2000" spc="-1" dirty="0">
              <a:uFill>
                <a:solidFill>
                  <a:srgbClr val="FFFFFF"/>
                </a:solidFill>
              </a:uFill>
              <a:latin typeface="Vodafone Lt" panose="020B0606040202020204"/>
              <a:ea typeface="Verdana"/>
            </a:endParaRPr>
          </a:p>
        </p:txBody>
      </p:sp>
      <p:sp>
        <p:nvSpPr>
          <p:cNvPr id="3" name="CustomShape 3">
            <a:extLst>
              <a:ext uri="{FF2B5EF4-FFF2-40B4-BE49-F238E27FC236}">
                <a16:creationId xmlns:a16="http://schemas.microsoft.com/office/drawing/2014/main" id="{B3D54206-6929-738F-3135-91925D779010}"/>
              </a:ext>
            </a:extLst>
          </p:cNvPr>
          <p:cNvSpPr/>
          <p:nvPr/>
        </p:nvSpPr>
        <p:spPr>
          <a:xfrm>
            <a:off x="2285447" y="6033456"/>
            <a:ext cx="77097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spcBef>
                <a:spcPts val="320"/>
              </a:spcBef>
            </a:pPr>
            <a:r>
              <a:rPr lang="en-US" sz="1200" spc="-1" dirty="0">
                <a:uFill>
                  <a:solidFill>
                    <a:srgbClr val="FFFFFF"/>
                  </a:solidFill>
                </a:uFill>
                <a:latin typeface="Franklin Gothic Medium" panose="020B0603020102020204" pitchFamily="34" charset="0"/>
                <a:ea typeface="ＭＳ Ｐゴシック"/>
              </a:rPr>
              <a:t>SANDA Final workshop, General Meeting, 3-5 July 2024</a:t>
            </a:r>
            <a:endParaRPr lang="en-US" sz="1200" spc="-1" dirty="0">
              <a:uFill>
                <a:solidFill>
                  <a:srgbClr val="FFFFFF"/>
                </a:solidFill>
              </a:u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1491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07789-BF32-1589-5701-A38AE8DF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D5.9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Objective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DD7236-D80E-0DB8-1D28-F341F55CA4D2}"/>
              </a:ext>
            </a:extLst>
          </p:cNvPr>
          <p:cNvSpPr txBox="1"/>
          <p:nvPr/>
        </p:nvSpPr>
        <p:spPr>
          <a:xfrm>
            <a:off x="2418692" y="1524534"/>
            <a:ext cx="7237141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s-ES" dirty="0">
              <a:latin typeface="Vodafone Rg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053EA45-FAE5-63CD-A80E-8E36E9CE9E4A}"/>
              </a:ext>
            </a:extLst>
          </p:cNvPr>
          <p:cNvCxnSpPr>
            <a:cxnSpLocks/>
          </p:cNvCxnSpPr>
          <p:nvPr/>
        </p:nvCxnSpPr>
        <p:spPr>
          <a:xfrm>
            <a:off x="565298" y="1773316"/>
            <a:ext cx="10894541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DF7D47-AF0E-39BF-B722-ACC795E3C444}"/>
              </a:ext>
            </a:extLst>
          </p:cNvPr>
          <p:cNvSpPr txBox="1"/>
          <p:nvPr/>
        </p:nvSpPr>
        <p:spPr>
          <a:xfrm>
            <a:off x="175446" y="2082250"/>
            <a:ext cx="11432047" cy="1939633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lvl="1" algn="just">
              <a:spcBef>
                <a:spcPts val="1200"/>
              </a:spcBef>
            </a:pPr>
            <a:r>
              <a:rPr lang="en-US" sz="2400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Synthesize findings from D5.7, D5.8 and validation of FP data against MINERVE/CERES</a:t>
            </a:r>
          </a:p>
          <a:p>
            <a:pPr lvl="1" algn="just">
              <a:spcBef>
                <a:spcPts val="1200"/>
              </a:spcBef>
            </a:pPr>
            <a:r>
              <a:rPr lang="en-US" sz="2400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Present other relevant experimental data to be included in the validation domain</a:t>
            </a:r>
            <a:endParaRPr lang="en-US" sz="2400" dirty="0">
              <a:latin typeface="Vodafone Rg"/>
              <a:ea typeface="+mj-ea"/>
              <a:cs typeface="+mj-cs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CE36DD9-BF79-F68C-1282-B29E74292EE4}"/>
              </a:ext>
            </a:extLst>
          </p:cNvPr>
          <p:cNvCxnSpPr>
            <a:cxnSpLocks/>
          </p:cNvCxnSpPr>
          <p:nvPr/>
        </p:nvCxnSpPr>
        <p:spPr>
          <a:xfrm>
            <a:off x="565298" y="3429000"/>
            <a:ext cx="10894541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14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07789-BF32-1589-5701-A38AE8DF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D5.9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Status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F96BB3-B4C7-9888-D011-AC63732BC9B7}"/>
              </a:ext>
            </a:extLst>
          </p:cNvPr>
          <p:cNvSpPr/>
          <p:nvPr/>
        </p:nvSpPr>
        <p:spPr>
          <a:xfrm>
            <a:off x="627835" y="1972919"/>
            <a:ext cx="7490123" cy="210826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7313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Work completed. No deviations from the GA</a:t>
            </a:r>
          </a:p>
          <a:p>
            <a:pPr marL="87313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Draft under revision (already sent to contributors)</a:t>
            </a:r>
          </a:p>
          <a:p>
            <a:pPr marL="87313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Deliverable pending submission</a:t>
            </a:r>
          </a:p>
          <a:p>
            <a:pPr>
              <a:spcBef>
                <a:spcPts val="1800"/>
              </a:spcBef>
            </a:pPr>
            <a:endParaRPr lang="en-US" sz="2400" dirty="0">
              <a:solidFill>
                <a:srgbClr val="0070C0"/>
              </a:solidFill>
              <a:latin typeface="Franklin Gothic Medium" panose="020B06030201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94120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D0C1A73C-B315-4BDC-4F0F-7FD55B6C5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120843"/>
              </p:ext>
            </p:extLst>
          </p:nvPr>
        </p:nvGraphicFramePr>
        <p:xfrm>
          <a:off x="1262743" y="1653478"/>
          <a:ext cx="9979660" cy="4039633"/>
        </p:xfrm>
        <a:graphic>
          <a:graphicData uri="http://schemas.openxmlformats.org/drawingml/2006/table">
            <a:tbl>
              <a:tblPr/>
              <a:tblGrid>
                <a:gridCol w="8844667">
                  <a:extLst>
                    <a:ext uri="{9D8B030D-6E8A-4147-A177-3AD203B41FA5}">
                      <a16:colId xmlns:a16="http://schemas.microsoft.com/office/drawing/2014/main" val="1772035756"/>
                    </a:ext>
                  </a:extLst>
                </a:gridCol>
                <a:gridCol w="1134993">
                  <a:extLst>
                    <a:ext uri="{9D8B030D-6E8A-4147-A177-3AD203B41FA5}">
                      <a16:colId xmlns:a16="http://schemas.microsoft.com/office/drawing/2014/main" val="3010190914"/>
                    </a:ext>
                  </a:extLst>
                </a:gridCol>
              </a:tblGrid>
              <a:tr h="33969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Table of Contents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23165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Introduction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75155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Nuclear data trends in JEFF evaluations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31871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Reactor physics and shielding experiments (D5.7)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67085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Criticality experiments (D5.8)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82102"/>
                  </a:ext>
                </a:extLst>
              </a:tr>
              <a:tr h="488589">
                <a:tc>
                  <a:txBody>
                    <a:bodyPr/>
                    <a:lstStyle/>
                    <a:p>
                      <a:pPr marL="108000" algn="l" defTabSz="1219170" rtl="0" eaLnBrk="1" fontAlgn="ctr" latinLnBrk="0" hangingPunct="1"/>
                      <a:r>
                        <a:rPr lang="en-GB" sz="1600" b="0" i="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MINERVE/CERES pile oscillation experiments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51914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Need of C/E validation in other areas of interest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97704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Summary and conclusions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48375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Derived publications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072870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D5.9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Contents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065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D5.9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Concluding remarks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500B66B-D4E1-58AD-2422-3F7F2FB0CB44}"/>
              </a:ext>
            </a:extLst>
          </p:cNvPr>
          <p:cNvSpPr/>
          <p:nvPr/>
        </p:nvSpPr>
        <p:spPr>
          <a:xfrm>
            <a:off x="991379" y="1338680"/>
            <a:ext cx="1049805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Main findings presented in Tables, identifying isotope/reaction/energy spectrum/benchmark where relevant</a:t>
            </a:r>
          </a:p>
          <a:p>
            <a:pPr>
              <a:spcBef>
                <a:spcPts val="1800"/>
              </a:spcBef>
            </a:pPr>
            <a:endParaRPr lang="en-US" dirty="0">
              <a:latin typeface="Vodafone Rg"/>
              <a:ea typeface="+mj-ea"/>
              <a:cs typeface="+mj-cs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endParaRPr lang="en-US" dirty="0">
              <a:latin typeface="Vodafone Rg"/>
              <a:ea typeface="+mj-ea"/>
              <a:cs typeface="+mj-cs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endParaRPr lang="en-US" dirty="0">
              <a:latin typeface="Vodafone Rg"/>
              <a:ea typeface="+mj-ea"/>
              <a:cs typeface="+mj-cs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endParaRPr lang="en-US" dirty="0">
              <a:latin typeface="Vodafone Rg"/>
              <a:ea typeface="+mj-ea"/>
              <a:cs typeface="+mj-cs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endParaRPr lang="en-US" dirty="0">
              <a:latin typeface="Vodafone Rg"/>
              <a:ea typeface="+mj-ea"/>
              <a:cs typeface="+mj-cs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r>
              <a:rPr lang="en-US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Needs of C/E validation in other areas that are gaining significance: spent fuel casks, RPV neutron fluence, proton-therapy centers, depletion calculations using SFCOMPO</a:t>
            </a:r>
          </a:p>
        </p:txBody>
      </p:sp>
      <p:pic>
        <p:nvPicPr>
          <p:cNvPr id="21" name="Gráfico 20" descr="Marca de verificación con relleno sólido">
            <a:extLst>
              <a:ext uri="{FF2B5EF4-FFF2-40B4-BE49-F238E27FC236}">
                <a16:creationId xmlns:a16="http://schemas.microsoft.com/office/drawing/2014/main" id="{C3725DE0-3038-A4AE-BFF1-C9243E7E6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19" y="1260743"/>
            <a:ext cx="483704" cy="483704"/>
          </a:xfrm>
          <a:prstGeom prst="rect">
            <a:avLst/>
          </a:prstGeom>
        </p:spPr>
      </p:pic>
      <p:pic>
        <p:nvPicPr>
          <p:cNvPr id="22" name="Gráfico 21" descr="Marca de verificación con relleno sólido">
            <a:extLst>
              <a:ext uri="{FF2B5EF4-FFF2-40B4-BE49-F238E27FC236}">
                <a16:creationId xmlns:a16="http://schemas.microsoft.com/office/drawing/2014/main" id="{C1C43BD0-1D69-238F-D0F8-594C48C8A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19" y="4315375"/>
            <a:ext cx="483704" cy="483704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6BFD3B9A-4E30-28FB-4709-BD0A5F6B5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131" y="1870407"/>
            <a:ext cx="7183272" cy="19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03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07789-BF32-1589-5701-A38AE8DF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D5.9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Dissemination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F96BB3-B4C7-9888-D011-AC63732BC9B7}"/>
              </a:ext>
            </a:extLst>
          </p:cNvPr>
          <p:cNvSpPr/>
          <p:nvPr/>
        </p:nvSpPr>
        <p:spPr>
          <a:xfrm>
            <a:off x="583275" y="1479686"/>
            <a:ext cx="11516576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lvl="2">
              <a:spcBef>
                <a:spcPts val="1200"/>
              </a:spcBef>
            </a:pPr>
            <a:r>
              <a:rPr lang="en-US" sz="2800" dirty="0">
                <a:solidFill>
                  <a:srgbClr val="FF0000"/>
                </a:solidFill>
                <a:ea typeface="+mj-ea"/>
                <a:cs typeface="+mj-cs"/>
                <a:sym typeface="Wingdings" panose="05000000000000000000" pitchFamily="2" charset="2"/>
              </a:rPr>
              <a:t>1 </a:t>
            </a:r>
            <a:r>
              <a:rPr lang="en-US" sz="2000" dirty="0">
                <a:solidFill>
                  <a:srgbClr val="FF0000"/>
                </a:solidFill>
                <a:ea typeface="+mj-ea"/>
                <a:cs typeface="+mj-cs"/>
                <a:sym typeface="Wingdings" panose="05000000000000000000" pitchFamily="2" charset="2"/>
              </a:rPr>
              <a:t>Doctoral thesis</a:t>
            </a:r>
            <a:r>
              <a:rPr lang="en-US" sz="2000" dirty="0">
                <a:ea typeface="+mj-ea"/>
                <a:cs typeface="+mj-cs"/>
                <a:sym typeface="Wingdings" panose="05000000000000000000" pitchFamily="2" charset="2"/>
              </a:rPr>
              <a:t>: </a:t>
            </a:r>
            <a:r>
              <a:rPr lang="en-US" sz="1600" dirty="0">
                <a:ea typeface="+mj-ea"/>
                <a:cs typeface="+mj-cs"/>
                <a:sym typeface="Wingdings" panose="05000000000000000000" pitchFamily="2" charset="2"/>
              </a:rPr>
              <a:t>A. Jiménez-</a:t>
            </a:r>
            <a:r>
              <a:rPr lang="en-US" sz="1600" dirty="0" err="1">
                <a:ea typeface="+mj-ea"/>
                <a:cs typeface="+mj-cs"/>
                <a:sym typeface="Wingdings" panose="05000000000000000000" pitchFamily="2" charset="2"/>
              </a:rPr>
              <a:t>Carrascosa</a:t>
            </a:r>
            <a:r>
              <a:rPr lang="en-US" sz="1600" dirty="0">
                <a:ea typeface="+mj-ea"/>
                <a:cs typeface="+mj-cs"/>
                <a:sym typeface="Wingdings" panose="05000000000000000000" pitchFamily="2" charset="2"/>
              </a:rPr>
              <a:t> “</a:t>
            </a:r>
            <a:r>
              <a:rPr lang="en-US" sz="1600" i="1" dirty="0">
                <a:ea typeface="+mj-ea"/>
                <a:cs typeface="+mj-cs"/>
                <a:sym typeface="Wingdings" panose="05000000000000000000" pitchFamily="2" charset="2"/>
              </a:rPr>
              <a:t>Methodologies for enhancing the Neutronic Assessment of Sodium-Cooled Fast Reactors: From Nuclear Data to transient Analysis</a:t>
            </a:r>
            <a:r>
              <a:rPr lang="en-US" sz="1600" dirty="0">
                <a:ea typeface="+mj-ea"/>
                <a:cs typeface="+mj-cs"/>
                <a:sym typeface="Wingdings" panose="05000000000000000000" pitchFamily="2" charset="2"/>
              </a:rPr>
              <a:t>”, UPM, February 2023 </a:t>
            </a:r>
            <a:r>
              <a:rPr lang="en-US" sz="1600" dirty="0">
                <a:ea typeface="+mj-ea"/>
                <a:cs typeface="+mj-cs"/>
                <a:sym typeface="Wingdings" panose="05000000000000000000" pitchFamily="2" charset="2"/>
                <a:hlinkClick r:id="rId3"/>
              </a:rPr>
              <a:t>https://oa.upm.es/72803/1/ANTONIO_JIMENEZ_CARRASCOSA.pdf</a:t>
            </a:r>
            <a:endParaRPr lang="en-US" sz="1600" dirty="0">
              <a:ea typeface="+mj-ea"/>
              <a:cs typeface="+mj-cs"/>
              <a:sym typeface="Wingdings" panose="05000000000000000000" pitchFamily="2" charset="2"/>
            </a:endParaRP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International conference: </a:t>
            </a:r>
            <a:r>
              <a:rPr lang="en-US" sz="1600" i="1" dirty="0">
                <a:ea typeface="+mj-ea"/>
                <a:cs typeface="+mj-cs"/>
                <a:sym typeface="Wingdings" panose="05000000000000000000" pitchFamily="2" charset="2"/>
              </a:rPr>
              <a:t>Nuclear Data 2022 </a:t>
            </a:r>
            <a:r>
              <a:rPr lang="en-GB" sz="1600" u="sng" dirty="0">
                <a:solidFill>
                  <a:srgbClr val="0563C1"/>
                </a:solidFill>
                <a:effectLst/>
                <a:ea typeface="PMingLiU" panose="02020500000000000000" pitchFamily="18" charset="-120"/>
                <a:cs typeface="Arial" panose="020B0604020202020204" pitchFamily="34" charset="0"/>
              </a:rPr>
              <a:t>https://doi.org/10.1051/epjconf/202328414009 </a:t>
            </a:r>
          </a:p>
          <a:p>
            <a:pPr>
              <a:spcBef>
                <a:spcPts val="1800"/>
              </a:spcBef>
            </a:pPr>
            <a:r>
              <a:rPr lang="en-US" sz="28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19</a:t>
            </a: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JEFDOC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37C90B-EB37-4C49-F417-3899FF293A78}"/>
              </a:ext>
            </a:extLst>
          </p:cNvPr>
          <p:cNvSpPr txBox="1"/>
          <p:nvPr/>
        </p:nvSpPr>
        <p:spPr>
          <a:xfrm>
            <a:off x="583275" y="3843425"/>
            <a:ext cx="10580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Vodafone Rg"/>
                <a:ea typeface="+mj-ea"/>
                <a:cs typeface="+mj-cs"/>
              </a:rPr>
              <a:t>All those documents will be public together with the deliverable</a:t>
            </a:r>
            <a:endParaRPr lang="es-ES" sz="2000" dirty="0">
              <a:latin typeface="Vodafone Rg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294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07789-BF32-1589-5701-A38AE8DF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Objective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DD7236-D80E-0DB8-1D28-F341F55CA4D2}"/>
              </a:ext>
            </a:extLst>
          </p:cNvPr>
          <p:cNvSpPr txBox="1"/>
          <p:nvPr/>
        </p:nvSpPr>
        <p:spPr>
          <a:xfrm>
            <a:off x="1016836" y="1295934"/>
            <a:ext cx="7237141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0" indent="0">
              <a:buFont typeface="Arial" pitchFamily="34" charset="0"/>
              <a:buNone/>
            </a:pPr>
            <a:endParaRPr lang="es-ES" dirty="0">
              <a:latin typeface="Vodafone Rg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053EA45-FAE5-63CD-A80E-8E36E9CE9E4A}"/>
              </a:ext>
            </a:extLst>
          </p:cNvPr>
          <p:cNvCxnSpPr>
            <a:cxnSpLocks/>
          </p:cNvCxnSpPr>
          <p:nvPr/>
        </p:nvCxnSpPr>
        <p:spPr>
          <a:xfrm>
            <a:off x="738299" y="1517058"/>
            <a:ext cx="10512000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9DF7D47-AF0E-39BF-B722-ACC795E3C444}"/>
              </a:ext>
            </a:extLst>
          </p:cNvPr>
          <p:cNvSpPr txBox="1"/>
          <p:nvPr/>
        </p:nvSpPr>
        <p:spPr>
          <a:xfrm>
            <a:off x="334434" y="1813660"/>
            <a:ext cx="11026970" cy="914400"/>
          </a:xfrm>
          <a:prstGeom prst="rect">
            <a:avLst/>
          </a:prstGeom>
        </p:spPr>
        <p:txBody>
          <a:bodyPr wrap="none" lIns="0" tIns="0" rIns="0" bIns="0" rtlCol="0">
            <a:noAutofit/>
          </a:bodyPr>
          <a:lstStyle/>
          <a:p>
            <a:pPr marL="34290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Vodafone Rg"/>
                <a:ea typeface="+mj-ea"/>
                <a:cs typeface="+mj-cs"/>
              </a:rPr>
              <a:t>C/E validation using reactor physics experiments and shielding benchmarks</a:t>
            </a:r>
            <a:br>
              <a:rPr lang="en-US" sz="2400" dirty="0">
                <a:latin typeface="Vodafone Rg"/>
                <a:ea typeface="+mj-ea"/>
                <a:cs typeface="+mj-cs"/>
              </a:rPr>
            </a:br>
            <a:r>
              <a:rPr lang="en-US" sz="2400" dirty="0">
                <a:latin typeface="Vodafone Rg"/>
                <a:ea typeface="+mj-ea"/>
                <a:cs typeface="+mj-cs"/>
              </a:rPr>
              <a:t>to contribute to the improvement of JEFF nuclear data files (including JEFF-4T3)</a:t>
            </a:r>
            <a:endParaRPr lang="en-GB" sz="2400" dirty="0">
              <a:latin typeface="Vodafone Rg"/>
              <a:ea typeface="+mj-ea"/>
              <a:cs typeface="+mj-cs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9E3A977-2CD8-C822-8F15-7CE36FB8280A}"/>
              </a:ext>
            </a:extLst>
          </p:cNvPr>
          <p:cNvCxnSpPr>
            <a:cxnSpLocks/>
          </p:cNvCxnSpPr>
          <p:nvPr/>
        </p:nvCxnSpPr>
        <p:spPr>
          <a:xfrm>
            <a:off x="738299" y="2795238"/>
            <a:ext cx="10512000" cy="0"/>
          </a:xfrm>
          <a:prstGeom prst="line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4C044E98-C19C-8ED1-D3FC-934BA271A8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t="19204" r="12481" b="19890"/>
          <a:stretch/>
        </p:blipFill>
        <p:spPr>
          <a:xfrm>
            <a:off x="236717" y="3655353"/>
            <a:ext cx="21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81A930E-4305-E43E-7DF4-66F78D23D9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 rot="10800000" flipH="1" flipV="1">
            <a:off x="2532779" y="3655353"/>
            <a:ext cx="2160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131E675B-ECF2-FEED-D338-9628A3AE0C95}"/>
              </a:ext>
            </a:extLst>
          </p:cNvPr>
          <p:cNvSpPr txBox="1"/>
          <p:nvPr/>
        </p:nvSpPr>
        <p:spPr>
          <a:xfrm>
            <a:off x="1933646" y="5846199"/>
            <a:ext cx="29404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8813" lvl="4" algn="ctr">
              <a:spcBef>
                <a:spcPts val="1200"/>
              </a:spcBef>
            </a:pPr>
            <a:r>
              <a:rPr lang="en-US" sz="1400" i="1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Partner’s own databases: CEA/DES - LWR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7522683-C591-CC59-5D97-B6BC79AA7D4E}"/>
              </a:ext>
            </a:extLst>
          </p:cNvPr>
          <p:cNvSpPr txBox="1"/>
          <p:nvPr/>
        </p:nvSpPr>
        <p:spPr>
          <a:xfrm>
            <a:off x="236717" y="5846199"/>
            <a:ext cx="18062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8813" lvl="4">
              <a:spcBef>
                <a:spcPts val="1200"/>
              </a:spcBef>
            </a:pPr>
            <a:r>
              <a:rPr lang="en-US" sz="1400" i="1" dirty="0" err="1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IRPhEP</a:t>
            </a:r>
            <a:endParaRPr lang="en-US" sz="1400" i="1" dirty="0">
              <a:latin typeface="Vodafone Rg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6B77D8F-52A4-3C28-E83E-BFE678F63754}"/>
              </a:ext>
            </a:extLst>
          </p:cNvPr>
          <p:cNvSpPr txBox="1"/>
          <p:nvPr/>
        </p:nvSpPr>
        <p:spPr>
          <a:xfrm>
            <a:off x="4150538" y="5846199"/>
            <a:ext cx="307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8813" lvl="4" algn="ctr">
              <a:spcBef>
                <a:spcPts val="1200"/>
              </a:spcBef>
            </a:pPr>
            <a:r>
              <a:rPr lang="en-US" sz="1400" i="1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Other legacy experiments: SEFOR, Almaraz NPP (IAEA)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5253CB92-ADA8-EA48-9285-39180537A367}"/>
              </a:ext>
            </a:extLst>
          </p:cNvPr>
          <p:cNvGrpSpPr/>
          <p:nvPr/>
        </p:nvGrpSpPr>
        <p:grpSpPr>
          <a:xfrm>
            <a:off x="9581260" y="3655353"/>
            <a:ext cx="2169077" cy="2498623"/>
            <a:chOff x="9581260" y="3655353"/>
            <a:chExt cx="2169077" cy="2498623"/>
          </a:xfrm>
        </p:grpSpPr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18F42ABE-B8B4-9A26-0D72-105AE322FCB8}"/>
                </a:ext>
              </a:extLst>
            </p:cNvPr>
            <p:cNvSpPr txBox="1"/>
            <p:nvPr/>
          </p:nvSpPr>
          <p:spPr>
            <a:xfrm>
              <a:off x="9749474" y="5846199"/>
              <a:ext cx="18062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58813" lvl="4">
                <a:spcBef>
                  <a:spcPts val="1200"/>
                </a:spcBef>
              </a:pPr>
              <a:r>
                <a:rPr lang="en-US" sz="1400" i="1" dirty="0">
                  <a:latin typeface="Vodafone Rg"/>
                  <a:ea typeface="+mj-ea"/>
                  <a:cs typeface="+mj-cs"/>
                  <a:sym typeface="Wingdings" panose="05000000000000000000" pitchFamily="2" charset="2"/>
                </a:rPr>
                <a:t>ICSBEP</a:t>
              </a:r>
            </a:p>
          </p:txBody>
        </p:sp>
        <p:pic>
          <p:nvPicPr>
            <p:cNvPr id="51" name="Imagen 50" descr="Interfaz de usuario gráfica&#10;&#10;Descripción generada automáticamente">
              <a:extLst>
                <a:ext uri="{FF2B5EF4-FFF2-40B4-BE49-F238E27FC236}">
                  <a16:creationId xmlns:a16="http://schemas.microsoft.com/office/drawing/2014/main" id="{BE4A05C8-7797-8955-7942-229469D286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2" t="1697" r="1917" b="2348"/>
            <a:stretch/>
          </p:blipFill>
          <p:spPr>
            <a:xfrm>
              <a:off x="9581260" y="3655353"/>
              <a:ext cx="2169077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5BE1608C-1952-5A54-F501-A377B6268009}"/>
              </a:ext>
            </a:extLst>
          </p:cNvPr>
          <p:cNvGrpSpPr/>
          <p:nvPr/>
        </p:nvGrpSpPr>
        <p:grpSpPr>
          <a:xfrm>
            <a:off x="4882052" y="3655352"/>
            <a:ext cx="2167262" cy="2160000"/>
            <a:chOff x="4882052" y="3655352"/>
            <a:chExt cx="2167262" cy="2160000"/>
          </a:xfrm>
        </p:grpSpPr>
        <p:pic>
          <p:nvPicPr>
            <p:cNvPr id="22" name="Imagen 21" descr="Edificio en frente de un lago&#10;&#10;Descripción generada automáticamente">
              <a:extLst>
                <a:ext uri="{FF2B5EF4-FFF2-40B4-BE49-F238E27FC236}">
                  <a16:creationId xmlns:a16="http://schemas.microsoft.com/office/drawing/2014/main" id="{BDDC6BC4-5455-30A6-5CBA-8AE5A8B52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4" t="-10582" r="22983" b="16017"/>
            <a:stretch/>
          </p:blipFill>
          <p:spPr>
            <a:xfrm rot="10800000" flipH="1" flipV="1">
              <a:off x="4889314" y="3655352"/>
              <a:ext cx="2160000" cy="216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3" name="Imagen 52" descr="Logotipo, nombre de la empresa&#10;&#10;Descripción generada automáticamente">
              <a:extLst>
                <a:ext uri="{FF2B5EF4-FFF2-40B4-BE49-F238E27FC236}">
                  <a16:creationId xmlns:a16="http://schemas.microsoft.com/office/drawing/2014/main" id="{3EA3308C-C569-148E-3F41-7759EB2C0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2052" y="3664061"/>
              <a:ext cx="2160001" cy="416313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8DBD34F-1F66-1863-E691-B193990F6998}"/>
              </a:ext>
            </a:extLst>
          </p:cNvPr>
          <p:cNvGrpSpPr/>
          <p:nvPr/>
        </p:nvGrpSpPr>
        <p:grpSpPr>
          <a:xfrm>
            <a:off x="7232197" y="3655353"/>
            <a:ext cx="2180105" cy="2498623"/>
            <a:chOff x="7232197" y="3655353"/>
            <a:chExt cx="2180105" cy="2498623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A9B387E0-481B-B996-FEF5-2917C4253B93}"/>
                </a:ext>
              </a:extLst>
            </p:cNvPr>
            <p:cNvSpPr txBox="1"/>
            <p:nvPr/>
          </p:nvSpPr>
          <p:spPr>
            <a:xfrm>
              <a:off x="7284765" y="5846199"/>
              <a:ext cx="180624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658813" lvl="4">
                <a:spcBef>
                  <a:spcPts val="1200"/>
                </a:spcBef>
              </a:pPr>
              <a:r>
                <a:rPr lang="en-US" sz="1400" i="1" dirty="0">
                  <a:latin typeface="Vodafone Rg"/>
                  <a:ea typeface="+mj-ea"/>
                  <a:cs typeface="+mj-cs"/>
                  <a:sym typeface="Wingdings" panose="05000000000000000000" pitchFamily="2" charset="2"/>
                </a:rPr>
                <a:t>SINBAD</a:t>
              </a:r>
            </a:p>
          </p:txBody>
        </p: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B1449392-EECB-868D-B81C-7D77CE545AF2}"/>
                </a:ext>
              </a:extLst>
            </p:cNvPr>
            <p:cNvGrpSpPr/>
            <p:nvPr/>
          </p:nvGrpSpPr>
          <p:grpSpPr>
            <a:xfrm>
              <a:off x="7232197" y="3655353"/>
              <a:ext cx="2180105" cy="2160000"/>
              <a:chOff x="7232197" y="3655353"/>
              <a:chExt cx="2180105" cy="2160000"/>
            </a:xfrm>
          </p:grpSpPr>
          <p:pic>
            <p:nvPicPr>
              <p:cNvPr id="13" name="Imagen 12" descr="Diagrama, Esquemático&#10;&#10;Descripción generada automáticamente">
                <a:extLst>
                  <a:ext uri="{FF2B5EF4-FFF2-40B4-BE49-F238E27FC236}">
                    <a16:creationId xmlns:a16="http://schemas.microsoft.com/office/drawing/2014/main" id="{106B681F-F7E8-51E8-B7DF-2AA87B0AAD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860" r="21860"/>
              <a:stretch/>
            </p:blipFill>
            <p:spPr>
              <a:xfrm>
                <a:off x="7232197" y="3655353"/>
                <a:ext cx="2160000" cy="2160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4E871992-D11E-7889-CF4E-1D8D90B06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6552" y="3667810"/>
                <a:ext cx="2175750" cy="4397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177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2BFB3D2A-B619-7B31-9047-04027912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284" y="2351088"/>
            <a:ext cx="10750509" cy="889972"/>
          </a:xfrm>
        </p:spPr>
        <p:txBody>
          <a:bodyPr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Backup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slides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08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4">
            <a:extLst>
              <a:ext uri="{FF2B5EF4-FFF2-40B4-BE49-F238E27FC236}">
                <a16:creationId xmlns:a16="http://schemas.microsoft.com/office/drawing/2014/main" id="{F15BD103-1067-9BE6-F592-468BD7F1230E}"/>
              </a:ext>
            </a:extLst>
          </p:cNvPr>
          <p:cNvSpPr txBox="1">
            <a:spLocks/>
          </p:cNvSpPr>
          <p:nvPr/>
        </p:nvSpPr>
        <p:spPr>
          <a:xfrm>
            <a:off x="301155" y="-140786"/>
            <a:ext cx="5878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4A4D4E"/>
                </a:solidFill>
                <a:latin typeface="Vodafone Rg"/>
              </a:rPr>
              <a:t>FLATTOP-Pu (POPSY) (PMF006) 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8E392A8-F81F-BECE-31D3-99A26EB13008}"/>
              </a:ext>
            </a:extLst>
          </p:cNvPr>
          <p:cNvGraphicFramePr>
            <a:graphicFrameLocks noGrp="1"/>
          </p:cNvGraphicFramePr>
          <p:nvPr/>
        </p:nvGraphicFramePr>
        <p:xfrm>
          <a:off x="6587076" y="337944"/>
          <a:ext cx="5293496" cy="494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6210">
                  <a:extLst>
                    <a:ext uri="{9D8B030D-6E8A-4147-A177-3AD203B41FA5}">
                      <a16:colId xmlns:a16="http://schemas.microsoft.com/office/drawing/2014/main" val="4274189621"/>
                    </a:ext>
                  </a:extLst>
                </a:gridCol>
                <a:gridCol w="1397286">
                  <a:extLst>
                    <a:ext uri="{9D8B030D-6E8A-4147-A177-3AD203B41FA5}">
                      <a16:colId xmlns:a16="http://schemas.microsoft.com/office/drawing/2014/main" val="2820557531"/>
                    </a:ext>
                  </a:extLst>
                </a:gridCol>
              </a:tblGrid>
              <a:tr h="196750">
                <a:tc>
                  <a:txBody>
                    <a:bodyPr/>
                    <a:lstStyle/>
                    <a:p>
                      <a:pPr algn="ctr" fontAlgn="b"/>
                      <a:endParaRPr lang="es-E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</a:rPr>
                        <a:t>POPSY</a:t>
                      </a:r>
                      <a:endParaRPr lang="es-E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9798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Diff</a:t>
                      </a:r>
                      <a:r>
                        <a:rPr lang="es-E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J4T3 vs. E80 (</a:t>
                      </a:r>
                      <a:r>
                        <a:rPr lang="es-ES" sz="1600" b="1" u="none" strike="noStrike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r>
                        <a:rPr lang="es-E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173552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2AE60F4-EB4A-DF85-703B-175894A0B71D}"/>
              </a:ext>
            </a:extLst>
          </p:cNvPr>
          <p:cNvGraphicFramePr>
            <a:graphicFrameLocks noGrp="1"/>
          </p:cNvGraphicFramePr>
          <p:nvPr/>
        </p:nvGraphicFramePr>
        <p:xfrm>
          <a:off x="6582876" y="929621"/>
          <a:ext cx="5307969" cy="35071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90135">
                  <a:extLst>
                    <a:ext uri="{9D8B030D-6E8A-4147-A177-3AD203B41FA5}">
                      <a16:colId xmlns:a16="http://schemas.microsoft.com/office/drawing/2014/main" val="4274189621"/>
                    </a:ext>
                  </a:extLst>
                </a:gridCol>
                <a:gridCol w="1417834">
                  <a:extLst>
                    <a:ext uri="{9D8B030D-6E8A-4147-A177-3AD203B41FA5}">
                      <a16:colId xmlns:a16="http://schemas.microsoft.com/office/drawing/2014/main" val="2820557531"/>
                    </a:ext>
                  </a:extLst>
                </a:gridCol>
              </a:tblGrid>
              <a:tr h="1967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Perturbation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NDaST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(J4T3-E80)/E80 (MCNP S)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8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69798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elastic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31795"/>
                  </a:ext>
                </a:extLst>
              </a:tr>
              <a:tr h="17319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n,n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’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97286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fission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78950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n,g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6708310"/>
                  </a:ext>
                </a:extLst>
              </a:tr>
              <a:tr h="136238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nubar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377517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U-238 chi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578828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Pu-239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elastic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1733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Pu-239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n,n</a:t>
                      </a:r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’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-262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17355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Pu-239 fission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55326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Pu-239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n,g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84387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Pu-239 </a:t>
                      </a:r>
                      <a:r>
                        <a:rPr lang="es-ES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nubar</a:t>
                      </a:r>
                      <a:endParaRPr lang="es-E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08413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Pu-239 chi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3516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</a:t>
                      </a:r>
                      <a:r>
                        <a:rPr lang="es-ES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NDaST</a:t>
                      </a:r>
                      <a:r>
                        <a:rPr lang="es-ES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endParaRPr lang="es-ES" sz="16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490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4036910"/>
                  </a:ext>
                </a:extLst>
              </a:tr>
            </a:tbl>
          </a:graphicData>
        </a:graphic>
      </p:graphicFrame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606BBC8-95DC-6AB3-FDAD-14BA0936D49B}"/>
              </a:ext>
            </a:extLst>
          </p:cNvPr>
          <p:cNvGraphicFramePr>
            <a:graphicFrameLocks noGrp="1"/>
          </p:cNvGraphicFramePr>
          <p:nvPr/>
        </p:nvGraphicFramePr>
        <p:xfrm>
          <a:off x="6582876" y="4534373"/>
          <a:ext cx="5297694" cy="1985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1505">
                  <a:extLst>
                    <a:ext uri="{9D8B030D-6E8A-4147-A177-3AD203B41FA5}">
                      <a16:colId xmlns:a16="http://schemas.microsoft.com/office/drawing/2014/main" val="4274189621"/>
                    </a:ext>
                  </a:extLst>
                </a:gridCol>
                <a:gridCol w="1356189">
                  <a:extLst>
                    <a:ext uri="{9D8B030D-6E8A-4147-A177-3AD203B41FA5}">
                      <a16:colId xmlns:a16="http://schemas.microsoft.com/office/drawing/2014/main" val="2820557531"/>
                    </a:ext>
                  </a:extLst>
                </a:gridCol>
              </a:tblGrid>
              <a:tr h="19675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 err="1">
                          <a:effectLst/>
                          <a:latin typeface="+mn-lt"/>
                        </a:rPr>
                        <a:t>Perturbation</a:t>
                      </a:r>
                      <a:r>
                        <a:rPr lang="es-ES" sz="1600" b="1" i="0" u="none" strike="noStrike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600" b="1" i="0" u="none" strike="noStrike" dirty="0" err="1">
                          <a:effectLst/>
                          <a:latin typeface="+mn-lt"/>
                        </a:rPr>
                        <a:t>replacing</a:t>
                      </a:r>
                      <a:r>
                        <a:rPr lang="es-ES" sz="1600" b="1" i="0" u="none" strike="noStrike" dirty="0">
                          <a:effectLst/>
                          <a:latin typeface="+mn-lt"/>
                        </a:rPr>
                        <a:t> data in MCNP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69798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J4T3 U</a:t>
                      </a:r>
                      <a:r>
                        <a:rPr lang="es-ES" sz="1600" b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elastic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angular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-570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11079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J4T3 U</a:t>
                      </a:r>
                      <a:r>
                        <a:rPr lang="es-ES" sz="1600" b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238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inelastic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angular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416085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J4T3 Pu</a:t>
                      </a:r>
                      <a:r>
                        <a:rPr lang="es-ES" sz="1600" b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elastic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angular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246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98851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J4T3 Pu</a:t>
                      </a:r>
                      <a:r>
                        <a:rPr lang="es-ES" sz="1600" b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inelastic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angular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distribution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8519619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J4T3 Pu</a:t>
                      </a:r>
                      <a:r>
                        <a:rPr lang="es-ES" sz="1600" b="0" u="none" strike="noStrike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239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fission</a:t>
                      </a:r>
                      <a:r>
                        <a:rPr lang="es-ES" sz="16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spectrum</a:t>
                      </a:r>
                      <a:endParaRPr lang="es-ES" sz="16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-187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4972868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Sum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replacement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data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endParaRPr lang="es-E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8925506"/>
                  </a:ext>
                </a:extLst>
              </a:tr>
              <a:tr h="1012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NDaST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es-E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effects</a:t>
                      </a:r>
                      <a:endParaRPr lang="es-ES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600" b="1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73891"/>
                  </a:ext>
                </a:extLst>
              </a:tr>
            </a:tbl>
          </a:graphicData>
        </a:graphic>
      </p:graphicFrame>
      <p:grpSp>
        <p:nvGrpSpPr>
          <p:cNvPr id="50" name="Grupo 49">
            <a:extLst>
              <a:ext uri="{FF2B5EF4-FFF2-40B4-BE49-F238E27FC236}">
                <a16:creationId xmlns:a16="http://schemas.microsoft.com/office/drawing/2014/main" id="{AB33D9F2-18AC-9CC7-DB38-2831859E113A}"/>
              </a:ext>
            </a:extLst>
          </p:cNvPr>
          <p:cNvGrpSpPr/>
          <p:nvPr/>
        </p:nvGrpSpPr>
        <p:grpSpPr>
          <a:xfrm>
            <a:off x="10784785" y="499500"/>
            <a:ext cx="848110" cy="6117530"/>
            <a:chOff x="10784785" y="499500"/>
            <a:chExt cx="848110" cy="6117530"/>
          </a:xfrm>
        </p:grpSpPr>
        <p:cxnSp>
          <p:nvCxnSpPr>
            <p:cNvPr id="4" name="Conector: angular 3">
              <a:extLst>
                <a:ext uri="{FF2B5EF4-FFF2-40B4-BE49-F238E27FC236}">
                  <a16:creationId xmlns:a16="http://schemas.microsoft.com/office/drawing/2014/main" id="{378BEDCF-A314-CDE4-10F2-A507D48C7BC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96895" y="690149"/>
              <a:ext cx="36000" cy="5732413"/>
            </a:xfrm>
            <a:prstGeom prst="bentConnector3">
              <a:avLst>
                <a:gd name="adj1" fmla="val -1257841"/>
              </a:avLst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15101E6C-DDCC-CD02-2ED0-7B7462AF5E50}"/>
                </a:ext>
              </a:extLst>
            </p:cNvPr>
            <p:cNvSpPr/>
            <p:nvPr/>
          </p:nvSpPr>
          <p:spPr>
            <a:xfrm>
              <a:off x="10784785" y="499500"/>
              <a:ext cx="793936" cy="3812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F96ABB56-6CC7-A96E-A38C-2522A20B61A1}"/>
                </a:ext>
              </a:extLst>
            </p:cNvPr>
            <p:cNvSpPr/>
            <p:nvPr/>
          </p:nvSpPr>
          <p:spPr>
            <a:xfrm>
              <a:off x="10802959" y="6228093"/>
              <a:ext cx="793936" cy="38893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2B8ABC7B-97AB-7BB0-A0D6-0CA3BC4C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80" y="998181"/>
            <a:ext cx="2266303" cy="2007448"/>
          </a:xfrm>
          <a:prstGeom prst="rect">
            <a:avLst/>
          </a:prstGeom>
        </p:spPr>
      </p:pic>
      <p:pic>
        <p:nvPicPr>
          <p:cNvPr id="19" name="Imagen 18" descr="Gráfico&#10;&#10;Descripción generada automáticamente">
            <a:extLst>
              <a:ext uri="{FF2B5EF4-FFF2-40B4-BE49-F238E27FC236}">
                <a16:creationId xmlns:a16="http://schemas.microsoft.com/office/drawing/2014/main" id="{A76700FC-EA37-2A15-E401-6A4CFACD2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58" y="3338765"/>
            <a:ext cx="3068524" cy="3006705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04D8083-A2CC-D86B-65FD-7C621D9F5CF1}"/>
              </a:ext>
            </a:extLst>
          </p:cNvPr>
          <p:cNvSpPr txBox="1"/>
          <p:nvPr/>
        </p:nvSpPr>
        <p:spPr>
          <a:xfrm>
            <a:off x="665555" y="4803711"/>
            <a:ext cx="1925028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ct val="125000"/>
            </a:pPr>
            <a:r>
              <a:rPr lang="en-US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U238 elastic: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5000"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Sensitivities to P1, P2 significant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5000"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Sensitivities to P3, P4, P5 negligible</a:t>
            </a:r>
          </a:p>
        </p:txBody>
      </p:sp>
      <p:pic>
        <p:nvPicPr>
          <p:cNvPr id="23" name="Imagen 22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5298AC21-A8A8-1CF5-8023-C96B62CAF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951" y="3338765"/>
            <a:ext cx="3071256" cy="3009381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C988B0C-EAA7-2E87-FFFA-19BEDEAD565A}"/>
              </a:ext>
            </a:extLst>
          </p:cNvPr>
          <p:cNvSpPr txBox="1"/>
          <p:nvPr/>
        </p:nvSpPr>
        <p:spPr>
          <a:xfrm>
            <a:off x="3950065" y="4784955"/>
            <a:ext cx="1925028" cy="4247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ct val="125000"/>
            </a:pPr>
            <a:r>
              <a:rPr lang="en-US" sz="800" b="1" dirty="0">
                <a:latin typeface="Century Gothic" panose="020B0502020202020204" pitchFamily="34" charset="0"/>
                <a:cs typeface="Arial" panose="020B0604020202020204" pitchFamily="34" charset="0"/>
              </a:rPr>
              <a:t>Pu239 elastic: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5000"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Sensitivities to P1significant</a:t>
            </a:r>
          </a:p>
          <a:p>
            <a:pPr>
              <a:lnSpc>
                <a:spcPct val="90000"/>
              </a:lnSpc>
              <a:buClr>
                <a:schemeClr val="accent1"/>
              </a:buClr>
              <a:buSzPct val="125000"/>
            </a:pPr>
            <a:r>
              <a:rPr lang="en-US" sz="800" dirty="0">
                <a:latin typeface="Century Gothic" panose="020B0502020202020204" pitchFamily="34" charset="0"/>
                <a:cs typeface="Arial" panose="020B0604020202020204" pitchFamily="34" charset="0"/>
              </a:rPr>
              <a:t>Sensitivities to P2, … P5 negligible</a:t>
            </a:r>
          </a:p>
        </p:txBody>
      </p:sp>
    </p:spTree>
    <p:extLst>
      <p:ext uri="{BB962C8B-B14F-4D97-AF65-F5344CB8AC3E}">
        <p14:creationId xmlns:p14="http://schemas.microsoft.com/office/powerpoint/2010/main" val="1741536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E07789-BF32-1589-5701-A38AE8DF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Status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B145A8-0F42-720D-861C-47384C5C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575" y="342757"/>
            <a:ext cx="4637760" cy="591087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7F96BB3-B4C7-9888-D011-AC63732BC9B7}"/>
              </a:ext>
            </a:extLst>
          </p:cNvPr>
          <p:cNvSpPr/>
          <p:nvPr/>
        </p:nvSpPr>
        <p:spPr>
          <a:xfrm>
            <a:off x="627835" y="1972919"/>
            <a:ext cx="6715385" cy="33085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87313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Work completed. No deviations from the GA</a:t>
            </a:r>
          </a:p>
          <a:p>
            <a:pPr marL="87313" lvl="2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Vodafone Rg"/>
                <a:ea typeface="+mj-ea"/>
                <a:cs typeface="+mj-cs"/>
                <a:sym typeface="Wingdings" panose="05000000000000000000" pitchFamily="2" charset="2"/>
              </a:rPr>
              <a:t>Deliverable D5.7 submitted on 18 June 2024</a:t>
            </a:r>
          </a:p>
          <a:p>
            <a:pPr marL="0" lvl="2">
              <a:spcBef>
                <a:spcPts val="1200"/>
              </a:spcBef>
            </a:pPr>
            <a:endParaRPr lang="en-US" sz="2400" dirty="0">
              <a:latin typeface="Vodafone Rg"/>
              <a:ea typeface="+mj-ea"/>
              <a:cs typeface="+mj-cs"/>
              <a:sym typeface="Wingdings" panose="05000000000000000000" pitchFamily="2" charset="2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Franklin Gothic Medium" panose="020B06030201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FF"/>
              </a:solidFill>
              <a:latin typeface="Franklin Gothic Medium" panose="020B06030201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3333FF"/>
              </a:solidFill>
              <a:latin typeface="Franklin Gothic Medium" panose="020B06030201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50979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4">
            <a:extLst>
              <a:ext uri="{FF2B5EF4-FFF2-40B4-BE49-F238E27FC236}">
                <a16:creationId xmlns:a16="http://schemas.microsoft.com/office/drawing/2014/main" id="{D0C1A73C-B315-4BDC-4F0F-7FD55B6C5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26407"/>
              </p:ext>
            </p:extLst>
          </p:nvPr>
        </p:nvGraphicFramePr>
        <p:xfrm>
          <a:off x="1262743" y="1653478"/>
          <a:ext cx="9979660" cy="3551044"/>
        </p:xfrm>
        <a:graphic>
          <a:graphicData uri="http://schemas.openxmlformats.org/drawingml/2006/table">
            <a:tbl>
              <a:tblPr/>
              <a:tblGrid>
                <a:gridCol w="8844667">
                  <a:extLst>
                    <a:ext uri="{9D8B030D-6E8A-4147-A177-3AD203B41FA5}">
                      <a16:colId xmlns:a16="http://schemas.microsoft.com/office/drawing/2014/main" val="1772035756"/>
                    </a:ext>
                  </a:extLst>
                </a:gridCol>
                <a:gridCol w="1134993">
                  <a:extLst>
                    <a:ext uri="{9D8B030D-6E8A-4147-A177-3AD203B41FA5}">
                      <a16:colId xmlns:a16="http://schemas.microsoft.com/office/drawing/2014/main" val="3010190914"/>
                    </a:ext>
                  </a:extLst>
                </a:gridCol>
              </a:tblGrid>
              <a:tr h="339696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Table of Contents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1" i="0" u="none" strike="noStrike" noProof="0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723165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Introduction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1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375155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Methodologies for Nuclear Data Validation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531871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Advanced Fast Reactors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167085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en-GB" sz="16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Thermal Reactors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182102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algn="l" defTabSz="1219170" rtl="0" eaLnBrk="1" fontAlgn="ctr" latinLnBrk="0" hangingPunct="1"/>
                      <a:r>
                        <a:rPr lang="en-GB" sz="1600" b="0" i="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Commercial Light Water Reactors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51914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Shielding benchmarks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297704"/>
                  </a:ext>
                </a:extLst>
              </a:tr>
              <a:tr h="458764">
                <a:tc>
                  <a:txBody>
                    <a:bodyPr/>
                    <a:lstStyle/>
                    <a:p>
                      <a:pPr marL="108000" marR="0" lvl="0" indent="0" algn="l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 Summary and conclusions</a:t>
                      </a: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ctr"/>
                      <a:endParaRPr lang="en-GB" sz="1600" b="0" i="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45" marR="6945" marT="69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148375"/>
                  </a:ext>
                </a:extLst>
              </a:tr>
            </a:tbl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Contents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24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Advanced Fast Reactors C/E validation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32F0951-89BB-CE18-E395-D388155EE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11" y="1454644"/>
            <a:ext cx="7897490" cy="453148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429E5BD-FEE3-9B6E-B379-E739584E31B5}"/>
              </a:ext>
            </a:extLst>
          </p:cNvPr>
          <p:cNvSpPr txBox="1"/>
          <p:nvPr/>
        </p:nvSpPr>
        <p:spPr>
          <a:xfrm>
            <a:off x="8337499" y="1943164"/>
            <a:ext cx="3854501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16 </a:t>
            </a:r>
            <a:r>
              <a:rPr lang="en-US" sz="1400" dirty="0" err="1">
                <a:ea typeface="+mj-ea"/>
                <a:cs typeface="+mj-cs"/>
              </a:rPr>
              <a:t>IRPhEP</a:t>
            </a:r>
            <a:r>
              <a:rPr lang="en-US" sz="1400" dirty="0">
                <a:ea typeface="+mj-ea"/>
                <a:cs typeface="+mj-cs"/>
              </a:rPr>
              <a:t> integral experiments for k-eff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7 </a:t>
            </a:r>
            <a:r>
              <a:rPr lang="en-US" sz="1400" dirty="0" err="1">
                <a:ea typeface="+mj-ea"/>
                <a:cs typeface="+mj-cs"/>
              </a:rPr>
              <a:t>IRPhEP</a:t>
            </a:r>
            <a:r>
              <a:rPr lang="en-US" sz="1400" dirty="0">
                <a:ea typeface="+mj-ea"/>
                <a:cs typeface="+mj-cs"/>
              </a:rPr>
              <a:t> experiments for sodium void worth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5 IRPHEP experiments for control rod worth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SEFOR experiments for Doppler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EB4A0F-C735-89EB-CC7F-4671E2AEABC0}"/>
              </a:ext>
            </a:extLst>
          </p:cNvPr>
          <p:cNvSpPr txBox="1"/>
          <p:nvPr/>
        </p:nvSpPr>
        <p:spPr>
          <a:xfrm>
            <a:off x="8337499" y="4200275"/>
            <a:ext cx="354970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Calculations with Monte Carlo CE codes: MCNP6, KENO-VI/SCALE6.2.3</a:t>
            </a:r>
          </a:p>
          <a:p>
            <a:pPr marL="2857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ea typeface="+mj-ea"/>
                <a:cs typeface="+mj-cs"/>
              </a:rPr>
              <a:t>Sensitivities computed with KSEN/MCNP or TSUNAMI/SCALE6.2.3 in 33g : available in .</a:t>
            </a:r>
            <a:r>
              <a:rPr lang="en-US" sz="1400" dirty="0" err="1">
                <a:ea typeface="+mj-ea"/>
                <a:cs typeface="+mj-cs"/>
              </a:rPr>
              <a:t>sdf</a:t>
            </a:r>
            <a:r>
              <a:rPr lang="en-US" sz="1400" dirty="0">
                <a:ea typeface="+mj-ea"/>
                <a:cs typeface="+mj-cs"/>
              </a:rPr>
              <a:t> format</a:t>
            </a:r>
          </a:p>
        </p:txBody>
      </p:sp>
    </p:spTree>
    <p:extLst>
      <p:ext uri="{BB962C8B-B14F-4D97-AF65-F5344CB8AC3E}">
        <p14:creationId xmlns:p14="http://schemas.microsoft.com/office/powerpoint/2010/main" val="204337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Advanced Fast Reactors C/E validation</a:t>
            </a:r>
            <a:endParaRPr lang="en-GB" b="1" dirty="0">
              <a:solidFill>
                <a:schemeClr val="accent1"/>
              </a:solidFill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3286B667-7C7B-BC75-1DFE-A1D2820E7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80" y="1191056"/>
            <a:ext cx="5799726" cy="3731333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8850A1C-6608-1983-6852-659952A26692}"/>
              </a:ext>
            </a:extLst>
          </p:cNvPr>
          <p:cNvSpPr txBox="1"/>
          <p:nvPr/>
        </p:nvSpPr>
        <p:spPr>
          <a:xfrm>
            <a:off x="151928" y="4945494"/>
            <a:ext cx="73440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438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J4T3 improves biases with respect to J33 for almost all benchmarks, but E71 performs better</a:t>
            </a:r>
          </a:p>
          <a:p>
            <a:pPr marL="198438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Perturbation analysis to identify biases</a:t>
            </a:r>
          </a:p>
          <a:p>
            <a:pPr marL="198438" indent="-1984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For SNEAK cases (very sensitive to </a:t>
            </a:r>
            <a:r>
              <a:rPr lang="en-US" sz="1400" baseline="30000" dirty="0">
                <a:cs typeface="Arial" panose="020B0604020202020204" pitchFamily="34" charset="0"/>
              </a:rPr>
              <a:t>238</a:t>
            </a:r>
            <a:r>
              <a:rPr lang="en-US" sz="1400" dirty="0">
                <a:cs typeface="Arial" panose="020B0604020202020204" pitchFamily="34" charset="0"/>
              </a:rPr>
              <a:t>U elastic </a:t>
            </a:r>
            <a:r>
              <a:rPr lang="en-US" sz="1400" dirty="0" err="1">
                <a:cs typeface="Arial" panose="020B0604020202020204" pitchFamily="34" charset="0"/>
              </a:rPr>
              <a:t>xs</a:t>
            </a:r>
            <a:r>
              <a:rPr lang="en-US" sz="1400" dirty="0">
                <a:cs typeface="Arial" panose="020B0604020202020204" pitchFamily="34" charset="0"/>
              </a:rPr>
              <a:t> and angular distribution): large impact of J4T3-E71 differences in </a:t>
            </a:r>
            <a:r>
              <a:rPr lang="es-ES" sz="1400" baseline="30000" dirty="0">
                <a:solidFill>
                  <a:srgbClr val="FF0000"/>
                </a:solidFill>
                <a:cs typeface="Arial" panose="020B0604020202020204" pitchFamily="34" charset="0"/>
              </a:rPr>
              <a:t>238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U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elastic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angular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distribution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between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0.1 and 1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MeV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that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appears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to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be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compensated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by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differences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in </a:t>
            </a:r>
            <a:r>
              <a:rPr lang="es-ES" sz="1400" baseline="30000" dirty="0">
                <a:solidFill>
                  <a:srgbClr val="FF0000"/>
                </a:solidFill>
                <a:cs typeface="Arial" panose="020B0604020202020204" pitchFamily="34" charset="0"/>
              </a:rPr>
              <a:t>238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U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elastic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FF0000"/>
                </a:solidFill>
                <a:cs typeface="Arial" panose="020B0604020202020204" pitchFamily="34" charset="0"/>
              </a:rPr>
              <a:t>cross-section</a:t>
            </a:r>
            <a:r>
              <a:rPr lang="es-ES" sz="1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s-ES" sz="1400" dirty="0">
                <a:cs typeface="Arial" panose="020B0604020202020204" pitchFamily="34" charset="0"/>
              </a:rPr>
              <a:t>(</a:t>
            </a:r>
            <a:r>
              <a:rPr lang="es-ES" sz="1400" dirty="0" err="1">
                <a:cs typeface="Arial" panose="020B0604020202020204" pitchFamily="34" charset="0"/>
              </a:rPr>
              <a:t>confirmed</a:t>
            </a:r>
            <a:r>
              <a:rPr lang="es-ES" sz="1400" dirty="0">
                <a:cs typeface="Arial" panose="020B0604020202020204" pitchFamily="34" charset="0"/>
              </a:rPr>
              <a:t> </a:t>
            </a:r>
            <a:r>
              <a:rPr lang="es-ES" sz="1400" dirty="0" err="1">
                <a:cs typeface="Arial" panose="020B0604020202020204" pitchFamily="34" charset="0"/>
              </a:rPr>
              <a:t>with</a:t>
            </a:r>
            <a:r>
              <a:rPr lang="es-ES" sz="1400" dirty="0">
                <a:cs typeface="Arial" panose="020B0604020202020204" pitchFamily="34" charset="0"/>
              </a:rPr>
              <a:t> FLATTOP </a:t>
            </a:r>
            <a:r>
              <a:rPr lang="es-ES" sz="1400" dirty="0" err="1">
                <a:cs typeface="Arial" panose="020B0604020202020204" pitchFamily="34" charset="0"/>
              </a:rPr>
              <a:t>benchmarks</a:t>
            </a:r>
            <a:r>
              <a:rPr lang="es-ES" sz="1400" dirty="0">
                <a:cs typeface="Arial" panose="020B0604020202020204" pitchFamily="34" charset="0"/>
              </a:rPr>
              <a:t>)</a:t>
            </a:r>
            <a:endParaRPr lang="en-US" sz="1400" dirty="0">
              <a:cs typeface="Arial" panose="020B0604020202020204" pitchFamily="34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D41C6E6B-9CD2-A141-6105-A5350E46F031}"/>
              </a:ext>
            </a:extLst>
          </p:cNvPr>
          <p:cNvSpPr/>
          <p:nvPr/>
        </p:nvSpPr>
        <p:spPr>
          <a:xfrm>
            <a:off x="2466622" y="1406032"/>
            <a:ext cx="605518" cy="276184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7" name="Tabla 36">
            <a:extLst>
              <a:ext uri="{FF2B5EF4-FFF2-40B4-BE49-F238E27FC236}">
                <a16:creationId xmlns:a16="http://schemas.microsoft.com/office/drawing/2014/main" id="{BBD16C01-EDB3-C1FA-A86C-8C1F691B5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99600"/>
              </p:ext>
            </p:extLst>
          </p:nvPr>
        </p:nvGraphicFramePr>
        <p:xfrm>
          <a:off x="6633727" y="1455845"/>
          <a:ext cx="5079301" cy="1515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5207">
                  <a:extLst>
                    <a:ext uri="{9D8B030D-6E8A-4147-A177-3AD203B41FA5}">
                      <a16:colId xmlns:a16="http://schemas.microsoft.com/office/drawing/2014/main" val="947879150"/>
                    </a:ext>
                  </a:extLst>
                </a:gridCol>
                <a:gridCol w="163481">
                  <a:extLst>
                    <a:ext uri="{9D8B030D-6E8A-4147-A177-3AD203B41FA5}">
                      <a16:colId xmlns:a16="http://schemas.microsoft.com/office/drawing/2014/main" val="1709931723"/>
                    </a:ext>
                  </a:extLst>
                </a:gridCol>
                <a:gridCol w="1095544">
                  <a:extLst>
                    <a:ext uri="{9D8B030D-6E8A-4147-A177-3AD203B41FA5}">
                      <a16:colId xmlns:a16="http://schemas.microsoft.com/office/drawing/2014/main" val="1499570344"/>
                    </a:ext>
                  </a:extLst>
                </a:gridCol>
                <a:gridCol w="1008062">
                  <a:extLst>
                    <a:ext uri="{9D8B030D-6E8A-4147-A177-3AD203B41FA5}">
                      <a16:colId xmlns:a16="http://schemas.microsoft.com/office/drawing/2014/main" val="2598980995"/>
                    </a:ext>
                  </a:extLst>
                </a:gridCol>
                <a:gridCol w="1097007">
                  <a:extLst>
                    <a:ext uri="{9D8B030D-6E8A-4147-A177-3AD203B41FA5}">
                      <a16:colId xmlns:a16="http://schemas.microsoft.com/office/drawing/2014/main" val="164070947"/>
                    </a:ext>
                  </a:extLst>
                </a:gridCol>
              </a:tblGrid>
              <a:tr h="13669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s-ES" sz="1400" b="0" i="0" u="none" strike="noStrike" dirty="0">
                        <a:effectLst/>
                        <a:latin typeface="Vodafone Light"/>
                      </a:endParaRPr>
                    </a:p>
                  </a:txBody>
                  <a:tcPr marL="3175" marR="3175" marT="317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ctr" defTabSz="914400" rtl="0" eaLnBrk="1" fontAlgn="b" latinLnBrk="0" hangingPunct="1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Vodafone Ligh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C- E (</a:t>
                      </a:r>
                      <a:r>
                        <a:rPr lang="es-ES" sz="1400" b="0" kern="1200" dirty="0" err="1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pcm</a:t>
                      </a: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50000"/>
                        </a:lnSpc>
                      </a:pPr>
                      <a:endParaRPr lang="es-ES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8033643"/>
                  </a:ext>
                </a:extLst>
              </a:tr>
              <a:tr h="136699"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</a:pPr>
                      <a:endParaRPr lang="es-ES" sz="1400" b="0" i="0" u="none" strike="noStrike" dirty="0">
                        <a:effectLst/>
                        <a:latin typeface="Vodafone Light"/>
                      </a:endParaRPr>
                    </a:p>
                  </a:txBody>
                  <a:tcPr marL="3175" marR="3175" marT="317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Vodafone Light"/>
                        <a:ea typeface="+mn-ea"/>
                        <a:cs typeface="+mn-cs"/>
                      </a:endParaRP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JEFF-4T3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ENDF/B-VII.1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ENDF/B-VIII.0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5913603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SNEAK-7A</a:t>
                      </a:r>
                    </a:p>
                  </a:txBody>
                  <a:tcPr marL="3175" marR="3175" marT="317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Vodafone Ligh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214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501389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SNEAK-7B</a:t>
                      </a:r>
                    </a:p>
                  </a:txBody>
                  <a:tcPr marL="3175" marR="3175" marT="317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Vodafone Ligh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422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-153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-71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188866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FLATTOP-Pu</a:t>
                      </a:r>
                    </a:p>
                  </a:txBody>
                  <a:tcPr marL="3175" marR="3175" marT="317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Vodafone Ligh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-28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5236566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FLATTOP-U235</a:t>
                      </a:r>
                    </a:p>
                  </a:txBody>
                  <a:tcPr marL="3175" marR="3175" marT="317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Vodafone Ligh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-116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-37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5999888"/>
                  </a:ext>
                </a:extLst>
              </a:tr>
              <a:tr h="123315"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b="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ea typeface="+mn-ea"/>
                          <a:cs typeface="+mn-cs"/>
                        </a:rPr>
                        <a:t>FLATTOP-U233</a:t>
                      </a:r>
                    </a:p>
                  </a:txBody>
                  <a:tcPr marL="3175" marR="3175" marT="317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Vodafone Light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-112</a:t>
                      </a: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-119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es-ES" sz="1400" kern="1200" dirty="0">
                          <a:solidFill>
                            <a:schemeClr val="tx1"/>
                          </a:solidFill>
                          <a:effectLst/>
                          <a:latin typeface="Vodafone Light"/>
                          <a:cs typeface="Times New Roman" panose="02020603050405020304" pitchFamily="18" charset="0"/>
                        </a:rPr>
                        <a:t>-2</a:t>
                      </a:r>
                    </a:p>
                  </a:txBody>
                  <a:tcPr marL="3175" marR="3175" marT="317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3785254"/>
                  </a:ext>
                </a:extLst>
              </a:tr>
            </a:tbl>
          </a:graphicData>
        </a:graphic>
      </p:graphicFrame>
      <p:sp>
        <p:nvSpPr>
          <p:cNvPr id="40" name="Elipse 39">
            <a:extLst>
              <a:ext uri="{FF2B5EF4-FFF2-40B4-BE49-F238E27FC236}">
                <a16:creationId xmlns:a16="http://schemas.microsoft.com/office/drawing/2014/main" id="{CC53DEF1-E8A2-608D-878D-E9CA12EAC15F}"/>
              </a:ext>
            </a:extLst>
          </p:cNvPr>
          <p:cNvSpPr/>
          <p:nvPr/>
        </p:nvSpPr>
        <p:spPr>
          <a:xfrm>
            <a:off x="10844695" y="2062257"/>
            <a:ext cx="611431" cy="2736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0E681A54-9FC0-BBE9-D2FA-6B6B1942EB53}"/>
              </a:ext>
            </a:extLst>
          </p:cNvPr>
          <p:cNvSpPr/>
          <p:nvPr/>
        </p:nvSpPr>
        <p:spPr>
          <a:xfrm>
            <a:off x="8758992" y="2075320"/>
            <a:ext cx="611431" cy="2736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5193F91E-07E8-BB23-B820-3FDB7FC744E1}"/>
              </a:ext>
            </a:extLst>
          </p:cNvPr>
          <p:cNvSpPr/>
          <p:nvPr/>
        </p:nvSpPr>
        <p:spPr>
          <a:xfrm>
            <a:off x="9801843" y="2075319"/>
            <a:ext cx="611431" cy="2736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FF00BD3-8733-4571-67D2-463061F02D37}"/>
              </a:ext>
            </a:extLst>
          </p:cNvPr>
          <p:cNvGrpSpPr/>
          <p:nvPr/>
        </p:nvGrpSpPr>
        <p:grpSpPr>
          <a:xfrm>
            <a:off x="9110858" y="248192"/>
            <a:ext cx="2500953" cy="1827128"/>
            <a:chOff x="9110858" y="248192"/>
            <a:chExt cx="2500953" cy="1827128"/>
          </a:xfrm>
        </p:grpSpPr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7237E9AA-B21D-1F7C-E7E3-41E858D344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659291" y="746454"/>
              <a:ext cx="548421" cy="130203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60C1EBA9-8D81-87A9-8824-54E1AB26939B}"/>
                </a:ext>
              </a:extLst>
            </p:cNvPr>
            <p:cNvSpPr txBox="1"/>
            <p:nvPr/>
          </p:nvSpPr>
          <p:spPr>
            <a:xfrm>
              <a:off x="9877920" y="248192"/>
              <a:ext cx="173389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/>
              <a:r>
                <a:rPr lang="es-ES" sz="1400" u="none" strike="noStrike" kern="1200" dirty="0">
                  <a:solidFill>
                    <a:srgbClr val="FF0000"/>
                  </a:solidFill>
                  <a:effectLst/>
                  <a:latin typeface="+mn-lt"/>
                  <a:ea typeface="+mn-ea"/>
                  <a:cs typeface="+mn-cs"/>
                </a:rPr>
                <a:t>575 </a:t>
              </a:r>
              <a:r>
                <a:rPr lang="es-ES" sz="1400" u="none" strike="noStrike" kern="1200" dirty="0" err="1">
                  <a:solidFill>
                    <a:srgbClr val="FF0000"/>
                  </a:solidFill>
                  <a:effectLst/>
                  <a:latin typeface="+mn-lt"/>
                  <a:ea typeface="+mn-ea"/>
                  <a:cs typeface="+mn-cs"/>
                </a:rPr>
                <a:t>pcm</a:t>
              </a:r>
              <a:r>
                <a:rPr lang="es-ES" sz="1400" u="none" strike="noStrike" kern="1200" dirty="0">
                  <a:solidFill>
                    <a:srgbClr val="FF0000"/>
                  </a:solidFill>
                  <a:effectLst/>
                  <a:latin typeface="+mn-lt"/>
                  <a:ea typeface="+mn-ea"/>
                  <a:cs typeface="+mn-cs"/>
                </a:rPr>
                <a:t> J4T3 vs. E71</a:t>
              </a:r>
            </a:p>
            <a:p>
              <a:pPr algn="ctr" fontAlgn="b"/>
              <a:r>
                <a:rPr lang="es-ES" sz="1400" u="none" strike="noStrike" kern="1200" dirty="0">
                  <a:solidFill>
                    <a:srgbClr val="FF0000"/>
                  </a:solidFill>
                  <a:effectLst/>
                  <a:latin typeface="+mn-lt"/>
                  <a:ea typeface="+mn-ea"/>
                  <a:cs typeface="+mn-cs"/>
                </a:rPr>
                <a:t>493 </a:t>
              </a:r>
              <a:r>
                <a:rPr lang="es-ES" sz="1400" u="none" strike="noStrike" kern="1200" dirty="0" err="1">
                  <a:solidFill>
                    <a:srgbClr val="FF0000"/>
                  </a:solidFill>
                  <a:effectLst/>
                  <a:latin typeface="+mn-lt"/>
                  <a:ea typeface="+mn-ea"/>
                  <a:cs typeface="+mn-cs"/>
                </a:rPr>
                <a:t>pcm</a:t>
              </a:r>
              <a:r>
                <a:rPr lang="es-ES" sz="1400" u="none" strike="noStrike" kern="1200" dirty="0">
                  <a:solidFill>
                    <a:srgbClr val="FF0000"/>
                  </a:solidFill>
                  <a:effectLst/>
                  <a:latin typeface="+mn-lt"/>
                  <a:ea typeface="+mn-ea"/>
                  <a:cs typeface="+mn-cs"/>
                </a:rPr>
                <a:t> J4T3 vs. E80</a:t>
              </a:r>
            </a:p>
          </p:txBody>
        </p: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8DE131FC-642C-6711-AED5-C515AE835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0858" y="746454"/>
              <a:ext cx="1548433" cy="13288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cto 54">
              <a:extLst>
                <a:ext uri="{FF2B5EF4-FFF2-40B4-BE49-F238E27FC236}">
                  <a16:creationId xmlns:a16="http://schemas.microsoft.com/office/drawing/2014/main" id="{E016289D-E9C2-C4DC-73B5-5388AC3AF1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5192" y="751521"/>
              <a:ext cx="400811" cy="12969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EBC5AAD-2868-371E-25A4-C4F6292BA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919" y="3293112"/>
            <a:ext cx="4544807" cy="31214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5AF31B9-5769-61FB-24C1-AA9355E9AA59}"/>
              </a:ext>
            </a:extLst>
          </p:cNvPr>
          <p:cNvSpPr/>
          <p:nvPr/>
        </p:nvSpPr>
        <p:spPr>
          <a:xfrm>
            <a:off x="8486150" y="4714414"/>
            <a:ext cx="644399" cy="13334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95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 animBg="1"/>
      <p:bldP spid="39" grpId="0" animBg="1"/>
      <p:bldP spid="5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Advanced Fast Reactors C/E validation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BC45243-BBFB-8EF5-C777-0EC3D3A592C5}"/>
              </a:ext>
            </a:extLst>
          </p:cNvPr>
          <p:cNvSpPr/>
          <p:nvPr/>
        </p:nvSpPr>
        <p:spPr>
          <a:xfrm>
            <a:off x="-115644" y="1071354"/>
            <a:ext cx="110676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SEFOR experiments (SFR-UAM)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for validation of Doppler reactivity effect and r</a:t>
            </a:r>
            <a:r>
              <a:rPr lang="en-US" sz="1600" dirty="0">
                <a:cs typeface="Times New Roman" panose="02020603050405020304" pitchFamily="18" charset="0"/>
                <a:sym typeface="Wingdings" panose="05000000000000000000" pitchFamily="2" charset="2"/>
              </a:rPr>
              <a:t>eflector worth (potential of calibration curves for ND validation of </a:t>
            </a:r>
            <a:r>
              <a:rPr lang="en-US" sz="1600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239</a:t>
            </a:r>
            <a:r>
              <a:rPr lang="en-US" sz="1600" dirty="0">
                <a:cs typeface="Times New Roman" panose="02020603050405020304" pitchFamily="18" charset="0"/>
                <a:sym typeface="Wingdings" panose="05000000000000000000" pitchFamily="2" charset="2"/>
              </a:rPr>
              <a:t>Pu, </a:t>
            </a:r>
            <a:r>
              <a:rPr lang="en-US" sz="1600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56</a:t>
            </a:r>
            <a:r>
              <a:rPr lang="en-US" sz="1600" dirty="0">
                <a:cs typeface="Times New Roman" panose="02020603050405020304" pitchFamily="18" charset="0"/>
                <a:sym typeface="Wingdings" panose="05000000000000000000" pitchFamily="2" charset="2"/>
              </a:rPr>
              <a:t>Fe, </a:t>
            </a:r>
            <a:r>
              <a:rPr lang="en-US" sz="1600" baseline="30000" dirty="0">
                <a:cs typeface="Times New Roman" panose="02020603050405020304" pitchFamily="18" charset="0"/>
                <a:sym typeface="Wingdings" panose="05000000000000000000" pitchFamily="2" charset="2"/>
              </a:rPr>
              <a:t>58</a:t>
            </a:r>
            <a:r>
              <a:rPr lang="en-US" sz="1600" dirty="0">
                <a:cs typeface="Times New Roman" panose="02020603050405020304" pitchFamily="18" charset="0"/>
                <a:sym typeface="Wingdings" panose="05000000000000000000" pitchFamily="2" charset="2"/>
              </a:rPr>
              <a:t>Ni)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FA7B2EC-7E0C-4338-B863-98E7BC5642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82" r="5630" b="3333"/>
          <a:stretch/>
        </p:blipFill>
        <p:spPr>
          <a:xfrm>
            <a:off x="334434" y="2017771"/>
            <a:ext cx="3476848" cy="3765826"/>
          </a:xfrm>
          <a:prstGeom prst="rect">
            <a:avLst/>
          </a:prstGeom>
        </p:spPr>
      </p:pic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C13BCBE8-A6DF-4F9F-A902-10795AB21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14350"/>
              </p:ext>
            </p:extLst>
          </p:nvPr>
        </p:nvGraphicFramePr>
        <p:xfrm>
          <a:off x="3929444" y="2077209"/>
          <a:ext cx="3793700" cy="1571182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1114363">
                  <a:extLst>
                    <a:ext uri="{9D8B030D-6E8A-4147-A177-3AD203B41FA5}">
                      <a16:colId xmlns:a16="http://schemas.microsoft.com/office/drawing/2014/main" val="2937231897"/>
                    </a:ext>
                  </a:extLst>
                </a:gridCol>
                <a:gridCol w="941532">
                  <a:extLst>
                    <a:ext uri="{9D8B030D-6E8A-4147-A177-3AD203B41FA5}">
                      <a16:colId xmlns:a16="http://schemas.microsoft.com/office/drawing/2014/main" val="2663713001"/>
                    </a:ext>
                  </a:extLst>
                </a:gridCol>
                <a:gridCol w="802196">
                  <a:extLst>
                    <a:ext uri="{9D8B030D-6E8A-4147-A177-3AD203B41FA5}">
                      <a16:colId xmlns:a16="http://schemas.microsoft.com/office/drawing/2014/main" val="3790289842"/>
                    </a:ext>
                  </a:extLst>
                </a:gridCol>
                <a:gridCol w="935609">
                  <a:extLst>
                    <a:ext uri="{9D8B030D-6E8A-4147-A177-3AD203B41FA5}">
                      <a16:colId xmlns:a16="http://schemas.microsoft.com/office/drawing/2014/main" val="2512767263"/>
                    </a:ext>
                  </a:extLst>
                </a:gridCol>
              </a:tblGrid>
              <a:tr h="548640">
                <a:tc rowSpan="2"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Calculated at UPM</a:t>
                      </a:r>
                    </a:p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SCALE-6.2.3 (R-Z model)</a:t>
                      </a: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GB" sz="12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744291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JEFF-3.1.1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JEFF-3.3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Corrected JEFF-3.3</a:t>
                      </a:r>
                      <a:endParaRPr lang="en-GB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4764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Doppler constant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-676.6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-708.9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-688.7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2796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Core II C/E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1.010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1.058</a:t>
                      </a:r>
                      <a:endParaRPr lang="en-GB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51" marR="8351" marT="8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1.028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220026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847B154E-5F39-453A-A995-4319D061055B}"/>
              </a:ext>
            </a:extLst>
          </p:cNvPr>
          <p:cNvSpPr txBox="1"/>
          <p:nvPr/>
        </p:nvSpPr>
        <p:spPr>
          <a:xfrm>
            <a:off x="3904604" y="2174446"/>
            <a:ext cx="11120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" algn="ctr">
              <a:spcBef>
                <a:spcPts val="600"/>
              </a:spcBef>
              <a:buClr>
                <a:srgbClr val="002060"/>
              </a:buClr>
            </a:pPr>
            <a:r>
              <a:rPr lang="en-US" sz="1600" i="1" spc="-1" dirty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SEFOR Core II</a:t>
            </a:r>
          </a:p>
        </p:txBody>
      </p:sp>
      <p:pic>
        <p:nvPicPr>
          <p:cNvPr id="14" name="Imagen 13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E94D08B9-9AB7-427D-B764-6BC9B712D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72" y="1960524"/>
            <a:ext cx="3722823" cy="1702002"/>
          </a:xfrm>
          <a:prstGeom prst="rect">
            <a:avLst/>
          </a:prstGeom>
        </p:spPr>
      </p:pic>
      <p:pic>
        <p:nvPicPr>
          <p:cNvPr id="20" name="Imagen 19" descr="Interfaz de usuario gráfica, Histograma&#10;&#10;Descripción generada automáticamente">
            <a:extLst>
              <a:ext uri="{FF2B5EF4-FFF2-40B4-BE49-F238E27FC236}">
                <a16:creationId xmlns:a16="http://schemas.microsoft.com/office/drawing/2014/main" id="{7B7A3CEE-C6BF-411F-A394-2343ECA0A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79" y="4157783"/>
            <a:ext cx="3646405" cy="166067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342722B-4AC8-4EB2-8598-CF651C61E5D1}"/>
              </a:ext>
            </a:extLst>
          </p:cNvPr>
          <p:cNvSpPr txBox="1"/>
          <p:nvPr/>
        </p:nvSpPr>
        <p:spPr>
          <a:xfrm>
            <a:off x="7997591" y="5807444"/>
            <a:ext cx="3991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This allowed to identify a typo for the 808 eV p-wave </a:t>
            </a:r>
            <a:r>
              <a:rPr lang="en-US" sz="1400" dirty="0">
                <a:solidFill>
                  <a:srgbClr val="FF0000"/>
                </a:solidFill>
                <a:effectLst/>
                <a:latin typeface="Symbol" panose="05050102010706020507" pitchFamily="18" charset="2"/>
              </a:rPr>
              <a:t>G</a:t>
            </a:r>
            <a:r>
              <a:rPr lang="en-US" sz="1400" baseline="-25000" dirty="0">
                <a:solidFill>
                  <a:srgbClr val="FF0000"/>
                </a:solidFill>
                <a:effectLst/>
                <a:latin typeface="Symbol" panose="05050102010706020507" pitchFamily="18" charset="2"/>
              </a:rPr>
              <a:t>g</a:t>
            </a:r>
            <a:r>
              <a:rPr lang="en-US" sz="1400" dirty="0">
                <a:solidFill>
                  <a:srgbClr val="FF0000"/>
                </a:solidFill>
              </a:rPr>
              <a:t> parameter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22" name="TextShape 2">
            <a:extLst>
              <a:ext uri="{FF2B5EF4-FFF2-40B4-BE49-F238E27FC236}">
                <a16:creationId xmlns:a16="http://schemas.microsoft.com/office/drawing/2014/main" id="{640EA0DD-83B5-493E-AD69-C8998EDF65C9}"/>
              </a:ext>
            </a:extLst>
          </p:cNvPr>
          <p:cNvSpPr txBox="1"/>
          <p:nvPr/>
        </p:nvSpPr>
        <p:spPr>
          <a:xfrm>
            <a:off x="8626229" y="3648391"/>
            <a:ext cx="3476848" cy="31253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360" algn="just"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</a:pPr>
            <a:r>
              <a:rPr lang="en-GB" sz="1400" spc="-1" dirty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U-238 (</a:t>
            </a:r>
            <a:r>
              <a:rPr lang="en-GB" sz="1400" spc="-1" dirty="0" err="1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n,γ</a:t>
            </a:r>
            <a:r>
              <a:rPr lang="en-GB" sz="1400" spc="-1" dirty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) ratio JEFF-3.3/JEFF-3.1.1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F39F740-179E-477D-9533-DB4C1EF8EC87}"/>
              </a:ext>
            </a:extLst>
          </p:cNvPr>
          <p:cNvSpPr/>
          <p:nvPr/>
        </p:nvSpPr>
        <p:spPr bwMode="auto">
          <a:xfrm>
            <a:off x="8784675" y="4277498"/>
            <a:ext cx="613165" cy="1421243"/>
          </a:xfrm>
          <a:prstGeom prst="ellipse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5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3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Thermal Reactors C/E validation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520596-54A1-E035-676A-D5FAAA3799CC}"/>
              </a:ext>
            </a:extLst>
          </p:cNvPr>
          <p:cNvSpPr txBox="1"/>
          <p:nvPr/>
        </p:nvSpPr>
        <p:spPr>
          <a:xfrm>
            <a:off x="289405" y="4920238"/>
            <a:ext cx="56714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400" i="1" u="none" strike="noStrike" baseline="0" dirty="0">
                <a:solidFill>
                  <a:srgbClr val="000000"/>
                </a:solidFill>
              </a:rPr>
              <a:t>CREOLE </a:t>
            </a:r>
            <a:r>
              <a:rPr lang="es-ES" sz="1400" i="1" u="none" strike="noStrike" baseline="0" dirty="0" err="1">
                <a:solidFill>
                  <a:srgbClr val="000000"/>
                </a:solidFill>
              </a:rPr>
              <a:t>benchmark</a:t>
            </a:r>
            <a:endParaRPr lang="es-ES" sz="14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0B199D-E381-555D-623F-F9D104B1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67" y="1639188"/>
            <a:ext cx="5146154" cy="335882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ABF61E8-1220-0F9B-BFED-3F71B083BD2C}"/>
              </a:ext>
            </a:extLst>
          </p:cNvPr>
          <p:cNvSpPr txBox="1"/>
          <p:nvPr/>
        </p:nvSpPr>
        <p:spPr>
          <a:xfrm>
            <a:off x="538272" y="5318009"/>
            <a:ext cx="91787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600" dirty="0">
                <a:cs typeface="Arial" panose="020B0604020202020204" pitchFamily="34" charset="0"/>
              </a:rPr>
              <a:t>Calculations with MCNP6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cs typeface="Arial" panose="020B0604020202020204" pitchFamily="34" charset="0"/>
              </a:rPr>
              <a:t>JEFF-3.3 exhibits a strong trend with temperature for KRITZ/Series 4</a:t>
            </a:r>
          </a:p>
          <a:p>
            <a:pPr>
              <a:spcBef>
                <a:spcPts val="600"/>
              </a:spcBef>
            </a:pPr>
            <a:r>
              <a:rPr lang="en-GB" sz="1600" dirty="0">
                <a:cs typeface="Arial" panose="020B0604020202020204" pitchFamily="34" charset="0"/>
              </a:rPr>
              <a:t>Perturbation analysis showed that trend is dominated by </a:t>
            </a:r>
            <a:r>
              <a:rPr lang="en-US" sz="1600" baseline="30000" dirty="0">
                <a:solidFill>
                  <a:srgbClr val="FF0000"/>
                </a:solidFill>
                <a:cs typeface="Arial" panose="020B0604020202020204" pitchFamily="34" charset="0"/>
              </a:rPr>
              <a:t>235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U(</a:t>
            </a:r>
            <a:r>
              <a:rPr lang="en-US" sz="1600" dirty="0" err="1">
                <a:solidFill>
                  <a:srgbClr val="FF0000"/>
                </a:solidFill>
                <a:cs typeface="Arial" panose="020B0604020202020204" pitchFamily="34" charset="0"/>
              </a:rPr>
              <a:t>n,fission</a:t>
            </a:r>
            <a:r>
              <a:rPr lang="en-US" sz="1600" dirty="0">
                <a:solidFill>
                  <a:srgbClr val="FF0000"/>
                </a:solidFill>
                <a:cs typeface="Arial" panose="020B0604020202020204" pitchFamily="34" charset="0"/>
              </a:rPr>
              <a:t>) in the energy range ~ 0.01 eV –1eV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522A67-7F02-A865-D589-B11074F749C3}"/>
              </a:ext>
            </a:extLst>
          </p:cNvPr>
          <p:cNvSpPr txBox="1"/>
          <p:nvPr/>
        </p:nvSpPr>
        <p:spPr>
          <a:xfrm>
            <a:off x="334434" y="1032042"/>
            <a:ext cx="9801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CREOLE and KRITZ (LWR lattices at KRITZ reactor in </a:t>
            </a:r>
            <a:r>
              <a:rPr lang="en-US" b="1" dirty="0" err="1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Studsvik</a:t>
            </a:r>
            <a:r>
              <a:rPr lang="en-US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) benchmarks</a:t>
            </a:r>
            <a:endParaRPr lang="es-ES" dirty="0">
              <a:latin typeface="Vodafone Rg"/>
              <a:ea typeface="+mj-ea"/>
              <a:cs typeface="+mj-cs"/>
            </a:endParaRPr>
          </a:p>
        </p:txBody>
      </p:sp>
      <p:pic>
        <p:nvPicPr>
          <p:cNvPr id="7" name="Picture 2" descr="A blue and black circle with red dots&#10;&#10;Description automatically generated">
            <a:extLst>
              <a:ext uri="{FF2B5EF4-FFF2-40B4-BE49-F238E27FC236}">
                <a16:creationId xmlns:a16="http://schemas.microsoft.com/office/drawing/2014/main" id="{F26ACD6E-E2EF-9CFD-6D04-4A0378076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5" y="1903341"/>
            <a:ext cx="2933824" cy="2933824"/>
          </a:xfrm>
          <a:prstGeom prst="rect">
            <a:avLst/>
          </a:prstGeom>
        </p:spPr>
      </p:pic>
      <p:pic>
        <p:nvPicPr>
          <p:cNvPr id="8" name="Picture 4" descr="A group of rectangular objects with red and blue lines&#10;&#10;Description automatically generated">
            <a:extLst>
              <a:ext uri="{FF2B5EF4-FFF2-40B4-BE49-F238E27FC236}">
                <a16:creationId xmlns:a16="http://schemas.microsoft.com/office/drawing/2014/main" id="{46401DE1-C06B-8E24-CA92-36921F16F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37" y="1903341"/>
            <a:ext cx="1877104" cy="2912701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BDBC476-C92D-9411-C5EC-EE667E7D6E60}"/>
              </a:ext>
            </a:extLst>
          </p:cNvPr>
          <p:cNvSpPr txBox="1"/>
          <p:nvPr/>
        </p:nvSpPr>
        <p:spPr>
          <a:xfrm>
            <a:off x="7077312" y="4914859"/>
            <a:ext cx="32309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C/E for KRITZ4/Series4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934839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760648F-3D5D-7298-B1A5-8BC1D666E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274638"/>
            <a:ext cx="10750509" cy="889972"/>
          </a:xfrm>
        </p:spPr>
        <p:txBody>
          <a:bodyPr/>
          <a:lstStyle/>
          <a:p>
            <a:r>
              <a:rPr lang="en-GB" b="1" dirty="0">
                <a:solidFill>
                  <a:srgbClr val="0070C0"/>
                </a:solidFill>
                <a:latin typeface="Vodafone Rg"/>
              </a:rPr>
              <a:t>D5.7</a:t>
            </a:r>
            <a:r>
              <a:rPr lang="en-GB" b="1" dirty="0">
                <a:solidFill>
                  <a:srgbClr val="E60000"/>
                </a:solidFill>
                <a:latin typeface="Vodafone Rg"/>
              </a:rPr>
              <a:t> </a:t>
            </a:r>
            <a:r>
              <a:rPr lang="en-GB" b="1" dirty="0">
                <a:solidFill>
                  <a:srgbClr val="4A4D4E"/>
                </a:solidFill>
                <a:latin typeface="Vodafone Rg"/>
              </a:rPr>
              <a:t>| Results: Commercial LWR C/E validation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E3DB469-0002-D5FE-0168-97BA9F1A3D19}"/>
              </a:ext>
            </a:extLst>
          </p:cNvPr>
          <p:cNvSpPr/>
          <p:nvPr/>
        </p:nvSpPr>
        <p:spPr>
          <a:xfrm>
            <a:off x="334434" y="1023966"/>
            <a:ext cx="711071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spcBef>
                <a:spcPts val="600"/>
              </a:spcBef>
            </a:pPr>
            <a:r>
              <a:rPr lang="en-GB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Analysis of Post-Irradiation Experiments (PIE) of PWR UO</a:t>
            </a:r>
            <a:r>
              <a:rPr lang="en-GB" b="1" baseline="-25000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2</a:t>
            </a:r>
            <a:r>
              <a:rPr lang="en-GB" b="1" dirty="0">
                <a:solidFill>
                  <a:srgbClr val="0070C0"/>
                </a:solidFill>
                <a:latin typeface="Vodafone Rg"/>
                <a:ea typeface="+mj-ea"/>
                <a:cs typeface="+mj-cs"/>
              </a:rPr>
              <a:t> pellets </a:t>
            </a:r>
          </a:p>
          <a:p>
            <a:pPr marL="0" lvl="1">
              <a:spcBef>
                <a:spcPts val="600"/>
              </a:spcBef>
            </a:pPr>
            <a:r>
              <a:rPr lang="en-GB" sz="16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JEFF-4T3 C/E isotopic prediction consistent with experimental uncertainties, but trends with burnup were observed</a:t>
            </a:r>
          </a:p>
          <a:p>
            <a:pPr marL="0" lvl="1" algn="just">
              <a:spcBef>
                <a:spcPts val="600"/>
              </a:spcBef>
            </a:pPr>
            <a:r>
              <a:rPr lang="en-GB" sz="16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APOLLO calculations: a perturbation analysis </a:t>
            </a:r>
            <a:r>
              <a:rPr lang="en-US" sz="16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suggested that some capture cross sections in specific thermal regions should still be revised:</a:t>
            </a:r>
            <a:endParaRPr lang="es-ES" sz="1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lvl="1" algn="just">
              <a:spcBef>
                <a:spcPts val="600"/>
              </a:spcBef>
            </a:pPr>
            <a:endParaRPr lang="fr-FR" sz="1600" dirty="0"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A8487D4-23B9-5D1D-C3F0-865B9C7C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104" y="1099178"/>
            <a:ext cx="4800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CA24FDB-6292-31AA-A1CE-080E9BB56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924514" y="3481110"/>
            <a:ext cx="2511425" cy="35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D2E5757-5D5D-472C-C957-4D7EA111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372589" y="3815233"/>
            <a:ext cx="2486025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Line 5">
            <a:extLst>
              <a:ext uri="{FF2B5EF4-FFF2-40B4-BE49-F238E27FC236}">
                <a16:creationId xmlns:a16="http://schemas.microsoft.com/office/drawing/2014/main" id="{AD21D427-4AA6-ED12-44B4-69609D4A4B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7513" y="3343940"/>
            <a:ext cx="3120658" cy="1413777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EE7834AD-3554-D9FD-5F90-22E99163CA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64992" y="3343940"/>
            <a:ext cx="510365" cy="1679944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98BF02-FC7F-2C90-91F5-0B65CC75FF89}"/>
              </a:ext>
            </a:extLst>
          </p:cNvPr>
          <p:cNvSpPr txBox="1"/>
          <p:nvPr/>
        </p:nvSpPr>
        <p:spPr>
          <a:xfrm>
            <a:off x="692499" y="2614716"/>
            <a:ext cx="5571756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JEFF-4T3/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239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Pu(n</a:t>
            </a:r>
            <a:r>
              <a:rPr lang="en-US" sz="16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[0.10-0.53]</a:t>
            </a:r>
            <a:r>
              <a:rPr lang="en-US" sz="1600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eV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</a:t>
            </a:r>
            <a:r>
              <a:rPr lang="en-US" sz="1600" dirty="0" err="1">
                <a:solidFill>
                  <a:srgbClr val="FF0000"/>
                </a:solidFill>
                <a:effectLst/>
                <a:latin typeface="Symbol" panose="05050102010706020507" pitchFamily="18" charset="2"/>
                <a:ea typeface="PMingLiU" panose="02020500000000000000" pitchFamily="18" charset="-12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) should be increased by (+5.3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±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1.4)% (prior uncertainty was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±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3%)</a:t>
            </a:r>
            <a:endParaRPr lang="es-E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lvl="0">
              <a:spcAft>
                <a:spcPts val="600"/>
              </a:spcAft>
            </a:pP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JEFF-4T3/</a:t>
            </a:r>
            <a:r>
              <a:rPr lang="en-US" sz="1600" baseline="30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240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Pu(n</a:t>
            </a:r>
            <a:r>
              <a:rPr lang="en-US" sz="16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[0.53-4.00]</a:t>
            </a:r>
            <a:r>
              <a:rPr lang="en-US" sz="1600" baseline="-250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eV</a:t>
            </a:r>
            <a:r>
              <a:rPr lang="en-US" sz="1600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,</a:t>
            </a:r>
            <a:r>
              <a:rPr lang="en-US" sz="1600" dirty="0" err="1">
                <a:solidFill>
                  <a:srgbClr val="FF0000"/>
                </a:solidFill>
                <a:effectLst/>
                <a:latin typeface="Symbol" panose="05050102010706020507" pitchFamily="18" charset="2"/>
                <a:ea typeface="PMingLiU" panose="02020500000000000000" pitchFamily="18" charset="-120"/>
                <a:cs typeface="Arial" panose="020B0604020202020204" pitchFamily="34" charset="0"/>
              </a:rPr>
              <a:t>g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) should be increased by (+1.5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±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2.2)% (prior uncertainty was 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</a:rPr>
              <a:t>±</a:t>
            </a:r>
            <a:r>
              <a:rPr lang="en-US" sz="16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3%)</a:t>
            </a:r>
            <a:endParaRPr lang="es-ES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3742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17581</TotalTime>
  <Words>1521</Words>
  <Application>Microsoft Office PowerPoint</Application>
  <PresentationFormat>Panorámica</PresentationFormat>
  <Paragraphs>241</Paragraphs>
  <Slides>21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PMingLiU</vt:lpstr>
      <vt:lpstr>Arial</vt:lpstr>
      <vt:lpstr>Calibri</vt:lpstr>
      <vt:lpstr>Calibri Light</vt:lpstr>
      <vt:lpstr>Century Gothic</vt:lpstr>
      <vt:lpstr>Franklin Gothic Medium</vt:lpstr>
      <vt:lpstr>Symbol</vt:lpstr>
      <vt:lpstr>Times New Roman</vt:lpstr>
      <vt:lpstr>Vodafone Light</vt:lpstr>
      <vt:lpstr>Vodafone Lt</vt:lpstr>
      <vt:lpstr>Vodafone Rg</vt:lpstr>
      <vt:lpstr>Tema de Office</vt:lpstr>
      <vt:lpstr>Presentación de PowerPoint</vt:lpstr>
      <vt:lpstr>D5.7 | Objective</vt:lpstr>
      <vt:lpstr>D5.7 | Status</vt:lpstr>
      <vt:lpstr>D5.7 | Contents</vt:lpstr>
      <vt:lpstr>D5.7 | Results: Advanced Fast Reactors C/E validation</vt:lpstr>
      <vt:lpstr>D5.7 | Results: Advanced Fast Reactors C/E validation</vt:lpstr>
      <vt:lpstr>D5.7 | Results: Advanced Fast Reactors C/E validation</vt:lpstr>
      <vt:lpstr>D5.7 | Results: Thermal Reactors C/E validation</vt:lpstr>
      <vt:lpstr>D5.7 | Results: Commercial LWR C/E validation</vt:lpstr>
      <vt:lpstr>D5.7 | Results: Commercial LWR C/E validation</vt:lpstr>
      <vt:lpstr>D5.7 | Results: Shielding benchmarks</vt:lpstr>
      <vt:lpstr>D5.7 | Results: Shielding benchmarks</vt:lpstr>
      <vt:lpstr>D5.7 | Concluding remarks</vt:lpstr>
      <vt:lpstr>Presentación de PowerPoint</vt:lpstr>
      <vt:lpstr>D5.9 | Objective</vt:lpstr>
      <vt:lpstr>D5.9 | Status</vt:lpstr>
      <vt:lpstr>D5.9 | Contents</vt:lpstr>
      <vt:lpstr>D5.9 | Concluding remarks</vt:lpstr>
      <vt:lpstr>D5.9 | Dissemination</vt:lpstr>
      <vt:lpstr>Backup slides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Romojaro Otero</dc:creator>
  <cp:lastModifiedBy>NURIA GARCIA HERRANZ</cp:lastModifiedBy>
  <cp:revision>1481</cp:revision>
  <cp:lastPrinted>2018-04-18T17:21:48Z</cp:lastPrinted>
  <dcterms:created xsi:type="dcterms:W3CDTF">2015-10-11T11:28:42Z</dcterms:created>
  <dcterms:modified xsi:type="dcterms:W3CDTF">2024-07-02T20:22:32Z</dcterms:modified>
</cp:coreProperties>
</file>