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441" r:id="rId2"/>
    <p:sldId id="442" r:id="rId3"/>
    <p:sldId id="459" r:id="rId4"/>
    <p:sldId id="495" r:id="rId5"/>
    <p:sldId id="496" r:id="rId6"/>
    <p:sldId id="509" r:id="rId7"/>
    <p:sldId id="510" r:id="rId8"/>
    <p:sldId id="511" r:id="rId9"/>
    <p:sldId id="513" r:id="rId10"/>
    <p:sldId id="498" r:id="rId11"/>
    <p:sldId id="493" r:id="rId12"/>
    <p:sldId id="499" r:id="rId13"/>
    <p:sldId id="500" r:id="rId14"/>
    <p:sldId id="501" r:id="rId15"/>
    <p:sldId id="505" r:id="rId16"/>
    <p:sldId id="506" r:id="rId17"/>
    <p:sldId id="523" r:id="rId18"/>
    <p:sldId id="518" r:id="rId19"/>
    <p:sldId id="464" r:id="rId20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55"/>
    <p:restoredTop sz="91973"/>
  </p:normalViewPr>
  <p:slideViewPr>
    <p:cSldViewPr snapToGrid="0">
      <p:cViewPr varScale="1">
        <p:scale>
          <a:sx n="117" d="100"/>
          <a:sy n="117" d="100"/>
        </p:scale>
        <p:origin x="212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C1A36-6E6A-7A44-97AC-FAFE4A74430D}" type="datetimeFigureOut">
              <a:rPr lang="fr-FR" smtClean="0"/>
              <a:t>27/06/2024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3790A-6FD1-AA4D-9BB0-2DCDC9C4A5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2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DD420-6D69-EE4B-A48B-4B9A45EA106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001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790A-6FD1-AA4D-9BB0-2DCDC9C4A51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614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790A-6FD1-AA4D-9BB0-2DCDC9C4A51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124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790A-6FD1-AA4D-9BB0-2DCDC9C4A51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146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790A-6FD1-AA4D-9BB0-2DCDC9C4A51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286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790A-6FD1-AA4D-9BB0-2DCDC9C4A51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14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790A-6FD1-AA4D-9BB0-2DCDC9C4A51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934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790A-6FD1-AA4D-9BB0-2DCDC9C4A51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384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790A-6FD1-AA4D-9BB0-2DCDC9C4A51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545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790A-6FD1-AA4D-9BB0-2DCDC9C4A51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661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790A-6FD1-AA4D-9BB0-2DCDC9C4A51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90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790A-6FD1-AA4D-9BB0-2DCDC9C4A51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48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790A-6FD1-AA4D-9BB0-2DCDC9C4A51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93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790A-6FD1-AA4D-9BB0-2DCDC9C4A51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73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790A-6FD1-AA4D-9BB0-2DCDC9C4A51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182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790A-6FD1-AA4D-9BB0-2DCDC9C4A51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47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790A-6FD1-AA4D-9BB0-2DCDC9C4A51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43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790A-6FD1-AA4D-9BB0-2DCDC9C4A51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405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3790A-6FD1-AA4D-9BB0-2DCDC9C4A51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7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2693-8B8F-EF4D-88C5-A83E40FB877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A262-875C-8547-BB82-35FA203E8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7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100000">
              <a:srgbClr val="FFFFFF"/>
            </a:gs>
            <a:gs pos="99000">
              <a:schemeClr val="tx1">
                <a:alpha val="9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82693-8B8F-EF4D-88C5-A83E40FB877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27/06/2024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7A262-875C-8547-BB82-35FA203E8EA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371475" rtl="0" eaLnBrk="1" latinLnBrk="0" hangingPunct="1"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606" indent="-278606" algn="l" defTabSz="37147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defTabSz="371475" rtl="0" eaLnBrk="1" latinLnBrk="0" hangingPunct="1">
        <a:spcBef>
          <a:spcPct val="20000"/>
        </a:spcBef>
        <a:buFont typeface="Arial"/>
        <a:buChar char="–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371475" rtl="0" eaLnBrk="1" latinLnBrk="0" hangingPunct="1">
        <a:spcBef>
          <a:spcPct val="20000"/>
        </a:spcBef>
        <a:buFont typeface="Arial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371475" rtl="0" eaLnBrk="1" latinLnBrk="0" hangingPunct="1">
        <a:spcBef>
          <a:spcPct val="20000"/>
        </a:spcBef>
        <a:buFont typeface="Arial"/>
        <a:buChar char="–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371475" rtl="0" eaLnBrk="1" latinLnBrk="0" hangingPunct="1">
        <a:spcBef>
          <a:spcPct val="20000"/>
        </a:spcBef>
        <a:buFont typeface="Arial"/>
        <a:buChar char="»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371475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371475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371475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371475" rtl="0" eaLnBrk="1" latinLnBrk="0" hangingPunct="1">
        <a:spcBef>
          <a:spcPct val="20000"/>
        </a:spcBef>
        <a:buFont typeface="Arial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371475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">
            <a:extLst>
              <a:ext uri="{FF2B5EF4-FFF2-40B4-BE49-F238E27FC236}">
                <a16:creationId xmlns:a16="http://schemas.microsoft.com/office/drawing/2014/main" id="{BBD8E640-F96A-F04B-8475-D466B20BBC81}"/>
              </a:ext>
            </a:extLst>
          </p:cNvPr>
          <p:cNvSpPr txBox="1"/>
          <p:nvPr/>
        </p:nvSpPr>
        <p:spPr>
          <a:xfrm>
            <a:off x="-3" y="173950"/>
            <a:ext cx="990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FFF00"/>
                </a:solidFill>
                <a:latin typeface="Chalkboard"/>
                <a:cs typeface="Chalkboard"/>
              </a:rPr>
              <a:t>  </a:t>
            </a:r>
            <a:r>
              <a:rPr lang="fr-FR" sz="40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Uncertainty</a:t>
            </a:r>
            <a:r>
              <a:rPr lang="fr-FR" sz="40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and </a:t>
            </a:r>
            <a:r>
              <a:rPr lang="fr-FR" sz="40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parameter</a:t>
            </a:r>
            <a:r>
              <a:rPr lang="fr-FR" sz="40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optimisation in high-</a:t>
            </a:r>
            <a:r>
              <a:rPr lang="fr-FR" sz="40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energy</a:t>
            </a:r>
            <a:r>
              <a:rPr lang="fr-FR" sz="40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fr-FR" sz="40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models</a:t>
            </a:r>
            <a:endParaRPr lang="fr-FR" sz="40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506B1C4-F6E3-7B70-EE0E-5BC700532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065" y="2883109"/>
            <a:ext cx="1365862" cy="65106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FA9365E-5977-88E7-DAB1-AA2FFCC4A7CD}"/>
              </a:ext>
            </a:extLst>
          </p:cNvPr>
          <p:cNvSpPr txBox="1"/>
          <p:nvPr/>
        </p:nvSpPr>
        <p:spPr>
          <a:xfrm>
            <a:off x="3842436" y="2502927"/>
            <a:ext cx="23072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Jean-Christophe David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EF9BCBF-1622-AF8D-4B4B-A7419B37D388}"/>
              </a:ext>
            </a:extLst>
          </p:cNvPr>
          <p:cNvSpPr txBox="1"/>
          <p:nvPr/>
        </p:nvSpPr>
        <p:spPr>
          <a:xfrm>
            <a:off x="2850198" y="3914343"/>
            <a:ext cx="420559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Work </a:t>
            </a:r>
            <a:r>
              <a:rPr lang="fr-FR" sz="2400" dirty="0" err="1"/>
              <a:t>done</a:t>
            </a:r>
            <a:r>
              <a:rPr lang="fr-FR" sz="2400" dirty="0"/>
              <a:t> by </a:t>
            </a:r>
            <a:r>
              <a:rPr lang="fr-FR" sz="2400" dirty="0">
                <a:solidFill>
                  <a:srgbClr val="FF0000"/>
                </a:solidFill>
              </a:rPr>
              <a:t>J. Hirtz </a:t>
            </a:r>
            <a:r>
              <a:rPr lang="fr-FR" sz="2400" dirty="0"/>
              <a:t>(Post-doc)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24B8F7-539E-5EB2-496C-C6E6338DC3CC}"/>
              </a:ext>
            </a:extLst>
          </p:cNvPr>
          <p:cNvSpPr txBox="1"/>
          <p:nvPr/>
        </p:nvSpPr>
        <p:spPr>
          <a:xfrm>
            <a:off x="2850198" y="5071872"/>
            <a:ext cx="420559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SANDA Final workshop. General Meeting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Madrid - 3–5 </a:t>
            </a:r>
            <a:r>
              <a:rPr lang="fr-FR" dirty="0" err="1">
                <a:solidFill>
                  <a:schemeClr val="bg1"/>
                </a:solidFill>
              </a:rPr>
              <a:t>Jul</a:t>
            </a:r>
            <a:r>
              <a:rPr lang="fr-FR" dirty="0">
                <a:solidFill>
                  <a:schemeClr val="bg1"/>
                </a:solidFill>
              </a:rPr>
              <a:t> 2024 </a:t>
            </a:r>
          </a:p>
        </p:txBody>
      </p:sp>
    </p:spTree>
    <p:extLst>
      <p:ext uri="{BB962C8B-B14F-4D97-AF65-F5344CB8AC3E}">
        <p14:creationId xmlns:p14="http://schemas.microsoft.com/office/powerpoint/2010/main" val="20008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AC668A9-D785-20BF-0B76-30AA9D3F380C}"/>
              </a:ext>
            </a:extLst>
          </p:cNvPr>
          <p:cNvSpPr txBox="1"/>
          <p:nvPr/>
        </p:nvSpPr>
        <p:spPr>
          <a:xfrm>
            <a:off x="0" y="30006"/>
            <a:ext cx="986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halkboard" panose="03050602040202020205" pitchFamily="66" charset="77"/>
              </a:rPr>
              <a:t>Method</a:t>
            </a: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9AC55998-2276-9788-70FD-8AA306357CEE}"/>
              </a:ext>
            </a:extLst>
          </p:cNvPr>
          <p:cNvSpPr txBox="1"/>
          <p:nvPr/>
        </p:nvSpPr>
        <p:spPr>
          <a:xfrm>
            <a:off x="6973824" y="6386675"/>
            <a:ext cx="29163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Uncertainty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and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parameter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optimisation in high-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energy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models</a:t>
            </a:r>
            <a:endParaRPr lang="fr-FR" sz="12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833CB9-A8BA-FC12-54E0-B4D787DFEE75}"/>
              </a:ext>
            </a:extLst>
          </p:cNvPr>
          <p:cNvSpPr txBox="1"/>
          <p:nvPr/>
        </p:nvSpPr>
        <p:spPr>
          <a:xfrm>
            <a:off x="-2251" y="6439129"/>
            <a:ext cx="230653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SANDA Final workshop. General Meeting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Madrid - 3–5 </a:t>
            </a:r>
            <a:r>
              <a:rPr lang="fr-FR" sz="1000" dirty="0" err="1">
                <a:solidFill>
                  <a:schemeClr val="bg1"/>
                </a:solidFill>
              </a:rPr>
              <a:t>Jul</a:t>
            </a:r>
            <a:r>
              <a:rPr lang="fr-FR" sz="1000" dirty="0">
                <a:solidFill>
                  <a:schemeClr val="bg1"/>
                </a:solidFill>
              </a:rPr>
              <a:t> 2024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E38CC05-ACC7-6703-5D39-0B006023F597}"/>
              </a:ext>
            </a:extLst>
          </p:cNvPr>
          <p:cNvSpPr txBox="1"/>
          <p:nvPr/>
        </p:nvSpPr>
        <p:spPr>
          <a:xfrm>
            <a:off x="3719193" y="479665"/>
            <a:ext cx="246761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Parameter</a:t>
            </a:r>
            <a:r>
              <a:rPr lang="fr-FR" dirty="0">
                <a:solidFill>
                  <a:schemeClr val="bg1"/>
                </a:solidFill>
              </a:rPr>
              <a:t> optimisation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41A2CE-E376-A4B8-A713-0D48D20BE6DE}"/>
              </a:ext>
            </a:extLst>
          </p:cNvPr>
          <p:cNvSpPr txBox="1"/>
          <p:nvPr/>
        </p:nvSpPr>
        <p:spPr>
          <a:xfrm>
            <a:off x="3719193" y="848997"/>
            <a:ext cx="246761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Gibbs-sampling-like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49EDE90-FA0E-D965-3ABC-D83F0B1F9BF8}"/>
              </a:ext>
            </a:extLst>
          </p:cNvPr>
          <p:cNvSpPr txBox="1"/>
          <p:nvPr/>
        </p:nvSpPr>
        <p:spPr>
          <a:xfrm>
            <a:off x="297712" y="1575655"/>
            <a:ext cx="92159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Similar</a:t>
            </a:r>
            <a:r>
              <a:rPr lang="fr-FR" dirty="0">
                <a:solidFill>
                  <a:schemeClr val="bg1"/>
                </a:solidFill>
              </a:rPr>
              <a:t> process as GLS, But…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No more </a:t>
            </a:r>
            <a:r>
              <a:rPr lang="fr-FR" dirty="0" err="1">
                <a:solidFill>
                  <a:schemeClr val="bg1"/>
                </a:solidFill>
              </a:rPr>
              <a:t>from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But </a:t>
            </a:r>
            <a:r>
              <a:rPr lang="fr-FR" dirty="0" err="1">
                <a:solidFill>
                  <a:schemeClr val="bg1"/>
                </a:solidFill>
              </a:rPr>
              <a:t>from</a:t>
            </a:r>
            <a:r>
              <a:rPr lang="fr-FR" dirty="0">
                <a:solidFill>
                  <a:schemeClr val="bg1"/>
                </a:solidFill>
              </a:rPr>
              <a:t>					(</a:t>
            </a:r>
            <a:r>
              <a:rPr lang="fr-FR" i="1" dirty="0">
                <a:solidFill>
                  <a:schemeClr val="bg1"/>
                </a:solidFill>
              </a:rPr>
              <a:t>break</a:t>
            </a:r>
            <a:r>
              <a:rPr lang="fr-FR" dirty="0">
                <a:solidFill>
                  <a:schemeClr val="bg1"/>
                </a:solidFill>
              </a:rPr>
              <a:t> the </a:t>
            </a:r>
            <a:r>
              <a:rPr lang="fr-FR" dirty="0" err="1">
                <a:solidFill>
                  <a:schemeClr val="bg1"/>
                </a:solidFill>
              </a:rPr>
              <a:t>linear</a:t>
            </a:r>
            <a:r>
              <a:rPr lang="fr-FR" dirty="0">
                <a:solidFill>
                  <a:schemeClr val="bg1"/>
                </a:solidFill>
              </a:rPr>
              <a:t> approximation)</a:t>
            </a:r>
          </a:p>
          <a:p>
            <a:r>
              <a:rPr lang="fr-FR" dirty="0">
                <a:solidFill>
                  <a:schemeClr val="bg1"/>
                </a:solidFill>
              </a:rPr>
              <a:t>	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and 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73C8027-7753-D9A1-75D1-B9782AC84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39" y="4992047"/>
            <a:ext cx="5181600" cy="5334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6930B5-2A70-5A60-0E0B-5525AAB14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0772" y="2122587"/>
            <a:ext cx="4664052" cy="633608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8C9A8B86-4B01-826A-2639-600679FD0AC1}"/>
              </a:ext>
            </a:extLst>
          </p:cNvPr>
          <p:cNvGrpSpPr/>
          <p:nvPr/>
        </p:nvGrpSpPr>
        <p:grpSpPr>
          <a:xfrm>
            <a:off x="2231139" y="3119700"/>
            <a:ext cx="6733656" cy="470185"/>
            <a:chOff x="1151018" y="3685569"/>
            <a:chExt cx="6733656" cy="470185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9E70793A-BD8D-A376-0AC8-F4991AC829A8}"/>
                </a:ext>
              </a:extLst>
            </p:cNvPr>
            <p:cNvGrpSpPr/>
            <p:nvPr/>
          </p:nvGrpSpPr>
          <p:grpSpPr>
            <a:xfrm>
              <a:off x="1151018" y="3685569"/>
              <a:ext cx="6733656" cy="470185"/>
              <a:chOff x="2628000" y="2297433"/>
              <a:chExt cx="6733656" cy="470185"/>
            </a:xfrm>
          </p:grpSpPr>
          <p:pic>
            <p:nvPicPr>
              <p:cNvPr id="20" name="Image 19">
                <a:extLst>
                  <a:ext uri="{FF2B5EF4-FFF2-40B4-BE49-F238E27FC236}">
                    <a16:creationId xmlns:a16="http://schemas.microsoft.com/office/drawing/2014/main" id="{ECA1F775-069B-8D7A-B301-0264363A2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397" t="45443" r="741" b="5424"/>
              <a:stretch/>
            </p:blipFill>
            <p:spPr>
              <a:xfrm>
                <a:off x="4249656" y="2299618"/>
                <a:ext cx="5112000" cy="468000"/>
              </a:xfrm>
              <a:prstGeom prst="rect">
                <a:avLst/>
              </a:prstGeom>
            </p:spPr>
          </p:pic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id="{051B149B-2515-948E-5B70-23071DEB89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46" t="79" r="71065" b="50864"/>
              <a:stretch/>
            </p:blipFill>
            <p:spPr>
              <a:xfrm>
                <a:off x="2628000" y="2297433"/>
                <a:ext cx="1620000" cy="468000"/>
              </a:xfrm>
              <a:prstGeom prst="rect">
                <a:avLst/>
              </a:prstGeom>
            </p:spPr>
          </p:pic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7A1DFD8-278F-5AD2-271D-6ECEBAE51AED}"/>
                </a:ext>
              </a:extLst>
            </p:cNvPr>
            <p:cNvSpPr txBox="1"/>
            <p:nvPr/>
          </p:nvSpPr>
          <p:spPr>
            <a:xfrm>
              <a:off x="1388889" y="3864056"/>
              <a:ext cx="2926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i="1" dirty="0"/>
                <a:t>i+1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9D9D696-5FAC-E2BB-20D2-BB9A316B8185}"/>
                </a:ext>
              </a:extLst>
            </p:cNvPr>
            <p:cNvSpPr txBox="1"/>
            <p:nvPr/>
          </p:nvSpPr>
          <p:spPr>
            <a:xfrm>
              <a:off x="6662212" y="3715937"/>
              <a:ext cx="34847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2800" i="1" dirty="0"/>
                <a:t>T</a:t>
              </a:r>
              <a:r>
                <a:rPr lang="fr-FR" sz="2800" i="1" baseline="-25000" dirty="0"/>
                <a:t>i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CA83CA50-AD26-F82C-12FA-86840863FB09}"/>
              </a:ext>
            </a:extLst>
          </p:cNvPr>
          <p:cNvGrpSpPr/>
          <p:nvPr/>
        </p:nvGrpSpPr>
        <p:grpSpPr>
          <a:xfrm>
            <a:off x="2210772" y="4007712"/>
            <a:ext cx="2166676" cy="468000"/>
            <a:chOff x="2168000" y="4354490"/>
            <a:chExt cx="4416357" cy="951801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F4372D55-2F35-C46A-1257-3A3E8995C80F}"/>
                </a:ext>
              </a:extLst>
            </p:cNvPr>
            <p:cNvGrpSpPr/>
            <p:nvPr/>
          </p:nvGrpSpPr>
          <p:grpSpPr>
            <a:xfrm>
              <a:off x="2168000" y="4354490"/>
              <a:ext cx="4416357" cy="951801"/>
              <a:chOff x="2168000" y="4393402"/>
              <a:chExt cx="4416357" cy="951801"/>
            </a:xfrm>
          </p:grpSpPr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4CB6CF32-B0B2-02FC-6FD3-86A4B56B75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8000" y="4393402"/>
                <a:ext cx="4416357" cy="951801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45EBF7D-2E65-96AF-85EF-A968C692C974}"/>
                  </a:ext>
                </a:extLst>
              </p:cNvPr>
              <p:cNvSpPr/>
              <p:nvPr/>
            </p:nvSpPr>
            <p:spPr>
              <a:xfrm>
                <a:off x="5311303" y="4550952"/>
                <a:ext cx="107005" cy="2710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EF33B9C-52B3-2F73-F525-0C360BFD8CA7}"/>
                  </a:ext>
                </a:extLst>
              </p:cNvPr>
              <p:cNvSpPr/>
              <p:nvPr/>
            </p:nvSpPr>
            <p:spPr>
              <a:xfrm>
                <a:off x="5718271" y="4469887"/>
                <a:ext cx="401044" cy="126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52454744-0AC7-E839-6E40-8B9F51264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24056" y="4814196"/>
              <a:ext cx="208090" cy="299650"/>
            </a:xfrm>
            <a:prstGeom prst="rect">
              <a:avLst/>
            </a:prstGeom>
          </p:spPr>
        </p:pic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AB8B1769-949A-3C0A-C2D9-5DB105BBE034}"/>
              </a:ext>
            </a:extLst>
          </p:cNvPr>
          <p:cNvSpPr txBox="1"/>
          <p:nvPr/>
        </p:nvSpPr>
        <p:spPr>
          <a:xfrm>
            <a:off x="2533858" y="5172389"/>
            <a:ext cx="29260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i="1" dirty="0"/>
              <a:t>i+1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6B7D96-341B-E37B-3D6E-C86D2E8A1464}"/>
              </a:ext>
            </a:extLst>
          </p:cNvPr>
          <p:cNvSpPr/>
          <p:nvPr/>
        </p:nvSpPr>
        <p:spPr>
          <a:xfrm>
            <a:off x="297712" y="3816096"/>
            <a:ext cx="7883120" cy="841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en arc 26">
            <a:extLst>
              <a:ext uri="{FF2B5EF4-FFF2-40B4-BE49-F238E27FC236}">
                <a16:creationId xmlns:a16="http://schemas.microsoft.com/office/drawing/2014/main" id="{1F271729-AEF5-661D-F9EA-11439C68CAD1}"/>
              </a:ext>
            </a:extLst>
          </p:cNvPr>
          <p:cNvCxnSpPr>
            <a:cxnSpLocks/>
            <a:endCxn id="23" idx="3"/>
          </p:cNvCxnSpPr>
          <p:nvPr/>
        </p:nvCxnSpPr>
        <p:spPr>
          <a:xfrm rot="10800000" flipV="1">
            <a:off x="4377449" y="2569022"/>
            <a:ext cx="2295503" cy="1672689"/>
          </a:xfrm>
          <a:prstGeom prst="curvedConnector3">
            <a:avLst>
              <a:gd name="adj1" fmla="val -133523"/>
            </a:avLst>
          </a:prstGeom>
          <a:ln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25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AC668A9-D785-20BF-0B76-30AA9D3F380C}"/>
              </a:ext>
            </a:extLst>
          </p:cNvPr>
          <p:cNvSpPr txBox="1"/>
          <p:nvPr/>
        </p:nvSpPr>
        <p:spPr>
          <a:xfrm>
            <a:off x="10800" y="18000"/>
            <a:ext cx="986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chemeClr val="bg1"/>
                </a:solidFill>
                <a:latin typeface="Chalkboard" panose="03050602040202020205" pitchFamily="66" charset="77"/>
              </a:rPr>
              <a:t>Results</a:t>
            </a:r>
            <a:endParaRPr lang="fr-FR" sz="2400" dirty="0"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9AC55998-2276-9788-70FD-8AA306357CEE}"/>
              </a:ext>
            </a:extLst>
          </p:cNvPr>
          <p:cNvSpPr txBox="1"/>
          <p:nvPr/>
        </p:nvSpPr>
        <p:spPr>
          <a:xfrm>
            <a:off x="6973824" y="6386675"/>
            <a:ext cx="29163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Uncertainty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and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parameter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optimisation in high-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energy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models</a:t>
            </a:r>
            <a:endParaRPr lang="fr-FR" sz="12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833CB9-A8BA-FC12-54E0-B4D787DFEE75}"/>
              </a:ext>
            </a:extLst>
          </p:cNvPr>
          <p:cNvSpPr txBox="1"/>
          <p:nvPr/>
        </p:nvSpPr>
        <p:spPr>
          <a:xfrm>
            <a:off x="-2251" y="6439129"/>
            <a:ext cx="230653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SANDA Final workshop. General Meeting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Madrid - 3–5 </a:t>
            </a:r>
            <a:r>
              <a:rPr lang="fr-FR" sz="1000" dirty="0" err="1">
                <a:solidFill>
                  <a:schemeClr val="bg1"/>
                </a:solidFill>
              </a:rPr>
              <a:t>Jul</a:t>
            </a:r>
            <a:r>
              <a:rPr lang="fr-FR" sz="1000" dirty="0">
                <a:solidFill>
                  <a:schemeClr val="bg1"/>
                </a:solidFill>
              </a:rPr>
              <a:t> 2024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ACD51D1-BEEA-884B-3A9D-2CC48CFEF0D5}"/>
              </a:ext>
            </a:extLst>
          </p:cNvPr>
          <p:cNvSpPr txBox="1"/>
          <p:nvPr/>
        </p:nvSpPr>
        <p:spPr>
          <a:xfrm>
            <a:off x="776177" y="1084521"/>
            <a:ext cx="89286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>
                <a:solidFill>
                  <a:schemeClr val="bg1"/>
                </a:solidFill>
              </a:rPr>
              <a:t>Two</a:t>
            </a:r>
            <a:r>
              <a:rPr lang="fr-FR" u="sng" dirty="0">
                <a:solidFill>
                  <a:schemeClr val="bg1"/>
                </a:solidFill>
              </a:rPr>
              <a:t> </a:t>
            </a:r>
            <a:r>
              <a:rPr lang="fr-FR" u="sng" dirty="0" err="1">
                <a:solidFill>
                  <a:schemeClr val="bg1"/>
                </a:solidFill>
              </a:rPr>
              <a:t>examples</a:t>
            </a:r>
            <a:r>
              <a:rPr lang="fr-FR" u="sng" dirty="0">
                <a:solidFill>
                  <a:schemeClr val="bg1"/>
                </a:solidFill>
              </a:rPr>
              <a:t> - </a:t>
            </a:r>
            <a:r>
              <a:rPr lang="fr-FR" u="sng" dirty="0" err="1">
                <a:solidFill>
                  <a:schemeClr val="bg1"/>
                </a:solidFill>
              </a:rPr>
              <a:t>two</a:t>
            </a:r>
            <a:r>
              <a:rPr lang="fr-FR" u="sng" dirty="0">
                <a:solidFill>
                  <a:schemeClr val="bg1"/>
                </a:solidFill>
              </a:rPr>
              <a:t> cases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Model </a:t>
            </a:r>
            <a:r>
              <a:rPr lang="fr-FR" dirty="0" err="1">
                <a:solidFill>
                  <a:schemeClr val="bg1"/>
                </a:solidFill>
              </a:rPr>
              <a:t>needs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improvement</a:t>
            </a:r>
            <a:r>
              <a:rPr lang="fr-FR" dirty="0">
                <a:solidFill>
                  <a:schemeClr val="bg1"/>
                </a:solidFill>
              </a:rPr>
              <a:t>		</a:t>
            </a:r>
            <a:r>
              <a:rPr lang="fr-FR" dirty="0" err="1">
                <a:solidFill>
                  <a:schemeClr val="bg1"/>
                </a:solidFill>
              </a:rPr>
              <a:t>Subthreshold</a:t>
            </a:r>
            <a:r>
              <a:rPr lang="fr-FR" dirty="0">
                <a:solidFill>
                  <a:schemeClr val="bg1"/>
                </a:solidFill>
              </a:rPr>
              <a:t> production of K</a:t>
            </a:r>
            <a:r>
              <a:rPr lang="fr-FR" baseline="30000" dirty="0">
                <a:solidFill>
                  <a:schemeClr val="bg1"/>
                </a:solidFill>
              </a:rPr>
              <a:t>+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Model </a:t>
            </a:r>
            <a:r>
              <a:rPr lang="fr-FR" dirty="0" err="1">
                <a:solidFill>
                  <a:schemeClr val="bg1"/>
                </a:solidFill>
              </a:rPr>
              <a:t>already</a:t>
            </a:r>
            <a:r>
              <a:rPr lang="fr-FR" dirty="0">
                <a:solidFill>
                  <a:schemeClr val="bg1"/>
                </a:solidFill>
              </a:rPr>
              <a:t> not </a:t>
            </a:r>
            <a:r>
              <a:rPr lang="fr-FR" dirty="0" err="1">
                <a:solidFill>
                  <a:schemeClr val="bg1"/>
                </a:solidFill>
              </a:rPr>
              <a:t>bad</a:t>
            </a:r>
            <a:r>
              <a:rPr lang="fr-FR" dirty="0">
                <a:solidFill>
                  <a:schemeClr val="bg1"/>
                </a:solidFill>
              </a:rPr>
              <a:t>			Double </a:t>
            </a:r>
            <a:r>
              <a:rPr lang="fr-FR" dirty="0" err="1">
                <a:solidFill>
                  <a:schemeClr val="bg1"/>
                </a:solidFill>
              </a:rPr>
              <a:t>differential</a:t>
            </a:r>
            <a:r>
              <a:rPr lang="fr-FR" dirty="0">
                <a:solidFill>
                  <a:schemeClr val="bg1"/>
                </a:solidFill>
              </a:rPr>
              <a:t> neutron cross section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E9E09050-D0C5-DF4E-5E14-56F574413F92}"/>
              </a:ext>
            </a:extLst>
          </p:cNvPr>
          <p:cNvSpPr/>
          <p:nvPr/>
        </p:nvSpPr>
        <p:spPr>
          <a:xfrm>
            <a:off x="4181856" y="2304288"/>
            <a:ext cx="865632" cy="19507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D85F56FC-A67D-BADE-DB7F-A6C395059B27}"/>
              </a:ext>
            </a:extLst>
          </p:cNvPr>
          <p:cNvSpPr/>
          <p:nvPr/>
        </p:nvSpPr>
        <p:spPr>
          <a:xfrm>
            <a:off x="4187952" y="3090672"/>
            <a:ext cx="865632" cy="19507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222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AC668A9-D785-20BF-0B76-30AA9D3F380C}"/>
              </a:ext>
            </a:extLst>
          </p:cNvPr>
          <p:cNvSpPr txBox="1"/>
          <p:nvPr/>
        </p:nvSpPr>
        <p:spPr>
          <a:xfrm>
            <a:off x="10800" y="18000"/>
            <a:ext cx="986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chemeClr val="bg1"/>
                </a:solidFill>
                <a:latin typeface="Chalkboard" panose="03050602040202020205" pitchFamily="66" charset="77"/>
              </a:rPr>
              <a:t>Results</a:t>
            </a:r>
            <a:endParaRPr lang="fr-FR" sz="2400" dirty="0"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9AC55998-2276-9788-70FD-8AA306357CEE}"/>
              </a:ext>
            </a:extLst>
          </p:cNvPr>
          <p:cNvSpPr txBox="1"/>
          <p:nvPr/>
        </p:nvSpPr>
        <p:spPr>
          <a:xfrm>
            <a:off x="6973824" y="6386675"/>
            <a:ext cx="29163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Uncertainty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and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parameter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optimisation in high-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energy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models</a:t>
            </a:r>
            <a:endParaRPr lang="fr-FR" sz="12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833CB9-A8BA-FC12-54E0-B4D787DFEE75}"/>
              </a:ext>
            </a:extLst>
          </p:cNvPr>
          <p:cNvSpPr txBox="1"/>
          <p:nvPr/>
        </p:nvSpPr>
        <p:spPr>
          <a:xfrm>
            <a:off x="-2251" y="6439129"/>
            <a:ext cx="230653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SANDA Final workshop. General Meeting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Madrid - 3–5 </a:t>
            </a:r>
            <a:r>
              <a:rPr lang="fr-FR" sz="1000" dirty="0" err="1">
                <a:solidFill>
                  <a:schemeClr val="bg1"/>
                </a:solidFill>
              </a:rPr>
              <a:t>Jul</a:t>
            </a:r>
            <a:r>
              <a:rPr lang="fr-FR" sz="1000" dirty="0">
                <a:solidFill>
                  <a:schemeClr val="bg1"/>
                </a:solidFill>
              </a:rPr>
              <a:t> 2024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ACD51D1-BEEA-884B-3A9D-2CC48CFEF0D5}"/>
              </a:ext>
            </a:extLst>
          </p:cNvPr>
          <p:cNvSpPr txBox="1"/>
          <p:nvPr/>
        </p:nvSpPr>
        <p:spPr>
          <a:xfrm>
            <a:off x="3390014" y="479665"/>
            <a:ext cx="312597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Subthreshold</a:t>
            </a:r>
            <a:r>
              <a:rPr lang="fr-FR" dirty="0">
                <a:solidFill>
                  <a:schemeClr val="bg1"/>
                </a:solidFill>
              </a:rPr>
              <a:t> production of K+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ADEADC-8028-600E-AD61-0AB40E31F246}"/>
              </a:ext>
            </a:extLst>
          </p:cNvPr>
          <p:cNvSpPr txBox="1"/>
          <p:nvPr/>
        </p:nvSpPr>
        <p:spPr>
          <a:xfrm>
            <a:off x="264909" y="1286540"/>
            <a:ext cx="92077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chemeClr val="bg1"/>
                </a:solidFill>
              </a:rPr>
              <a:t>Description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K</a:t>
            </a:r>
            <a:r>
              <a:rPr lang="fr-FR" baseline="30000" dirty="0">
                <a:solidFill>
                  <a:schemeClr val="bg1"/>
                </a:solidFill>
              </a:rPr>
              <a:t>+</a:t>
            </a:r>
            <a:r>
              <a:rPr lang="fr-FR" dirty="0">
                <a:solidFill>
                  <a:schemeClr val="bg1"/>
                </a:solidFill>
              </a:rPr>
              <a:t> production </a:t>
            </a:r>
            <a:r>
              <a:rPr lang="fr-FR" dirty="0" err="1">
                <a:solidFill>
                  <a:schemeClr val="bg1"/>
                </a:solidFill>
              </a:rPr>
              <a:t>from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p+A</a:t>
            </a:r>
            <a:r>
              <a:rPr lang="fr-FR" dirty="0">
                <a:solidFill>
                  <a:schemeClr val="bg1"/>
                </a:solidFill>
              </a:rPr>
              <a:t> (E~1GeV)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A few </a:t>
            </a:r>
            <a:r>
              <a:rPr lang="fr-FR" dirty="0" err="1">
                <a:solidFill>
                  <a:schemeClr val="bg1"/>
                </a:solidFill>
              </a:rPr>
              <a:t>parameters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involved</a:t>
            </a:r>
            <a:r>
              <a:rPr lang="fr-FR" dirty="0">
                <a:solidFill>
                  <a:schemeClr val="bg1"/>
                </a:solidFill>
              </a:rPr>
              <a:t>    </a:t>
            </a:r>
            <a:r>
              <a:rPr lang="fr-FR" sz="3600" baseline="-25000" dirty="0">
                <a:solidFill>
                  <a:schemeClr val="bg1"/>
                </a:solidFill>
              </a:rPr>
              <a:t>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Very rare </a:t>
            </a:r>
            <a:r>
              <a:rPr lang="fr-FR" dirty="0" err="1">
                <a:solidFill>
                  <a:schemeClr val="bg1"/>
                </a:solidFill>
              </a:rPr>
              <a:t>event</a:t>
            </a:r>
            <a:r>
              <a:rPr lang="fr-FR" dirty="0">
                <a:solidFill>
                  <a:schemeClr val="bg1"/>
                </a:solidFill>
              </a:rPr>
              <a:t> (</a:t>
            </a:r>
            <a:r>
              <a:rPr lang="fr-FR" dirty="0">
                <a:solidFill>
                  <a:schemeClr val="bg1"/>
                </a:solidFill>
                <a:latin typeface="Symbol" pitchFamily="2" charset="2"/>
              </a:rPr>
              <a:t>s</a:t>
            </a:r>
            <a:r>
              <a:rPr lang="fr-FR" dirty="0">
                <a:solidFill>
                  <a:schemeClr val="bg1"/>
                </a:solidFill>
              </a:rPr>
              <a:t> ~nb)  +  </a:t>
            </a:r>
            <a:r>
              <a:rPr lang="fr-FR" dirty="0" err="1">
                <a:solidFill>
                  <a:schemeClr val="bg1"/>
                </a:solidFill>
              </a:rPr>
              <a:t>experimental</a:t>
            </a:r>
            <a:r>
              <a:rPr lang="fr-FR" dirty="0">
                <a:solidFill>
                  <a:schemeClr val="bg1"/>
                </a:solidFill>
              </a:rPr>
              <a:t> data for </a:t>
            </a:r>
            <a:r>
              <a:rPr lang="fr-FR" dirty="0" err="1">
                <a:solidFill>
                  <a:schemeClr val="bg1"/>
                </a:solidFill>
              </a:rPr>
              <a:t>each</a:t>
            </a:r>
            <a:r>
              <a:rPr lang="fr-FR" dirty="0">
                <a:solidFill>
                  <a:schemeClr val="bg1"/>
                </a:solidFill>
              </a:rPr>
              <a:t> set (</a:t>
            </a:r>
            <a:r>
              <a:rPr lang="fr-FR" dirty="0" err="1">
                <a:solidFill>
                  <a:schemeClr val="bg1"/>
                </a:solidFill>
              </a:rPr>
              <a:t>target</a:t>
            </a:r>
            <a:r>
              <a:rPr lang="fr-FR" dirty="0">
                <a:solidFill>
                  <a:schemeClr val="bg1"/>
                </a:solidFill>
              </a:rPr>
              <a:t>, E)	</a:t>
            </a:r>
            <a:r>
              <a:rPr lang="fr-FR" sz="3600" baseline="-25000" dirty="0">
                <a:solidFill>
                  <a:schemeClr val="bg1"/>
                </a:solidFill>
              </a:rPr>
              <a:t>☹️</a:t>
            </a:r>
          </a:p>
          <a:p>
            <a:pPr lvl="1"/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			</a:t>
            </a:r>
            <a:r>
              <a:rPr lang="fr-FR" dirty="0">
                <a:solidFill>
                  <a:schemeClr val="bg1"/>
                </a:solidFill>
              </a:rPr>
              <a:t>  long </a:t>
            </a:r>
            <a:r>
              <a:rPr lang="fr-FR" dirty="0" err="1">
                <a:solidFill>
                  <a:schemeClr val="bg1"/>
                </a:solidFill>
              </a:rPr>
              <a:t>calculations</a:t>
            </a:r>
            <a:endParaRPr lang="fr-FR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Parameters</a:t>
            </a:r>
            <a:r>
              <a:rPr lang="fr-FR" dirty="0">
                <a:solidFill>
                  <a:schemeClr val="bg1"/>
                </a:solidFill>
              </a:rPr>
              <a:t>: 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		</a:t>
            </a:r>
            <a:r>
              <a:rPr lang="fr-FR" dirty="0">
                <a:solidFill>
                  <a:schemeClr val="bg1"/>
                </a:solidFill>
                <a:latin typeface="Symbol" pitchFamily="2" charset="2"/>
              </a:rPr>
              <a:t>s</a:t>
            </a:r>
            <a:r>
              <a:rPr lang="fr-FR" dirty="0">
                <a:solidFill>
                  <a:schemeClr val="bg1"/>
                </a:solidFill>
              </a:rPr>
              <a:t>(NN 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 K</a:t>
            </a:r>
            <a:r>
              <a:rPr lang="fr-FR" baseline="30000" dirty="0">
                <a:solidFill>
                  <a:schemeClr val="bg1"/>
                </a:solidFill>
                <a:sym typeface="Wingdings" pitchFamily="2" charset="2"/>
              </a:rPr>
              <a:t>+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 + X)				</a:t>
            </a:r>
            <a:r>
              <a:rPr lang="fr-FR" b="1" dirty="0" err="1">
                <a:solidFill>
                  <a:srgbClr val="FFFF00"/>
                </a:solidFill>
                <a:sym typeface="Wingdings" pitchFamily="2" charset="2"/>
              </a:rPr>
              <a:t>a</a:t>
            </a:r>
            <a:r>
              <a:rPr lang="fr-FR" b="1" baseline="-25000" dirty="0" err="1">
                <a:solidFill>
                  <a:srgbClr val="FFFF00"/>
                </a:solidFill>
                <a:sym typeface="Wingdings" pitchFamily="2" charset="2"/>
              </a:rPr>
              <a:t>NN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 x </a:t>
            </a:r>
            <a:r>
              <a:rPr lang="fr-FR" dirty="0">
                <a:solidFill>
                  <a:schemeClr val="bg1"/>
                </a:solidFill>
                <a:latin typeface="Symbol" pitchFamily="2" charset="2"/>
              </a:rPr>
              <a:t>s</a:t>
            </a:r>
            <a:r>
              <a:rPr lang="fr-FR" dirty="0">
                <a:solidFill>
                  <a:schemeClr val="bg1"/>
                </a:solidFill>
              </a:rPr>
              <a:t>(NN 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 K</a:t>
            </a:r>
            <a:r>
              <a:rPr lang="fr-FR" baseline="30000" dirty="0">
                <a:solidFill>
                  <a:schemeClr val="bg1"/>
                </a:solidFill>
                <a:sym typeface="Wingdings" pitchFamily="2" charset="2"/>
              </a:rPr>
              <a:t>+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 + X) </a:t>
            </a:r>
          </a:p>
          <a:p>
            <a:pPr lvl="1"/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		</a:t>
            </a:r>
            <a:r>
              <a:rPr lang="fr-FR" dirty="0">
                <a:solidFill>
                  <a:schemeClr val="bg1"/>
                </a:solidFill>
                <a:latin typeface="Symbol" pitchFamily="2" charset="2"/>
              </a:rPr>
              <a:t>s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chemeClr val="bg1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fr-FR" dirty="0" err="1">
                <a:solidFill>
                  <a:schemeClr val="bg1"/>
                </a:solidFill>
                <a:sym typeface="Wingdings" pitchFamily="2" charset="2"/>
              </a:rPr>
              <a:t>N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  K</a:t>
            </a:r>
            <a:r>
              <a:rPr lang="fr-FR" baseline="30000" dirty="0">
                <a:solidFill>
                  <a:schemeClr val="bg1"/>
                </a:solidFill>
                <a:sym typeface="Wingdings" pitchFamily="2" charset="2"/>
              </a:rPr>
              <a:t>+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 + X)				</a:t>
            </a:r>
            <a:r>
              <a:rPr lang="fr-FR" b="1" dirty="0" err="1">
                <a:solidFill>
                  <a:srgbClr val="FFFF00"/>
                </a:solidFill>
                <a:sym typeface="Wingdings" pitchFamily="2" charset="2"/>
              </a:rPr>
              <a:t>a</a:t>
            </a:r>
            <a:r>
              <a:rPr lang="fr-FR" b="1" baseline="-25000" dirty="0" err="1">
                <a:solidFill>
                  <a:srgbClr val="FFFF00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fr-FR" b="1" baseline="-25000" dirty="0" err="1">
                <a:solidFill>
                  <a:srgbClr val="FFFF00"/>
                </a:solidFill>
                <a:sym typeface="Wingdings" pitchFamily="2" charset="2"/>
              </a:rPr>
              <a:t>N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 x </a:t>
            </a:r>
            <a:r>
              <a:rPr lang="fr-FR" dirty="0">
                <a:solidFill>
                  <a:schemeClr val="bg1"/>
                </a:solidFill>
                <a:latin typeface="Symbol" pitchFamily="2" charset="2"/>
              </a:rPr>
              <a:t>s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chemeClr val="bg1"/>
                </a:solidFill>
                <a:latin typeface="Symbol" pitchFamily="2" charset="2"/>
                <a:sym typeface="Wingdings" pitchFamily="2" charset="2"/>
              </a:rPr>
              <a:t>p</a:t>
            </a:r>
            <a:r>
              <a:rPr lang="fr-FR" dirty="0" err="1">
                <a:solidFill>
                  <a:schemeClr val="bg1"/>
                </a:solidFill>
                <a:sym typeface="Wingdings" pitchFamily="2" charset="2"/>
              </a:rPr>
              <a:t>N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  K</a:t>
            </a:r>
            <a:r>
              <a:rPr lang="fr-FR" baseline="30000" dirty="0">
                <a:solidFill>
                  <a:schemeClr val="bg1"/>
                </a:solidFill>
                <a:sym typeface="Wingdings" pitchFamily="2" charset="2"/>
              </a:rPr>
              <a:t>+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 + X)</a:t>
            </a:r>
          </a:p>
          <a:p>
            <a:pPr lvl="1"/>
            <a:r>
              <a:rPr lang="fr-FR" dirty="0">
                <a:solidFill>
                  <a:schemeClr val="bg1"/>
                </a:solidFill>
                <a:latin typeface="Symbol" pitchFamily="2" charset="2"/>
                <a:sym typeface="Wingdings" pitchFamily="2" charset="2"/>
              </a:rPr>
              <a:t>		</a:t>
            </a:r>
            <a:r>
              <a:rPr lang="fr-FR" dirty="0">
                <a:solidFill>
                  <a:schemeClr val="bg1"/>
                </a:solidFill>
                <a:latin typeface="Symbol" pitchFamily="2" charset="2"/>
              </a:rPr>
              <a:t>s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>
                <a:solidFill>
                  <a:schemeClr val="bg1"/>
                </a:solidFill>
                <a:latin typeface="Symbol" pitchFamily="2" charset="2"/>
                <a:sym typeface="Wingdings" pitchFamily="2" charset="2"/>
              </a:rPr>
              <a:t>D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N  K</a:t>
            </a:r>
            <a:r>
              <a:rPr lang="fr-FR" baseline="30000" dirty="0">
                <a:solidFill>
                  <a:schemeClr val="bg1"/>
                </a:solidFill>
                <a:sym typeface="Wingdings" pitchFamily="2" charset="2"/>
              </a:rPr>
              <a:t>+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 + X)				</a:t>
            </a:r>
            <a:r>
              <a:rPr lang="fr-FR" b="1" dirty="0" err="1">
                <a:solidFill>
                  <a:srgbClr val="FFFF00"/>
                </a:solidFill>
                <a:sym typeface="Wingdings" pitchFamily="2" charset="2"/>
              </a:rPr>
              <a:t>a</a:t>
            </a:r>
            <a:r>
              <a:rPr lang="fr-FR" b="1" baseline="-25000" dirty="0" err="1">
                <a:solidFill>
                  <a:srgbClr val="FFFF00"/>
                </a:solidFill>
                <a:latin typeface="Symbol" pitchFamily="2" charset="2"/>
                <a:sym typeface="Wingdings" pitchFamily="2" charset="2"/>
              </a:rPr>
              <a:t>D</a:t>
            </a:r>
            <a:r>
              <a:rPr lang="fr-FR" b="1" baseline="-25000" dirty="0" err="1">
                <a:solidFill>
                  <a:srgbClr val="FFFF00"/>
                </a:solidFill>
                <a:sym typeface="Wingdings" pitchFamily="2" charset="2"/>
              </a:rPr>
              <a:t>N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 x </a:t>
            </a:r>
            <a:r>
              <a:rPr lang="fr-FR" dirty="0">
                <a:solidFill>
                  <a:schemeClr val="bg1"/>
                </a:solidFill>
                <a:latin typeface="Symbol" pitchFamily="2" charset="2"/>
              </a:rPr>
              <a:t>s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>
                <a:solidFill>
                  <a:schemeClr val="bg1"/>
                </a:solidFill>
                <a:latin typeface="Symbol" pitchFamily="2" charset="2"/>
                <a:sym typeface="Wingdings" pitchFamily="2" charset="2"/>
              </a:rPr>
              <a:t>D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N  K</a:t>
            </a:r>
            <a:r>
              <a:rPr lang="fr-FR" baseline="30000" dirty="0">
                <a:solidFill>
                  <a:schemeClr val="bg1"/>
                </a:solidFill>
                <a:sym typeface="Wingdings" pitchFamily="2" charset="2"/>
              </a:rPr>
              <a:t>+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 + X)</a:t>
            </a:r>
          </a:p>
          <a:p>
            <a:pPr lvl="1"/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		Fermi </a:t>
            </a:r>
            <a:r>
              <a:rPr lang="fr-FR" dirty="0" err="1">
                <a:solidFill>
                  <a:schemeClr val="bg1"/>
                </a:solidFill>
                <a:sym typeface="Wingdings" pitchFamily="2" charset="2"/>
              </a:rPr>
              <a:t>momentum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 (</a:t>
            </a:r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itchFamily="2" charset="2"/>
              </a:rPr>
              <a:t>270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 MeV/c)  		</a:t>
            </a:r>
            <a:r>
              <a:rPr lang="fr-FR" b="1" dirty="0">
                <a:solidFill>
                  <a:srgbClr val="FFFF00"/>
                </a:solidFill>
                <a:sym typeface="Wingdings" pitchFamily="2" charset="2"/>
              </a:rPr>
              <a:t>Fm</a:t>
            </a:r>
            <a:endParaRPr lang="fr-FR" dirty="0">
              <a:solidFill>
                <a:schemeClr val="bg1"/>
              </a:solidFill>
              <a:sym typeface="Wingdings" pitchFamily="2" charset="2"/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Time:	7 </a:t>
            </a:r>
            <a:r>
              <a:rPr lang="fr-FR" dirty="0" err="1">
                <a:solidFill>
                  <a:schemeClr val="bg1"/>
                </a:solidFill>
              </a:rPr>
              <a:t>days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20 </a:t>
            </a:r>
            <a:r>
              <a:rPr lang="fr-FR" dirty="0" err="1">
                <a:solidFill>
                  <a:schemeClr val="bg1"/>
                </a:solidFill>
              </a:rPr>
              <a:t>cores</a:t>
            </a:r>
            <a:endParaRPr lang="fr-FR" dirty="0">
              <a:solidFill>
                <a:schemeClr val="bg1"/>
              </a:solidFill>
            </a:endParaRPr>
          </a:p>
          <a:p>
            <a:pPr lvl="1"/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2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AC668A9-D785-20BF-0B76-30AA9D3F380C}"/>
              </a:ext>
            </a:extLst>
          </p:cNvPr>
          <p:cNvSpPr txBox="1"/>
          <p:nvPr/>
        </p:nvSpPr>
        <p:spPr>
          <a:xfrm>
            <a:off x="10800" y="18000"/>
            <a:ext cx="986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chemeClr val="bg1"/>
                </a:solidFill>
                <a:latin typeface="Chalkboard" panose="03050602040202020205" pitchFamily="66" charset="77"/>
              </a:rPr>
              <a:t>Results</a:t>
            </a:r>
            <a:endParaRPr lang="fr-FR" sz="2400" dirty="0"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9AC55998-2276-9788-70FD-8AA306357CEE}"/>
              </a:ext>
            </a:extLst>
          </p:cNvPr>
          <p:cNvSpPr txBox="1"/>
          <p:nvPr/>
        </p:nvSpPr>
        <p:spPr>
          <a:xfrm>
            <a:off x="6973824" y="6386675"/>
            <a:ext cx="29163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Uncertainty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and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parameter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optimisation in high-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energy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models</a:t>
            </a:r>
            <a:endParaRPr lang="fr-FR" sz="12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833CB9-A8BA-FC12-54E0-B4D787DFEE75}"/>
              </a:ext>
            </a:extLst>
          </p:cNvPr>
          <p:cNvSpPr txBox="1"/>
          <p:nvPr/>
        </p:nvSpPr>
        <p:spPr>
          <a:xfrm>
            <a:off x="-2251" y="6439129"/>
            <a:ext cx="230653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SANDA Final workshop. General Meeting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Madrid - 3–5 </a:t>
            </a:r>
            <a:r>
              <a:rPr lang="fr-FR" sz="1000" dirty="0" err="1">
                <a:solidFill>
                  <a:schemeClr val="bg1"/>
                </a:solidFill>
              </a:rPr>
              <a:t>Jul</a:t>
            </a:r>
            <a:r>
              <a:rPr lang="fr-FR" sz="1000" dirty="0">
                <a:solidFill>
                  <a:schemeClr val="bg1"/>
                </a:solidFill>
              </a:rPr>
              <a:t> 2024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ADEADC-8028-600E-AD61-0AB40E31F246}"/>
              </a:ext>
            </a:extLst>
          </p:cNvPr>
          <p:cNvSpPr txBox="1"/>
          <p:nvPr/>
        </p:nvSpPr>
        <p:spPr>
          <a:xfrm>
            <a:off x="255181" y="1286540"/>
            <a:ext cx="9207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Results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AE5A4C-2BA1-0522-0E69-82BC28A17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483" y="3255544"/>
            <a:ext cx="5619307" cy="3107743"/>
          </a:xfrm>
          <a:prstGeom prst="rect">
            <a:avLst/>
          </a:prstGeom>
        </p:spPr>
      </p:pic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64D76C7E-694F-07C9-0AAF-4CCF4EE76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91650"/>
              </p:ext>
            </p:extLst>
          </p:nvPr>
        </p:nvGraphicFramePr>
        <p:xfrm>
          <a:off x="1651000" y="1294880"/>
          <a:ext cx="5051357" cy="18542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771187">
                  <a:extLst>
                    <a:ext uri="{9D8B030D-6E8A-4147-A177-3AD203B41FA5}">
                      <a16:colId xmlns:a16="http://schemas.microsoft.com/office/drawing/2014/main" val="2493289236"/>
                    </a:ext>
                  </a:extLst>
                </a:gridCol>
                <a:gridCol w="2140085">
                  <a:extLst>
                    <a:ext uri="{9D8B030D-6E8A-4147-A177-3AD203B41FA5}">
                      <a16:colId xmlns:a16="http://schemas.microsoft.com/office/drawing/2014/main" val="3119290958"/>
                    </a:ext>
                  </a:extLst>
                </a:gridCol>
                <a:gridCol w="2140085">
                  <a:extLst>
                    <a:ext uri="{9D8B030D-6E8A-4147-A177-3AD203B41FA5}">
                      <a16:colId xmlns:a16="http://schemas.microsoft.com/office/drawing/2014/main" val="2071977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old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70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>
                          <a:solidFill>
                            <a:srgbClr val="FFFF00"/>
                          </a:solidFill>
                        </a:rPr>
                        <a:t>a</a:t>
                      </a:r>
                      <a:r>
                        <a:rPr lang="fr-FR" b="1" baseline="-25000" dirty="0" err="1">
                          <a:solidFill>
                            <a:srgbClr val="FFFF00"/>
                          </a:solidFill>
                        </a:rPr>
                        <a:t>NN</a:t>
                      </a:r>
                      <a:endParaRPr lang="fr-FR" b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1.0 +/- 0.1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05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>
                          <a:solidFill>
                            <a:srgbClr val="FFFF00"/>
                          </a:solidFill>
                        </a:rPr>
                        <a:t>a</a:t>
                      </a:r>
                      <a:r>
                        <a:rPr lang="fr-FR" b="1" baseline="-25000" dirty="0" err="1">
                          <a:solidFill>
                            <a:srgbClr val="FFFF00"/>
                          </a:solidFill>
                          <a:latin typeface="Symbol" pitchFamily="2" charset="2"/>
                        </a:rPr>
                        <a:t>p</a:t>
                      </a:r>
                      <a:r>
                        <a:rPr lang="fr-FR" b="1" baseline="-25000" dirty="0" err="1">
                          <a:solidFill>
                            <a:srgbClr val="FFFF00"/>
                          </a:solidFill>
                        </a:rPr>
                        <a:t>N</a:t>
                      </a:r>
                      <a:endParaRPr lang="fr-FR" b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1.0 +/- 0.1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62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>
                          <a:solidFill>
                            <a:srgbClr val="FFFF00"/>
                          </a:solidFill>
                        </a:rPr>
                        <a:t>a</a:t>
                      </a:r>
                      <a:r>
                        <a:rPr lang="fr-FR" b="1" baseline="-25000" dirty="0" err="1">
                          <a:solidFill>
                            <a:srgbClr val="FFFF00"/>
                          </a:solidFill>
                          <a:latin typeface="Symbol" pitchFamily="2" charset="2"/>
                        </a:rPr>
                        <a:t>D</a:t>
                      </a:r>
                      <a:r>
                        <a:rPr lang="fr-FR" b="1" baseline="-25000" dirty="0" err="1">
                          <a:solidFill>
                            <a:srgbClr val="FFFF00"/>
                          </a:solidFill>
                        </a:rPr>
                        <a:t>N</a:t>
                      </a:r>
                      <a:endParaRPr lang="fr-FR" b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1.0 +/- 0.1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1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FFFF00"/>
                          </a:solidFill>
                        </a:rPr>
                        <a:t>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270. +/- 5.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923169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687DD97-02F6-C8D0-EDAA-FB86F0A09E7B}"/>
              </a:ext>
            </a:extLst>
          </p:cNvPr>
          <p:cNvSpPr txBox="1"/>
          <p:nvPr/>
        </p:nvSpPr>
        <p:spPr>
          <a:xfrm>
            <a:off x="255181" y="3310463"/>
            <a:ext cx="3802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Symbol" pitchFamily="2" charset="2"/>
              </a:rPr>
              <a:t>c</a:t>
            </a:r>
            <a:r>
              <a:rPr lang="fr-FR" baseline="30000" dirty="0">
                <a:solidFill>
                  <a:schemeClr val="bg1"/>
                </a:solidFill>
                <a:latin typeface="Symbol" pitchFamily="2" charset="2"/>
              </a:rPr>
              <a:t>2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was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bad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      . </a:t>
            </a:r>
            <a:r>
              <a:rPr lang="fr-FR" dirty="0" err="1">
                <a:solidFill>
                  <a:schemeClr val="bg1"/>
                </a:solidFill>
              </a:rPr>
              <a:t>delicate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mechanisms</a:t>
            </a:r>
            <a:r>
              <a:rPr lang="fr-FR" dirty="0">
                <a:solidFill>
                  <a:schemeClr val="bg1"/>
                </a:solidFill>
              </a:rPr>
              <a:t>;</a:t>
            </a:r>
          </a:p>
          <a:p>
            <a:r>
              <a:rPr lang="fr-FR" dirty="0">
                <a:solidFill>
                  <a:schemeClr val="bg1"/>
                </a:solidFill>
              </a:rPr>
              <a:t>      . </a:t>
            </a:r>
            <a:r>
              <a:rPr lang="fr-FR" dirty="0" err="1">
                <a:solidFill>
                  <a:schemeClr val="bg1"/>
                </a:solidFill>
              </a:rPr>
              <a:t>only</a:t>
            </a:r>
            <a:r>
              <a:rPr lang="fr-FR" dirty="0">
                <a:solidFill>
                  <a:schemeClr val="bg1"/>
                </a:solidFill>
              </a:rPr>
              <a:t> 3% for </a:t>
            </a:r>
            <a:r>
              <a:rPr lang="fr-FR" dirty="0" err="1">
                <a:solidFill>
                  <a:schemeClr val="bg1"/>
                </a:solidFill>
              </a:rPr>
              <a:t>exp</a:t>
            </a:r>
            <a:r>
              <a:rPr lang="fr-FR" dirty="0">
                <a:solidFill>
                  <a:schemeClr val="bg1"/>
                </a:solidFill>
              </a:rPr>
              <a:t>. </a:t>
            </a:r>
            <a:r>
              <a:rPr lang="fr-FR" dirty="0" err="1">
                <a:solidFill>
                  <a:schemeClr val="bg1"/>
                </a:solidFill>
              </a:rPr>
              <a:t>uncertainties</a:t>
            </a:r>
            <a:r>
              <a:rPr lang="fr-FR" dirty="0">
                <a:solidFill>
                  <a:schemeClr val="bg1"/>
                </a:solidFill>
              </a:rPr>
              <a:t>…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And </a:t>
            </a:r>
            <a:r>
              <a:rPr lang="fr-FR" dirty="0" err="1">
                <a:solidFill>
                  <a:schemeClr val="bg1"/>
                </a:solidFill>
              </a:rPr>
              <a:t>now</a:t>
            </a:r>
            <a:r>
              <a:rPr lang="fr-FR" dirty="0">
                <a:solidFill>
                  <a:schemeClr val="bg1"/>
                </a:solidFill>
              </a:rPr>
              <a:t>…</a:t>
            </a:r>
          </a:p>
          <a:p>
            <a:r>
              <a:rPr lang="fr-FR" dirty="0">
                <a:solidFill>
                  <a:schemeClr val="bg1"/>
                </a:solidFill>
              </a:rPr>
              <a:t>      . not « </a:t>
            </a:r>
            <a:r>
              <a:rPr lang="fr-FR" dirty="0" err="1">
                <a:solidFill>
                  <a:schemeClr val="bg1"/>
                </a:solidFill>
              </a:rPr>
              <a:t>wonderful</a:t>
            </a:r>
            <a:r>
              <a:rPr lang="fr-FR" dirty="0">
                <a:solidFill>
                  <a:schemeClr val="bg1"/>
                </a:solidFill>
              </a:rPr>
              <a:t> »,</a:t>
            </a:r>
          </a:p>
          <a:p>
            <a:r>
              <a:rPr lang="fr-FR" dirty="0">
                <a:solidFill>
                  <a:schemeClr val="bg1"/>
                </a:solidFill>
              </a:rPr>
              <a:t>      . but </a:t>
            </a:r>
            <a:r>
              <a:rPr lang="fr-FR" dirty="0" err="1">
                <a:solidFill>
                  <a:schemeClr val="bg1"/>
                </a:solidFill>
              </a:rPr>
              <a:t>falls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rapidly</a:t>
            </a:r>
            <a:r>
              <a:rPr lang="fr-FR" dirty="0">
                <a:solidFill>
                  <a:schemeClr val="bg1"/>
                </a:solidFill>
              </a:rPr>
              <a:t>!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82FF922-68AA-53D4-574C-59C4103DC86E}"/>
              </a:ext>
            </a:extLst>
          </p:cNvPr>
          <p:cNvSpPr txBox="1"/>
          <p:nvPr/>
        </p:nvSpPr>
        <p:spPr>
          <a:xfrm>
            <a:off x="5389123" y="3550596"/>
            <a:ext cx="78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~5000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C45CC7-C0B6-05AB-0BC6-E258FD997E04}"/>
              </a:ext>
            </a:extLst>
          </p:cNvPr>
          <p:cNvSpPr txBox="1"/>
          <p:nvPr/>
        </p:nvSpPr>
        <p:spPr>
          <a:xfrm>
            <a:off x="8829989" y="5202128"/>
            <a:ext cx="547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~50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AFF8CBC-2FA6-6AE8-2A16-2BABD5F00126}"/>
              </a:ext>
            </a:extLst>
          </p:cNvPr>
          <p:cNvSpPr txBox="1"/>
          <p:nvPr/>
        </p:nvSpPr>
        <p:spPr>
          <a:xfrm>
            <a:off x="6763317" y="1431349"/>
            <a:ext cx="32036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⚠️</a:t>
            </a:r>
            <a:r>
              <a:rPr lang="fr-FR" dirty="0">
                <a:solidFill>
                  <a:schemeClr val="bg1"/>
                </a:solidFill>
              </a:rPr>
              <a:t>  Exercice!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⚠️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New values, acceptable?</a:t>
            </a:r>
          </a:p>
          <a:p>
            <a:r>
              <a:rPr lang="fr-FR" sz="1600" dirty="0" err="1">
                <a:solidFill>
                  <a:schemeClr val="bg1"/>
                </a:solidFill>
              </a:rPr>
              <a:t>consequences</a:t>
            </a:r>
            <a:r>
              <a:rPr lang="fr-FR" sz="1600" dirty="0">
                <a:solidFill>
                  <a:schemeClr val="bg1"/>
                </a:solidFill>
              </a:rPr>
              <a:t> on </a:t>
            </a:r>
            <a:r>
              <a:rPr lang="fr-FR" sz="1600" dirty="0" err="1">
                <a:solidFill>
                  <a:schemeClr val="bg1"/>
                </a:solidFill>
              </a:rPr>
              <a:t>other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quantities</a:t>
            </a:r>
            <a:r>
              <a:rPr lang="fr-FR" sz="1600" dirty="0">
                <a:solidFill>
                  <a:schemeClr val="bg1"/>
                </a:solidFill>
              </a:rPr>
              <a:t>?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A </a:t>
            </a:r>
            <a:r>
              <a:rPr lang="fr-FR" sz="1600" dirty="0" err="1">
                <a:solidFill>
                  <a:schemeClr val="bg1"/>
                </a:solidFill>
              </a:rPr>
              <a:t>complete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study</a:t>
            </a:r>
            <a:r>
              <a:rPr lang="fr-FR" sz="1600" dirty="0">
                <a:solidFill>
                  <a:schemeClr val="bg1"/>
                </a:solidFill>
              </a:rPr>
              <a:t> must go </a:t>
            </a:r>
            <a:r>
              <a:rPr lang="fr-FR" sz="1600" dirty="0" err="1">
                <a:solidFill>
                  <a:schemeClr val="bg1"/>
                </a:solidFill>
              </a:rPr>
              <a:t>beyond</a:t>
            </a:r>
            <a:r>
              <a:rPr lang="fr-FR" sz="16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DB4316-289E-744E-4BC8-630D99697A98}"/>
              </a:ext>
            </a:extLst>
          </p:cNvPr>
          <p:cNvSpPr txBox="1"/>
          <p:nvPr/>
        </p:nvSpPr>
        <p:spPr>
          <a:xfrm>
            <a:off x="3390014" y="479665"/>
            <a:ext cx="312597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Subthreshold</a:t>
            </a:r>
            <a:r>
              <a:rPr lang="fr-FR" dirty="0">
                <a:solidFill>
                  <a:schemeClr val="bg1"/>
                </a:solidFill>
              </a:rPr>
              <a:t> production of K+</a:t>
            </a:r>
          </a:p>
        </p:txBody>
      </p:sp>
    </p:spTree>
    <p:extLst>
      <p:ext uri="{BB962C8B-B14F-4D97-AF65-F5344CB8AC3E}">
        <p14:creationId xmlns:p14="http://schemas.microsoft.com/office/powerpoint/2010/main" val="1430100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AC668A9-D785-20BF-0B76-30AA9D3F380C}"/>
              </a:ext>
            </a:extLst>
          </p:cNvPr>
          <p:cNvSpPr txBox="1"/>
          <p:nvPr/>
        </p:nvSpPr>
        <p:spPr>
          <a:xfrm>
            <a:off x="10800" y="18000"/>
            <a:ext cx="986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chemeClr val="bg1"/>
                </a:solidFill>
                <a:latin typeface="Chalkboard" panose="03050602040202020205" pitchFamily="66" charset="77"/>
              </a:rPr>
              <a:t>Results</a:t>
            </a:r>
            <a:endParaRPr lang="fr-FR" sz="2400" dirty="0"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9AC55998-2276-9788-70FD-8AA306357CEE}"/>
              </a:ext>
            </a:extLst>
          </p:cNvPr>
          <p:cNvSpPr txBox="1"/>
          <p:nvPr/>
        </p:nvSpPr>
        <p:spPr>
          <a:xfrm>
            <a:off x="6973824" y="6386675"/>
            <a:ext cx="29163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Uncertainty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and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parameter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optimisation in high-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energy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models</a:t>
            </a:r>
            <a:endParaRPr lang="fr-FR" sz="12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833CB9-A8BA-FC12-54E0-B4D787DFEE75}"/>
              </a:ext>
            </a:extLst>
          </p:cNvPr>
          <p:cNvSpPr txBox="1"/>
          <p:nvPr/>
        </p:nvSpPr>
        <p:spPr>
          <a:xfrm>
            <a:off x="-2251" y="6439129"/>
            <a:ext cx="230653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SANDA Final workshop. General Meeting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Madrid - 3–5 </a:t>
            </a:r>
            <a:r>
              <a:rPr lang="fr-FR" sz="1000" dirty="0" err="1">
                <a:solidFill>
                  <a:schemeClr val="bg1"/>
                </a:solidFill>
              </a:rPr>
              <a:t>Jul</a:t>
            </a:r>
            <a:r>
              <a:rPr lang="fr-FR" sz="1000" dirty="0">
                <a:solidFill>
                  <a:schemeClr val="bg1"/>
                </a:solidFill>
              </a:rPr>
              <a:t> 2024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687DD97-02F6-C8D0-EDAA-FB86F0A09E7B}"/>
              </a:ext>
            </a:extLst>
          </p:cNvPr>
          <p:cNvSpPr txBox="1"/>
          <p:nvPr/>
        </p:nvSpPr>
        <p:spPr>
          <a:xfrm>
            <a:off x="255180" y="5157122"/>
            <a:ext cx="3802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And </a:t>
            </a:r>
            <a:r>
              <a:rPr lang="fr-FR" dirty="0" err="1">
                <a:solidFill>
                  <a:schemeClr val="bg1"/>
                </a:solidFill>
              </a:rPr>
              <a:t>great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improvement</a:t>
            </a:r>
            <a:r>
              <a:rPr lang="fr-FR" dirty="0">
                <a:solidFill>
                  <a:schemeClr val="bg1"/>
                </a:solidFill>
              </a:rPr>
              <a:t> for Pb </a:t>
            </a:r>
            <a:r>
              <a:rPr lang="fr-FR" dirty="0" err="1">
                <a:solidFill>
                  <a:schemeClr val="bg1"/>
                </a:solidFill>
              </a:rPr>
              <a:t>target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A8EAC54-14BE-9AB9-6BB4-A04F1AB2B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000" y="3348000"/>
            <a:ext cx="4896000" cy="30192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4330DF0-8E4F-5BE7-93C4-DBAADBFE9AD4}"/>
              </a:ext>
            </a:extLst>
          </p:cNvPr>
          <p:cNvSpPr txBox="1"/>
          <p:nvPr/>
        </p:nvSpPr>
        <p:spPr>
          <a:xfrm>
            <a:off x="255181" y="1286540"/>
            <a:ext cx="9207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Results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au 9">
            <a:extLst>
              <a:ext uri="{FF2B5EF4-FFF2-40B4-BE49-F238E27FC236}">
                <a16:creationId xmlns:a16="http://schemas.microsoft.com/office/drawing/2014/main" id="{BCDE0E0C-47F4-9F62-1A96-0B683D77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942664"/>
              </p:ext>
            </p:extLst>
          </p:nvPr>
        </p:nvGraphicFramePr>
        <p:xfrm>
          <a:off x="1651000" y="1294880"/>
          <a:ext cx="5051357" cy="18542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771187">
                  <a:extLst>
                    <a:ext uri="{9D8B030D-6E8A-4147-A177-3AD203B41FA5}">
                      <a16:colId xmlns:a16="http://schemas.microsoft.com/office/drawing/2014/main" val="2493289236"/>
                    </a:ext>
                  </a:extLst>
                </a:gridCol>
                <a:gridCol w="2140085">
                  <a:extLst>
                    <a:ext uri="{9D8B030D-6E8A-4147-A177-3AD203B41FA5}">
                      <a16:colId xmlns:a16="http://schemas.microsoft.com/office/drawing/2014/main" val="3119290958"/>
                    </a:ext>
                  </a:extLst>
                </a:gridCol>
                <a:gridCol w="2140085">
                  <a:extLst>
                    <a:ext uri="{9D8B030D-6E8A-4147-A177-3AD203B41FA5}">
                      <a16:colId xmlns:a16="http://schemas.microsoft.com/office/drawing/2014/main" val="2071977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old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70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>
                          <a:solidFill>
                            <a:srgbClr val="FFFF00"/>
                          </a:solidFill>
                        </a:rPr>
                        <a:t>a</a:t>
                      </a:r>
                      <a:r>
                        <a:rPr lang="fr-FR" b="1" baseline="-25000" dirty="0" err="1">
                          <a:solidFill>
                            <a:srgbClr val="FFFF00"/>
                          </a:solidFill>
                        </a:rPr>
                        <a:t>NN</a:t>
                      </a:r>
                      <a:endParaRPr lang="fr-FR" b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1.0 +/- 0.1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05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>
                          <a:solidFill>
                            <a:srgbClr val="FFFF00"/>
                          </a:solidFill>
                        </a:rPr>
                        <a:t>a</a:t>
                      </a:r>
                      <a:r>
                        <a:rPr lang="fr-FR" b="1" baseline="-25000" dirty="0" err="1">
                          <a:solidFill>
                            <a:srgbClr val="FFFF00"/>
                          </a:solidFill>
                          <a:latin typeface="Symbol" pitchFamily="2" charset="2"/>
                        </a:rPr>
                        <a:t>p</a:t>
                      </a:r>
                      <a:r>
                        <a:rPr lang="fr-FR" b="1" baseline="-25000" dirty="0" err="1">
                          <a:solidFill>
                            <a:srgbClr val="FFFF00"/>
                          </a:solidFill>
                        </a:rPr>
                        <a:t>N</a:t>
                      </a:r>
                      <a:endParaRPr lang="fr-FR" b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1.0 +/- 0.1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62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>
                          <a:solidFill>
                            <a:srgbClr val="FFFF00"/>
                          </a:solidFill>
                        </a:rPr>
                        <a:t>a</a:t>
                      </a:r>
                      <a:r>
                        <a:rPr lang="fr-FR" b="1" baseline="-25000" dirty="0" err="1">
                          <a:solidFill>
                            <a:srgbClr val="FFFF00"/>
                          </a:solidFill>
                          <a:latin typeface="Symbol" pitchFamily="2" charset="2"/>
                        </a:rPr>
                        <a:t>D</a:t>
                      </a:r>
                      <a:r>
                        <a:rPr lang="fr-FR" b="1" baseline="-25000" dirty="0" err="1">
                          <a:solidFill>
                            <a:srgbClr val="FFFF00"/>
                          </a:solidFill>
                        </a:rPr>
                        <a:t>N</a:t>
                      </a:r>
                      <a:endParaRPr lang="fr-FR" b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1.0 +/- 0.1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1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FFFF00"/>
                          </a:solidFill>
                        </a:rPr>
                        <a:t>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270. +/- 5.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232.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923169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2E35A02F-57C3-4D2C-C9BF-2E1824D569F1}"/>
              </a:ext>
            </a:extLst>
          </p:cNvPr>
          <p:cNvSpPr txBox="1"/>
          <p:nvPr/>
        </p:nvSpPr>
        <p:spPr>
          <a:xfrm>
            <a:off x="255181" y="3310463"/>
            <a:ext cx="3802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Symbol" pitchFamily="2" charset="2"/>
              </a:rPr>
              <a:t>c</a:t>
            </a:r>
            <a:r>
              <a:rPr lang="fr-FR" baseline="30000" dirty="0">
                <a:solidFill>
                  <a:schemeClr val="bg1"/>
                </a:solidFill>
                <a:latin typeface="Symbol" pitchFamily="2" charset="2"/>
              </a:rPr>
              <a:t>2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was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bad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      . </a:t>
            </a:r>
            <a:r>
              <a:rPr lang="fr-FR" dirty="0" err="1">
                <a:solidFill>
                  <a:schemeClr val="bg1"/>
                </a:solidFill>
              </a:rPr>
              <a:t>delicate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mechanisms</a:t>
            </a:r>
            <a:r>
              <a:rPr lang="fr-FR" dirty="0">
                <a:solidFill>
                  <a:schemeClr val="bg1"/>
                </a:solidFill>
              </a:rPr>
              <a:t>;</a:t>
            </a:r>
          </a:p>
          <a:p>
            <a:r>
              <a:rPr lang="fr-FR" dirty="0">
                <a:solidFill>
                  <a:schemeClr val="bg1"/>
                </a:solidFill>
              </a:rPr>
              <a:t>      . </a:t>
            </a:r>
            <a:r>
              <a:rPr lang="fr-FR" dirty="0" err="1">
                <a:solidFill>
                  <a:schemeClr val="bg1"/>
                </a:solidFill>
              </a:rPr>
              <a:t>only</a:t>
            </a:r>
            <a:r>
              <a:rPr lang="fr-FR" dirty="0">
                <a:solidFill>
                  <a:schemeClr val="bg1"/>
                </a:solidFill>
              </a:rPr>
              <a:t> 3% for </a:t>
            </a:r>
            <a:r>
              <a:rPr lang="fr-FR" dirty="0" err="1">
                <a:solidFill>
                  <a:schemeClr val="bg1"/>
                </a:solidFill>
              </a:rPr>
              <a:t>exp</a:t>
            </a:r>
            <a:r>
              <a:rPr lang="fr-FR" dirty="0">
                <a:solidFill>
                  <a:schemeClr val="bg1"/>
                </a:solidFill>
              </a:rPr>
              <a:t>. </a:t>
            </a:r>
            <a:r>
              <a:rPr lang="fr-FR" dirty="0" err="1">
                <a:solidFill>
                  <a:schemeClr val="bg1"/>
                </a:solidFill>
              </a:rPr>
              <a:t>uncertainties</a:t>
            </a:r>
            <a:r>
              <a:rPr lang="fr-FR" dirty="0">
                <a:solidFill>
                  <a:schemeClr val="bg1"/>
                </a:solidFill>
              </a:rPr>
              <a:t>…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And </a:t>
            </a:r>
            <a:r>
              <a:rPr lang="fr-FR" dirty="0" err="1">
                <a:solidFill>
                  <a:schemeClr val="bg1"/>
                </a:solidFill>
              </a:rPr>
              <a:t>now</a:t>
            </a:r>
            <a:r>
              <a:rPr lang="fr-FR" dirty="0">
                <a:solidFill>
                  <a:schemeClr val="bg1"/>
                </a:solidFill>
              </a:rPr>
              <a:t>…</a:t>
            </a:r>
          </a:p>
          <a:p>
            <a:r>
              <a:rPr lang="fr-FR" dirty="0">
                <a:solidFill>
                  <a:schemeClr val="bg1"/>
                </a:solidFill>
              </a:rPr>
              <a:t>      . not « </a:t>
            </a:r>
            <a:r>
              <a:rPr lang="fr-FR" dirty="0" err="1">
                <a:solidFill>
                  <a:schemeClr val="bg1"/>
                </a:solidFill>
              </a:rPr>
              <a:t>wonderful</a:t>
            </a:r>
            <a:r>
              <a:rPr lang="fr-FR" dirty="0">
                <a:solidFill>
                  <a:schemeClr val="bg1"/>
                </a:solidFill>
              </a:rPr>
              <a:t> »,</a:t>
            </a:r>
          </a:p>
          <a:p>
            <a:r>
              <a:rPr lang="fr-FR" dirty="0">
                <a:solidFill>
                  <a:schemeClr val="bg1"/>
                </a:solidFill>
              </a:rPr>
              <a:t>      . but </a:t>
            </a:r>
            <a:r>
              <a:rPr lang="fr-FR" dirty="0" err="1">
                <a:solidFill>
                  <a:schemeClr val="bg1"/>
                </a:solidFill>
              </a:rPr>
              <a:t>falls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rapidly</a:t>
            </a:r>
            <a:r>
              <a:rPr lang="fr-FR" dirty="0">
                <a:solidFill>
                  <a:schemeClr val="bg1"/>
                </a:solidFill>
              </a:rPr>
              <a:t>!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4CA415-454C-A916-35C4-34E82FE45F44}"/>
              </a:ext>
            </a:extLst>
          </p:cNvPr>
          <p:cNvSpPr txBox="1"/>
          <p:nvPr/>
        </p:nvSpPr>
        <p:spPr>
          <a:xfrm>
            <a:off x="6763317" y="1431349"/>
            <a:ext cx="320364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⚠️</a:t>
            </a:r>
            <a:r>
              <a:rPr lang="fr-FR" dirty="0">
                <a:solidFill>
                  <a:schemeClr val="bg1"/>
                </a:solidFill>
              </a:rPr>
              <a:t>  Exercice!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⚠️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New values, acceptable?</a:t>
            </a:r>
          </a:p>
          <a:p>
            <a:r>
              <a:rPr lang="fr-FR" sz="1600" dirty="0" err="1">
                <a:solidFill>
                  <a:schemeClr val="bg1"/>
                </a:solidFill>
              </a:rPr>
              <a:t>consequences</a:t>
            </a:r>
            <a:r>
              <a:rPr lang="fr-FR" sz="1600" dirty="0">
                <a:solidFill>
                  <a:schemeClr val="bg1"/>
                </a:solidFill>
              </a:rPr>
              <a:t> on </a:t>
            </a:r>
            <a:r>
              <a:rPr lang="fr-FR" sz="1600" dirty="0" err="1">
                <a:solidFill>
                  <a:schemeClr val="bg1"/>
                </a:solidFill>
              </a:rPr>
              <a:t>other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quantities</a:t>
            </a:r>
            <a:r>
              <a:rPr lang="fr-FR" sz="1600" dirty="0">
                <a:solidFill>
                  <a:schemeClr val="bg1"/>
                </a:solidFill>
              </a:rPr>
              <a:t>?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A </a:t>
            </a:r>
            <a:r>
              <a:rPr lang="fr-FR" sz="1600" dirty="0" err="1">
                <a:solidFill>
                  <a:schemeClr val="bg1"/>
                </a:solidFill>
              </a:rPr>
              <a:t>complete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err="1">
                <a:solidFill>
                  <a:schemeClr val="bg1"/>
                </a:solidFill>
              </a:rPr>
              <a:t>study</a:t>
            </a:r>
            <a:r>
              <a:rPr lang="fr-FR" sz="1600" dirty="0">
                <a:solidFill>
                  <a:schemeClr val="bg1"/>
                </a:solidFill>
              </a:rPr>
              <a:t> must go </a:t>
            </a:r>
            <a:r>
              <a:rPr lang="fr-FR" sz="1600" dirty="0" err="1">
                <a:solidFill>
                  <a:schemeClr val="bg1"/>
                </a:solidFill>
              </a:rPr>
              <a:t>beyond</a:t>
            </a:r>
            <a:r>
              <a:rPr lang="fr-FR" sz="16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47EFE15-FB4A-CBD4-EE6C-90A5A889B58A}"/>
              </a:ext>
            </a:extLst>
          </p:cNvPr>
          <p:cNvSpPr txBox="1"/>
          <p:nvPr/>
        </p:nvSpPr>
        <p:spPr>
          <a:xfrm>
            <a:off x="3390014" y="479665"/>
            <a:ext cx="312597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Subthreshold</a:t>
            </a:r>
            <a:r>
              <a:rPr lang="fr-FR" dirty="0">
                <a:solidFill>
                  <a:schemeClr val="bg1"/>
                </a:solidFill>
              </a:rPr>
              <a:t> production of K+</a:t>
            </a:r>
          </a:p>
        </p:txBody>
      </p:sp>
    </p:spTree>
    <p:extLst>
      <p:ext uri="{BB962C8B-B14F-4D97-AF65-F5344CB8AC3E}">
        <p14:creationId xmlns:p14="http://schemas.microsoft.com/office/powerpoint/2010/main" val="334279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">
            <a:extLst>
              <a:ext uri="{FF2B5EF4-FFF2-40B4-BE49-F238E27FC236}">
                <a16:creationId xmlns:a16="http://schemas.microsoft.com/office/drawing/2014/main" id="{9AC55998-2276-9788-70FD-8AA306357CEE}"/>
              </a:ext>
            </a:extLst>
          </p:cNvPr>
          <p:cNvSpPr txBox="1"/>
          <p:nvPr/>
        </p:nvSpPr>
        <p:spPr>
          <a:xfrm>
            <a:off x="6973824" y="6386675"/>
            <a:ext cx="29163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Uncertainty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and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parameter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optimisation in high-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energy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models</a:t>
            </a:r>
            <a:endParaRPr lang="fr-FR" sz="12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833CB9-A8BA-FC12-54E0-B4D787DFEE75}"/>
              </a:ext>
            </a:extLst>
          </p:cNvPr>
          <p:cNvSpPr txBox="1"/>
          <p:nvPr/>
        </p:nvSpPr>
        <p:spPr>
          <a:xfrm>
            <a:off x="-2251" y="6439129"/>
            <a:ext cx="230653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SANDA Final workshop. General Meeting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Madrid - 3–5 </a:t>
            </a:r>
            <a:r>
              <a:rPr lang="fr-FR" sz="1000" dirty="0" err="1">
                <a:solidFill>
                  <a:schemeClr val="bg1"/>
                </a:solidFill>
              </a:rPr>
              <a:t>Jul</a:t>
            </a:r>
            <a:r>
              <a:rPr lang="fr-FR" sz="1000" dirty="0">
                <a:solidFill>
                  <a:schemeClr val="bg1"/>
                </a:solidFill>
              </a:rPr>
              <a:t> 2024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ACD51D1-BEEA-884B-3A9D-2CC48CFEF0D5}"/>
              </a:ext>
            </a:extLst>
          </p:cNvPr>
          <p:cNvSpPr txBox="1"/>
          <p:nvPr/>
        </p:nvSpPr>
        <p:spPr>
          <a:xfrm>
            <a:off x="2859591" y="513770"/>
            <a:ext cx="399897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Double </a:t>
            </a:r>
            <a:r>
              <a:rPr lang="fr-FR" dirty="0" err="1">
                <a:solidFill>
                  <a:schemeClr val="bg1"/>
                </a:solidFill>
              </a:rPr>
              <a:t>differential</a:t>
            </a:r>
            <a:r>
              <a:rPr lang="fr-FR" dirty="0">
                <a:solidFill>
                  <a:schemeClr val="bg1"/>
                </a:solidFill>
              </a:rPr>
              <a:t> neutron cross 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14ADEADC-8028-600E-AD61-0AB40E31F246}"/>
                  </a:ext>
                </a:extLst>
              </p:cNvPr>
              <p:cNvSpPr txBox="1"/>
              <p:nvPr/>
            </p:nvSpPr>
            <p:spPr>
              <a:xfrm>
                <a:off x="255181" y="1286540"/>
                <a:ext cx="9207796" cy="4339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dirty="0">
                    <a:solidFill>
                      <a:schemeClr val="bg1"/>
                    </a:solidFill>
                  </a:rPr>
                  <a:t>Description</a:t>
                </a:r>
              </a:p>
              <a:p>
                <a:endParaRPr lang="fr-FR" dirty="0">
                  <a:solidFill>
                    <a:schemeClr val="bg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solidFill>
                      <a:schemeClr val="bg1"/>
                    </a:solidFill>
                  </a:rPr>
                  <a:t>Neutron DDXS </a:t>
                </a:r>
                <a:r>
                  <a:rPr lang="fr-FR" dirty="0" err="1">
                    <a:solidFill>
                      <a:schemeClr val="bg1"/>
                    </a:solidFill>
                  </a:rPr>
                  <a:t>from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p+A</a:t>
                </a:r>
                <a:r>
                  <a:rPr lang="fr-FR" dirty="0">
                    <a:solidFill>
                      <a:schemeClr val="bg1"/>
                    </a:solidFill>
                  </a:rPr>
                  <a:t>	A &lt; </a:t>
                </a:r>
                <a:r>
                  <a:rPr lang="fr-FR" dirty="0" err="1">
                    <a:solidFill>
                      <a:schemeClr val="bg1"/>
                    </a:solidFill>
                  </a:rPr>
                  <a:t>Aluminum</a:t>
                </a:r>
                <a:r>
                  <a:rPr lang="fr-FR" dirty="0">
                    <a:solidFill>
                      <a:schemeClr val="bg1"/>
                    </a:solidFill>
                  </a:rPr>
                  <a:t>; E</a:t>
                </a:r>
                <a:r>
                  <a:rPr lang="fr-FR" baseline="-25000" dirty="0">
                    <a:solidFill>
                      <a:schemeClr val="bg1"/>
                    </a:solidFill>
                  </a:rPr>
                  <a:t>p</a:t>
                </a:r>
                <a:r>
                  <a:rPr lang="fr-FR" dirty="0">
                    <a:solidFill>
                      <a:schemeClr val="bg1"/>
                    </a:solidFill>
                  </a:rPr>
                  <a:t> &lt; 200 MeV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r-FR" dirty="0">
                  <a:solidFill>
                    <a:schemeClr val="bg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i="1" dirty="0" err="1">
                    <a:solidFill>
                      <a:schemeClr val="bg1"/>
                    </a:solidFill>
                  </a:rPr>
                  <a:t>Toxic</a:t>
                </a:r>
                <a:r>
                  <a:rPr lang="fr-FR" dirty="0">
                    <a:solidFill>
                      <a:schemeClr val="bg1"/>
                    </a:solidFill>
                  </a:rPr>
                  <a:t> data (</a:t>
                </a:r>
                <a:r>
                  <a:rPr lang="fr-FR" dirty="0" err="1">
                    <a:solidFill>
                      <a:schemeClr val="bg1"/>
                    </a:solidFill>
                  </a:rPr>
                  <a:t>error</a:t>
                </a:r>
                <a:r>
                  <a:rPr lang="fr-FR" dirty="0">
                    <a:solidFill>
                      <a:schemeClr val="bg1"/>
                    </a:solidFill>
                  </a:rPr>
                  <a:t> bar: </a:t>
                </a:r>
                <a:r>
                  <a:rPr lang="fr-FR" dirty="0">
                    <a:solidFill>
                      <a:schemeClr val="bg1"/>
                    </a:solidFill>
                    <a:effectLst/>
                  </a:rPr>
                  <a:t>0.45%!!!</a:t>
                </a:r>
                <a:r>
                  <a:rPr lang="fr-FR" dirty="0">
                    <a:solidFill>
                      <a:schemeClr val="bg1"/>
                    </a:solidFill>
                  </a:rPr>
                  <a:t>) </a:t>
                </a:r>
                <a:r>
                  <a:rPr lang="fr-FR" dirty="0">
                    <a:solidFill>
                      <a:schemeClr val="bg1"/>
                    </a:solidFill>
                    <a:sym typeface="Wingdings" pitchFamily="2" charset="2"/>
                  </a:rPr>
                  <a:t> </a:t>
                </a:r>
                <a:r>
                  <a:rPr lang="fr-FR" dirty="0" err="1">
                    <a:solidFill>
                      <a:schemeClr val="bg1"/>
                    </a:solidFill>
                    <a:sym typeface="Wingdings" pitchFamily="2" charset="2"/>
                  </a:rPr>
                  <a:t>exp</a:t>
                </a:r>
                <a:r>
                  <a:rPr lang="fr-FR" dirty="0">
                    <a:solidFill>
                      <a:schemeClr val="bg1"/>
                    </a:solidFill>
                    <a:sym typeface="Wingdings" pitchFamily="2" charset="2"/>
                  </a:rPr>
                  <a:t>. data must </a:t>
                </a:r>
                <a:r>
                  <a:rPr lang="fr-FR" dirty="0" err="1">
                    <a:solidFill>
                      <a:schemeClr val="bg1"/>
                    </a:solidFill>
                    <a:sym typeface="Wingdings" pitchFamily="2" charset="2"/>
                  </a:rPr>
                  <a:t>be</a:t>
                </a:r>
                <a:r>
                  <a:rPr lang="fr-FR" dirty="0">
                    <a:solidFill>
                      <a:schemeClr val="bg1"/>
                    </a:solidFill>
                    <a:sym typeface="Wingdings" pitchFamily="2" charset="2"/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  <a:sym typeface="Wingdings" pitchFamily="2" charset="2"/>
                  </a:rPr>
                  <a:t>studied</a:t>
                </a:r>
                <a:r>
                  <a:rPr lang="fr-FR" dirty="0">
                    <a:solidFill>
                      <a:schemeClr val="bg1"/>
                    </a:solidFill>
                    <a:sym typeface="Wingdings" pitchFamily="2" charset="2"/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  <a:sym typeface="Wingdings" pitchFamily="2" charset="2"/>
                  </a:rPr>
                  <a:t>before</a:t>
                </a:r>
                <a:endParaRPr lang="fr-FR" dirty="0">
                  <a:solidFill>
                    <a:schemeClr val="bg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r-FR" dirty="0">
                  <a:solidFill>
                    <a:schemeClr val="bg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solidFill>
                      <a:schemeClr val="bg1"/>
                    </a:solidFill>
                  </a:rPr>
                  <a:t>Are </a:t>
                </a:r>
                <a:r>
                  <a:rPr lang="fr-FR" dirty="0" err="1">
                    <a:solidFill>
                      <a:schemeClr val="bg1"/>
                    </a:solidFill>
                  </a:rPr>
                  <a:t>we</a:t>
                </a:r>
                <a:r>
                  <a:rPr lang="fr-FR" dirty="0">
                    <a:solidFill>
                      <a:schemeClr val="bg1"/>
                    </a:solidFill>
                  </a:rPr>
                  <a:t> able to do </a:t>
                </a:r>
                <a:r>
                  <a:rPr lang="fr-FR" dirty="0" err="1">
                    <a:solidFill>
                      <a:schemeClr val="bg1"/>
                    </a:solidFill>
                  </a:rPr>
                  <a:t>better</a:t>
                </a:r>
                <a:r>
                  <a:rPr lang="fr-FR" dirty="0">
                    <a:solidFill>
                      <a:schemeClr val="bg1"/>
                    </a:solidFill>
                  </a:rPr>
                  <a:t>, for an </a:t>
                </a:r>
                <a:r>
                  <a:rPr lang="fr-FR" dirty="0" err="1">
                    <a:solidFill>
                      <a:schemeClr val="bg1"/>
                    </a:solidFill>
                  </a:rPr>
                  <a:t>already</a:t>
                </a:r>
                <a:r>
                  <a:rPr lang="fr-FR" dirty="0">
                    <a:solidFill>
                      <a:schemeClr val="bg1"/>
                    </a:solidFill>
                  </a:rPr>
                  <a:t> not </a:t>
                </a:r>
                <a:r>
                  <a:rPr lang="fr-FR" dirty="0" err="1">
                    <a:solidFill>
                      <a:schemeClr val="bg1"/>
                    </a:solidFill>
                  </a:rPr>
                  <a:t>too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bad</a:t>
                </a:r>
                <a:r>
                  <a:rPr lang="fr-FR" dirty="0">
                    <a:solidFill>
                      <a:schemeClr val="bg1"/>
                    </a:solidFill>
                  </a:rPr>
                  <a:t> DDXS?    </a:t>
                </a:r>
                <a:r>
                  <a:rPr lang="fr-FR" sz="3600" baseline="-25000" dirty="0">
                    <a:solidFill>
                      <a:schemeClr val="bg1"/>
                    </a:solidFill>
                  </a:rPr>
                  <a:t>🤔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r-FR" dirty="0">
                  <a:solidFill>
                    <a:schemeClr val="bg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 err="1">
                    <a:solidFill>
                      <a:schemeClr val="bg1"/>
                    </a:solidFill>
                  </a:rPr>
                  <a:t>Parameters</a:t>
                </a:r>
                <a:r>
                  <a:rPr lang="fr-FR" dirty="0">
                    <a:solidFill>
                      <a:schemeClr val="bg1"/>
                    </a:solidFill>
                  </a:rPr>
                  <a:t>: </a:t>
                </a:r>
              </a:p>
              <a:p>
                <a:pPr lvl="1"/>
                <a:r>
                  <a:rPr lang="fr-FR" dirty="0">
                    <a:solidFill>
                      <a:schemeClr val="bg1"/>
                    </a:solidFill>
                  </a:rPr>
                  <a:t>		</a:t>
                </a:r>
                <a:r>
                  <a:rPr lang="fr-FR" dirty="0">
                    <a:solidFill>
                      <a:schemeClr val="bg1"/>
                    </a:solidFill>
                    <a:latin typeface="Symbol" pitchFamily="2" charset="2"/>
                  </a:rPr>
                  <a:t>s</a:t>
                </a:r>
                <a:r>
                  <a:rPr lang="fr-FR" dirty="0">
                    <a:solidFill>
                      <a:schemeClr val="bg1"/>
                    </a:solidFill>
                  </a:rPr>
                  <a:t>(N</a:t>
                </a:r>
                <a:r>
                  <a:rPr lang="fr-FR" dirty="0">
                    <a:solidFill>
                      <a:schemeClr val="bg1"/>
                    </a:solidFill>
                    <a:latin typeface="Symbol" pitchFamily="2" charset="2"/>
                  </a:rPr>
                  <a:t>D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>
                    <a:solidFill>
                      <a:schemeClr val="bg1"/>
                    </a:solidFill>
                    <a:sym typeface="Wingdings" pitchFamily="2" charset="2"/>
                  </a:rPr>
                  <a:t> NN)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∝</m:t>
                    </m:r>
                  </m:oMath>
                </a14:m>
                <a:r>
                  <a:rPr lang="fr-FR" dirty="0">
                    <a:solidFill>
                      <a:schemeClr val="bg1"/>
                    </a:solidFill>
                    <a:sym typeface="Wingdings" pitchFamily="2" charset="2"/>
                  </a:rPr>
                  <a:t> </a:t>
                </a:r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sym typeface="Wingdings" pitchFamily="2" charset="2"/>
                  </a:rPr>
                  <a:t>3</a:t>
                </a:r>
                <a:r>
                  <a:rPr lang="fr-FR" dirty="0">
                    <a:solidFill>
                      <a:schemeClr val="bg1"/>
                    </a:solidFill>
                    <a:latin typeface="Symbol" pitchFamily="2" charset="2"/>
                  </a:rPr>
                  <a:t> s</a:t>
                </a:r>
                <a:r>
                  <a:rPr lang="fr-FR" dirty="0">
                    <a:solidFill>
                      <a:schemeClr val="bg1"/>
                    </a:solidFill>
                  </a:rPr>
                  <a:t>(NN </a:t>
                </a:r>
                <a:r>
                  <a:rPr lang="fr-FR" dirty="0">
                    <a:solidFill>
                      <a:schemeClr val="bg1"/>
                    </a:solidFill>
                    <a:sym typeface="Wingdings" pitchFamily="2" charset="2"/>
                  </a:rPr>
                  <a:t> </a:t>
                </a:r>
                <a:r>
                  <a:rPr lang="fr-FR" dirty="0">
                    <a:solidFill>
                      <a:schemeClr val="bg1"/>
                    </a:solidFill>
                  </a:rPr>
                  <a:t>N</a:t>
                </a:r>
                <a:r>
                  <a:rPr lang="fr-FR" dirty="0">
                    <a:solidFill>
                      <a:schemeClr val="bg1"/>
                    </a:solidFill>
                    <a:latin typeface="Symbol" pitchFamily="2" charset="2"/>
                  </a:rPr>
                  <a:t>D</a:t>
                </a:r>
                <a:r>
                  <a:rPr lang="fr-FR" dirty="0">
                    <a:solidFill>
                      <a:schemeClr val="bg1"/>
                    </a:solidFill>
                  </a:rPr>
                  <a:t>)</a:t>
                </a:r>
                <a:r>
                  <a:rPr lang="fr-FR" dirty="0">
                    <a:solidFill>
                      <a:schemeClr val="bg1"/>
                    </a:solidFill>
                    <a:sym typeface="Wingdings" pitchFamily="2" charset="2"/>
                  </a:rPr>
                  <a:t> 	</a:t>
                </a:r>
                <a:r>
                  <a:rPr lang="fr-FR" dirty="0">
                    <a:solidFill>
                      <a:schemeClr val="bg1"/>
                    </a:solidFill>
                    <a:latin typeface="Symbol" pitchFamily="2" charset="2"/>
                  </a:rPr>
                  <a:t> s</a:t>
                </a:r>
                <a:r>
                  <a:rPr lang="fr-FR" dirty="0">
                    <a:solidFill>
                      <a:schemeClr val="bg1"/>
                    </a:solidFill>
                  </a:rPr>
                  <a:t>(N</a:t>
                </a:r>
                <a:r>
                  <a:rPr lang="fr-FR" dirty="0">
                    <a:solidFill>
                      <a:schemeClr val="bg1"/>
                    </a:solidFill>
                    <a:latin typeface="Symbol" pitchFamily="2" charset="2"/>
                  </a:rPr>
                  <a:t>D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>
                    <a:solidFill>
                      <a:schemeClr val="bg1"/>
                    </a:solidFill>
                    <a:sym typeface="Wingdings" pitchFamily="2" charset="2"/>
                  </a:rPr>
                  <a:t> NN) </a:t>
                </a:r>
                <a14:m>
                  <m:oMath xmlns:m="http://schemas.openxmlformats.org/officeDocument/2006/math">
                    <m:r>
                      <a:rPr lang="fr-FR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∝</m:t>
                    </m:r>
                  </m:oMath>
                </a14:m>
                <a:r>
                  <a:rPr lang="fr-FR" dirty="0">
                    <a:solidFill>
                      <a:schemeClr val="bg1"/>
                    </a:solidFill>
                    <a:sym typeface="Wingdings" pitchFamily="2" charset="2"/>
                  </a:rPr>
                  <a:t> </a:t>
                </a:r>
                <a:r>
                  <a:rPr lang="fr-FR" b="1" dirty="0">
                    <a:solidFill>
                      <a:srgbClr val="FFFF00"/>
                    </a:solidFill>
                    <a:sym typeface="Wingdings" pitchFamily="2" charset="2"/>
                  </a:rPr>
                  <a:t>DB</a:t>
                </a:r>
                <a:r>
                  <a:rPr lang="fr-FR" dirty="0">
                    <a:solidFill>
                      <a:schemeClr val="bg1"/>
                    </a:solidFill>
                    <a:latin typeface="Symbol" pitchFamily="2" charset="2"/>
                  </a:rPr>
                  <a:t> </a:t>
                </a:r>
                <a:r>
                  <a:rPr lang="fr-FR" dirty="0">
                    <a:solidFill>
                      <a:schemeClr val="bg1"/>
                    </a:solidFill>
                  </a:rPr>
                  <a:t>x </a:t>
                </a:r>
                <a:r>
                  <a:rPr lang="fr-FR" dirty="0">
                    <a:solidFill>
                      <a:schemeClr val="bg1"/>
                    </a:solidFill>
                    <a:latin typeface="Symbol" pitchFamily="2" charset="2"/>
                  </a:rPr>
                  <a:t>s</a:t>
                </a:r>
                <a:r>
                  <a:rPr lang="fr-FR" dirty="0">
                    <a:solidFill>
                      <a:schemeClr val="bg1"/>
                    </a:solidFill>
                  </a:rPr>
                  <a:t>(NN </a:t>
                </a:r>
                <a:r>
                  <a:rPr lang="fr-FR" dirty="0">
                    <a:solidFill>
                      <a:schemeClr val="bg1"/>
                    </a:solidFill>
                    <a:sym typeface="Wingdings" pitchFamily="2" charset="2"/>
                  </a:rPr>
                  <a:t> </a:t>
                </a:r>
                <a:r>
                  <a:rPr lang="fr-FR" dirty="0">
                    <a:solidFill>
                      <a:schemeClr val="bg1"/>
                    </a:solidFill>
                  </a:rPr>
                  <a:t>N</a:t>
                </a:r>
                <a:r>
                  <a:rPr lang="fr-FR" dirty="0">
                    <a:solidFill>
                      <a:schemeClr val="bg1"/>
                    </a:solidFill>
                    <a:latin typeface="Symbol" pitchFamily="2" charset="2"/>
                  </a:rPr>
                  <a:t>D</a:t>
                </a:r>
                <a:r>
                  <a:rPr lang="fr-FR" dirty="0">
                    <a:solidFill>
                      <a:schemeClr val="bg1"/>
                    </a:solidFill>
                  </a:rPr>
                  <a:t>)</a:t>
                </a:r>
                <a:r>
                  <a:rPr lang="fr-FR" dirty="0">
                    <a:solidFill>
                      <a:schemeClr val="bg1"/>
                    </a:solidFill>
                    <a:sym typeface="Wingdings" pitchFamily="2" charset="2"/>
                  </a:rPr>
                  <a:t> </a:t>
                </a:r>
              </a:p>
              <a:p>
                <a:pPr lvl="1"/>
                <a:r>
                  <a:rPr lang="fr-FR" dirty="0">
                    <a:solidFill>
                      <a:schemeClr val="bg1"/>
                    </a:solidFill>
                    <a:sym typeface="Wingdings" pitchFamily="2" charset="2"/>
                  </a:rPr>
                  <a:t>		</a:t>
                </a:r>
                <a:r>
                  <a:rPr lang="fr-FR" i="1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  <a:effectLst/>
                  </a:rPr>
                  <a:t>t</a:t>
                </a:r>
                <a:r>
                  <a:rPr lang="fr-FR" baseline="-25000" dirty="0" err="1">
                    <a:solidFill>
                      <a:schemeClr val="bg1"/>
                    </a:solidFill>
                    <a:effectLst/>
                  </a:rPr>
                  <a:t>stop</a:t>
                </a:r>
                <a:r>
                  <a:rPr lang="fr-FR" dirty="0">
                    <a:solidFill>
                      <a:schemeClr val="bg1"/>
                    </a:solidFill>
                    <a:effectLst/>
                  </a:rPr>
                  <a:t> = </a:t>
                </a:r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/>
                  </a:rPr>
                  <a:t>29.8</a:t>
                </a:r>
                <a:r>
                  <a:rPr lang="fr-FR" dirty="0">
                    <a:solidFill>
                      <a:schemeClr val="bg1"/>
                    </a:solidFill>
                    <a:effectLst/>
                  </a:rPr>
                  <a:t> x A</a:t>
                </a:r>
                <a:r>
                  <a:rPr lang="fr-FR" baseline="300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0.16</a:t>
                </a:r>
                <a:r>
                  <a:rPr lang="fr-FR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  <a:effectLst/>
                  </a:rPr>
                  <a:t>fm</a:t>
                </a:r>
                <a:r>
                  <a:rPr lang="fr-FR" dirty="0">
                    <a:solidFill>
                      <a:schemeClr val="bg1"/>
                    </a:solidFill>
                    <a:effectLst/>
                  </a:rPr>
                  <a:t>/c </a:t>
                </a:r>
                <a:r>
                  <a:rPr lang="fr-FR" i="1" dirty="0">
                    <a:solidFill>
                      <a:schemeClr val="bg1"/>
                    </a:solidFill>
                    <a:effectLst/>
                  </a:rPr>
                  <a:t> 		</a:t>
                </a:r>
                <a:r>
                  <a:rPr lang="fr-FR" dirty="0">
                    <a:solidFill>
                      <a:schemeClr val="bg1"/>
                    </a:solidFill>
                    <a:effectLst/>
                    <a:sym typeface="Wingdings" pitchFamily="2" charset="2"/>
                  </a:rPr>
                  <a:t></a:t>
                </a:r>
                <a:r>
                  <a:rPr lang="fr-FR" i="1" dirty="0">
                    <a:solidFill>
                      <a:schemeClr val="bg1"/>
                    </a:solidFill>
                    <a:effectLst/>
                    <a:sym typeface="Wingdings" pitchFamily="2" charset="2"/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  <a:effectLst/>
                  </a:rPr>
                  <a:t>t</a:t>
                </a:r>
                <a:r>
                  <a:rPr lang="fr-FR" baseline="-25000" dirty="0" err="1">
                    <a:solidFill>
                      <a:schemeClr val="bg1"/>
                    </a:solidFill>
                    <a:effectLst/>
                  </a:rPr>
                  <a:t>stop</a:t>
                </a:r>
                <a:r>
                  <a:rPr lang="fr-FR" dirty="0">
                    <a:solidFill>
                      <a:schemeClr val="bg1"/>
                    </a:solidFill>
                    <a:effectLst/>
                  </a:rPr>
                  <a:t> = </a:t>
                </a:r>
                <a:r>
                  <a:rPr lang="fr-FR" b="1" dirty="0">
                    <a:solidFill>
                      <a:srgbClr val="FFFF00"/>
                    </a:solidFill>
                    <a:effectLst/>
                  </a:rPr>
                  <a:t>a</a:t>
                </a:r>
                <a:r>
                  <a:rPr lang="fr-FR" dirty="0">
                    <a:solidFill>
                      <a:schemeClr val="bg1"/>
                    </a:solidFill>
                    <a:effectLst/>
                  </a:rPr>
                  <a:t> x A</a:t>
                </a:r>
                <a:r>
                  <a:rPr lang="fr-FR" b="1" baseline="30000" dirty="0">
                    <a:solidFill>
                      <a:srgbClr val="FFFF00"/>
                    </a:solidFill>
                    <a:effectLst/>
                  </a:rPr>
                  <a:t>b</a:t>
                </a:r>
                <a:r>
                  <a:rPr lang="fr-FR" dirty="0"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  <a:effectLst/>
                  </a:rPr>
                  <a:t>fm</a:t>
                </a:r>
                <a:r>
                  <a:rPr lang="fr-FR" dirty="0">
                    <a:solidFill>
                      <a:schemeClr val="bg1"/>
                    </a:solidFill>
                    <a:effectLst/>
                  </a:rPr>
                  <a:t>/c </a:t>
                </a:r>
              </a:p>
              <a:p>
                <a:pPr lvl="1"/>
                <a:r>
                  <a:rPr lang="fr-FR" dirty="0">
                    <a:solidFill>
                      <a:schemeClr val="bg1"/>
                    </a:solidFill>
                    <a:sym typeface="Wingdings" pitchFamily="2" charset="2"/>
                  </a:rPr>
                  <a:t>		Fermi </a:t>
                </a:r>
                <a:r>
                  <a:rPr lang="fr-FR" dirty="0" err="1">
                    <a:solidFill>
                      <a:schemeClr val="bg1"/>
                    </a:solidFill>
                    <a:sym typeface="Wingdings" pitchFamily="2" charset="2"/>
                  </a:rPr>
                  <a:t>momentum</a:t>
                </a:r>
                <a:r>
                  <a:rPr lang="fr-FR" dirty="0">
                    <a:solidFill>
                      <a:schemeClr val="bg1"/>
                    </a:solidFill>
                    <a:sym typeface="Wingdings" pitchFamily="2" charset="2"/>
                  </a:rPr>
                  <a:t> (</a:t>
                </a:r>
                <a:r>
                  <a:rPr lang="fr-FR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sym typeface="Wingdings" pitchFamily="2" charset="2"/>
                  </a:rPr>
                  <a:t>270</a:t>
                </a:r>
                <a:r>
                  <a:rPr lang="fr-FR" dirty="0">
                    <a:solidFill>
                      <a:schemeClr val="bg1"/>
                    </a:solidFill>
                    <a:sym typeface="Wingdings" pitchFamily="2" charset="2"/>
                  </a:rPr>
                  <a:t> MeV/c)  	 </a:t>
                </a:r>
                <a:r>
                  <a:rPr lang="fr-FR" b="1" dirty="0">
                    <a:solidFill>
                      <a:srgbClr val="FFFF00"/>
                    </a:solidFill>
                    <a:sym typeface="Wingdings" pitchFamily="2" charset="2"/>
                  </a:rPr>
                  <a:t>Fm</a:t>
                </a:r>
                <a:endParaRPr lang="fr-FR" dirty="0">
                  <a:solidFill>
                    <a:schemeClr val="bg1"/>
                  </a:solidFill>
                </a:endParaRPr>
              </a:p>
              <a:p>
                <a:pPr lvl="1"/>
                <a:endParaRPr lang="fr-FR" dirty="0">
                  <a:solidFill>
                    <a:schemeClr val="bg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solidFill>
                      <a:schemeClr val="bg1"/>
                    </a:solidFill>
                  </a:rPr>
                  <a:t>Time:	60 </a:t>
                </a:r>
                <a:r>
                  <a:rPr lang="fr-FR" dirty="0" err="1">
                    <a:solidFill>
                      <a:schemeClr val="bg1"/>
                    </a:solidFill>
                  </a:rPr>
                  <a:t>hours</a:t>
                </a:r>
                <a:r>
                  <a:rPr lang="fr-FR" dirty="0">
                    <a:solidFill>
                      <a:schemeClr val="bg1"/>
                    </a:solidFill>
                  </a:rPr>
                  <a:t> </a:t>
                </a:r>
                <a:r>
                  <a:rPr lang="fr-FR" dirty="0" err="1">
                    <a:solidFill>
                      <a:schemeClr val="bg1"/>
                    </a:solidFill>
                  </a:rPr>
                  <a:t>with</a:t>
                </a:r>
                <a:r>
                  <a:rPr lang="fr-FR" dirty="0">
                    <a:solidFill>
                      <a:schemeClr val="bg1"/>
                    </a:solidFill>
                  </a:rPr>
                  <a:t> 20 </a:t>
                </a:r>
                <a:r>
                  <a:rPr lang="fr-FR" dirty="0" err="1">
                    <a:solidFill>
                      <a:schemeClr val="bg1"/>
                    </a:solidFill>
                  </a:rPr>
                  <a:t>cores</a:t>
                </a:r>
                <a:endParaRPr lang="fr-FR" dirty="0">
                  <a:solidFill>
                    <a:schemeClr val="bg1"/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r-FR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14ADEADC-8028-600E-AD61-0AB40E31F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81" y="1286540"/>
                <a:ext cx="9207796" cy="4339650"/>
              </a:xfrm>
              <a:prstGeom prst="rect">
                <a:avLst/>
              </a:prstGeom>
              <a:blipFill>
                <a:blip r:embed="rId3"/>
                <a:stretch>
                  <a:fillRect l="-690" t="-5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A6F31260-9CB4-26CB-4BF4-1E40F61C9B5D}"/>
              </a:ext>
            </a:extLst>
          </p:cNvPr>
          <p:cNvSpPr txBox="1"/>
          <p:nvPr/>
        </p:nvSpPr>
        <p:spPr>
          <a:xfrm>
            <a:off x="7541537" y="2126558"/>
            <a:ext cx="510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3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☹️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9BCE63E-A865-B815-06DE-99BA4851E4CE}"/>
              </a:ext>
            </a:extLst>
          </p:cNvPr>
          <p:cNvSpPr txBox="1"/>
          <p:nvPr/>
        </p:nvSpPr>
        <p:spPr>
          <a:xfrm>
            <a:off x="10800" y="18000"/>
            <a:ext cx="986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chemeClr val="bg1"/>
                </a:solidFill>
                <a:latin typeface="Chalkboard" panose="03050602040202020205" pitchFamily="66" charset="77"/>
              </a:rPr>
              <a:t>Results</a:t>
            </a:r>
            <a:endParaRPr lang="fr-FR" sz="2400" dirty="0"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9720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AC668A9-D785-20BF-0B76-30AA9D3F380C}"/>
              </a:ext>
            </a:extLst>
          </p:cNvPr>
          <p:cNvSpPr txBox="1"/>
          <p:nvPr/>
        </p:nvSpPr>
        <p:spPr>
          <a:xfrm>
            <a:off x="10800" y="18000"/>
            <a:ext cx="986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chemeClr val="bg1"/>
                </a:solidFill>
                <a:latin typeface="Chalkboard" panose="03050602040202020205" pitchFamily="66" charset="77"/>
              </a:rPr>
              <a:t>Results</a:t>
            </a:r>
            <a:endParaRPr lang="fr-FR" sz="2400" dirty="0"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9AC55998-2276-9788-70FD-8AA306357CEE}"/>
              </a:ext>
            </a:extLst>
          </p:cNvPr>
          <p:cNvSpPr txBox="1"/>
          <p:nvPr/>
        </p:nvSpPr>
        <p:spPr>
          <a:xfrm>
            <a:off x="6973824" y="6386675"/>
            <a:ext cx="29163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Uncertainty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and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parameter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optimisation in high-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energy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models</a:t>
            </a:r>
            <a:endParaRPr lang="fr-FR" sz="12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833CB9-A8BA-FC12-54E0-B4D787DFEE75}"/>
              </a:ext>
            </a:extLst>
          </p:cNvPr>
          <p:cNvSpPr txBox="1"/>
          <p:nvPr/>
        </p:nvSpPr>
        <p:spPr>
          <a:xfrm>
            <a:off x="-2251" y="6439129"/>
            <a:ext cx="230653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SANDA Final workshop. General Meeting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Madrid - 3–5 </a:t>
            </a:r>
            <a:r>
              <a:rPr lang="fr-FR" sz="1000" dirty="0" err="1">
                <a:solidFill>
                  <a:schemeClr val="bg1"/>
                </a:solidFill>
              </a:rPr>
              <a:t>Jul</a:t>
            </a:r>
            <a:r>
              <a:rPr lang="fr-FR" sz="1000" dirty="0">
                <a:solidFill>
                  <a:schemeClr val="bg1"/>
                </a:solidFill>
              </a:rPr>
              <a:t> 2024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ADEADC-8028-600E-AD61-0AB40E31F246}"/>
              </a:ext>
            </a:extLst>
          </p:cNvPr>
          <p:cNvSpPr txBox="1"/>
          <p:nvPr/>
        </p:nvSpPr>
        <p:spPr>
          <a:xfrm>
            <a:off x="255181" y="1286540"/>
            <a:ext cx="9207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Results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2" name="Tableau 9">
            <a:extLst>
              <a:ext uri="{FF2B5EF4-FFF2-40B4-BE49-F238E27FC236}">
                <a16:creationId xmlns:a16="http://schemas.microsoft.com/office/drawing/2014/main" id="{B894AC6F-D07F-7EF7-507D-2F5C64F2E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665152"/>
              </p:ext>
            </p:extLst>
          </p:nvPr>
        </p:nvGraphicFramePr>
        <p:xfrm>
          <a:off x="1651000" y="1294880"/>
          <a:ext cx="5051357" cy="18542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771187">
                  <a:extLst>
                    <a:ext uri="{9D8B030D-6E8A-4147-A177-3AD203B41FA5}">
                      <a16:colId xmlns:a16="http://schemas.microsoft.com/office/drawing/2014/main" val="2493289236"/>
                    </a:ext>
                  </a:extLst>
                </a:gridCol>
                <a:gridCol w="2140085">
                  <a:extLst>
                    <a:ext uri="{9D8B030D-6E8A-4147-A177-3AD203B41FA5}">
                      <a16:colId xmlns:a16="http://schemas.microsoft.com/office/drawing/2014/main" val="3119290958"/>
                    </a:ext>
                  </a:extLst>
                </a:gridCol>
                <a:gridCol w="2140085">
                  <a:extLst>
                    <a:ext uri="{9D8B030D-6E8A-4147-A177-3AD203B41FA5}">
                      <a16:colId xmlns:a16="http://schemas.microsoft.com/office/drawing/2014/main" val="2071977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old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70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0" dirty="0">
                          <a:solidFill>
                            <a:srgbClr val="FFFF00"/>
                          </a:solidFill>
                        </a:rPr>
                        <a:t>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3.0 +/- 0.1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4.406 +/-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0.131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05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FFFF00"/>
                          </a:solidFill>
                        </a:rPr>
                        <a:t>a</a:t>
                      </a:r>
                      <a:endParaRPr lang="fr-FR" b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29.8 +/- 0.5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37.13 +/-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0.59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62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FFFF00"/>
                          </a:solidFill>
                        </a:rPr>
                        <a:t>b</a:t>
                      </a:r>
                      <a:endParaRPr lang="fr-FR" b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0.16 +/- 0.05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0.226 +/-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0.005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1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FFFF00"/>
                          </a:solidFill>
                        </a:rPr>
                        <a:t>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270. +/- 3.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266.4 +/-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0.97</a:t>
                      </a:r>
                      <a:endParaRPr lang="fr-F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923169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6463F37B-C048-570F-5832-CB2135B6D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456" y="3291082"/>
            <a:ext cx="4509068" cy="300604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4AEB047-A0F3-EF93-5F73-D34AED8E806E}"/>
              </a:ext>
            </a:extLst>
          </p:cNvPr>
          <p:cNvSpPr txBox="1"/>
          <p:nvPr/>
        </p:nvSpPr>
        <p:spPr>
          <a:xfrm>
            <a:off x="6480615" y="5652125"/>
            <a:ext cx="58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GLS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E42637-EDF7-1916-4CDE-B81E2DAAC6DC}"/>
              </a:ext>
            </a:extLst>
          </p:cNvPr>
          <p:cNvSpPr txBox="1"/>
          <p:nvPr/>
        </p:nvSpPr>
        <p:spPr>
          <a:xfrm>
            <a:off x="2859591" y="513770"/>
            <a:ext cx="399897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Double </a:t>
            </a:r>
            <a:r>
              <a:rPr lang="fr-FR" dirty="0" err="1">
                <a:solidFill>
                  <a:schemeClr val="bg1"/>
                </a:solidFill>
              </a:rPr>
              <a:t>differential</a:t>
            </a:r>
            <a:r>
              <a:rPr lang="fr-FR" dirty="0">
                <a:solidFill>
                  <a:schemeClr val="bg1"/>
                </a:solidFill>
              </a:rPr>
              <a:t> neutron cross section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F9B6D01-28A6-C4F4-1331-9AF6DE68964A}"/>
              </a:ext>
            </a:extLst>
          </p:cNvPr>
          <p:cNvSpPr txBox="1"/>
          <p:nvPr/>
        </p:nvSpPr>
        <p:spPr>
          <a:xfrm>
            <a:off x="255180" y="3535696"/>
            <a:ext cx="5051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GLS </a:t>
            </a:r>
            <a:r>
              <a:rPr lang="fr-FR" dirty="0" err="1">
                <a:solidFill>
                  <a:schemeClr val="bg1"/>
                </a:solidFill>
              </a:rPr>
              <a:t>gives</a:t>
            </a:r>
            <a:r>
              <a:rPr lang="fr-FR" dirty="0">
                <a:solidFill>
                  <a:schemeClr val="bg1"/>
                </a:solidFill>
              </a:rPr>
              <a:t> the values</a:t>
            </a:r>
          </a:p>
          <a:p>
            <a:r>
              <a:rPr lang="fr-FR" dirty="0">
                <a:solidFill>
                  <a:schemeClr val="bg1"/>
                </a:solidFill>
              </a:rPr>
              <a:t>… and </a:t>
            </a:r>
            <a:r>
              <a:rPr lang="fr-FR" dirty="0" err="1">
                <a:solidFill>
                  <a:schemeClr val="bg1"/>
                </a:solidFill>
              </a:rPr>
              <a:t>uncertainties</a:t>
            </a:r>
            <a:r>
              <a:rPr lang="fr-FR" dirty="0">
                <a:solidFill>
                  <a:schemeClr val="bg1"/>
                </a:solidFill>
              </a:rPr>
              <a:t>, but not </a:t>
            </a:r>
            <a:r>
              <a:rPr lang="fr-FR" dirty="0" err="1">
                <a:solidFill>
                  <a:schemeClr val="bg1"/>
                </a:solidFill>
              </a:rPr>
              <a:t>really</a:t>
            </a:r>
            <a:r>
              <a:rPr lang="fr-FR" dirty="0">
                <a:solidFill>
                  <a:schemeClr val="bg1"/>
                </a:solidFill>
              </a:rPr>
              <a:t> usable (</a:t>
            </a:r>
            <a:r>
              <a:rPr lang="fr-FR" dirty="0" err="1">
                <a:solidFill>
                  <a:schemeClr val="bg1"/>
                </a:solidFill>
              </a:rPr>
              <a:t>linearity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5BD376-2FBF-769A-4894-48D07AC3D3BC}"/>
              </a:ext>
            </a:extLst>
          </p:cNvPr>
          <p:cNvSpPr txBox="1"/>
          <p:nvPr/>
        </p:nvSpPr>
        <p:spPr>
          <a:xfrm>
            <a:off x="6973824" y="1787395"/>
            <a:ext cx="28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effectLst/>
              </a:rPr>
              <a:t>χ2/</a:t>
            </a:r>
            <a:r>
              <a:rPr lang="fr-FR" dirty="0" err="1">
                <a:solidFill>
                  <a:schemeClr val="bg1"/>
                </a:solidFill>
                <a:effectLst/>
              </a:rPr>
              <a:t>DoF</a:t>
            </a:r>
            <a:r>
              <a:rPr lang="fr-FR" dirty="0">
                <a:solidFill>
                  <a:schemeClr val="bg1"/>
                </a:solidFill>
              </a:rPr>
              <a:t>	</a:t>
            </a:r>
            <a:r>
              <a:rPr lang="fr-FR" dirty="0">
                <a:solidFill>
                  <a:schemeClr val="bg1"/>
                </a:solidFill>
                <a:effectLst/>
              </a:rPr>
              <a:t>7.805 </a:t>
            </a:r>
            <a:r>
              <a:rPr lang="fr-FR" dirty="0">
                <a:solidFill>
                  <a:schemeClr val="bg1"/>
                </a:solidFill>
                <a:effectLst/>
                <a:sym typeface="Wingdings" pitchFamily="2" charset="2"/>
              </a:rPr>
              <a:t> </a:t>
            </a:r>
            <a:r>
              <a:rPr lang="fr-FR" dirty="0">
                <a:solidFill>
                  <a:schemeClr val="bg1"/>
                </a:solidFill>
                <a:effectLst/>
              </a:rPr>
              <a:t>7.34</a:t>
            </a:r>
          </a:p>
          <a:p>
            <a:r>
              <a:rPr lang="fr-FR" dirty="0"/>
              <a:t>	</a:t>
            </a:r>
            <a:r>
              <a:rPr lang="fr-FR" dirty="0">
                <a:solidFill>
                  <a:schemeClr val="bg1"/>
                </a:solidFill>
              </a:rPr>
              <a:t>(6% </a:t>
            </a:r>
            <a:r>
              <a:rPr lang="fr-FR" dirty="0" err="1">
                <a:solidFill>
                  <a:schemeClr val="bg1"/>
                </a:solidFill>
              </a:rPr>
              <a:t>better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6741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AC668A9-D785-20BF-0B76-30AA9D3F380C}"/>
              </a:ext>
            </a:extLst>
          </p:cNvPr>
          <p:cNvSpPr txBox="1"/>
          <p:nvPr/>
        </p:nvSpPr>
        <p:spPr>
          <a:xfrm>
            <a:off x="10800" y="18000"/>
            <a:ext cx="986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chemeClr val="bg1"/>
                </a:solidFill>
                <a:latin typeface="Chalkboard" panose="03050602040202020205" pitchFamily="66" charset="77"/>
              </a:rPr>
              <a:t>Results</a:t>
            </a:r>
            <a:endParaRPr lang="fr-FR" sz="2400" dirty="0"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9AC55998-2276-9788-70FD-8AA306357CEE}"/>
              </a:ext>
            </a:extLst>
          </p:cNvPr>
          <p:cNvSpPr txBox="1"/>
          <p:nvPr/>
        </p:nvSpPr>
        <p:spPr>
          <a:xfrm>
            <a:off x="6973824" y="6386675"/>
            <a:ext cx="29163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Uncertainty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and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parameter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optimisation in high-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energy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models</a:t>
            </a:r>
            <a:endParaRPr lang="fr-FR" sz="12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833CB9-A8BA-FC12-54E0-B4D787DFEE75}"/>
              </a:ext>
            </a:extLst>
          </p:cNvPr>
          <p:cNvSpPr txBox="1"/>
          <p:nvPr/>
        </p:nvSpPr>
        <p:spPr>
          <a:xfrm>
            <a:off x="-2251" y="6439129"/>
            <a:ext cx="230653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SANDA Final workshop. General Meeting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Madrid - 3–5 </a:t>
            </a:r>
            <a:r>
              <a:rPr lang="fr-FR" sz="1000" dirty="0" err="1">
                <a:solidFill>
                  <a:schemeClr val="bg1"/>
                </a:solidFill>
              </a:rPr>
              <a:t>Jul</a:t>
            </a:r>
            <a:r>
              <a:rPr lang="fr-FR" sz="1000" dirty="0">
                <a:solidFill>
                  <a:schemeClr val="bg1"/>
                </a:solidFill>
              </a:rPr>
              <a:t> 2024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ADEADC-8028-600E-AD61-0AB40E31F246}"/>
              </a:ext>
            </a:extLst>
          </p:cNvPr>
          <p:cNvSpPr txBox="1"/>
          <p:nvPr/>
        </p:nvSpPr>
        <p:spPr>
          <a:xfrm>
            <a:off x="255181" y="1286540"/>
            <a:ext cx="9207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Results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A847858-B2BB-2A07-F0A9-915161BD3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449" y="3132858"/>
            <a:ext cx="4347575" cy="321643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3B9B6BB-C246-046F-37B1-AF49145DD56B}"/>
              </a:ext>
            </a:extLst>
          </p:cNvPr>
          <p:cNvSpPr txBox="1"/>
          <p:nvPr/>
        </p:nvSpPr>
        <p:spPr>
          <a:xfrm>
            <a:off x="2859591" y="513770"/>
            <a:ext cx="399897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Double </a:t>
            </a:r>
            <a:r>
              <a:rPr lang="fr-FR" dirty="0" err="1">
                <a:solidFill>
                  <a:schemeClr val="bg1"/>
                </a:solidFill>
              </a:rPr>
              <a:t>differential</a:t>
            </a:r>
            <a:r>
              <a:rPr lang="fr-FR" dirty="0">
                <a:solidFill>
                  <a:schemeClr val="bg1"/>
                </a:solidFill>
              </a:rPr>
              <a:t> neutron cross section</a:t>
            </a:r>
          </a:p>
        </p:txBody>
      </p:sp>
      <p:graphicFrame>
        <p:nvGraphicFramePr>
          <p:cNvPr id="15" name="Tableau 9">
            <a:extLst>
              <a:ext uri="{FF2B5EF4-FFF2-40B4-BE49-F238E27FC236}">
                <a16:creationId xmlns:a16="http://schemas.microsoft.com/office/drawing/2014/main" id="{B1747DFD-4816-CBAD-3EDA-D6E5DB7AE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632656"/>
              </p:ext>
            </p:extLst>
          </p:nvPr>
        </p:nvGraphicFramePr>
        <p:xfrm>
          <a:off x="1651000" y="1294880"/>
          <a:ext cx="5051357" cy="18542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771187">
                  <a:extLst>
                    <a:ext uri="{9D8B030D-6E8A-4147-A177-3AD203B41FA5}">
                      <a16:colId xmlns:a16="http://schemas.microsoft.com/office/drawing/2014/main" val="2493289236"/>
                    </a:ext>
                  </a:extLst>
                </a:gridCol>
                <a:gridCol w="2140085">
                  <a:extLst>
                    <a:ext uri="{9D8B030D-6E8A-4147-A177-3AD203B41FA5}">
                      <a16:colId xmlns:a16="http://schemas.microsoft.com/office/drawing/2014/main" val="3119290958"/>
                    </a:ext>
                  </a:extLst>
                </a:gridCol>
                <a:gridCol w="2140085">
                  <a:extLst>
                    <a:ext uri="{9D8B030D-6E8A-4147-A177-3AD203B41FA5}">
                      <a16:colId xmlns:a16="http://schemas.microsoft.com/office/drawing/2014/main" val="2071977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old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70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0" dirty="0">
                          <a:solidFill>
                            <a:srgbClr val="FFFF00"/>
                          </a:solidFill>
                        </a:rPr>
                        <a:t>DB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3.0 +/- 0.1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4.406 +/-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0.131</a:t>
                      </a:r>
                      <a:r>
                        <a:rPr lang="fr-FR" dirty="0"/>
                        <a:t> +/- 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0.986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05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FFFF00"/>
                          </a:solidFill>
                        </a:rPr>
                        <a:t>a</a:t>
                      </a:r>
                      <a:endParaRPr lang="fr-FR" b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29.8 +/- 0.5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37.13 +/-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0.59</a:t>
                      </a:r>
                      <a:r>
                        <a:rPr lang="fr-FR" dirty="0"/>
                        <a:t> +/- 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6.06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621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FFFF00"/>
                          </a:solidFill>
                        </a:rPr>
                        <a:t>b</a:t>
                      </a:r>
                      <a:endParaRPr lang="fr-FR" b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0.16 +/- 0.05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0.226 +/-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0.005</a:t>
                      </a:r>
                      <a:r>
                        <a:rPr lang="fr-FR" dirty="0"/>
                        <a:t> +/- 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0.066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11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714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rgbClr val="FFFF00"/>
                          </a:solidFill>
                        </a:rPr>
                        <a:t>Fm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270. +/- 3.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266.4 +/- </a:t>
                      </a:r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0.97</a:t>
                      </a:r>
                      <a:r>
                        <a:rPr lang="fr-FR" dirty="0"/>
                        <a:t> +/- </a:t>
                      </a:r>
                      <a:r>
                        <a:rPr lang="fr-FR" dirty="0">
                          <a:solidFill>
                            <a:srgbClr val="0070C0"/>
                          </a:solidFill>
                        </a:rPr>
                        <a:t>8.82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923169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31C51AD6-ADB0-DE80-C25E-295442498B32}"/>
              </a:ext>
            </a:extLst>
          </p:cNvPr>
          <p:cNvSpPr txBox="1"/>
          <p:nvPr/>
        </p:nvSpPr>
        <p:spPr>
          <a:xfrm>
            <a:off x="255180" y="3535696"/>
            <a:ext cx="50513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GLS </a:t>
            </a:r>
            <a:r>
              <a:rPr lang="fr-FR" dirty="0" err="1">
                <a:solidFill>
                  <a:schemeClr val="bg1"/>
                </a:solidFill>
              </a:rPr>
              <a:t>gives</a:t>
            </a:r>
            <a:r>
              <a:rPr lang="fr-FR" dirty="0">
                <a:solidFill>
                  <a:schemeClr val="bg1"/>
                </a:solidFill>
              </a:rPr>
              <a:t> the values</a:t>
            </a:r>
          </a:p>
          <a:p>
            <a:r>
              <a:rPr lang="fr-FR" dirty="0">
                <a:solidFill>
                  <a:schemeClr val="bg1"/>
                </a:solidFill>
              </a:rPr>
              <a:t>… and </a:t>
            </a:r>
            <a:r>
              <a:rPr lang="fr-FR" dirty="0" err="1">
                <a:solidFill>
                  <a:schemeClr val="bg1"/>
                </a:solidFill>
              </a:rPr>
              <a:t>uncertainties</a:t>
            </a:r>
            <a:r>
              <a:rPr lang="fr-FR" dirty="0">
                <a:solidFill>
                  <a:schemeClr val="bg1"/>
                </a:solidFill>
              </a:rPr>
              <a:t>, but not </a:t>
            </a:r>
            <a:r>
              <a:rPr lang="fr-FR" dirty="0" err="1">
                <a:solidFill>
                  <a:schemeClr val="bg1"/>
                </a:solidFill>
              </a:rPr>
              <a:t>really</a:t>
            </a:r>
            <a:r>
              <a:rPr lang="fr-FR" dirty="0">
                <a:solidFill>
                  <a:schemeClr val="bg1"/>
                </a:solidFill>
              </a:rPr>
              <a:t> usable (</a:t>
            </a:r>
            <a:r>
              <a:rPr lang="fr-FR" dirty="0" err="1">
                <a:solidFill>
                  <a:schemeClr val="bg1"/>
                </a:solidFill>
              </a:rPr>
              <a:t>linearity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Gibbs-like, distributions of the possible values</a:t>
            </a:r>
          </a:p>
          <a:p>
            <a:r>
              <a:rPr lang="fr-FR" dirty="0">
                <a:solidFill>
                  <a:schemeClr val="bg1"/>
                </a:solidFill>
              </a:rPr>
              <a:t>Fit by a </a:t>
            </a:r>
            <a:r>
              <a:rPr lang="fr-FR" dirty="0" err="1">
                <a:solidFill>
                  <a:schemeClr val="bg1"/>
                </a:solidFill>
              </a:rPr>
              <a:t>gaussian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fr-FR" dirty="0" err="1">
                <a:solidFill>
                  <a:schemeClr val="bg1"/>
                </a:solidFill>
                <a:sym typeface="Wingdings" pitchFamily="2" charset="2"/>
              </a:rPr>
              <a:t>uncertainties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96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AC668A9-D785-20BF-0B76-30AA9D3F380C}"/>
              </a:ext>
            </a:extLst>
          </p:cNvPr>
          <p:cNvSpPr txBox="1"/>
          <p:nvPr/>
        </p:nvSpPr>
        <p:spPr>
          <a:xfrm>
            <a:off x="10800" y="18000"/>
            <a:ext cx="986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halkboard" panose="03050602040202020205" pitchFamily="66" charset="77"/>
              </a:rPr>
              <a:t>Conclusions</a:t>
            </a: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9AC55998-2276-9788-70FD-8AA306357CEE}"/>
              </a:ext>
            </a:extLst>
          </p:cNvPr>
          <p:cNvSpPr txBox="1"/>
          <p:nvPr/>
        </p:nvSpPr>
        <p:spPr>
          <a:xfrm>
            <a:off x="6973824" y="6386675"/>
            <a:ext cx="29163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Uncertainty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and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parameter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optimisation in high-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energy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models</a:t>
            </a:r>
            <a:endParaRPr lang="fr-FR" sz="12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833CB9-A8BA-FC12-54E0-B4D787DFEE75}"/>
              </a:ext>
            </a:extLst>
          </p:cNvPr>
          <p:cNvSpPr txBox="1"/>
          <p:nvPr/>
        </p:nvSpPr>
        <p:spPr>
          <a:xfrm>
            <a:off x="-2251" y="6439129"/>
            <a:ext cx="230653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SANDA Final workshop. General Meeting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Madrid - 3–5 </a:t>
            </a:r>
            <a:r>
              <a:rPr lang="fr-FR" sz="1000" dirty="0" err="1">
                <a:solidFill>
                  <a:schemeClr val="bg1"/>
                </a:solidFill>
              </a:rPr>
              <a:t>Jul</a:t>
            </a:r>
            <a:r>
              <a:rPr lang="fr-FR" sz="1000" dirty="0">
                <a:solidFill>
                  <a:schemeClr val="bg1"/>
                </a:solidFill>
              </a:rPr>
              <a:t> 2024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A56291-6C2D-CF72-19C4-CB6A2A2C8160}"/>
              </a:ext>
            </a:extLst>
          </p:cNvPr>
          <p:cNvSpPr txBox="1"/>
          <p:nvPr/>
        </p:nvSpPr>
        <p:spPr>
          <a:xfrm>
            <a:off x="600456" y="1515148"/>
            <a:ext cx="81412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The </a:t>
            </a:r>
            <a:r>
              <a:rPr lang="fr-FR" dirty="0" err="1">
                <a:solidFill>
                  <a:schemeClr val="bg1"/>
                </a:solidFill>
              </a:rPr>
              <a:t>method</a:t>
            </a:r>
            <a:r>
              <a:rPr lang="fr-FR" dirty="0">
                <a:solidFill>
                  <a:schemeClr val="bg1"/>
                </a:solidFill>
              </a:rPr>
              <a:t> to </a:t>
            </a:r>
            <a:r>
              <a:rPr lang="fr-FR" dirty="0" err="1">
                <a:solidFill>
                  <a:schemeClr val="bg1"/>
                </a:solidFill>
              </a:rPr>
              <a:t>optimize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parameters</a:t>
            </a:r>
            <a:r>
              <a:rPr lang="fr-FR" dirty="0">
                <a:solidFill>
                  <a:schemeClr val="bg1"/>
                </a:solidFill>
              </a:rPr>
              <a:t> of Monte Carlo </a:t>
            </a:r>
            <a:r>
              <a:rPr lang="fr-FR" dirty="0" err="1">
                <a:solidFill>
                  <a:schemeClr val="bg1"/>
                </a:solidFill>
              </a:rPr>
              <a:t>nuclear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reaction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models</a:t>
            </a:r>
            <a:r>
              <a:rPr lang="fr-FR" dirty="0">
                <a:solidFill>
                  <a:schemeClr val="bg1"/>
                </a:solidFill>
              </a:rPr>
              <a:t> like INCL </a:t>
            </a:r>
            <a:r>
              <a:rPr lang="fr-FR" dirty="0" err="1">
                <a:solidFill>
                  <a:schemeClr val="bg1"/>
                </a:solidFill>
              </a:rPr>
              <a:t>is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built</a:t>
            </a:r>
            <a:r>
              <a:rPr lang="fr-FR" dirty="0">
                <a:solidFill>
                  <a:schemeClr val="bg1"/>
                </a:solidFill>
              </a:rPr>
              <a:t> (</a:t>
            </a:r>
            <a:r>
              <a:rPr lang="fr-FR" dirty="0" err="1">
                <a:solidFill>
                  <a:schemeClr val="bg1"/>
                </a:solidFill>
              </a:rPr>
              <a:t>with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associated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uncertainty</a:t>
            </a:r>
            <a:r>
              <a:rPr lang="fr-FR" dirty="0">
                <a:solidFill>
                  <a:schemeClr val="bg1"/>
                </a:solidFill>
              </a:rPr>
              <a:t>).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The report has been </a:t>
            </a:r>
            <a:r>
              <a:rPr lang="fr-FR" dirty="0" err="1">
                <a:solidFill>
                  <a:schemeClr val="bg1"/>
                </a:solidFill>
              </a:rPr>
              <a:t>delivered</a:t>
            </a:r>
            <a:r>
              <a:rPr lang="fr-FR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An article has been </a:t>
            </a:r>
            <a:r>
              <a:rPr lang="fr-FR" dirty="0" err="1">
                <a:solidFill>
                  <a:schemeClr val="bg1"/>
                </a:solidFill>
              </a:rPr>
              <a:t>accepted</a:t>
            </a:r>
            <a:r>
              <a:rPr lang="fr-FR" dirty="0">
                <a:solidFill>
                  <a:schemeClr val="bg1"/>
                </a:solidFill>
              </a:rPr>
              <a:t> in EPJA and </a:t>
            </a:r>
            <a:r>
              <a:rPr lang="fr-FR" dirty="0" err="1">
                <a:solidFill>
                  <a:schemeClr val="bg1"/>
                </a:solidFill>
              </a:rPr>
              <a:t>will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published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soon</a:t>
            </a:r>
            <a:r>
              <a:rPr lang="fr-FR" dirty="0">
                <a:solidFill>
                  <a:schemeClr val="bg1"/>
                </a:solidFill>
              </a:rPr>
              <a:t>.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46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AA7E56D-3B6B-8614-3DAC-FCFBF6AF0987}"/>
              </a:ext>
            </a:extLst>
          </p:cNvPr>
          <p:cNvSpPr txBox="1"/>
          <p:nvPr/>
        </p:nvSpPr>
        <p:spPr>
          <a:xfrm>
            <a:off x="0" y="1242142"/>
            <a:ext cx="98636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 panose="03010101010101010101" pitchFamily="66" charset="77"/>
              </a:rPr>
              <a:t>Thanks</a:t>
            </a:r>
            <a:r>
              <a:rPr lang="fr-FR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 panose="03010101010101010101" pitchFamily="66" charset="77"/>
              </a:rPr>
              <a:t> for </a:t>
            </a:r>
            <a:r>
              <a:rPr lang="fr-FR" sz="6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 panose="03010101010101010101" pitchFamily="66" charset="77"/>
              </a:rPr>
              <a:t>your</a:t>
            </a:r>
            <a:r>
              <a:rPr lang="fr-FR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 panose="03010101010101010101" pitchFamily="66" charset="77"/>
              </a:rPr>
              <a:t> attention!</a:t>
            </a:r>
          </a:p>
          <a:p>
            <a:pPr algn="ctr"/>
            <a:endParaRPr lang="fr-FR" sz="2400" dirty="0">
              <a:solidFill>
                <a:schemeClr val="accent6">
                  <a:lumMod val="60000"/>
                  <a:lumOff val="40000"/>
                </a:schemeClr>
              </a:solidFill>
              <a:latin typeface="Lucida Handwriting" panose="03010101010101010101" pitchFamily="66" charset="77"/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And </a:t>
            </a:r>
            <a:r>
              <a:rPr lang="fr-FR" sz="2400" dirty="0" err="1">
                <a:solidFill>
                  <a:schemeClr val="bg1"/>
                </a:solidFill>
              </a:rPr>
              <a:t>thanks</a:t>
            </a:r>
            <a:r>
              <a:rPr lang="fr-FR" sz="2400" dirty="0">
                <a:solidFill>
                  <a:schemeClr val="bg1"/>
                </a:solidFill>
              </a:rPr>
              <a:t> to </a:t>
            </a:r>
          </a:p>
          <a:p>
            <a:pPr algn="ctr"/>
            <a:r>
              <a:rPr lang="fr-FR" sz="2400" b="1" dirty="0">
                <a:solidFill>
                  <a:srgbClr val="FFFF00"/>
                </a:solidFill>
              </a:rPr>
              <a:t>J. Hirtz</a:t>
            </a:r>
          </a:p>
          <a:p>
            <a:pPr algn="ctr"/>
            <a:r>
              <a:rPr lang="fr-FR" sz="2400" dirty="0" err="1">
                <a:solidFill>
                  <a:schemeClr val="bg1"/>
                </a:solidFill>
              </a:rPr>
              <a:t>who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did</a:t>
            </a:r>
            <a:r>
              <a:rPr lang="fr-FR" sz="2400" dirty="0">
                <a:solidFill>
                  <a:schemeClr val="bg1"/>
                </a:solidFill>
              </a:rPr>
              <a:t> the </a:t>
            </a:r>
            <a:r>
              <a:rPr lang="fr-FR" sz="2400" dirty="0" err="1">
                <a:solidFill>
                  <a:schemeClr val="bg1"/>
                </a:solidFill>
              </a:rPr>
              <a:t>work</a:t>
            </a:r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in collaboration </a:t>
            </a:r>
            <a:r>
              <a:rPr lang="fr-FR" sz="2400" dirty="0" err="1">
                <a:solidFill>
                  <a:schemeClr val="bg1"/>
                </a:solidFill>
              </a:rPr>
              <a:t>with</a:t>
            </a:r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G. Schnabel</a:t>
            </a:r>
          </a:p>
        </p:txBody>
      </p:sp>
      <p:sp>
        <p:nvSpPr>
          <p:cNvPr id="3" name="ZoneTexte 1">
            <a:extLst>
              <a:ext uri="{FF2B5EF4-FFF2-40B4-BE49-F238E27FC236}">
                <a16:creationId xmlns:a16="http://schemas.microsoft.com/office/drawing/2014/main" id="{905DC705-0E91-A726-556A-2614E3F52E5C}"/>
              </a:ext>
            </a:extLst>
          </p:cNvPr>
          <p:cNvSpPr txBox="1"/>
          <p:nvPr/>
        </p:nvSpPr>
        <p:spPr>
          <a:xfrm>
            <a:off x="6973824" y="6386675"/>
            <a:ext cx="29163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Uncertainty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and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parameter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optimisation in high-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energy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models</a:t>
            </a:r>
            <a:endParaRPr lang="fr-FR" sz="12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5A7E51-5451-8AAD-6DF8-4FFE3C097FB5}"/>
              </a:ext>
            </a:extLst>
          </p:cNvPr>
          <p:cNvSpPr txBox="1"/>
          <p:nvPr/>
        </p:nvSpPr>
        <p:spPr>
          <a:xfrm>
            <a:off x="-2251" y="6439129"/>
            <a:ext cx="230653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SANDA Final workshop. General Meeting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Madrid - 3–5 </a:t>
            </a:r>
            <a:r>
              <a:rPr lang="fr-FR" sz="1000" dirty="0" err="1">
                <a:solidFill>
                  <a:schemeClr val="bg1"/>
                </a:solidFill>
              </a:rPr>
              <a:t>Jul</a:t>
            </a:r>
            <a:r>
              <a:rPr lang="fr-FR" sz="1000" dirty="0">
                <a:solidFill>
                  <a:schemeClr val="bg1"/>
                </a:solidFill>
              </a:rPr>
              <a:t> 2024 </a:t>
            </a:r>
          </a:p>
        </p:txBody>
      </p:sp>
    </p:spTree>
    <p:extLst>
      <p:ext uri="{BB962C8B-B14F-4D97-AF65-F5344CB8AC3E}">
        <p14:creationId xmlns:p14="http://schemas.microsoft.com/office/powerpoint/2010/main" val="344990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1">
            <a:extLst>
              <a:ext uri="{FF2B5EF4-FFF2-40B4-BE49-F238E27FC236}">
                <a16:creationId xmlns:a16="http://schemas.microsoft.com/office/drawing/2014/main" id="{32085E75-5214-1ED1-2B8E-9AF1A5D6E742}"/>
              </a:ext>
            </a:extLst>
          </p:cNvPr>
          <p:cNvSpPr txBox="1"/>
          <p:nvPr/>
        </p:nvSpPr>
        <p:spPr>
          <a:xfrm>
            <a:off x="6973824" y="6386675"/>
            <a:ext cx="29163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Uncertainty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and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parameter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optimisation in high-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energy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models</a:t>
            </a:r>
            <a:endParaRPr lang="fr-FR" sz="12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D666B0-34CD-5BE9-DC41-AEDB64B1A401}"/>
              </a:ext>
            </a:extLst>
          </p:cNvPr>
          <p:cNvSpPr txBox="1"/>
          <p:nvPr/>
        </p:nvSpPr>
        <p:spPr>
          <a:xfrm>
            <a:off x="332961" y="1679944"/>
            <a:ext cx="9223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90000"/>
              <a:buFont typeface="Wingdings" pitchFamily="2" charset="2"/>
              <a:buChar char="Ø"/>
            </a:pPr>
            <a:r>
              <a:rPr lang="fr-FR" dirty="0">
                <a:solidFill>
                  <a:schemeClr val="bg1"/>
                </a:solidFill>
                <a:latin typeface="Chalkboard" panose="03050602040202020205" pitchFamily="66" charset="77"/>
              </a:rPr>
              <a:t>Introduction</a:t>
            </a:r>
          </a:p>
          <a:p>
            <a:pPr marL="285750" indent="-285750">
              <a:buSzPct val="90000"/>
              <a:buFont typeface="Wingdings" pitchFamily="2" charset="2"/>
              <a:buChar char="Ø"/>
            </a:pPr>
            <a:endParaRPr lang="fr-FR" dirty="0">
              <a:solidFill>
                <a:schemeClr val="bg1"/>
              </a:solidFill>
              <a:latin typeface="Chalkboard" panose="03050602040202020205" pitchFamily="66" charset="77"/>
            </a:endParaRPr>
          </a:p>
          <a:p>
            <a:pPr marL="285750" indent="-285750">
              <a:buSzPct val="90000"/>
              <a:buFont typeface="Wingdings" pitchFamily="2" charset="2"/>
              <a:buChar char="Ø"/>
            </a:pPr>
            <a:r>
              <a:rPr lang="fr-FR" dirty="0">
                <a:solidFill>
                  <a:schemeClr val="bg1"/>
                </a:solidFill>
                <a:latin typeface="Chalkboard" panose="03050602040202020205" pitchFamily="66" charset="77"/>
              </a:rPr>
              <a:t>Method</a:t>
            </a:r>
          </a:p>
          <a:p>
            <a:pPr marL="285750" indent="-285750">
              <a:buSzPct val="90000"/>
              <a:buFont typeface="Wingdings" pitchFamily="2" charset="2"/>
              <a:buChar char="Ø"/>
            </a:pPr>
            <a:endParaRPr lang="fr-FR" dirty="0">
              <a:solidFill>
                <a:schemeClr val="bg1"/>
              </a:solidFill>
              <a:latin typeface="Chalkboard" panose="03050602040202020205" pitchFamily="66" charset="77"/>
            </a:endParaRPr>
          </a:p>
          <a:p>
            <a:pPr marL="285750" indent="-285750">
              <a:buSzPct val="90000"/>
              <a:buFont typeface="Wingdings" pitchFamily="2" charset="2"/>
              <a:buChar char="Ø"/>
            </a:pPr>
            <a:r>
              <a:rPr lang="fr-FR" dirty="0" err="1">
                <a:solidFill>
                  <a:schemeClr val="bg1"/>
                </a:solidFill>
                <a:latin typeface="Chalkboard" panose="03050602040202020205" pitchFamily="66" charset="77"/>
              </a:rPr>
              <a:t>Results</a:t>
            </a:r>
            <a:endParaRPr lang="fr-FR" dirty="0">
              <a:solidFill>
                <a:schemeClr val="bg1"/>
              </a:solidFill>
              <a:latin typeface="Chalkboard" panose="03050602040202020205" pitchFamily="66" charset="77"/>
            </a:endParaRPr>
          </a:p>
          <a:p>
            <a:pPr marL="285750" indent="-285750">
              <a:buSzPct val="90000"/>
              <a:buFont typeface="Wingdings" pitchFamily="2" charset="2"/>
              <a:buChar char="Ø"/>
            </a:pPr>
            <a:endParaRPr lang="fr-FR" dirty="0">
              <a:solidFill>
                <a:schemeClr val="bg1"/>
              </a:solidFill>
              <a:latin typeface="Chalkboard" panose="03050602040202020205" pitchFamily="66" charset="77"/>
            </a:endParaRPr>
          </a:p>
          <a:p>
            <a:pPr marL="285750" indent="-285750">
              <a:buSzPct val="90000"/>
              <a:buFont typeface="Wingdings" pitchFamily="2" charset="2"/>
              <a:buChar char="Ø"/>
            </a:pPr>
            <a:r>
              <a:rPr lang="fr-FR" dirty="0">
                <a:solidFill>
                  <a:schemeClr val="bg1"/>
                </a:solidFill>
                <a:latin typeface="Chalkboard" panose="03050602040202020205" pitchFamily="66" charset="77"/>
              </a:rPr>
              <a:t>Conclusions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C668A9-D785-20BF-0B76-30AA9D3F380C}"/>
              </a:ext>
            </a:extLst>
          </p:cNvPr>
          <p:cNvSpPr txBox="1"/>
          <p:nvPr/>
        </p:nvSpPr>
        <p:spPr>
          <a:xfrm>
            <a:off x="9941" y="16380"/>
            <a:ext cx="986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halkboard" panose="03050602040202020205" pitchFamily="66" charset="77"/>
              </a:rPr>
              <a:t>Plan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DE853D2-E335-3BE2-FC62-46FF3990D5D6}"/>
              </a:ext>
            </a:extLst>
          </p:cNvPr>
          <p:cNvSpPr txBox="1"/>
          <p:nvPr/>
        </p:nvSpPr>
        <p:spPr>
          <a:xfrm>
            <a:off x="-2251" y="6439129"/>
            <a:ext cx="230653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SANDA Final workshop. General Meeting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Madrid - 3–5 </a:t>
            </a:r>
            <a:r>
              <a:rPr lang="fr-FR" sz="1000" dirty="0" err="1">
                <a:solidFill>
                  <a:schemeClr val="bg1"/>
                </a:solidFill>
              </a:rPr>
              <a:t>Jul</a:t>
            </a:r>
            <a:r>
              <a:rPr lang="fr-FR" sz="1000" dirty="0">
                <a:solidFill>
                  <a:schemeClr val="bg1"/>
                </a:solidFill>
              </a:rPr>
              <a:t> 2024 </a:t>
            </a:r>
          </a:p>
        </p:txBody>
      </p:sp>
    </p:spTree>
    <p:extLst>
      <p:ext uri="{BB962C8B-B14F-4D97-AF65-F5344CB8AC3E}">
        <p14:creationId xmlns:p14="http://schemas.microsoft.com/office/powerpoint/2010/main" val="375350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AC668A9-D785-20BF-0B76-30AA9D3F380C}"/>
              </a:ext>
            </a:extLst>
          </p:cNvPr>
          <p:cNvSpPr txBox="1"/>
          <p:nvPr/>
        </p:nvSpPr>
        <p:spPr>
          <a:xfrm>
            <a:off x="10800" y="18000"/>
            <a:ext cx="986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halkboard" panose="03050602040202020205" pitchFamily="66" charset="77"/>
              </a:rPr>
              <a:t>Introduction</a:t>
            </a: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9AC55998-2276-9788-70FD-8AA306357CEE}"/>
              </a:ext>
            </a:extLst>
          </p:cNvPr>
          <p:cNvSpPr txBox="1"/>
          <p:nvPr/>
        </p:nvSpPr>
        <p:spPr>
          <a:xfrm>
            <a:off x="6973824" y="6386675"/>
            <a:ext cx="29163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Uncertainty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and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parameter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optimisation in high-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energy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models</a:t>
            </a:r>
            <a:endParaRPr lang="fr-FR" sz="12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833CB9-A8BA-FC12-54E0-B4D787DFEE75}"/>
              </a:ext>
            </a:extLst>
          </p:cNvPr>
          <p:cNvSpPr txBox="1"/>
          <p:nvPr/>
        </p:nvSpPr>
        <p:spPr>
          <a:xfrm>
            <a:off x="-2251" y="6439129"/>
            <a:ext cx="230653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SANDA Final workshop. General Meeting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Madrid - 3–5 </a:t>
            </a:r>
            <a:r>
              <a:rPr lang="fr-FR" sz="1000" dirty="0" err="1">
                <a:solidFill>
                  <a:schemeClr val="bg1"/>
                </a:solidFill>
              </a:rPr>
              <a:t>Jul</a:t>
            </a:r>
            <a:r>
              <a:rPr lang="fr-FR" sz="1000" dirty="0">
                <a:solidFill>
                  <a:schemeClr val="bg1"/>
                </a:solidFill>
              </a:rPr>
              <a:t> 2024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601978-C8AF-9E1D-4B2A-C8956A852BC0}"/>
              </a:ext>
            </a:extLst>
          </p:cNvPr>
          <p:cNvSpPr txBox="1"/>
          <p:nvPr/>
        </p:nvSpPr>
        <p:spPr>
          <a:xfrm>
            <a:off x="316991" y="975360"/>
            <a:ext cx="92948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The main </a:t>
            </a:r>
            <a:r>
              <a:rPr lang="fr-FR" dirty="0" err="1">
                <a:solidFill>
                  <a:schemeClr val="bg1"/>
                </a:solidFill>
              </a:rPr>
              <a:t>project</a:t>
            </a:r>
            <a:r>
              <a:rPr lang="fr-FR" dirty="0">
                <a:solidFill>
                  <a:schemeClr val="bg1"/>
                </a:solidFill>
              </a:rPr>
              <a:t> 	</a:t>
            </a:r>
            <a:r>
              <a:rPr lang="fr-F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Error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assessment</a:t>
            </a:r>
            <a:r>
              <a:rPr lang="fr-FR" dirty="0">
                <a:solidFill>
                  <a:schemeClr val="bg1"/>
                </a:solidFill>
              </a:rPr>
              <a:t> and </a:t>
            </a:r>
            <a:r>
              <a:rPr lang="fr-FR" dirty="0">
                <a:solidFill>
                  <a:srgbClr val="00B050"/>
                </a:solidFill>
              </a:rPr>
              <a:t>model </a:t>
            </a:r>
            <a:r>
              <a:rPr lang="fr-FR" dirty="0" err="1">
                <a:solidFill>
                  <a:srgbClr val="00B050"/>
                </a:solidFill>
              </a:rPr>
              <a:t>improvement</a:t>
            </a:r>
            <a:r>
              <a:rPr lang="fr-FR" dirty="0">
                <a:solidFill>
                  <a:srgbClr val="00B050"/>
                </a:solidFill>
              </a:rPr>
              <a:t>  </a:t>
            </a:r>
            <a:r>
              <a:rPr lang="fr-FR" dirty="0">
                <a:solidFill>
                  <a:schemeClr val="bg1"/>
                </a:solidFill>
              </a:rPr>
              <a:t>+ </a:t>
            </a:r>
            <a:r>
              <a:rPr lang="fr-FR" dirty="0" err="1">
                <a:solidFill>
                  <a:schemeClr val="bg1"/>
                </a:solidFill>
              </a:rPr>
              <a:t>associated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uncertainty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				Tool		</a:t>
            </a:r>
            <a:r>
              <a:rPr lang="fr-FR" dirty="0" err="1">
                <a:solidFill>
                  <a:schemeClr val="bg1"/>
                </a:solidFill>
              </a:rPr>
              <a:t>bayesian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statistics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chemeClr val="bg1"/>
                </a:solidFill>
              </a:rPr>
              <a:t>inference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  <a:p>
            <a:pPr lvl="6"/>
            <a:r>
              <a:rPr lang="fr-FR" dirty="0">
                <a:solidFill>
                  <a:schemeClr val="bg1"/>
                </a:solidFill>
              </a:rPr>
              <a:t>	Information	</a:t>
            </a:r>
            <a:r>
              <a:rPr lang="fr-FR" dirty="0" err="1">
                <a:solidFill>
                  <a:schemeClr val="bg1"/>
                </a:solidFill>
              </a:rPr>
              <a:t>experimental</a:t>
            </a:r>
            <a:r>
              <a:rPr lang="fr-FR" dirty="0">
                <a:solidFill>
                  <a:schemeClr val="bg1"/>
                </a:solidFill>
              </a:rPr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Done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within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CHANDA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Building a </a:t>
            </a:r>
            <a:r>
              <a:rPr lang="fr-FR" dirty="0" err="1">
                <a:solidFill>
                  <a:schemeClr val="bg1"/>
                </a:solidFill>
              </a:rPr>
              <a:t>method</a:t>
            </a:r>
            <a:r>
              <a:rPr lang="fr-FR" dirty="0">
                <a:solidFill>
                  <a:schemeClr val="bg1"/>
                </a:solidFill>
              </a:rPr>
              <a:t> to </a:t>
            </a:r>
            <a:r>
              <a:rPr lang="fr-FR" dirty="0" err="1">
                <a:solidFill>
                  <a:schemeClr val="bg1"/>
                </a:solidFill>
              </a:rPr>
              <a:t>assess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error</a:t>
            </a:r>
            <a:endParaRPr lang="fr-FR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Done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within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rgbClr val="00B050"/>
                </a:solidFill>
              </a:rPr>
              <a:t>SANDA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Building a </a:t>
            </a:r>
            <a:r>
              <a:rPr lang="fr-FR" dirty="0" err="1">
                <a:solidFill>
                  <a:schemeClr val="bg1"/>
                </a:solidFill>
              </a:rPr>
              <a:t>method</a:t>
            </a:r>
            <a:r>
              <a:rPr lang="fr-FR" dirty="0">
                <a:solidFill>
                  <a:schemeClr val="bg1"/>
                </a:solidFill>
              </a:rPr>
              <a:t> to </a:t>
            </a:r>
            <a:r>
              <a:rPr lang="fr-FR" dirty="0" err="1">
                <a:solidFill>
                  <a:schemeClr val="bg1"/>
                </a:solidFill>
              </a:rPr>
              <a:t>improve</a:t>
            </a:r>
            <a:r>
              <a:rPr lang="fr-FR" dirty="0">
                <a:solidFill>
                  <a:schemeClr val="bg1"/>
                </a:solidFill>
              </a:rPr>
              <a:t> the model (INCL) via </a:t>
            </a:r>
            <a:r>
              <a:rPr lang="fr-FR" dirty="0" err="1">
                <a:solidFill>
                  <a:srgbClr val="00B050"/>
                </a:solidFill>
              </a:rPr>
              <a:t>parameter</a:t>
            </a:r>
            <a:r>
              <a:rPr lang="fr-FR" dirty="0">
                <a:solidFill>
                  <a:srgbClr val="00B050"/>
                </a:solidFill>
              </a:rPr>
              <a:t> optimisation</a:t>
            </a:r>
          </a:p>
          <a:p>
            <a:pPr lvl="1"/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Next </a:t>
            </a:r>
            <a:r>
              <a:rPr lang="fr-FR" dirty="0" err="1">
                <a:solidFill>
                  <a:schemeClr val="bg1"/>
                </a:solidFill>
              </a:rPr>
              <a:t>steps</a:t>
            </a:r>
            <a:r>
              <a:rPr lang="fr-FR" dirty="0">
                <a:solidFill>
                  <a:schemeClr val="bg1"/>
                </a:solidFill>
              </a:rPr>
              <a:t>	(</a:t>
            </a:r>
            <a:r>
              <a:rPr lang="fr-FR" dirty="0" err="1">
                <a:solidFill>
                  <a:schemeClr val="bg1"/>
                </a:solidFill>
              </a:rPr>
              <a:t>project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funded</a:t>
            </a:r>
            <a:r>
              <a:rPr lang="fr-FR" dirty="0">
                <a:solidFill>
                  <a:schemeClr val="bg1"/>
                </a:solidFill>
              </a:rPr>
              <a:t> by ANR for 4 </a:t>
            </a:r>
            <a:r>
              <a:rPr lang="fr-FR" dirty="0" err="1">
                <a:solidFill>
                  <a:schemeClr val="bg1"/>
                </a:solidFill>
              </a:rPr>
              <a:t>years</a:t>
            </a:r>
            <a:r>
              <a:rPr lang="fr-FR" dirty="0">
                <a:solidFill>
                  <a:schemeClr val="bg1"/>
                </a:solidFill>
              </a:rPr>
              <a:t>, 2024 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 2027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Combining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both</a:t>
            </a:r>
            <a:endParaRPr lang="fr-FR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Applying</a:t>
            </a:r>
            <a:r>
              <a:rPr lang="fr-FR" dirty="0">
                <a:solidFill>
                  <a:schemeClr val="bg1"/>
                </a:solidFill>
              </a:rPr>
              <a:t> to </a:t>
            </a:r>
            <a:r>
              <a:rPr lang="fr-FR" dirty="0" err="1">
                <a:solidFill>
                  <a:schemeClr val="bg1"/>
                </a:solidFill>
              </a:rPr>
              <a:t>specific</a:t>
            </a:r>
            <a:r>
              <a:rPr lang="fr-FR" dirty="0">
                <a:solidFill>
                  <a:schemeClr val="bg1"/>
                </a:solidFill>
              </a:rPr>
              <a:t> cases</a:t>
            </a:r>
          </a:p>
        </p:txBody>
      </p:sp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90CC8BA2-2389-66DA-8DB2-7B9DECB8DD8D}"/>
              </a:ext>
            </a:extLst>
          </p:cNvPr>
          <p:cNvSpPr/>
          <p:nvPr/>
        </p:nvSpPr>
        <p:spPr>
          <a:xfrm>
            <a:off x="2488019" y="1073885"/>
            <a:ext cx="478465" cy="2165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vers la droite 3">
            <a:extLst>
              <a:ext uri="{FF2B5EF4-FFF2-40B4-BE49-F238E27FC236}">
                <a16:creationId xmlns:a16="http://schemas.microsoft.com/office/drawing/2014/main" id="{DD02DB52-0B36-44A6-04F0-7F9F8571F6FD}"/>
              </a:ext>
            </a:extLst>
          </p:cNvPr>
          <p:cNvSpPr/>
          <p:nvPr/>
        </p:nvSpPr>
        <p:spPr>
          <a:xfrm>
            <a:off x="5319822" y="1332609"/>
            <a:ext cx="478465" cy="2165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a droite 4">
            <a:extLst>
              <a:ext uri="{FF2B5EF4-FFF2-40B4-BE49-F238E27FC236}">
                <a16:creationId xmlns:a16="http://schemas.microsoft.com/office/drawing/2014/main" id="{D9772E34-F704-D979-3B65-B4FE1E387269}"/>
              </a:ext>
            </a:extLst>
          </p:cNvPr>
          <p:cNvSpPr/>
          <p:nvPr/>
        </p:nvSpPr>
        <p:spPr>
          <a:xfrm>
            <a:off x="5323360" y="1623234"/>
            <a:ext cx="478465" cy="2165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66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D5F316-5F37-9AD3-8A72-2516E1E3D4C3}"/>
              </a:ext>
            </a:extLst>
          </p:cNvPr>
          <p:cNvSpPr/>
          <p:nvPr/>
        </p:nvSpPr>
        <p:spPr>
          <a:xfrm>
            <a:off x="195072" y="2889504"/>
            <a:ext cx="8058912" cy="82905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C668A9-D785-20BF-0B76-30AA9D3F380C}"/>
              </a:ext>
            </a:extLst>
          </p:cNvPr>
          <p:cNvSpPr txBox="1"/>
          <p:nvPr/>
        </p:nvSpPr>
        <p:spPr>
          <a:xfrm>
            <a:off x="10800" y="18000"/>
            <a:ext cx="986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halkboard" panose="03050602040202020205" pitchFamily="66" charset="77"/>
              </a:rPr>
              <a:t>Introduction</a:t>
            </a: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9AC55998-2276-9788-70FD-8AA306357CEE}"/>
              </a:ext>
            </a:extLst>
          </p:cNvPr>
          <p:cNvSpPr txBox="1"/>
          <p:nvPr/>
        </p:nvSpPr>
        <p:spPr>
          <a:xfrm>
            <a:off x="6973824" y="6386675"/>
            <a:ext cx="29163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Uncertainty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and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parameter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optimisation in high-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energy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models</a:t>
            </a:r>
            <a:endParaRPr lang="fr-FR" sz="12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833CB9-A8BA-FC12-54E0-B4D787DFEE75}"/>
              </a:ext>
            </a:extLst>
          </p:cNvPr>
          <p:cNvSpPr txBox="1"/>
          <p:nvPr/>
        </p:nvSpPr>
        <p:spPr>
          <a:xfrm>
            <a:off x="-2251" y="6439129"/>
            <a:ext cx="230653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SANDA Final workshop. General Meeting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Madrid - 3–5 </a:t>
            </a:r>
            <a:r>
              <a:rPr lang="fr-FR" sz="1000" dirty="0" err="1">
                <a:solidFill>
                  <a:schemeClr val="bg1"/>
                </a:solidFill>
              </a:rPr>
              <a:t>Jul</a:t>
            </a:r>
            <a:r>
              <a:rPr lang="fr-FR" sz="1000" dirty="0">
                <a:solidFill>
                  <a:schemeClr val="bg1"/>
                </a:solidFill>
              </a:rPr>
              <a:t> 2024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55AD1C-C640-C41F-4E20-D964DFDFEFA9}"/>
              </a:ext>
            </a:extLst>
          </p:cNvPr>
          <p:cNvSpPr txBox="1"/>
          <p:nvPr/>
        </p:nvSpPr>
        <p:spPr>
          <a:xfrm>
            <a:off x="316991" y="975360"/>
            <a:ext cx="93161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The main </a:t>
            </a:r>
            <a:r>
              <a:rPr lang="fr-FR" dirty="0" err="1">
                <a:solidFill>
                  <a:schemeClr val="bg1"/>
                </a:solidFill>
              </a:rPr>
              <a:t>project</a:t>
            </a:r>
            <a:r>
              <a:rPr lang="fr-FR" dirty="0">
                <a:solidFill>
                  <a:schemeClr val="bg1"/>
                </a:solidFill>
              </a:rPr>
              <a:t> 	</a:t>
            </a:r>
            <a:r>
              <a:rPr lang="fr-F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Error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assessment</a:t>
            </a:r>
            <a:r>
              <a:rPr lang="fr-FR" dirty="0">
                <a:solidFill>
                  <a:schemeClr val="bg1"/>
                </a:solidFill>
              </a:rPr>
              <a:t> and </a:t>
            </a:r>
            <a:r>
              <a:rPr lang="fr-FR" dirty="0">
                <a:solidFill>
                  <a:srgbClr val="00B050"/>
                </a:solidFill>
              </a:rPr>
              <a:t>model </a:t>
            </a:r>
            <a:r>
              <a:rPr lang="fr-FR" dirty="0" err="1">
                <a:solidFill>
                  <a:srgbClr val="00B050"/>
                </a:solidFill>
              </a:rPr>
              <a:t>improvement</a:t>
            </a:r>
            <a:r>
              <a:rPr lang="fr-FR" dirty="0">
                <a:solidFill>
                  <a:srgbClr val="00B050"/>
                </a:solidFill>
              </a:rPr>
              <a:t>  </a:t>
            </a:r>
            <a:r>
              <a:rPr lang="fr-FR" dirty="0">
                <a:solidFill>
                  <a:schemeClr val="bg1"/>
                </a:solidFill>
              </a:rPr>
              <a:t>+ </a:t>
            </a:r>
            <a:r>
              <a:rPr lang="fr-FR" dirty="0" err="1">
                <a:solidFill>
                  <a:schemeClr val="bg1"/>
                </a:solidFill>
              </a:rPr>
              <a:t>associated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uncertainty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				Tool		</a:t>
            </a:r>
            <a:r>
              <a:rPr lang="fr-FR" dirty="0" err="1">
                <a:solidFill>
                  <a:schemeClr val="bg1"/>
                </a:solidFill>
              </a:rPr>
              <a:t>bayesian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statistics</a:t>
            </a:r>
            <a:r>
              <a:rPr lang="fr-FR" dirty="0">
                <a:solidFill>
                  <a:schemeClr val="bg1"/>
                </a:solidFill>
              </a:rPr>
              <a:t>(</a:t>
            </a:r>
            <a:r>
              <a:rPr lang="fr-FR" dirty="0" err="1">
                <a:solidFill>
                  <a:schemeClr val="bg1"/>
                </a:solidFill>
              </a:rPr>
              <a:t>inference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  <a:p>
            <a:pPr lvl="6"/>
            <a:r>
              <a:rPr lang="fr-FR" dirty="0">
                <a:solidFill>
                  <a:schemeClr val="bg1"/>
                </a:solidFill>
              </a:rPr>
              <a:t>	Information	</a:t>
            </a:r>
            <a:r>
              <a:rPr lang="fr-FR" dirty="0" err="1">
                <a:solidFill>
                  <a:schemeClr val="bg1"/>
                </a:solidFill>
              </a:rPr>
              <a:t>experimental</a:t>
            </a:r>
            <a:r>
              <a:rPr lang="fr-FR" dirty="0">
                <a:solidFill>
                  <a:schemeClr val="bg1"/>
                </a:solidFill>
              </a:rPr>
              <a:t>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Done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within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CHANDA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Building a </a:t>
            </a:r>
            <a:r>
              <a:rPr lang="fr-FR" dirty="0" err="1">
                <a:solidFill>
                  <a:schemeClr val="bg1"/>
                </a:solidFill>
              </a:rPr>
              <a:t>method</a:t>
            </a:r>
            <a:r>
              <a:rPr lang="fr-FR" dirty="0">
                <a:solidFill>
                  <a:schemeClr val="bg1"/>
                </a:solidFill>
              </a:rPr>
              <a:t> to </a:t>
            </a:r>
            <a:r>
              <a:rPr lang="fr-FR" dirty="0" err="1">
                <a:solidFill>
                  <a:schemeClr val="bg1"/>
                </a:solidFill>
              </a:rPr>
              <a:t>assess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error</a:t>
            </a:r>
            <a:endParaRPr lang="fr-FR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Done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</a:t>
            </a:r>
            <a:r>
              <a:rPr lang="fr-FR" dirty="0">
                <a:solidFill>
                  <a:srgbClr val="00B050"/>
                </a:solidFill>
              </a:rPr>
              <a:t>SANDA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Building a </a:t>
            </a:r>
            <a:r>
              <a:rPr lang="fr-FR" dirty="0" err="1"/>
              <a:t>method</a:t>
            </a:r>
            <a:r>
              <a:rPr lang="fr-FR" dirty="0"/>
              <a:t> to </a:t>
            </a:r>
            <a:r>
              <a:rPr lang="fr-FR" dirty="0" err="1"/>
              <a:t>improve</a:t>
            </a:r>
            <a:r>
              <a:rPr lang="fr-FR" dirty="0"/>
              <a:t> the model (INCL) via </a:t>
            </a:r>
            <a:r>
              <a:rPr lang="fr-FR" dirty="0" err="1">
                <a:solidFill>
                  <a:srgbClr val="00B050"/>
                </a:solidFill>
              </a:rPr>
              <a:t>parameter</a:t>
            </a:r>
            <a:r>
              <a:rPr lang="fr-FR" dirty="0">
                <a:solidFill>
                  <a:srgbClr val="00B050"/>
                </a:solidFill>
              </a:rPr>
              <a:t> optimisation</a:t>
            </a:r>
          </a:p>
          <a:p>
            <a:pPr lvl="1"/>
            <a:endParaRPr lang="fr-F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Next </a:t>
            </a:r>
            <a:r>
              <a:rPr lang="fr-FR" dirty="0" err="1">
                <a:solidFill>
                  <a:schemeClr val="bg1"/>
                </a:solidFill>
              </a:rPr>
              <a:t>steps</a:t>
            </a:r>
            <a:r>
              <a:rPr lang="fr-FR" dirty="0">
                <a:solidFill>
                  <a:schemeClr val="bg1"/>
                </a:solidFill>
              </a:rPr>
              <a:t>	(</a:t>
            </a:r>
            <a:r>
              <a:rPr lang="fr-FR" dirty="0" err="1">
                <a:solidFill>
                  <a:schemeClr val="bg1"/>
                </a:solidFill>
              </a:rPr>
              <a:t>project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funded</a:t>
            </a:r>
            <a:r>
              <a:rPr lang="fr-FR" dirty="0">
                <a:solidFill>
                  <a:schemeClr val="bg1"/>
                </a:solidFill>
              </a:rPr>
              <a:t> by ANR for 4 </a:t>
            </a:r>
            <a:r>
              <a:rPr lang="fr-FR" dirty="0" err="1">
                <a:solidFill>
                  <a:schemeClr val="bg1"/>
                </a:solidFill>
              </a:rPr>
              <a:t>years</a:t>
            </a:r>
            <a:r>
              <a:rPr lang="fr-FR" dirty="0">
                <a:solidFill>
                  <a:schemeClr val="bg1"/>
                </a:solidFill>
              </a:rPr>
              <a:t>, 2024 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 2027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Combining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both</a:t>
            </a:r>
            <a:endParaRPr lang="fr-FR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chemeClr val="bg1"/>
                </a:solidFill>
              </a:rPr>
              <a:t>Applying</a:t>
            </a:r>
            <a:r>
              <a:rPr lang="fr-FR" dirty="0">
                <a:solidFill>
                  <a:schemeClr val="bg1"/>
                </a:solidFill>
              </a:rPr>
              <a:t> to </a:t>
            </a:r>
            <a:r>
              <a:rPr lang="fr-FR" dirty="0" err="1">
                <a:solidFill>
                  <a:schemeClr val="bg1"/>
                </a:solidFill>
              </a:rPr>
              <a:t>specific</a:t>
            </a:r>
            <a:r>
              <a:rPr lang="fr-FR" dirty="0">
                <a:solidFill>
                  <a:schemeClr val="bg1"/>
                </a:solidFill>
              </a:rPr>
              <a:t> cases</a:t>
            </a:r>
          </a:p>
        </p:txBody>
      </p:sp>
      <p:sp>
        <p:nvSpPr>
          <p:cNvPr id="5" name="Flèche vers la droite 4">
            <a:extLst>
              <a:ext uri="{FF2B5EF4-FFF2-40B4-BE49-F238E27FC236}">
                <a16:creationId xmlns:a16="http://schemas.microsoft.com/office/drawing/2014/main" id="{A951BC5E-D644-896A-A8FF-9BE5ED5AE4C2}"/>
              </a:ext>
            </a:extLst>
          </p:cNvPr>
          <p:cNvSpPr/>
          <p:nvPr/>
        </p:nvSpPr>
        <p:spPr>
          <a:xfrm>
            <a:off x="2488019" y="1073885"/>
            <a:ext cx="478465" cy="2165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a droite 8">
            <a:extLst>
              <a:ext uri="{FF2B5EF4-FFF2-40B4-BE49-F238E27FC236}">
                <a16:creationId xmlns:a16="http://schemas.microsoft.com/office/drawing/2014/main" id="{965CE6D7-AF70-1C86-8409-9A05D0EE659B}"/>
              </a:ext>
            </a:extLst>
          </p:cNvPr>
          <p:cNvSpPr/>
          <p:nvPr/>
        </p:nvSpPr>
        <p:spPr>
          <a:xfrm>
            <a:off x="5319822" y="1332609"/>
            <a:ext cx="478465" cy="2165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4E8A1ABD-9836-EB23-BAFF-115CA895A47C}"/>
              </a:ext>
            </a:extLst>
          </p:cNvPr>
          <p:cNvSpPr/>
          <p:nvPr/>
        </p:nvSpPr>
        <p:spPr>
          <a:xfrm>
            <a:off x="5323360" y="1623234"/>
            <a:ext cx="478465" cy="2165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10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AC668A9-D785-20BF-0B76-30AA9D3F380C}"/>
              </a:ext>
            </a:extLst>
          </p:cNvPr>
          <p:cNvSpPr txBox="1"/>
          <p:nvPr/>
        </p:nvSpPr>
        <p:spPr>
          <a:xfrm>
            <a:off x="0" y="30006"/>
            <a:ext cx="986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halkboard" panose="03050602040202020205" pitchFamily="66" charset="77"/>
              </a:rPr>
              <a:t>Method</a:t>
            </a: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9AC55998-2276-9788-70FD-8AA306357CEE}"/>
              </a:ext>
            </a:extLst>
          </p:cNvPr>
          <p:cNvSpPr txBox="1"/>
          <p:nvPr/>
        </p:nvSpPr>
        <p:spPr>
          <a:xfrm>
            <a:off x="6973824" y="6386675"/>
            <a:ext cx="29163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Uncertainty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and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parameter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optimisation in high-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energy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models</a:t>
            </a:r>
            <a:endParaRPr lang="fr-FR" sz="12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833CB9-A8BA-FC12-54E0-B4D787DFEE75}"/>
              </a:ext>
            </a:extLst>
          </p:cNvPr>
          <p:cNvSpPr txBox="1"/>
          <p:nvPr/>
        </p:nvSpPr>
        <p:spPr>
          <a:xfrm>
            <a:off x="-2251" y="6439129"/>
            <a:ext cx="230653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SANDA Final workshop. General Meeting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Madrid - 3–5 </a:t>
            </a:r>
            <a:r>
              <a:rPr lang="fr-FR" sz="1000" dirty="0" err="1">
                <a:solidFill>
                  <a:schemeClr val="bg1"/>
                </a:solidFill>
              </a:rPr>
              <a:t>Jul</a:t>
            </a:r>
            <a:r>
              <a:rPr lang="fr-FR" sz="1000" dirty="0">
                <a:solidFill>
                  <a:schemeClr val="bg1"/>
                </a:solidFill>
              </a:rPr>
              <a:t> 2024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E38CC05-ACC7-6703-5D39-0B006023F597}"/>
              </a:ext>
            </a:extLst>
          </p:cNvPr>
          <p:cNvSpPr txBox="1"/>
          <p:nvPr/>
        </p:nvSpPr>
        <p:spPr>
          <a:xfrm>
            <a:off x="3719193" y="479665"/>
            <a:ext cx="246761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Parameter</a:t>
            </a:r>
            <a:r>
              <a:rPr lang="fr-FR" dirty="0">
                <a:solidFill>
                  <a:schemeClr val="bg1"/>
                </a:solidFill>
              </a:rPr>
              <a:t> optimisation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EDA0E0F-4569-6C32-3F07-F9FBDE905B75}"/>
              </a:ext>
            </a:extLst>
          </p:cNvPr>
          <p:cNvSpPr txBox="1"/>
          <p:nvPr/>
        </p:nvSpPr>
        <p:spPr>
          <a:xfrm>
            <a:off x="415893" y="1406759"/>
            <a:ext cx="9059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Two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steps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GLS (</a:t>
            </a:r>
            <a:r>
              <a:rPr lang="fr-FR" dirty="0" err="1">
                <a:solidFill>
                  <a:schemeClr val="bg1"/>
                </a:solidFill>
              </a:rPr>
              <a:t>Generalized</a:t>
            </a:r>
            <a:r>
              <a:rPr lang="fr-FR" dirty="0">
                <a:solidFill>
                  <a:schemeClr val="bg1"/>
                </a:solidFill>
              </a:rPr>
              <a:t> Least Square </a:t>
            </a:r>
            <a:r>
              <a:rPr lang="fr-FR" dirty="0" err="1">
                <a:solidFill>
                  <a:schemeClr val="bg1"/>
                </a:solidFill>
              </a:rPr>
              <a:t>method</a:t>
            </a:r>
            <a:r>
              <a:rPr lang="fr-FR" dirty="0">
                <a:solidFill>
                  <a:schemeClr val="bg1"/>
                </a:solidFill>
              </a:rPr>
              <a:t>)	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chemeClr val="bg1"/>
                </a:solidFill>
              </a:rPr>
              <a:t>	</a:t>
            </a:r>
            <a:r>
              <a:rPr lang="fr-FR" dirty="0" err="1">
                <a:solidFill>
                  <a:schemeClr val="bg1"/>
                </a:solidFill>
              </a:rPr>
              <a:t>Optimized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parameters</a:t>
            </a:r>
            <a:endParaRPr lang="fr-FR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Gibbs-sampling-like </a:t>
            </a:r>
            <a:r>
              <a:rPr lang="fr-FR" dirty="0" err="1">
                <a:solidFill>
                  <a:schemeClr val="bg1"/>
                </a:solidFill>
              </a:rPr>
              <a:t>method</a:t>
            </a:r>
            <a:r>
              <a:rPr lang="fr-FR" dirty="0">
                <a:solidFill>
                  <a:schemeClr val="bg1"/>
                </a:solidFill>
              </a:rPr>
              <a:t>		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chemeClr val="bg1"/>
                </a:solidFill>
              </a:rPr>
              <a:t>	</a:t>
            </a:r>
            <a:r>
              <a:rPr lang="fr-FR" dirty="0" err="1">
                <a:solidFill>
                  <a:schemeClr val="bg1"/>
                </a:solidFill>
              </a:rPr>
              <a:t>Uncertainties</a:t>
            </a:r>
            <a:r>
              <a:rPr lang="fr-FR" dirty="0">
                <a:solidFill>
                  <a:schemeClr val="bg1"/>
                </a:solidFill>
              </a:rPr>
              <a:t> of the values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D98AEF-29DA-F3F0-F2EC-160F3A5402AD}"/>
              </a:ext>
            </a:extLst>
          </p:cNvPr>
          <p:cNvSpPr txBox="1"/>
          <p:nvPr/>
        </p:nvSpPr>
        <p:spPr>
          <a:xfrm>
            <a:off x="7278705" y="5624231"/>
            <a:ext cx="230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More </a:t>
            </a:r>
            <a:r>
              <a:rPr lang="fr-FR" sz="2800" dirty="0" err="1">
                <a:solidFill>
                  <a:schemeClr val="bg1"/>
                </a:solidFill>
              </a:rPr>
              <a:t>details</a:t>
            </a:r>
            <a:r>
              <a:rPr lang="fr-FR" sz="2800" dirty="0">
                <a:solidFill>
                  <a:schemeClr val="bg1"/>
                </a:solidFill>
              </a:rPr>
              <a:t>…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095A21D-7A34-57D8-46F1-25BA5A589806}"/>
              </a:ext>
            </a:extLst>
          </p:cNvPr>
          <p:cNvGrpSpPr/>
          <p:nvPr/>
        </p:nvGrpSpPr>
        <p:grpSpPr>
          <a:xfrm>
            <a:off x="2621666" y="3166137"/>
            <a:ext cx="4130010" cy="2915301"/>
            <a:chOff x="5577517" y="2795518"/>
            <a:chExt cx="4130010" cy="2915301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9401B7E5-1ED1-58E8-A0AF-82D7304EB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7517" y="2795518"/>
              <a:ext cx="4130010" cy="2915301"/>
            </a:xfrm>
            <a:prstGeom prst="rect">
              <a:avLst/>
            </a:prstGeom>
          </p:spPr>
        </p:pic>
        <p:sp>
          <p:nvSpPr>
            <p:cNvPr id="12" name="Flèche vers la droite 11">
              <a:extLst>
                <a:ext uri="{FF2B5EF4-FFF2-40B4-BE49-F238E27FC236}">
                  <a16:creationId xmlns:a16="http://schemas.microsoft.com/office/drawing/2014/main" id="{EAB1F033-0E79-98CE-4C90-5CA735F3A13F}"/>
                </a:ext>
              </a:extLst>
            </p:cNvPr>
            <p:cNvSpPr/>
            <p:nvPr/>
          </p:nvSpPr>
          <p:spPr>
            <a:xfrm rot="1683423">
              <a:off x="6624084" y="4338084"/>
              <a:ext cx="425302" cy="127939"/>
            </a:xfrm>
            <a:prstGeom prst="rightArrow">
              <a:avLst/>
            </a:prstGeom>
            <a:gradFill>
              <a:gsLst>
                <a:gs pos="0">
                  <a:srgbClr val="FF0000"/>
                </a:gs>
                <a:gs pos="100000">
                  <a:srgbClr val="FF0000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lèche vers la droite 12">
              <a:extLst>
                <a:ext uri="{FF2B5EF4-FFF2-40B4-BE49-F238E27FC236}">
                  <a16:creationId xmlns:a16="http://schemas.microsoft.com/office/drawing/2014/main" id="{AD1767AB-D3FB-7D7F-F0E7-E3CDF3A972C5}"/>
                </a:ext>
              </a:extLst>
            </p:cNvPr>
            <p:cNvSpPr/>
            <p:nvPr/>
          </p:nvSpPr>
          <p:spPr>
            <a:xfrm rot="14045113">
              <a:off x="7588920" y="4525969"/>
              <a:ext cx="425302" cy="127939"/>
            </a:xfrm>
            <a:prstGeom prst="rightArrow">
              <a:avLst/>
            </a:prstGeom>
            <a:gradFill>
              <a:gsLst>
                <a:gs pos="0">
                  <a:srgbClr val="FF0000"/>
                </a:gs>
                <a:gs pos="100000">
                  <a:srgbClr val="FF0000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vers la droite 13">
              <a:extLst>
                <a:ext uri="{FF2B5EF4-FFF2-40B4-BE49-F238E27FC236}">
                  <a16:creationId xmlns:a16="http://schemas.microsoft.com/office/drawing/2014/main" id="{2DCF0C94-5742-5C9E-FC7B-9352C0291C90}"/>
                </a:ext>
              </a:extLst>
            </p:cNvPr>
            <p:cNvSpPr/>
            <p:nvPr/>
          </p:nvSpPr>
          <p:spPr>
            <a:xfrm rot="2054478">
              <a:off x="7414443" y="3820629"/>
              <a:ext cx="425302" cy="127939"/>
            </a:xfrm>
            <a:prstGeom prst="rightArrow">
              <a:avLst/>
            </a:prstGeom>
            <a:gradFill>
              <a:gsLst>
                <a:gs pos="0">
                  <a:srgbClr val="FF0000"/>
                </a:gs>
                <a:gs pos="100000">
                  <a:srgbClr val="FF0000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DDF3582-5046-9192-1423-5FD5A5CF5AB1}"/>
                </a:ext>
              </a:extLst>
            </p:cNvPr>
            <p:cNvSpPr txBox="1"/>
            <p:nvPr/>
          </p:nvSpPr>
          <p:spPr>
            <a:xfrm>
              <a:off x="6011275" y="4010859"/>
              <a:ext cx="285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8B09D31-698E-8578-C3A2-7198DAE215CC}"/>
              </a:ext>
            </a:extLst>
          </p:cNvPr>
          <p:cNvSpPr/>
          <p:nvPr/>
        </p:nvSpPr>
        <p:spPr>
          <a:xfrm>
            <a:off x="5921829" y="1985007"/>
            <a:ext cx="2209800" cy="3156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6D9A4B-2FC5-AA26-6C03-1E8538663CF1}"/>
              </a:ext>
            </a:extLst>
          </p:cNvPr>
          <p:cNvSpPr/>
          <p:nvPr/>
        </p:nvSpPr>
        <p:spPr>
          <a:xfrm>
            <a:off x="5921829" y="2546043"/>
            <a:ext cx="2590800" cy="31568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70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AC668A9-D785-20BF-0B76-30AA9D3F380C}"/>
              </a:ext>
            </a:extLst>
          </p:cNvPr>
          <p:cNvSpPr txBox="1"/>
          <p:nvPr/>
        </p:nvSpPr>
        <p:spPr>
          <a:xfrm>
            <a:off x="0" y="30006"/>
            <a:ext cx="986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halkboard" panose="03050602040202020205" pitchFamily="66" charset="77"/>
              </a:rPr>
              <a:t>Method</a:t>
            </a: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9AC55998-2276-9788-70FD-8AA306357CEE}"/>
              </a:ext>
            </a:extLst>
          </p:cNvPr>
          <p:cNvSpPr txBox="1"/>
          <p:nvPr/>
        </p:nvSpPr>
        <p:spPr>
          <a:xfrm>
            <a:off x="6973824" y="6386675"/>
            <a:ext cx="29163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Uncertainty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and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parameter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optimisation in high-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energy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models</a:t>
            </a:r>
            <a:endParaRPr lang="fr-FR" sz="12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833CB9-A8BA-FC12-54E0-B4D787DFEE75}"/>
              </a:ext>
            </a:extLst>
          </p:cNvPr>
          <p:cNvSpPr txBox="1"/>
          <p:nvPr/>
        </p:nvSpPr>
        <p:spPr>
          <a:xfrm>
            <a:off x="-2251" y="6439129"/>
            <a:ext cx="230653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SANDA Final workshop. General Meeting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Madrid - 3–5 </a:t>
            </a:r>
            <a:r>
              <a:rPr lang="fr-FR" sz="1000" dirty="0" err="1">
                <a:solidFill>
                  <a:schemeClr val="bg1"/>
                </a:solidFill>
              </a:rPr>
              <a:t>Jul</a:t>
            </a:r>
            <a:r>
              <a:rPr lang="fr-FR" sz="1000" dirty="0">
                <a:solidFill>
                  <a:schemeClr val="bg1"/>
                </a:solidFill>
              </a:rPr>
              <a:t> 2024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E38CC05-ACC7-6703-5D39-0B006023F597}"/>
              </a:ext>
            </a:extLst>
          </p:cNvPr>
          <p:cNvSpPr txBox="1"/>
          <p:nvPr/>
        </p:nvSpPr>
        <p:spPr>
          <a:xfrm>
            <a:off x="3719193" y="479665"/>
            <a:ext cx="246761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Parameter</a:t>
            </a:r>
            <a:r>
              <a:rPr lang="fr-FR" dirty="0">
                <a:solidFill>
                  <a:schemeClr val="bg1"/>
                </a:solidFill>
              </a:rPr>
              <a:t> optimisation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41A2CE-E376-A4B8-A713-0D48D20BE6DE}"/>
              </a:ext>
            </a:extLst>
          </p:cNvPr>
          <p:cNvSpPr txBox="1"/>
          <p:nvPr/>
        </p:nvSpPr>
        <p:spPr>
          <a:xfrm>
            <a:off x="3719193" y="848997"/>
            <a:ext cx="246761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GLS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1AFC8C6-8C6E-995E-A047-00A3CD704623}"/>
              </a:ext>
            </a:extLst>
          </p:cNvPr>
          <p:cNvSpPr txBox="1"/>
          <p:nvPr/>
        </p:nvSpPr>
        <p:spPr>
          <a:xfrm>
            <a:off x="297712" y="1575655"/>
            <a:ext cx="9443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GLS </a:t>
            </a:r>
            <a:r>
              <a:rPr lang="fr-FR" dirty="0" err="1">
                <a:solidFill>
                  <a:schemeClr val="bg1"/>
                </a:solidFill>
              </a:rPr>
              <a:t>gives</a:t>
            </a:r>
            <a:r>
              <a:rPr lang="fr-FR" dirty="0">
                <a:solidFill>
                  <a:schemeClr val="bg1"/>
                </a:solidFill>
              </a:rPr>
              <a:t> the new values of the </a:t>
            </a:r>
            <a:r>
              <a:rPr lang="fr-FR" dirty="0" err="1">
                <a:solidFill>
                  <a:schemeClr val="bg1"/>
                </a:solidFill>
              </a:rPr>
              <a:t>parameters</a:t>
            </a:r>
            <a:r>
              <a:rPr lang="fr-FR" dirty="0">
                <a:solidFill>
                  <a:schemeClr val="bg1"/>
                </a:solidFill>
              </a:rPr>
              <a:t> and </a:t>
            </a:r>
            <a:r>
              <a:rPr lang="fr-FR" dirty="0" err="1">
                <a:solidFill>
                  <a:schemeClr val="bg1"/>
                </a:solidFill>
              </a:rPr>
              <a:t>related</a:t>
            </a:r>
            <a:r>
              <a:rPr lang="fr-FR" dirty="0">
                <a:solidFill>
                  <a:schemeClr val="bg1"/>
                </a:solidFill>
              </a:rPr>
              <a:t> covariance matrices</a:t>
            </a:r>
          </a:p>
          <a:p>
            <a:r>
              <a:rPr lang="fr-FR" dirty="0">
                <a:solidFill>
                  <a:schemeClr val="bg1"/>
                </a:solidFill>
              </a:rPr>
              <a:t>	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A37A7F0-58F2-2475-B40D-D99B7AFE2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018" y="4401921"/>
            <a:ext cx="5181600" cy="533400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E5124BFB-881F-D0D9-0928-5E22DD90978D}"/>
              </a:ext>
            </a:extLst>
          </p:cNvPr>
          <p:cNvGrpSpPr/>
          <p:nvPr/>
        </p:nvGrpSpPr>
        <p:grpSpPr>
          <a:xfrm>
            <a:off x="1151018" y="2234247"/>
            <a:ext cx="6733656" cy="470185"/>
            <a:chOff x="2628000" y="2297433"/>
            <a:chExt cx="6733656" cy="47018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9B5985E-DC89-8B3C-D781-F5F0F2B2C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97" t="45443" r="741" b="5424"/>
            <a:stretch/>
          </p:blipFill>
          <p:spPr>
            <a:xfrm>
              <a:off x="4249656" y="2299618"/>
              <a:ext cx="5112000" cy="46800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CB3E1D4-A56F-C947-24E8-3860C08A7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6" t="79" r="71065" b="50864"/>
            <a:stretch/>
          </p:blipFill>
          <p:spPr>
            <a:xfrm>
              <a:off x="2628000" y="2297433"/>
              <a:ext cx="1620000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590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AC668A9-D785-20BF-0B76-30AA9D3F380C}"/>
              </a:ext>
            </a:extLst>
          </p:cNvPr>
          <p:cNvSpPr txBox="1"/>
          <p:nvPr/>
        </p:nvSpPr>
        <p:spPr>
          <a:xfrm>
            <a:off x="0" y="30006"/>
            <a:ext cx="986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halkboard" panose="03050602040202020205" pitchFamily="66" charset="77"/>
              </a:rPr>
              <a:t>Method</a:t>
            </a: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9AC55998-2276-9788-70FD-8AA306357CEE}"/>
              </a:ext>
            </a:extLst>
          </p:cNvPr>
          <p:cNvSpPr txBox="1"/>
          <p:nvPr/>
        </p:nvSpPr>
        <p:spPr>
          <a:xfrm>
            <a:off x="6973824" y="6386675"/>
            <a:ext cx="29163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Uncertainty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and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parameter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optimisation in high-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energy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models</a:t>
            </a:r>
            <a:endParaRPr lang="fr-FR" sz="12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833CB9-A8BA-FC12-54E0-B4D787DFEE75}"/>
              </a:ext>
            </a:extLst>
          </p:cNvPr>
          <p:cNvSpPr txBox="1"/>
          <p:nvPr/>
        </p:nvSpPr>
        <p:spPr>
          <a:xfrm>
            <a:off x="-2251" y="6439129"/>
            <a:ext cx="230653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SANDA Final workshop. General Meeting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Madrid - 3–5 </a:t>
            </a:r>
            <a:r>
              <a:rPr lang="fr-FR" sz="1000" dirty="0" err="1">
                <a:solidFill>
                  <a:schemeClr val="bg1"/>
                </a:solidFill>
              </a:rPr>
              <a:t>Jul</a:t>
            </a:r>
            <a:r>
              <a:rPr lang="fr-FR" sz="1000" dirty="0">
                <a:solidFill>
                  <a:schemeClr val="bg1"/>
                </a:solidFill>
              </a:rPr>
              <a:t> 2024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E38CC05-ACC7-6703-5D39-0B006023F597}"/>
              </a:ext>
            </a:extLst>
          </p:cNvPr>
          <p:cNvSpPr txBox="1"/>
          <p:nvPr/>
        </p:nvSpPr>
        <p:spPr>
          <a:xfrm>
            <a:off x="3719193" y="479665"/>
            <a:ext cx="246761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Parameter</a:t>
            </a:r>
            <a:r>
              <a:rPr lang="fr-FR" dirty="0">
                <a:solidFill>
                  <a:schemeClr val="bg1"/>
                </a:solidFill>
              </a:rPr>
              <a:t> optimisation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41A2CE-E376-A4B8-A713-0D48D20BE6DE}"/>
              </a:ext>
            </a:extLst>
          </p:cNvPr>
          <p:cNvSpPr txBox="1"/>
          <p:nvPr/>
        </p:nvSpPr>
        <p:spPr>
          <a:xfrm>
            <a:off x="3719193" y="848997"/>
            <a:ext cx="246761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GLS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1AFC8C6-8C6E-995E-A047-00A3CD704623}"/>
              </a:ext>
            </a:extLst>
          </p:cNvPr>
          <p:cNvSpPr txBox="1"/>
          <p:nvPr/>
        </p:nvSpPr>
        <p:spPr>
          <a:xfrm>
            <a:off x="297712" y="1575655"/>
            <a:ext cx="9443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GLS </a:t>
            </a:r>
            <a:r>
              <a:rPr lang="fr-FR" dirty="0" err="1">
                <a:solidFill>
                  <a:schemeClr val="bg1"/>
                </a:solidFill>
              </a:rPr>
              <a:t>gives</a:t>
            </a:r>
            <a:r>
              <a:rPr lang="fr-FR" dirty="0">
                <a:solidFill>
                  <a:schemeClr val="bg1"/>
                </a:solidFill>
              </a:rPr>
              <a:t> the new values of the </a:t>
            </a:r>
            <a:r>
              <a:rPr lang="fr-FR" dirty="0" err="1">
                <a:solidFill>
                  <a:schemeClr val="bg1"/>
                </a:solidFill>
              </a:rPr>
              <a:t>parameters</a:t>
            </a:r>
            <a:r>
              <a:rPr lang="fr-FR" dirty="0">
                <a:solidFill>
                  <a:schemeClr val="bg1"/>
                </a:solidFill>
              </a:rPr>
              <a:t> and </a:t>
            </a:r>
            <a:r>
              <a:rPr lang="fr-FR" dirty="0" err="1">
                <a:solidFill>
                  <a:schemeClr val="bg1"/>
                </a:solidFill>
              </a:rPr>
              <a:t>related</a:t>
            </a:r>
            <a:r>
              <a:rPr lang="fr-FR" dirty="0">
                <a:solidFill>
                  <a:schemeClr val="bg1"/>
                </a:solidFill>
              </a:rPr>
              <a:t> covariance matrices</a:t>
            </a:r>
          </a:p>
          <a:p>
            <a:r>
              <a:rPr lang="fr-FR" dirty="0">
                <a:solidFill>
                  <a:schemeClr val="bg1"/>
                </a:solidFill>
              </a:rPr>
              <a:t>	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A37A7F0-58F2-2475-B40D-D99B7AFE2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018" y="4401921"/>
            <a:ext cx="5181600" cy="533400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E5124BFB-881F-D0D9-0928-5E22DD90978D}"/>
              </a:ext>
            </a:extLst>
          </p:cNvPr>
          <p:cNvGrpSpPr/>
          <p:nvPr/>
        </p:nvGrpSpPr>
        <p:grpSpPr>
          <a:xfrm>
            <a:off x="1151018" y="2234247"/>
            <a:ext cx="6733656" cy="470185"/>
            <a:chOff x="2628000" y="2297433"/>
            <a:chExt cx="6733656" cy="47018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9B5985E-DC89-8B3C-D781-F5F0F2B2C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97" t="45443" r="741" b="5424"/>
            <a:stretch/>
          </p:blipFill>
          <p:spPr>
            <a:xfrm>
              <a:off x="4249656" y="2299618"/>
              <a:ext cx="5112000" cy="46800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CB3E1D4-A56F-C947-24E8-3860C08A7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6" t="79" r="71065" b="50864"/>
            <a:stretch/>
          </p:blipFill>
          <p:spPr>
            <a:xfrm>
              <a:off x="2628000" y="2297433"/>
              <a:ext cx="1620000" cy="468000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00507061-AC1A-D631-6ACC-FB9B06EF5CC6}"/>
              </a:ext>
            </a:extLst>
          </p:cNvPr>
          <p:cNvSpPr txBox="1"/>
          <p:nvPr/>
        </p:nvSpPr>
        <p:spPr>
          <a:xfrm>
            <a:off x="4286670" y="3133170"/>
            <a:ext cx="1504529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weight</a:t>
            </a:r>
            <a:r>
              <a:rPr lang="fr-FR" dirty="0">
                <a:solidFill>
                  <a:schemeClr val="bg1"/>
                </a:solidFill>
              </a:rPr>
              <a:t> of the information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5296ABE-4CBA-2DDC-A73A-ACF870DF3533}"/>
              </a:ext>
            </a:extLst>
          </p:cNvPr>
          <p:cNvSpPr txBox="1"/>
          <p:nvPr/>
        </p:nvSpPr>
        <p:spPr>
          <a:xfrm>
            <a:off x="2304288" y="3003735"/>
            <a:ext cx="1620000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link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between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dirty="0" err="1">
                <a:solidFill>
                  <a:schemeClr val="bg1"/>
                </a:solidFill>
              </a:rPr>
              <a:t>parameter</a:t>
            </a:r>
            <a:r>
              <a:rPr lang="fr-FR" dirty="0">
                <a:solidFill>
                  <a:schemeClr val="bg1"/>
                </a:solidFill>
              </a:rPr>
              <a:t> and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model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B71B9E6-5591-460E-774C-4CA31897B552}"/>
              </a:ext>
            </a:extLst>
          </p:cNvPr>
          <p:cNvSpPr/>
          <p:nvPr/>
        </p:nvSpPr>
        <p:spPr>
          <a:xfrm>
            <a:off x="2765326" y="2109055"/>
            <a:ext cx="750760" cy="68857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CE5FFE4-0B2F-D1CA-9235-81778A8DAD35}"/>
              </a:ext>
            </a:extLst>
          </p:cNvPr>
          <p:cNvSpPr/>
          <p:nvPr/>
        </p:nvSpPr>
        <p:spPr>
          <a:xfrm>
            <a:off x="2732050" y="4286032"/>
            <a:ext cx="750760" cy="68857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CDA1979-4142-EFDC-1ED2-1D77CEEA3D48}"/>
              </a:ext>
            </a:extLst>
          </p:cNvPr>
          <p:cNvSpPr/>
          <p:nvPr/>
        </p:nvSpPr>
        <p:spPr>
          <a:xfrm>
            <a:off x="5584106" y="4307800"/>
            <a:ext cx="750760" cy="68857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44338FC-8534-40A5-7CDC-71B8E3191BC1}"/>
              </a:ext>
            </a:extLst>
          </p:cNvPr>
          <p:cNvSpPr/>
          <p:nvPr/>
        </p:nvSpPr>
        <p:spPr>
          <a:xfrm>
            <a:off x="3503963" y="2087283"/>
            <a:ext cx="2232808" cy="7203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992AD11-7E41-A3BC-45BA-FC20A3561565}"/>
              </a:ext>
            </a:extLst>
          </p:cNvPr>
          <p:cNvSpPr/>
          <p:nvPr/>
        </p:nvSpPr>
        <p:spPr>
          <a:xfrm>
            <a:off x="3438643" y="4264425"/>
            <a:ext cx="2232808" cy="7203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1D6BBAF-0C5E-5227-20DE-9F92BBF317FB}"/>
              </a:ext>
            </a:extLst>
          </p:cNvPr>
          <p:cNvSpPr/>
          <p:nvPr/>
        </p:nvSpPr>
        <p:spPr>
          <a:xfrm>
            <a:off x="5694319" y="2117809"/>
            <a:ext cx="2232808" cy="720347"/>
          </a:xfrm>
          <a:prstGeom prst="ellips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FE72DEE-45B1-69B2-32D2-7FF6EB67516E}"/>
              </a:ext>
            </a:extLst>
          </p:cNvPr>
          <p:cNvSpPr txBox="1"/>
          <p:nvPr/>
        </p:nvSpPr>
        <p:spPr>
          <a:xfrm>
            <a:off x="6481130" y="3079935"/>
            <a:ext cx="1504529" cy="369332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information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8432A46-8AB1-DE13-F234-85FB490EAC63}"/>
              </a:ext>
            </a:extLst>
          </p:cNvPr>
          <p:cNvSpPr txBox="1"/>
          <p:nvPr/>
        </p:nvSpPr>
        <p:spPr>
          <a:xfrm>
            <a:off x="883320" y="3133170"/>
            <a:ext cx="1092819" cy="369332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reference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7E1A1333-31B6-7183-D3A9-BC5567C64A3B}"/>
              </a:ext>
            </a:extLst>
          </p:cNvPr>
          <p:cNvCxnSpPr/>
          <p:nvPr/>
        </p:nvCxnSpPr>
        <p:spPr>
          <a:xfrm flipV="1">
            <a:off x="1556657" y="2702247"/>
            <a:ext cx="464669" cy="430923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B83C3B53-9F35-FAE5-9081-A61462311D4E}"/>
              </a:ext>
            </a:extLst>
          </p:cNvPr>
          <p:cNvSpPr/>
          <p:nvPr/>
        </p:nvSpPr>
        <p:spPr>
          <a:xfrm>
            <a:off x="1912796" y="2234247"/>
            <a:ext cx="645347" cy="46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01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5F49E0-CB15-FCA4-7DA4-945EFDB878A2}"/>
              </a:ext>
            </a:extLst>
          </p:cNvPr>
          <p:cNvSpPr/>
          <p:nvPr/>
        </p:nvSpPr>
        <p:spPr>
          <a:xfrm>
            <a:off x="297712" y="2974848"/>
            <a:ext cx="519152" cy="34137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C668A9-D785-20BF-0B76-30AA9D3F380C}"/>
              </a:ext>
            </a:extLst>
          </p:cNvPr>
          <p:cNvSpPr txBox="1"/>
          <p:nvPr/>
        </p:nvSpPr>
        <p:spPr>
          <a:xfrm>
            <a:off x="0" y="30006"/>
            <a:ext cx="986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halkboard" panose="03050602040202020205" pitchFamily="66" charset="77"/>
              </a:rPr>
              <a:t>Method</a:t>
            </a: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9AC55998-2276-9788-70FD-8AA306357CEE}"/>
              </a:ext>
            </a:extLst>
          </p:cNvPr>
          <p:cNvSpPr txBox="1"/>
          <p:nvPr/>
        </p:nvSpPr>
        <p:spPr>
          <a:xfrm>
            <a:off x="6973824" y="6386675"/>
            <a:ext cx="29163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Uncertainty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and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parameter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optimisation in high-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energy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models</a:t>
            </a:r>
            <a:endParaRPr lang="fr-FR" sz="12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833CB9-A8BA-FC12-54E0-B4D787DFEE75}"/>
              </a:ext>
            </a:extLst>
          </p:cNvPr>
          <p:cNvSpPr txBox="1"/>
          <p:nvPr/>
        </p:nvSpPr>
        <p:spPr>
          <a:xfrm>
            <a:off x="-2251" y="6439129"/>
            <a:ext cx="230653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SANDA Final workshop. General Meeting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Madrid - 3–5 </a:t>
            </a:r>
            <a:r>
              <a:rPr lang="fr-FR" sz="1000" dirty="0" err="1">
                <a:solidFill>
                  <a:schemeClr val="bg1"/>
                </a:solidFill>
              </a:rPr>
              <a:t>Jul</a:t>
            </a:r>
            <a:r>
              <a:rPr lang="fr-FR" sz="1000" dirty="0">
                <a:solidFill>
                  <a:schemeClr val="bg1"/>
                </a:solidFill>
              </a:rPr>
              <a:t> 2024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E38CC05-ACC7-6703-5D39-0B006023F597}"/>
              </a:ext>
            </a:extLst>
          </p:cNvPr>
          <p:cNvSpPr txBox="1"/>
          <p:nvPr/>
        </p:nvSpPr>
        <p:spPr>
          <a:xfrm>
            <a:off x="3719193" y="479665"/>
            <a:ext cx="246761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Parameter</a:t>
            </a:r>
            <a:r>
              <a:rPr lang="fr-FR" dirty="0">
                <a:solidFill>
                  <a:schemeClr val="bg1"/>
                </a:solidFill>
              </a:rPr>
              <a:t> optimisation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41A2CE-E376-A4B8-A713-0D48D20BE6DE}"/>
              </a:ext>
            </a:extLst>
          </p:cNvPr>
          <p:cNvSpPr txBox="1"/>
          <p:nvPr/>
        </p:nvSpPr>
        <p:spPr>
          <a:xfrm>
            <a:off x="3719193" y="848997"/>
            <a:ext cx="246761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GLS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1AFC8C6-8C6E-995E-A047-00A3CD704623}"/>
              </a:ext>
            </a:extLst>
          </p:cNvPr>
          <p:cNvSpPr txBox="1"/>
          <p:nvPr/>
        </p:nvSpPr>
        <p:spPr>
          <a:xfrm>
            <a:off x="297712" y="1575655"/>
            <a:ext cx="94436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GLS </a:t>
            </a:r>
            <a:r>
              <a:rPr lang="fr-FR" dirty="0" err="1">
                <a:solidFill>
                  <a:schemeClr val="bg1"/>
                </a:solidFill>
              </a:rPr>
              <a:t>gives</a:t>
            </a:r>
            <a:r>
              <a:rPr lang="fr-FR" dirty="0">
                <a:solidFill>
                  <a:schemeClr val="bg1"/>
                </a:solidFill>
              </a:rPr>
              <a:t> the new values of the </a:t>
            </a:r>
            <a:r>
              <a:rPr lang="fr-FR" dirty="0" err="1">
                <a:solidFill>
                  <a:schemeClr val="bg1"/>
                </a:solidFill>
              </a:rPr>
              <a:t>parameters</a:t>
            </a:r>
            <a:r>
              <a:rPr lang="fr-FR" dirty="0">
                <a:solidFill>
                  <a:schemeClr val="bg1"/>
                </a:solidFill>
              </a:rPr>
              <a:t> and </a:t>
            </a:r>
            <a:r>
              <a:rPr lang="fr-FR" dirty="0" err="1">
                <a:solidFill>
                  <a:schemeClr val="bg1"/>
                </a:solidFill>
              </a:rPr>
              <a:t>related</a:t>
            </a:r>
            <a:r>
              <a:rPr lang="fr-FR" dirty="0">
                <a:solidFill>
                  <a:schemeClr val="bg1"/>
                </a:solidFill>
              </a:rPr>
              <a:t> covariance matrices</a:t>
            </a:r>
          </a:p>
          <a:p>
            <a:r>
              <a:rPr lang="fr-FR" dirty="0">
                <a:solidFill>
                  <a:schemeClr val="bg1"/>
                </a:solidFill>
              </a:rPr>
              <a:t>	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/>
              <a:t>But</a:t>
            </a:r>
          </a:p>
          <a:p>
            <a:endParaRPr lang="fr-FR" sz="600" dirty="0"/>
          </a:p>
          <a:p>
            <a:r>
              <a:rPr lang="fr-FR" dirty="0">
                <a:solidFill>
                  <a:schemeClr val="bg1"/>
                </a:solidFill>
              </a:rPr>
              <a:t> 1- Right for </a:t>
            </a:r>
            <a:r>
              <a:rPr lang="fr-FR" dirty="0" err="1">
                <a:solidFill>
                  <a:schemeClr val="bg1"/>
                </a:solidFill>
              </a:rPr>
              <a:t>linear</a:t>
            </a:r>
            <a:r>
              <a:rPr lang="fr-FR" dirty="0">
                <a:solidFill>
                  <a:schemeClr val="bg1"/>
                </a:solidFill>
              </a:rPr>
              <a:t> model 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 Approximation:                        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 </a:t>
            </a:r>
          </a:p>
          <a:p>
            <a:endParaRPr lang="fr-FR" dirty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 2- So, Covariance matrix not the right one to </a:t>
            </a:r>
            <a:r>
              <a:rPr lang="fr-FR" dirty="0" err="1">
                <a:solidFill>
                  <a:schemeClr val="bg1"/>
                </a:solidFill>
                <a:sym typeface="Wingdings" pitchFamily="2" charset="2"/>
              </a:rPr>
              <a:t>get</a:t>
            </a:r>
            <a:r>
              <a:rPr lang="fr-FR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FR" dirty="0" err="1">
                <a:solidFill>
                  <a:schemeClr val="bg1"/>
                </a:solidFill>
                <a:sym typeface="Wingdings" pitchFamily="2" charset="2"/>
              </a:rPr>
              <a:t>uncertainties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A37A7F0-58F2-2475-B40D-D99B7AFE2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018" y="4401921"/>
            <a:ext cx="5181600" cy="533400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E5124BFB-881F-D0D9-0928-5E22DD90978D}"/>
              </a:ext>
            </a:extLst>
          </p:cNvPr>
          <p:cNvGrpSpPr/>
          <p:nvPr/>
        </p:nvGrpSpPr>
        <p:grpSpPr>
          <a:xfrm>
            <a:off x="1151018" y="2234247"/>
            <a:ext cx="6733656" cy="470185"/>
            <a:chOff x="2628000" y="2297433"/>
            <a:chExt cx="6733656" cy="47018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9B5985E-DC89-8B3C-D781-F5F0F2B2C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97" t="45443" r="741" b="5424"/>
            <a:stretch/>
          </p:blipFill>
          <p:spPr>
            <a:xfrm>
              <a:off x="4249656" y="2299618"/>
              <a:ext cx="5112000" cy="46800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CB3E1D4-A56F-C947-24E8-3860C08A7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6" t="79" r="71065" b="50864"/>
            <a:stretch/>
          </p:blipFill>
          <p:spPr>
            <a:xfrm>
              <a:off x="2628000" y="2297433"/>
              <a:ext cx="1620000" cy="468000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9CFE06DF-0A80-D4C7-C4E6-8597CF39A3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830" t="45443" r="3335" b="5424"/>
          <a:stretch/>
        </p:blipFill>
        <p:spPr>
          <a:xfrm>
            <a:off x="4530794" y="3246022"/>
            <a:ext cx="1116000" cy="46800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9FF1867-EE88-16D2-F5DA-043E727504B4}"/>
              </a:ext>
            </a:extLst>
          </p:cNvPr>
          <p:cNvSpPr txBox="1"/>
          <p:nvPr/>
        </p:nvSpPr>
        <p:spPr>
          <a:xfrm>
            <a:off x="7933786" y="3721296"/>
            <a:ext cx="120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Jacobian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3392042-159E-62B7-F6AE-0A5B2A3862A8}"/>
              </a:ext>
            </a:extLst>
          </p:cNvPr>
          <p:cNvCxnSpPr>
            <a:cxnSpLocks/>
          </p:cNvCxnSpPr>
          <p:nvPr/>
        </p:nvCxnSpPr>
        <p:spPr>
          <a:xfrm flipV="1">
            <a:off x="1145238" y="4401921"/>
            <a:ext cx="5187380" cy="5334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3C21CBE-EE47-6AAC-4B7B-8AA53F1FBE45}"/>
              </a:ext>
            </a:extLst>
          </p:cNvPr>
          <p:cNvCxnSpPr>
            <a:cxnSpLocks/>
          </p:cNvCxnSpPr>
          <p:nvPr/>
        </p:nvCxnSpPr>
        <p:spPr>
          <a:xfrm>
            <a:off x="1151018" y="4399736"/>
            <a:ext cx="5181600" cy="51603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1127FCBF-59E1-B94B-CEA9-07D624048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959" y="3265105"/>
            <a:ext cx="3617539" cy="49144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7323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91AFC8C6-8C6E-995E-A047-00A3CD704623}"/>
              </a:ext>
            </a:extLst>
          </p:cNvPr>
          <p:cNvSpPr txBox="1"/>
          <p:nvPr/>
        </p:nvSpPr>
        <p:spPr>
          <a:xfrm>
            <a:off x="298800" y="1576800"/>
            <a:ext cx="94436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GLS </a:t>
            </a:r>
            <a:r>
              <a:rPr lang="fr-FR" dirty="0" err="1">
                <a:solidFill>
                  <a:schemeClr val="bg1"/>
                </a:solidFill>
              </a:rPr>
              <a:t>gives</a:t>
            </a:r>
            <a:r>
              <a:rPr lang="fr-FR" dirty="0">
                <a:solidFill>
                  <a:schemeClr val="bg1"/>
                </a:solidFill>
              </a:rPr>
              <a:t> the new values of the </a:t>
            </a:r>
            <a:r>
              <a:rPr lang="fr-FR" dirty="0" err="1">
                <a:solidFill>
                  <a:schemeClr val="bg1"/>
                </a:solidFill>
              </a:rPr>
              <a:t>parameters</a:t>
            </a:r>
            <a:r>
              <a:rPr lang="fr-FR" dirty="0">
                <a:solidFill>
                  <a:schemeClr val="bg1"/>
                </a:solidFill>
              </a:rPr>
              <a:t> and </a:t>
            </a:r>
            <a:r>
              <a:rPr lang="fr-FR" dirty="0" err="1">
                <a:solidFill>
                  <a:schemeClr val="bg1"/>
                </a:solidFill>
              </a:rPr>
              <a:t>related</a:t>
            </a:r>
            <a:r>
              <a:rPr lang="fr-FR" dirty="0">
                <a:solidFill>
                  <a:schemeClr val="bg1"/>
                </a:solidFill>
              </a:rPr>
              <a:t> covariance matrices</a:t>
            </a:r>
          </a:p>
          <a:p>
            <a:r>
              <a:rPr lang="fr-FR" dirty="0">
                <a:solidFill>
                  <a:schemeClr val="bg1"/>
                </a:solidFill>
              </a:rPr>
              <a:t>	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u="sng" dirty="0" err="1">
                <a:solidFill>
                  <a:schemeClr val="bg1"/>
                </a:solidFill>
              </a:rPr>
              <a:t>Steps</a:t>
            </a:r>
            <a:endParaRPr lang="fr-FR" u="sng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(INCL </a:t>
            </a:r>
            <a:r>
              <a:rPr lang="fr-FR" dirty="0" err="1">
                <a:solidFill>
                  <a:schemeClr val="bg1"/>
                </a:solidFill>
              </a:rPr>
              <a:t>is</a:t>
            </a:r>
            <a:r>
              <a:rPr lang="fr-FR" dirty="0">
                <a:solidFill>
                  <a:schemeClr val="bg1"/>
                </a:solidFill>
              </a:rPr>
              <a:t> not </a:t>
            </a:r>
            <a:r>
              <a:rPr lang="fr-FR" dirty="0" err="1">
                <a:solidFill>
                  <a:schemeClr val="bg1"/>
                </a:solidFill>
              </a:rPr>
              <a:t>linear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dirty="0" err="1">
                <a:solidFill>
                  <a:schemeClr val="bg1"/>
                </a:solidFill>
              </a:rPr>
              <a:t>so</a:t>
            </a:r>
            <a:r>
              <a:rPr lang="fr-FR" dirty="0">
                <a:solidFill>
                  <a:schemeClr val="bg1"/>
                </a:solidFill>
              </a:rPr>
              <a:t> p</a:t>
            </a:r>
            <a:r>
              <a:rPr lang="fr-FR" baseline="-25000" dirty="0">
                <a:solidFill>
                  <a:schemeClr val="bg1"/>
                </a:solidFill>
              </a:rPr>
              <a:t>op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from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iterations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err="1">
                <a:solidFill>
                  <a:schemeClr val="bg1"/>
                </a:solidFill>
              </a:rPr>
              <a:t>with</a:t>
            </a:r>
            <a:endParaRPr lang="fr-FR" dirty="0">
              <a:solidFill>
                <a:schemeClr val="bg1"/>
              </a:solidFill>
              <a:sym typeface="Wingdings" pitchFamily="2" charset="2"/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C668A9-D785-20BF-0B76-30AA9D3F380C}"/>
              </a:ext>
            </a:extLst>
          </p:cNvPr>
          <p:cNvSpPr txBox="1"/>
          <p:nvPr/>
        </p:nvSpPr>
        <p:spPr>
          <a:xfrm>
            <a:off x="0" y="30006"/>
            <a:ext cx="986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halkboard" panose="03050602040202020205" pitchFamily="66" charset="77"/>
              </a:rPr>
              <a:t>Method</a:t>
            </a:r>
          </a:p>
        </p:txBody>
      </p:sp>
      <p:sp>
        <p:nvSpPr>
          <p:cNvPr id="6" name="ZoneTexte 1">
            <a:extLst>
              <a:ext uri="{FF2B5EF4-FFF2-40B4-BE49-F238E27FC236}">
                <a16:creationId xmlns:a16="http://schemas.microsoft.com/office/drawing/2014/main" id="{9AC55998-2276-9788-70FD-8AA306357CEE}"/>
              </a:ext>
            </a:extLst>
          </p:cNvPr>
          <p:cNvSpPr txBox="1"/>
          <p:nvPr/>
        </p:nvSpPr>
        <p:spPr>
          <a:xfrm>
            <a:off x="6973824" y="6386675"/>
            <a:ext cx="2916303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Uncertainty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and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parameter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optimisation in high-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energy</a:t>
            </a:r>
            <a:r>
              <a:rPr lang="fr-FR" sz="1200" dirty="0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fr-FR" sz="1200" dirty="0" err="1">
                <a:ln w="31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Chalkboard" panose="03050602040202020205" pitchFamily="66" charset="77"/>
              </a:rPr>
              <a:t>models</a:t>
            </a:r>
            <a:endParaRPr lang="fr-FR" sz="1200" b="1" dirty="0">
              <a:ln w="3175">
                <a:solidFill>
                  <a:srgbClr val="FF0000"/>
                </a:solidFill>
              </a:ln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7833CB9-A8BA-FC12-54E0-B4D787DFEE75}"/>
              </a:ext>
            </a:extLst>
          </p:cNvPr>
          <p:cNvSpPr txBox="1"/>
          <p:nvPr/>
        </p:nvSpPr>
        <p:spPr>
          <a:xfrm>
            <a:off x="-2251" y="6439129"/>
            <a:ext cx="230653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SANDA Final workshop. General Meeting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</a:rPr>
              <a:t>Madrid - 3–5 </a:t>
            </a:r>
            <a:r>
              <a:rPr lang="fr-FR" sz="1000" dirty="0" err="1">
                <a:solidFill>
                  <a:schemeClr val="bg1"/>
                </a:solidFill>
              </a:rPr>
              <a:t>Jul</a:t>
            </a:r>
            <a:r>
              <a:rPr lang="fr-FR" sz="1000" dirty="0">
                <a:solidFill>
                  <a:schemeClr val="bg1"/>
                </a:solidFill>
              </a:rPr>
              <a:t> 2024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E38CC05-ACC7-6703-5D39-0B006023F597}"/>
              </a:ext>
            </a:extLst>
          </p:cNvPr>
          <p:cNvSpPr txBox="1"/>
          <p:nvPr/>
        </p:nvSpPr>
        <p:spPr>
          <a:xfrm>
            <a:off x="3719193" y="479665"/>
            <a:ext cx="246761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Parameter</a:t>
            </a:r>
            <a:r>
              <a:rPr lang="fr-FR" dirty="0">
                <a:solidFill>
                  <a:schemeClr val="bg1"/>
                </a:solidFill>
              </a:rPr>
              <a:t> optimisation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41A2CE-E376-A4B8-A713-0D48D20BE6DE}"/>
              </a:ext>
            </a:extLst>
          </p:cNvPr>
          <p:cNvSpPr txBox="1"/>
          <p:nvPr/>
        </p:nvSpPr>
        <p:spPr>
          <a:xfrm>
            <a:off x="3719193" y="848997"/>
            <a:ext cx="246761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GLS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5124BFB-881F-D0D9-0928-5E22DD90978D}"/>
              </a:ext>
            </a:extLst>
          </p:cNvPr>
          <p:cNvGrpSpPr/>
          <p:nvPr/>
        </p:nvGrpSpPr>
        <p:grpSpPr>
          <a:xfrm>
            <a:off x="1151018" y="2234247"/>
            <a:ext cx="6733656" cy="470185"/>
            <a:chOff x="2628000" y="2297433"/>
            <a:chExt cx="6733656" cy="47018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9B5985E-DC89-8B3C-D781-F5F0F2B2C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397" t="45443" r="741" b="5424"/>
            <a:stretch/>
          </p:blipFill>
          <p:spPr>
            <a:xfrm>
              <a:off x="4249656" y="2299618"/>
              <a:ext cx="5112000" cy="46800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CB3E1D4-A56F-C947-24E8-3860C08A7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6" t="79" r="71065" b="50864"/>
            <a:stretch/>
          </p:blipFill>
          <p:spPr>
            <a:xfrm>
              <a:off x="2628000" y="2297433"/>
              <a:ext cx="1620000" cy="468000"/>
            </a:xfrm>
            <a:prstGeom prst="rect">
              <a:avLst/>
            </a:prstGeom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A65BB49-0E0C-4A7D-C134-FD3A4D3B6F85}"/>
              </a:ext>
            </a:extLst>
          </p:cNvPr>
          <p:cNvGrpSpPr/>
          <p:nvPr/>
        </p:nvGrpSpPr>
        <p:grpSpPr>
          <a:xfrm>
            <a:off x="1151018" y="3685569"/>
            <a:ext cx="6733656" cy="470185"/>
            <a:chOff x="1151018" y="3685569"/>
            <a:chExt cx="6733656" cy="470185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7313A1F2-1BF8-F9B8-A86E-C1C887A4AA49}"/>
                </a:ext>
              </a:extLst>
            </p:cNvPr>
            <p:cNvGrpSpPr/>
            <p:nvPr/>
          </p:nvGrpSpPr>
          <p:grpSpPr>
            <a:xfrm>
              <a:off x="1151018" y="3685569"/>
              <a:ext cx="6733656" cy="470185"/>
              <a:chOff x="2628000" y="2297433"/>
              <a:chExt cx="6733656" cy="470185"/>
            </a:xfrm>
          </p:grpSpPr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793B28A1-03A7-9A37-E07C-BC62842D4C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397" t="45443" r="741" b="5424"/>
              <a:stretch/>
            </p:blipFill>
            <p:spPr>
              <a:xfrm>
                <a:off x="4249656" y="2299618"/>
                <a:ext cx="5112000" cy="468000"/>
              </a:xfrm>
              <a:prstGeom prst="rect">
                <a:avLst/>
              </a:prstGeom>
            </p:spPr>
          </p:pic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5BBF307F-288A-388D-8627-4350152BEA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6" t="79" r="71065" b="50864"/>
              <a:stretch/>
            </p:blipFill>
            <p:spPr>
              <a:xfrm>
                <a:off x="2628000" y="2297433"/>
                <a:ext cx="1620000" cy="468000"/>
              </a:xfrm>
              <a:prstGeom prst="rect">
                <a:avLst/>
              </a:prstGeom>
            </p:spPr>
          </p:pic>
        </p:grp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00D7323-1542-F750-2B19-F9C345C63329}"/>
                </a:ext>
              </a:extLst>
            </p:cNvPr>
            <p:cNvSpPr txBox="1"/>
            <p:nvPr/>
          </p:nvSpPr>
          <p:spPr>
            <a:xfrm>
              <a:off x="1388889" y="3864056"/>
              <a:ext cx="2926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i="1" dirty="0"/>
                <a:t>i+1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597F709-5D39-9CBA-9F50-3208F74A6049}"/>
                </a:ext>
              </a:extLst>
            </p:cNvPr>
            <p:cNvSpPr txBox="1"/>
            <p:nvPr/>
          </p:nvSpPr>
          <p:spPr>
            <a:xfrm>
              <a:off x="6662212" y="3715937"/>
              <a:ext cx="34847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2800" i="1" dirty="0"/>
                <a:t>T</a:t>
              </a:r>
              <a:r>
                <a:rPr lang="fr-FR" sz="2800" i="1" baseline="-25000" dirty="0"/>
                <a:t>i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A3F1B3D3-3C5D-2E2B-B8B0-6A90C939A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018" y="4501098"/>
            <a:ext cx="4664052" cy="633608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A9EE42D4-DF4D-6466-AF7A-09102BBA1845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535193" y="4141055"/>
            <a:ext cx="3962093" cy="692202"/>
          </a:xfrm>
          <a:prstGeom prst="straightConnector1">
            <a:avLst/>
          </a:prstGeom>
          <a:ln w="31750"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04961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4234</TotalTime>
  <Words>1433</Words>
  <Application>Microsoft Macintosh PowerPoint</Application>
  <PresentationFormat>Format A4 (210 x 297 mm)</PresentationFormat>
  <Paragraphs>378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Chalkboard</vt:lpstr>
      <vt:lpstr>Lucida Handwriting</vt:lpstr>
      <vt:lpstr>Symbol</vt:lpstr>
      <vt:lpstr>Wingdings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139</cp:revision>
  <cp:lastPrinted>2024-06-21T09:21:39Z</cp:lastPrinted>
  <dcterms:created xsi:type="dcterms:W3CDTF">2024-01-08T14:05:33Z</dcterms:created>
  <dcterms:modified xsi:type="dcterms:W3CDTF">2024-06-27T14:05:17Z</dcterms:modified>
</cp:coreProperties>
</file>