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0" r:id="rId3"/>
    <p:sldId id="257" r:id="rId4"/>
    <p:sldId id="258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2" r:id="rId18"/>
    <p:sldId id="273" r:id="rId19"/>
    <p:sldId id="275" r:id="rId20"/>
    <p:sldId id="276" r:id="rId21"/>
    <p:sldId id="277" r:id="rId22"/>
    <p:sldId id="278" r:id="rId23"/>
    <p:sldId id="259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08"/>
  </p:normalViewPr>
  <p:slideViewPr>
    <p:cSldViewPr snapToGrid="0">
      <p:cViewPr varScale="1">
        <p:scale>
          <a:sx n="118" d="100"/>
          <a:sy n="118" d="100"/>
        </p:scale>
        <p:origin x="20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33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49B557B-0E2D-799E-FE05-5E519A2CCC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FD099F-BBAF-7893-4009-16665572F4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03D95-581B-6746-8724-9BD8216F381E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46DA2F6-60B8-65EE-5DAB-68B7D6A74E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A2784B-79A8-92C4-8836-7C3FE4D426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024EA-5925-BF4D-A329-2F8DD0E8C2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892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57EE6-F1CA-8C41-A84F-1272FF098336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AFE5C-908B-5141-8F0F-5FCDEEB6581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82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674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05A85C-B292-CA42-4D78-65E892FE3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7F37C45-0868-DBD3-3FAF-2B3B026DE8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F4F3AFD-13E3-138E-BA72-8932EDD421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F002F6F-E052-6643-F014-8B0A43B438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87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6A5B7-5A7C-0919-024F-ACAE6358F2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852CB71-A776-D0B5-3EEA-45CAB42A85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CD4B8DD-C64F-61C5-C0FB-FCBAEF5CF3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0F3415F-AE01-BF99-90E9-841CC6E39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114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CD9A6E-1B01-879B-C6C6-15A452276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6402492-3008-1496-FEE4-D83457AC66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F1881D7-05E9-4E0E-44D1-42AD7CD001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AF3BB92-4A73-BFD4-625F-EE2F0EA93A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2609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397D0-681D-DB4F-D80F-E76857CFE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11F38D1-EDFB-E3F1-AB71-3B203E49FC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82D9B7B-D1B5-E755-9EF1-5CCF8A7D9C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CEB991-F6CB-ABF5-A629-FCF75E93B1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08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FDA2F-1701-6331-385F-D119D83E4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0AD8313-75EB-B779-3975-4A2AEC2C77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7D34B9C-8DA8-4DFE-B8A4-8D7828FD81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111BEE4-EF3C-D509-05E0-3A313E9A63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09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C1176C-E845-DE7E-CC37-384739790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7730059-1ACC-4F0F-AB27-D24DC2C012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9C02AC0-3A50-3FD4-DBAC-E8BB0AAF50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C754C0-6965-047F-00F4-A64A46D51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49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A95B7-4447-D6AE-CBF1-83B84978E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7333BF6-7899-547E-951A-C5D7CAD78A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46BD5D5-83F0-D732-339D-2371A89167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113DFE-2B3F-6200-E912-57C4DD06A2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77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A0DA1-A741-71AC-6FBD-0BF937DA0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CDCC7B0-4250-1E61-63CA-15EE1C2057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F56FC91-F40B-4537-1C6C-8597C337A0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25F58D-8256-0728-6498-DA126AF4B4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829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065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0F08C-0254-2A27-233C-B4400A6C05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FFFAEDE-5803-49F6-934F-5E45F4A29D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8EE0DDA-C338-A2AF-40DF-8D84D3E143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ECD6192-1473-D3AE-BE2C-6009F796E1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043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738D8-9AA6-609C-80AD-68AC7C4C5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876DC79-30B5-7B27-E075-E635D1B35E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F8FF1A3-FB76-3BCE-69F2-B2BB739324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8CDFDA-8E5D-BF88-2158-E2C17397E8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736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3F3E8-0345-67B0-58F7-6B47FD8FF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6563831-A2EF-37D7-54FA-45FB4A6315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DA9BAA3-87D1-2281-3DCD-45EFBA4174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62F30DF-F1BA-B191-7B85-15CC860959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61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6A9424-4953-4052-9A23-1E57F6E47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160230B-B609-CD41-2FE7-EB0F5D334E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39AF803-14F2-D801-AA88-7FAA07FFF4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E8426EB-737E-3B11-972A-AC98BDDF20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54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5DA472-601C-654D-AD0A-9DB8D13EE10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42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8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48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36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05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12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393CB854-9CE9-CBCC-532B-137E11BD9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18" name="Footer Placeholder 2">
            <a:extLst>
              <a:ext uri="{FF2B5EF4-FFF2-40B4-BE49-F238E27FC236}">
                <a16:creationId xmlns:a16="http://schemas.microsoft.com/office/drawing/2014/main" id="{9DB93A89-2F18-A2CF-1BDD-D3EEE9686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5B297A13-8DBB-65B0-C5A2-A44B31F93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4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0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18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8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7D1B83-FFB4-344B-8BA9-6E325760B5B0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5DA472-601C-654D-AD0A-9DB8D13EE105}" type="slidenum">
              <a:rPr lang="en-GB" smtClean="0"/>
              <a:pPr/>
              <a:t>‹Nº›</a:t>
            </a:fld>
            <a:endParaRPr lang="en-GB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C5896FB1-6619-7CE3-C028-9C96002E6B4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2180" y="6206988"/>
            <a:ext cx="892171" cy="618572"/>
          </a:xfrm>
          <a:prstGeom prst="rect">
            <a:avLst/>
          </a:prstGeom>
        </p:spPr>
      </p:pic>
      <p:pic>
        <p:nvPicPr>
          <p:cNvPr id="8" name="Imagen 7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823FED2E-7532-08FE-B4E3-176336133DE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070285" y="6312844"/>
            <a:ext cx="769074" cy="5127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id="{352B6781-E493-3F14-7AAD-CC7011143FE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98750" y="6312844"/>
            <a:ext cx="999234" cy="51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7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CF4E4089-DC9C-0130-1B8A-FB140A525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6255" y="201027"/>
            <a:ext cx="2130498" cy="1477145"/>
          </a:xfrm>
          <a:prstGeom prst="rect">
            <a:avLst/>
          </a:prstGeom>
        </p:spPr>
      </p:pic>
      <p:pic>
        <p:nvPicPr>
          <p:cNvPr id="8" name="Imagen 7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334C4A21-7314-6D55-AA1B-D35FC3494E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307" y="201027"/>
            <a:ext cx="2215717" cy="1477145"/>
          </a:xfrm>
          <a:prstGeom prst="rect">
            <a:avLst/>
          </a:prstGeom>
        </p:spPr>
      </p:pic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id="{36CD6CBF-C69E-0FC9-B88C-04CCE8062B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6913" y="180821"/>
            <a:ext cx="2918195" cy="1497351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F332F472-EA25-550F-B018-3BBC7958770C}"/>
              </a:ext>
            </a:extLst>
          </p:cNvPr>
          <p:cNvSpPr txBox="1"/>
          <p:nvPr/>
        </p:nvSpPr>
        <p:spPr>
          <a:xfrm>
            <a:off x="336255" y="2292466"/>
            <a:ext cx="864176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DDRESSING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IORITIES OF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VALUATED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UCLEAR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 IN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UROPE</a:t>
            </a:r>
          </a:p>
          <a:p>
            <a:pPr algn="ctr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APRENDE</a:t>
            </a:r>
          </a:p>
          <a:p>
            <a:pPr algn="ctr"/>
            <a:endParaRPr lang="es-ES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Daniel Cano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Ott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behal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APRENDE </a:t>
            </a:r>
            <a:r>
              <a:rPr lang="es-ES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Euratom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Training </a:t>
            </a:r>
            <a:r>
              <a:rPr lang="es-ES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Grant agreement 101164596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dirty="0"/>
              <a:t>CIEMAT, </a:t>
            </a:r>
            <a:r>
              <a:rPr lang="es-ES" dirty="0" err="1"/>
              <a:t>Atomki</a:t>
            </a:r>
            <a:r>
              <a:rPr lang="es-ES" dirty="0"/>
              <a:t>, CEA, CERN, CVREZ, ENEA, ESS, GANIL, HZDR, CSIC, IFIN-HH, INFN, IRSN, JSI, KIT, LGI, NRG, NTUA, PTB, SCK CEN, STUBA, TUW, UBU, RUG, UION, JYU, ULODZ, UMAR, UPC, UPM, USE, USOF, UU, ENEN, CNRS, (AE) UNANTES, (AE) IMT, (AE) INPG, JRC, EPFL, PSI, UKAEA, NPL, UEDIN.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7A3161F-23A6-F5A0-8A3F-A078C0323B8B}"/>
              </a:ext>
            </a:extLst>
          </p:cNvPr>
          <p:cNvSpPr/>
          <p:nvPr/>
        </p:nvSpPr>
        <p:spPr>
          <a:xfrm>
            <a:off x="0" y="6293561"/>
            <a:ext cx="9144000" cy="564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04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1514E-ADE0-1EB2-C25B-DA89CA3FB1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illo 1">
            <a:extLst>
              <a:ext uri="{FF2B5EF4-FFF2-40B4-BE49-F238E27FC236}">
                <a16:creationId xmlns:a16="http://schemas.microsoft.com/office/drawing/2014/main" id="{B29F0250-B4E0-D595-6481-CFD82306C757}"/>
              </a:ext>
            </a:extLst>
          </p:cNvPr>
          <p:cNvSpPr/>
          <p:nvPr/>
        </p:nvSpPr>
        <p:spPr>
          <a:xfrm>
            <a:off x="3292264" y="1010646"/>
            <a:ext cx="4694408" cy="4694408"/>
          </a:xfrm>
          <a:prstGeom prst="donut">
            <a:avLst>
              <a:gd name="adj" fmla="val 164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CB2810-356D-6D2F-46E9-AAF94E4D366B}"/>
              </a:ext>
            </a:extLst>
          </p:cNvPr>
          <p:cNvSpPr txBox="1"/>
          <p:nvPr/>
        </p:nvSpPr>
        <p:spPr>
          <a:xfrm>
            <a:off x="4588587" y="890573"/>
            <a:ext cx="196727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D668D44-8EF9-ACA7-7046-04B06D8B5B38}"/>
              </a:ext>
            </a:extLst>
          </p:cNvPr>
          <p:cNvSpPr txBox="1"/>
          <p:nvPr/>
        </p:nvSpPr>
        <p:spPr>
          <a:xfrm>
            <a:off x="3140947" y="4714460"/>
            <a:ext cx="1519648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Evaluation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4D56DF3-67BE-7F1F-C982-304D52260004}"/>
              </a:ext>
            </a:extLst>
          </p:cNvPr>
          <p:cNvSpPr txBox="1"/>
          <p:nvPr/>
        </p:nvSpPr>
        <p:spPr>
          <a:xfrm>
            <a:off x="5755428" y="4964975"/>
            <a:ext cx="299303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Evaluated</a:t>
            </a:r>
            <a:r>
              <a:rPr lang="es-ES_tradnl" dirty="0"/>
              <a:t> nuclear data </a:t>
            </a:r>
            <a:r>
              <a:rPr lang="es-ES_tradnl" dirty="0" err="1"/>
              <a:t>libraries</a:t>
            </a:r>
            <a:endParaRPr lang="es-ES_tradnl" dirty="0"/>
          </a:p>
          <a:p>
            <a:pPr algn="ctr"/>
            <a:r>
              <a:rPr lang="es-ES_tradnl" dirty="0"/>
              <a:t>JEFF, ENDF/B, JENDL, CENDL, BROND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D26E858-10C2-D3BD-3199-1F00B9F9C598}"/>
              </a:ext>
            </a:extLst>
          </p:cNvPr>
          <p:cNvSpPr txBox="1"/>
          <p:nvPr/>
        </p:nvSpPr>
        <p:spPr>
          <a:xfrm>
            <a:off x="7378400" y="3812501"/>
            <a:ext cx="1216543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Users</a:t>
            </a:r>
            <a:endParaRPr lang="es-ES_tradn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39285EC-F406-6061-4C8C-5B55216A4A43}"/>
              </a:ext>
            </a:extLst>
          </p:cNvPr>
          <p:cNvSpPr txBox="1"/>
          <p:nvPr/>
        </p:nvSpPr>
        <p:spPr>
          <a:xfrm>
            <a:off x="6612842" y="1654563"/>
            <a:ext cx="1829083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New </a:t>
            </a:r>
            <a:r>
              <a:rPr lang="es-ES_tradnl" dirty="0" err="1"/>
              <a:t>needs</a:t>
            </a:r>
            <a:r>
              <a:rPr lang="es-ES_tradnl" dirty="0"/>
              <a:t> and </a:t>
            </a:r>
            <a:r>
              <a:rPr lang="es-ES_tradnl" dirty="0" err="1"/>
              <a:t>priorities</a:t>
            </a:r>
            <a:endParaRPr lang="es-ES_tradn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4272318-F820-51DD-35BA-B2BA4269F0EC}"/>
              </a:ext>
            </a:extLst>
          </p:cNvPr>
          <p:cNvSpPr txBox="1"/>
          <p:nvPr/>
        </p:nvSpPr>
        <p:spPr>
          <a:xfrm>
            <a:off x="715173" y="3598660"/>
            <a:ext cx="166762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Validation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integral data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95516E6-2F80-2D11-04F0-E6090FD077E0}"/>
              </a:ext>
            </a:extLst>
          </p:cNvPr>
          <p:cNvSpPr txBox="1"/>
          <p:nvPr/>
        </p:nvSpPr>
        <p:spPr>
          <a:xfrm>
            <a:off x="268107" y="5096958"/>
            <a:ext cx="2170119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Theoretical</a:t>
            </a:r>
            <a:r>
              <a:rPr lang="es-ES_tradnl" dirty="0"/>
              <a:t> </a:t>
            </a:r>
            <a:r>
              <a:rPr lang="es-ES_tradnl" dirty="0" err="1"/>
              <a:t>models</a:t>
            </a:r>
            <a:r>
              <a:rPr lang="es-ES_tradnl" dirty="0"/>
              <a:t> </a:t>
            </a:r>
            <a:r>
              <a:rPr lang="es-ES_tradnl" dirty="0" err="1"/>
              <a:t>tuned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experimental data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1A365965-0DE2-579D-7E77-8B3C277A8F33}"/>
              </a:ext>
            </a:extLst>
          </p:cNvPr>
          <p:cNvCxnSpPr>
            <a:cxnSpLocks/>
          </p:cNvCxnSpPr>
          <p:nvPr/>
        </p:nvCxnSpPr>
        <p:spPr>
          <a:xfrm flipV="1">
            <a:off x="2430592" y="4918980"/>
            <a:ext cx="682493" cy="6860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44AA9849-745C-3923-8262-9520D2740520}"/>
              </a:ext>
            </a:extLst>
          </p:cNvPr>
          <p:cNvCxnSpPr>
            <a:cxnSpLocks/>
          </p:cNvCxnSpPr>
          <p:nvPr/>
        </p:nvCxnSpPr>
        <p:spPr>
          <a:xfrm>
            <a:off x="2403394" y="3812501"/>
            <a:ext cx="737553" cy="819239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614BA515-64B6-A992-FB02-EB684C57F4C2}"/>
              </a:ext>
            </a:extLst>
          </p:cNvPr>
          <p:cNvCxnSpPr>
            <a:cxnSpLocks/>
          </p:cNvCxnSpPr>
          <p:nvPr/>
        </p:nvCxnSpPr>
        <p:spPr>
          <a:xfrm flipH="1" flipV="1">
            <a:off x="2403394" y="4143891"/>
            <a:ext cx="687252" cy="7290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ángulo 13">
            <a:extLst>
              <a:ext uri="{FF2B5EF4-FFF2-40B4-BE49-F238E27FC236}">
                <a16:creationId xmlns:a16="http://schemas.microsoft.com/office/drawing/2014/main" id="{400C321F-1CCD-7891-7490-4C6921C83AB7}"/>
              </a:ext>
            </a:extLst>
          </p:cNvPr>
          <p:cNvSpPr/>
          <p:nvPr/>
        </p:nvSpPr>
        <p:spPr>
          <a:xfrm rot="13023146">
            <a:off x="3669748" y="1825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riángulo 14">
            <a:extLst>
              <a:ext uri="{FF2B5EF4-FFF2-40B4-BE49-F238E27FC236}">
                <a16:creationId xmlns:a16="http://schemas.microsoft.com/office/drawing/2014/main" id="{711C9708-CCA9-7524-13D1-A7BC6A56DF75}"/>
              </a:ext>
            </a:extLst>
          </p:cNvPr>
          <p:cNvSpPr/>
          <p:nvPr/>
        </p:nvSpPr>
        <p:spPr>
          <a:xfrm rot="9151922">
            <a:off x="3441100" y="4282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riángulo 15">
            <a:extLst>
              <a:ext uri="{FF2B5EF4-FFF2-40B4-BE49-F238E27FC236}">
                <a16:creationId xmlns:a16="http://schemas.microsoft.com/office/drawing/2014/main" id="{77F23FD0-8914-5AD9-527E-CE58CC04F9CD}"/>
              </a:ext>
            </a:extLst>
          </p:cNvPr>
          <p:cNvSpPr/>
          <p:nvPr/>
        </p:nvSpPr>
        <p:spPr>
          <a:xfrm rot="5572512">
            <a:off x="5219112" y="552544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riángulo 16">
            <a:extLst>
              <a:ext uri="{FF2B5EF4-FFF2-40B4-BE49-F238E27FC236}">
                <a16:creationId xmlns:a16="http://schemas.microsoft.com/office/drawing/2014/main" id="{51458219-2624-3440-DB21-7309E71AEDEB}"/>
              </a:ext>
            </a:extLst>
          </p:cNvPr>
          <p:cNvSpPr/>
          <p:nvPr/>
        </p:nvSpPr>
        <p:spPr>
          <a:xfrm rot="1992995">
            <a:off x="7498141" y="438905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riángulo 17">
            <a:extLst>
              <a:ext uri="{FF2B5EF4-FFF2-40B4-BE49-F238E27FC236}">
                <a16:creationId xmlns:a16="http://schemas.microsoft.com/office/drawing/2014/main" id="{894EA419-D99C-1998-DB9E-DF394C7023DA}"/>
              </a:ext>
            </a:extLst>
          </p:cNvPr>
          <p:cNvSpPr/>
          <p:nvPr/>
        </p:nvSpPr>
        <p:spPr>
          <a:xfrm rot="20538561">
            <a:off x="7703005" y="2557505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riángulo 18">
            <a:extLst>
              <a:ext uri="{FF2B5EF4-FFF2-40B4-BE49-F238E27FC236}">
                <a16:creationId xmlns:a16="http://schemas.microsoft.com/office/drawing/2014/main" id="{AE266B6D-40A0-0A1C-E12C-4CAD8EB35E1E}"/>
              </a:ext>
            </a:extLst>
          </p:cNvPr>
          <p:cNvSpPr/>
          <p:nvPr/>
        </p:nvSpPr>
        <p:spPr>
          <a:xfrm rot="18053453">
            <a:off x="6505868" y="1157638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41D70354-D946-DF9B-A047-7BF8F31EE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88" y="205147"/>
            <a:ext cx="7416824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nuclear data cycle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1C7AA6F6-02F5-BAB0-0B89-F40D3395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B886F996-5540-F17A-8A0F-D09AD6C5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10</a:t>
            </a:fld>
            <a:endParaRPr lang="en-GB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14F15F4E-089D-6657-C269-048CB9F5F254}"/>
              </a:ext>
            </a:extLst>
          </p:cNvPr>
          <p:cNvSpPr/>
          <p:nvPr/>
        </p:nvSpPr>
        <p:spPr>
          <a:xfrm>
            <a:off x="106963" y="666812"/>
            <a:ext cx="8963247" cy="556988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A89E596-6AB5-167B-7AFC-F9DD622DDE77}"/>
              </a:ext>
            </a:extLst>
          </p:cNvPr>
          <p:cNvSpPr txBox="1"/>
          <p:nvPr/>
        </p:nvSpPr>
        <p:spPr>
          <a:xfrm>
            <a:off x="2174657" y="2212320"/>
            <a:ext cx="2311051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EXFOR – data base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 data</a:t>
            </a:r>
          </a:p>
          <a:p>
            <a:pPr algn="ctr"/>
            <a:r>
              <a:rPr lang="es-ES_tradnl" dirty="0"/>
              <a:t>ICSBEP + … integral </a:t>
            </a:r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databases</a:t>
            </a:r>
            <a:endParaRPr lang="es-ES_tradnl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0AC9CB9-7BC6-406C-93A7-FDA8A56CF2A7}"/>
              </a:ext>
            </a:extLst>
          </p:cNvPr>
          <p:cNvSpPr txBox="1"/>
          <p:nvPr/>
        </p:nvSpPr>
        <p:spPr>
          <a:xfrm>
            <a:off x="4688102" y="2670368"/>
            <a:ext cx="319897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New experimental data for the evaluators.</a:t>
            </a:r>
          </a:p>
        </p:txBody>
      </p:sp>
    </p:spTree>
    <p:extLst>
      <p:ext uri="{BB962C8B-B14F-4D97-AF65-F5344CB8AC3E}">
        <p14:creationId xmlns:p14="http://schemas.microsoft.com/office/powerpoint/2010/main" val="2374341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096A65-C2C8-1F31-5384-CB02AEE07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illo 1">
            <a:extLst>
              <a:ext uri="{FF2B5EF4-FFF2-40B4-BE49-F238E27FC236}">
                <a16:creationId xmlns:a16="http://schemas.microsoft.com/office/drawing/2014/main" id="{61984287-A39B-D32B-C373-286EB6DB8D4B}"/>
              </a:ext>
            </a:extLst>
          </p:cNvPr>
          <p:cNvSpPr/>
          <p:nvPr/>
        </p:nvSpPr>
        <p:spPr>
          <a:xfrm>
            <a:off x="3292264" y="1010646"/>
            <a:ext cx="4694408" cy="4694408"/>
          </a:xfrm>
          <a:prstGeom prst="donut">
            <a:avLst>
              <a:gd name="adj" fmla="val 164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0A70065-28B8-569D-F761-58CF136F4A19}"/>
              </a:ext>
            </a:extLst>
          </p:cNvPr>
          <p:cNvSpPr txBox="1"/>
          <p:nvPr/>
        </p:nvSpPr>
        <p:spPr>
          <a:xfrm>
            <a:off x="4588587" y="890573"/>
            <a:ext cx="196727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588E2E8-F975-AB94-99CB-DF88970FC0E7}"/>
              </a:ext>
            </a:extLst>
          </p:cNvPr>
          <p:cNvSpPr txBox="1"/>
          <p:nvPr/>
        </p:nvSpPr>
        <p:spPr>
          <a:xfrm>
            <a:off x="2174657" y="2212320"/>
            <a:ext cx="2311051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EXFOR – data base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 data</a:t>
            </a:r>
          </a:p>
          <a:p>
            <a:pPr algn="ctr"/>
            <a:r>
              <a:rPr lang="es-ES_tradnl" dirty="0"/>
              <a:t>ICSBEP + … integral </a:t>
            </a:r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databases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FBDD58D-6028-AEF3-2C76-8500161EF69E}"/>
              </a:ext>
            </a:extLst>
          </p:cNvPr>
          <p:cNvSpPr txBox="1"/>
          <p:nvPr/>
        </p:nvSpPr>
        <p:spPr>
          <a:xfrm>
            <a:off x="5755428" y="4964975"/>
            <a:ext cx="299303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Evaluated</a:t>
            </a:r>
            <a:r>
              <a:rPr lang="es-ES_tradnl" dirty="0"/>
              <a:t> nuclear data </a:t>
            </a:r>
            <a:r>
              <a:rPr lang="es-ES_tradnl" dirty="0" err="1"/>
              <a:t>libraries</a:t>
            </a:r>
            <a:endParaRPr lang="es-ES_tradnl" dirty="0"/>
          </a:p>
          <a:p>
            <a:pPr algn="ctr"/>
            <a:r>
              <a:rPr lang="es-ES_tradnl" dirty="0"/>
              <a:t>JEFF, ENDF/B, JENDL, CENDL, BROND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415FD9B-33E7-4DE2-DCD2-C0DA28149FE4}"/>
              </a:ext>
            </a:extLst>
          </p:cNvPr>
          <p:cNvSpPr txBox="1"/>
          <p:nvPr/>
        </p:nvSpPr>
        <p:spPr>
          <a:xfrm>
            <a:off x="7378400" y="3812501"/>
            <a:ext cx="1216543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Users</a:t>
            </a:r>
            <a:endParaRPr lang="es-ES_tradn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20B8C63-B4C2-1556-C2D1-4A0D8D0A44E1}"/>
              </a:ext>
            </a:extLst>
          </p:cNvPr>
          <p:cNvSpPr txBox="1"/>
          <p:nvPr/>
        </p:nvSpPr>
        <p:spPr>
          <a:xfrm>
            <a:off x="6612842" y="1654563"/>
            <a:ext cx="1829083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New </a:t>
            </a:r>
            <a:r>
              <a:rPr lang="es-ES_tradnl" dirty="0" err="1"/>
              <a:t>needs</a:t>
            </a:r>
            <a:r>
              <a:rPr lang="es-ES_tradnl" dirty="0"/>
              <a:t> and </a:t>
            </a:r>
            <a:r>
              <a:rPr lang="es-ES_tradnl" dirty="0" err="1"/>
              <a:t>priorities</a:t>
            </a:r>
            <a:endParaRPr lang="es-ES_tradn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08F5B36-BF37-4F95-E81B-AB878D0DC804}"/>
              </a:ext>
            </a:extLst>
          </p:cNvPr>
          <p:cNvSpPr txBox="1"/>
          <p:nvPr/>
        </p:nvSpPr>
        <p:spPr>
          <a:xfrm>
            <a:off x="715173" y="3598660"/>
            <a:ext cx="166762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Validation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integral data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775069B-84F2-E8B7-D378-8F9CA78DE76C}"/>
              </a:ext>
            </a:extLst>
          </p:cNvPr>
          <p:cNvSpPr txBox="1"/>
          <p:nvPr/>
        </p:nvSpPr>
        <p:spPr>
          <a:xfrm>
            <a:off x="268107" y="5096958"/>
            <a:ext cx="2170119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Theoretical</a:t>
            </a:r>
            <a:r>
              <a:rPr lang="es-ES_tradnl" dirty="0"/>
              <a:t> </a:t>
            </a:r>
            <a:r>
              <a:rPr lang="es-ES_tradnl" dirty="0" err="1"/>
              <a:t>models</a:t>
            </a:r>
            <a:r>
              <a:rPr lang="es-ES_tradnl" dirty="0"/>
              <a:t> </a:t>
            </a:r>
            <a:r>
              <a:rPr lang="es-ES_tradnl" dirty="0" err="1"/>
              <a:t>tuned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experimental data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E4DEE01A-76B7-5897-2C57-76C72CE60622}"/>
              </a:ext>
            </a:extLst>
          </p:cNvPr>
          <p:cNvCxnSpPr>
            <a:cxnSpLocks/>
          </p:cNvCxnSpPr>
          <p:nvPr/>
        </p:nvCxnSpPr>
        <p:spPr>
          <a:xfrm flipV="1">
            <a:off x="2430592" y="4918980"/>
            <a:ext cx="682493" cy="6860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BCD7CB60-E859-4194-7A22-58C90A88EF14}"/>
              </a:ext>
            </a:extLst>
          </p:cNvPr>
          <p:cNvCxnSpPr>
            <a:cxnSpLocks/>
          </p:cNvCxnSpPr>
          <p:nvPr/>
        </p:nvCxnSpPr>
        <p:spPr>
          <a:xfrm>
            <a:off x="2403394" y="3812501"/>
            <a:ext cx="737553" cy="819239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805465CA-C433-7376-7F51-6B7C0A7F9219}"/>
              </a:ext>
            </a:extLst>
          </p:cNvPr>
          <p:cNvCxnSpPr>
            <a:cxnSpLocks/>
          </p:cNvCxnSpPr>
          <p:nvPr/>
        </p:nvCxnSpPr>
        <p:spPr>
          <a:xfrm flipH="1" flipV="1">
            <a:off x="2403394" y="4143891"/>
            <a:ext cx="687252" cy="7290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ángulo 13">
            <a:extLst>
              <a:ext uri="{FF2B5EF4-FFF2-40B4-BE49-F238E27FC236}">
                <a16:creationId xmlns:a16="http://schemas.microsoft.com/office/drawing/2014/main" id="{74C33B77-97AF-EB22-86C6-7C0461FD25AF}"/>
              </a:ext>
            </a:extLst>
          </p:cNvPr>
          <p:cNvSpPr/>
          <p:nvPr/>
        </p:nvSpPr>
        <p:spPr>
          <a:xfrm rot="13023146">
            <a:off x="3669748" y="1825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riángulo 14">
            <a:extLst>
              <a:ext uri="{FF2B5EF4-FFF2-40B4-BE49-F238E27FC236}">
                <a16:creationId xmlns:a16="http://schemas.microsoft.com/office/drawing/2014/main" id="{794635A3-3172-2072-CD77-430AB082F702}"/>
              </a:ext>
            </a:extLst>
          </p:cNvPr>
          <p:cNvSpPr/>
          <p:nvPr/>
        </p:nvSpPr>
        <p:spPr>
          <a:xfrm rot="9151922">
            <a:off x="3441100" y="4282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riángulo 15">
            <a:extLst>
              <a:ext uri="{FF2B5EF4-FFF2-40B4-BE49-F238E27FC236}">
                <a16:creationId xmlns:a16="http://schemas.microsoft.com/office/drawing/2014/main" id="{5578B479-46B4-2ADE-E3A9-CF5558B74001}"/>
              </a:ext>
            </a:extLst>
          </p:cNvPr>
          <p:cNvSpPr/>
          <p:nvPr/>
        </p:nvSpPr>
        <p:spPr>
          <a:xfrm rot="5572512">
            <a:off x="5219112" y="552544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riángulo 16">
            <a:extLst>
              <a:ext uri="{FF2B5EF4-FFF2-40B4-BE49-F238E27FC236}">
                <a16:creationId xmlns:a16="http://schemas.microsoft.com/office/drawing/2014/main" id="{E0224CD5-FBC5-F3E3-F3D1-B18DDA37993F}"/>
              </a:ext>
            </a:extLst>
          </p:cNvPr>
          <p:cNvSpPr/>
          <p:nvPr/>
        </p:nvSpPr>
        <p:spPr>
          <a:xfrm rot="1992995">
            <a:off x="7498141" y="438905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riángulo 17">
            <a:extLst>
              <a:ext uri="{FF2B5EF4-FFF2-40B4-BE49-F238E27FC236}">
                <a16:creationId xmlns:a16="http://schemas.microsoft.com/office/drawing/2014/main" id="{63A064BC-879C-DB12-5E80-3DDEDC0E51AC}"/>
              </a:ext>
            </a:extLst>
          </p:cNvPr>
          <p:cNvSpPr/>
          <p:nvPr/>
        </p:nvSpPr>
        <p:spPr>
          <a:xfrm rot="20538561">
            <a:off x="7703005" y="2557505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riángulo 18">
            <a:extLst>
              <a:ext uri="{FF2B5EF4-FFF2-40B4-BE49-F238E27FC236}">
                <a16:creationId xmlns:a16="http://schemas.microsoft.com/office/drawing/2014/main" id="{3F989D1C-24DF-29E7-7E31-9FAC86419DCA}"/>
              </a:ext>
            </a:extLst>
          </p:cNvPr>
          <p:cNvSpPr/>
          <p:nvPr/>
        </p:nvSpPr>
        <p:spPr>
          <a:xfrm rot="18053453">
            <a:off x="6505868" y="1157638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9DA6FA22-01A9-6196-5F86-28BBFF7D9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88" y="205147"/>
            <a:ext cx="7416824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nuclear data cycle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AA5E4BEB-EE96-2FA1-ABA0-9C80B91F2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FCB48C1-0289-A24A-58D0-E12B801D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11</a:t>
            </a:fld>
            <a:endParaRPr lang="en-GB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EB98607-BF79-FB33-29F6-E0EB7AB339A2}"/>
              </a:ext>
            </a:extLst>
          </p:cNvPr>
          <p:cNvSpPr/>
          <p:nvPr/>
        </p:nvSpPr>
        <p:spPr>
          <a:xfrm>
            <a:off x="90376" y="598781"/>
            <a:ext cx="8963247" cy="556988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2D26DE7-52D6-DD4E-A6EF-952D8EC32689}"/>
              </a:ext>
            </a:extLst>
          </p:cNvPr>
          <p:cNvSpPr txBox="1"/>
          <p:nvPr/>
        </p:nvSpPr>
        <p:spPr>
          <a:xfrm>
            <a:off x="3140947" y="4714460"/>
            <a:ext cx="1519648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Evaluation</a:t>
            </a:r>
            <a:endParaRPr lang="es-ES_tradnl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E0A94AD-79B3-E94B-4877-3E5FA03820C3}"/>
              </a:ext>
            </a:extLst>
          </p:cNvPr>
          <p:cNvSpPr txBox="1"/>
          <p:nvPr/>
        </p:nvSpPr>
        <p:spPr>
          <a:xfrm>
            <a:off x="2533875" y="3528567"/>
            <a:ext cx="2695682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Improved uncertainty assessment.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Improved codes.</a:t>
            </a:r>
          </a:p>
        </p:txBody>
      </p:sp>
    </p:spTree>
    <p:extLst>
      <p:ext uri="{BB962C8B-B14F-4D97-AF65-F5344CB8AC3E}">
        <p14:creationId xmlns:p14="http://schemas.microsoft.com/office/powerpoint/2010/main" val="3815289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804C6-9275-5A73-87CB-5A1C41D10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illo 1">
            <a:extLst>
              <a:ext uri="{FF2B5EF4-FFF2-40B4-BE49-F238E27FC236}">
                <a16:creationId xmlns:a16="http://schemas.microsoft.com/office/drawing/2014/main" id="{316A7101-8106-0447-654A-70EA9C23CCC7}"/>
              </a:ext>
            </a:extLst>
          </p:cNvPr>
          <p:cNvSpPr/>
          <p:nvPr/>
        </p:nvSpPr>
        <p:spPr>
          <a:xfrm>
            <a:off x="3292264" y="1010646"/>
            <a:ext cx="4694408" cy="4694408"/>
          </a:xfrm>
          <a:prstGeom prst="donut">
            <a:avLst>
              <a:gd name="adj" fmla="val 164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896F67A-F866-84E1-5DE8-D97A6D24EBF7}"/>
              </a:ext>
            </a:extLst>
          </p:cNvPr>
          <p:cNvSpPr txBox="1"/>
          <p:nvPr/>
        </p:nvSpPr>
        <p:spPr>
          <a:xfrm>
            <a:off x="4588587" y="890573"/>
            <a:ext cx="196727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33864DD-54EE-F4D3-F407-617858AF15DC}"/>
              </a:ext>
            </a:extLst>
          </p:cNvPr>
          <p:cNvSpPr txBox="1"/>
          <p:nvPr/>
        </p:nvSpPr>
        <p:spPr>
          <a:xfrm>
            <a:off x="2174657" y="2212320"/>
            <a:ext cx="2311051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EXFOR – data base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 data</a:t>
            </a:r>
          </a:p>
          <a:p>
            <a:pPr algn="ctr"/>
            <a:r>
              <a:rPr lang="es-ES_tradnl" dirty="0"/>
              <a:t>ICSBEP + … integral </a:t>
            </a:r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databases</a:t>
            </a:r>
            <a:endParaRPr lang="es-ES_tradn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304638F-62C2-3F60-3AFD-A6CE5158D1AA}"/>
              </a:ext>
            </a:extLst>
          </p:cNvPr>
          <p:cNvSpPr txBox="1"/>
          <p:nvPr/>
        </p:nvSpPr>
        <p:spPr>
          <a:xfrm>
            <a:off x="3140947" y="4714460"/>
            <a:ext cx="1519648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Evaluation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23A1A2-B165-A5CA-F798-96E1D31DACE0}"/>
              </a:ext>
            </a:extLst>
          </p:cNvPr>
          <p:cNvSpPr txBox="1"/>
          <p:nvPr/>
        </p:nvSpPr>
        <p:spPr>
          <a:xfrm>
            <a:off x="5755428" y="4964975"/>
            <a:ext cx="299303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Evaluated</a:t>
            </a:r>
            <a:r>
              <a:rPr lang="es-ES_tradnl" dirty="0"/>
              <a:t> nuclear data </a:t>
            </a:r>
            <a:r>
              <a:rPr lang="es-ES_tradnl" dirty="0" err="1"/>
              <a:t>libraries</a:t>
            </a:r>
            <a:endParaRPr lang="es-ES_tradnl" dirty="0"/>
          </a:p>
          <a:p>
            <a:pPr algn="ctr"/>
            <a:r>
              <a:rPr lang="es-ES_tradnl" dirty="0"/>
              <a:t>JEFF, ENDF/B, JENDL, CENDL, BROND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555D330-D6BA-4700-0988-DE0D06611AC3}"/>
              </a:ext>
            </a:extLst>
          </p:cNvPr>
          <p:cNvSpPr txBox="1"/>
          <p:nvPr/>
        </p:nvSpPr>
        <p:spPr>
          <a:xfrm>
            <a:off x="7378400" y="3812501"/>
            <a:ext cx="1216543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Users</a:t>
            </a:r>
            <a:endParaRPr lang="es-ES_tradn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C8BB033-62FE-CD33-2084-E96FB5AABD4A}"/>
              </a:ext>
            </a:extLst>
          </p:cNvPr>
          <p:cNvSpPr txBox="1"/>
          <p:nvPr/>
        </p:nvSpPr>
        <p:spPr>
          <a:xfrm>
            <a:off x="6612842" y="1654563"/>
            <a:ext cx="1829083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New </a:t>
            </a:r>
            <a:r>
              <a:rPr lang="es-ES_tradnl" dirty="0" err="1"/>
              <a:t>needs</a:t>
            </a:r>
            <a:r>
              <a:rPr lang="es-ES_tradnl" dirty="0"/>
              <a:t> and </a:t>
            </a:r>
            <a:r>
              <a:rPr lang="es-ES_tradnl" dirty="0" err="1"/>
              <a:t>priorities</a:t>
            </a:r>
            <a:endParaRPr lang="es-ES_tradnl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3CA59306-26B9-9854-DE7E-1E6D584E8976}"/>
              </a:ext>
            </a:extLst>
          </p:cNvPr>
          <p:cNvCxnSpPr>
            <a:cxnSpLocks/>
          </p:cNvCxnSpPr>
          <p:nvPr/>
        </p:nvCxnSpPr>
        <p:spPr>
          <a:xfrm flipV="1">
            <a:off x="2430592" y="4918980"/>
            <a:ext cx="682493" cy="6860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F046D862-CB61-B69B-9839-38A502E7095E}"/>
              </a:ext>
            </a:extLst>
          </p:cNvPr>
          <p:cNvCxnSpPr>
            <a:cxnSpLocks/>
          </p:cNvCxnSpPr>
          <p:nvPr/>
        </p:nvCxnSpPr>
        <p:spPr>
          <a:xfrm>
            <a:off x="2403394" y="3812501"/>
            <a:ext cx="737553" cy="819239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026051BA-D1F5-2371-0A5A-AC52BE599D03}"/>
              </a:ext>
            </a:extLst>
          </p:cNvPr>
          <p:cNvCxnSpPr>
            <a:cxnSpLocks/>
          </p:cNvCxnSpPr>
          <p:nvPr/>
        </p:nvCxnSpPr>
        <p:spPr>
          <a:xfrm flipH="1" flipV="1">
            <a:off x="2403394" y="4143891"/>
            <a:ext cx="687252" cy="7290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ángulo 13">
            <a:extLst>
              <a:ext uri="{FF2B5EF4-FFF2-40B4-BE49-F238E27FC236}">
                <a16:creationId xmlns:a16="http://schemas.microsoft.com/office/drawing/2014/main" id="{3B29AC4C-E79A-B030-7968-C9860702AC8E}"/>
              </a:ext>
            </a:extLst>
          </p:cNvPr>
          <p:cNvSpPr/>
          <p:nvPr/>
        </p:nvSpPr>
        <p:spPr>
          <a:xfrm rot="13023146">
            <a:off x="3669748" y="1825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riángulo 14">
            <a:extLst>
              <a:ext uri="{FF2B5EF4-FFF2-40B4-BE49-F238E27FC236}">
                <a16:creationId xmlns:a16="http://schemas.microsoft.com/office/drawing/2014/main" id="{8CFFF072-E54D-F694-85CA-A11580C885A0}"/>
              </a:ext>
            </a:extLst>
          </p:cNvPr>
          <p:cNvSpPr/>
          <p:nvPr/>
        </p:nvSpPr>
        <p:spPr>
          <a:xfrm rot="9151922">
            <a:off x="3441100" y="4282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riángulo 15">
            <a:extLst>
              <a:ext uri="{FF2B5EF4-FFF2-40B4-BE49-F238E27FC236}">
                <a16:creationId xmlns:a16="http://schemas.microsoft.com/office/drawing/2014/main" id="{96F8B3FB-BB23-6B97-2DD5-1E87C787ED3A}"/>
              </a:ext>
            </a:extLst>
          </p:cNvPr>
          <p:cNvSpPr/>
          <p:nvPr/>
        </p:nvSpPr>
        <p:spPr>
          <a:xfrm rot="5572512">
            <a:off x="5219112" y="552544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riángulo 16">
            <a:extLst>
              <a:ext uri="{FF2B5EF4-FFF2-40B4-BE49-F238E27FC236}">
                <a16:creationId xmlns:a16="http://schemas.microsoft.com/office/drawing/2014/main" id="{77ADD048-B3A3-5B91-E38A-2A4ADFD99716}"/>
              </a:ext>
            </a:extLst>
          </p:cNvPr>
          <p:cNvSpPr/>
          <p:nvPr/>
        </p:nvSpPr>
        <p:spPr>
          <a:xfrm rot="1992995">
            <a:off x="7498141" y="438905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riángulo 17">
            <a:extLst>
              <a:ext uri="{FF2B5EF4-FFF2-40B4-BE49-F238E27FC236}">
                <a16:creationId xmlns:a16="http://schemas.microsoft.com/office/drawing/2014/main" id="{16530D5D-6789-8F2B-6C7C-2B1A298E8192}"/>
              </a:ext>
            </a:extLst>
          </p:cNvPr>
          <p:cNvSpPr/>
          <p:nvPr/>
        </p:nvSpPr>
        <p:spPr>
          <a:xfrm rot="20538561">
            <a:off x="7703005" y="2557505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riángulo 18">
            <a:extLst>
              <a:ext uri="{FF2B5EF4-FFF2-40B4-BE49-F238E27FC236}">
                <a16:creationId xmlns:a16="http://schemas.microsoft.com/office/drawing/2014/main" id="{C8D20BDF-57D7-2FF0-342A-A4BAA545B2C2}"/>
              </a:ext>
            </a:extLst>
          </p:cNvPr>
          <p:cNvSpPr/>
          <p:nvPr/>
        </p:nvSpPr>
        <p:spPr>
          <a:xfrm rot="18053453">
            <a:off x="6505868" y="1157638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2DC0EAA-D4A0-2113-BBC6-4DCF48ABF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88" y="205147"/>
            <a:ext cx="7416824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nuclear data cycle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C0703673-659A-1EAF-A97C-94AF6C163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8833AEF9-4937-2748-D1A3-E6FF6E73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12</a:t>
            </a:fld>
            <a:endParaRPr lang="en-GB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444FC788-7176-B27F-0E5D-2B566957EC8F}"/>
              </a:ext>
            </a:extLst>
          </p:cNvPr>
          <p:cNvSpPr/>
          <p:nvPr/>
        </p:nvSpPr>
        <p:spPr>
          <a:xfrm>
            <a:off x="106963" y="671954"/>
            <a:ext cx="8963247" cy="5569881"/>
          </a:xfrm>
          <a:prstGeom prst="rect">
            <a:avLst/>
          </a:prstGeom>
          <a:solidFill>
            <a:schemeClr val="bg1">
              <a:alpha val="9016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55DA8B8-F29A-4ECE-60A7-25833D45390E}"/>
              </a:ext>
            </a:extLst>
          </p:cNvPr>
          <p:cNvSpPr txBox="1"/>
          <p:nvPr/>
        </p:nvSpPr>
        <p:spPr>
          <a:xfrm>
            <a:off x="715173" y="3598660"/>
            <a:ext cx="166762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Validation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integral data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EF2700D-DF29-E1B0-4FCC-96EBD5D97C52}"/>
              </a:ext>
            </a:extLst>
          </p:cNvPr>
          <p:cNvSpPr txBox="1"/>
          <p:nvPr/>
        </p:nvSpPr>
        <p:spPr>
          <a:xfrm>
            <a:off x="268107" y="5096958"/>
            <a:ext cx="2170119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Theoretical</a:t>
            </a:r>
            <a:r>
              <a:rPr lang="es-ES_tradnl" dirty="0"/>
              <a:t> </a:t>
            </a:r>
            <a:r>
              <a:rPr lang="es-ES_tradnl" dirty="0" err="1"/>
              <a:t>models</a:t>
            </a:r>
            <a:r>
              <a:rPr lang="es-ES_tradnl" dirty="0"/>
              <a:t> </a:t>
            </a:r>
            <a:r>
              <a:rPr lang="es-ES_tradnl" dirty="0" err="1"/>
              <a:t>tuned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experimental data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688A8F3-589A-5570-0511-232F28A3135B}"/>
              </a:ext>
            </a:extLst>
          </p:cNvPr>
          <p:cNvSpPr txBox="1"/>
          <p:nvPr/>
        </p:nvSpPr>
        <p:spPr>
          <a:xfrm>
            <a:off x="2820403" y="3974385"/>
            <a:ext cx="3363405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Validation with high quality integral experiments.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New integral experiments.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Improved understanding of microscopic phenomena.</a:t>
            </a:r>
          </a:p>
        </p:txBody>
      </p:sp>
    </p:spTree>
    <p:extLst>
      <p:ext uri="{BB962C8B-B14F-4D97-AF65-F5344CB8AC3E}">
        <p14:creationId xmlns:p14="http://schemas.microsoft.com/office/powerpoint/2010/main" val="3476676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3C1E2-FA6C-6321-EECD-A5EBFDECB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illo 1">
            <a:extLst>
              <a:ext uri="{FF2B5EF4-FFF2-40B4-BE49-F238E27FC236}">
                <a16:creationId xmlns:a16="http://schemas.microsoft.com/office/drawing/2014/main" id="{21CF59AB-61DC-D56A-2FD9-887449B1A156}"/>
              </a:ext>
            </a:extLst>
          </p:cNvPr>
          <p:cNvSpPr/>
          <p:nvPr/>
        </p:nvSpPr>
        <p:spPr>
          <a:xfrm>
            <a:off x="3292264" y="1010646"/>
            <a:ext cx="4694408" cy="4694408"/>
          </a:xfrm>
          <a:prstGeom prst="donut">
            <a:avLst>
              <a:gd name="adj" fmla="val 164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21FDB07-9487-908A-1025-C6F8215BAD72}"/>
              </a:ext>
            </a:extLst>
          </p:cNvPr>
          <p:cNvSpPr txBox="1"/>
          <p:nvPr/>
        </p:nvSpPr>
        <p:spPr>
          <a:xfrm>
            <a:off x="4588587" y="890573"/>
            <a:ext cx="196727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F6556E-221F-0645-D8DB-8C1970900495}"/>
              </a:ext>
            </a:extLst>
          </p:cNvPr>
          <p:cNvSpPr txBox="1"/>
          <p:nvPr/>
        </p:nvSpPr>
        <p:spPr>
          <a:xfrm>
            <a:off x="2174657" y="2212320"/>
            <a:ext cx="2311051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EXFOR – data base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 data</a:t>
            </a:r>
          </a:p>
          <a:p>
            <a:pPr algn="ctr"/>
            <a:r>
              <a:rPr lang="es-ES_tradnl" dirty="0"/>
              <a:t>ICSBEP + … integral </a:t>
            </a:r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databases</a:t>
            </a:r>
            <a:endParaRPr lang="es-ES_tradn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6A85C8-4FCF-16C1-DAD4-A87449988191}"/>
              </a:ext>
            </a:extLst>
          </p:cNvPr>
          <p:cNvSpPr txBox="1"/>
          <p:nvPr/>
        </p:nvSpPr>
        <p:spPr>
          <a:xfrm>
            <a:off x="3140947" y="4714460"/>
            <a:ext cx="1519648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Evaluation</a:t>
            </a:r>
            <a:endParaRPr lang="es-ES_tradnl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E772851-237F-1186-8F94-3A66A04C8927}"/>
              </a:ext>
            </a:extLst>
          </p:cNvPr>
          <p:cNvSpPr txBox="1"/>
          <p:nvPr/>
        </p:nvSpPr>
        <p:spPr>
          <a:xfrm>
            <a:off x="7378400" y="3812501"/>
            <a:ext cx="1216543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Users</a:t>
            </a:r>
            <a:endParaRPr lang="es-ES_tradn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7B18F2E-E2B0-F7EA-9F91-E9CAD602003C}"/>
              </a:ext>
            </a:extLst>
          </p:cNvPr>
          <p:cNvSpPr txBox="1"/>
          <p:nvPr/>
        </p:nvSpPr>
        <p:spPr>
          <a:xfrm>
            <a:off x="6612842" y="1654563"/>
            <a:ext cx="1829083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New </a:t>
            </a:r>
            <a:r>
              <a:rPr lang="es-ES_tradnl" dirty="0" err="1"/>
              <a:t>needs</a:t>
            </a:r>
            <a:r>
              <a:rPr lang="es-ES_tradnl" dirty="0"/>
              <a:t> and </a:t>
            </a:r>
            <a:r>
              <a:rPr lang="es-ES_tradnl" dirty="0" err="1"/>
              <a:t>priorities</a:t>
            </a:r>
            <a:endParaRPr lang="es-ES_tradn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B2623F6-F3AD-7C46-39E5-163AB44EEF56}"/>
              </a:ext>
            </a:extLst>
          </p:cNvPr>
          <p:cNvSpPr txBox="1"/>
          <p:nvPr/>
        </p:nvSpPr>
        <p:spPr>
          <a:xfrm>
            <a:off x="715173" y="3598660"/>
            <a:ext cx="166762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Validation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integral data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2288450-5247-8266-E573-8FFF196EEE9A}"/>
              </a:ext>
            </a:extLst>
          </p:cNvPr>
          <p:cNvSpPr txBox="1"/>
          <p:nvPr/>
        </p:nvSpPr>
        <p:spPr>
          <a:xfrm>
            <a:off x="268107" y="5096958"/>
            <a:ext cx="2170119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Theoretical</a:t>
            </a:r>
            <a:r>
              <a:rPr lang="es-ES_tradnl" dirty="0"/>
              <a:t> </a:t>
            </a:r>
            <a:r>
              <a:rPr lang="es-ES_tradnl" dirty="0" err="1"/>
              <a:t>models</a:t>
            </a:r>
            <a:r>
              <a:rPr lang="es-ES_tradnl" dirty="0"/>
              <a:t> </a:t>
            </a:r>
            <a:r>
              <a:rPr lang="es-ES_tradnl" dirty="0" err="1"/>
              <a:t>tuned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experimental data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F965A216-1995-0648-86C3-ECB0DB7BC08F}"/>
              </a:ext>
            </a:extLst>
          </p:cNvPr>
          <p:cNvCxnSpPr>
            <a:cxnSpLocks/>
          </p:cNvCxnSpPr>
          <p:nvPr/>
        </p:nvCxnSpPr>
        <p:spPr>
          <a:xfrm flipV="1">
            <a:off x="2430592" y="4918980"/>
            <a:ext cx="682493" cy="6860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CD90F3B9-597C-31A0-A88A-28F0A8552154}"/>
              </a:ext>
            </a:extLst>
          </p:cNvPr>
          <p:cNvCxnSpPr>
            <a:cxnSpLocks/>
          </p:cNvCxnSpPr>
          <p:nvPr/>
        </p:nvCxnSpPr>
        <p:spPr>
          <a:xfrm>
            <a:off x="2403394" y="3812501"/>
            <a:ext cx="737553" cy="819239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930D038C-0A4E-9CF7-6C9B-5ED3177C3B48}"/>
              </a:ext>
            </a:extLst>
          </p:cNvPr>
          <p:cNvCxnSpPr>
            <a:cxnSpLocks/>
          </p:cNvCxnSpPr>
          <p:nvPr/>
        </p:nvCxnSpPr>
        <p:spPr>
          <a:xfrm flipH="1" flipV="1">
            <a:off x="2403394" y="4143891"/>
            <a:ext cx="687252" cy="7290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ángulo 13">
            <a:extLst>
              <a:ext uri="{FF2B5EF4-FFF2-40B4-BE49-F238E27FC236}">
                <a16:creationId xmlns:a16="http://schemas.microsoft.com/office/drawing/2014/main" id="{8ADFD77C-03F7-DF35-BFE3-DCABAF1D23C3}"/>
              </a:ext>
            </a:extLst>
          </p:cNvPr>
          <p:cNvSpPr/>
          <p:nvPr/>
        </p:nvSpPr>
        <p:spPr>
          <a:xfrm rot="13023146">
            <a:off x="3669748" y="1825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riángulo 14">
            <a:extLst>
              <a:ext uri="{FF2B5EF4-FFF2-40B4-BE49-F238E27FC236}">
                <a16:creationId xmlns:a16="http://schemas.microsoft.com/office/drawing/2014/main" id="{1D06B866-919B-BC48-A824-11EF746B512B}"/>
              </a:ext>
            </a:extLst>
          </p:cNvPr>
          <p:cNvSpPr/>
          <p:nvPr/>
        </p:nvSpPr>
        <p:spPr>
          <a:xfrm rot="9151922">
            <a:off x="3441100" y="4282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riángulo 15">
            <a:extLst>
              <a:ext uri="{FF2B5EF4-FFF2-40B4-BE49-F238E27FC236}">
                <a16:creationId xmlns:a16="http://schemas.microsoft.com/office/drawing/2014/main" id="{38DA5484-C4C9-6509-1BE1-7652F1971798}"/>
              </a:ext>
            </a:extLst>
          </p:cNvPr>
          <p:cNvSpPr/>
          <p:nvPr/>
        </p:nvSpPr>
        <p:spPr>
          <a:xfrm rot="5572512">
            <a:off x="5219112" y="552544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riángulo 16">
            <a:extLst>
              <a:ext uri="{FF2B5EF4-FFF2-40B4-BE49-F238E27FC236}">
                <a16:creationId xmlns:a16="http://schemas.microsoft.com/office/drawing/2014/main" id="{AB13EE30-CB56-28A2-5A34-2E6B320CDEF2}"/>
              </a:ext>
            </a:extLst>
          </p:cNvPr>
          <p:cNvSpPr/>
          <p:nvPr/>
        </p:nvSpPr>
        <p:spPr>
          <a:xfrm rot="1992995">
            <a:off x="7498141" y="438905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riángulo 17">
            <a:extLst>
              <a:ext uri="{FF2B5EF4-FFF2-40B4-BE49-F238E27FC236}">
                <a16:creationId xmlns:a16="http://schemas.microsoft.com/office/drawing/2014/main" id="{A6A82CA6-84DF-4A97-C17E-C75FFB1077D7}"/>
              </a:ext>
            </a:extLst>
          </p:cNvPr>
          <p:cNvSpPr/>
          <p:nvPr/>
        </p:nvSpPr>
        <p:spPr>
          <a:xfrm rot="20538561">
            <a:off x="7703005" y="2557505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riángulo 18">
            <a:extLst>
              <a:ext uri="{FF2B5EF4-FFF2-40B4-BE49-F238E27FC236}">
                <a16:creationId xmlns:a16="http://schemas.microsoft.com/office/drawing/2014/main" id="{8E661435-4D4D-B89F-ABC1-9A4B85876AE5}"/>
              </a:ext>
            </a:extLst>
          </p:cNvPr>
          <p:cNvSpPr/>
          <p:nvPr/>
        </p:nvSpPr>
        <p:spPr>
          <a:xfrm rot="18053453">
            <a:off x="6505868" y="1157638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0C4E920E-05C4-924C-CF2A-576758458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88" y="205147"/>
            <a:ext cx="7416824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nuclear data cycle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A319539E-A78B-74A2-1DB2-07289F9C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D73C25C-8081-A616-E962-E35E7954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13</a:t>
            </a:fld>
            <a:endParaRPr lang="en-GB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0EE199CB-DDA2-1FE4-6400-FF7E104CAF8E}"/>
              </a:ext>
            </a:extLst>
          </p:cNvPr>
          <p:cNvSpPr/>
          <p:nvPr/>
        </p:nvSpPr>
        <p:spPr>
          <a:xfrm>
            <a:off x="106963" y="545952"/>
            <a:ext cx="8963247" cy="5569881"/>
          </a:xfrm>
          <a:prstGeom prst="rect">
            <a:avLst/>
          </a:prstGeom>
          <a:solidFill>
            <a:schemeClr val="bg1">
              <a:alpha val="9016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811010D-C00B-56FA-E9AE-391EAF2845E6}"/>
              </a:ext>
            </a:extLst>
          </p:cNvPr>
          <p:cNvSpPr txBox="1"/>
          <p:nvPr/>
        </p:nvSpPr>
        <p:spPr>
          <a:xfrm>
            <a:off x="5755428" y="4964975"/>
            <a:ext cx="299303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Evaluated</a:t>
            </a:r>
            <a:r>
              <a:rPr lang="es-ES_tradnl" dirty="0"/>
              <a:t> nuclear data </a:t>
            </a:r>
            <a:r>
              <a:rPr lang="es-ES_tradnl" dirty="0" err="1"/>
              <a:t>libraries</a:t>
            </a:r>
            <a:endParaRPr lang="es-ES_tradnl" dirty="0"/>
          </a:p>
          <a:p>
            <a:pPr algn="ctr"/>
            <a:r>
              <a:rPr lang="es-ES_tradnl" dirty="0"/>
              <a:t>JEFF, ENDF/B, JENDL, CENDL, BROND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0564CAD-2245-0D79-C6F7-88EE4E2BA7F9}"/>
              </a:ext>
            </a:extLst>
          </p:cNvPr>
          <p:cNvSpPr txBox="1"/>
          <p:nvPr/>
        </p:nvSpPr>
        <p:spPr>
          <a:xfrm>
            <a:off x="5599206" y="3201373"/>
            <a:ext cx="3363405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Dissemination, coordinated with different international agencies NEA, IAEA.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Coordination with the European JEFF evaluation.</a:t>
            </a:r>
          </a:p>
        </p:txBody>
      </p:sp>
    </p:spTree>
    <p:extLst>
      <p:ext uri="{BB962C8B-B14F-4D97-AF65-F5344CB8AC3E}">
        <p14:creationId xmlns:p14="http://schemas.microsoft.com/office/powerpoint/2010/main" val="3258509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9213D9-768B-140C-B5F3-1AABDC445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illo 1">
            <a:extLst>
              <a:ext uri="{FF2B5EF4-FFF2-40B4-BE49-F238E27FC236}">
                <a16:creationId xmlns:a16="http://schemas.microsoft.com/office/drawing/2014/main" id="{C2DECEDB-EFA6-9C16-9EA6-5EB5241766E0}"/>
              </a:ext>
            </a:extLst>
          </p:cNvPr>
          <p:cNvSpPr/>
          <p:nvPr/>
        </p:nvSpPr>
        <p:spPr>
          <a:xfrm>
            <a:off x="3292264" y="1010646"/>
            <a:ext cx="4694408" cy="4694408"/>
          </a:xfrm>
          <a:prstGeom prst="donut">
            <a:avLst>
              <a:gd name="adj" fmla="val 164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FD965A5-36E7-2543-C871-FD7D92174E2A}"/>
              </a:ext>
            </a:extLst>
          </p:cNvPr>
          <p:cNvSpPr txBox="1"/>
          <p:nvPr/>
        </p:nvSpPr>
        <p:spPr>
          <a:xfrm>
            <a:off x="4588587" y="890573"/>
            <a:ext cx="196727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CF54D6-74A1-366D-055B-522C7F512B02}"/>
              </a:ext>
            </a:extLst>
          </p:cNvPr>
          <p:cNvSpPr txBox="1"/>
          <p:nvPr/>
        </p:nvSpPr>
        <p:spPr>
          <a:xfrm>
            <a:off x="2174657" y="2212320"/>
            <a:ext cx="2311051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EXFOR – data base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 data</a:t>
            </a:r>
          </a:p>
          <a:p>
            <a:pPr algn="ctr"/>
            <a:r>
              <a:rPr lang="es-ES_tradnl" dirty="0"/>
              <a:t>ICSBEP + … integral </a:t>
            </a:r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databases</a:t>
            </a:r>
            <a:endParaRPr lang="es-ES_tradn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CCEAE7F-74BF-5514-7808-675F5CE1A554}"/>
              </a:ext>
            </a:extLst>
          </p:cNvPr>
          <p:cNvSpPr txBox="1"/>
          <p:nvPr/>
        </p:nvSpPr>
        <p:spPr>
          <a:xfrm>
            <a:off x="3140947" y="4714460"/>
            <a:ext cx="1519648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Evaluation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01ADE32-C163-E245-66FB-BDA6F2091F78}"/>
              </a:ext>
            </a:extLst>
          </p:cNvPr>
          <p:cNvSpPr txBox="1"/>
          <p:nvPr/>
        </p:nvSpPr>
        <p:spPr>
          <a:xfrm>
            <a:off x="5755428" y="4964975"/>
            <a:ext cx="299303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Evaluated</a:t>
            </a:r>
            <a:r>
              <a:rPr lang="es-ES_tradnl" dirty="0"/>
              <a:t> nuclear data </a:t>
            </a:r>
            <a:r>
              <a:rPr lang="es-ES_tradnl" dirty="0" err="1"/>
              <a:t>libraries</a:t>
            </a:r>
            <a:endParaRPr lang="es-ES_tradnl" dirty="0"/>
          </a:p>
          <a:p>
            <a:pPr algn="ctr"/>
            <a:r>
              <a:rPr lang="es-ES_tradnl" dirty="0"/>
              <a:t>JEFF, ENDF/B, JENDL, CENDL, BROND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8B37E0F-0A19-B0BB-D5EE-FAECCB85B14C}"/>
              </a:ext>
            </a:extLst>
          </p:cNvPr>
          <p:cNvSpPr txBox="1"/>
          <p:nvPr/>
        </p:nvSpPr>
        <p:spPr>
          <a:xfrm>
            <a:off x="715173" y="3598660"/>
            <a:ext cx="166762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Validation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integral data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7962A54-F232-C76C-FDDD-D650F5E1BB8D}"/>
              </a:ext>
            </a:extLst>
          </p:cNvPr>
          <p:cNvSpPr txBox="1"/>
          <p:nvPr/>
        </p:nvSpPr>
        <p:spPr>
          <a:xfrm>
            <a:off x="268107" y="5096958"/>
            <a:ext cx="2170119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Theoretical</a:t>
            </a:r>
            <a:r>
              <a:rPr lang="es-ES_tradnl" dirty="0"/>
              <a:t> </a:t>
            </a:r>
            <a:r>
              <a:rPr lang="es-ES_tradnl" dirty="0" err="1"/>
              <a:t>models</a:t>
            </a:r>
            <a:r>
              <a:rPr lang="es-ES_tradnl" dirty="0"/>
              <a:t> </a:t>
            </a:r>
            <a:r>
              <a:rPr lang="es-ES_tradnl" dirty="0" err="1"/>
              <a:t>tuned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experimental data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B410C4F4-E3AD-3202-089A-BD573AA9E3C4}"/>
              </a:ext>
            </a:extLst>
          </p:cNvPr>
          <p:cNvCxnSpPr>
            <a:cxnSpLocks/>
          </p:cNvCxnSpPr>
          <p:nvPr/>
        </p:nvCxnSpPr>
        <p:spPr>
          <a:xfrm flipV="1">
            <a:off x="2430592" y="4918980"/>
            <a:ext cx="682493" cy="6860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66C0C307-B694-EDE1-FCCA-BBA9BCE50619}"/>
              </a:ext>
            </a:extLst>
          </p:cNvPr>
          <p:cNvCxnSpPr>
            <a:cxnSpLocks/>
          </p:cNvCxnSpPr>
          <p:nvPr/>
        </p:nvCxnSpPr>
        <p:spPr>
          <a:xfrm>
            <a:off x="2403394" y="3812501"/>
            <a:ext cx="737553" cy="819239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67269DE9-854B-C486-EFD8-3D8AE710AF4D}"/>
              </a:ext>
            </a:extLst>
          </p:cNvPr>
          <p:cNvCxnSpPr>
            <a:cxnSpLocks/>
          </p:cNvCxnSpPr>
          <p:nvPr/>
        </p:nvCxnSpPr>
        <p:spPr>
          <a:xfrm flipH="1" flipV="1">
            <a:off x="2403394" y="4143891"/>
            <a:ext cx="687252" cy="7290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ángulo 13">
            <a:extLst>
              <a:ext uri="{FF2B5EF4-FFF2-40B4-BE49-F238E27FC236}">
                <a16:creationId xmlns:a16="http://schemas.microsoft.com/office/drawing/2014/main" id="{534BF564-3E4B-62B9-12B3-3714AA5E1113}"/>
              </a:ext>
            </a:extLst>
          </p:cNvPr>
          <p:cNvSpPr/>
          <p:nvPr/>
        </p:nvSpPr>
        <p:spPr>
          <a:xfrm rot="13023146">
            <a:off x="3669748" y="1825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riángulo 14">
            <a:extLst>
              <a:ext uri="{FF2B5EF4-FFF2-40B4-BE49-F238E27FC236}">
                <a16:creationId xmlns:a16="http://schemas.microsoft.com/office/drawing/2014/main" id="{9ED6383D-8F57-53DB-CBD3-AAFB1383DCAA}"/>
              </a:ext>
            </a:extLst>
          </p:cNvPr>
          <p:cNvSpPr/>
          <p:nvPr/>
        </p:nvSpPr>
        <p:spPr>
          <a:xfrm rot="9151922">
            <a:off x="3441100" y="4282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riángulo 15">
            <a:extLst>
              <a:ext uri="{FF2B5EF4-FFF2-40B4-BE49-F238E27FC236}">
                <a16:creationId xmlns:a16="http://schemas.microsoft.com/office/drawing/2014/main" id="{8E37363E-B4DB-B047-C3C5-F7EA06ACB989}"/>
              </a:ext>
            </a:extLst>
          </p:cNvPr>
          <p:cNvSpPr/>
          <p:nvPr/>
        </p:nvSpPr>
        <p:spPr>
          <a:xfrm rot="5572512">
            <a:off x="5219112" y="552544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riángulo 16">
            <a:extLst>
              <a:ext uri="{FF2B5EF4-FFF2-40B4-BE49-F238E27FC236}">
                <a16:creationId xmlns:a16="http://schemas.microsoft.com/office/drawing/2014/main" id="{C4AB5439-A12B-9D97-2731-24E5DECFDD6B}"/>
              </a:ext>
            </a:extLst>
          </p:cNvPr>
          <p:cNvSpPr/>
          <p:nvPr/>
        </p:nvSpPr>
        <p:spPr>
          <a:xfrm rot="1992995">
            <a:off x="7498141" y="438905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riángulo 17">
            <a:extLst>
              <a:ext uri="{FF2B5EF4-FFF2-40B4-BE49-F238E27FC236}">
                <a16:creationId xmlns:a16="http://schemas.microsoft.com/office/drawing/2014/main" id="{7B5B3213-514E-F521-4606-B1C004EAC277}"/>
              </a:ext>
            </a:extLst>
          </p:cNvPr>
          <p:cNvSpPr/>
          <p:nvPr/>
        </p:nvSpPr>
        <p:spPr>
          <a:xfrm rot="20538561">
            <a:off x="7703005" y="2557505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riángulo 18">
            <a:extLst>
              <a:ext uri="{FF2B5EF4-FFF2-40B4-BE49-F238E27FC236}">
                <a16:creationId xmlns:a16="http://schemas.microsoft.com/office/drawing/2014/main" id="{9373E273-C2DD-170F-B961-9015CCD78C88}"/>
              </a:ext>
            </a:extLst>
          </p:cNvPr>
          <p:cNvSpPr/>
          <p:nvPr/>
        </p:nvSpPr>
        <p:spPr>
          <a:xfrm rot="18053453">
            <a:off x="6505868" y="1157638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FC48F36E-0954-59D5-4DC2-AC488B583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88" y="205147"/>
            <a:ext cx="7416824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nuclear data cycle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3B60F1B9-5625-78AD-46D7-9F2992922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14CE608-F214-4E87-8229-95A1CF883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14</a:t>
            </a:fld>
            <a:endParaRPr lang="en-GB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FA1C51E4-DA2A-A99F-EBA2-FC4B37B8E83F}"/>
              </a:ext>
            </a:extLst>
          </p:cNvPr>
          <p:cNvSpPr/>
          <p:nvPr/>
        </p:nvSpPr>
        <p:spPr>
          <a:xfrm>
            <a:off x="40869" y="644059"/>
            <a:ext cx="8921741" cy="5569881"/>
          </a:xfrm>
          <a:prstGeom prst="rect">
            <a:avLst/>
          </a:prstGeom>
          <a:solidFill>
            <a:schemeClr val="bg1">
              <a:alpha val="9016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A0345C3-5193-6F34-8F09-3EC54BB923DB}"/>
              </a:ext>
            </a:extLst>
          </p:cNvPr>
          <p:cNvSpPr txBox="1"/>
          <p:nvPr/>
        </p:nvSpPr>
        <p:spPr>
          <a:xfrm>
            <a:off x="7378400" y="3812501"/>
            <a:ext cx="1216543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Users</a:t>
            </a:r>
            <a:endParaRPr lang="es-ES_tradn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0F4193E-964B-9D77-46A9-5F26AAF7718D}"/>
              </a:ext>
            </a:extLst>
          </p:cNvPr>
          <p:cNvSpPr txBox="1"/>
          <p:nvPr/>
        </p:nvSpPr>
        <p:spPr>
          <a:xfrm>
            <a:off x="6612842" y="1654563"/>
            <a:ext cx="1829083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New </a:t>
            </a:r>
            <a:r>
              <a:rPr lang="es-ES_tradnl" dirty="0" err="1"/>
              <a:t>needs</a:t>
            </a:r>
            <a:r>
              <a:rPr lang="es-ES_tradnl" dirty="0"/>
              <a:t> and </a:t>
            </a:r>
            <a:r>
              <a:rPr lang="es-ES_tradnl" dirty="0" err="1"/>
              <a:t>priorities</a:t>
            </a:r>
            <a:endParaRPr lang="es-ES_tradnl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9F38C2E-30A2-A7F0-FA88-567CDC61C030}"/>
              </a:ext>
            </a:extLst>
          </p:cNvPr>
          <p:cNvSpPr txBox="1"/>
          <p:nvPr/>
        </p:nvSpPr>
        <p:spPr>
          <a:xfrm>
            <a:off x="2004583" y="2682134"/>
            <a:ext cx="5033076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Identification of new nuclear data needs.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Coordination with end users and stakeholders.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Coordination with the European JEFF evaluation.</a:t>
            </a:r>
          </a:p>
        </p:txBody>
      </p:sp>
    </p:spTree>
    <p:extLst>
      <p:ext uri="{BB962C8B-B14F-4D97-AF65-F5344CB8AC3E}">
        <p14:creationId xmlns:p14="http://schemas.microsoft.com/office/powerpoint/2010/main" val="4083603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229B32-72D6-A6C8-BDEA-B7F9DE9908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BEBBC64-705E-4A21-D858-D4BCEB516E3C}"/>
              </a:ext>
            </a:extLst>
          </p:cNvPr>
          <p:cNvSpPr txBox="1"/>
          <p:nvPr/>
        </p:nvSpPr>
        <p:spPr>
          <a:xfrm>
            <a:off x="4588587" y="890573"/>
            <a:ext cx="196727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C10C124-3280-2F41-285E-6B1AA900B1E4}"/>
              </a:ext>
            </a:extLst>
          </p:cNvPr>
          <p:cNvSpPr txBox="1"/>
          <p:nvPr/>
        </p:nvSpPr>
        <p:spPr>
          <a:xfrm>
            <a:off x="2174657" y="2212320"/>
            <a:ext cx="2311051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EXFOR – data base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 data</a:t>
            </a:r>
          </a:p>
          <a:p>
            <a:pPr algn="ctr"/>
            <a:r>
              <a:rPr lang="es-ES_tradnl" dirty="0"/>
              <a:t>ICSBEP + … integral </a:t>
            </a:r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databases</a:t>
            </a:r>
            <a:endParaRPr lang="es-ES_tradn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5368A4F-CE36-9EB8-9896-70EE392E0626}"/>
              </a:ext>
            </a:extLst>
          </p:cNvPr>
          <p:cNvSpPr txBox="1"/>
          <p:nvPr/>
        </p:nvSpPr>
        <p:spPr>
          <a:xfrm>
            <a:off x="3140947" y="4714460"/>
            <a:ext cx="1519648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Evaluation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0A4AAEF-B60C-1518-AA23-9C6583B25101}"/>
              </a:ext>
            </a:extLst>
          </p:cNvPr>
          <p:cNvSpPr txBox="1"/>
          <p:nvPr/>
        </p:nvSpPr>
        <p:spPr>
          <a:xfrm>
            <a:off x="5755428" y="4964975"/>
            <a:ext cx="299303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Evaluated</a:t>
            </a:r>
            <a:r>
              <a:rPr lang="es-ES_tradnl" dirty="0"/>
              <a:t> nuclear data </a:t>
            </a:r>
            <a:r>
              <a:rPr lang="es-ES_tradnl" dirty="0" err="1"/>
              <a:t>libraries</a:t>
            </a:r>
            <a:endParaRPr lang="es-ES_tradnl" dirty="0"/>
          </a:p>
          <a:p>
            <a:pPr algn="ctr"/>
            <a:r>
              <a:rPr lang="es-ES_tradnl" dirty="0"/>
              <a:t>JEFF, ENDF/B, JENDL, CENDL, BROND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8FBA34-9B89-48AC-935D-9E4FF1D8B809}"/>
              </a:ext>
            </a:extLst>
          </p:cNvPr>
          <p:cNvSpPr txBox="1"/>
          <p:nvPr/>
        </p:nvSpPr>
        <p:spPr>
          <a:xfrm>
            <a:off x="7378400" y="3812501"/>
            <a:ext cx="1216543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Users</a:t>
            </a:r>
            <a:endParaRPr lang="es-ES_tradn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8D9D729-2A1F-B4FF-CCA9-A047C138706D}"/>
              </a:ext>
            </a:extLst>
          </p:cNvPr>
          <p:cNvSpPr txBox="1"/>
          <p:nvPr/>
        </p:nvSpPr>
        <p:spPr>
          <a:xfrm>
            <a:off x="6612842" y="1654563"/>
            <a:ext cx="1829083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New </a:t>
            </a:r>
            <a:r>
              <a:rPr lang="es-ES_tradnl" dirty="0" err="1"/>
              <a:t>needs</a:t>
            </a:r>
            <a:r>
              <a:rPr lang="es-ES_tradnl" dirty="0"/>
              <a:t> and </a:t>
            </a:r>
            <a:r>
              <a:rPr lang="es-ES_tradnl" dirty="0" err="1"/>
              <a:t>priorities</a:t>
            </a:r>
            <a:endParaRPr lang="es-ES_tradn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DE89EEA-3F7C-D8F3-9972-0F7D39F7C10E}"/>
              </a:ext>
            </a:extLst>
          </p:cNvPr>
          <p:cNvSpPr txBox="1"/>
          <p:nvPr/>
        </p:nvSpPr>
        <p:spPr>
          <a:xfrm>
            <a:off x="715173" y="3598660"/>
            <a:ext cx="166762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Validation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integral data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3B6B270-62FD-2AA7-54D8-B6F8ABECCAE1}"/>
              </a:ext>
            </a:extLst>
          </p:cNvPr>
          <p:cNvSpPr txBox="1"/>
          <p:nvPr/>
        </p:nvSpPr>
        <p:spPr>
          <a:xfrm>
            <a:off x="268107" y="5096958"/>
            <a:ext cx="2170119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Theoretical</a:t>
            </a:r>
            <a:r>
              <a:rPr lang="es-ES_tradnl" dirty="0"/>
              <a:t> </a:t>
            </a:r>
            <a:r>
              <a:rPr lang="es-ES_tradnl" dirty="0" err="1"/>
              <a:t>models</a:t>
            </a:r>
            <a:r>
              <a:rPr lang="es-ES_tradnl" dirty="0"/>
              <a:t> </a:t>
            </a:r>
            <a:r>
              <a:rPr lang="es-ES_tradnl" dirty="0" err="1"/>
              <a:t>tuned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experimental data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38A8AAB-67D4-3056-3969-97D4CF8C863C}"/>
              </a:ext>
            </a:extLst>
          </p:cNvPr>
          <p:cNvCxnSpPr>
            <a:cxnSpLocks/>
          </p:cNvCxnSpPr>
          <p:nvPr/>
        </p:nvCxnSpPr>
        <p:spPr>
          <a:xfrm flipV="1">
            <a:off x="2430592" y="4918980"/>
            <a:ext cx="682493" cy="6860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4E896116-EE38-25DD-0A94-65E0A9EB78E0}"/>
              </a:ext>
            </a:extLst>
          </p:cNvPr>
          <p:cNvCxnSpPr>
            <a:cxnSpLocks/>
          </p:cNvCxnSpPr>
          <p:nvPr/>
        </p:nvCxnSpPr>
        <p:spPr>
          <a:xfrm>
            <a:off x="2403394" y="3812501"/>
            <a:ext cx="737553" cy="819239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1CD9462E-E5EF-FA42-4360-CD6285984739}"/>
              </a:ext>
            </a:extLst>
          </p:cNvPr>
          <p:cNvCxnSpPr>
            <a:cxnSpLocks/>
          </p:cNvCxnSpPr>
          <p:nvPr/>
        </p:nvCxnSpPr>
        <p:spPr>
          <a:xfrm flipH="1" flipV="1">
            <a:off x="2403394" y="4143891"/>
            <a:ext cx="687252" cy="7290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riángulo 17">
            <a:extLst>
              <a:ext uri="{FF2B5EF4-FFF2-40B4-BE49-F238E27FC236}">
                <a16:creationId xmlns:a16="http://schemas.microsoft.com/office/drawing/2014/main" id="{5687CDA3-426C-A0A9-3433-CE742DD32657}"/>
              </a:ext>
            </a:extLst>
          </p:cNvPr>
          <p:cNvSpPr/>
          <p:nvPr/>
        </p:nvSpPr>
        <p:spPr>
          <a:xfrm rot="20538561">
            <a:off x="7703005" y="2557505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7464E77F-AF67-15F0-9A4D-6CC7571B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88" y="205147"/>
            <a:ext cx="7416824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nuclear data cycle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F95DCB8A-59EF-1B1D-6DC3-F7EDD26D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5D146E28-CCCE-2B1E-09AC-8675E979D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15</a:t>
            </a:fld>
            <a:endParaRPr lang="en-GB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6979DAF8-7A0C-84A9-9711-E9C6219DCCB4}"/>
              </a:ext>
            </a:extLst>
          </p:cNvPr>
          <p:cNvSpPr/>
          <p:nvPr/>
        </p:nvSpPr>
        <p:spPr>
          <a:xfrm>
            <a:off x="106963" y="666812"/>
            <a:ext cx="8963247" cy="5569881"/>
          </a:xfrm>
          <a:prstGeom prst="rect">
            <a:avLst/>
          </a:prstGeom>
          <a:solidFill>
            <a:schemeClr val="bg1">
              <a:alpha val="9016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B4C45D7-8800-8429-046E-7DE0337B73C6}"/>
              </a:ext>
            </a:extLst>
          </p:cNvPr>
          <p:cNvSpPr txBox="1"/>
          <p:nvPr/>
        </p:nvSpPr>
        <p:spPr>
          <a:xfrm>
            <a:off x="3666687" y="2248783"/>
            <a:ext cx="3939621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Education and training of young researchers (evaluators and experimentalists).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Strategic &amp; SWOT analysis of the European nuclear data activities (capabilities, resources, know-how…).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Glue the European ND community.</a:t>
            </a: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373D078B-B358-E560-9694-0D40CAD3FD8E}"/>
              </a:ext>
            </a:extLst>
          </p:cNvPr>
          <p:cNvGrpSpPr/>
          <p:nvPr/>
        </p:nvGrpSpPr>
        <p:grpSpPr>
          <a:xfrm>
            <a:off x="3292264" y="1010646"/>
            <a:ext cx="4694408" cy="4781474"/>
            <a:chOff x="3292264" y="1010646"/>
            <a:chExt cx="4694408" cy="4781474"/>
          </a:xfrm>
        </p:grpSpPr>
        <p:sp>
          <p:nvSpPr>
            <p:cNvPr id="15" name="Triángulo 14">
              <a:extLst>
                <a:ext uri="{FF2B5EF4-FFF2-40B4-BE49-F238E27FC236}">
                  <a16:creationId xmlns:a16="http://schemas.microsoft.com/office/drawing/2014/main" id="{AD9609A8-4254-89B9-2B95-0AA7139D771C}"/>
                </a:ext>
              </a:extLst>
            </p:cNvPr>
            <p:cNvSpPr/>
            <p:nvPr/>
          </p:nvSpPr>
          <p:spPr>
            <a:xfrm rot="9151922">
              <a:off x="3441100" y="4282034"/>
              <a:ext cx="284086" cy="249259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Triángulo 13">
              <a:extLst>
                <a:ext uri="{FF2B5EF4-FFF2-40B4-BE49-F238E27FC236}">
                  <a16:creationId xmlns:a16="http://schemas.microsoft.com/office/drawing/2014/main" id="{0341DEF0-D9B6-C464-C572-5ED5E6E12628}"/>
                </a:ext>
              </a:extLst>
            </p:cNvPr>
            <p:cNvSpPr/>
            <p:nvPr/>
          </p:nvSpPr>
          <p:spPr>
            <a:xfrm rot="13023146">
              <a:off x="3669748" y="1825034"/>
              <a:ext cx="284086" cy="249259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Triángulo 15">
              <a:extLst>
                <a:ext uri="{FF2B5EF4-FFF2-40B4-BE49-F238E27FC236}">
                  <a16:creationId xmlns:a16="http://schemas.microsoft.com/office/drawing/2014/main" id="{5AB68A5D-C95A-8110-C235-C6C73C266165}"/>
                </a:ext>
              </a:extLst>
            </p:cNvPr>
            <p:cNvSpPr/>
            <p:nvPr/>
          </p:nvSpPr>
          <p:spPr>
            <a:xfrm rot="5572512">
              <a:off x="5219112" y="5525447"/>
              <a:ext cx="284086" cy="249259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Triángulo 16">
              <a:extLst>
                <a:ext uri="{FF2B5EF4-FFF2-40B4-BE49-F238E27FC236}">
                  <a16:creationId xmlns:a16="http://schemas.microsoft.com/office/drawing/2014/main" id="{C665AC78-CB3A-CB21-81F2-E58E3BCD2660}"/>
                </a:ext>
              </a:extLst>
            </p:cNvPr>
            <p:cNvSpPr/>
            <p:nvPr/>
          </p:nvSpPr>
          <p:spPr>
            <a:xfrm rot="1992995">
              <a:off x="7498141" y="4389057"/>
              <a:ext cx="284086" cy="249259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Triángulo 18">
              <a:extLst>
                <a:ext uri="{FF2B5EF4-FFF2-40B4-BE49-F238E27FC236}">
                  <a16:creationId xmlns:a16="http://schemas.microsoft.com/office/drawing/2014/main" id="{46743A4C-A1F5-8CFE-DBB2-E611E2798DE3}"/>
                </a:ext>
              </a:extLst>
            </p:cNvPr>
            <p:cNvSpPr/>
            <p:nvPr/>
          </p:nvSpPr>
          <p:spPr>
            <a:xfrm rot="18053453">
              <a:off x="6505868" y="1157638"/>
              <a:ext cx="284086" cy="249259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" name="Anillo 1">
              <a:extLst>
                <a:ext uri="{FF2B5EF4-FFF2-40B4-BE49-F238E27FC236}">
                  <a16:creationId xmlns:a16="http://schemas.microsoft.com/office/drawing/2014/main" id="{031FC0CC-7311-3D6B-1EE2-D020942A8DFF}"/>
                </a:ext>
              </a:extLst>
            </p:cNvPr>
            <p:cNvSpPr/>
            <p:nvPr/>
          </p:nvSpPr>
          <p:spPr>
            <a:xfrm>
              <a:off x="3292264" y="1010646"/>
              <a:ext cx="4694408" cy="4694408"/>
            </a:xfrm>
            <a:prstGeom prst="donut">
              <a:avLst>
                <a:gd name="adj" fmla="val 1646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6452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B18B25-CCCB-A42A-4DC8-79FBF894DF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0BAB506-7A2A-B03C-37C5-2D822AE466C1}"/>
              </a:ext>
            </a:extLst>
          </p:cNvPr>
          <p:cNvSpPr txBox="1"/>
          <p:nvPr/>
        </p:nvSpPr>
        <p:spPr>
          <a:xfrm>
            <a:off x="2935077" y="212651"/>
            <a:ext cx="2956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of APRENDE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3F9184E2-CF52-E998-4E1D-080CAAB1E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DF3F42D-B431-F78B-7289-2854F475F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16</a:t>
            </a:fld>
            <a:endParaRPr lang="en-GB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22D86A1-F3C1-164B-437B-F9E204447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5" y="1077776"/>
            <a:ext cx="7690069" cy="490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565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BCC65-9CF9-3CDD-D411-ABA6B3142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07081B-FCFB-5731-160C-86F9F60641B5}"/>
              </a:ext>
            </a:extLst>
          </p:cNvPr>
          <p:cNvSpPr txBox="1"/>
          <p:nvPr/>
        </p:nvSpPr>
        <p:spPr>
          <a:xfrm>
            <a:off x="213287" y="761388"/>
            <a:ext cx="864363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effectLst/>
                <a:latin typeface="Helvetica" pitchFamily="2" charset="0"/>
              </a:rPr>
              <a:t>Coordinator</a:t>
            </a:r>
            <a:r>
              <a:rPr lang="en-GB" dirty="0">
                <a:effectLst/>
                <a:latin typeface="Helvetica" pitchFamily="2" charset="0"/>
              </a:rPr>
              <a:t>: Carlos Guerrero – Universidad de Sevilla</a:t>
            </a:r>
          </a:p>
          <a:p>
            <a:r>
              <a:rPr lang="en-GB" b="1" dirty="0">
                <a:latin typeface="Helvetica" pitchFamily="2" charset="0"/>
              </a:rPr>
              <a:t>Objectives</a:t>
            </a:r>
            <a:r>
              <a:rPr lang="en-GB" dirty="0">
                <a:latin typeface="Helvetica" pitchFamily="2" charset="0"/>
              </a:rPr>
              <a:t>: upgrades of facilities and systems. R&amp;D of detectors.</a:t>
            </a:r>
          </a:p>
          <a:p>
            <a:endParaRPr lang="en-GB" dirty="0">
              <a:latin typeface="Helvetica" pitchFamily="2" charset="0"/>
            </a:endParaRPr>
          </a:p>
          <a:p>
            <a:r>
              <a:rPr lang="es-ES" b="1" dirty="0" err="1">
                <a:effectLst/>
                <a:latin typeface="Helvetica" pitchFamily="2" charset="0"/>
              </a:rPr>
              <a:t>Task</a:t>
            </a:r>
            <a:r>
              <a:rPr lang="es-ES" b="1" dirty="0">
                <a:effectLst/>
                <a:latin typeface="Helvetica" pitchFamily="2" charset="0"/>
              </a:rPr>
              <a:t> 1.1 Detector and </a:t>
            </a:r>
            <a:r>
              <a:rPr lang="es-ES" b="1" dirty="0" err="1">
                <a:effectLst/>
                <a:latin typeface="Helvetica" pitchFamily="2" charset="0"/>
              </a:rPr>
              <a:t>facility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upgrades</a:t>
            </a:r>
            <a:r>
              <a:rPr lang="es-ES" b="1" dirty="0">
                <a:effectLst/>
                <a:latin typeface="Helvetica" pitchFamily="2" charset="0"/>
              </a:rPr>
              <a:t> (CNRS)</a:t>
            </a:r>
          </a:p>
          <a:p>
            <a:r>
              <a:rPr lang="es-ES" dirty="0">
                <a:effectLst/>
                <a:latin typeface="Helvetica" pitchFamily="2" charset="0"/>
              </a:rPr>
              <a:t>1.1.1 </a:t>
            </a:r>
            <a:r>
              <a:rPr lang="es-ES" dirty="0" err="1">
                <a:effectLst/>
                <a:latin typeface="Helvetica" pitchFamily="2" charset="0"/>
              </a:rPr>
              <a:t>Enabling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experiments</a:t>
            </a:r>
            <a:r>
              <a:rPr lang="es-ES" dirty="0">
                <a:effectLst/>
                <a:latin typeface="Helvetica" pitchFamily="2" charset="0"/>
              </a:rPr>
              <a:t> in </a:t>
            </a:r>
            <a:r>
              <a:rPr lang="es-ES" dirty="0" err="1">
                <a:effectLst/>
                <a:latin typeface="Helvetica" pitchFamily="2" charset="0"/>
              </a:rPr>
              <a:t>vacuum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with</a:t>
            </a:r>
            <a:r>
              <a:rPr lang="es-ES" dirty="0">
                <a:effectLst/>
                <a:latin typeface="Helvetica" pitchFamily="2" charset="0"/>
              </a:rPr>
              <a:t> ELISA at JRC-</a:t>
            </a:r>
            <a:r>
              <a:rPr lang="es-ES" dirty="0" err="1">
                <a:effectLst/>
                <a:latin typeface="Helvetica" pitchFamily="2" charset="0"/>
              </a:rPr>
              <a:t>Geel</a:t>
            </a:r>
            <a:r>
              <a:rPr lang="es-ES" dirty="0">
                <a:effectLst/>
                <a:latin typeface="Helvetica" pitchFamily="2" charset="0"/>
              </a:rPr>
              <a:t>.</a:t>
            </a:r>
          </a:p>
          <a:p>
            <a:r>
              <a:rPr lang="es-ES" dirty="0">
                <a:effectLst/>
                <a:latin typeface="Helvetica" pitchFamily="2" charset="0"/>
              </a:rPr>
              <a:t>1.1.2 </a:t>
            </a:r>
            <a:r>
              <a:rPr lang="es-ES" dirty="0" err="1">
                <a:effectLst/>
                <a:latin typeface="Helvetica" pitchFamily="2" charset="0"/>
              </a:rPr>
              <a:t>Enhancement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with</a:t>
            </a:r>
            <a:r>
              <a:rPr lang="es-ES" dirty="0">
                <a:effectLst/>
                <a:latin typeface="Helvetica" pitchFamily="2" charset="0"/>
              </a:rPr>
              <a:t> LaBr3 </a:t>
            </a:r>
            <a:r>
              <a:rPr lang="es-ES" dirty="0" err="1">
                <a:effectLst/>
                <a:latin typeface="Helvetica" pitchFamily="2" charset="0"/>
              </a:rPr>
              <a:t>detectors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of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the</a:t>
            </a:r>
            <a:r>
              <a:rPr lang="es-ES" dirty="0">
                <a:effectLst/>
                <a:latin typeface="Helvetica" pitchFamily="2" charset="0"/>
              </a:rPr>
              <a:t> TAS </a:t>
            </a:r>
            <a:r>
              <a:rPr lang="es-ES" dirty="0" err="1">
                <a:effectLst/>
                <a:latin typeface="Helvetica" pitchFamily="2" charset="0"/>
              </a:rPr>
              <a:t>capabilities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for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decay</a:t>
            </a:r>
            <a:r>
              <a:rPr lang="es-ES" dirty="0">
                <a:effectLst/>
                <a:latin typeface="Helvetica" pitchFamily="2" charset="0"/>
              </a:rPr>
              <a:t> data</a:t>
            </a:r>
          </a:p>
          <a:p>
            <a:r>
              <a:rPr lang="es-ES" dirty="0">
                <a:effectLst/>
                <a:latin typeface="Helvetica" pitchFamily="2" charset="0"/>
              </a:rPr>
              <a:t>1.1.3 </a:t>
            </a:r>
            <a:r>
              <a:rPr lang="es-ES" dirty="0" err="1">
                <a:effectLst/>
                <a:latin typeface="Helvetica" pitchFamily="2" charset="0"/>
              </a:rPr>
              <a:t>Higher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power</a:t>
            </a:r>
            <a:r>
              <a:rPr lang="es-ES" dirty="0">
                <a:effectLst/>
                <a:latin typeface="Helvetica" pitchFamily="2" charset="0"/>
              </a:rPr>
              <a:t> target </a:t>
            </a:r>
            <a:r>
              <a:rPr lang="es-ES" dirty="0" err="1">
                <a:effectLst/>
                <a:latin typeface="Helvetica" pitchFamily="2" charset="0"/>
              </a:rPr>
              <a:t>designs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for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neutron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production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for</a:t>
            </a:r>
            <a:r>
              <a:rPr lang="es-ES" dirty="0">
                <a:effectLst/>
                <a:latin typeface="Helvetica" pitchFamily="2" charset="0"/>
              </a:rPr>
              <a:t> nuclear data</a:t>
            </a:r>
          </a:p>
          <a:p>
            <a:r>
              <a:rPr lang="es-ES" dirty="0">
                <a:effectLst/>
                <a:latin typeface="Helvetica" pitchFamily="2" charset="0"/>
              </a:rPr>
              <a:t>1.1.4 </a:t>
            </a:r>
            <a:r>
              <a:rPr lang="es-ES" dirty="0" err="1">
                <a:effectLst/>
                <a:latin typeface="Helvetica" pitchFamily="2" charset="0"/>
              </a:rPr>
              <a:t>Neutron-induced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independent</a:t>
            </a:r>
            <a:r>
              <a:rPr lang="es-ES" dirty="0">
                <a:effectLst/>
                <a:latin typeface="Helvetica" pitchFamily="2" charset="0"/>
              </a:rPr>
              <a:t> and </a:t>
            </a:r>
            <a:r>
              <a:rPr lang="es-ES" dirty="0" err="1">
                <a:effectLst/>
                <a:latin typeface="Helvetica" pitchFamily="2" charset="0"/>
              </a:rPr>
              <a:t>isomeric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fission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yield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studies</a:t>
            </a:r>
            <a:r>
              <a:rPr lang="es-ES" dirty="0">
                <a:effectLst/>
                <a:latin typeface="Helvetica" pitchFamily="2" charset="0"/>
              </a:rPr>
              <a:t> at </a:t>
            </a:r>
            <a:r>
              <a:rPr lang="es-ES" dirty="0" err="1">
                <a:effectLst/>
                <a:latin typeface="Helvetica" pitchFamily="2" charset="0"/>
              </a:rPr>
              <a:t>the</a:t>
            </a:r>
            <a:r>
              <a:rPr lang="es-ES" dirty="0">
                <a:effectLst/>
                <a:latin typeface="Helvetica" pitchFamily="2" charset="0"/>
              </a:rPr>
              <a:t> IGISOL</a:t>
            </a:r>
          </a:p>
          <a:p>
            <a:endParaRPr lang="en-GB" dirty="0">
              <a:latin typeface="Helvetica" pitchFamily="2" charset="0"/>
            </a:endParaRPr>
          </a:p>
          <a:p>
            <a:r>
              <a:rPr lang="es-ES" b="1" dirty="0" err="1">
                <a:effectLst/>
                <a:latin typeface="Helvetica" pitchFamily="2" charset="0"/>
              </a:rPr>
              <a:t>Task</a:t>
            </a:r>
            <a:r>
              <a:rPr lang="es-ES" b="1" dirty="0">
                <a:effectLst/>
                <a:latin typeface="Helvetica" pitchFamily="2" charset="0"/>
              </a:rPr>
              <a:t> 1.2 </a:t>
            </a:r>
            <a:r>
              <a:rPr lang="es-ES" b="1" dirty="0" err="1">
                <a:effectLst/>
                <a:latin typeface="Helvetica" pitchFamily="2" charset="0"/>
              </a:rPr>
              <a:t>Neutron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detectors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with</a:t>
            </a:r>
            <a:r>
              <a:rPr lang="es-ES" b="1" dirty="0">
                <a:effectLst/>
                <a:latin typeface="Helvetica" pitchFamily="2" charset="0"/>
              </a:rPr>
              <a:t> new experimental </a:t>
            </a:r>
            <a:r>
              <a:rPr lang="es-ES" b="1" dirty="0" err="1">
                <a:effectLst/>
                <a:latin typeface="Helvetica" pitchFamily="2" charset="0"/>
              </a:rPr>
              <a:t>capabilities</a:t>
            </a:r>
            <a:r>
              <a:rPr lang="es-ES" b="1" dirty="0">
                <a:effectLst/>
                <a:latin typeface="Helvetica" pitchFamily="2" charset="0"/>
              </a:rPr>
              <a:t> (PTB)</a:t>
            </a:r>
          </a:p>
          <a:p>
            <a:r>
              <a:rPr lang="es-ES" dirty="0">
                <a:effectLst/>
                <a:latin typeface="Helvetica" pitchFamily="2" charset="0"/>
              </a:rPr>
              <a:t>1.2.1 </a:t>
            </a:r>
            <a:r>
              <a:rPr lang="es-ES" dirty="0" err="1">
                <a:effectLst/>
                <a:latin typeface="Helvetica" pitchFamily="2" charset="0"/>
              </a:rPr>
              <a:t>An</a:t>
            </a:r>
            <a:r>
              <a:rPr lang="es-ES" dirty="0">
                <a:effectLst/>
                <a:latin typeface="Helvetica" pitchFamily="2" charset="0"/>
              </a:rPr>
              <a:t> active target </a:t>
            </a:r>
            <a:r>
              <a:rPr lang="es-ES" dirty="0" err="1">
                <a:effectLst/>
                <a:latin typeface="Helvetica" pitchFamily="2" charset="0"/>
              </a:rPr>
              <a:t>for</a:t>
            </a:r>
            <a:r>
              <a:rPr lang="es-ES" dirty="0">
                <a:effectLst/>
                <a:latin typeface="Helvetica" pitchFamily="2" charset="0"/>
              </a:rPr>
              <a:t> n-p </a:t>
            </a:r>
            <a:r>
              <a:rPr lang="es-ES" dirty="0" err="1">
                <a:effectLst/>
                <a:latin typeface="Helvetica" pitchFamily="2" charset="0"/>
              </a:rPr>
              <a:t>cross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section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measurements</a:t>
            </a:r>
            <a:r>
              <a:rPr lang="es-ES" dirty="0">
                <a:effectLst/>
                <a:latin typeface="Helvetica" pitchFamily="2" charset="0"/>
              </a:rPr>
              <a:t> at PTB</a:t>
            </a:r>
          </a:p>
          <a:p>
            <a:r>
              <a:rPr lang="es-ES" dirty="0">
                <a:effectLst/>
                <a:latin typeface="Helvetica" pitchFamily="2" charset="0"/>
              </a:rPr>
              <a:t>1.2.3 </a:t>
            </a:r>
            <a:r>
              <a:rPr lang="es-ES" dirty="0" err="1">
                <a:effectLst/>
                <a:latin typeface="Helvetica" pitchFamily="2" charset="0"/>
              </a:rPr>
              <a:t>Diamond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detectors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for</a:t>
            </a:r>
            <a:r>
              <a:rPr lang="es-ES" dirty="0">
                <a:effectLst/>
                <a:latin typeface="Helvetica" pitchFamily="2" charset="0"/>
              </a:rPr>
              <a:t> in-</a:t>
            </a:r>
            <a:r>
              <a:rPr lang="es-ES" dirty="0" err="1">
                <a:effectLst/>
                <a:latin typeface="Helvetica" pitchFamily="2" charset="0"/>
              </a:rPr>
              <a:t>beam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measurements</a:t>
            </a:r>
            <a:r>
              <a:rPr lang="es-ES" dirty="0">
                <a:effectLst/>
                <a:latin typeface="Helvetica" pitchFamily="2" charset="0"/>
              </a:rPr>
              <a:t> at </a:t>
            </a:r>
            <a:r>
              <a:rPr lang="es-ES" dirty="0" err="1">
                <a:effectLst/>
                <a:latin typeface="Helvetica" pitchFamily="2" charset="0"/>
              </a:rPr>
              <a:t>n_TOF</a:t>
            </a:r>
            <a:r>
              <a:rPr lang="es-ES" dirty="0">
                <a:effectLst/>
                <a:latin typeface="Helvetica" pitchFamily="2" charset="0"/>
              </a:rPr>
              <a:t>-NEAR</a:t>
            </a:r>
          </a:p>
          <a:p>
            <a:r>
              <a:rPr lang="es-ES" dirty="0">
                <a:effectLst/>
                <a:latin typeface="Helvetica" pitchFamily="2" charset="0"/>
              </a:rPr>
              <a:t>1.2.4 </a:t>
            </a:r>
            <a:r>
              <a:rPr lang="es-ES" dirty="0" err="1">
                <a:effectLst/>
                <a:latin typeface="Helvetica" pitchFamily="2" charset="0"/>
              </a:rPr>
              <a:t>Characterization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of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liquid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scintillator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detectors</a:t>
            </a:r>
            <a:r>
              <a:rPr lang="es-ES" dirty="0">
                <a:effectLst/>
                <a:latin typeface="Helvetica" pitchFamily="2" charset="0"/>
              </a:rPr>
              <a:t> up </a:t>
            </a:r>
            <a:r>
              <a:rPr lang="es-ES" dirty="0" err="1">
                <a:effectLst/>
                <a:latin typeface="Helvetica" pitchFamily="2" charset="0"/>
              </a:rPr>
              <a:t>to</a:t>
            </a:r>
            <a:r>
              <a:rPr lang="es-ES" dirty="0">
                <a:effectLst/>
                <a:latin typeface="Helvetica" pitchFamily="2" charset="0"/>
              </a:rPr>
              <a:t> 40 </a:t>
            </a:r>
            <a:r>
              <a:rPr lang="es-ES" dirty="0" err="1">
                <a:effectLst/>
                <a:latin typeface="Helvetica" pitchFamily="2" charset="0"/>
              </a:rPr>
              <a:t>MeV</a:t>
            </a:r>
            <a:endParaRPr lang="es-ES" dirty="0">
              <a:effectLst/>
              <a:latin typeface="Helvetica" pitchFamily="2" charset="0"/>
            </a:endParaRPr>
          </a:p>
          <a:p>
            <a:endParaRPr lang="es-ES" dirty="0">
              <a:effectLst/>
              <a:latin typeface="Helvetica" pitchFamily="2" charset="0"/>
            </a:endParaRPr>
          </a:p>
          <a:p>
            <a:r>
              <a:rPr lang="es-ES" b="1" dirty="0" err="1">
                <a:effectLst/>
                <a:latin typeface="Helvetica" pitchFamily="2" charset="0"/>
              </a:rPr>
              <a:t>Task</a:t>
            </a:r>
            <a:r>
              <a:rPr lang="es-ES" b="1" dirty="0">
                <a:effectLst/>
                <a:latin typeface="Helvetica" pitchFamily="2" charset="0"/>
              </a:rPr>
              <a:t> 1.3 </a:t>
            </a:r>
            <a:r>
              <a:rPr lang="es-ES" b="1" dirty="0" err="1">
                <a:effectLst/>
                <a:latin typeface="Helvetica" pitchFamily="2" charset="0"/>
              </a:rPr>
              <a:t>Developments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of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silicon-based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devices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for</a:t>
            </a:r>
            <a:r>
              <a:rPr lang="es-ES" b="1" dirty="0">
                <a:effectLst/>
                <a:latin typeface="Helvetica" pitchFamily="2" charset="0"/>
              </a:rPr>
              <a:t> (</a:t>
            </a:r>
            <a:r>
              <a:rPr lang="es-ES" b="1" dirty="0" err="1">
                <a:effectLst/>
                <a:latin typeface="Helvetica" pitchFamily="2" charset="0"/>
              </a:rPr>
              <a:t>n,chp</a:t>
            </a:r>
            <a:r>
              <a:rPr lang="es-ES" b="1" dirty="0">
                <a:effectLst/>
                <a:latin typeface="Helvetica" pitchFamily="2" charset="0"/>
              </a:rPr>
              <a:t>) </a:t>
            </a:r>
            <a:r>
              <a:rPr lang="es-ES" b="1" dirty="0" err="1">
                <a:effectLst/>
                <a:latin typeface="Helvetica" pitchFamily="2" charset="0"/>
              </a:rPr>
              <a:t>cross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sections</a:t>
            </a:r>
            <a:r>
              <a:rPr lang="es-ES" b="1" dirty="0">
                <a:effectLst/>
                <a:latin typeface="Helvetica" pitchFamily="2" charset="0"/>
              </a:rPr>
              <a:t> (UION)</a:t>
            </a:r>
          </a:p>
          <a:p>
            <a:r>
              <a:rPr lang="es-ES" dirty="0">
                <a:effectLst/>
                <a:latin typeface="Helvetica" pitchFamily="2" charset="0"/>
              </a:rPr>
              <a:t>1.3.1 Silicon </a:t>
            </a:r>
            <a:r>
              <a:rPr lang="es-ES" dirty="0" err="1">
                <a:effectLst/>
                <a:latin typeface="Helvetica" pitchFamily="2" charset="0"/>
              </a:rPr>
              <a:t>telescope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for</a:t>
            </a:r>
            <a:r>
              <a:rPr lang="es-ES" dirty="0">
                <a:effectLst/>
                <a:latin typeface="Helvetica" pitchFamily="2" charset="0"/>
              </a:rPr>
              <a:t> (</a:t>
            </a:r>
            <a:r>
              <a:rPr lang="es-ES" dirty="0" err="1">
                <a:effectLst/>
                <a:latin typeface="Helvetica" pitchFamily="2" charset="0"/>
              </a:rPr>
              <a:t>n,chp</a:t>
            </a:r>
            <a:r>
              <a:rPr lang="es-ES" dirty="0">
                <a:effectLst/>
                <a:latin typeface="Helvetica" pitchFamily="2" charset="0"/>
              </a:rPr>
              <a:t>) </a:t>
            </a:r>
            <a:r>
              <a:rPr lang="es-ES" dirty="0" err="1">
                <a:effectLst/>
                <a:latin typeface="Helvetica" pitchFamily="2" charset="0"/>
              </a:rPr>
              <a:t>cross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section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measurements</a:t>
            </a:r>
            <a:r>
              <a:rPr lang="es-ES" dirty="0">
                <a:effectLst/>
                <a:latin typeface="Helvetica" pitchFamily="2" charset="0"/>
              </a:rPr>
              <a:t> at </a:t>
            </a:r>
            <a:r>
              <a:rPr lang="es-ES" dirty="0" err="1">
                <a:effectLst/>
                <a:latin typeface="Helvetica" pitchFamily="2" charset="0"/>
              </a:rPr>
              <a:t>n_TOF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towards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the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measurement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of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baseline="30000" dirty="0">
                <a:effectLst/>
                <a:latin typeface="Helvetica" pitchFamily="2" charset="0"/>
              </a:rPr>
              <a:t>39</a:t>
            </a:r>
            <a:r>
              <a:rPr lang="es-ES" dirty="0">
                <a:effectLst/>
                <a:latin typeface="Helvetica" pitchFamily="2" charset="0"/>
              </a:rPr>
              <a:t>K(n, </a:t>
            </a:r>
            <a:r>
              <a:rPr lang="es-ES" dirty="0" err="1">
                <a:effectLst/>
                <a:latin typeface="Helvetica" pitchFamily="2" charset="0"/>
              </a:rPr>
              <a:t>chp</a:t>
            </a:r>
            <a:r>
              <a:rPr lang="es-ES" dirty="0">
                <a:effectLst/>
                <a:latin typeface="Helvetica" pitchFamily="2" charset="0"/>
              </a:rPr>
              <a:t>)</a:t>
            </a:r>
          </a:p>
          <a:p>
            <a:r>
              <a:rPr lang="es-ES" dirty="0">
                <a:effectLst/>
                <a:latin typeface="Helvetica" pitchFamily="2" charset="0"/>
              </a:rPr>
              <a:t>1.3.2 New </a:t>
            </a:r>
            <a:r>
              <a:rPr lang="es-ES" dirty="0" err="1">
                <a:effectLst/>
                <a:latin typeface="Helvetica" pitchFamily="2" charset="0"/>
              </a:rPr>
              <a:t>annular</a:t>
            </a:r>
            <a:r>
              <a:rPr lang="es-ES" dirty="0">
                <a:effectLst/>
                <a:latin typeface="Helvetica" pitchFamily="2" charset="0"/>
              </a:rPr>
              <a:t> DSSSD </a:t>
            </a:r>
            <a:r>
              <a:rPr lang="es-ES" dirty="0" err="1">
                <a:effectLst/>
                <a:latin typeface="Helvetica" pitchFamily="2" charset="0"/>
              </a:rPr>
              <a:t>for</a:t>
            </a:r>
            <a:r>
              <a:rPr lang="es-ES" dirty="0">
                <a:effectLst/>
                <a:latin typeface="Helvetica" pitchFamily="2" charset="0"/>
              </a:rPr>
              <a:t> (</a:t>
            </a:r>
            <a:r>
              <a:rPr lang="es-ES" dirty="0" err="1">
                <a:effectLst/>
                <a:latin typeface="Helvetica" pitchFamily="2" charset="0"/>
              </a:rPr>
              <a:t>n,chp</a:t>
            </a:r>
            <a:r>
              <a:rPr lang="es-ES" dirty="0">
                <a:effectLst/>
                <a:latin typeface="Helvetica" pitchFamily="2" charset="0"/>
              </a:rPr>
              <a:t>) </a:t>
            </a:r>
            <a:r>
              <a:rPr lang="es-ES" dirty="0" err="1">
                <a:effectLst/>
                <a:latin typeface="Helvetica" pitchFamily="2" charset="0"/>
              </a:rPr>
              <a:t>cross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section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measurements</a:t>
            </a:r>
            <a:r>
              <a:rPr lang="es-ES" dirty="0">
                <a:effectLst/>
                <a:latin typeface="Helvetica" pitchFamily="2" charset="0"/>
              </a:rPr>
              <a:t> at </a:t>
            </a:r>
            <a:r>
              <a:rPr lang="es-ES" dirty="0" err="1">
                <a:effectLst/>
                <a:latin typeface="Helvetica" pitchFamily="2" charset="0"/>
              </a:rPr>
              <a:t>n_TOF</a:t>
            </a:r>
            <a:endParaRPr lang="es-ES" dirty="0">
              <a:effectLst/>
              <a:latin typeface="Helvetica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CC8A2CD-F0DC-8726-A937-08041AD0C00B}"/>
              </a:ext>
            </a:extLst>
          </p:cNvPr>
          <p:cNvSpPr txBox="1"/>
          <p:nvPr/>
        </p:nvSpPr>
        <p:spPr>
          <a:xfrm>
            <a:off x="805417" y="200669"/>
            <a:ext cx="7533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WP1 – Development of new equipment and infrastructures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452E6B2A-4E71-5304-BBEE-6046EBD1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F16BB10-027D-810A-E8B1-93D535D6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457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CB2B66-F8F5-40C4-4CEE-0B70A10DCF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8396C3D-212D-7512-54C2-5F5A406240E0}"/>
              </a:ext>
            </a:extLst>
          </p:cNvPr>
          <p:cNvSpPr txBox="1"/>
          <p:nvPr/>
        </p:nvSpPr>
        <p:spPr>
          <a:xfrm>
            <a:off x="318977" y="576023"/>
            <a:ext cx="8643634" cy="5832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effectLst/>
                <a:latin typeface="Helvetica" pitchFamily="2" charset="0"/>
              </a:rPr>
              <a:t>Coordinator</a:t>
            </a:r>
            <a:r>
              <a:rPr lang="en-GB" sz="1600" dirty="0">
                <a:effectLst/>
                <a:latin typeface="Helvetica" pitchFamily="2" charset="0"/>
              </a:rPr>
              <a:t>: </a:t>
            </a:r>
            <a:r>
              <a:rPr lang="en-GB" sz="1600" dirty="0" err="1">
                <a:effectLst/>
                <a:latin typeface="Helvetica" pitchFamily="2" charset="0"/>
              </a:rPr>
              <a:t>Maëlle</a:t>
            </a:r>
            <a:r>
              <a:rPr lang="en-GB" sz="1600" dirty="0">
                <a:effectLst/>
                <a:latin typeface="Helvetica" pitchFamily="2" charset="0"/>
              </a:rPr>
              <a:t> </a:t>
            </a:r>
            <a:r>
              <a:rPr lang="en-GB" sz="1600" dirty="0" err="1">
                <a:effectLst/>
                <a:latin typeface="Helvetica" pitchFamily="2" charset="0"/>
              </a:rPr>
              <a:t>Kerveno</a:t>
            </a:r>
            <a:r>
              <a:rPr lang="en-GB" sz="1600" dirty="0">
                <a:effectLst/>
                <a:latin typeface="Helvetica" pitchFamily="2" charset="0"/>
              </a:rPr>
              <a:t> – CNRS</a:t>
            </a:r>
          </a:p>
          <a:p>
            <a:r>
              <a:rPr lang="en-GB" sz="1600" b="1" dirty="0">
                <a:latin typeface="Helvetica" pitchFamily="2" charset="0"/>
              </a:rPr>
              <a:t>Objectives</a:t>
            </a:r>
            <a:r>
              <a:rPr lang="en-GB" sz="1600" dirty="0">
                <a:latin typeface="Helvetica" pitchFamily="2" charset="0"/>
              </a:rPr>
              <a:t>: perform new and </a:t>
            </a:r>
            <a:r>
              <a:rPr lang="en-GB" sz="1600" dirty="0" err="1">
                <a:latin typeface="Helvetica" pitchFamily="2" charset="0"/>
              </a:rPr>
              <a:t>prioritary</a:t>
            </a:r>
            <a:r>
              <a:rPr lang="en-GB" sz="1600" dirty="0">
                <a:latin typeface="Helvetica" pitchFamily="2" charset="0"/>
              </a:rPr>
              <a:t> nuclear data measurements</a:t>
            </a:r>
          </a:p>
          <a:p>
            <a:endParaRPr lang="en-GB" sz="1700" dirty="0">
              <a:latin typeface="Helvetica" pitchFamily="2" charset="0"/>
            </a:endParaRPr>
          </a:p>
          <a:p>
            <a:r>
              <a:rPr lang="es-ES" sz="1600" b="1" dirty="0" err="1">
                <a:effectLst/>
                <a:latin typeface="Helvetica" pitchFamily="2" charset="0"/>
              </a:rPr>
              <a:t>Task</a:t>
            </a:r>
            <a:r>
              <a:rPr lang="es-ES" sz="1600" b="1" dirty="0">
                <a:effectLst/>
                <a:latin typeface="Helvetica" pitchFamily="2" charset="0"/>
              </a:rPr>
              <a:t> 2.1 </a:t>
            </a:r>
            <a:r>
              <a:rPr lang="es-ES" sz="1600" b="1" dirty="0" err="1">
                <a:effectLst/>
                <a:latin typeface="Helvetica" pitchFamily="2" charset="0"/>
              </a:rPr>
              <a:t>Decay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>
                <a:effectLst/>
                <a:latin typeface="Helvetica" pitchFamily="2" charset="0"/>
              </a:rPr>
              <a:t>data (CSIC)</a:t>
            </a:r>
            <a:endParaRPr lang="es-ES" sz="1600" b="1" dirty="0">
              <a:effectLst/>
              <a:latin typeface="Helvetica" pitchFamily="2" charset="0"/>
            </a:endParaRPr>
          </a:p>
          <a:p>
            <a:endParaRPr lang="es-ES" sz="1600" b="1" dirty="0">
              <a:effectLst/>
              <a:latin typeface="Helvetica" pitchFamily="2" charset="0"/>
            </a:endParaRPr>
          </a:p>
          <a:p>
            <a:r>
              <a:rPr lang="es-ES" sz="1600" b="1" dirty="0" err="1">
                <a:effectLst/>
                <a:latin typeface="Helvetica" pitchFamily="2" charset="0"/>
              </a:rPr>
              <a:t>Task</a:t>
            </a:r>
            <a:r>
              <a:rPr lang="es-ES" sz="1600" b="1" dirty="0">
                <a:effectLst/>
                <a:latin typeface="Helvetica" pitchFamily="2" charset="0"/>
              </a:rPr>
              <a:t> 2.2 (</a:t>
            </a:r>
            <a:r>
              <a:rPr lang="es-ES" sz="1600" b="1" dirty="0" err="1">
                <a:effectLst/>
                <a:latin typeface="Helvetica" pitchFamily="2" charset="0"/>
              </a:rPr>
              <a:t>n,f</a:t>
            </a:r>
            <a:r>
              <a:rPr lang="es-ES" sz="1600" b="1" dirty="0">
                <a:effectLst/>
                <a:latin typeface="Helvetica" pitchFamily="2" charset="0"/>
              </a:rPr>
              <a:t>) </a:t>
            </a:r>
            <a:r>
              <a:rPr lang="es-ES" sz="1600" b="1" dirty="0" err="1">
                <a:effectLst/>
                <a:latin typeface="Helvetica" pitchFamily="2" charset="0"/>
              </a:rPr>
              <a:t>cross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section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measurements</a:t>
            </a:r>
            <a:r>
              <a:rPr lang="es-ES" sz="1600" b="1" dirty="0">
                <a:effectLst/>
                <a:latin typeface="Helvetica" pitchFamily="2" charset="0"/>
              </a:rPr>
              <a:t> and </a:t>
            </a:r>
            <a:r>
              <a:rPr lang="es-ES" sz="1600" b="1" dirty="0" err="1">
                <a:effectLst/>
                <a:latin typeface="Helvetica" pitchFamily="2" charset="0"/>
              </a:rPr>
              <a:t>fission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yields</a:t>
            </a:r>
            <a:r>
              <a:rPr lang="es-ES" sz="1600" b="1" dirty="0">
                <a:effectLst/>
                <a:latin typeface="Helvetica" pitchFamily="2" charset="0"/>
              </a:rPr>
              <a:t> (CEA)</a:t>
            </a: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2.2.1 </a:t>
            </a:r>
            <a:r>
              <a:rPr lang="es-ES" sz="1600" dirty="0" err="1">
                <a:effectLst/>
                <a:latin typeface="Helvetica" pitchFamily="2" charset="0"/>
              </a:rPr>
              <a:t>Fission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yields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measurements</a:t>
            </a:r>
            <a:endParaRPr lang="es-ES" sz="1600" dirty="0">
              <a:effectLst/>
              <a:latin typeface="Helvetica" pitchFamily="2" charset="0"/>
            </a:endParaRP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2.2.2 </a:t>
            </a:r>
            <a:r>
              <a:rPr lang="es-ES" sz="1600" dirty="0" err="1">
                <a:effectLst/>
                <a:latin typeface="Helvetica" pitchFamily="2" charset="0"/>
              </a:rPr>
              <a:t>Neutron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induced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fission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cross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section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measurements</a:t>
            </a:r>
            <a:endParaRPr lang="es-ES" sz="1600" dirty="0">
              <a:latin typeface="Helvetica" pitchFamily="2" charset="0"/>
            </a:endParaRP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2.2.3 </a:t>
            </a:r>
            <a:r>
              <a:rPr lang="es-ES" sz="1600" baseline="30000" dirty="0">
                <a:effectLst/>
                <a:latin typeface="Helvetica" pitchFamily="2" charset="0"/>
              </a:rPr>
              <a:t>239</a:t>
            </a:r>
            <a:r>
              <a:rPr lang="es-ES" sz="1600" dirty="0">
                <a:effectLst/>
                <a:latin typeface="Helvetica" pitchFamily="2" charset="0"/>
              </a:rPr>
              <a:t>Pu </a:t>
            </a:r>
            <a:r>
              <a:rPr lang="es-ES" sz="1600" dirty="0" err="1">
                <a:effectLst/>
                <a:latin typeface="Helvetica" pitchFamily="2" charset="0"/>
              </a:rPr>
              <a:t>fission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studies</a:t>
            </a:r>
            <a:r>
              <a:rPr lang="es-ES" sz="1600" dirty="0">
                <a:effectLst/>
                <a:latin typeface="Helvetica" pitchFamily="2" charset="0"/>
              </a:rPr>
              <a:t> in </a:t>
            </a:r>
            <a:r>
              <a:rPr lang="es-ES" sz="1600" dirty="0" err="1">
                <a:effectLst/>
                <a:latin typeface="Helvetica" pitchFamily="2" charset="0"/>
              </a:rPr>
              <a:t>the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resonance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range</a:t>
            </a:r>
            <a:endParaRPr lang="es-ES" sz="1600" dirty="0">
              <a:effectLst/>
              <a:latin typeface="Helvetica" pitchFamily="2" charset="0"/>
            </a:endParaRPr>
          </a:p>
          <a:p>
            <a:endParaRPr lang="es-ES" sz="1600" b="1" dirty="0">
              <a:effectLst/>
              <a:latin typeface="Helvetica" pitchFamily="2" charset="0"/>
            </a:endParaRPr>
          </a:p>
          <a:p>
            <a:r>
              <a:rPr lang="es-ES" sz="1600" b="1" dirty="0" err="1">
                <a:effectLst/>
                <a:latin typeface="Helvetica" pitchFamily="2" charset="0"/>
              </a:rPr>
              <a:t>Task</a:t>
            </a:r>
            <a:r>
              <a:rPr lang="es-ES" sz="1600" b="1" dirty="0">
                <a:effectLst/>
                <a:latin typeface="Helvetica" pitchFamily="2" charset="0"/>
              </a:rPr>
              <a:t> 2.3 (n,𝛄) </a:t>
            </a:r>
            <a:r>
              <a:rPr lang="es-ES" sz="1600" b="1" dirty="0" err="1">
                <a:effectLst/>
                <a:latin typeface="Helvetica" pitchFamily="2" charset="0"/>
              </a:rPr>
              <a:t>cross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section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measurements</a:t>
            </a:r>
            <a:r>
              <a:rPr lang="es-ES" sz="1600" b="1" dirty="0">
                <a:effectLst/>
                <a:latin typeface="Helvetica" pitchFamily="2" charset="0"/>
              </a:rPr>
              <a:t> (CIEMAT)</a:t>
            </a: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2.3.1 Capture </a:t>
            </a:r>
            <a:r>
              <a:rPr lang="es-ES" sz="1600" dirty="0" err="1">
                <a:effectLst/>
                <a:latin typeface="Helvetica" pitchFamily="2" charset="0"/>
              </a:rPr>
              <a:t>reaction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measurements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structural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materials</a:t>
            </a:r>
            <a:endParaRPr lang="es-ES" sz="1600" dirty="0">
              <a:effectLst/>
              <a:latin typeface="Helvetica" pitchFamily="2" charset="0"/>
            </a:endParaRP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2.3.2 Capture </a:t>
            </a:r>
            <a:r>
              <a:rPr lang="es-ES" sz="1600" dirty="0" err="1">
                <a:effectLst/>
                <a:latin typeface="Helvetica" pitchFamily="2" charset="0"/>
              </a:rPr>
              <a:t>reaction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measurements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actinides</a:t>
            </a:r>
            <a:endParaRPr lang="es-ES" sz="1600" dirty="0">
              <a:effectLst/>
              <a:latin typeface="Helvetica" pitchFamily="2" charset="0"/>
            </a:endParaRP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2.3.3 Capture </a:t>
            </a:r>
            <a:r>
              <a:rPr lang="es-ES" sz="1600" dirty="0" err="1">
                <a:effectLst/>
                <a:latin typeface="Helvetica" pitchFamily="2" charset="0"/>
              </a:rPr>
              <a:t>reaction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measurements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for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neutron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metrology</a:t>
            </a:r>
            <a:endParaRPr lang="en-GB" sz="1600" dirty="0">
              <a:latin typeface="Helvetica" pitchFamily="2" charset="0"/>
            </a:endParaRPr>
          </a:p>
          <a:p>
            <a:endParaRPr lang="es-ES" sz="1600" b="1" dirty="0">
              <a:effectLst/>
              <a:latin typeface="Helvetica" pitchFamily="2" charset="0"/>
            </a:endParaRPr>
          </a:p>
          <a:p>
            <a:r>
              <a:rPr lang="es-ES" sz="1600" b="1" dirty="0" err="1">
                <a:effectLst/>
                <a:latin typeface="Helvetica" pitchFamily="2" charset="0"/>
              </a:rPr>
              <a:t>Task</a:t>
            </a:r>
            <a:r>
              <a:rPr lang="es-ES" sz="1600" b="1" dirty="0">
                <a:effectLst/>
                <a:latin typeface="Helvetica" pitchFamily="2" charset="0"/>
              </a:rPr>
              <a:t> 2.4 </a:t>
            </a:r>
            <a:r>
              <a:rPr lang="es-ES" sz="1600" b="1" dirty="0" err="1">
                <a:effectLst/>
                <a:latin typeface="Helvetica" pitchFamily="2" charset="0"/>
              </a:rPr>
              <a:t>Neutron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elastic</a:t>
            </a:r>
            <a:r>
              <a:rPr lang="es-ES" sz="1600" b="1" dirty="0">
                <a:effectLst/>
                <a:latin typeface="Helvetica" pitchFamily="2" charset="0"/>
              </a:rPr>
              <a:t> and </a:t>
            </a:r>
            <a:r>
              <a:rPr lang="es-ES" sz="1600" b="1" dirty="0" err="1">
                <a:effectLst/>
                <a:latin typeface="Helvetica" pitchFamily="2" charset="0"/>
              </a:rPr>
              <a:t>inelastic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scattering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cross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section</a:t>
            </a:r>
            <a:r>
              <a:rPr lang="es-ES" sz="1600" b="1" dirty="0">
                <a:effectLst/>
                <a:latin typeface="Helvetica" pitchFamily="2" charset="0"/>
              </a:rPr>
              <a:t> </a:t>
            </a:r>
            <a:r>
              <a:rPr lang="es-ES" sz="1600" b="1" dirty="0" err="1">
                <a:effectLst/>
                <a:latin typeface="Helvetica" pitchFamily="2" charset="0"/>
              </a:rPr>
              <a:t>measurements</a:t>
            </a:r>
            <a:r>
              <a:rPr lang="es-ES" sz="1600" b="1" dirty="0">
                <a:effectLst/>
                <a:latin typeface="Helvetica" pitchFamily="2" charset="0"/>
              </a:rPr>
              <a:t> (IFIN-HH)</a:t>
            </a: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2.4.1 (</a:t>
            </a:r>
            <a:r>
              <a:rPr lang="es-ES" sz="1600" dirty="0" err="1">
                <a:effectLst/>
                <a:latin typeface="Helvetica" pitchFamily="2" charset="0"/>
              </a:rPr>
              <a:t>n,xn</a:t>
            </a:r>
            <a:r>
              <a:rPr lang="es-ES" sz="1600" dirty="0">
                <a:effectLst/>
                <a:latin typeface="Helvetica" pitchFamily="2" charset="0"/>
              </a:rPr>
              <a:t>𝛄) </a:t>
            </a:r>
            <a:r>
              <a:rPr lang="es-ES" sz="1600" dirty="0" err="1">
                <a:effectLst/>
                <a:latin typeface="Helvetica" pitchFamily="2" charset="0"/>
              </a:rPr>
              <a:t>cross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section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</a:t>
            </a:r>
            <a:endParaRPr lang="es-ES" sz="1600" dirty="0">
              <a:effectLst/>
              <a:latin typeface="Helvetica" pitchFamily="2" charset="0"/>
            </a:endParaRP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2.4.2 </a:t>
            </a:r>
            <a:r>
              <a:rPr lang="es-ES" sz="1600" dirty="0" err="1">
                <a:effectLst/>
                <a:latin typeface="Helvetica" pitchFamily="2" charset="0"/>
              </a:rPr>
              <a:t>Elastic</a:t>
            </a:r>
            <a:r>
              <a:rPr lang="es-ES" sz="1600" dirty="0">
                <a:effectLst/>
                <a:latin typeface="Helvetica" pitchFamily="2" charset="0"/>
              </a:rPr>
              <a:t> and </a:t>
            </a:r>
            <a:r>
              <a:rPr lang="es-ES" sz="1600" dirty="0" err="1">
                <a:effectLst/>
                <a:latin typeface="Helvetica" pitchFamily="2" charset="0"/>
              </a:rPr>
              <a:t>inelastic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scattering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</a:t>
            </a:r>
            <a:endParaRPr lang="es-ES" sz="1600" dirty="0">
              <a:latin typeface="Helvetica" pitchFamily="2" charset="0"/>
            </a:endParaRPr>
          </a:p>
          <a:p>
            <a:endParaRPr lang="es-ES" sz="1600" b="1" dirty="0">
              <a:effectLst/>
              <a:latin typeface="Helvetica" pitchFamily="2" charset="0"/>
            </a:endParaRPr>
          </a:p>
          <a:p>
            <a:r>
              <a:rPr lang="es-ES" sz="1600" b="1" dirty="0" err="1">
                <a:effectLst/>
                <a:latin typeface="Helvetica" pitchFamily="2" charset="0"/>
              </a:rPr>
              <a:t>Task</a:t>
            </a:r>
            <a:r>
              <a:rPr lang="es-ES" sz="1600" b="1" dirty="0">
                <a:effectLst/>
                <a:latin typeface="Helvetica" pitchFamily="2" charset="0"/>
              </a:rPr>
              <a:t> 2.5 (n ,X) and (</a:t>
            </a:r>
            <a:r>
              <a:rPr lang="es-ES" sz="1600" b="1" dirty="0" err="1">
                <a:effectLst/>
                <a:latin typeface="Helvetica" pitchFamily="2" charset="0"/>
              </a:rPr>
              <a:t>ch.p</a:t>
            </a:r>
            <a:r>
              <a:rPr lang="es-ES" sz="1600" b="1" dirty="0">
                <a:effectLst/>
                <a:latin typeface="Helvetica" pitchFamily="2" charset="0"/>
              </a:rPr>
              <a:t>., X) </a:t>
            </a:r>
            <a:r>
              <a:rPr lang="es-ES" sz="1600" b="1" dirty="0" err="1">
                <a:effectLst/>
                <a:latin typeface="Helvetica" pitchFamily="2" charset="0"/>
              </a:rPr>
              <a:t>reactions</a:t>
            </a:r>
            <a:r>
              <a:rPr lang="es-ES" sz="1600" b="1" dirty="0">
                <a:effectLst/>
                <a:latin typeface="Helvetica" pitchFamily="2" charset="0"/>
              </a:rPr>
              <a:t> (NPL)</a:t>
            </a: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2.5.1 </a:t>
            </a:r>
            <a:r>
              <a:rPr lang="es-ES" sz="1600" baseline="30000" dirty="0">
                <a:effectLst/>
                <a:latin typeface="Helvetica" pitchFamily="2" charset="0"/>
              </a:rPr>
              <a:t>35</a:t>
            </a:r>
            <a:r>
              <a:rPr lang="es-ES" sz="1600" dirty="0">
                <a:effectLst/>
                <a:latin typeface="Helvetica" pitchFamily="2" charset="0"/>
              </a:rPr>
              <a:t>Cl(n, </a:t>
            </a:r>
            <a:r>
              <a:rPr lang="es-ES" sz="1600" dirty="0" err="1">
                <a:effectLst/>
                <a:latin typeface="Helvetica" pitchFamily="2" charset="0"/>
              </a:rPr>
              <a:t>lcp</a:t>
            </a:r>
            <a:r>
              <a:rPr lang="es-ES" sz="1600" dirty="0">
                <a:effectLst/>
                <a:latin typeface="Helvetica" pitchFamily="2" charset="0"/>
              </a:rPr>
              <a:t>) </a:t>
            </a:r>
            <a:r>
              <a:rPr lang="es-ES" sz="1600" dirty="0" err="1">
                <a:effectLst/>
                <a:latin typeface="Helvetica" pitchFamily="2" charset="0"/>
              </a:rPr>
              <a:t>cross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section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for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advanced</a:t>
            </a:r>
            <a:r>
              <a:rPr lang="es-ES" sz="1600" dirty="0">
                <a:effectLst/>
                <a:latin typeface="Helvetica" pitchFamily="2" charset="0"/>
              </a:rPr>
              <a:t> reactor </a:t>
            </a:r>
            <a:r>
              <a:rPr lang="es-ES" sz="1600" dirty="0" err="1">
                <a:effectLst/>
                <a:latin typeface="Helvetica" pitchFamily="2" charset="0"/>
              </a:rPr>
              <a:t>concepts</a:t>
            </a:r>
            <a:endParaRPr lang="es-ES" sz="1600" dirty="0">
              <a:effectLst/>
              <a:latin typeface="Helvetica" pitchFamily="2" charset="0"/>
            </a:endParaRP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2.5.2 Cross </a:t>
            </a:r>
            <a:r>
              <a:rPr lang="es-ES" sz="1600" dirty="0" err="1">
                <a:effectLst/>
                <a:latin typeface="Helvetica" pitchFamily="2" charset="0"/>
              </a:rPr>
              <a:t>section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for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fusion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applications</a:t>
            </a:r>
            <a:endParaRPr lang="es-ES" sz="1600" dirty="0">
              <a:effectLst/>
              <a:latin typeface="Helvetica" pitchFamily="2" charset="0"/>
            </a:endParaRPr>
          </a:p>
          <a:p>
            <a:pPr lvl="1"/>
            <a:r>
              <a:rPr lang="es-ES" sz="1600" dirty="0">
                <a:effectLst/>
                <a:latin typeface="Helvetica" pitchFamily="2" charset="0"/>
              </a:rPr>
              <a:t>2.5.3 Cross </a:t>
            </a:r>
            <a:r>
              <a:rPr lang="es-ES" sz="1600" dirty="0" err="1">
                <a:effectLst/>
                <a:latin typeface="Helvetica" pitchFamily="2" charset="0"/>
              </a:rPr>
              <a:t>section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measurement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for</a:t>
            </a:r>
            <a:r>
              <a:rPr lang="es-ES" sz="1600" dirty="0">
                <a:effectLst/>
                <a:latin typeface="Helvetica" pitchFamily="2" charset="0"/>
              </a:rPr>
              <a:t> </a:t>
            </a:r>
            <a:r>
              <a:rPr lang="es-ES" sz="1600" dirty="0" err="1">
                <a:effectLst/>
                <a:latin typeface="Helvetica" pitchFamily="2" charset="0"/>
              </a:rPr>
              <a:t>dosimetry</a:t>
            </a:r>
            <a:r>
              <a:rPr lang="es-ES" sz="1600" dirty="0">
                <a:effectLst/>
                <a:latin typeface="Helvetica" pitchFamily="2" charset="0"/>
              </a:rPr>
              <a:t>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F161EFB-5DB1-2752-9AF9-5FDF6AD60F1E}"/>
              </a:ext>
            </a:extLst>
          </p:cNvPr>
          <p:cNvSpPr txBox="1"/>
          <p:nvPr/>
        </p:nvSpPr>
        <p:spPr>
          <a:xfrm>
            <a:off x="805417" y="200669"/>
            <a:ext cx="7533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WP2 – New nuclear data measurements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1F366592-B71F-0DF6-0499-EA19BBBF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APRENDE kick off meeting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8120E46-2551-EE51-411C-6D86F13D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180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5D209-9DD0-C330-C066-0952A7E75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610B420-F8AF-202D-BBA4-6FAD6132270B}"/>
              </a:ext>
            </a:extLst>
          </p:cNvPr>
          <p:cNvSpPr txBox="1"/>
          <p:nvPr/>
        </p:nvSpPr>
        <p:spPr>
          <a:xfrm>
            <a:off x="250183" y="888979"/>
            <a:ext cx="864363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effectLst/>
                <a:latin typeface="Helvetica" pitchFamily="2" charset="0"/>
              </a:rPr>
              <a:t>Coordinator</a:t>
            </a:r>
            <a:r>
              <a:rPr lang="en-GB" dirty="0">
                <a:effectLst/>
                <a:latin typeface="Helvetica" pitchFamily="2" charset="0"/>
              </a:rPr>
              <a:t>: </a:t>
            </a:r>
            <a:r>
              <a:rPr lang="en-GB" dirty="0" err="1">
                <a:effectLst/>
                <a:latin typeface="Helvetica" pitchFamily="2" charset="0"/>
              </a:rPr>
              <a:t>Rugard</a:t>
            </a:r>
            <a:r>
              <a:rPr lang="en-GB" dirty="0">
                <a:effectLst/>
                <a:latin typeface="Helvetica" pitchFamily="2" charset="0"/>
              </a:rPr>
              <a:t> Dressler – PSI (important contribution of JRC – </a:t>
            </a:r>
            <a:r>
              <a:rPr lang="en-GB" dirty="0" err="1">
                <a:effectLst/>
                <a:latin typeface="Helvetica" pitchFamily="2" charset="0"/>
              </a:rPr>
              <a:t>Geel</a:t>
            </a:r>
            <a:r>
              <a:rPr lang="en-GB" dirty="0">
                <a:effectLst/>
                <a:latin typeface="Helvetica" pitchFamily="2" charset="0"/>
              </a:rPr>
              <a:t>)</a:t>
            </a:r>
          </a:p>
          <a:p>
            <a:r>
              <a:rPr lang="en-GB" b="1" dirty="0">
                <a:latin typeface="Helvetica" pitchFamily="2" charset="0"/>
              </a:rPr>
              <a:t>Objectives</a:t>
            </a:r>
            <a:r>
              <a:rPr lang="en-GB" dirty="0">
                <a:latin typeface="Helvetica" pitchFamily="2" charset="0"/>
              </a:rPr>
              <a:t>:</a:t>
            </a:r>
          </a:p>
          <a:p>
            <a:endParaRPr lang="en-GB" dirty="0">
              <a:latin typeface="Helvetica" pitchFamily="2" charset="0"/>
            </a:endParaRPr>
          </a:p>
          <a:p>
            <a:pPr marL="285750" indent="-285750">
              <a:buFont typeface="Letra del sistema regular"/>
              <a:buChar char="-"/>
            </a:pPr>
            <a:r>
              <a:rPr lang="es-ES" dirty="0" err="1">
                <a:effectLst/>
                <a:latin typeface="Helvetica" pitchFamily="2" charset="0"/>
              </a:rPr>
              <a:t>Ensure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the</a:t>
            </a:r>
            <a:r>
              <a:rPr lang="es-ES" dirty="0">
                <a:effectLst/>
                <a:latin typeface="Helvetica" pitchFamily="2" charset="0"/>
              </a:rPr>
              <a:t> in-time and </a:t>
            </a:r>
            <a:r>
              <a:rPr lang="es-ES" dirty="0" err="1">
                <a:effectLst/>
                <a:latin typeface="Helvetica" pitchFamily="2" charset="0"/>
              </a:rPr>
              <a:t>high-quality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delivery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of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the</a:t>
            </a:r>
            <a:r>
              <a:rPr lang="es-ES" dirty="0">
                <a:effectLst/>
                <a:latin typeface="Helvetica" pitchFamily="2" charset="0"/>
              </a:rPr>
              <a:t> targets </a:t>
            </a:r>
            <a:r>
              <a:rPr lang="es-ES" dirty="0" err="1">
                <a:effectLst/>
                <a:latin typeface="Helvetica" pitchFamily="2" charset="0"/>
              </a:rPr>
              <a:t>needed</a:t>
            </a:r>
            <a:r>
              <a:rPr lang="es-ES" dirty="0">
                <a:effectLst/>
                <a:latin typeface="Helvetica" pitchFamily="2" charset="0"/>
              </a:rPr>
              <a:t> in WP2.</a:t>
            </a:r>
          </a:p>
          <a:p>
            <a:pPr marL="285750" indent="-285750">
              <a:buFont typeface="Letra del sistema regular"/>
              <a:buChar char="-"/>
            </a:pPr>
            <a:r>
              <a:rPr lang="es-ES" dirty="0">
                <a:effectLst/>
                <a:latin typeface="Helvetica" pitchFamily="2" charset="0"/>
              </a:rPr>
              <a:t>Foster </a:t>
            </a:r>
            <a:r>
              <a:rPr lang="es-ES" dirty="0" err="1">
                <a:effectLst/>
                <a:latin typeface="Helvetica" pitchFamily="2" charset="0"/>
              </a:rPr>
              <a:t>the</a:t>
            </a:r>
            <a:r>
              <a:rPr lang="es-ES" dirty="0">
                <a:effectLst/>
                <a:latin typeface="Helvetica" pitchFamily="2" charset="0"/>
              </a:rPr>
              <a:t> target </a:t>
            </a:r>
            <a:r>
              <a:rPr lang="es-ES" dirty="0" err="1">
                <a:effectLst/>
                <a:latin typeface="Helvetica" pitchFamily="2" charset="0"/>
              </a:rPr>
              <a:t>maker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network</a:t>
            </a:r>
            <a:r>
              <a:rPr lang="es-ES" dirty="0">
                <a:effectLst/>
                <a:latin typeface="Helvetica" pitchFamily="2" charset="0"/>
              </a:rPr>
              <a:t> in </a:t>
            </a:r>
            <a:r>
              <a:rPr lang="es-ES" dirty="0" err="1">
                <a:effectLst/>
                <a:latin typeface="Helvetica" pitchFamily="2" charset="0"/>
              </a:rPr>
              <a:t>Europe</a:t>
            </a:r>
            <a:r>
              <a:rPr lang="es-ES" dirty="0">
                <a:effectLst/>
                <a:latin typeface="Helvetica" pitchFamily="2" charset="0"/>
              </a:rPr>
              <a:t> and </a:t>
            </a:r>
            <a:r>
              <a:rPr lang="es-ES" dirty="0" err="1">
                <a:effectLst/>
                <a:latin typeface="Helvetica" pitchFamily="2" charset="0"/>
              </a:rPr>
              <a:t>world-wide</a:t>
            </a:r>
            <a:r>
              <a:rPr lang="es-ES" dirty="0">
                <a:effectLst/>
                <a:latin typeface="Helvetica" pitchFamily="2" charset="0"/>
              </a:rPr>
              <a:t>.</a:t>
            </a:r>
          </a:p>
          <a:p>
            <a:pPr marL="285750" indent="-285750">
              <a:buFont typeface="Letra del sistema regular"/>
              <a:buChar char="-"/>
            </a:pPr>
            <a:r>
              <a:rPr lang="es-ES" dirty="0" err="1">
                <a:effectLst/>
                <a:latin typeface="Helvetica" pitchFamily="2" charset="0"/>
              </a:rPr>
              <a:t>Build</a:t>
            </a:r>
            <a:r>
              <a:rPr lang="es-ES" dirty="0">
                <a:effectLst/>
                <a:latin typeface="Helvetica" pitchFamily="2" charset="0"/>
              </a:rPr>
              <a:t>-up </a:t>
            </a:r>
            <a:r>
              <a:rPr lang="es-ES" dirty="0" err="1">
                <a:effectLst/>
                <a:latin typeface="Helvetica" pitchFamily="2" charset="0"/>
              </a:rPr>
              <a:t>of</a:t>
            </a:r>
            <a:r>
              <a:rPr lang="es-ES" dirty="0">
                <a:effectLst/>
                <a:latin typeface="Helvetica" pitchFamily="2" charset="0"/>
              </a:rPr>
              <a:t> a </a:t>
            </a:r>
            <a:r>
              <a:rPr lang="es-ES" dirty="0" err="1">
                <a:effectLst/>
                <a:latin typeface="Helvetica" pitchFamily="2" charset="0"/>
              </a:rPr>
              <a:t>dedicated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isotope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separator</a:t>
            </a:r>
            <a:r>
              <a:rPr lang="es-ES" dirty="0">
                <a:effectLst/>
                <a:latin typeface="Helvetica" pitchFamily="2" charset="0"/>
              </a:rPr>
              <a:t>.</a:t>
            </a:r>
          </a:p>
          <a:p>
            <a:pPr marL="285750" indent="-285750">
              <a:buFont typeface="Letra del sistema regular"/>
              <a:buChar char="-"/>
            </a:pPr>
            <a:r>
              <a:rPr lang="es-ES" dirty="0" err="1">
                <a:effectLst/>
                <a:latin typeface="Helvetica" pitchFamily="2" charset="0"/>
              </a:rPr>
              <a:t>Contribute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to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the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strategic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analysis</a:t>
            </a:r>
            <a:r>
              <a:rPr lang="es-ES" dirty="0">
                <a:effectLst/>
                <a:latin typeface="Helvetica" pitchFamily="2" charset="0"/>
              </a:rPr>
              <a:t> </a:t>
            </a:r>
            <a:r>
              <a:rPr lang="es-ES" dirty="0" err="1">
                <a:effectLst/>
                <a:latin typeface="Helvetica" pitchFamily="2" charset="0"/>
              </a:rPr>
              <a:t>of</a:t>
            </a:r>
            <a:r>
              <a:rPr lang="es-ES" dirty="0">
                <a:effectLst/>
                <a:latin typeface="Helvetica" pitchFamily="2" charset="0"/>
              </a:rPr>
              <a:t> EURATOM nuclear data </a:t>
            </a:r>
            <a:r>
              <a:rPr lang="es-ES" dirty="0" err="1">
                <a:effectLst/>
                <a:latin typeface="Helvetica" pitchFamily="2" charset="0"/>
              </a:rPr>
              <a:t>capacities</a:t>
            </a:r>
            <a:r>
              <a:rPr lang="es-ES" dirty="0">
                <a:effectLst/>
                <a:latin typeface="Helvetica" pitchFamily="2" charset="0"/>
              </a:rPr>
              <a:t>.</a:t>
            </a:r>
          </a:p>
          <a:p>
            <a:endParaRPr lang="en-GB" dirty="0">
              <a:latin typeface="Helvetica" pitchFamily="2" charset="0"/>
            </a:endParaRPr>
          </a:p>
          <a:p>
            <a:r>
              <a:rPr lang="es-ES" b="1" dirty="0" err="1">
                <a:effectLst/>
                <a:latin typeface="Helvetica" pitchFamily="2" charset="0"/>
              </a:rPr>
              <a:t>Task</a:t>
            </a:r>
            <a:r>
              <a:rPr lang="es-ES" b="1" dirty="0">
                <a:effectLst/>
                <a:latin typeface="Helvetica" pitchFamily="2" charset="0"/>
              </a:rPr>
              <a:t> 3.1 Target </a:t>
            </a:r>
            <a:r>
              <a:rPr lang="es-ES" b="1" dirty="0" err="1">
                <a:effectLst/>
                <a:latin typeface="Helvetica" pitchFamily="2" charset="0"/>
              </a:rPr>
              <a:t>supply</a:t>
            </a:r>
            <a:r>
              <a:rPr lang="es-ES" b="1" dirty="0">
                <a:effectLst/>
                <a:latin typeface="Helvetica" pitchFamily="2" charset="0"/>
              </a:rPr>
              <a:t> (PSI)</a:t>
            </a:r>
          </a:p>
          <a:p>
            <a:endParaRPr lang="es-ES" b="1" dirty="0">
              <a:effectLst/>
              <a:latin typeface="Helvetica" pitchFamily="2" charset="0"/>
            </a:endParaRPr>
          </a:p>
          <a:p>
            <a:r>
              <a:rPr lang="es-ES" b="1" dirty="0" err="1">
                <a:effectLst/>
                <a:latin typeface="Helvetica" pitchFamily="2" charset="0"/>
              </a:rPr>
              <a:t>Task</a:t>
            </a:r>
            <a:r>
              <a:rPr lang="es-ES" b="1" dirty="0">
                <a:effectLst/>
                <a:latin typeface="Helvetica" pitchFamily="2" charset="0"/>
              </a:rPr>
              <a:t> 3.2 </a:t>
            </a:r>
            <a:r>
              <a:rPr lang="es-ES" b="1" dirty="0" err="1">
                <a:effectLst/>
                <a:latin typeface="Helvetica" pitchFamily="2" charset="0"/>
              </a:rPr>
              <a:t>Fostering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the</a:t>
            </a:r>
            <a:r>
              <a:rPr lang="es-ES" b="1" dirty="0">
                <a:effectLst/>
                <a:latin typeface="Helvetica" pitchFamily="2" charset="0"/>
              </a:rPr>
              <a:t> target </a:t>
            </a:r>
            <a:r>
              <a:rPr lang="es-ES" b="1" dirty="0" err="1">
                <a:effectLst/>
                <a:latin typeface="Helvetica" pitchFamily="2" charset="0"/>
              </a:rPr>
              <a:t>maker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network</a:t>
            </a:r>
            <a:r>
              <a:rPr lang="es-ES" b="1" dirty="0">
                <a:effectLst/>
                <a:latin typeface="Helvetica" pitchFamily="2" charset="0"/>
              </a:rPr>
              <a:t> (PSI)</a:t>
            </a:r>
          </a:p>
          <a:p>
            <a:endParaRPr lang="es-ES" b="1" dirty="0">
              <a:effectLst/>
              <a:latin typeface="Helvetica" pitchFamily="2" charset="0"/>
            </a:endParaRPr>
          </a:p>
          <a:p>
            <a:r>
              <a:rPr lang="es-ES" b="1" dirty="0" err="1">
                <a:effectLst/>
                <a:latin typeface="Helvetica" pitchFamily="2" charset="0"/>
              </a:rPr>
              <a:t>Task</a:t>
            </a:r>
            <a:r>
              <a:rPr lang="es-ES" b="1" dirty="0">
                <a:effectLst/>
                <a:latin typeface="Helvetica" pitchFamily="2" charset="0"/>
              </a:rPr>
              <a:t> 3.3 </a:t>
            </a:r>
            <a:r>
              <a:rPr lang="es-ES" b="1" dirty="0" err="1">
                <a:effectLst/>
                <a:latin typeface="Helvetica" pitchFamily="2" charset="0"/>
              </a:rPr>
              <a:t>Implementation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of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an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isotope</a:t>
            </a:r>
            <a:r>
              <a:rPr lang="es-ES" b="1" dirty="0">
                <a:effectLst/>
                <a:latin typeface="Helvetica" pitchFamily="2" charset="0"/>
              </a:rPr>
              <a:t> </a:t>
            </a:r>
            <a:r>
              <a:rPr lang="es-ES" b="1" dirty="0" err="1">
                <a:effectLst/>
                <a:latin typeface="Helvetica" pitchFamily="2" charset="0"/>
              </a:rPr>
              <a:t>separator</a:t>
            </a:r>
            <a:r>
              <a:rPr lang="es-ES" b="1" dirty="0">
                <a:effectLst/>
                <a:latin typeface="Helvetica" pitchFamily="2" charset="0"/>
              </a:rPr>
              <a:t> at PSI (M1-M48), </a:t>
            </a:r>
            <a:r>
              <a:rPr lang="es-ES" b="1" dirty="0" err="1">
                <a:effectLst/>
                <a:latin typeface="Helvetica" pitchFamily="2" charset="0"/>
              </a:rPr>
              <a:t>Task</a:t>
            </a:r>
            <a:r>
              <a:rPr lang="es-ES" b="1" dirty="0">
                <a:effectLst/>
                <a:latin typeface="Helvetica" pitchFamily="2" charset="0"/>
              </a:rPr>
              <a:t> leader: PSI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80529B8-D5A0-C7CB-9906-0FAA8AF26606}"/>
              </a:ext>
            </a:extLst>
          </p:cNvPr>
          <p:cNvSpPr txBox="1"/>
          <p:nvPr/>
        </p:nvSpPr>
        <p:spPr>
          <a:xfrm>
            <a:off x="805417" y="200669"/>
            <a:ext cx="7533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WP3 – Isotope and target supply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7A9FAAB6-B532-A2AC-B64C-E0FD21ECE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APRENDE kick off meeting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79ACB31-A697-A2B2-D14B-E9AED9DB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74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5255E84-C7CB-04DB-3C79-BD7F32C37534}"/>
              </a:ext>
            </a:extLst>
          </p:cNvPr>
          <p:cNvSpPr txBox="1"/>
          <p:nvPr/>
        </p:nvSpPr>
        <p:spPr>
          <a:xfrm>
            <a:off x="2601683" y="2481943"/>
            <a:ext cx="41456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 </a:t>
            </a:r>
            <a:r>
              <a:rPr lang="es-ES" sz="2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s-E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		</a:t>
            </a:r>
            <a:r>
              <a:rPr lang="es-ES" sz="2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Visitor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User</a:t>
            </a:r>
            <a:r>
              <a:rPr lang="es-E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			N00Visitor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password</a:t>
            </a:r>
            <a:r>
              <a:rPr lang="es-E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		Ap486973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419126-F920-CF8C-C58D-C5D88EC9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04FCB-B4B0-D095-E844-72B3486A7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083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F2770-A591-2431-A754-12B4695CA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8A5781B-7F33-1626-7F16-E001A81822BA}"/>
              </a:ext>
            </a:extLst>
          </p:cNvPr>
          <p:cNvSpPr txBox="1"/>
          <p:nvPr/>
        </p:nvSpPr>
        <p:spPr>
          <a:xfrm>
            <a:off x="265812" y="635927"/>
            <a:ext cx="8643634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b="1" dirty="0">
                <a:effectLst/>
                <a:latin typeface="Helvetica" pitchFamily="2" charset="0"/>
              </a:rPr>
              <a:t>Coordinator</a:t>
            </a:r>
            <a:r>
              <a:rPr lang="en-GB" sz="1700" dirty="0">
                <a:effectLst/>
                <a:latin typeface="Helvetica" pitchFamily="2" charset="0"/>
              </a:rPr>
              <a:t>: Dimitri </a:t>
            </a:r>
            <a:r>
              <a:rPr lang="en-GB" sz="1700" dirty="0" err="1">
                <a:effectLst/>
                <a:latin typeface="Helvetica" pitchFamily="2" charset="0"/>
              </a:rPr>
              <a:t>Rochman</a:t>
            </a:r>
            <a:r>
              <a:rPr lang="en-GB" sz="1700" dirty="0">
                <a:effectLst/>
                <a:latin typeface="Helvetica" pitchFamily="2" charset="0"/>
              </a:rPr>
              <a:t> – PSI</a:t>
            </a:r>
          </a:p>
          <a:p>
            <a:r>
              <a:rPr lang="en-GB" sz="1700" b="1" dirty="0">
                <a:latin typeface="Helvetica" pitchFamily="2" charset="0"/>
              </a:rPr>
              <a:t>Objectives</a:t>
            </a:r>
            <a:r>
              <a:rPr lang="en-GB" sz="1700" dirty="0">
                <a:latin typeface="Helvetica" pitchFamily="2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s-ES" sz="1700" dirty="0" err="1">
                <a:effectLst/>
                <a:latin typeface="Helvetica" pitchFamily="2" charset="0"/>
              </a:rPr>
              <a:t>Producing</a:t>
            </a:r>
            <a:r>
              <a:rPr lang="es-ES" sz="1700" dirty="0">
                <a:effectLst/>
                <a:latin typeface="Helvetica" pitchFamily="2" charset="0"/>
              </a:rPr>
              <a:t> new </a:t>
            </a:r>
            <a:r>
              <a:rPr lang="es-ES" sz="1700" dirty="0" err="1">
                <a:effectLst/>
                <a:latin typeface="Helvetica" pitchFamily="2" charset="0"/>
              </a:rPr>
              <a:t>evaluations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for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decay</a:t>
            </a:r>
            <a:r>
              <a:rPr lang="es-ES" sz="1700" dirty="0">
                <a:effectLst/>
                <a:latin typeface="Helvetica" pitchFamily="2" charset="0"/>
              </a:rPr>
              <a:t> data, </a:t>
            </a:r>
            <a:r>
              <a:rPr lang="es-ES" sz="1700" dirty="0" err="1">
                <a:effectLst/>
                <a:latin typeface="Helvetica" pitchFamily="2" charset="0"/>
              </a:rPr>
              <a:t>thermal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scattering</a:t>
            </a:r>
            <a:r>
              <a:rPr lang="es-ES" sz="1700" dirty="0">
                <a:effectLst/>
                <a:latin typeface="Helvetica" pitchFamily="2" charset="0"/>
              </a:rPr>
              <a:t> data, </a:t>
            </a:r>
            <a:r>
              <a:rPr lang="es-ES" sz="1700" dirty="0" err="1">
                <a:effectLst/>
                <a:latin typeface="Helvetica" pitchFamily="2" charset="0"/>
              </a:rPr>
              <a:t>fission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yields</a:t>
            </a:r>
            <a:r>
              <a:rPr lang="es-ES" sz="1700" dirty="0">
                <a:effectLst/>
                <a:latin typeface="Helvetica" pitchFamily="2" charset="0"/>
              </a:rPr>
              <a:t> and </a:t>
            </a:r>
            <a:r>
              <a:rPr lang="es-ES" sz="1700" dirty="0" err="1">
                <a:effectLst/>
                <a:latin typeface="Helvetica" pitchFamily="2" charset="0"/>
              </a:rPr>
              <a:t>cross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sections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of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important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isotopes</a:t>
            </a:r>
            <a:r>
              <a:rPr lang="es-ES" sz="1700" dirty="0">
                <a:effectLst/>
                <a:latin typeface="Helvetica" pitchFamily="2" charset="0"/>
              </a:rPr>
              <a:t> and </a:t>
            </a:r>
            <a:r>
              <a:rPr lang="es-ES" sz="1700" dirty="0" err="1">
                <a:effectLst/>
                <a:latin typeface="Helvetica" pitchFamily="2" charset="0"/>
              </a:rPr>
              <a:t>reactions</a:t>
            </a:r>
            <a:r>
              <a:rPr lang="es-ES" sz="1700" dirty="0">
                <a:latin typeface="Helvetica" pitchFamily="2" charset="0"/>
              </a:rPr>
              <a:t>. </a:t>
            </a:r>
            <a:r>
              <a:rPr lang="es-ES" sz="1700" dirty="0">
                <a:effectLst/>
                <a:latin typeface="Helvetica" pitchFamily="2" charset="0"/>
              </a:rPr>
              <a:t>JEFF </a:t>
            </a:r>
            <a:r>
              <a:rPr lang="es-ES" sz="1700" dirty="0" err="1">
                <a:effectLst/>
                <a:latin typeface="Helvetica" pitchFamily="2" charset="0"/>
              </a:rPr>
              <a:t>project</a:t>
            </a:r>
            <a:endParaRPr lang="es-ES" sz="1700" dirty="0">
              <a:effectLst/>
              <a:latin typeface="Helvetica" pitchFamily="2" charset="0"/>
            </a:endParaRPr>
          </a:p>
          <a:p>
            <a:pPr marL="285750" indent="-285750">
              <a:buFontTx/>
              <a:buChar char="-"/>
            </a:pPr>
            <a:r>
              <a:rPr lang="es-ES" sz="1700" dirty="0" err="1">
                <a:effectLst/>
                <a:latin typeface="Helvetica" pitchFamily="2" charset="0"/>
              </a:rPr>
              <a:t>Development</a:t>
            </a:r>
            <a:r>
              <a:rPr lang="es-ES" sz="1700" dirty="0">
                <a:effectLst/>
                <a:latin typeface="Helvetica" pitchFamily="2" charset="0"/>
              </a:rPr>
              <a:t> and </a:t>
            </a:r>
            <a:r>
              <a:rPr lang="es-ES" sz="1700" dirty="0" err="1">
                <a:effectLst/>
                <a:latin typeface="Helvetica" pitchFamily="2" charset="0"/>
              </a:rPr>
              <a:t>preservation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of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the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knowledge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needed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for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evaluation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work</a:t>
            </a:r>
            <a:endParaRPr lang="es-ES" sz="1700" dirty="0">
              <a:latin typeface="Helvetica" pitchFamily="2" charset="0"/>
            </a:endParaRPr>
          </a:p>
          <a:p>
            <a:pPr marL="285750" indent="-285750">
              <a:buFontTx/>
              <a:buChar char="-"/>
            </a:pPr>
            <a:r>
              <a:rPr lang="es-ES" sz="1700" dirty="0" err="1">
                <a:effectLst/>
                <a:latin typeface="Helvetica" pitchFamily="2" charset="0"/>
              </a:rPr>
              <a:t>Addressing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deficiencies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from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the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past</a:t>
            </a:r>
            <a:r>
              <a:rPr lang="es-ES" sz="1700" dirty="0">
                <a:effectLst/>
                <a:latin typeface="Helvetica" pitchFamily="2" charset="0"/>
              </a:rPr>
              <a:t> and </a:t>
            </a:r>
            <a:r>
              <a:rPr lang="es-ES" sz="1700" dirty="0" err="1">
                <a:effectLst/>
                <a:latin typeface="Helvetica" pitchFamily="2" charset="0"/>
              </a:rPr>
              <a:t>existing</a:t>
            </a:r>
            <a:r>
              <a:rPr lang="es-ES" sz="1700" dirty="0">
                <a:effectLst/>
                <a:latin typeface="Helvetica" pitchFamily="2" charset="0"/>
              </a:rPr>
              <a:t> nuclear data </a:t>
            </a:r>
            <a:r>
              <a:rPr lang="es-ES" sz="1700" dirty="0" err="1">
                <a:effectLst/>
                <a:latin typeface="Helvetica" pitchFamily="2" charset="0"/>
              </a:rPr>
              <a:t>libraries</a:t>
            </a:r>
            <a:endParaRPr lang="es-ES" sz="1700" dirty="0">
              <a:latin typeface="Helvetica" pitchFamily="2" charset="0"/>
            </a:endParaRPr>
          </a:p>
          <a:p>
            <a:pPr marL="285750" indent="-285750">
              <a:buFontTx/>
              <a:buChar char="-"/>
            </a:pPr>
            <a:r>
              <a:rPr lang="es-ES" sz="1700" dirty="0" err="1">
                <a:effectLst/>
                <a:latin typeface="Helvetica" pitchFamily="2" charset="0"/>
              </a:rPr>
              <a:t>Ensure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the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quality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of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the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delivered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evaluations</a:t>
            </a:r>
            <a:r>
              <a:rPr lang="es-ES" sz="1700" dirty="0">
                <a:effectLst/>
                <a:latin typeface="Helvetica" pitchFamily="2" charset="0"/>
              </a:rPr>
              <a:t> (</a:t>
            </a:r>
            <a:r>
              <a:rPr lang="es-ES" sz="1700" dirty="0" err="1">
                <a:effectLst/>
                <a:latin typeface="Helvetica" pitchFamily="2" charset="0"/>
              </a:rPr>
              <a:t>collaboration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with</a:t>
            </a:r>
            <a:r>
              <a:rPr lang="es-ES" sz="1700" dirty="0">
                <a:effectLst/>
                <a:latin typeface="Helvetica" pitchFamily="2" charset="0"/>
              </a:rPr>
              <a:t> WP5)</a:t>
            </a:r>
          </a:p>
          <a:p>
            <a:endParaRPr lang="en-GB" sz="1700" b="1" dirty="0">
              <a:latin typeface="Helvetica" pitchFamily="2" charset="0"/>
            </a:endParaRPr>
          </a:p>
          <a:p>
            <a:r>
              <a:rPr lang="es-ES" sz="1700" b="1" dirty="0" err="1">
                <a:effectLst/>
                <a:latin typeface="Helvetica" pitchFamily="2" charset="0"/>
              </a:rPr>
              <a:t>Task</a:t>
            </a:r>
            <a:r>
              <a:rPr lang="es-ES" sz="1700" b="1" dirty="0">
                <a:effectLst/>
                <a:latin typeface="Helvetica" pitchFamily="2" charset="0"/>
              </a:rPr>
              <a:t> 4.1 </a:t>
            </a:r>
            <a:r>
              <a:rPr lang="es-ES" sz="1700" b="1" dirty="0" err="1">
                <a:effectLst/>
                <a:latin typeface="Helvetica" pitchFamily="2" charset="0"/>
              </a:rPr>
              <a:t>Decay</a:t>
            </a:r>
            <a:r>
              <a:rPr lang="es-ES" sz="1700" b="1" dirty="0">
                <a:effectLst/>
                <a:latin typeface="Helvetica" pitchFamily="2" charset="0"/>
              </a:rPr>
              <a:t> data </a:t>
            </a:r>
            <a:r>
              <a:rPr lang="es-ES" sz="1700" b="1" dirty="0" err="1">
                <a:effectLst/>
                <a:latin typeface="Helvetica" pitchFamily="2" charset="0"/>
              </a:rPr>
              <a:t>evaluation</a:t>
            </a:r>
            <a:r>
              <a:rPr lang="es-ES" sz="1700" b="1" dirty="0">
                <a:effectLst/>
                <a:latin typeface="Helvetica" pitchFamily="2" charset="0"/>
              </a:rPr>
              <a:t> and </a:t>
            </a:r>
            <a:r>
              <a:rPr lang="es-ES" sz="1700" b="1" dirty="0" err="1">
                <a:effectLst/>
                <a:latin typeface="Helvetica" pitchFamily="2" charset="0"/>
              </a:rPr>
              <a:t>education</a:t>
            </a:r>
            <a:r>
              <a:rPr lang="es-ES" sz="1700" b="1" dirty="0">
                <a:effectLst/>
                <a:latin typeface="Helvetica" pitchFamily="2" charset="0"/>
              </a:rPr>
              <a:t> (USOF)</a:t>
            </a:r>
          </a:p>
          <a:p>
            <a:endParaRPr lang="es-ES" sz="1700" b="1" dirty="0">
              <a:effectLst/>
              <a:latin typeface="Helvetica" pitchFamily="2" charset="0"/>
            </a:endParaRPr>
          </a:p>
          <a:p>
            <a:r>
              <a:rPr lang="es-ES" sz="1700" b="1" dirty="0" err="1">
                <a:effectLst/>
                <a:latin typeface="Helvetica" pitchFamily="2" charset="0"/>
              </a:rPr>
              <a:t>Task</a:t>
            </a:r>
            <a:r>
              <a:rPr lang="es-ES" sz="1700" b="1" dirty="0">
                <a:effectLst/>
                <a:latin typeface="Helvetica" pitchFamily="2" charset="0"/>
              </a:rPr>
              <a:t> 4.2 </a:t>
            </a:r>
            <a:r>
              <a:rPr lang="es-ES" sz="1700" b="1" dirty="0" err="1">
                <a:effectLst/>
                <a:latin typeface="Helvetica" pitchFamily="2" charset="0"/>
              </a:rPr>
              <a:t>Thermal</a:t>
            </a:r>
            <a:r>
              <a:rPr lang="es-ES" sz="1700" b="1" dirty="0">
                <a:effectLst/>
                <a:latin typeface="Helvetica" pitchFamily="2" charset="0"/>
              </a:rPr>
              <a:t> </a:t>
            </a:r>
            <a:r>
              <a:rPr lang="es-ES" sz="1700" b="1" dirty="0" err="1">
                <a:effectLst/>
                <a:latin typeface="Helvetica" pitchFamily="2" charset="0"/>
              </a:rPr>
              <a:t>Scattering</a:t>
            </a:r>
            <a:r>
              <a:rPr lang="es-ES" sz="1700" b="1" dirty="0">
                <a:effectLst/>
                <a:latin typeface="Helvetica" pitchFamily="2" charset="0"/>
              </a:rPr>
              <a:t> Data (ESS</a:t>
            </a:r>
            <a:r>
              <a:rPr lang="es-ES" sz="1700" b="1" dirty="0">
                <a:latin typeface="Helvetica" pitchFamily="2" charset="0"/>
              </a:rPr>
              <a:t>)</a:t>
            </a:r>
            <a:endParaRPr lang="es-ES" sz="1700" b="1" dirty="0">
              <a:effectLst/>
              <a:latin typeface="Helvetica" pitchFamily="2" charset="0"/>
            </a:endParaRPr>
          </a:p>
          <a:p>
            <a:r>
              <a:rPr lang="es-ES" sz="1700" dirty="0">
                <a:effectLst/>
                <a:latin typeface="Helvetica" pitchFamily="2" charset="0"/>
              </a:rPr>
              <a:t>4.2.1 </a:t>
            </a:r>
            <a:r>
              <a:rPr lang="es-ES" sz="1700" dirty="0" err="1">
                <a:effectLst/>
                <a:latin typeface="Helvetica" pitchFamily="2" charset="0"/>
              </a:rPr>
              <a:t>Code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development</a:t>
            </a:r>
            <a:endParaRPr lang="es-ES" sz="1700" dirty="0">
              <a:effectLst/>
              <a:latin typeface="Helvetica" pitchFamily="2" charset="0"/>
            </a:endParaRPr>
          </a:p>
          <a:p>
            <a:r>
              <a:rPr lang="es-ES" sz="1700" dirty="0">
                <a:effectLst/>
                <a:latin typeface="Helvetica" pitchFamily="2" charset="0"/>
              </a:rPr>
              <a:t>4.2.2 </a:t>
            </a:r>
            <a:r>
              <a:rPr lang="es-ES" sz="1700" dirty="0" err="1">
                <a:effectLst/>
                <a:latin typeface="Helvetica" pitchFamily="2" charset="0"/>
              </a:rPr>
              <a:t>Evaluation</a:t>
            </a:r>
            <a:endParaRPr lang="es-ES" sz="1700" dirty="0">
              <a:effectLst/>
              <a:latin typeface="Helvetica" pitchFamily="2" charset="0"/>
            </a:endParaRPr>
          </a:p>
          <a:p>
            <a:endParaRPr lang="es-ES" sz="1700" dirty="0">
              <a:effectLst/>
              <a:latin typeface="Helvetica" pitchFamily="2" charset="0"/>
            </a:endParaRPr>
          </a:p>
          <a:p>
            <a:r>
              <a:rPr lang="es-ES" sz="1700" b="1" dirty="0" err="1">
                <a:effectLst/>
                <a:latin typeface="Helvetica" pitchFamily="2" charset="0"/>
              </a:rPr>
              <a:t>Task</a:t>
            </a:r>
            <a:r>
              <a:rPr lang="es-ES" sz="1700" b="1" dirty="0">
                <a:effectLst/>
                <a:latin typeface="Helvetica" pitchFamily="2" charset="0"/>
              </a:rPr>
              <a:t> 4.3 </a:t>
            </a:r>
            <a:r>
              <a:rPr lang="es-ES" sz="1700" b="1" dirty="0" err="1">
                <a:effectLst/>
                <a:latin typeface="Helvetica" pitchFamily="2" charset="0"/>
              </a:rPr>
              <a:t>Fission</a:t>
            </a:r>
            <a:r>
              <a:rPr lang="es-ES" sz="1700" b="1" dirty="0">
                <a:effectLst/>
                <a:latin typeface="Helvetica" pitchFamily="2" charset="0"/>
              </a:rPr>
              <a:t> </a:t>
            </a:r>
            <a:r>
              <a:rPr lang="es-ES" sz="1700" b="1" dirty="0" err="1">
                <a:effectLst/>
                <a:latin typeface="Helvetica" pitchFamily="2" charset="0"/>
              </a:rPr>
              <a:t>yield</a:t>
            </a:r>
            <a:r>
              <a:rPr lang="es-ES" sz="1700" b="1" dirty="0">
                <a:effectLst/>
                <a:latin typeface="Helvetica" pitchFamily="2" charset="0"/>
              </a:rPr>
              <a:t> </a:t>
            </a:r>
            <a:r>
              <a:rPr lang="es-ES" sz="1700" b="1" dirty="0" err="1">
                <a:effectLst/>
                <a:latin typeface="Helvetica" pitchFamily="2" charset="0"/>
              </a:rPr>
              <a:t>evaluation</a:t>
            </a:r>
            <a:r>
              <a:rPr lang="es-ES" sz="1700" b="1" dirty="0">
                <a:effectLst/>
                <a:latin typeface="Helvetica" pitchFamily="2" charset="0"/>
              </a:rPr>
              <a:t> (CEA)</a:t>
            </a:r>
          </a:p>
          <a:p>
            <a:r>
              <a:rPr lang="es-ES" sz="1700" dirty="0">
                <a:effectLst/>
                <a:latin typeface="Helvetica" pitchFamily="2" charset="0"/>
              </a:rPr>
              <a:t>4.3.1 </a:t>
            </a:r>
            <a:r>
              <a:rPr lang="es-ES" sz="1700" dirty="0" err="1">
                <a:effectLst/>
                <a:latin typeface="Helvetica" pitchFamily="2" charset="0"/>
              </a:rPr>
              <a:t>Fission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yield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investigations</a:t>
            </a:r>
            <a:endParaRPr lang="es-ES" sz="1700" dirty="0">
              <a:effectLst/>
              <a:latin typeface="Helvetica" pitchFamily="2" charset="0"/>
            </a:endParaRPr>
          </a:p>
          <a:p>
            <a:r>
              <a:rPr lang="es-ES" sz="1700" dirty="0">
                <a:effectLst/>
                <a:latin typeface="Helvetica" pitchFamily="2" charset="0"/>
              </a:rPr>
              <a:t>4.3.2 </a:t>
            </a:r>
            <a:r>
              <a:rPr lang="es-ES" sz="1700" dirty="0" err="1">
                <a:effectLst/>
                <a:latin typeface="Helvetica" pitchFamily="2" charset="0"/>
              </a:rPr>
              <a:t>Fission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yield</a:t>
            </a:r>
            <a:r>
              <a:rPr lang="es-ES" sz="1700" dirty="0">
                <a:effectLst/>
                <a:latin typeface="Helvetica" pitchFamily="2" charset="0"/>
              </a:rPr>
              <a:t> benchmarking</a:t>
            </a:r>
          </a:p>
          <a:p>
            <a:endParaRPr lang="es-ES" sz="1700" b="1" dirty="0">
              <a:effectLst/>
              <a:latin typeface="Helvetica" pitchFamily="2" charset="0"/>
            </a:endParaRPr>
          </a:p>
          <a:p>
            <a:r>
              <a:rPr lang="es-ES" sz="1700" b="1" dirty="0" err="1">
                <a:effectLst/>
                <a:latin typeface="Helvetica" pitchFamily="2" charset="0"/>
              </a:rPr>
              <a:t>Task</a:t>
            </a:r>
            <a:r>
              <a:rPr lang="es-ES" sz="1700" b="1" dirty="0">
                <a:effectLst/>
                <a:latin typeface="Helvetica" pitchFamily="2" charset="0"/>
              </a:rPr>
              <a:t> 4.4 Cross </a:t>
            </a:r>
            <a:r>
              <a:rPr lang="es-ES" sz="1700" b="1" dirty="0" err="1">
                <a:effectLst/>
                <a:latin typeface="Helvetica" pitchFamily="2" charset="0"/>
              </a:rPr>
              <a:t>section</a:t>
            </a:r>
            <a:r>
              <a:rPr lang="es-ES" sz="1700" b="1" dirty="0">
                <a:effectLst/>
                <a:latin typeface="Helvetica" pitchFamily="2" charset="0"/>
              </a:rPr>
              <a:t> </a:t>
            </a:r>
            <a:r>
              <a:rPr lang="es-ES" sz="1700" b="1" dirty="0" err="1">
                <a:effectLst/>
                <a:latin typeface="Helvetica" pitchFamily="2" charset="0"/>
              </a:rPr>
              <a:t>evaluation</a:t>
            </a:r>
            <a:r>
              <a:rPr lang="es-ES" sz="1700" b="1" dirty="0">
                <a:effectLst/>
                <a:latin typeface="Helvetica" pitchFamily="2" charset="0"/>
              </a:rPr>
              <a:t> (CEA)</a:t>
            </a:r>
          </a:p>
          <a:p>
            <a:r>
              <a:rPr lang="es-ES" sz="1700" dirty="0">
                <a:effectLst/>
                <a:latin typeface="Helvetica" pitchFamily="2" charset="0"/>
              </a:rPr>
              <a:t>4.4.2 File </a:t>
            </a:r>
            <a:r>
              <a:rPr lang="es-ES" sz="1700" dirty="0" err="1">
                <a:effectLst/>
                <a:latin typeface="Helvetica" pitchFamily="2" charset="0"/>
              </a:rPr>
              <a:t>processing</a:t>
            </a:r>
            <a:r>
              <a:rPr lang="es-ES" sz="1700" dirty="0">
                <a:effectLst/>
                <a:latin typeface="Helvetica" pitchFamily="2" charset="0"/>
              </a:rPr>
              <a:t> and </a:t>
            </a:r>
            <a:r>
              <a:rPr lang="es-ES" sz="1700" dirty="0" err="1">
                <a:effectLst/>
                <a:latin typeface="Helvetica" pitchFamily="2" charset="0"/>
              </a:rPr>
              <a:t>cross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section</a:t>
            </a:r>
            <a:r>
              <a:rPr lang="es-ES" sz="1700" dirty="0">
                <a:effectLst/>
                <a:latin typeface="Helvetica" pitchFamily="2" charset="0"/>
              </a:rPr>
              <a:t> benchmarking</a:t>
            </a:r>
          </a:p>
          <a:p>
            <a:r>
              <a:rPr lang="es-ES" sz="1700" dirty="0">
                <a:effectLst/>
                <a:latin typeface="Helvetica" pitchFamily="2" charset="0"/>
              </a:rPr>
              <a:t>4.4.3 Cross </a:t>
            </a:r>
            <a:r>
              <a:rPr lang="es-ES" sz="1700" dirty="0" err="1">
                <a:effectLst/>
                <a:latin typeface="Helvetica" pitchFamily="2" charset="0"/>
              </a:rPr>
              <a:t>section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evaluation</a:t>
            </a:r>
            <a:r>
              <a:rPr lang="es-ES" sz="1700" dirty="0">
                <a:effectLst/>
                <a:latin typeface="Helvetica" pitchFamily="2" charset="0"/>
              </a:rPr>
              <a:t> </a:t>
            </a:r>
            <a:r>
              <a:rPr lang="es-ES" sz="1700" dirty="0" err="1">
                <a:effectLst/>
                <a:latin typeface="Helvetica" pitchFamily="2" charset="0"/>
              </a:rPr>
              <a:t>tools</a:t>
            </a:r>
            <a:endParaRPr lang="es-ES" sz="1700" b="1" dirty="0">
              <a:effectLst/>
              <a:latin typeface="Helvetica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F94CB43-9E00-50A4-E6E3-3E6B380FB51F}"/>
              </a:ext>
            </a:extLst>
          </p:cNvPr>
          <p:cNvSpPr txBox="1"/>
          <p:nvPr/>
        </p:nvSpPr>
        <p:spPr>
          <a:xfrm>
            <a:off x="805417" y="200669"/>
            <a:ext cx="7533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WP4 – Nuclear data evaluation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544C5D3F-D7B6-484B-0F64-2FAF4C611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APRENDE kick off meeting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3B3622A-EEFE-D8DB-6EE1-E9B533243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74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30D386-24EF-8600-22F6-FBA7E6B79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595DECE-A314-A375-2ECF-2C3890AA883B}"/>
              </a:ext>
            </a:extLst>
          </p:cNvPr>
          <p:cNvSpPr txBox="1"/>
          <p:nvPr/>
        </p:nvSpPr>
        <p:spPr>
          <a:xfrm>
            <a:off x="265812" y="635927"/>
            <a:ext cx="8643634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b="1" dirty="0">
                <a:effectLst/>
                <a:latin typeface="Helvetica" pitchFamily="2" charset="0"/>
              </a:rPr>
              <a:t>Coordinator</a:t>
            </a:r>
            <a:r>
              <a:rPr lang="en-GB" sz="1700" dirty="0">
                <a:effectLst/>
                <a:latin typeface="Helvetica" pitchFamily="2" charset="0"/>
              </a:rPr>
              <a:t>: Robert </a:t>
            </a:r>
            <a:r>
              <a:rPr lang="en-GB" sz="1700" dirty="0" err="1">
                <a:effectLst/>
                <a:latin typeface="Helvetica" pitchFamily="2" charset="0"/>
              </a:rPr>
              <a:t>Jacqmin</a:t>
            </a:r>
            <a:r>
              <a:rPr lang="en-GB" sz="1700" dirty="0">
                <a:effectLst/>
                <a:latin typeface="Helvetica" pitchFamily="2" charset="0"/>
              </a:rPr>
              <a:t> – CEA &amp; </a:t>
            </a:r>
            <a:r>
              <a:rPr lang="en-GB" sz="1700" dirty="0" err="1">
                <a:effectLst/>
                <a:latin typeface="Helvetica" pitchFamily="2" charset="0"/>
              </a:rPr>
              <a:t>Óscar</a:t>
            </a:r>
            <a:r>
              <a:rPr lang="en-GB" sz="1700" dirty="0">
                <a:effectLst/>
                <a:latin typeface="Helvetica" pitchFamily="2" charset="0"/>
              </a:rPr>
              <a:t> </a:t>
            </a:r>
            <a:r>
              <a:rPr lang="en-GB" sz="1700" dirty="0" err="1">
                <a:effectLst/>
                <a:latin typeface="Helvetica" pitchFamily="2" charset="0"/>
              </a:rPr>
              <a:t>Cabellos</a:t>
            </a:r>
            <a:r>
              <a:rPr lang="en-GB" sz="1700" dirty="0">
                <a:effectLst/>
                <a:latin typeface="Helvetica" pitchFamily="2" charset="0"/>
              </a:rPr>
              <a:t> – UPM</a:t>
            </a:r>
          </a:p>
          <a:p>
            <a:r>
              <a:rPr lang="en-GB" sz="1700" b="1" dirty="0">
                <a:latin typeface="Helvetica" pitchFamily="2" charset="0"/>
              </a:rPr>
              <a:t>Objectives</a:t>
            </a:r>
            <a:r>
              <a:rPr lang="en-GB" sz="1700" dirty="0">
                <a:latin typeface="Helvetica" pitchFamily="2" charset="0"/>
              </a:rPr>
              <a:t>: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Helvetica" pitchFamily="2" charset="0"/>
              </a:rPr>
              <a:t>Producing sensitivity profiles and impact studies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Helvetica" pitchFamily="2" charset="0"/>
              </a:rPr>
              <a:t>Identifying nuclear data trends from the analyses of integral experiments and data assimilation studies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Helvetica" pitchFamily="2" charset="0"/>
              </a:rPr>
              <a:t>New integral experiments and needs</a:t>
            </a:r>
          </a:p>
          <a:p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5.1.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Sensitivity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analyses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uncertainty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quantification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(CIEMAT)</a:t>
            </a: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5.1.1.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Sensitivity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analyses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priorities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nuclear data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improvements</a:t>
            </a:r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5.1.2. Nuclear data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uncertainty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propagation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reactor and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shielding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5.1.3. Nuclear data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uncertainty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propagation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fuel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cycles</a:t>
            </a:r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5.2: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and data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assimilation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(UPM)</a:t>
            </a: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5.2.1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Analyses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integral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measurements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reactor data</a:t>
            </a: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5.2.2.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Correlations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integral data</a:t>
            </a: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5.2.3.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Assimilation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group-averaged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data,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derivation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JEFF4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trends</a:t>
            </a:r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5.2.4. Direct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inclusion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EXFOR data in a global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assimilation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5.3: New integral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r>
              <a:rPr lang="es-ES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data (CEA)</a:t>
            </a: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5.3.1.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LR-0 and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reactors</a:t>
            </a:r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5.3.2.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-detector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5.3.3. Future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nuclear data </a:t>
            </a:r>
            <a:r>
              <a:rPr lang="es-E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endParaRPr lang="es-E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DF47892-9D3B-C794-F939-5A5AB9009067}"/>
              </a:ext>
            </a:extLst>
          </p:cNvPr>
          <p:cNvSpPr txBox="1"/>
          <p:nvPr/>
        </p:nvSpPr>
        <p:spPr>
          <a:xfrm>
            <a:off x="159488" y="200669"/>
            <a:ext cx="8803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WP5 – Nuclear data validation, sensitivity analyses and impact studies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F7E4687-0194-4D6A-9031-2ECB06DD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APRENDE kick off meeting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BA92AE2-209A-5354-E6F1-1876F5247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637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813D3-1802-6307-71C5-EA64065D9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4B7AF1C-6440-7BED-1973-261E67356ACB}"/>
              </a:ext>
            </a:extLst>
          </p:cNvPr>
          <p:cNvSpPr txBox="1"/>
          <p:nvPr/>
        </p:nvSpPr>
        <p:spPr>
          <a:xfrm>
            <a:off x="250183" y="908555"/>
            <a:ext cx="864363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Arnd </a:t>
            </a:r>
            <a:r>
              <a:rPr lang="en-GB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Junghans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HZDR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Training activities of early-stage researchers and scientific visitors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Provide beam time at the consortium facilities and support experiments there.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Organize 2 summer schools.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6.1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(LGI)</a:t>
            </a:r>
          </a:p>
          <a:p>
            <a:endParaRPr lang="es-ES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6.2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Proposals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Transnational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Access and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Training (HZDR)</a:t>
            </a:r>
          </a:p>
          <a:p>
            <a:endParaRPr lang="es-ES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6.3 Access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neutron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beam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facilities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(HZDR)</a:t>
            </a:r>
          </a:p>
          <a:p>
            <a:endParaRPr lang="es-ES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6.4 Training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early-stage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researchers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visits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(HZDR)</a:t>
            </a:r>
          </a:p>
          <a:p>
            <a:endParaRPr lang="es-ES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6.5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summer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(USE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6.6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Dissemination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exploitation</a:t>
            </a:r>
            <a:r>
              <a:rPr lang="es-E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(CIEMAT)</a:t>
            </a:r>
          </a:p>
          <a:p>
            <a:endParaRPr lang="es-ES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76DA568-490D-BC11-6EB2-72C2CB7EE2CD}"/>
              </a:ext>
            </a:extLst>
          </p:cNvPr>
          <p:cNvSpPr txBox="1"/>
          <p:nvPr/>
        </p:nvSpPr>
        <p:spPr>
          <a:xfrm>
            <a:off x="159488" y="200669"/>
            <a:ext cx="88031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WP6 – Communication, transnational access, education &amp; training,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dissemination &amp; exploitation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BC61E946-C3F0-7594-830E-30EAA938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APRENDE kick off meeting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C16220A-76D6-A104-613E-977E49BD7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994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025653-0758-0230-207F-8F0496224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BF61904-2366-F4C5-9AD0-C70F32A8F5CF}"/>
              </a:ext>
            </a:extLst>
          </p:cNvPr>
          <p:cNvSpPr txBox="1"/>
          <p:nvPr/>
        </p:nvSpPr>
        <p:spPr>
          <a:xfrm>
            <a:off x="356191" y="766732"/>
            <a:ext cx="8431618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b="1" dirty="0">
                <a:effectLst/>
                <a:latin typeface="Helvetica" pitchFamily="2" charset="0"/>
              </a:rPr>
              <a:t>Coordinator</a:t>
            </a:r>
            <a:r>
              <a:rPr lang="en-GB" sz="1700" dirty="0">
                <a:effectLst/>
                <a:latin typeface="Helvetica" pitchFamily="2" charset="0"/>
              </a:rPr>
              <a:t>: Daniel </a:t>
            </a:r>
            <a:r>
              <a:rPr lang="en-GB" sz="1700" dirty="0" err="1">
                <a:effectLst/>
                <a:latin typeface="Helvetica" pitchFamily="2" charset="0"/>
              </a:rPr>
              <a:t>Cano</a:t>
            </a:r>
            <a:r>
              <a:rPr lang="en-GB" sz="1700">
                <a:effectLst/>
                <a:latin typeface="Helvetica" pitchFamily="2" charset="0"/>
              </a:rPr>
              <a:t>-Ott</a:t>
            </a:r>
            <a:r>
              <a:rPr lang="en-GB" sz="1700">
                <a:latin typeface="Helvetica" pitchFamily="2" charset="0"/>
              </a:rPr>
              <a:t> </a:t>
            </a:r>
            <a:r>
              <a:rPr lang="en-GB" sz="1700" dirty="0">
                <a:effectLst/>
                <a:latin typeface="Helvetica" pitchFamily="2" charset="0"/>
              </a:rPr>
              <a:t>– CIEMAT</a:t>
            </a:r>
          </a:p>
          <a:p>
            <a:r>
              <a:rPr lang="en-GB" sz="1700" b="1" dirty="0">
                <a:latin typeface="Helvetica" pitchFamily="2" charset="0"/>
              </a:rPr>
              <a:t>Objectives</a:t>
            </a:r>
            <a:r>
              <a:rPr lang="en-GB" sz="1700" dirty="0">
                <a:latin typeface="Helvetica" pitchFamily="2" charset="0"/>
              </a:rPr>
              <a:t>: </a:t>
            </a:r>
            <a:endParaRPr lang="en-GB" sz="1700" dirty="0">
              <a:effectLst/>
              <a:latin typeface="Helvetica" pitchFamily="2" charset="0"/>
            </a:endParaRP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effectLst/>
                <a:latin typeface="Helvetica" pitchFamily="2" charset="0"/>
              </a:rPr>
              <a:t>Set up an appropriate governance structure and internal communication methods.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effectLst/>
                <a:latin typeface="Helvetica" pitchFamily="2" charset="0"/>
              </a:rPr>
              <a:t>Closely monitor the project implementation to meet the objectives in time, scope and budget.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effectLst/>
                <a:latin typeface="Helvetica" pitchFamily="2" charset="0"/>
              </a:rPr>
              <a:t>Define and maintain the decisional and operational framework, including risk management.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effectLst/>
                <a:latin typeface="Helvetica" pitchFamily="2" charset="0"/>
              </a:rPr>
              <a:t>Ensure high-quality deliverables.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effectLst/>
                <a:latin typeface="Helvetica" pitchFamily="2" charset="0"/>
              </a:rPr>
              <a:t>Monitor the project’s resources in line with the financial guidelines.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effectLst/>
                <a:latin typeface="Helvetica" pitchFamily="2" charset="0"/>
              </a:rPr>
              <a:t>Drive the interactions with the project and end-users.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effectLst/>
                <a:latin typeface="Helvetica" pitchFamily="2" charset="0"/>
              </a:rPr>
              <a:t>Enforce gender equality and mitigate the carbon footprint of the project.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effectLst/>
                <a:latin typeface="Helvetica" pitchFamily="2" charset="0"/>
              </a:rPr>
              <a:t>Foster the scientific exchange between the projects partners and coordinate the activities with JEFF, IAEA, and OECD-NEA.</a:t>
            </a:r>
          </a:p>
          <a:p>
            <a:pPr marL="285750" indent="-285750">
              <a:buFont typeface="Letra del sistema regular"/>
              <a:buChar char="-"/>
            </a:pPr>
            <a:endParaRPr lang="en-GB" sz="1700" dirty="0">
              <a:latin typeface="Helvetica" pitchFamily="2" charset="0"/>
            </a:endParaRPr>
          </a:p>
          <a:p>
            <a:r>
              <a:rPr lang="en-GB" sz="1700" b="1" dirty="0">
                <a:effectLst/>
                <a:latin typeface="Helvetica" pitchFamily="2" charset="0"/>
              </a:rPr>
              <a:t>Task 7.1 Project management (CIEMAT)</a:t>
            </a:r>
          </a:p>
          <a:p>
            <a:endParaRPr lang="en-GB" sz="1700" b="1" dirty="0">
              <a:effectLst/>
              <a:latin typeface="Helvetica" pitchFamily="2" charset="0"/>
            </a:endParaRPr>
          </a:p>
          <a:p>
            <a:r>
              <a:rPr lang="en-GB" sz="1700" b="1" dirty="0">
                <a:effectLst/>
                <a:latin typeface="Helvetica" pitchFamily="2" charset="0"/>
              </a:rPr>
              <a:t>Task 7.2 Scientific exchange between project partners and coordination with external agencies (CIEMAT)</a:t>
            </a:r>
            <a:endParaRPr lang="en-GB" sz="1700" b="1" dirty="0">
              <a:latin typeface="Helvetica" pitchFamily="2" charset="0"/>
            </a:endParaRPr>
          </a:p>
          <a:p>
            <a:endParaRPr lang="en-GB" sz="1700" b="1" dirty="0">
              <a:effectLst/>
              <a:latin typeface="Helvetica" pitchFamily="2" charset="0"/>
            </a:endParaRPr>
          </a:p>
          <a:p>
            <a:r>
              <a:rPr lang="en-GB" sz="1700" b="1" dirty="0">
                <a:effectLst/>
                <a:latin typeface="Helvetica" pitchFamily="2" charset="0"/>
              </a:rPr>
              <a:t>Task 7.3 Data management (CIEMAT)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8EC4BB6-99EB-04A2-9C3D-58D3EDA6BCB5}"/>
              </a:ext>
            </a:extLst>
          </p:cNvPr>
          <p:cNvSpPr txBox="1"/>
          <p:nvPr/>
        </p:nvSpPr>
        <p:spPr>
          <a:xfrm>
            <a:off x="2935077" y="212651"/>
            <a:ext cx="3616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WP7 – Project management 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44F42379-DFA3-A6D1-F793-AB553412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E835AD6-38E7-1860-AB24-86BB74810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16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748083-B9DC-2297-1E9A-807BAA7F4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03ADF77-D3FE-A5F0-7D15-B8D58BEFCF6D}"/>
              </a:ext>
            </a:extLst>
          </p:cNvPr>
          <p:cNvSpPr txBox="1"/>
          <p:nvPr/>
        </p:nvSpPr>
        <p:spPr>
          <a:xfrm>
            <a:off x="356191" y="826929"/>
            <a:ext cx="84316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APRENDE logo. LGI is preparing some proposals.</a:t>
            </a:r>
          </a:p>
          <a:p>
            <a:pPr marL="285750" indent="-285750">
              <a:buFontTx/>
              <a:buChar char="-"/>
            </a:pP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Access 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common documents, via LGI Teams and web server (LGI)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B8CE08A-6A76-2C7F-B645-73F756B07941}"/>
              </a:ext>
            </a:extLst>
          </p:cNvPr>
          <p:cNvSpPr txBox="1"/>
          <p:nvPr/>
        </p:nvSpPr>
        <p:spPr>
          <a:xfrm>
            <a:off x="3955803" y="233916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E5D78971-525F-7FAD-6A10-F9AC93D25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E33043-C628-174F-3C7F-F6916A4C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40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C4745BB-4F14-A16E-DC35-04E2BE765270}"/>
              </a:ext>
            </a:extLst>
          </p:cNvPr>
          <p:cNvSpPr txBox="1"/>
          <p:nvPr/>
        </p:nvSpPr>
        <p:spPr>
          <a:xfrm>
            <a:off x="2935077" y="212651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 kick off meeting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A8C139B3-3306-DBB9-16DE-FA142065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8B4DC2D-739E-A21D-E850-177A0C2E1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3</a:t>
            </a:fld>
            <a:endParaRPr lang="en-GB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7C41A6D-EC5D-B782-8635-E9CCB7D6F74F}"/>
              </a:ext>
            </a:extLst>
          </p:cNvPr>
          <p:cNvSpPr txBox="1"/>
          <p:nvPr/>
        </p:nvSpPr>
        <p:spPr>
          <a:xfrm>
            <a:off x="276446" y="1148316"/>
            <a:ext cx="834655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Goals of today’s meetings: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Review and clarify the APRENDE project, including: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Activities foreseen and milestones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Compromised results and deliverables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Implications for the different partners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Resources to be committed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Review the procedures and obligations for the execution of the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Hold the first General Assembly meeting and complete the administrative definition of the project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52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9FC075F-A9BA-ED9F-E1DA-DCBE984F6D2F}"/>
              </a:ext>
            </a:extLst>
          </p:cNvPr>
          <p:cNvSpPr txBox="1"/>
          <p:nvPr/>
        </p:nvSpPr>
        <p:spPr>
          <a:xfrm>
            <a:off x="154171" y="724671"/>
            <a:ext cx="883565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09:00 → 09:15 Welcome and introduction						Daniel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Cano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Ott (CIEMAT) 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09:15 → 09:35 Information from the EC Project Officer 				Katerina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Peckova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(EC)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09:35 → 09:50 Introduction of the LGI team						Clara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Demange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(LGI)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09:50 → 10:20 </a:t>
            </a:r>
            <a:r>
              <a:rPr lang="en-GB" sz="1300" b="1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WP1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- Development of new equipment and infrastructures	Carlos Guerrero (U. Sevilla)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10:20 → 10:50 </a:t>
            </a:r>
            <a:r>
              <a:rPr lang="en-GB" sz="1300" b="1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WP2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- New nuclear data measurements 				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Maëlle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Kerveno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(CNRS/IPHC)</a:t>
            </a:r>
          </a:p>
          <a:p>
            <a:r>
              <a:rPr lang="en-GB" sz="1300" b="1" kern="100" noProof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10:50 → 11:20 Coffee break</a:t>
            </a:r>
            <a:endParaRPr lang="en-GB" sz="1300" kern="100" noProof="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 (Cuerpo en alfa"/>
            </a:endParaRP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11:20 → 11:50 </a:t>
            </a:r>
            <a:r>
              <a:rPr lang="en-GB" sz="1300" b="1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WP3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- Isotope and target supply 					Dimitri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Rochman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(PSI),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Goedele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Sibbens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(EC JRC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Geel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), Dr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Rugard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Dressler (PSI)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11:50 → 12:20 </a:t>
            </a:r>
            <a:r>
              <a:rPr lang="en-GB" sz="1300" b="1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WP4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- Nuclear data evaluation 						Dimitri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Rochman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(PSI)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12:20 → 13:00 </a:t>
            </a:r>
            <a:r>
              <a:rPr lang="en-GB" sz="1300" b="1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WP5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- Nuclear data validation, sensitivity analyses and impact studies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	12:20 Nuclear data validation 							Robert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Jacqmin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(CEA)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	12:40 Sensitivity analyses and impact studies 					Oscar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Cabellos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(UPM)</a:t>
            </a:r>
          </a:p>
          <a:p>
            <a:r>
              <a:rPr lang="en-GB" sz="1300" b="1" kern="100" noProof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13:00 → 14:15 Lunch</a:t>
            </a:r>
            <a:endParaRPr lang="en-GB" sz="1300" kern="100" noProof="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 (Cuerpo en alfa"/>
            </a:endParaRP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14:15 → 15:20 </a:t>
            </a:r>
            <a:r>
              <a:rPr lang="en-GB" sz="1300" b="1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WP6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- Communication, transnational access, education &amp; training, dissemination &amp; exploitation</a:t>
            </a:r>
          </a:p>
          <a:p>
            <a:pPr lvl="1"/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14:15 Communication plan								Johan Díaz (LGI)</a:t>
            </a:r>
          </a:p>
          <a:p>
            <a:pPr lvl="1"/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14:30 Transnational access, access to facilities and scientific visits Arnd JUNGHANS (HZDR)</a:t>
            </a:r>
          </a:p>
          <a:p>
            <a:pPr lvl="1"/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14:50 Organisation of schools 							Carlos Guerrero (U. Sevilla)</a:t>
            </a:r>
          </a:p>
          <a:p>
            <a:pPr lvl="1"/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15:05 Dissemination and exploitation 						Daniel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Cano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Ott (CIEMAT)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15:20 → 16:10 </a:t>
            </a:r>
            <a:r>
              <a:rPr lang="en-GB" sz="1300" b="1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WP7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Project management</a:t>
            </a:r>
          </a:p>
          <a:p>
            <a:pPr lvl="1"/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15:20 Project management 								Daniel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Cano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Ott (CIEMAT)</a:t>
            </a:r>
          </a:p>
          <a:p>
            <a:pPr lvl="1"/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15:35 Scientific exchange between project partners and coordination with external agencies															Daniel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Cano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Ott (CIEMAT)</a:t>
            </a:r>
          </a:p>
          <a:p>
            <a:pPr lvl="1"/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15:45 APRENDE and JEFF								Arjan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Plompen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(JRC-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Geel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)</a:t>
            </a:r>
          </a:p>
          <a:p>
            <a:pPr lvl="1"/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15:55 Data management 								Clara </a:t>
            </a:r>
            <a:r>
              <a:rPr lang="en-GB" sz="1300" kern="100" noProof="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Demange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 (LGI)</a:t>
            </a:r>
          </a:p>
          <a:p>
            <a:r>
              <a:rPr lang="en-GB" sz="1300" b="1" kern="100" noProof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16:10 → 16:40 Coffee break</a:t>
            </a:r>
            <a:endParaRPr lang="en-GB" sz="1300" kern="100" noProof="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 (Cuerpo en alfa"/>
            </a:endParaRP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16:40 → 18:00 </a:t>
            </a:r>
            <a:r>
              <a:rPr lang="en-GB" sz="1300" b="1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General assembly</a:t>
            </a:r>
          </a:p>
          <a:p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20:30 → 22:30 Dinner at Panamera (</a:t>
            </a:r>
            <a:r>
              <a:rPr lang="en-GB" sz="1300" kern="100" noProof="0" dirty="0"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all details can be found on the Indico agenda</a:t>
            </a:r>
            <a:r>
              <a:rPr lang="en-GB" sz="1300" kern="100" noProof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Cuerpo en alfa"/>
              </a:rPr>
              <a:t>)</a:t>
            </a:r>
            <a:endParaRPr lang="en-GB" sz="1300" noProof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CAD658F-6B86-02BA-0124-E97A6B3F800B}"/>
              </a:ext>
            </a:extLst>
          </p:cNvPr>
          <p:cNvSpPr txBox="1"/>
          <p:nvPr/>
        </p:nvSpPr>
        <p:spPr>
          <a:xfrm>
            <a:off x="3524116" y="191386"/>
            <a:ext cx="2095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Today’s agenda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8573C916-2DD1-7DEF-93A8-E72DE15F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4EDC2E7-8B42-071F-EC2B-1F3E41C63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57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9185BF-6005-3A8D-2F3A-4B8832C44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3BCE430-934D-3016-AE07-6822063097CA}"/>
              </a:ext>
            </a:extLst>
          </p:cNvPr>
          <p:cNvSpPr txBox="1"/>
          <p:nvPr/>
        </p:nvSpPr>
        <p:spPr>
          <a:xfrm>
            <a:off x="356190" y="674095"/>
            <a:ext cx="843161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Grant agreement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101164596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HORIZON-EURATOM-2023-NRT-01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Project start date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01/10/2024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Duration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48 months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Requested EC contribution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			3,999,900 €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Contributions from non-member states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	982,500 €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43 Institutions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CIEMAT,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Atomki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CEA, CERN, CVREZ, ENEA, ESS, GANIL, HZDR, CSIC, IFIN-HH, INFN, IRSN, JSI, KIT, LGI, NRG, NTUA, PTB, SCK CEN, STUBA, TUW, UBU, RUG, UION, JYU, ULODZ, UMAR, UPC, UPM, USE, USOF, UU, ENEN, CNRS, (AE) UNANTES, (AE) IMT, (AE) INPG, JRC, EPFL, PSI, UKAEA, NPL, UEDIN.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(2 non-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): AU, BE, BU, </a:t>
            </a:r>
            <a:r>
              <a:rPr lang="es-E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CZ, FI, FR, GE, GR, HU, IT, NE, PL, RO, SE, SK, SL, SP, </a:t>
            </a:r>
            <a:r>
              <a:rPr lang="es-E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: CIEMAT (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Spain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38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deliverables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+ 18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milestones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056ADDD-A237-28A5-26F3-E4D52FA80EA2}"/>
              </a:ext>
            </a:extLst>
          </p:cNvPr>
          <p:cNvSpPr txBox="1"/>
          <p:nvPr/>
        </p:nvSpPr>
        <p:spPr>
          <a:xfrm>
            <a:off x="3551528" y="228733"/>
            <a:ext cx="2040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 data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E448BD8A-5B64-8D37-2F3A-5F45ABC6B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125E07-20A0-6BBF-D68B-2735852C3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0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5F05F-2382-B015-D7D8-2519EF940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72F16B3-16B6-02DB-9A41-4EA0BDEEFBCC}"/>
              </a:ext>
            </a:extLst>
          </p:cNvPr>
          <p:cNvSpPr txBox="1"/>
          <p:nvPr/>
        </p:nvSpPr>
        <p:spPr>
          <a:xfrm>
            <a:off x="356191" y="751344"/>
            <a:ext cx="843161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Letra del sistema regular"/>
              <a:buChar char="-"/>
            </a:pP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Conducting experiments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obtain new and improved nuclear data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Developing and improving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detectors, 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experimental techniques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infrastructures, and data analysis methodologies.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Evaluating available experimental nuclear data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relevant for energy and non-energy applications, 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producing evaluated nuclear data files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the end-users and stakeholders.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 infrastructures to produce isotopically enriched materials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high quality nuclear data measurements.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Validating evaluated nuclear data files and performing new integral experiments.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Identifying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new 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nuclear data priorities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various fields.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Supporting access to key experimental infrastructures  for 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preserving the know-how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experimental techniques, computer applications, nuclear data evaluation, validation of data and models, and to 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improve education &amp; training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knowledge sharing.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Assessing the 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status of nuclear data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competences, libraries, and computer simulation tools available 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Europe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ecommending </a:t>
            </a:r>
            <a:r>
              <a:rPr lang="en-GB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strategic actions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the preservation and improvement of the Euratom capacities.</a:t>
            </a:r>
            <a:endParaRPr lang="en-GB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D8226DC-1926-8B13-010D-E258E0672D12}"/>
              </a:ext>
            </a:extLst>
          </p:cNvPr>
          <p:cNvSpPr txBox="1"/>
          <p:nvPr/>
        </p:nvSpPr>
        <p:spPr>
          <a:xfrm>
            <a:off x="2935077" y="212651"/>
            <a:ext cx="3111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of APRENDE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CFCCB719-CD21-9355-35AB-B125E75AF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DB663E6-731B-40D1-4BD0-6043F949D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73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09D879-F92C-28BE-BA0E-1029622CF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D6AF30F-90A6-73D7-A33D-7E464107F08B}"/>
              </a:ext>
            </a:extLst>
          </p:cNvPr>
          <p:cNvSpPr txBox="1"/>
          <p:nvPr/>
        </p:nvSpPr>
        <p:spPr>
          <a:xfrm>
            <a:off x="356191" y="921465"/>
            <a:ext cx="843161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activities in APRENDE are driven by priorities: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All aspects of spent nuclear fuel (SNF),</a:t>
            </a:r>
          </a:p>
          <a:p>
            <a:pPr marL="457200" indent="-457200">
              <a:buFont typeface="+mj-lt"/>
              <a:buAutoNum type="alphaU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Reactor operational characteristics such as reactivity versus burnup, transients, and margins,</a:t>
            </a:r>
          </a:p>
          <a:p>
            <a:pPr marL="457200" indent="-457200">
              <a:buFont typeface="+mj-lt"/>
              <a:buAutoNum type="alphaU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Advanced reactor and fuel cycle development including small modular reactors (SMR) 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GenIV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systems based on lead and sodium coolants, molten salts, or an accelerator like MYRRHA,</a:t>
            </a:r>
          </a:p>
          <a:p>
            <a:pPr marL="457200" indent="-457200">
              <a:buFont typeface="+mj-lt"/>
              <a:buAutoNum type="alphaU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Criticality safety and shielding for safety assessments and safety assessment methodologies,</a:t>
            </a:r>
          </a:p>
          <a:p>
            <a:pPr marL="457200" indent="-457200">
              <a:buFont typeface="+mj-lt"/>
              <a:buAutoNum type="alphaU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Non-Energy applications, radiation protection.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5663282-5B00-201C-622B-11CE916085DC}"/>
              </a:ext>
            </a:extLst>
          </p:cNvPr>
          <p:cNvSpPr txBox="1"/>
          <p:nvPr/>
        </p:nvSpPr>
        <p:spPr>
          <a:xfrm>
            <a:off x="2935077" y="212651"/>
            <a:ext cx="2925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of APRENDE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466BBF16-8848-7374-3F43-B85A6AE6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B789738-E06F-55CA-D20C-A27BEEBE1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80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illo 1">
            <a:extLst>
              <a:ext uri="{FF2B5EF4-FFF2-40B4-BE49-F238E27FC236}">
                <a16:creationId xmlns:a16="http://schemas.microsoft.com/office/drawing/2014/main" id="{734AFBEE-D386-E48A-DADA-133FB31F78C2}"/>
              </a:ext>
            </a:extLst>
          </p:cNvPr>
          <p:cNvSpPr/>
          <p:nvPr/>
        </p:nvSpPr>
        <p:spPr>
          <a:xfrm>
            <a:off x="3292264" y="1010646"/>
            <a:ext cx="4694408" cy="4694408"/>
          </a:xfrm>
          <a:prstGeom prst="donut">
            <a:avLst>
              <a:gd name="adj" fmla="val 164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70BC45E-D384-AC5D-1211-697D0AA8AF30}"/>
              </a:ext>
            </a:extLst>
          </p:cNvPr>
          <p:cNvSpPr txBox="1"/>
          <p:nvPr/>
        </p:nvSpPr>
        <p:spPr>
          <a:xfrm>
            <a:off x="4588587" y="890573"/>
            <a:ext cx="196727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6A5BE2D-7F8B-E2A7-76DD-7B68BDFA7A24}"/>
              </a:ext>
            </a:extLst>
          </p:cNvPr>
          <p:cNvSpPr txBox="1"/>
          <p:nvPr/>
        </p:nvSpPr>
        <p:spPr>
          <a:xfrm>
            <a:off x="2174657" y="2212320"/>
            <a:ext cx="2311051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EXFOR – data base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aseline="30000" dirty="0"/>
              <a:t>A</a:t>
            </a:r>
            <a:r>
              <a:rPr lang="es-ES_tradnl" dirty="0"/>
              <a:t>Z data</a:t>
            </a:r>
          </a:p>
          <a:p>
            <a:pPr algn="ctr"/>
            <a:r>
              <a:rPr lang="es-ES_tradnl" dirty="0"/>
              <a:t>ICSBEP + … integral </a:t>
            </a:r>
            <a:r>
              <a:rPr lang="es-ES_tradnl" dirty="0" err="1"/>
              <a:t>experiment</a:t>
            </a:r>
            <a:r>
              <a:rPr lang="es-ES_tradnl" dirty="0"/>
              <a:t> </a:t>
            </a:r>
            <a:r>
              <a:rPr lang="es-ES_tradnl" dirty="0" err="1"/>
              <a:t>databases</a:t>
            </a:r>
            <a:endParaRPr lang="es-ES_tradn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0E58474-2A64-F635-4F4F-C53BAC62949C}"/>
              </a:ext>
            </a:extLst>
          </p:cNvPr>
          <p:cNvSpPr txBox="1"/>
          <p:nvPr/>
        </p:nvSpPr>
        <p:spPr>
          <a:xfrm>
            <a:off x="3140947" y="4714460"/>
            <a:ext cx="1519648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Evaluation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68705C7-67E7-AB3F-B0D8-4C5682C9741C}"/>
              </a:ext>
            </a:extLst>
          </p:cNvPr>
          <p:cNvSpPr txBox="1"/>
          <p:nvPr/>
        </p:nvSpPr>
        <p:spPr>
          <a:xfrm>
            <a:off x="5755428" y="4964975"/>
            <a:ext cx="299303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Evaluated</a:t>
            </a:r>
            <a:r>
              <a:rPr lang="es-ES_tradnl" dirty="0"/>
              <a:t> nuclear data </a:t>
            </a:r>
            <a:r>
              <a:rPr lang="es-ES_tradnl" dirty="0" err="1"/>
              <a:t>libraries</a:t>
            </a:r>
            <a:endParaRPr lang="es-ES_tradnl" dirty="0"/>
          </a:p>
          <a:p>
            <a:pPr algn="ctr"/>
            <a:r>
              <a:rPr lang="es-ES_tradnl" dirty="0"/>
              <a:t>JEFF, ENDF/B, JENDL, CENDL, BROND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C7EE913-DCD2-563D-B8BF-92A0488EC280}"/>
              </a:ext>
            </a:extLst>
          </p:cNvPr>
          <p:cNvSpPr txBox="1"/>
          <p:nvPr/>
        </p:nvSpPr>
        <p:spPr>
          <a:xfrm>
            <a:off x="7378400" y="3812501"/>
            <a:ext cx="1216543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Users</a:t>
            </a:r>
            <a:endParaRPr lang="es-ES_tradn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88F101F-5B82-859D-DE37-196B4840B282}"/>
              </a:ext>
            </a:extLst>
          </p:cNvPr>
          <p:cNvSpPr txBox="1"/>
          <p:nvPr/>
        </p:nvSpPr>
        <p:spPr>
          <a:xfrm>
            <a:off x="6612842" y="1654563"/>
            <a:ext cx="1829083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New </a:t>
            </a:r>
            <a:r>
              <a:rPr lang="es-ES_tradnl" dirty="0" err="1"/>
              <a:t>needs</a:t>
            </a:r>
            <a:r>
              <a:rPr lang="es-ES_tradnl" dirty="0"/>
              <a:t> and </a:t>
            </a:r>
            <a:r>
              <a:rPr lang="es-ES_tradnl" dirty="0" err="1"/>
              <a:t>priorities</a:t>
            </a:r>
            <a:endParaRPr lang="es-ES_tradn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84D4467-5124-0DD8-7E39-316E5C8D7AA5}"/>
              </a:ext>
            </a:extLst>
          </p:cNvPr>
          <p:cNvSpPr txBox="1"/>
          <p:nvPr/>
        </p:nvSpPr>
        <p:spPr>
          <a:xfrm>
            <a:off x="715173" y="3598660"/>
            <a:ext cx="166762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Validation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integral data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5B74A4B-E421-22F1-EEAF-795FFA7B15E2}"/>
              </a:ext>
            </a:extLst>
          </p:cNvPr>
          <p:cNvSpPr txBox="1"/>
          <p:nvPr/>
        </p:nvSpPr>
        <p:spPr>
          <a:xfrm>
            <a:off x="268107" y="5096958"/>
            <a:ext cx="2170119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/>
              <a:t>Theoretical</a:t>
            </a:r>
            <a:r>
              <a:rPr lang="es-ES_tradnl" dirty="0"/>
              <a:t> </a:t>
            </a:r>
            <a:r>
              <a:rPr lang="es-ES_tradnl" dirty="0" err="1"/>
              <a:t>models</a:t>
            </a:r>
            <a:r>
              <a:rPr lang="es-ES_tradnl" dirty="0"/>
              <a:t> </a:t>
            </a:r>
            <a:r>
              <a:rPr lang="es-ES_tradnl" dirty="0" err="1"/>
              <a:t>tuned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experimental data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F1957A0-872B-3A01-9CB3-6CA55530AC6C}"/>
              </a:ext>
            </a:extLst>
          </p:cNvPr>
          <p:cNvCxnSpPr>
            <a:cxnSpLocks/>
          </p:cNvCxnSpPr>
          <p:nvPr/>
        </p:nvCxnSpPr>
        <p:spPr>
          <a:xfrm flipV="1">
            <a:off x="2430592" y="4918980"/>
            <a:ext cx="682493" cy="6860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D0C4C8B-EE47-8CC2-CF23-B4C7C4A8DD3F}"/>
              </a:ext>
            </a:extLst>
          </p:cNvPr>
          <p:cNvCxnSpPr>
            <a:cxnSpLocks/>
          </p:cNvCxnSpPr>
          <p:nvPr/>
        </p:nvCxnSpPr>
        <p:spPr>
          <a:xfrm>
            <a:off x="2403394" y="3812501"/>
            <a:ext cx="737553" cy="819239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C6BBB025-DA6B-2120-F319-03659F3FE31F}"/>
              </a:ext>
            </a:extLst>
          </p:cNvPr>
          <p:cNvCxnSpPr>
            <a:cxnSpLocks/>
          </p:cNvCxnSpPr>
          <p:nvPr/>
        </p:nvCxnSpPr>
        <p:spPr>
          <a:xfrm flipH="1" flipV="1">
            <a:off x="2403394" y="4143891"/>
            <a:ext cx="687252" cy="7290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ángulo 13">
            <a:extLst>
              <a:ext uri="{FF2B5EF4-FFF2-40B4-BE49-F238E27FC236}">
                <a16:creationId xmlns:a16="http://schemas.microsoft.com/office/drawing/2014/main" id="{AE9B292B-D5C9-32A3-50A4-83EA07BD3F30}"/>
              </a:ext>
            </a:extLst>
          </p:cNvPr>
          <p:cNvSpPr/>
          <p:nvPr/>
        </p:nvSpPr>
        <p:spPr>
          <a:xfrm rot="13023146">
            <a:off x="3669748" y="1825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riángulo 14">
            <a:extLst>
              <a:ext uri="{FF2B5EF4-FFF2-40B4-BE49-F238E27FC236}">
                <a16:creationId xmlns:a16="http://schemas.microsoft.com/office/drawing/2014/main" id="{2BFBA1AA-FE0B-78AC-20CB-5920456335DC}"/>
              </a:ext>
            </a:extLst>
          </p:cNvPr>
          <p:cNvSpPr/>
          <p:nvPr/>
        </p:nvSpPr>
        <p:spPr>
          <a:xfrm rot="9151922">
            <a:off x="3441100" y="4282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riángulo 15">
            <a:extLst>
              <a:ext uri="{FF2B5EF4-FFF2-40B4-BE49-F238E27FC236}">
                <a16:creationId xmlns:a16="http://schemas.microsoft.com/office/drawing/2014/main" id="{1A2EF5CA-6499-06D3-3A73-15D2701B67D8}"/>
              </a:ext>
            </a:extLst>
          </p:cNvPr>
          <p:cNvSpPr/>
          <p:nvPr/>
        </p:nvSpPr>
        <p:spPr>
          <a:xfrm rot="5572512">
            <a:off x="5219112" y="552544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riángulo 16">
            <a:extLst>
              <a:ext uri="{FF2B5EF4-FFF2-40B4-BE49-F238E27FC236}">
                <a16:creationId xmlns:a16="http://schemas.microsoft.com/office/drawing/2014/main" id="{0F980302-DDF5-5478-6515-2A92E3F6EFAA}"/>
              </a:ext>
            </a:extLst>
          </p:cNvPr>
          <p:cNvSpPr/>
          <p:nvPr/>
        </p:nvSpPr>
        <p:spPr>
          <a:xfrm rot="1992995">
            <a:off x="7498141" y="438905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riángulo 17">
            <a:extLst>
              <a:ext uri="{FF2B5EF4-FFF2-40B4-BE49-F238E27FC236}">
                <a16:creationId xmlns:a16="http://schemas.microsoft.com/office/drawing/2014/main" id="{4F6679AD-25EA-23F9-C2E9-EAB927335E06}"/>
              </a:ext>
            </a:extLst>
          </p:cNvPr>
          <p:cNvSpPr/>
          <p:nvPr/>
        </p:nvSpPr>
        <p:spPr>
          <a:xfrm rot="20538561">
            <a:off x="7703005" y="2557505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riángulo 18">
            <a:extLst>
              <a:ext uri="{FF2B5EF4-FFF2-40B4-BE49-F238E27FC236}">
                <a16:creationId xmlns:a16="http://schemas.microsoft.com/office/drawing/2014/main" id="{D524DB2F-F3A5-C3F9-F4FB-2A72FE4C33AB}"/>
              </a:ext>
            </a:extLst>
          </p:cNvPr>
          <p:cNvSpPr/>
          <p:nvPr/>
        </p:nvSpPr>
        <p:spPr>
          <a:xfrm rot="18053453">
            <a:off x="6505868" y="1157638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68407695-44B1-20C9-C4A3-9C07A41B0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88" y="205147"/>
            <a:ext cx="7416824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nuclear data cycle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82EE85E7-2726-CA57-15B9-C4900959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814EB730-712E-6616-3374-BECEB9AE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07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28058-5119-BED3-5EA4-9B2F703BD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illo 1">
            <a:extLst>
              <a:ext uri="{FF2B5EF4-FFF2-40B4-BE49-F238E27FC236}">
                <a16:creationId xmlns:a16="http://schemas.microsoft.com/office/drawing/2014/main" id="{979766CC-7376-12A2-83C7-C8DA789CAD90}"/>
              </a:ext>
            </a:extLst>
          </p:cNvPr>
          <p:cNvSpPr/>
          <p:nvPr/>
        </p:nvSpPr>
        <p:spPr>
          <a:xfrm>
            <a:off x="3292264" y="1010646"/>
            <a:ext cx="4694408" cy="4694408"/>
          </a:xfrm>
          <a:prstGeom prst="donut">
            <a:avLst>
              <a:gd name="adj" fmla="val 164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451F96-FBF7-5ADD-2668-194C6D523E8A}"/>
              </a:ext>
            </a:extLst>
          </p:cNvPr>
          <p:cNvSpPr txBox="1"/>
          <p:nvPr/>
        </p:nvSpPr>
        <p:spPr>
          <a:xfrm>
            <a:off x="2174657" y="2212320"/>
            <a:ext cx="2311051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EXFOR – data base with the </a:t>
            </a:r>
            <a:r>
              <a:rPr lang="en-GB" baseline="30000" dirty="0"/>
              <a:t>A</a:t>
            </a:r>
            <a:r>
              <a:rPr lang="en-GB" dirty="0"/>
              <a:t>Z data</a:t>
            </a:r>
          </a:p>
          <a:p>
            <a:pPr algn="ctr"/>
            <a:r>
              <a:rPr lang="en-GB" dirty="0"/>
              <a:t>ICSBEP + … integral experiment databases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95EA5AE-C3C1-0B6C-31BF-B3B748DD7F75}"/>
              </a:ext>
            </a:extLst>
          </p:cNvPr>
          <p:cNvSpPr txBox="1"/>
          <p:nvPr/>
        </p:nvSpPr>
        <p:spPr>
          <a:xfrm>
            <a:off x="3140947" y="4714460"/>
            <a:ext cx="1519648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Evaluation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3DB8187-65EB-9688-3046-011376F33D78}"/>
              </a:ext>
            </a:extLst>
          </p:cNvPr>
          <p:cNvSpPr txBox="1"/>
          <p:nvPr/>
        </p:nvSpPr>
        <p:spPr>
          <a:xfrm>
            <a:off x="5755428" y="4964975"/>
            <a:ext cx="299303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Evaluated nuclear data libraries</a:t>
            </a:r>
          </a:p>
          <a:p>
            <a:pPr algn="ctr"/>
            <a:r>
              <a:rPr lang="en-GB" dirty="0"/>
              <a:t>JEFF, ENDF/B, JENDL, CENDL, BROND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F26750D-2826-2543-3BF3-4BFBA7B18D99}"/>
              </a:ext>
            </a:extLst>
          </p:cNvPr>
          <p:cNvSpPr txBox="1"/>
          <p:nvPr/>
        </p:nvSpPr>
        <p:spPr>
          <a:xfrm>
            <a:off x="7378400" y="3812501"/>
            <a:ext cx="1216543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Users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F23F81A-29AB-89FA-224F-09C4C7891142}"/>
              </a:ext>
            </a:extLst>
          </p:cNvPr>
          <p:cNvSpPr txBox="1"/>
          <p:nvPr/>
        </p:nvSpPr>
        <p:spPr>
          <a:xfrm>
            <a:off x="6612842" y="1654563"/>
            <a:ext cx="1829083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New needs and priorities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F291C42-9090-05CA-8006-8EF3CF3EAC20}"/>
              </a:ext>
            </a:extLst>
          </p:cNvPr>
          <p:cNvSpPr txBox="1"/>
          <p:nvPr/>
        </p:nvSpPr>
        <p:spPr>
          <a:xfrm>
            <a:off x="715173" y="3598660"/>
            <a:ext cx="166762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Validation with integral data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DA5C510-591F-F4D1-2F4C-6062DD6E0592}"/>
              </a:ext>
            </a:extLst>
          </p:cNvPr>
          <p:cNvSpPr txBox="1"/>
          <p:nvPr/>
        </p:nvSpPr>
        <p:spPr>
          <a:xfrm>
            <a:off x="268107" y="5096958"/>
            <a:ext cx="2170119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Theoretical models tuned with experimental data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092DDB58-B950-F565-8871-5A47B79C3151}"/>
              </a:ext>
            </a:extLst>
          </p:cNvPr>
          <p:cNvCxnSpPr>
            <a:cxnSpLocks/>
          </p:cNvCxnSpPr>
          <p:nvPr/>
        </p:nvCxnSpPr>
        <p:spPr>
          <a:xfrm flipV="1">
            <a:off x="2430592" y="4918980"/>
            <a:ext cx="682493" cy="68603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45480DEB-E99D-72A8-8DD1-201B7A38D9BE}"/>
              </a:ext>
            </a:extLst>
          </p:cNvPr>
          <p:cNvCxnSpPr>
            <a:cxnSpLocks/>
          </p:cNvCxnSpPr>
          <p:nvPr/>
        </p:nvCxnSpPr>
        <p:spPr>
          <a:xfrm>
            <a:off x="2403394" y="3812501"/>
            <a:ext cx="737553" cy="819239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1B307FD0-F47D-F088-7429-2F70CBFA72F8}"/>
              </a:ext>
            </a:extLst>
          </p:cNvPr>
          <p:cNvCxnSpPr>
            <a:cxnSpLocks/>
          </p:cNvCxnSpPr>
          <p:nvPr/>
        </p:nvCxnSpPr>
        <p:spPr>
          <a:xfrm flipH="1" flipV="1">
            <a:off x="2403394" y="4143891"/>
            <a:ext cx="687252" cy="7290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ángulo 13">
            <a:extLst>
              <a:ext uri="{FF2B5EF4-FFF2-40B4-BE49-F238E27FC236}">
                <a16:creationId xmlns:a16="http://schemas.microsoft.com/office/drawing/2014/main" id="{8E68457F-886E-2D73-38F8-E71A14E4DB90}"/>
              </a:ext>
            </a:extLst>
          </p:cNvPr>
          <p:cNvSpPr/>
          <p:nvPr/>
        </p:nvSpPr>
        <p:spPr>
          <a:xfrm rot="13023146">
            <a:off x="3669748" y="1825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riángulo 14">
            <a:extLst>
              <a:ext uri="{FF2B5EF4-FFF2-40B4-BE49-F238E27FC236}">
                <a16:creationId xmlns:a16="http://schemas.microsoft.com/office/drawing/2014/main" id="{D7519B80-C7B6-B8AB-9118-254F099278DD}"/>
              </a:ext>
            </a:extLst>
          </p:cNvPr>
          <p:cNvSpPr/>
          <p:nvPr/>
        </p:nvSpPr>
        <p:spPr>
          <a:xfrm rot="9151922">
            <a:off x="3441100" y="4282034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riángulo 15">
            <a:extLst>
              <a:ext uri="{FF2B5EF4-FFF2-40B4-BE49-F238E27FC236}">
                <a16:creationId xmlns:a16="http://schemas.microsoft.com/office/drawing/2014/main" id="{E300352C-A5BA-404A-620A-E71DB2409361}"/>
              </a:ext>
            </a:extLst>
          </p:cNvPr>
          <p:cNvSpPr/>
          <p:nvPr/>
        </p:nvSpPr>
        <p:spPr>
          <a:xfrm rot="5572512">
            <a:off x="5219112" y="552544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riángulo 16">
            <a:extLst>
              <a:ext uri="{FF2B5EF4-FFF2-40B4-BE49-F238E27FC236}">
                <a16:creationId xmlns:a16="http://schemas.microsoft.com/office/drawing/2014/main" id="{0B14854A-AAD8-EE62-6155-CCA03843FCA3}"/>
              </a:ext>
            </a:extLst>
          </p:cNvPr>
          <p:cNvSpPr/>
          <p:nvPr/>
        </p:nvSpPr>
        <p:spPr>
          <a:xfrm rot="1992995">
            <a:off x="7498141" y="4389057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riángulo 17">
            <a:extLst>
              <a:ext uri="{FF2B5EF4-FFF2-40B4-BE49-F238E27FC236}">
                <a16:creationId xmlns:a16="http://schemas.microsoft.com/office/drawing/2014/main" id="{4269574C-6AF3-1E62-CA6C-F50DB7AE2693}"/>
              </a:ext>
            </a:extLst>
          </p:cNvPr>
          <p:cNvSpPr/>
          <p:nvPr/>
        </p:nvSpPr>
        <p:spPr>
          <a:xfrm rot="20538561">
            <a:off x="7703005" y="2557505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riángulo 18">
            <a:extLst>
              <a:ext uri="{FF2B5EF4-FFF2-40B4-BE49-F238E27FC236}">
                <a16:creationId xmlns:a16="http://schemas.microsoft.com/office/drawing/2014/main" id="{8055E2F9-3720-FFB3-486B-E1525F4FE6EB}"/>
              </a:ext>
            </a:extLst>
          </p:cNvPr>
          <p:cNvSpPr/>
          <p:nvPr/>
        </p:nvSpPr>
        <p:spPr>
          <a:xfrm rot="18053453">
            <a:off x="6505868" y="1157638"/>
            <a:ext cx="284086" cy="2492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26D75DA8-0755-B58D-0153-BB04B9F76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88" y="205147"/>
            <a:ext cx="7416824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nuclear data cycle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F6A769E-350E-D79D-6A1D-D63D423CCC84}"/>
              </a:ext>
            </a:extLst>
          </p:cNvPr>
          <p:cNvSpPr/>
          <p:nvPr/>
        </p:nvSpPr>
        <p:spPr>
          <a:xfrm>
            <a:off x="106963" y="683210"/>
            <a:ext cx="8963247" cy="5569881"/>
          </a:xfrm>
          <a:prstGeom prst="rect">
            <a:avLst/>
          </a:prstGeom>
          <a:solidFill>
            <a:schemeClr val="bg1">
              <a:alpha val="9016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EECC700-9FB5-1756-E680-02DA91445A25}"/>
              </a:ext>
            </a:extLst>
          </p:cNvPr>
          <p:cNvSpPr txBox="1"/>
          <p:nvPr/>
        </p:nvSpPr>
        <p:spPr>
          <a:xfrm>
            <a:off x="4588587" y="890573"/>
            <a:ext cx="1875835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Experiment on </a:t>
            </a:r>
            <a:r>
              <a:rPr lang="en-GB" baseline="30000" dirty="0"/>
              <a:t>A</a:t>
            </a:r>
            <a:r>
              <a:rPr lang="en-GB" dirty="0"/>
              <a:t>Z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B1EB14D-F422-C80F-55F5-F02761C29571}"/>
              </a:ext>
            </a:extLst>
          </p:cNvPr>
          <p:cNvSpPr txBox="1"/>
          <p:nvPr/>
        </p:nvSpPr>
        <p:spPr>
          <a:xfrm>
            <a:off x="3828763" y="1477551"/>
            <a:ext cx="3371038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New measurements on key isotopes and reactions.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Improved or new detectors, facilities and methodologies.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Better quality &amp; rare targets.</a:t>
            </a:r>
          </a:p>
        </p:txBody>
      </p:sp>
      <p:sp>
        <p:nvSpPr>
          <p:cNvPr id="24" name="Footer Placeholder 2">
            <a:extLst>
              <a:ext uri="{FF2B5EF4-FFF2-40B4-BE49-F238E27FC236}">
                <a16:creationId xmlns:a16="http://schemas.microsoft.com/office/drawing/2014/main" id="{BB7C4059-87FD-D575-04FE-FB98A670D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7AA5473C-DEED-C3BE-CD3D-9E21346F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020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860</TotalTime>
  <Words>2736</Words>
  <Application>Microsoft Macintosh PowerPoint</Application>
  <PresentationFormat>Presentación en pantalla (4:3)</PresentationFormat>
  <Paragraphs>394</Paragraphs>
  <Slides>24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Aptos</vt:lpstr>
      <vt:lpstr>Aptos Display</vt:lpstr>
      <vt:lpstr>Arial</vt:lpstr>
      <vt:lpstr>Helvetica</vt:lpstr>
      <vt:lpstr>Letra del sistema 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Cano Ott</dc:creator>
  <cp:lastModifiedBy>Daniel Cano Ott</cp:lastModifiedBy>
  <cp:revision>34</cp:revision>
  <dcterms:created xsi:type="dcterms:W3CDTF">2024-10-08T14:58:03Z</dcterms:created>
  <dcterms:modified xsi:type="dcterms:W3CDTF">2024-10-16T08:16:20Z</dcterms:modified>
</cp:coreProperties>
</file>