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692" r:id="rId3"/>
    <p:sldId id="681" r:id="rId4"/>
    <p:sldId id="687" r:id="rId5"/>
    <p:sldId id="683" r:id="rId6"/>
    <p:sldId id="693" r:id="rId7"/>
    <p:sldId id="690" r:id="rId8"/>
    <p:sldId id="691" r:id="rId9"/>
    <p:sldId id="686" r:id="rId10"/>
    <p:sldId id="678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1C1210"/>
    <a:srgbClr val="F2F2F2"/>
    <a:srgbClr val="7F7F7F"/>
    <a:srgbClr val="EBF1D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8F911-FAA1-40AC-81FF-27A9DFC918EA}" v="18" dt="2024-10-15T11:19:46.864"/>
    <p1510:client id="{F62B3E8D-9AA8-4D32-98C4-85EA7EED025A}" v="51" dt="2024-10-15T08:25:55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281" autoAdjust="0"/>
  </p:normalViewPr>
  <p:slideViewPr>
    <p:cSldViewPr>
      <p:cViewPr>
        <p:scale>
          <a:sx n="87" d="100"/>
          <a:sy n="87" d="100"/>
        </p:scale>
        <p:origin x="16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73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ERRERO SANCHEZ" userId="a1dc57c8-2121-4961-9454-272a9433189a" providerId="ADAL" clId="{5888F911-FAA1-40AC-81FF-27A9DFC918EA}"/>
    <pc:docChg chg="undo custSel modSld">
      <pc:chgData name="CARLOS GUERRERO SANCHEZ" userId="a1dc57c8-2121-4961-9454-272a9433189a" providerId="ADAL" clId="{5888F911-FAA1-40AC-81FF-27A9DFC918EA}" dt="2024-10-15T11:20:24.911" v="46" actId="6549"/>
      <pc:docMkLst>
        <pc:docMk/>
      </pc:docMkLst>
      <pc:sldChg chg="addSp modSp mod">
        <pc:chgData name="CARLOS GUERRERO SANCHEZ" userId="a1dc57c8-2121-4961-9454-272a9433189a" providerId="ADAL" clId="{5888F911-FAA1-40AC-81FF-27A9DFC918EA}" dt="2024-10-15T11:20:24.911" v="46" actId="6549"/>
        <pc:sldMkLst>
          <pc:docMk/>
          <pc:sldMk cId="625681812" sldId="256"/>
        </pc:sldMkLst>
        <pc:spChg chg="add mod">
          <ac:chgData name="CARLOS GUERRERO SANCHEZ" userId="a1dc57c8-2121-4961-9454-272a9433189a" providerId="ADAL" clId="{5888F911-FAA1-40AC-81FF-27A9DFC918EA}" dt="2024-10-15T11:20:24.911" v="46" actId="6549"/>
          <ac:spMkLst>
            <pc:docMk/>
            <pc:sldMk cId="625681812" sldId="256"/>
            <ac:spMk id="3" creationId="{A1E55407-CEEA-71F0-A70C-EC108F64A353}"/>
          </ac:spMkLst>
        </pc:spChg>
        <pc:grpChg chg="add mod">
          <ac:chgData name="CARLOS GUERRERO SANCHEZ" userId="a1dc57c8-2121-4961-9454-272a9433189a" providerId="ADAL" clId="{5888F911-FAA1-40AC-81FF-27A9DFC918EA}" dt="2024-10-15T11:19:46.864" v="41" actId="164"/>
          <ac:grpSpMkLst>
            <pc:docMk/>
            <pc:sldMk cId="625681812" sldId="256"/>
            <ac:grpSpMk id="4" creationId="{E4F301C8-3238-4717-81D1-04F0DC4E62E9}"/>
          </ac:grpSpMkLst>
        </pc:grpChg>
        <pc:picChg chg="add mod">
          <ac:chgData name="CARLOS GUERRERO SANCHEZ" userId="a1dc57c8-2121-4961-9454-272a9433189a" providerId="ADAL" clId="{5888F911-FAA1-40AC-81FF-27A9DFC918EA}" dt="2024-10-15T11:19:46.864" v="41" actId="164"/>
          <ac:picMkLst>
            <pc:docMk/>
            <pc:sldMk cId="625681812" sldId="256"/>
            <ac:picMk id="1027" creationId="{AEDDA12D-828F-0406-C1AA-12B071577C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CA34-9A0E-4DF9-B184-3FAA11658D06}" type="datetimeFigureOut">
              <a:rPr lang="es-ES_tradnl" smtClean="0"/>
              <a:t>15/10/2024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F446C-D427-47F2-9F41-182247BAFB9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025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43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h/url?sa=i&amp;source=images&amp;cd=&amp;cad=rja&amp;docid=e8yrRIirUsEL4M&amp;tbnid=FBwJ_plUBxmCrM:&amp;ved=0CAgQjRwwAA&amp;url=https://www.estiem.org/default.aspx?PageId%3D771&amp;ei=35AkUp3wAZGf7Abk34HgCg&amp;psig=AFQjCNHF6gdxSkhJhB_vHcQsVhEVtEVmnQ&amp;ust=1378214495156181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28575" cap="sq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83909" y="1469604"/>
            <a:ext cx="12028716" cy="1527349"/>
          </a:xfrm>
          <a:prstGeom prst="rect">
            <a:avLst/>
          </a:prstGeom>
          <a:solidFill>
            <a:srgbClr val="0070C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5" name="Picture 2" descr="https://www.estiem.org/GetFile.aspx?File=Images/Projects/StudentGuide/seville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188641"/>
            <a:ext cx="1224135" cy="11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260649"/>
            <a:ext cx="11329257" cy="502507"/>
          </a:xfrm>
          <a:noFill/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219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2000">
                <a:latin typeface="Palatino Linotype" panose="02040502050505030304" pitchFamily="18" charset="0"/>
              </a:defRPr>
            </a:lvl2pPr>
            <a:lvl3pPr>
              <a:defRPr sz="20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560172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Teresa Rodríguez González   |   Ph.D. Defense   |   24th April 2023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6453337"/>
            <a:ext cx="527381" cy="365125"/>
          </a:xfrm>
        </p:spPr>
        <p:txBody>
          <a:bodyPr/>
          <a:lstStyle/>
          <a:p>
            <a:fld id="{7636DC84-DA44-44B1-8750-B6489B4EC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1371" y="764704"/>
            <a:ext cx="11329259" cy="54006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google.ch/url?sa=i&amp;source=images&amp;cd=&amp;cad=rja&amp;docid=e8yrRIirUsEL4M&amp;tbnid=FBwJ_plUBxmCrM:&amp;ved=0CAgQjRwwAA&amp;url=https://www.estiem.org/default.aspx?PageId%3D771&amp;ei=35AkUp3wAZGf7Abk34HgCg&amp;psig=AFQjCNHF6gdxSkhJhB_vHcQsVhEVtEVmnQ&amp;ust=1378214495156181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47328" y="69755"/>
            <a:ext cx="12017829" cy="6298142"/>
          </a:xfrm>
          <a:prstGeom prst="roundRect">
            <a:avLst>
              <a:gd name="adj" fmla="val 4929"/>
            </a:avLst>
          </a:prstGeom>
          <a:ln w="28575" cap="sq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6400" y="213772"/>
            <a:ext cx="11354229" cy="55093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6400" y="764704"/>
            <a:ext cx="11354229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68608" y="6453336"/>
            <a:ext cx="425781" cy="31998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ABF873-A8CC-4680-B92B-676EF7CF1CED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1" name="Picture 2" descr="https://www.estiem.org/GetFile.aspx?File=Images/Projects/StudentGuide/seville.gif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67898"/>
            <a:ext cx="584175" cy="5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527401" y="6367898"/>
            <a:ext cx="9417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9144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0" i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Carlos GUERRERO, </a:t>
            </a: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“</a:t>
            </a:r>
            <a:r>
              <a:rPr lang="en-US" sz="1200" b="0" i="1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WP1: Development of new equipment and infrastructures” </a:t>
            </a:r>
          </a:p>
          <a:p>
            <a:pPr algn="ctr">
              <a:spcBef>
                <a:spcPts val="0"/>
              </a:spcBef>
            </a:pP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APRENDE Kick-off Meting (October, 16</a:t>
            </a:r>
            <a:r>
              <a:rPr lang="en-US" sz="1200" b="0" i="0" baseline="3000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th</a:t>
            </a: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 2024 @CIEMAT, Spain)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648681"/>
            <a:ext cx="1135422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1219587-0172-D835-D8CC-E681AF033A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7" y="6447823"/>
            <a:ext cx="993171" cy="357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rgbClr val="0070C0"/>
          </a:solidFill>
          <a:latin typeface="Agency FB" panose="020B0503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0070C0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rgbClr val="0070C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rgbClr val="0070C0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rgbClr val="0070C0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rgbClr val="0070C0"/>
        </a:buClr>
        <a:buFontTx/>
        <a:buChar char="o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119336" y="1498784"/>
            <a:ext cx="11377264" cy="1470025"/>
          </a:xfrm>
        </p:spPr>
        <p:txBody>
          <a:bodyPr lIns="91440" tIns="45720" rIns="91440"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z="3200" i="0" u="none" strike="noStrike" baseline="0" dirty="0"/>
              <a:t>APRENDE</a:t>
            </a:r>
            <a:r>
              <a:rPr lang="en-US" sz="3200" b="0" i="0" u="none" strike="noStrike" baseline="0" dirty="0"/>
              <a:t> (Addressing </a:t>
            </a:r>
            <a:r>
              <a:rPr lang="en-US" sz="3200" b="0" i="0" u="none" strike="noStrike" baseline="0" dirty="0" err="1"/>
              <a:t>PRiorities</a:t>
            </a:r>
            <a:r>
              <a:rPr lang="en-US" sz="3200" b="0" i="0" u="none" strike="noStrike" baseline="0" dirty="0"/>
              <a:t> of Evaluated Nuclear Data in Europe)</a:t>
            </a:r>
            <a:br>
              <a:rPr lang="en-US" sz="3200" b="0" i="0" u="none" strike="noStrike" baseline="0" dirty="0"/>
            </a:br>
            <a:r>
              <a:rPr lang="en-US" sz="4800" b="0" i="0" u="none" strike="noStrike" baseline="0" dirty="0"/>
              <a:t>WP1: Development of new equipment and infrastructures</a:t>
            </a:r>
            <a:endParaRPr lang="en-US" sz="6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552" y="3284985"/>
            <a:ext cx="7776864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u="sng" dirty="0">
                <a:latin typeface="Agency FB" panose="020B0503020202020204" pitchFamily="34" charset="0"/>
                <a:ea typeface="Calibri"/>
                <a:cs typeface="Calibri"/>
              </a:rPr>
              <a:t>Carlos GUERRERO</a:t>
            </a:r>
          </a:p>
          <a:p>
            <a:pPr algn="ctr"/>
            <a:r>
              <a:rPr lang="en-US" sz="2800" dirty="0">
                <a:latin typeface="Agency FB" panose="020B0503020202020204" pitchFamily="34" charset="0"/>
                <a:ea typeface="Calibri"/>
                <a:cs typeface="Calibri"/>
              </a:rPr>
              <a:t>Universidad de Sevilla</a:t>
            </a:r>
            <a:endParaRPr lang="en-US" sz="3200" dirty="0">
              <a:latin typeface="Agency FB" panose="020B0503020202020204" pitchFamily="34" charset="0"/>
            </a:endParaRPr>
          </a:p>
          <a:p>
            <a:pPr algn="ctr"/>
            <a:r>
              <a:rPr lang="en-US" sz="2800" dirty="0">
                <a:latin typeface="Agency FB" panose="020B0503020202020204" pitchFamily="34" charset="0"/>
              </a:rPr>
              <a:t>Centro Nacional de </a:t>
            </a:r>
            <a:r>
              <a:rPr lang="en-US" sz="2800" dirty="0" err="1">
                <a:latin typeface="Agency FB" panose="020B0503020202020204" pitchFamily="34" charset="0"/>
              </a:rPr>
              <a:t>Aceleradores</a:t>
            </a:r>
            <a:r>
              <a:rPr lang="en-US" sz="2800" dirty="0">
                <a:latin typeface="Agency FB" panose="020B0503020202020204" pitchFamily="34" charset="0"/>
              </a:rPr>
              <a:t> (CNA)</a:t>
            </a:r>
          </a:p>
          <a:p>
            <a:pPr algn="ctr"/>
            <a:r>
              <a:rPr lang="en-US" sz="2800" dirty="0">
                <a:latin typeface="Agency FB" panose="020B0503020202020204" pitchFamily="34" charset="0"/>
              </a:rPr>
              <a:t>cguerrero4</a:t>
            </a:r>
            <a:r>
              <a:rPr lang="en-US" sz="2800" i="1" dirty="0">
                <a:latin typeface="Agency FB" panose="020B0503020202020204" pitchFamily="34" charset="0"/>
              </a:rPr>
              <a:t>@us.es</a:t>
            </a:r>
          </a:p>
          <a:p>
            <a:pPr algn="ctr"/>
            <a:endParaRPr lang="en-US" sz="2800" i="1" dirty="0">
              <a:latin typeface="Agency FB" panose="020B0503020202020204" pitchFamily="34" charset="0"/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1B5BF9-1641-03C0-432E-26FDDB49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60648"/>
            <a:ext cx="2232248" cy="9831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CFE910-F436-7966-ED4E-842EBC7E35CB}"/>
              </a:ext>
            </a:extLst>
          </p:cNvPr>
          <p:cNvSpPr txBox="1"/>
          <p:nvPr/>
        </p:nvSpPr>
        <p:spPr>
          <a:xfrm>
            <a:off x="2144437" y="5654865"/>
            <a:ext cx="7903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Agency FB" panose="020B0503020202020204" pitchFamily="34" charset="0"/>
              </a:rPr>
              <a:t>APRENDE </a:t>
            </a:r>
            <a:r>
              <a:rPr lang="es-ES" sz="4000" dirty="0" err="1">
                <a:latin typeface="Agency FB" panose="020B0503020202020204" pitchFamily="34" charset="0"/>
              </a:rPr>
              <a:t>kick</a:t>
            </a:r>
            <a:r>
              <a:rPr lang="es-ES" sz="4000" dirty="0">
                <a:latin typeface="Agency FB" panose="020B0503020202020204" pitchFamily="34" charset="0"/>
              </a:rPr>
              <a:t>-off meeting, Madrid (16/10/2024)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4F301C8-3238-4717-81D1-04F0DC4E62E9}"/>
              </a:ext>
            </a:extLst>
          </p:cNvPr>
          <p:cNvGrpSpPr/>
          <p:nvPr/>
        </p:nvGrpSpPr>
        <p:grpSpPr>
          <a:xfrm>
            <a:off x="427316" y="328378"/>
            <a:ext cx="5812700" cy="924184"/>
            <a:chOff x="427316" y="328378"/>
            <a:chExt cx="5812700" cy="924184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1E55407-CEEA-71F0-A70C-EC108F64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38" y="329232"/>
              <a:ext cx="4536678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This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project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has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received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funding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from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the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European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Union’s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Horizon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Europe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n-U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Euratom Research and Training </a:t>
              </a:r>
              <a:r>
                <a:rPr kumimoji="0" lang="en-U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Programme</a:t>
              </a:r>
              <a:r>
                <a:rPr kumimoji="0" lang="en-U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(EURATOM)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under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Grant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Agreement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No: 101164596-APRENDE</a:t>
              </a:r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AEDDA12D-828F-0406-C1AA-12B071577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16" y="328378"/>
              <a:ext cx="1328083" cy="9207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62568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DA2E6-2A0F-069B-64BB-96FB3257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sz="4000" dirty="0">
                <a:latin typeface="Agency FB" panose="020B0503020202020204" pitchFamily="34" charset="0"/>
              </a:rPr>
              <a:t>APRENDE-WP1 </a:t>
            </a:r>
            <a:r>
              <a:rPr lang="es-ES" sz="4000" dirty="0" err="1">
                <a:latin typeface="Agency FB" panose="020B0503020202020204" pitchFamily="34" charset="0"/>
              </a:rPr>
              <a:t>conclusions</a:t>
            </a:r>
            <a:endParaRPr lang="es-ES" sz="4000" dirty="0"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043CF2-A45F-5C80-B204-2F9B6ED7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10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DA95E8-6639-72BD-457B-14CB55B9BECC}"/>
              </a:ext>
            </a:extLst>
          </p:cNvPr>
          <p:cNvSpPr txBox="1"/>
          <p:nvPr/>
        </p:nvSpPr>
        <p:spPr>
          <a:xfrm>
            <a:off x="311020" y="908720"/>
            <a:ext cx="1132925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gency FB" panose="020B0503020202020204" pitchFamily="34" charset="0"/>
              </a:rPr>
              <a:t>WP1: Development of new equipment and infrastructures</a:t>
            </a:r>
            <a:endParaRPr lang="es-ES" sz="3600" dirty="0">
              <a:latin typeface="Agency FB" panose="020B0503020202020204" pitchFamily="34" charset="0"/>
            </a:endParaRPr>
          </a:p>
          <a:p>
            <a:r>
              <a:rPr lang="es-ES" sz="2400" dirty="0" err="1">
                <a:latin typeface="Agency FB" panose="020B0503020202020204" pitchFamily="34" charset="0"/>
              </a:rPr>
              <a:t>Participants</a:t>
            </a:r>
            <a:r>
              <a:rPr lang="es-ES" sz="2400" dirty="0">
                <a:latin typeface="Agency FB" panose="020B0503020202020204" pitchFamily="34" charset="0"/>
              </a:rPr>
              <a:t>: 16 </a:t>
            </a:r>
            <a:r>
              <a:rPr lang="es-ES" sz="2400" dirty="0" err="1">
                <a:latin typeface="Agency FB" panose="020B0503020202020204" pitchFamily="34" charset="0"/>
              </a:rPr>
              <a:t>institutions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comitting</a:t>
            </a:r>
            <a:r>
              <a:rPr lang="es-ES" sz="2400" dirty="0">
                <a:latin typeface="Agency FB" panose="020B0503020202020204" pitchFamily="34" charset="0"/>
              </a:rPr>
              <a:t> 56.3 PM</a:t>
            </a:r>
          </a:p>
          <a:p>
            <a:r>
              <a:rPr lang="es-ES" sz="2400" dirty="0">
                <a:latin typeface="Agency FB" panose="020B0503020202020204" pitchFamily="34" charset="0"/>
              </a:rPr>
              <a:t>In </a:t>
            </a:r>
            <a:r>
              <a:rPr lang="es-ES" sz="2400" dirty="0" err="1">
                <a:latin typeface="Agency FB" panose="020B0503020202020204" pitchFamily="34" charset="0"/>
              </a:rPr>
              <a:t>context</a:t>
            </a:r>
            <a:r>
              <a:rPr lang="es-ES" sz="2400" dirty="0">
                <a:latin typeface="Agency FB" panose="020B0503020202020204" pitchFamily="34" charset="0"/>
              </a:rPr>
              <a:t>: 11% share </a:t>
            </a:r>
            <a:r>
              <a:rPr lang="es-ES" sz="2400" dirty="0" err="1">
                <a:latin typeface="Agency FB" panose="020B0503020202020204" pitchFamily="34" charset="0"/>
              </a:rPr>
              <a:t>of</a:t>
            </a:r>
            <a:r>
              <a:rPr lang="es-ES" sz="2400" dirty="0">
                <a:latin typeface="Agency FB" panose="020B0503020202020204" pitchFamily="34" charset="0"/>
              </a:rPr>
              <a:t> staff </a:t>
            </a:r>
            <a:r>
              <a:rPr lang="es-ES" sz="2400" dirty="0" err="1">
                <a:latin typeface="Agency FB" panose="020B0503020202020204" pitchFamily="34" charset="0"/>
              </a:rPr>
              <a:t>effort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with</a:t>
            </a:r>
            <a:r>
              <a:rPr lang="es-ES" sz="2400" dirty="0">
                <a:latin typeface="Agency FB" panose="020B0503020202020204" pitchFamily="34" charset="0"/>
              </a:rPr>
              <a:t> 10% share </a:t>
            </a:r>
            <a:r>
              <a:rPr lang="es-ES" sz="2400" dirty="0" err="1">
                <a:latin typeface="Agency FB" panose="020B0503020202020204" pitchFamily="34" charset="0"/>
              </a:rPr>
              <a:t>of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overall</a:t>
            </a:r>
            <a:r>
              <a:rPr lang="es-ES" sz="2400" dirty="0">
                <a:latin typeface="Agency FB" panose="020B0503020202020204" pitchFamily="34" charset="0"/>
              </a:rPr>
              <a:t> Budget</a:t>
            </a:r>
          </a:p>
          <a:p>
            <a:r>
              <a:rPr lang="es-ES" sz="2400" dirty="0" err="1">
                <a:latin typeface="Agency FB" panose="020B0503020202020204" pitchFamily="34" charset="0"/>
              </a:rPr>
              <a:t>Scientific</a:t>
            </a:r>
            <a:r>
              <a:rPr lang="es-ES" sz="2400" dirty="0">
                <a:latin typeface="Agency FB" panose="020B0503020202020204" pitchFamily="34" charset="0"/>
              </a:rPr>
              <a:t> case: </a:t>
            </a:r>
            <a:r>
              <a:rPr lang="es-ES" sz="2400" dirty="0" err="1">
                <a:latin typeface="Agency FB" panose="020B0503020202020204" pitchFamily="34" charset="0"/>
              </a:rPr>
              <a:t>very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interestesting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developments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that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shpudl</a:t>
            </a:r>
            <a:r>
              <a:rPr lang="es-ES" sz="2400" dirty="0">
                <a:latin typeface="Agency FB" panose="020B0503020202020204" pitchFamily="34" charset="0"/>
              </a:rPr>
              <a:t> lead </a:t>
            </a:r>
            <a:r>
              <a:rPr lang="es-ES" sz="2400" dirty="0" err="1">
                <a:latin typeface="Agency FB" panose="020B0503020202020204" pitchFamily="34" charset="0"/>
              </a:rPr>
              <a:t>to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renewed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capabilities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of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the</a:t>
            </a:r>
            <a:r>
              <a:rPr lang="es-ES" sz="2400" dirty="0">
                <a:latin typeface="Agency FB" panose="020B0503020202020204" pitchFamily="34" charset="0"/>
              </a:rPr>
              <a:t> ND </a:t>
            </a:r>
            <a:r>
              <a:rPr lang="es-ES" sz="2400" dirty="0" err="1">
                <a:latin typeface="Agency FB" panose="020B0503020202020204" pitchFamily="34" charset="0"/>
              </a:rPr>
              <a:t>community</a:t>
            </a:r>
            <a:endParaRPr lang="es-ES" sz="2400" dirty="0">
              <a:latin typeface="Agency FB" panose="020B0503020202020204" pitchFamily="34" charset="0"/>
            </a:endParaRPr>
          </a:p>
          <a:p>
            <a:endParaRPr lang="es-ES" sz="2400" dirty="0">
              <a:latin typeface="Agency FB" panose="020B0503020202020204" pitchFamily="34" charset="0"/>
            </a:endParaRPr>
          </a:p>
          <a:p>
            <a:endParaRPr lang="es-ES" sz="2400" dirty="0">
              <a:latin typeface="Agency FB" panose="020B0503020202020204" pitchFamily="34" charset="0"/>
            </a:endParaRPr>
          </a:p>
          <a:p>
            <a:endParaRPr lang="es-ES" sz="2400" dirty="0">
              <a:latin typeface="Agency FB" panose="020B0503020202020204" pitchFamily="34" charset="0"/>
            </a:endParaRPr>
          </a:p>
          <a:p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C21FC7-AA76-D0A0-DE9B-8442018CD007}"/>
              </a:ext>
            </a:extLst>
          </p:cNvPr>
          <p:cNvSpPr txBox="1"/>
          <p:nvPr/>
        </p:nvSpPr>
        <p:spPr>
          <a:xfrm rot="20935542">
            <a:off x="893300" y="3552240"/>
            <a:ext cx="8613726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5400" dirty="0" err="1">
                <a:solidFill>
                  <a:schemeClr val="bg1"/>
                </a:solidFill>
                <a:latin typeface="Agency FB" panose="020B0503020202020204" pitchFamily="34" charset="0"/>
              </a:rPr>
              <a:t>Let’s</a:t>
            </a:r>
            <a:r>
              <a:rPr lang="es-ES" sz="5400" dirty="0">
                <a:solidFill>
                  <a:schemeClr val="bg1"/>
                </a:solidFill>
                <a:latin typeface="Agency FB" panose="020B0503020202020204" pitchFamily="34" charset="0"/>
              </a:rPr>
              <a:t> hope </a:t>
            </a:r>
            <a:r>
              <a:rPr lang="es-ES" sz="5400" dirty="0" err="1">
                <a:solidFill>
                  <a:schemeClr val="bg1"/>
                </a:solidFill>
                <a:latin typeface="Agency FB" panose="020B0503020202020204" pitchFamily="34" charset="0"/>
              </a:rPr>
              <a:t>for</a:t>
            </a:r>
            <a:r>
              <a:rPr lang="es-ES" sz="5400" dirty="0">
                <a:solidFill>
                  <a:schemeClr val="bg1"/>
                </a:solidFill>
                <a:latin typeface="Agency FB" panose="020B0503020202020204" pitchFamily="34" charset="0"/>
              </a:rPr>
              <a:t> a </a:t>
            </a:r>
          </a:p>
          <a:p>
            <a:pPr algn="ctr"/>
            <a:r>
              <a:rPr lang="es-ES" sz="5400" dirty="0" err="1">
                <a:solidFill>
                  <a:schemeClr val="bg1"/>
                </a:solidFill>
                <a:latin typeface="Agency FB" panose="020B0503020202020204" pitchFamily="34" charset="0"/>
              </a:rPr>
              <a:t>Collaborative</a:t>
            </a:r>
            <a:r>
              <a:rPr lang="es-ES" sz="5400" dirty="0">
                <a:solidFill>
                  <a:schemeClr val="bg1"/>
                </a:solidFill>
                <a:latin typeface="Agency FB" panose="020B0503020202020204" pitchFamily="34" charset="0"/>
              </a:rPr>
              <a:t> and productive </a:t>
            </a:r>
            <a:r>
              <a:rPr lang="es-ES" sz="5400" dirty="0" err="1">
                <a:solidFill>
                  <a:schemeClr val="bg1"/>
                </a:solidFill>
                <a:latin typeface="Agency FB" panose="020B0503020202020204" pitchFamily="34" charset="0"/>
              </a:rPr>
              <a:t>project</a:t>
            </a:r>
            <a:r>
              <a:rPr lang="es-ES" sz="5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4FDF8-59BE-D263-566C-05B6096D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in this Kick-Off meeting related to WP1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A08D081-7734-FBAE-6CCE-D66359A6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2</a:t>
            </a:fld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078F6-44D5-8561-A306-121C67D778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371" y="1052736"/>
            <a:ext cx="11329259" cy="540060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err="1"/>
              <a:t>Objectives</a:t>
            </a:r>
            <a:r>
              <a:rPr lang="es-ES" sz="2800" dirty="0"/>
              <a:t> in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Kick</a:t>
            </a:r>
            <a:r>
              <a:rPr lang="es-ES" sz="2800" dirty="0"/>
              <a:t>-Off meeting </a:t>
            </a:r>
            <a:r>
              <a:rPr lang="es-ES" sz="2800" dirty="0" err="1"/>
              <a:t>related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WP1: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800" dirty="0" err="1"/>
              <a:t>Present</a:t>
            </a:r>
            <a:r>
              <a:rPr lang="es-ES" sz="2800" dirty="0"/>
              <a:t> WP in </a:t>
            </a:r>
            <a:r>
              <a:rPr lang="es-ES" sz="2800" dirty="0" err="1"/>
              <a:t>teh</a:t>
            </a:r>
            <a:r>
              <a:rPr lang="es-ES" sz="2800" dirty="0"/>
              <a:t> </a:t>
            </a:r>
            <a:r>
              <a:rPr lang="es-ES" sz="2800" dirty="0" err="1"/>
              <a:t>context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overall</a:t>
            </a:r>
            <a:r>
              <a:rPr lang="es-ES" sz="2800" dirty="0"/>
              <a:t> APRENDE Project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4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800" dirty="0" err="1"/>
              <a:t>Summarize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scientific</a:t>
            </a:r>
            <a:r>
              <a:rPr lang="es-ES" sz="2800" dirty="0"/>
              <a:t> </a:t>
            </a:r>
            <a:r>
              <a:rPr lang="es-ES" sz="2800" dirty="0" err="1"/>
              <a:t>objectives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 WP1 and </a:t>
            </a:r>
            <a:r>
              <a:rPr lang="es-ES" sz="2800" dirty="0" err="1"/>
              <a:t>their</a:t>
            </a:r>
            <a:r>
              <a:rPr lang="es-ES" sz="2800" dirty="0"/>
              <a:t> </a:t>
            </a:r>
            <a:r>
              <a:rPr lang="es-ES" sz="2800" dirty="0" err="1"/>
              <a:t>distribution</a:t>
            </a:r>
            <a:r>
              <a:rPr lang="es-ES" sz="2800" dirty="0"/>
              <a:t> in 3 </a:t>
            </a:r>
            <a:r>
              <a:rPr lang="es-ES" sz="2800" dirty="0" err="1"/>
              <a:t>tasks</a:t>
            </a:r>
            <a:endParaRPr lang="es-ES" sz="2800" dirty="0"/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4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800" dirty="0" err="1"/>
              <a:t>Milestones</a:t>
            </a:r>
            <a:r>
              <a:rPr lang="es-ES" sz="2800" dirty="0"/>
              <a:t> and </a:t>
            </a:r>
            <a:r>
              <a:rPr lang="es-ES" sz="2800" dirty="0" err="1"/>
              <a:t>deliverables</a:t>
            </a:r>
            <a:r>
              <a:rPr lang="es-ES" sz="2800" dirty="0"/>
              <a:t>: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2800" dirty="0" err="1"/>
              <a:t>Summarize</a:t>
            </a:r>
            <a:r>
              <a:rPr lang="es-ES" sz="2800" dirty="0"/>
              <a:t> and </a:t>
            </a:r>
            <a:r>
              <a:rPr lang="es-ES" sz="2800" dirty="0" err="1"/>
              <a:t>confirm</a:t>
            </a:r>
            <a:r>
              <a:rPr lang="es-ES" sz="2800" dirty="0"/>
              <a:t> ítems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s-ES" sz="2800" dirty="0" err="1"/>
              <a:t>Propose</a:t>
            </a:r>
            <a:r>
              <a:rPr lang="es-ES" sz="2800" dirty="0"/>
              <a:t> and </a:t>
            </a:r>
            <a:r>
              <a:rPr lang="es-ES" sz="2800" dirty="0" err="1"/>
              <a:t>confirm</a:t>
            </a:r>
            <a:r>
              <a:rPr lang="es-ES" sz="2800" dirty="0"/>
              <a:t> responsables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comunicating</a:t>
            </a:r>
            <a:r>
              <a:rPr lang="es-ES" sz="2800" dirty="0"/>
              <a:t> </a:t>
            </a:r>
            <a:r>
              <a:rPr lang="es-ES" sz="2800" dirty="0" err="1"/>
              <a:t>Miestones</a:t>
            </a:r>
            <a:r>
              <a:rPr lang="es-ES" sz="2800" dirty="0"/>
              <a:t> and </a:t>
            </a:r>
            <a:r>
              <a:rPr lang="es-ES" sz="2800" dirty="0" err="1"/>
              <a:t>preparing</a:t>
            </a:r>
            <a:r>
              <a:rPr lang="es-ES" sz="2800" dirty="0"/>
              <a:t> </a:t>
            </a:r>
            <a:r>
              <a:rPr lang="es-ES" sz="2800" dirty="0" err="1"/>
              <a:t>Deliverables</a:t>
            </a:r>
            <a:r>
              <a:rPr lang="es-ES" dirty="0"/>
              <a:t> 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18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B3E32-829D-3FE3-49F9-7598EECF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gency FB" panose="020B0503020202020204" pitchFamily="34" charset="0"/>
              </a:rPr>
              <a:t>APRENDE-WP1 in </a:t>
            </a:r>
            <a:r>
              <a:rPr lang="es-ES" dirty="0" err="1">
                <a:latin typeface="Agency FB" panose="020B0503020202020204" pitchFamily="34" charset="0"/>
              </a:rPr>
              <a:t>context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B031EF-F928-4BF2-4A3B-F598C03E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02976D-CCD5-29B1-9FA7-ADB38D91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59268"/>
            <a:ext cx="8925353" cy="56741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E9E8CBE-C59F-6864-C769-32A588AC505F}"/>
              </a:ext>
            </a:extLst>
          </p:cNvPr>
          <p:cNvSpPr/>
          <p:nvPr/>
        </p:nvSpPr>
        <p:spPr>
          <a:xfrm>
            <a:off x="3127724" y="903039"/>
            <a:ext cx="2088232" cy="945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3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84F92-6BC5-2A5C-179A-7A261BC9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1"/>
                </a:solidFill>
                <a:latin typeface="Agency FB" panose="020B0503020202020204" pitchFamily="34" charset="0"/>
              </a:rPr>
              <a:t>Summary</a:t>
            </a:r>
            <a:r>
              <a:rPr lang="es-ES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s-ES" dirty="0" err="1">
                <a:solidFill>
                  <a:schemeClr val="accent1"/>
                </a:solidFill>
                <a:latin typeface="Agency FB" panose="020B0503020202020204" pitchFamily="34" charset="0"/>
              </a:rPr>
              <a:t>of</a:t>
            </a:r>
            <a:r>
              <a:rPr lang="es-ES" dirty="0">
                <a:solidFill>
                  <a:schemeClr val="accent1"/>
                </a:solidFill>
                <a:latin typeface="Agency FB" panose="020B0503020202020204" pitchFamily="34" charset="0"/>
              </a:rPr>
              <a:t> Staff </a:t>
            </a:r>
            <a:r>
              <a:rPr lang="es-ES" dirty="0" err="1">
                <a:solidFill>
                  <a:schemeClr val="accent1"/>
                </a:solidFill>
                <a:latin typeface="Agency FB" panose="020B0503020202020204" pitchFamily="34" charset="0"/>
              </a:rPr>
              <a:t>effort</a:t>
            </a:r>
            <a:endParaRPr lang="es-E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97DB5A-0A12-B992-A4D9-856EFDBB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078D51-37EA-FA8D-FB39-79289D7D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10" t="3245"/>
          <a:stretch/>
        </p:blipFill>
        <p:spPr>
          <a:xfrm>
            <a:off x="263352" y="692696"/>
            <a:ext cx="5328592" cy="531539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0B8B9B7-8501-B927-106A-0E63F1B4D7E0}"/>
              </a:ext>
            </a:extLst>
          </p:cNvPr>
          <p:cNvGrpSpPr/>
          <p:nvPr/>
        </p:nvGrpSpPr>
        <p:grpSpPr>
          <a:xfrm>
            <a:off x="5591944" y="706936"/>
            <a:ext cx="5395284" cy="3998856"/>
            <a:chOff x="5591944" y="850952"/>
            <a:chExt cx="5395284" cy="39988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9D0D53-C1C5-6DCA-2E49-7E128A58F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8636" y="959464"/>
              <a:ext cx="5328592" cy="3890344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978E331-0739-0272-D019-0C449741B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10" t="3245" b="92030"/>
            <a:stretch/>
          </p:blipFill>
          <p:spPr>
            <a:xfrm>
              <a:off x="5591944" y="850952"/>
              <a:ext cx="5328592" cy="259551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7CD82EA-3696-11B7-5A6A-A6FE906342D6}"/>
              </a:ext>
            </a:extLst>
          </p:cNvPr>
          <p:cNvSpPr txBox="1"/>
          <p:nvPr/>
        </p:nvSpPr>
        <p:spPr>
          <a:xfrm>
            <a:off x="7481937" y="4721076"/>
            <a:ext cx="3252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gency FB" panose="020B0503020202020204" pitchFamily="34" charset="0"/>
              </a:rPr>
              <a:t>16 </a:t>
            </a:r>
            <a:r>
              <a:rPr lang="es-ES" sz="2400" dirty="0" err="1">
                <a:latin typeface="Agency FB" panose="020B0503020202020204" pitchFamily="34" charset="0"/>
              </a:rPr>
              <a:t>institutions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</a:p>
          <a:p>
            <a:r>
              <a:rPr lang="es-ES" sz="2400" dirty="0">
                <a:latin typeface="Agency FB" panose="020B0503020202020204" pitchFamily="34" charset="0"/>
              </a:rPr>
              <a:t>56.3 PM</a:t>
            </a:r>
          </a:p>
          <a:p>
            <a:r>
              <a:rPr lang="es-ES" sz="2400" dirty="0">
                <a:latin typeface="Agency FB" panose="020B0503020202020204" pitchFamily="34" charset="0"/>
              </a:rPr>
              <a:t>11% share </a:t>
            </a:r>
            <a:r>
              <a:rPr lang="es-ES" sz="2400" dirty="0" err="1">
                <a:latin typeface="Agency FB" panose="020B0503020202020204" pitchFamily="34" charset="0"/>
              </a:rPr>
              <a:t>of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overall</a:t>
            </a:r>
            <a:r>
              <a:rPr lang="es-ES" sz="2400" dirty="0">
                <a:latin typeface="Agency FB" panose="020B0503020202020204" pitchFamily="34" charset="0"/>
              </a:rPr>
              <a:t> staff </a:t>
            </a:r>
            <a:r>
              <a:rPr lang="es-ES" sz="2400" dirty="0" err="1">
                <a:latin typeface="Agency FB" panose="020B0503020202020204" pitchFamily="34" charset="0"/>
              </a:rPr>
              <a:t>effort</a:t>
            </a:r>
            <a:endParaRPr lang="es-ES" sz="2400" dirty="0">
              <a:latin typeface="Agency FB" panose="020B0503020202020204" pitchFamily="34" charset="0"/>
            </a:endParaRPr>
          </a:p>
          <a:p>
            <a:r>
              <a:rPr lang="es-ES" sz="2400" dirty="0">
                <a:latin typeface="Agency FB" panose="020B0503020202020204" pitchFamily="34" charset="0"/>
              </a:rPr>
              <a:t>10% share </a:t>
            </a:r>
            <a:r>
              <a:rPr lang="es-ES" sz="2400" dirty="0" err="1">
                <a:latin typeface="Agency FB" panose="020B0503020202020204" pitchFamily="34" charset="0"/>
              </a:rPr>
              <a:t>of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overall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budget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46626E-FAA4-DAF4-7CCF-97FF4F5D57C0}"/>
              </a:ext>
            </a:extLst>
          </p:cNvPr>
          <p:cNvSpPr txBox="1"/>
          <p:nvPr/>
        </p:nvSpPr>
        <p:spPr>
          <a:xfrm>
            <a:off x="6096000" y="5106572"/>
            <a:ext cx="1224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latin typeface="Agency FB" panose="020B0503020202020204" pitchFamily="34" charset="0"/>
              </a:rPr>
              <a:t>Some</a:t>
            </a:r>
            <a:r>
              <a:rPr lang="es-ES" sz="2400" dirty="0">
                <a:latin typeface="Agency FB" panose="020B0503020202020204" pitchFamily="34" charset="0"/>
              </a:rPr>
              <a:t> </a:t>
            </a:r>
            <a:r>
              <a:rPr lang="es-ES" sz="2400" dirty="0" err="1">
                <a:latin typeface="Agency FB" panose="020B0503020202020204" pitchFamily="34" charset="0"/>
              </a:rPr>
              <a:t>indicators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EC6FF922-6279-80E1-9A32-13E68C0B76D9}"/>
              </a:ext>
            </a:extLst>
          </p:cNvPr>
          <p:cNvSpPr/>
          <p:nvPr/>
        </p:nvSpPr>
        <p:spPr>
          <a:xfrm>
            <a:off x="7320136" y="4845740"/>
            <a:ext cx="161801" cy="14452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9D27AF-4362-CA45-B7D8-305627DE0DFA}"/>
              </a:ext>
            </a:extLst>
          </p:cNvPr>
          <p:cNvSpPr/>
          <p:nvPr/>
        </p:nvSpPr>
        <p:spPr>
          <a:xfrm>
            <a:off x="480774" y="949343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941D835-DD14-99AD-ECED-732336921B8E}"/>
              </a:ext>
            </a:extLst>
          </p:cNvPr>
          <p:cNvSpPr/>
          <p:nvPr/>
        </p:nvSpPr>
        <p:spPr>
          <a:xfrm>
            <a:off x="479376" y="1324820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9BFB764-514B-93F6-5499-E9E2D1B955A4}"/>
              </a:ext>
            </a:extLst>
          </p:cNvPr>
          <p:cNvSpPr/>
          <p:nvPr/>
        </p:nvSpPr>
        <p:spPr>
          <a:xfrm>
            <a:off x="492908" y="2492896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06B63EA-881B-C832-90B4-185393CC5043}"/>
              </a:ext>
            </a:extLst>
          </p:cNvPr>
          <p:cNvSpPr/>
          <p:nvPr/>
        </p:nvSpPr>
        <p:spPr>
          <a:xfrm>
            <a:off x="495807" y="2663492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E8D319B-120C-A776-11A1-E815D05A0E23}"/>
              </a:ext>
            </a:extLst>
          </p:cNvPr>
          <p:cNvSpPr/>
          <p:nvPr/>
        </p:nvSpPr>
        <p:spPr>
          <a:xfrm>
            <a:off x="479376" y="3062959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69C770B-76D3-4A44-04A6-673E1DA4A09F}"/>
              </a:ext>
            </a:extLst>
          </p:cNvPr>
          <p:cNvSpPr/>
          <p:nvPr/>
        </p:nvSpPr>
        <p:spPr>
          <a:xfrm>
            <a:off x="479376" y="4228619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3A760A-E55A-3ABC-B7AD-A0CC82A487A7}"/>
              </a:ext>
            </a:extLst>
          </p:cNvPr>
          <p:cNvSpPr/>
          <p:nvPr/>
        </p:nvSpPr>
        <p:spPr>
          <a:xfrm>
            <a:off x="479376" y="4412915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A6621F-A700-0D49-119B-6594C252DBA8}"/>
              </a:ext>
            </a:extLst>
          </p:cNvPr>
          <p:cNvSpPr/>
          <p:nvPr/>
        </p:nvSpPr>
        <p:spPr>
          <a:xfrm>
            <a:off x="479376" y="4985911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F05C70B-FEBC-03DA-AAA8-F23AD58EA97F}"/>
              </a:ext>
            </a:extLst>
          </p:cNvPr>
          <p:cNvSpPr/>
          <p:nvPr/>
        </p:nvSpPr>
        <p:spPr>
          <a:xfrm>
            <a:off x="479376" y="5380747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223720B-5CA0-4CC2-C1C5-D811FD230138}"/>
              </a:ext>
            </a:extLst>
          </p:cNvPr>
          <p:cNvSpPr/>
          <p:nvPr/>
        </p:nvSpPr>
        <p:spPr>
          <a:xfrm>
            <a:off x="479376" y="5559559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B8F6FE1-4309-F591-71CC-B3260E6B924E}"/>
              </a:ext>
            </a:extLst>
          </p:cNvPr>
          <p:cNvSpPr/>
          <p:nvPr/>
        </p:nvSpPr>
        <p:spPr>
          <a:xfrm>
            <a:off x="5794334" y="967196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1E23CE1-E664-F16C-E70E-697FFBEA2E75}"/>
              </a:ext>
            </a:extLst>
          </p:cNvPr>
          <p:cNvSpPr/>
          <p:nvPr/>
        </p:nvSpPr>
        <p:spPr>
          <a:xfrm>
            <a:off x="5786122" y="2116908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C1FF2C1-3EE9-D5D6-35F0-2A8568085E8A}"/>
              </a:ext>
            </a:extLst>
          </p:cNvPr>
          <p:cNvSpPr/>
          <p:nvPr/>
        </p:nvSpPr>
        <p:spPr>
          <a:xfrm>
            <a:off x="5802652" y="2892363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9A2C297-47D7-700A-E97B-F126D5EE8FA8}"/>
              </a:ext>
            </a:extLst>
          </p:cNvPr>
          <p:cNvSpPr/>
          <p:nvPr/>
        </p:nvSpPr>
        <p:spPr>
          <a:xfrm>
            <a:off x="5781284" y="3479744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94CC8E5-262F-BD5B-78D1-DED8FDF813EC}"/>
              </a:ext>
            </a:extLst>
          </p:cNvPr>
          <p:cNvSpPr/>
          <p:nvPr/>
        </p:nvSpPr>
        <p:spPr>
          <a:xfrm>
            <a:off x="5781284" y="3660972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ED9BB05-795A-F230-9D32-B1AD17C59C91}"/>
              </a:ext>
            </a:extLst>
          </p:cNvPr>
          <p:cNvSpPr/>
          <p:nvPr/>
        </p:nvSpPr>
        <p:spPr>
          <a:xfrm>
            <a:off x="5807968" y="4240218"/>
            <a:ext cx="1466844" cy="403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59D631D-8794-AAA4-0B34-6C5FAD9974B9}"/>
              </a:ext>
            </a:extLst>
          </p:cNvPr>
          <p:cNvSpPr/>
          <p:nvPr/>
        </p:nvSpPr>
        <p:spPr>
          <a:xfrm>
            <a:off x="479376" y="5749204"/>
            <a:ext cx="1466844" cy="18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F82AB-2CD6-64A9-0DF4-7BB9987D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WP1: </a:t>
            </a:r>
            <a:r>
              <a:rPr lang="en-U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Development of new equipment and infrastructures</a:t>
            </a:r>
            <a:endParaRPr lang="es-E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7A817-725E-42C2-9CF8-4391263F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5" y="763156"/>
            <a:ext cx="11051892" cy="273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WP1 </a:t>
            </a:r>
            <a:r>
              <a:rPr lang="es-ES" sz="24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Objectives</a:t>
            </a:r>
            <a:r>
              <a:rPr lang="es-E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gency FB" panose="020B0503020202020204" pitchFamily="34" charset="0"/>
              </a:rPr>
              <a:t>Upgrading currently existing facilities and detecting systems to allow for more accurate means of studying nuclear reactions leading to nuclear data considered as priority.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gency FB" panose="020B0503020202020204" pitchFamily="34" charset="0"/>
              </a:rPr>
              <a:t>Development and tests of detectors that enable access to new observables in already existing neutron </a:t>
            </a:r>
            <a:r>
              <a:rPr lang="es-ES" sz="2400" dirty="0" err="1">
                <a:solidFill>
                  <a:srgbClr val="000000"/>
                </a:solidFill>
                <a:latin typeface="Agency FB" panose="020B0503020202020204" pitchFamily="34" charset="0"/>
              </a:rPr>
              <a:t>beam</a:t>
            </a:r>
            <a:r>
              <a:rPr lang="es-ES" sz="24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gency FB" panose="020B0503020202020204" pitchFamily="34" charset="0"/>
              </a:rPr>
              <a:t>facilities</a:t>
            </a:r>
            <a:r>
              <a:rPr lang="es-ES" sz="2400" dirty="0">
                <a:solidFill>
                  <a:srgbClr val="000000"/>
                </a:solidFill>
                <a:latin typeface="Agency FB" panose="020B050302020202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gency FB" panose="020B0503020202020204" pitchFamily="34" charset="0"/>
              </a:rPr>
              <a:t>Contributing to the strategic analysis of EURATOM nuclear data capacities</a:t>
            </a:r>
            <a:endParaRPr lang="es-ES" sz="2800" dirty="0"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D7D96F-A97F-A286-1ABA-34FEF0E9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58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6239A-C8E4-087A-833F-EEB251BC7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72A0-611A-FEF0-1929-C3E2C1C7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WP1: </a:t>
            </a:r>
            <a:r>
              <a:rPr lang="en-U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Development of new equipment and infrastructures: TASK 1.1</a:t>
            </a:r>
            <a:endParaRPr lang="es-E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3166AA-FB52-B748-87AA-401679B8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4A7F55-DF36-1C2D-BFF9-EBE385E5A38B}"/>
              </a:ext>
            </a:extLst>
          </p:cNvPr>
          <p:cNvSpPr txBox="1"/>
          <p:nvPr/>
        </p:nvSpPr>
        <p:spPr>
          <a:xfrm>
            <a:off x="437374" y="836712"/>
            <a:ext cx="11323255" cy="45243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gency FB" panose="020B0503020202020204" pitchFamily="34" charset="0"/>
              </a:rPr>
              <a:t>TASK 1.1 Detector and facility upgrades [</a:t>
            </a:r>
            <a:r>
              <a:rPr lang="en-US" sz="2400" b="1" u="sng" dirty="0">
                <a:latin typeface="Agency FB" panose="020B0503020202020204" pitchFamily="34" charset="0"/>
              </a:rPr>
              <a:t>CNRS, </a:t>
            </a:r>
            <a:r>
              <a:rPr lang="en-US" sz="2400" b="1" dirty="0">
                <a:latin typeface="Agency FB" panose="020B0503020202020204" pitchFamily="34" charset="0"/>
              </a:rPr>
              <a:t>RUG, JRC, </a:t>
            </a:r>
            <a:r>
              <a:rPr lang="es-ES" sz="2400" b="1" dirty="0">
                <a:latin typeface="Agency FB" panose="020B0503020202020204" pitchFamily="34" charset="0"/>
              </a:rPr>
              <a:t>IFIC, NPL, UU, JYI]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gency FB" panose="020B0503020202020204" pitchFamily="34" charset="0"/>
              </a:rPr>
              <a:t>Task Leader: Muriel Fallot, CNRS/IN2P3</a:t>
            </a:r>
            <a:endParaRPr lang="es-ES" sz="2400" dirty="0">
              <a:solidFill>
                <a:srgbClr val="FF0000"/>
              </a:solidFill>
            </a:endParaRPr>
          </a:p>
          <a:p>
            <a:pPr algn="just"/>
            <a:r>
              <a:rPr lang="en-US" sz="2400" dirty="0">
                <a:latin typeface="Agency FB" panose="020B0503020202020204" pitchFamily="34" charset="0"/>
              </a:rPr>
              <a:t>The current experimental capabilities of the participants in this project are excellent and allow for a very ambitious program of measurements addressing the priorities identified, which is the aim of W2. However, new challenges lay ahead and </a:t>
            </a:r>
            <a:r>
              <a:rPr lang="en-US" sz="2400" u="sng" dirty="0">
                <a:latin typeface="Agency FB" panose="020B0503020202020204" pitchFamily="34" charset="0"/>
              </a:rPr>
              <a:t>some of the existing infrastructures </a:t>
            </a:r>
            <a:r>
              <a:rPr lang="en-US" sz="2400" dirty="0">
                <a:latin typeface="Agency FB" panose="020B0503020202020204" pitchFamily="34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IGISOL </a:t>
            </a:r>
            <a:r>
              <a:rPr lang="en-US" sz="2400" dirty="0">
                <a:latin typeface="Agency FB" panose="020B0503020202020204" pitchFamily="34" charset="0"/>
              </a:rPr>
              <a:t>the target systems at 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NPL</a:t>
            </a:r>
            <a:r>
              <a:rPr lang="en-US" sz="2400" dirty="0">
                <a:latin typeface="Agency FB" panose="020B0503020202020204" pitchFamily="34" charset="0"/>
              </a:rPr>
              <a:t>) and detectors (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ELISA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at JRC </a:t>
            </a:r>
            <a:r>
              <a:rPr lang="en-US" sz="2400" dirty="0">
                <a:latin typeface="Agency FB" panose="020B0503020202020204" pitchFamily="34" charset="0"/>
              </a:rPr>
              <a:t>and the 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DTAS</a:t>
            </a:r>
            <a:r>
              <a:rPr lang="en-US" sz="2400" dirty="0">
                <a:latin typeface="Agency FB" panose="020B0503020202020204" pitchFamily="34" charset="0"/>
              </a:rPr>
              <a:t> and 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Rocinante</a:t>
            </a:r>
            <a:r>
              <a:rPr lang="en-US" sz="2400" dirty="0">
                <a:latin typeface="Agency FB" panose="020B0503020202020204" pitchFamily="34" charset="0"/>
              </a:rPr>
              <a:t> spectrometers) </a:t>
            </a:r>
            <a:r>
              <a:rPr lang="en-US" sz="2400" u="sng" dirty="0">
                <a:latin typeface="Agency FB" panose="020B0503020202020204" pitchFamily="34" charset="0"/>
              </a:rPr>
              <a:t>will benefit greatly by the upgrades proposed</a:t>
            </a:r>
            <a:r>
              <a:rPr lang="en-US" sz="2400" dirty="0">
                <a:latin typeface="Agency FB" panose="020B0503020202020204" pitchFamily="34" charset="0"/>
              </a:rPr>
              <a:t> in this task, allowing for </a:t>
            </a:r>
            <a:r>
              <a:rPr lang="en-US" sz="2400" u="sng" dirty="0">
                <a:latin typeface="Agency FB" panose="020B0503020202020204" pitchFamily="34" charset="0"/>
              </a:rPr>
              <a:t>more accurate and complete experiments in the </a:t>
            </a:r>
            <a:r>
              <a:rPr lang="en-US" sz="2400" b="1" u="sng" dirty="0">
                <a:latin typeface="Agency FB" panose="020B0503020202020204" pitchFamily="34" charset="0"/>
              </a:rPr>
              <a:t>future</a:t>
            </a:r>
            <a:r>
              <a:rPr lang="en-US" sz="2400" dirty="0">
                <a:latin typeface="Agency FB" panose="020B0503020202020204" pitchFamily="34" charset="0"/>
              </a:rPr>
              <a:t>.</a:t>
            </a:r>
          </a:p>
          <a:p>
            <a:pPr algn="l"/>
            <a:endParaRPr lang="en-US" sz="2400" dirty="0">
              <a:latin typeface="Agency FB" panose="020B0503020202020204" pitchFamily="34" charset="0"/>
            </a:endParaRP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1.1.1 Enabling experiments in vacuum with ELISA at JRC-</a:t>
            </a:r>
            <a:r>
              <a:rPr lang="en-US" sz="2400" dirty="0" err="1">
                <a:latin typeface="Agency FB" panose="020B0503020202020204" pitchFamily="34" charset="0"/>
              </a:rPr>
              <a:t>Geel</a:t>
            </a:r>
            <a:r>
              <a:rPr lang="en-US" sz="2400" dirty="0">
                <a:latin typeface="Agency FB" panose="020B0503020202020204" pitchFamily="34" charset="0"/>
              </a:rPr>
              <a:t>……………………………	[</a:t>
            </a:r>
            <a:r>
              <a:rPr lang="en-US" sz="2400" i="1" dirty="0">
                <a:latin typeface="Agency FB" panose="020B0503020202020204" pitchFamily="34" charset="0"/>
              </a:rPr>
              <a:t>NDELISA</a:t>
            </a:r>
            <a:r>
              <a:rPr lang="en-US" sz="2400" dirty="0">
                <a:latin typeface="Agency FB" panose="020B0503020202020204" pitchFamily="34" charset="0"/>
              </a:rPr>
              <a:t> =&gt; RUG &amp; JRC]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1.1.2 Enhancement with LaBr</a:t>
            </a:r>
            <a:r>
              <a:rPr lang="en-US" sz="2400" baseline="-25000" dirty="0">
                <a:latin typeface="Agency FB" panose="020B0503020202020204" pitchFamily="34" charset="0"/>
              </a:rPr>
              <a:t>3</a:t>
            </a:r>
            <a:r>
              <a:rPr lang="en-US" sz="2400" dirty="0">
                <a:latin typeface="Agency FB" panose="020B0503020202020204" pitchFamily="34" charset="0"/>
              </a:rPr>
              <a:t> detectors of TAS capabilities for decay data……	[</a:t>
            </a:r>
            <a:r>
              <a:rPr lang="en-US" sz="2400" i="1" dirty="0">
                <a:latin typeface="Agency FB" panose="020B0503020202020204" pitchFamily="34" charset="0"/>
              </a:rPr>
              <a:t>TAGS</a:t>
            </a:r>
            <a:r>
              <a:rPr lang="en-US" sz="2400" dirty="0">
                <a:latin typeface="Agency FB" panose="020B0503020202020204" pitchFamily="34" charset="0"/>
              </a:rPr>
              <a:t> 	=&gt; IFIC &amp; CNRS]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1.1.3 Higher power target designs for neutron production for nuclear data……	[</a:t>
            </a:r>
            <a:r>
              <a:rPr lang="en-US" sz="2400" i="1" dirty="0">
                <a:latin typeface="Agency FB" panose="020B0503020202020204" pitchFamily="34" charset="0"/>
              </a:rPr>
              <a:t>NPL-T</a:t>
            </a:r>
            <a:r>
              <a:rPr lang="en-US" sz="2400" dirty="0">
                <a:latin typeface="Agency FB" panose="020B0503020202020204" pitchFamily="34" charset="0"/>
              </a:rPr>
              <a:t>	=&gt; NPL]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1.1.4 N-induced independent and isomeric fission yield studies at the IGISOL….	[</a:t>
            </a:r>
            <a:r>
              <a:rPr lang="en-US" sz="2400" i="1" dirty="0">
                <a:latin typeface="Agency FB" panose="020B0503020202020204" pitchFamily="34" charset="0"/>
              </a:rPr>
              <a:t>NONIIII</a:t>
            </a:r>
            <a:r>
              <a:rPr lang="en-US" sz="2400" dirty="0">
                <a:latin typeface="Agency FB" panose="020B0503020202020204" pitchFamily="34" charset="0"/>
              </a:rPr>
              <a:t> 	=&gt; JYI &amp; UU]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94D9-9968-921C-8B21-57EF1477A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5753C-4A25-225A-D620-587FD026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WP1: </a:t>
            </a:r>
            <a:r>
              <a:rPr lang="en-U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Development of new equipment and infrastructures: TASK 1.2</a:t>
            </a:r>
            <a:endParaRPr lang="es-E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92C54B-96EB-2672-2B22-4825915D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7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940E28-6EF3-D349-1C0B-E54A7410E5FE}"/>
              </a:ext>
            </a:extLst>
          </p:cNvPr>
          <p:cNvSpPr txBox="1"/>
          <p:nvPr/>
        </p:nvSpPr>
        <p:spPr>
          <a:xfrm>
            <a:off x="402253" y="908720"/>
            <a:ext cx="11358376" cy="45243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gency FB" panose="020B0503020202020204" pitchFamily="34" charset="0"/>
              </a:rPr>
              <a:t>TASK 1.2 Neutron detectors with new experimental capabilities [</a:t>
            </a:r>
            <a:r>
              <a:rPr lang="en-US" sz="2400" b="1" u="sng" dirty="0">
                <a:latin typeface="Agency FB" panose="020B0503020202020204" pitchFamily="34" charset="0"/>
              </a:rPr>
              <a:t>PTB</a:t>
            </a:r>
            <a:r>
              <a:rPr lang="en-US" sz="2400" b="1" dirty="0">
                <a:latin typeface="Agency FB" panose="020B0503020202020204" pitchFamily="34" charset="0"/>
              </a:rPr>
              <a:t>, HZDR, CEA, NTUA, TUW, CIEMAT]</a:t>
            </a:r>
          </a:p>
          <a:p>
            <a:r>
              <a:rPr lang="en-US" sz="2400" dirty="0">
                <a:solidFill>
                  <a:srgbClr val="FF0000"/>
                </a:solidFill>
                <a:latin typeface="Agency FB" panose="020B0503020202020204" pitchFamily="34" charset="0"/>
              </a:rPr>
              <a:t>Task Leader: Elisa </a:t>
            </a:r>
            <a:r>
              <a:rPr lang="en-US" sz="2400" dirty="0" err="1">
                <a:solidFill>
                  <a:srgbClr val="FF0000"/>
                </a:solidFill>
                <a:latin typeface="Agency FB" panose="020B0503020202020204" pitchFamily="34" charset="0"/>
              </a:rPr>
              <a:t>Pirovano</a:t>
            </a:r>
            <a:r>
              <a:rPr lang="en-US" sz="2400" dirty="0">
                <a:solidFill>
                  <a:srgbClr val="FF0000"/>
                </a:solidFill>
                <a:latin typeface="Agency FB" panose="020B0503020202020204" pitchFamily="34" charset="0"/>
              </a:rPr>
              <a:t>, PTB</a:t>
            </a:r>
            <a:endParaRPr lang="es-ES" sz="2400" dirty="0"/>
          </a:p>
          <a:p>
            <a:pPr algn="just"/>
            <a:r>
              <a:rPr lang="en-US" sz="2400" b="0" i="0" u="none" strike="noStrike" baseline="0" dirty="0">
                <a:latin typeface="Agency FB" panose="020B0503020202020204" pitchFamily="34" charset="0"/>
              </a:rPr>
              <a:t>Neutrons are the main radiation of interest when it comes to fission, Hence, </a:t>
            </a:r>
            <a:r>
              <a:rPr lang="en-US" sz="2400" b="0" i="0" u="sng" strike="noStrike" baseline="0" dirty="0">
                <a:latin typeface="Agency FB" panose="020B0503020202020204" pitchFamily="34" charset="0"/>
              </a:rPr>
              <a:t>neutron detection is at the core of every neutron facility and neutron induced reaction measurement</a:t>
            </a:r>
            <a:r>
              <a:rPr lang="en-US" sz="2400" b="0" i="0" u="none" strike="noStrike" baseline="0" dirty="0">
                <a:latin typeface="Agency FB" panose="020B0503020202020204" pitchFamily="34" charset="0"/>
              </a:rPr>
              <a:t>. Measuring neutrons is the means for both characterizing neutron beams and measuring specific reactions such as total or </a:t>
            </a:r>
            <a:r>
              <a:rPr lang="en-US" sz="2400" b="0" i="0" u="none" strike="noStrike" baseline="0" dirty="0" err="1">
                <a:latin typeface="Agency FB" panose="020B0503020202020204" pitchFamily="34" charset="0"/>
              </a:rPr>
              <a:t>eleastic</a:t>
            </a:r>
            <a:r>
              <a:rPr lang="en-US" sz="2400" b="0" i="0" u="none" strike="noStrike" baseline="0" dirty="0">
                <a:latin typeface="Agency FB" panose="020B0503020202020204" pitchFamily="34" charset="0"/>
              </a:rPr>
              <a:t>/inelastic cross sections. The following </a:t>
            </a:r>
            <a:r>
              <a:rPr lang="en-US" sz="2400" b="0" i="0" u="none" strike="noStrike" baseline="0" dirty="0" err="1">
                <a:latin typeface="Agency FB" panose="020B0503020202020204" pitchFamily="34" charset="0"/>
              </a:rPr>
              <a:t>substasks</a:t>
            </a:r>
            <a:r>
              <a:rPr lang="en-US" sz="2400" b="0" i="0" u="none" strike="noStrike" baseline="0" dirty="0">
                <a:latin typeface="Agency FB" panose="020B0503020202020204" pitchFamily="34" charset="0"/>
              </a:rPr>
              <a:t> contribute in different and complementary ways to </a:t>
            </a:r>
            <a:r>
              <a:rPr lang="en-US" sz="2400" b="0" i="0" u="sng" strike="noStrike" baseline="0" dirty="0">
                <a:latin typeface="Agency FB" panose="020B0503020202020204" pitchFamily="34" charset="0"/>
              </a:rPr>
              <a:t>establish new experimental capabilities to address </a:t>
            </a:r>
            <a:r>
              <a:rPr lang="en-US" sz="2400" b="1" i="0" u="sng" strike="noStrike" baseline="0" dirty="0">
                <a:latin typeface="Agency FB" panose="020B0503020202020204" pitchFamily="34" charset="0"/>
              </a:rPr>
              <a:t>future</a:t>
            </a:r>
            <a:r>
              <a:rPr lang="en-US" sz="2400" b="0" i="0" u="sng" strike="noStrike" baseline="0" dirty="0">
                <a:latin typeface="Agency FB" panose="020B0503020202020204" pitchFamily="34" charset="0"/>
              </a:rPr>
              <a:t> needs</a:t>
            </a:r>
            <a:r>
              <a:rPr lang="en-US" sz="2400" b="0" i="0" u="none" strike="noStrike" baseline="0" dirty="0">
                <a:latin typeface="Agency FB" panose="020B0503020202020204" pitchFamily="34" charset="0"/>
              </a:rPr>
              <a:t>.</a:t>
            </a:r>
          </a:p>
          <a:p>
            <a:pPr algn="l"/>
            <a:endParaRPr lang="en-US" sz="2400" dirty="0">
              <a:latin typeface="Agency FB" panose="020B0503020202020204" pitchFamily="34" charset="0"/>
            </a:endParaRP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1.2.1 An active target for n-p cross section measurements at PTB…………………..	[</a:t>
            </a:r>
            <a:r>
              <a:rPr lang="en-US" sz="2400" i="1" dirty="0" err="1">
                <a:latin typeface="Agency FB" panose="020B0503020202020204" pitchFamily="34" charset="0"/>
              </a:rPr>
              <a:t>ACTAnp</a:t>
            </a:r>
            <a:r>
              <a:rPr lang="en-US" sz="2400" dirty="0">
                <a:latin typeface="Agency FB" panose="020B0503020202020204" pitchFamily="34" charset="0"/>
              </a:rPr>
              <a:t> =&gt; PTB]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1.2.2 Enabling transmission measurements at </a:t>
            </a:r>
            <a:r>
              <a:rPr lang="en-US" sz="2400" dirty="0" err="1">
                <a:latin typeface="Agency FB" panose="020B0503020202020204" pitchFamily="34" charset="0"/>
              </a:rPr>
              <a:t>nELBE</a:t>
            </a:r>
            <a:r>
              <a:rPr lang="en-US" sz="2400" dirty="0">
                <a:latin typeface="Agency FB" panose="020B0503020202020204" pitchFamily="34" charset="0"/>
              </a:rPr>
              <a:t> and n_TOF………………………	[</a:t>
            </a:r>
            <a:r>
              <a:rPr lang="en-US" sz="2400" i="1" dirty="0">
                <a:latin typeface="Agency FB" panose="020B0503020202020204" pitchFamily="34" charset="0"/>
              </a:rPr>
              <a:t>NEDEGARA</a:t>
            </a:r>
            <a:r>
              <a:rPr lang="en-US" sz="2400" dirty="0">
                <a:latin typeface="Agency FB" panose="020B0503020202020204" pitchFamily="34" charset="0"/>
              </a:rPr>
              <a:t> =&gt; CEA &amp; HZDR]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1.2.3 Diamond detectors for in-beam measurements at n_TOF-NEAR………………	[</a:t>
            </a:r>
            <a:r>
              <a:rPr lang="en-US" sz="2400" i="1" dirty="0">
                <a:latin typeface="Agency FB" panose="020B0503020202020204" pitchFamily="34" charset="0"/>
              </a:rPr>
              <a:t>DEAR</a:t>
            </a:r>
            <a:r>
              <a:rPr lang="en-US" sz="2400" dirty="0">
                <a:latin typeface="Agency FB" panose="020B0503020202020204" pitchFamily="34" charset="0"/>
              </a:rPr>
              <a:t> =&gt; NTUA &amp; TUW]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1.2.4 Characterization of liquid scintillator detectors up to 40 MeV…………………	[</a:t>
            </a:r>
            <a:r>
              <a:rPr lang="en-US" sz="2400" i="1" dirty="0">
                <a:latin typeface="Agency FB" panose="020B0503020202020204" pitchFamily="34" charset="0"/>
              </a:rPr>
              <a:t>SCINDET</a:t>
            </a:r>
            <a:r>
              <a:rPr lang="en-US" sz="2400" dirty="0">
                <a:latin typeface="Agency FB" panose="020B0503020202020204" pitchFamily="34" charset="0"/>
              </a:rPr>
              <a:t> =&gt; CIEMAT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33DC-4E73-77B4-961A-4C015761C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2FB74-113C-0486-18CD-49F5CF6E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WP1: </a:t>
            </a:r>
            <a:r>
              <a:rPr lang="en-US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Development of new equipment and infrastructures: TASK 1.3</a:t>
            </a:r>
            <a:endParaRPr lang="es-E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47A6-CF5F-6FC9-3F0B-161130E7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8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B9F5E0-0592-25C5-4EDE-A846E82E8038}"/>
              </a:ext>
            </a:extLst>
          </p:cNvPr>
          <p:cNvSpPr txBox="1"/>
          <p:nvPr/>
        </p:nvSpPr>
        <p:spPr>
          <a:xfrm>
            <a:off x="436935" y="1052736"/>
            <a:ext cx="11323694" cy="45243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gency FB" panose="020B0503020202020204" pitchFamily="34" charset="0"/>
              </a:rPr>
              <a:t>TASK 1.3 Developments of Si-based devices for </a:t>
            </a:r>
            <a:r>
              <a:rPr lang="en-US" sz="2400" b="1" dirty="0">
                <a:latin typeface="Symbol" panose="05050102010706020507" pitchFamily="18" charset="2"/>
              </a:rPr>
              <a:t>s</a:t>
            </a:r>
            <a:r>
              <a:rPr lang="en-US" sz="2400" b="1" dirty="0">
                <a:latin typeface="Agency FB" panose="020B0503020202020204" pitchFamily="34" charset="0"/>
              </a:rPr>
              <a:t>(</a:t>
            </a:r>
            <a:r>
              <a:rPr lang="en-US" sz="2400" b="1" dirty="0" err="1">
                <a:latin typeface="Agency FB" panose="020B0503020202020204" pitchFamily="34" charset="0"/>
              </a:rPr>
              <a:t>n,chp</a:t>
            </a:r>
            <a:r>
              <a:rPr lang="en-US" sz="2400" b="1" dirty="0">
                <a:latin typeface="Agency FB" panose="020B0503020202020204" pitchFamily="34" charset="0"/>
              </a:rPr>
              <a:t>), (UOI. INFN-LNS, ULODZ, CIEMAT, NPL)</a:t>
            </a:r>
          </a:p>
          <a:p>
            <a:r>
              <a:rPr lang="en-US" sz="2400" dirty="0">
                <a:solidFill>
                  <a:srgbClr val="FF0000"/>
                </a:solidFill>
                <a:latin typeface="Agency FB" panose="020B0503020202020204" pitchFamily="34" charset="0"/>
              </a:rPr>
              <a:t>Task Leader: Nikolas </a:t>
            </a:r>
            <a:r>
              <a:rPr lang="en-US" sz="2400" dirty="0" err="1">
                <a:solidFill>
                  <a:srgbClr val="FF0000"/>
                </a:solidFill>
                <a:latin typeface="Agency FB" panose="020B0503020202020204" pitchFamily="34" charset="0"/>
              </a:rPr>
              <a:t>Patronis</a:t>
            </a:r>
            <a:r>
              <a:rPr lang="en-US" sz="2400" dirty="0">
                <a:solidFill>
                  <a:srgbClr val="FF0000"/>
                </a:solidFill>
                <a:latin typeface="Agency FB" panose="020B0503020202020204" pitchFamily="34" charset="0"/>
              </a:rPr>
              <a:t>, UOI</a:t>
            </a:r>
            <a:endParaRPr lang="es-ES" sz="2400" dirty="0"/>
          </a:p>
          <a:p>
            <a:pPr algn="just"/>
            <a:r>
              <a:rPr lang="en-US" sz="2400" u="sng" dirty="0">
                <a:latin typeface="Agency FB" panose="020B0503020202020204" pitchFamily="34" charset="0"/>
              </a:rPr>
              <a:t>Neutron induced reactions resulting in light charged particle production (</a:t>
            </a:r>
            <a:r>
              <a:rPr lang="en-US" sz="2400" u="sng" dirty="0" err="1">
                <a:latin typeface="Agency FB" panose="020B0503020202020204" pitchFamily="34" charset="0"/>
              </a:rPr>
              <a:t>n,lcp</a:t>
            </a:r>
            <a:r>
              <a:rPr lang="en-US" sz="2400" u="sng" dirty="0">
                <a:latin typeface="Agency FB" panose="020B0503020202020204" pitchFamily="34" charset="0"/>
              </a:rPr>
              <a:t>)</a:t>
            </a:r>
            <a:r>
              <a:rPr lang="en-US" sz="2400" dirty="0">
                <a:latin typeface="Agency FB" panose="020B0503020202020204" pitchFamily="34" charset="0"/>
              </a:rPr>
              <a:t> are responsible for neutron  absorption, gas production and residual nuclides (activation products). Inhibited by a Coulomb barrier or a reaction threshold their importance in nuclear devices is higher when fast neutron fluxes are considered, for instance in innovative devices. Several reactions emitting protons, tritium or alphas appear on the </a:t>
            </a:r>
            <a:r>
              <a:rPr lang="en-US" sz="2400" u="sng" dirty="0">
                <a:latin typeface="Agency FB" panose="020B0503020202020204" pitchFamily="34" charset="0"/>
              </a:rPr>
              <a:t>NEA HPRL</a:t>
            </a:r>
            <a:r>
              <a:rPr lang="en-US" sz="2400" dirty="0">
                <a:latin typeface="Agency FB" panose="020B0503020202020204" pitchFamily="34" charset="0"/>
              </a:rPr>
              <a:t> given their interest in nuclear technology. The </a:t>
            </a:r>
            <a:r>
              <a:rPr lang="en-US" sz="2400" u="sng" dirty="0">
                <a:latin typeface="Agency FB" panose="020B0503020202020204" pitchFamily="34" charset="0"/>
              </a:rPr>
              <a:t>n_TOF facility at CERN is currently not capable of addressing the necessary measurements</a:t>
            </a:r>
            <a:r>
              <a:rPr lang="en-US" sz="2400" dirty="0">
                <a:latin typeface="Agency FB" panose="020B0503020202020204" pitchFamily="34" charset="0"/>
              </a:rPr>
              <a:t> and thus </a:t>
            </a:r>
            <a:r>
              <a:rPr lang="en-US" sz="2400" u="sng" dirty="0">
                <a:latin typeface="Agency FB" panose="020B0503020202020204" pitchFamily="34" charset="0"/>
              </a:rPr>
              <a:t>two approaches will be followed to develop Si based detector systems allowing (</a:t>
            </a:r>
            <a:r>
              <a:rPr lang="en-US" sz="2400" u="sng" dirty="0" err="1">
                <a:latin typeface="Agency FB" panose="020B0503020202020204" pitchFamily="34" charset="0"/>
              </a:rPr>
              <a:t>n,lcp</a:t>
            </a:r>
            <a:r>
              <a:rPr lang="en-US" sz="2400" u="sng" dirty="0">
                <a:latin typeface="Agency FB" panose="020B0503020202020204" pitchFamily="34" charset="0"/>
              </a:rPr>
              <a:t>)</a:t>
            </a:r>
            <a:r>
              <a:rPr lang="en-US" sz="2400" dirty="0">
                <a:latin typeface="Agency FB" panose="020B0503020202020204" pitchFamily="34" charset="0"/>
              </a:rPr>
              <a:t> measurements in the fast energy range, </a:t>
            </a:r>
            <a:r>
              <a:rPr lang="en-US" sz="2400" u="sng" dirty="0">
                <a:latin typeface="Agency FB" panose="020B0503020202020204" pitchFamily="34" charset="0"/>
              </a:rPr>
              <a:t>even beyond 10 MeV</a:t>
            </a:r>
            <a:r>
              <a:rPr lang="en-US" sz="2400" dirty="0">
                <a:latin typeface="Agency FB" panose="020B0503020202020204" pitchFamily="34" charset="0"/>
              </a:rPr>
              <a:t>.</a:t>
            </a:r>
          </a:p>
          <a:p>
            <a:pPr algn="l"/>
            <a:endParaRPr lang="en-US" sz="2400" dirty="0">
              <a:latin typeface="Agency FB" panose="020B0503020202020204" pitchFamily="34" charset="0"/>
            </a:endParaRP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1.3.1 Si-telescope for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Agency FB" panose="020B0503020202020204" pitchFamily="34" charset="0"/>
              </a:rPr>
              <a:t>(</a:t>
            </a:r>
            <a:r>
              <a:rPr lang="en-US" sz="2400" dirty="0" err="1">
                <a:latin typeface="Agency FB" panose="020B0503020202020204" pitchFamily="34" charset="0"/>
              </a:rPr>
              <a:t>n,chp</a:t>
            </a:r>
            <a:r>
              <a:rPr lang="en-US" sz="2400" dirty="0">
                <a:latin typeface="Agency FB" panose="020B0503020202020204" pitchFamily="34" charset="0"/>
              </a:rPr>
              <a:t>) at n_TOF towards measuring </a:t>
            </a:r>
            <a:r>
              <a:rPr lang="en-US" sz="2400" baseline="30000" dirty="0">
                <a:latin typeface="Agency FB" panose="020B0503020202020204" pitchFamily="34" charset="0"/>
              </a:rPr>
              <a:t>39</a:t>
            </a:r>
            <a:r>
              <a:rPr lang="en-US" sz="2400" dirty="0">
                <a:latin typeface="Agency FB" panose="020B0503020202020204" pitchFamily="34" charset="0"/>
              </a:rPr>
              <a:t>K(n, cp)…[</a:t>
            </a:r>
            <a:r>
              <a:rPr lang="en-US" sz="2400" i="1" dirty="0">
                <a:latin typeface="Agency FB" panose="020B0503020202020204" pitchFamily="34" charset="0"/>
              </a:rPr>
              <a:t>Si-telescope</a:t>
            </a:r>
            <a:r>
              <a:rPr lang="en-US" sz="2400" dirty="0">
                <a:latin typeface="Agency FB" panose="020B0503020202020204" pitchFamily="34" charset="0"/>
              </a:rPr>
              <a:t> =&gt; </a:t>
            </a:r>
            <a:r>
              <a:rPr lang="en-US" sz="2400" dirty="0" err="1">
                <a:latin typeface="Agency FB" panose="020B0503020202020204" pitchFamily="34" charset="0"/>
              </a:rPr>
              <a:t>ULodz</a:t>
            </a:r>
            <a:r>
              <a:rPr lang="en-US" sz="2400" dirty="0">
                <a:latin typeface="Agency FB" panose="020B0503020202020204" pitchFamily="34" charset="0"/>
              </a:rPr>
              <a:t> &amp; CIEMAT] </a:t>
            </a:r>
          </a:p>
          <a:p>
            <a:pPr algn="l"/>
            <a:r>
              <a:rPr lang="en-US" sz="2400" dirty="0">
                <a:latin typeface="Agency FB" panose="020B0503020202020204" pitchFamily="34" charset="0"/>
              </a:rPr>
              <a:t>Subtask 1.3.2 New annular DSSSD for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Agency FB" panose="020B0503020202020204" pitchFamily="34" charset="0"/>
              </a:rPr>
              <a:t>(</a:t>
            </a:r>
            <a:r>
              <a:rPr lang="en-US" sz="2400" dirty="0" err="1">
                <a:latin typeface="Agency FB" panose="020B0503020202020204" pitchFamily="34" charset="0"/>
              </a:rPr>
              <a:t>n,chp</a:t>
            </a:r>
            <a:r>
              <a:rPr lang="en-US" sz="2400" dirty="0">
                <a:latin typeface="Agency FB" panose="020B0503020202020204" pitchFamily="34" charset="0"/>
              </a:rPr>
              <a:t>) at n_TOF……………………………………...[</a:t>
            </a:r>
            <a:r>
              <a:rPr lang="en-US" sz="2400" i="1" dirty="0">
                <a:latin typeface="Agency FB" panose="020B0503020202020204" pitchFamily="34" charset="0"/>
              </a:rPr>
              <a:t>SADR</a:t>
            </a:r>
            <a:r>
              <a:rPr lang="en-US" sz="2400" dirty="0">
                <a:latin typeface="Agency FB" panose="020B0503020202020204" pitchFamily="34" charset="0"/>
              </a:rPr>
              <a:t> =&gt; UOI &amp; INFN]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8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556A-0601-9EBF-A860-88E36223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7219"/>
            <a:ext cx="11068765" cy="502507"/>
          </a:xfrm>
        </p:spPr>
        <p:txBody>
          <a:bodyPr/>
          <a:lstStyle/>
          <a:p>
            <a:r>
              <a:rPr lang="es-ES" dirty="0">
                <a:latin typeface="Agency FB" panose="020B0503020202020204" pitchFamily="34" charset="0"/>
              </a:rPr>
              <a:t>APRENDE WP1 </a:t>
            </a:r>
            <a:r>
              <a:rPr lang="es-ES" dirty="0" err="1">
                <a:latin typeface="Agency FB" panose="020B0503020202020204" pitchFamily="34" charset="0"/>
              </a:rPr>
              <a:t>Milestones</a:t>
            </a:r>
            <a:r>
              <a:rPr lang="es-ES" dirty="0">
                <a:latin typeface="Agency FB" panose="020B0503020202020204" pitchFamily="34" charset="0"/>
              </a:rPr>
              <a:t> and </a:t>
            </a:r>
            <a:r>
              <a:rPr lang="es-ES" dirty="0" err="1">
                <a:latin typeface="Agency FB" panose="020B0503020202020204" pitchFamily="34" charset="0"/>
              </a:rPr>
              <a:t>Deliverables</a:t>
            </a: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3C2B19-19A3-545F-EAD7-854F1DB3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C84-DA44-44B1-8750-B6489B4ECF63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1A857BC-C866-EA23-40C5-B381A8290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44644"/>
              </p:ext>
            </p:extLst>
          </p:nvPr>
        </p:nvGraphicFramePr>
        <p:xfrm>
          <a:off x="427835" y="3356992"/>
          <a:ext cx="11356798" cy="2834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3642">
                  <a:extLst>
                    <a:ext uri="{9D8B030D-6E8A-4147-A177-3AD203B41FA5}">
                      <a16:colId xmlns:a16="http://schemas.microsoft.com/office/drawing/2014/main" val="1309005928"/>
                    </a:ext>
                  </a:extLst>
                </a:gridCol>
                <a:gridCol w="5336531">
                  <a:extLst>
                    <a:ext uri="{9D8B030D-6E8A-4147-A177-3AD203B41FA5}">
                      <a16:colId xmlns:a16="http://schemas.microsoft.com/office/drawing/2014/main" val="272490275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54003013"/>
                    </a:ext>
                  </a:extLst>
                </a:gridCol>
                <a:gridCol w="2342378">
                  <a:extLst>
                    <a:ext uri="{9D8B030D-6E8A-4147-A177-3AD203B41FA5}">
                      <a16:colId xmlns:a16="http://schemas.microsoft.com/office/drawing/2014/main" val="2791159693"/>
                    </a:ext>
                  </a:extLst>
                </a:gridCol>
                <a:gridCol w="1330031">
                  <a:extLst>
                    <a:ext uri="{9D8B030D-6E8A-4147-A177-3AD203B41FA5}">
                      <a16:colId xmlns:a16="http://schemas.microsoft.com/office/drawing/2014/main" val="351979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Deliverable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Type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Month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Technical report on the facility upgrades at NPL and Jyväskylä</a:t>
                      </a:r>
                    </a:p>
                    <a:p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=&gt; Note;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related to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NPL-T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and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NONIIII</a:t>
                      </a:r>
                      <a:endParaRPr lang="es-ES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PTB:</a:t>
                      </a:r>
                      <a:r>
                        <a:rPr lang="en-US" sz="2000" b="0" u="none" strike="noStrike" baseline="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Michael Bunce?</a:t>
                      </a:r>
                      <a:endParaRPr lang="es-ES" sz="200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Report</a:t>
                      </a:r>
                      <a:endParaRPr lang="es-ES" sz="20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36 (9/2027)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28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Performance of innovative neutron detectors</a:t>
                      </a:r>
                    </a:p>
                    <a:p>
                      <a:r>
                        <a:rPr lang="es-ES" sz="20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=&gt; </a:t>
                      </a:r>
                      <a:r>
                        <a:rPr lang="es-ES" sz="18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Note: </a:t>
                      </a:r>
                      <a:r>
                        <a:rPr lang="es-ES" sz="1800" i="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related</a:t>
                      </a:r>
                      <a:r>
                        <a:rPr lang="es-ES" sz="18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s-ES" sz="1800" i="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ACTAnp</a:t>
                      </a:r>
                      <a:r>
                        <a:rPr lang="es-ES" sz="1800" i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, NEDEGARA, DEAR and SCINDET </a:t>
                      </a:r>
                      <a:endParaRPr lang="es-ES" sz="2000" i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PTB:</a:t>
                      </a:r>
                      <a:r>
                        <a:rPr lang="en-US" sz="2000" b="0" u="none" strike="noStrike" baseline="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Elisa </a:t>
                      </a:r>
                      <a:r>
                        <a:rPr lang="en-US" sz="2000" b="0" u="none" strike="noStrike" baseline="0" dirty="0" err="1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Pirovano</a:t>
                      </a:r>
                      <a:r>
                        <a:rPr lang="en-US" sz="2000" b="0" u="none" strike="noStrike" baseline="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?</a:t>
                      </a:r>
                      <a:endParaRPr lang="es-ES" sz="200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Report</a:t>
                      </a:r>
                      <a:endParaRPr lang="es-ES" sz="20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36 (9/2027)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0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Outlook of (</a:t>
                      </a:r>
                      <a:r>
                        <a:rPr lang="en-US" sz="2000" b="0" u="none" strike="noStrike" baseline="0" dirty="0" err="1">
                          <a:latin typeface="Agency FB" panose="020B0503020202020204" pitchFamily="34" charset="0"/>
                        </a:rPr>
                        <a:t>n,chp</a:t>
                      </a:r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.) measurements with fast neutrons at n_TOF</a:t>
                      </a:r>
                    </a:p>
                    <a:p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=&gt; Note: related to both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Si-telescope</a:t>
                      </a:r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 and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SADR</a:t>
                      </a:r>
                      <a:endParaRPr lang="es-ES" sz="1800" i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INFN:</a:t>
                      </a:r>
                      <a:r>
                        <a:rPr lang="en-US" sz="2000" b="0" u="none" strike="noStrike" baseline="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Luigi </a:t>
                      </a:r>
                      <a:r>
                        <a:rPr lang="en-US" sz="2000" b="0" u="none" strike="noStrike" baseline="0" dirty="0" err="1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Cosentino</a:t>
                      </a:r>
                      <a:r>
                        <a:rPr lang="en-US" sz="2000" b="0" u="none" strike="noStrike" baseline="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?</a:t>
                      </a:r>
                      <a:endParaRPr lang="es-ES" sz="200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Report</a:t>
                      </a:r>
                      <a:endParaRPr lang="es-ES" sz="20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36 (9/2027)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74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Enhanced capabilities of the LaBr</a:t>
                      </a:r>
                      <a:r>
                        <a:rPr lang="en-US" sz="2000" b="0" u="none" strike="noStrike" baseline="-25000" dirty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 upgraded TAS detectors 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CNRS:</a:t>
                      </a:r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Muriel Fallot?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Report</a:t>
                      </a:r>
                      <a:endParaRPr lang="es-ES" sz="20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47 (8/2028)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17512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42B237D-569D-4253-3682-5B2F72C1E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34611"/>
              </p:ext>
            </p:extLst>
          </p:nvPr>
        </p:nvGraphicFramePr>
        <p:xfrm>
          <a:off x="427834" y="908720"/>
          <a:ext cx="11356797" cy="225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457">
                  <a:extLst>
                    <a:ext uri="{9D8B030D-6E8A-4147-A177-3AD203B41FA5}">
                      <a16:colId xmlns:a16="http://schemas.microsoft.com/office/drawing/2014/main" val="1309005928"/>
                    </a:ext>
                  </a:extLst>
                </a:gridCol>
                <a:gridCol w="5301903">
                  <a:extLst>
                    <a:ext uri="{9D8B030D-6E8A-4147-A177-3AD203B41FA5}">
                      <a16:colId xmlns:a16="http://schemas.microsoft.com/office/drawing/2014/main" val="2724902754"/>
                    </a:ext>
                  </a:extLst>
                </a:gridCol>
                <a:gridCol w="1951030">
                  <a:extLst>
                    <a:ext uri="{9D8B030D-6E8A-4147-A177-3AD203B41FA5}">
                      <a16:colId xmlns:a16="http://schemas.microsoft.com/office/drawing/2014/main" val="1754003013"/>
                    </a:ext>
                  </a:extLst>
                </a:gridCol>
                <a:gridCol w="2358929">
                  <a:extLst>
                    <a:ext uri="{9D8B030D-6E8A-4147-A177-3AD203B41FA5}">
                      <a16:colId xmlns:a16="http://schemas.microsoft.com/office/drawing/2014/main" val="2463069123"/>
                    </a:ext>
                  </a:extLst>
                </a:gridCol>
                <a:gridCol w="1313478">
                  <a:extLst>
                    <a:ext uri="{9D8B030D-6E8A-4147-A177-3AD203B41FA5}">
                      <a16:colId xmlns:a16="http://schemas.microsoft.com/office/drawing/2014/main" val="351979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Milestone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Responsible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Agency FB" panose="020B0503020202020204" pitchFamily="34" charset="0"/>
                        </a:rPr>
                        <a:t>Month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Acceptance by the CERN INTC of the n_TOF LOIs by CERN</a:t>
                      </a:r>
                    </a:p>
                    <a:p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=&gt; Note: related to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NEDEGARA</a:t>
                      </a:r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,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DEAR</a:t>
                      </a:r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,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Si-Telescope</a:t>
                      </a:r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 and </a:t>
                      </a:r>
                      <a:r>
                        <a:rPr lang="en-US" sz="1800" b="0" i="1" u="none" strike="noStrike" baseline="0" dirty="0">
                          <a:latin typeface="Agency FB" panose="020B0503020202020204" pitchFamily="34" charset="0"/>
                        </a:rPr>
                        <a:t>SADR</a:t>
                      </a:r>
                      <a:r>
                        <a:rPr lang="en-US" sz="1800" b="0" u="none" strike="noStrike" baseline="0" dirty="0">
                          <a:latin typeface="Agency FB" panose="020B0503020202020204" pitchFamily="34" charset="0"/>
                        </a:rPr>
                        <a:t>)</a:t>
                      </a:r>
                      <a:endParaRPr lang="es-ES" sz="1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Nikolas 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Patronis</a:t>
                      </a:r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, UOI?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gency FB" panose="020B0503020202020204" pitchFamily="34" charset="0"/>
                        </a:rPr>
                        <a:t>Approval by the CERN INTC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b="1" u="sng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18</a:t>
                      </a:r>
                      <a:r>
                        <a:rPr lang="es-ES" sz="2000" dirty="0">
                          <a:latin typeface="Agency FB" panose="020B0503020202020204" pitchFamily="34" charset="0"/>
                        </a:rPr>
                        <a:t> (3/2025)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28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Realization of the test experiments related to </a:t>
                      </a:r>
                      <a:r>
                        <a:rPr lang="en-US" sz="2000" b="0" i="1" u="none" strike="noStrike" baseline="0" dirty="0" err="1">
                          <a:latin typeface="Agency FB" panose="020B0503020202020204" pitchFamily="34" charset="0"/>
                        </a:rPr>
                        <a:t>ACTAnp</a:t>
                      </a:r>
                      <a:endParaRPr lang="es-ES" sz="2000" i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Elisa Pirovano, PTB?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</a:rPr>
                        <a:t>Report to the WP lead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24 (9/2026)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Realization of the test experiments related to </a:t>
                      </a:r>
                      <a:r>
                        <a:rPr lang="en-US" sz="2000" b="0" i="1" u="none" strike="noStrike" baseline="0" dirty="0">
                          <a:latin typeface="Agency FB" panose="020B0503020202020204" pitchFamily="34" charset="0"/>
                        </a:rPr>
                        <a:t>(NA)2STARS</a:t>
                      </a:r>
                      <a:endParaRPr lang="es-ES" sz="2000" i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Muriel Fallot, CNRS?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</a:rPr>
                        <a:t>Report to the WP lead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24 (9/2026)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74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latin typeface="Agency FB" panose="020B0503020202020204" pitchFamily="34" charset="0"/>
                        </a:rPr>
                        <a:t>Realization of the test experiments related to </a:t>
                      </a:r>
                      <a:r>
                        <a:rPr lang="en-US" sz="2000" b="0" i="1" u="none" strike="noStrike" baseline="0" dirty="0">
                          <a:latin typeface="Agency FB" panose="020B0503020202020204" pitchFamily="34" charset="0"/>
                        </a:rPr>
                        <a:t>NPL-T</a:t>
                      </a:r>
                      <a:endParaRPr lang="es-ES" sz="2000" i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Michael </a:t>
                      </a:r>
                      <a:r>
                        <a:rPr lang="es-ES" sz="2000" dirty="0" err="1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Bunce</a:t>
                      </a:r>
                      <a:r>
                        <a:rPr lang="es-ES" sz="2000" dirty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, NPL?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baseline="0" dirty="0">
                          <a:solidFill>
                            <a:schemeClr val="dk1"/>
                          </a:solidFill>
                          <a:latin typeface="Agency FB" panose="020B0503020202020204" pitchFamily="34" charset="0"/>
                        </a:rPr>
                        <a:t>Report to the WP lead</a:t>
                      </a:r>
                      <a:endParaRPr lang="es-E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gency FB" panose="020B0503020202020204" pitchFamily="34" charset="0"/>
                        </a:rPr>
                        <a:t>24 (9/2026)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7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746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1140</Words>
  <Application>Microsoft Office PowerPoint</Application>
  <PresentationFormat>Panorámica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Agency FB</vt:lpstr>
      <vt:lpstr>Calibri</vt:lpstr>
      <vt:lpstr>Courier New</vt:lpstr>
      <vt:lpstr>Franklin Gothic Book</vt:lpstr>
      <vt:lpstr>Palatino Linotype</vt:lpstr>
      <vt:lpstr>Perpetua</vt:lpstr>
      <vt:lpstr>Symbol</vt:lpstr>
      <vt:lpstr>Wingdings 2</vt:lpstr>
      <vt:lpstr>Equity</vt:lpstr>
      <vt:lpstr>APRENDE (Addressing PRiorities of Evaluated Nuclear Data in Europe) WP1: Development of new equipment and infrastructures</vt:lpstr>
      <vt:lpstr>Objectives in this Kick-Off meeting related to WP1</vt:lpstr>
      <vt:lpstr>APRENDE-WP1 in context</vt:lpstr>
      <vt:lpstr>Summary of Staff effort</vt:lpstr>
      <vt:lpstr>WP1: Development of new equipment and infrastructures</vt:lpstr>
      <vt:lpstr>WP1: Development of new equipment and infrastructures: TASK 1.1</vt:lpstr>
      <vt:lpstr>WP1: Development of new equipment and infrastructures: TASK 1.2</vt:lpstr>
      <vt:lpstr>WP1: Development of new equipment and infrastructures: TASK 1.3</vt:lpstr>
      <vt:lpstr>APRENDE WP1 Milestones and Deliverables</vt:lpstr>
      <vt:lpstr>APRENDE-WP1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Subtask 2.6.3 Measurement of  + emitters for proton therapy</dc:title>
  <dc:creator>Usuario</dc:creator>
  <cp:lastModifiedBy>CARLOS GUERRERO SANCHEZ</cp:lastModifiedBy>
  <cp:revision>298</cp:revision>
  <dcterms:modified xsi:type="dcterms:W3CDTF">2024-10-15T11:20:31Z</dcterms:modified>
</cp:coreProperties>
</file>