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340" r:id="rId2"/>
    <p:sldId id="342" r:id="rId3"/>
    <p:sldId id="403" r:id="rId4"/>
    <p:sldId id="408" r:id="rId5"/>
    <p:sldId id="404" r:id="rId6"/>
    <p:sldId id="409" r:id="rId7"/>
    <p:sldId id="415" r:id="rId8"/>
    <p:sldId id="416" r:id="rId9"/>
    <p:sldId id="405" r:id="rId10"/>
    <p:sldId id="410" r:id="rId11"/>
    <p:sldId id="436" r:id="rId12"/>
    <p:sldId id="442" r:id="rId13"/>
    <p:sldId id="432" r:id="rId14"/>
    <p:sldId id="418" r:id="rId15"/>
    <p:sldId id="419" r:id="rId16"/>
    <p:sldId id="420" r:id="rId17"/>
    <p:sldId id="421" r:id="rId18"/>
    <p:sldId id="434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5" r:id="rId30"/>
    <p:sldId id="406" r:id="rId31"/>
    <p:sldId id="411" r:id="rId32"/>
    <p:sldId id="437" r:id="rId33"/>
    <p:sldId id="438" r:id="rId34"/>
    <p:sldId id="439" r:id="rId35"/>
    <p:sldId id="407" r:id="rId36"/>
    <p:sldId id="412" r:id="rId37"/>
    <p:sldId id="443" r:id="rId38"/>
    <p:sldId id="444" r:id="rId39"/>
    <p:sldId id="445" r:id="rId40"/>
    <p:sldId id="446" r:id="rId41"/>
    <p:sldId id="440" r:id="rId42"/>
    <p:sldId id="441" r:id="rId43"/>
    <p:sldId id="402" r:id="rId44"/>
  </p:sldIdLst>
  <p:sldSz cx="12192000" cy="6858000"/>
  <p:notesSz cx="6797675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4D99AD"/>
    <a:srgbClr val="FFD85B"/>
    <a:srgbClr val="FFFF99"/>
    <a:srgbClr val="428294"/>
    <a:srgbClr val="606BAD"/>
    <a:srgbClr val="3A7382"/>
    <a:srgbClr val="92C1CE"/>
    <a:srgbClr val="B381D9"/>
    <a:srgbClr val="A5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0" autoAdjust="0"/>
    <p:restoredTop sz="93904" autoAdjust="0"/>
  </p:normalViewPr>
  <p:slideViewPr>
    <p:cSldViewPr>
      <p:cViewPr>
        <p:scale>
          <a:sx n="100" d="100"/>
          <a:sy n="100" d="100"/>
        </p:scale>
        <p:origin x="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167C-9A33-46CF-9C05-80859DF5815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438" y="749300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DBA99-79DB-4371-BD5D-35BD47BF67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6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12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8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42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99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86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11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37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65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5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70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45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4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22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9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8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6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65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2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31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65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57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3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891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98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4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33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10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23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06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1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1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7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DBA99-79DB-4371-BD5D-35BD47BF67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6FC-6A82-4ECC-9F57-14E891C14DA5}" type="datetime1">
              <a:rPr lang="en-US" smtClean="0"/>
              <a:t>10/13/2024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3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2F09-54B7-47F0-9414-C85AEE35440E}" type="datetime1">
              <a:rPr lang="en-US" smtClean="0"/>
              <a:t>10/13/2024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256-5736-4E82-98F2-21593FF3BF19}" type="datetime1">
              <a:rPr lang="en-US" smtClean="0"/>
              <a:t>10/13/2024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0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9B291C12-759B-4DD5-990D-FA5BD1FEEBA3}"/>
              </a:ext>
            </a:extLst>
          </p:cNvPr>
          <p:cNvGrpSpPr/>
          <p:nvPr userDrawn="1"/>
        </p:nvGrpSpPr>
        <p:grpSpPr>
          <a:xfrm>
            <a:off x="-25672" y="6465791"/>
            <a:ext cx="12216680" cy="392209"/>
            <a:chOff x="-118898" y="4271911"/>
            <a:chExt cx="12216680" cy="39220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39EA9-BEF9-420F-B7D8-4D4DD9CEFCBA}"/>
                </a:ext>
              </a:extLst>
            </p:cNvPr>
            <p:cNvSpPr/>
            <p:nvPr userDrawn="1"/>
          </p:nvSpPr>
          <p:spPr>
            <a:xfrm>
              <a:off x="-118898" y="4293096"/>
              <a:ext cx="12216680" cy="371024"/>
            </a:xfrm>
            <a:prstGeom prst="rect">
              <a:avLst/>
            </a:prstGeom>
            <a:gradFill flip="none" rotWithShape="1">
              <a:gsLst>
                <a:gs pos="87000">
                  <a:schemeClr val="tx2">
                    <a:lumMod val="75000"/>
                  </a:schemeClr>
                </a:gs>
                <a:gs pos="41000">
                  <a:schemeClr val="tx2">
                    <a:lumMod val="20000"/>
                    <a:lumOff val="80000"/>
                  </a:schemeClr>
                </a:gs>
                <a:gs pos="66000">
                  <a:schemeClr val="tx2">
                    <a:lumMod val="60000"/>
                    <a:lumOff val="4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A2EDAB4-822E-4B1A-B78D-83FC0EB83050}"/>
                </a:ext>
              </a:extLst>
            </p:cNvPr>
            <p:cNvSpPr txBox="1"/>
            <p:nvPr userDrawn="1"/>
          </p:nvSpPr>
          <p:spPr>
            <a:xfrm>
              <a:off x="170126" y="4293096"/>
              <a:ext cx="5544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Kick-Off Meeting, </a:t>
              </a:r>
              <a:r>
                <a:rPr kumimoji="0" 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October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, 16-17 2024, CIEMAT, Madrid</a:t>
              </a:r>
              <a:endParaRPr lang="fr-FR" sz="20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" name="ZoneTexte 16"/>
            <p:cNvSpPr txBox="1"/>
            <p:nvPr userDrawn="1"/>
          </p:nvSpPr>
          <p:spPr>
            <a:xfrm>
              <a:off x="7873990" y="4271911"/>
              <a:ext cx="3619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Maëlle Kerveno,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IPHC, CNRS-Univ. Strasbourg </a:t>
              </a:r>
            </a:p>
          </p:txBody>
        </p:sp>
      </p:grpSp>
      <p:sp>
        <p:nvSpPr>
          <p:cNvPr id="9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11235712" y="6492880"/>
            <a:ext cx="955296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fld id="{53E20274-DEB0-41FA-AFE9-AFED40CFC6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6ACE8C-57C4-4561-9FBA-02DD200CC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672" y="6374884"/>
            <a:ext cx="685999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6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687-32F9-45C8-85F5-EB37E89FDA4F}" type="datetime1">
              <a:rPr lang="en-US" smtClean="0"/>
              <a:t>10/13/2024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3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CDC-A7A9-42DF-A814-0695FABF1048}" type="datetime1">
              <a:rPr lang="en-US" smtClean="0"/>
              <a:t>10/13/2024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3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968E-4BA8-4660-BCD1-DD9F007C6B14}" type="datetime1">
              <a:rPr lang="en-US" smtClean="0"/>
              <a:t>10/13/2024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5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92A2-1D9D-4C71-AA70-C05DD8127619}" type="datetime1">
              <a:rPr lang="en-US" smtClean="0"/>
              <a:t>10/13/2024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F8B1-86BA-4547-9716-5ABBB8278015}" type="datetime1">
              <a:rPr lang="en-US" smtClean="0"/>
              <a:t>10/13/2024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A7B2-7F3F-45C7-848F-F7517D619297}" type="datetime1">
              <a:rPr lang="en-US" smtClean="0"/>
              <a:t>10/13/2024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9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B1B1-7CFD-4AD1-9F71-6E2FB4FBA057}" type="datetime1">
              <a:rPr lang="en-US" smtClean="0"/>
              <a:t>10/13/2024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B615-1D72-422A-805A-0C9E06103C91}" type="datetime1">
              <a:rPr lang="en-US" smtClean="0"/>
              <a:t>10/13/2024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D72A-6553-4E0D-AB74-0D59726949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7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530840" y="3797990"/>
            <a:ext cx="6668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M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aëlle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K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erveno,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IPHC, CNRS, Université de Strasbourg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15314" y="2060848"/>
            <a:ext cx="78406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cap="all" dirty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APRENDE – WP2</a:t>
            </a:r>
          </a:p>
          <a:p>
            <a:r>
              <a:rPr lang="en-US" sz="4800" b="1" cap="all" dirty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New nuclear data measurements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EAE7CE-BEE8-4C22-8D9D-E020D1E7D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2524125" cy="17526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043DB764-4D96-48DE-B860-110D26DC8D78}"/>
              </a:ext>
            </a:extLst>
          </p:cNvPr>
          <p:cNvGrpSpPr/>
          <p:nvPr/>
        </p:nvGrpSpPr>
        <p:grpSpPr>
          <a:xfrm>
            <a:off x="-25672" y="6102018"/>
            <a:ext cx="12216680" cy="775314"/>
            <a:chOff x="-118898" y="3908138"/>
            <a:chExt cx="12216680" cy="7753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680807-EAD5-420A-A539-48AC51C0AB20}"/>
                </a:ext>
              </a:extLst>
            </p:cNvPr>
            <p:cNvSpPr/>
            <p:nvPr userDrawn="1"/>
          </p:nvSpPr>
          <p:spPr>
            <a:xfrm>
              <a:off x="-118898" y="3908138"/>
              <a:ext cx="12216680" cy="755982"/>
            </a:xfrm>
            <a:prstGeom prst="rect">
              <a:avLst/>
            </a:prstGeom>
            <a:gradFill flip="none" rotWithShape="1">
              <a:gsLst>
                <a:gs pos="87000">
                  <a:schemeClr val="tx2">
                    <a:lumMod val="75000"/>
                  </a:schemeClr>
                </a:gs>
                <a:gs pos="41000">
                  <a:schemeClr val="tx2">
                    <a:lumMod val="20000"/>
                    <a:lumOff val="80000"/>
                  </a:schemeClr>
                </a:gs>
                <a:gs pos="66000">
                  <a:schemeClr val="tx2">
                    <a:lumMod val="60000"/>
                    <a:lumOff val="4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DC2B4C2-A672-45C1-84C9-CC5724B3FEEE}"/>
                </a:ext>
              </a:extLst>
            </p:cNvPr>
            <p:cNvSpPr txBox="1"/>
            <p:nvPr userDrawn="1"/>
          </p:nvSpPr>
          <p:spPr>
            <a:xfrm>
              <a:off x="-11510" y="3975566"/>
              <a:ext cx="5054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Kick-Off Meeting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October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, 16-17 2024, CIEMAT, Madrid</a:t>
              </a:r>
              <a:endParaRPr lang="fr-FR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78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6031E51D-7273-4445-8448-448C7969F964}"/>
              </a:ext>
            </a:extLst>
          </p:cNvPr>
          <p:cNvGrpSpPr/>
          <p:nvPr/>
        </p:nvGrpSpPr>
        <p:grpSpPr>
          <a:xfrm>
            <a:off x="4157792" y="1181992"/>
            <a:ext cx="7986880" cy="5244779"/>
            <a:chOff x="3143672" y="2420888"/>
            <a:chExt cx="6430467" cy="3948635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FCF6660-F7B4-4E48-B362-937E38FF5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8013" y="2420888"/>
              <a:ext cx="6406126" cy="394863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F75352-FFB4-47C8-809A-8CF3863728A6}"/>
                </a:ext>
              </a:extLst>
            </p:cNvPr>
            <p:cNvSpPr/>
            <p:nvPr/>
          </p:nvSpPr>
          <p:spPr>
            <a:xfrm>
              <a:off x="3143672" y="2450232"/>
              <a:ext cx="1296144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460044" y="1387363"/>
            <a:ext cx="9988678" cy="1639240"/>
            <a:chOff x="-286362" y="1918265"/>
            <a:chExt cx="9988678" cy="163924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256"/>
            <a:stretch/>
          </p:blipFill>
          <p:spPr>
            <a:xfrm>
              <a:off x="-286362" y="1918265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315042" y="1926289"/>
              <a:ext cx="93872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25 measurement projects (</a:t>
              </a:r>
              <a:r>
                <a:rPr lang="en-US" sz="20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LoI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 </a:t>
              </a:r>
            </a:p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37 nuclei under study from </a:t>
              </a:r>
              <a:r>
                <a:rPr lang="en-US" sz="2000" b="1" baseline="30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7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 to </a:t>
              </a:r>
              <a:r>
                <a:rPr lang="en-US" sz="2000" b="1" baseline="30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252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Cf </a:t>
              </a:r>
            </a:p>
            <a:p>
              <a:r>
                <a:rPr lang="en-US" sz="2000" b="1" dirty="0"/>
                <a:t>Expected results : </a:t>
              </a:r>
            </a:p>
            <a:p>
              <a:r>
                <a:rPr lang="en-US" sz="2000" b="1" dirty="0"/>
                <a:t>completion of 40 experiments and production of 51 new data sets</a:t>
              </a:r>
            </a:p>
            <a:p>
              <a:r>
                <a:rPr lang="en-US" sz="2000" b="1" dirty="0"/>
                <a:t>19 data sets relative to HPRL request </a:t>
              </a: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1B07A8CD-358F-45A5-A341-297FD541BF90}"/>
              </a:ext>
            </a:extLst>
          </p:cNvPr>
          <p:cNvSpPr txBox="1"/>
          <p:nvPr/>
        </p:nvSpPr>
        <p:spPr>
          <a:xfrm>
            <a:off x="3180441" y="588279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6,7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Li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7FBCC10-2D6E-42AB-8CCD-3C1C640AF6AB}"/>
              </a:ext>
            </a:extLst>
          </p:cNvPr>
          <p:cNvSpPr txBox="1"/>
          <p:nvPr/>
        </p:nvSpPr>
        <p:spPr>
          <a:xfrm>
            <a:off x="3769514" y="5596613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9</a:t>
            </a:r>
            <a:r>
              <a:rPr lang="fr-FR" sz="2400" b="1" dirty="0"/>
              <a:t>Be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BE413FB-596E-4D1F-B73E-62BD4C964382}"/>
              </a:ext>
            </a:extLst>
          </p:cNvPr>
          <p:cNvSpPr txBox="1"/>
          <p:nvPr/>
        </p:nvSpPr>
        <p:spPr>
          <a:xfrm>
            <a:off x="4223792" y="4983559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35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Cl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0FE0CF2-93FE-4A19-86A7-B197BC034B95}"/>
              </a:ext>
            </a:extLst>
          </p:cNvPr>
          <p:cNvSpPr txBox="1"/>
          <p:nvPr/>
        </p:nvSpPr>
        <p:spPr>
          <a:xfrm>
            <a:off x="3647728" y="5055567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27</a:t>
            </a:r>
            <a:r>
              <a:rPr lang="fr-FR" sz="2400" b="1" dirty="0"/>
              <a:t>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2DD10BD-D529-4234-9BCE-0F547DE141B5}"/>
              </a:ext>
            </a:extLst>
          </p:cNvPr>
          <p:cNvSpPr txBox="1"/>
          <p:nvPr/>
        </p:nvSpPr>
        <p:spPr>
          <a:xfrm>
            <a:off x="5909494" y="5398354"/>
            <a:ext cx="685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54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Fe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AC44A1D-B119-4CF7-BB76-E6BFD9746D27}"/>
              </a:ext>
            </a:extLst>
          </p:cNvPr>
          <p:cNvSpPr txBox="1"/>
          <p:nvPr/>
        </p:nvSpPr>
        <p:spPr>
          <a:xfrm>
            <a:off x="6490996" y="5271591"/>
            <a:ext cx="685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56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Fe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9E54F28-B72F-49C5-A65B-315DBDA0FF29}"/>
              </a:ext>
            </a:extLst>
          </p:cNvPr>
          <p:cNvSpPr txBox="1"/>
          <p:nvPr/>
        </p:nvSpPr>
        <p:spPr>
          <a:xfrm>
            <a:off x="7564489" y="4580609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90</a:t>
            </a:r>
            <a:r>
              <a:rPr lang="fr-FR" sz="2400" b="1" dirty="0"/>
              <a:t>Zr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F1F4A93-D2A6-448F-939E-23D72CBF0D89}"/>
              </a:ext>
            </a:extLst>
          </p:cNvPr>
          <p:cNvSpPr txBox="1"/>
          <p:nvPr/>
        </p:nvSpPr>
        <p:spPr>
          <a:xfrm>
            <a:off x="8253935" y="4665781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92</a:t>
            </a:r>
            <a:r>
              <a:rPr lang="fr-FR" sz="2400" b="1" dirty="0"/>
              <a:t>Zr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0A54978-A816-4092-B04F-CBD1FC07845B}"/>
              </a:ext>
            </a:extLst>
          </p:cNvPr>
          <p:cNvSpPr txBox="1"/>
          <p:nvPr/>
        </p:nvSpPr>
        <p:spPr>
          <a:xfrm>
            <a:off x="7567937" y="5295007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59</a:t>
            </a:r>
            <a:r>
              <a:rPr lang="fr-FR" sz="2400" b="1" dirty="0"/>
              <a:t>Co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6C00F7E-961F-41EE-A71D-21114CE1F82B}"/>
              </a:ext>
            </a:extLst>
          </p:cNvPr>
          <p:cNvSpPr txBox="1"/>
          <p:nvPr/>
        </p:nvSpPr>
        <p:spPr>
          <a:xfrm>
            <a:off x="7422509" y="492554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63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Cu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531A404-2AB0-4C69-A4AE-A2A782604891}"/>
              </a:ext>
            </a:extLst>
          </p:cNvPr>
          <p:cNvSpPr txBox="1"/>
          <p:nvPr/>
        </p:nvSpPr>
        <p:spPr>
          <a:xfrm>
            <a:off x="6841375" y="5054422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65</a:t>
            </a:r>
            <a:r>
              <a:rPr lang="fr-FR" sz="2400" b="1" dirty="0"/>
              <a:t>Cu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7FE8612-AD87-4958-B42A-58F2E57F601E}"/>
              </a:ext>
            </a:extLst>
          </p:cNvPr>
          <p:cNvSpPr txBox="1"/>
          <p:nvPr/>
        </p:nvSpPr>
        <p:spPr>
          <a:xfrm>
            <a:off x="8951537" y="4429536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109</a:t>
            </a:r>
            <a:r>
              <a:rPr lang="fr-FR" sz="2400" b="1" dirty="0"/>
              <a:t>Ag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3F102DC-F860-45B9-8335-33E38CCA1F7B}"/>
              </a:ext>
            </a:extLst>
          </p:cNvPr>
          <p:cNvSpPr txBox="1"/>
          <p:nvPr/>
        </p:nvSpPr>
        <p:spPr>
          <a:xfrm>
            <a:off x="9977779" y="2952684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206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Pb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D1694A2-F1C9-4C37-9285-7E0E5A3153D4}"/>
              </a:ext>
            </a:extLst>
          </p:cNvPr>
          <p:cNvSpPr txBox="1"/>
          <p:nvPr/>
        </p:nvSpPr>
        <p:spPr>
          <a:xfrm>
            <a:off x="10761183" y="2957806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208</a:t>
            </a:r>
            <a:r>
              <a:rPr lang="fr-FR" sz="2400" b="1" dirty="0"/>
              <a:t>Pb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F7E5E45-EBAA-4FC5-B018-554181306645}"/>
              </a:ext>
            </a:extLst>
          </p:cNvPr>
          <p:cNvSpPr txBox="1"/>
          <p:nvPr/>
        </p:nvSpPr>
        <p:spPr>
          <a:xfrm>
            <a:off x="10484890" y="255088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209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Bi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D20BB32-9E51-458D-9458-F05AA788981D}"/>
              </a:ext>
            </a:extLst>
          </p:cNvPr>
          <p:cNvSpPr txBox="1"/>
          <p:nvPr/>
        </p:nvSpPr>
        <p:spPr>
          <a:xfrm>
            <a:off x="9478626" y="3302309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186</a:t>
            </a:r>
            <a:r>
              <a:rPr lang="fr-FR" sz="2400" b="1" dirty="0"/>
              <a:t>W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ABA2CE7-1AA3-4D15-A1D6-C23C186F78FA}"/>
              </a:ext>
            </a:extLst>
          </p:cNvPr>
          <p:cNvSpPr txBox="1"/>
          <p:nvPr/>
        </p:nvSpPr>
        <p:spPr>
          <a:xfrm>
            <a:off x="4674595" y="3920745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91</a:t>
            </a:r>
            <a:r>
              <a:rPr lang="fr-FR" sz="2400" b="1" dirty="0"/>
              <a:t>Br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60E855C-7D2F-4447-AB41-A36BC9A03AA8}"/>
              </a:ext>
            </a:extLst>
          </p:cNvPr>
          <p:cNvSpPr txBox="1"/>
          <p:nvPr/>
        </p:nvSpPr>
        <p:spPr>
          <a:xfrm>
            <a:off x="5626599" y="3522349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99</a:t>
            </a:r>
            <a:r>
              <a:rPr lang="fr-FR" sz="2400" b="1" dirty="0"/>
              <a:t>Nb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2EC3C1B-3BAB-42B3-993F-E7008B13E377}"/>
              </a:ext>
            </a:extLst>
          </p:cNvPr>
          <p:cNvSpPr txBox="1"/>
          <p:nvPr/>
        </p:nvSpPr>
        <p:spPr>
          <a:xfrm>
            <a:off x="8726894" y="3866771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167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Er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0F5B937-284E-41FD-B162-D14FBC169129}"/>
              </a:ext>
            </a:extLst>
          </p:cNvPr>
          <p:cNvSpPr txBox="1"/>
          <p:nvPr/>
        </p:nvSpPr>
        <p:spPr>
          <a:xfrm>
            <a:off x="8584433" y="2066445"/>
            <a:ext cx="879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/>
              <a:t>232</a:t>
            </a:r>
            <a:r>
              <a:rPr lang="fr-FR" sz="2400" b="1" dirty="0"/>
              <a:t>Th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F16A320-4265-4949-9B2D-24F444C20028}"/>
              </a:ext>
            </a:extLst>
          </p:cNvPr>
          <p:cNvSpPr txBox="1"/>
          <p:nvPr/>
        </p:nvSpPr>
        <p:spPr>
          <a:xfrm>
            <a:off x="8877497" y="3616135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166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Er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ADEE46E-9F25-4DB4-B013-A17CCABBC319}"/>
              </a:ext>
            </a:extLst>
          </p:cNvPr>
          <p:cNvSpPr txBox="1"/>
          <p:nvPr/>
        </p:nvSpPr>
        <p:spPr>
          <a:xfrm>
            <a:off x="4650516" y="347681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96</a:t>
            </a:r>
            <a:r>
              <a:rPr lang="fr-FR" sz="2400" b="1" dirty="0"/>
              <a:t>Y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C64C1D0-95D5-427A-82F6-07C7C80E9703}"/>
              </a:ext>
            </a:extLst>
          </p:cNvPr>
          <p:cNvSpPr txBox="1"/>
          <p:nvPr/>
        </p:nvSpPr>
        <p:spPr>
          <a:xfrm>
            <a:off x="5068046" y="3637161"/>
            <a:ext cx="66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91</a:t>
            </a:r>
            <a:r>
              <a:rPr lang="fr-FR" sz="2400" b="1" dirty="0"/>
              <a:t>Kr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DA446B9-C38B-4DE2-953E-7DA3B1AAE7BF}"/>
              </a:ext>
            </a:extLst>
          </p:cNvPr>
          <p:cNvSpPr txBox="1"/>
          <p:nvPr/>
        </p:nvSpPr>
        <p:spPr>
          <a:xfrm>
            <a:off x="5342031" y="399303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baseline="30000" dirty="0"/>
              <a:t>92</a:t>
            </a:r>
            <a:r>
              <a:rPr lang="fr-FR" sz="2400" b="1" dirty="0"/>
              <a:t>Rb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FC44F01-3B40-4CC9-8BEB-3542C7D9DCBE}"/>
              </a:ext>
            </a:extLst>
          </p:cNvPr>
          <p:cNvSpPr txBox="1"/>
          <p:nvPr/>
        </p:nvSpPr>
        <p:spPr>
          <a:xfrm>
            <a:off x="8245522" y="1749330"/>
            <a:ext cx="732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/>
              <a:t>235</a:t>
            </a:r>
            <a:r>
              <a:rPr lang="fr-FR" sz="2400" b="1" dirty="0"/>
              <a:t>U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BA448AD-A748-4B2F-A94C-6FD0D7DB7C37}"/>
              </a:ext>
            </a:extLst>
          </p:cNvPr>
          <p:cNvSpPr txBox="1"/>
          <p:nvPr/>
        </p:nvSpPr>
        <p:spPr>
          <a:xfrm>
            <a:off x="9676166" y="631075"/>
            <a:ext cx="1085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/>
              <a:t>252</a:t>
            </a:r>
            <a:r>
              <a:rPr lang="fr-FR" sz="2400" b="1" dirty="0"/>
              <a:t>Cf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C441748-3598-45FE-B320-83BFCA93356A}"/>
              </a:ext>
            </a:extLst>
          </p:cNvPr>
          <p:cNvSpPr txBox="1"/>
          <p:nvPr/>
        </p:nvSpPr>
        <p:spPr>
          <a:xfrm>
            <a:off x="8600145" y="1505769"/>
            <a:ext cx="1085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238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U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061C6A9-0E4F-4B0B-A052-7385C9363543}"/>
              </a:ext>
            </a:extLst>
          </p:cNvPr>
          <p:cNvSpPr txBox="1"/>
          <p:nvPr/>
        </p:nvSpPr>
        <p:spPr>
          <a:xfrm>
            <a:off x="9144257" y="1815207"/>
            <a:ext cx="825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/>
              <a:t>233</a:t>
            </a:r>
            <a:r>
              <a:rPr lang="fr-FR" sz="2400" b="1" dirty="0"/>
              <a:t>U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8C23EDE-2487-4AD7-B842-98B7C739FCA0}"/>
              </a:ext>
            </a:extLst>
          </p:cNvPr>
          <p:cNvSpPr txBox="1"/>
          <p:nvPr/>
        </p:nvSpPr>
        <p:spPr>
          <a:xfrm>
            <a:off x="9656487" y="1620292"/>
            <a:ext cx="1085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239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Pu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EA44E6A-B357-43A2-87F4-51FD910E0640}"/>
              </a:ext>
            </a:extLst>
          </p:cNvPr>
          <p:cNvSpPr txBox="1"/>
          <p:nvPr/>
        </p:nvSpPr>
        <p:spPr>
          <a:xfrm>
            <a:off x="9190012" y="1300966"/>
            <a:ext cx="1085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240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Pu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E7D3CA7F-966B-4278-8B35-A196114E161E}"/>
              </a:ext>
            </a:extLst>
          </p:cNvPr>
          <p:cNvSpPr txBox="1"/>
          <p:nvPr/>
        </p:nvSpPr>
        <p:spPr>
          <a:xfrm>
            <a:off x="9456276" y="1112981"/>
            <a:ext cx="1085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241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Pu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8D2A0D3-338C-48A1-BA23-25E37421EB79}"/>
              </a:ext>
            </a:extLst>
          </p:cNvPr>
          <p:cNvSpPr txBox="1"/>
          <p:nvPr/>
        </p:nvSpPr>
        <p:spPr>
          <a:xfrm>
            <a:off x="8637074" y="1009734"/>
            <a:ext cx="1085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</a:rPr>
              <a:t>242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Pu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0B7D11A-5FBC-4A8E-AD0E-D0D41ADF1837}"/>
              </a:ext>
            </a:extLst>
          </p:cNvPr>
          <p:cNvSpPr txBox="1"/>
          <p:nvPr/>
        </p:nvSpPr>
        <p:spPr>
          <a:xfrm>
            <a:off x="10180490" y="1236188"/>
            <a:ext cx="1085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/>
              <a:t>243</a:t>
            </a:r>
            <a:r>
              <a:rPr lang="fr-FR" sz="2400" b="1" dirty="0"/>
              <a:t>Am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758FEC6-A97A-4363-A412-EE4AC8FA3B30}"/>
              </a:ext>
            </a:extLst>
          </p:cNvPr>
          <p:cNvSpPr txBox="1"/>
          <p:nvPr/>
        </p:nvSpPr>
        <p:spPr>
          <a:xfrm>
            <a:off x="10342513" y="940871"/>
            <a:ext cx="1085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30000" dirty="0"/>
              <a:t>243</a:t>
            </a:r>
            <a:r>
              <a:rPr lang="fr-FR" sz="2400" b="1" dirty="0"/>
              <a:t>Cm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A19DC52-D579-477C-8490-FE7D8EBB81F7}"/>
              </a:ext>
            </a:extLst>
          </p:cNvPr>
          <p:cNvSpPr txBox="1"/>
          <p:nvPr/>
        </p:nvSpPr>
        <p:spPr>
          <a:xfrm>
            <a:off x="3259920" y="5312023"/>
            <a:ext cx="56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/>
              <a:t>10</a:t>
            </a:r>
            <a:r>
              <a:rPr lang="fr-FR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3950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857440" y="1285339"/>
            <a:ext cx="9988678" cy="408134"/>
            <a:chOff x="-286362" y="1918265"/>
            <a:chExt cx="9988678" cy="40813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-286362" y="1918265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315042" y="1926289"/>
              <a:ext cx="9387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25 measurement projects (</a:t>
              </a:r>
              <a:r>
                <a:rPr lang="en-US" sz="20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LoI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 : 37 nuclei under study from </a:t>
              </a:r>
              <a:r>
                <a:rPr lang="en-US" sz="2000" b="1" baseline="30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7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 to </a:t>
              </a:r>
              <a:r>
                <a:rPr lang="en-US" sz="2000" b="1" baseline="30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252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Cf </a:t>
              </a:r>
            </a:p>
          </p:txBody>
        </p:sp>
      </p:grp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B11D4D1-9ABA-4C0B-8AE6-35A80F3B1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21409"/>
              </p:ext>
            </p:extLst>
          </p:nvPr>
        </p:nvGraphicFramePr>
        <p:xfrm>
          <a:off x="852390" y="1906864"/>
          <a:ext cx="2616576" cy="39106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21085">
                  <a:extLst>
                    <a:ext uri="{9D8B030D-6E8A-4147-A177-3AD203B41FA5}">
                      <a16:colId xmlns:a16="http://schemas.microsoft.com/office/drawing/2014/main" val="145193897"/>
                    </a:ext>
                  </a:extLst>
                </a:gridCol>
                <a:gridCol w="1495491">
                  <a:extLst>
                    <a:ext uri="{9D8B030D-6E8A-4147-A177-3AD203B41FA5}">
                      <a16:colId xmlns:a16="http://schemas.microsoft.com/office/drawing/2014/main" val="1389934527"/>
                    </a:ext>
                  </a:extLst>
                </a:gridCol>
              </a:tblGrid>
              <a:tr h="835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nucleus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>
                          <a:effectLst/>
                        </a:rPr>
                        <a:t>reaction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b"/>
                </a:tc>
                <a:extLst>
                  <a:ext uri="{0D108BD9-81ED-4DB2-BD59-A6C34878D82A}">
                    <a16:rowId xmlns:a16="http://schemas.microsoft.com/office/drawing/2014/main" val="652314592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6Li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6Li(d,n)7Be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4104126036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7Li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7Li(d,2n)7Be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4159147589"/>
                  </a:ext>
                </a:extLst>
              </a:tr>
              <a:tr h="196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9Be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9Be(</a:t>
                      </a:r>
                      <a:r>
                        <a:rPr lang="el-GR" sz="1800" u="none" strike="noStrike">
                          <a:effectLst/>
                        </a:rPr>
                        <a:t>α,</a:t>
                      </a:r>
                      <a:r>
                        <a:rPr lang="fr-FR" sz="1800" u="none" strike="noStrike">
                          <a:effectLst/>
                        </a:rPr>
                        <a:t>n)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3462954417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10B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10B(</a:t>
                      </a:r>
                      <a:r>
                        <a:rPr lang="el-GR" sz="1800" u="none" strike="noStrike">
                          <a:effectLst/>
                        </a:rPr>
                        <a:t>α,</a:t>
                      </a:r>
                      <a:r>
                        <a:rPr lang="fr-FR" sz="1800" u="none" strike="noStrike">
                          <a:effectLst/>
                        </a:rPr>
                        <a:t>n)13N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4026395447"/>
                  </a:ext>
                </a:extLst>
              </a:tr>
              <a:tr h="196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27Al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27Al(</a:t>
                      </a:r>
                      <a:r>
                        <a:rPr lang="el-GR" sz="1800" u="none" strike="noStrike">
                          <a:effectLst/>
                        </a:rPr>
                        <a:t>α,</a:t>
                      </a:r>
                      <a:r>
                        <a:rPr lang="fr-FR" sz="1800" u="none" strike="noStrike">
                          <a:effectLst/>
                        </a:rPr>
                        <a:t>n)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861081757"/>
                  </a:ext>
                </a:extLst>
              </a:tr>
              <a:tr h="647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35Cl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35Cl(n,p)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849272647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35Cl</a:t>
                      </a: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35Cl(n,a)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615303799"/>
                  </a:ext>
                </a:extLst>
              </a:tr>
              <a:tr h="647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54Fe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54Fe(n,</a:t>
                      </a:r>
                      <a:r>
                        <a:rPr lang="el-G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α)51</a:t>
                      </a:r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Cr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4891557"/>
                  </a:ext>
                </a:extLst>
              </a:tr>
              <a:tr h="64707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54Fe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54Fe(n,2n)53Fe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3712335215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54Fe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54Fe(n,n)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879754479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54Fe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54Fe(n,n')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23497389"/>
                  </a:ext>
                </a:extLst>
              </a:tr>
              <a:tr h="626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56Fe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56Fe(n,n)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3781205146"/>
                  </a:ext>
                </a:extLst>
              </a:tr>
              <a:tr h="62686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56Fe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56Fe(n,n')</a:t>
                      </a:r>
                      <a:endParaRPr lang="fr-F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885947593"/>
                  </a:ext>
                </a:extLst>
              </a:tr>
            </a:tbl>
          </a:graphicData>
        </a:graphic>
      </p:graphicFrame>
      <p:graphicFrame>
        <p:nvGraphicFramePr>
          <p:cNvPr id="53" name="Tableau 52">
            <a:extLst>
              <a:ext uri="{FF2B5EF4-FFF2-40B4-BE49-F238E27FC236}">
                <a16:creationId xmlns:a16="http://schemas.microsoft.com/office/drawing/2014/main" id="{E829CFD0-8974-4A73-B1A5-8D176F95B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46811"/>
              </p:ext>
            </p:extLst>
          </p:nvPr>
        </p:nvGraphicFramePr>
        <p:xfrm>
          <a:off x="3802395" y="1906864"/>
          <a:ext cx="2417766" cy="43350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21085">
                  <a:extLst>
                    <a:ext uri="{9D8B030D-6E8A-4147-A177-3AD203B41FA5}">
                      <a16:colId xmlns:a16="http://schemas.microsoft.com/office/drawing/2014/main" val="145193897"/>
                    </a:ext>
                  </a:extLst>
                </a:gridCol>
                <a:gridCol w="1296681">
                  <a:extLst>
                    <a:ext uri="{9D8B030D-6E8A-4147-A177-3AD203B41FA5}">
                      <a16:colId xmlns:a16="http://schemas.microsoft.com/office/drawing/2014/main" val="1389934527"/>
                    </a:ext>
                  </a:extLst>
                </a:gridCol>
              </a:tblGrid>
              <a:tr h="835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nucleus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>
                          <a:effectLst/>
                        </a:rPr>
                        <a:t>reaction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b"/>
                </a:tc>
                <a:extLst>
                  <a:ext uri="{0D108BD9-81ED-4DB2-BD59-A6C34878D82A}">
                    <a16:rowId xmlns:a16="http://schemas.microsoft.com/office/drawing/2014/main" val="652314592"/>
                  </a:ext>
                </a:extLst>
              </a:tr>
              <a:tr h="326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59Co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59Co(</a:t>
                      </a:r>
                      <a:r>
                        <a:rPr lang="fr-FR" sz="1800" u="none" strike="noStrike" dirty="0" err="1">
                          <a:effectLst/>
                        </a:rPr>
                        <a:t>n,</a:t>
                      </a:r>
                      <a:r>
                        <a:rPr lang="fr-FR" sz="1800" u="none" strike="noStrike" dirty="0" err="1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557523609"/>
                  </a:ext>
                </a:extLst>
              </a:tr>
              <a:tr h="196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63Cu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63Cu(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</a:rPr>
                        <a:t>n,g</a:t>
                      </a: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823455795"/>
                  </a:ext>
                </a:extLst>
              </a:tr>
              <a:tr h="196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65Cu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65Cu(</a:t>
                      </a:r>
                      <a:r>
                        <a:rPr lang="fr-FR" sz="1800" u="none" strike="noStrike" dirty="0" err="1">
                          <a:effectLst/>
                        </a:rPr>
                        <a:t>n,</a:t>
                      </a:r>
                      <a:r>
                        <a:rPr lang="fr-FR" sz="1800" u="none" strike="noStrike" dirty="0" err="1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693550345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91Br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decay data</a:t>
                      </a:r>
                      <a:endParaRPr lang="fr-F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250622766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91Kr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decay data</a:t>
                      </a:r>
                      <a:endParaRPr lang="fr-F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237881937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92Rb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decay data</a:t>
                      </a:r>
                      <a:endParaRPr lang="fr-F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3654363161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96Y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decay data</a:t>
                      </a:r>
                      <a:endParaRPr lang="fr-F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3961611494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90Zr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90Zr(</a:t>
                      </a:r>
                      <a:r>
                        <a:rPr lang="fr-FR" sz="1800" u="none" strike="noStrike" dirty="0" err="1">
                          <a:effectLst/>
                        </a:rPr>
                        <a:t>n,n'</a:t>
                      </a:r>
                      <a:r>
                        <a:rPr lang="fr-FR" sz="1800" u="none" strike="noStrike" dirty="0" err="1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744101687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92Zr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92Zr(</a:t>
                      </a:r>
                      <a:r>
                        <a:rPr lang="fr-FR" sz="1800" u="none" strike="noStrike" dirty="0" err="1">
                          <a:effectLst/>
                        </a:rPr>
                        <a:t>n,n'</a:t>
                      </a:r>
                      <a:r>
                        <a:rPr lang="fr-FR" sz="1800" u="none" strike="noStrike" dirty="0" err="1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657834156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99Nb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decay data</a:t>
                      </a:r>
                      <a:endParaRPr lang="fr-FR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533407873"/>
                  </a:ext>
                </a:extLst>
              </a:tr>
              <a:tr h="326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109Ag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109Ag(</a:t>
                      </a:r>
                      <a:r>
                        <a:rPr lang="fr-FR" sz="1800" u="none" strike="noStrike" dirty="0" err="1">
                          <a:effectLst/>
                        </a:rPr>
                        <a:t>n,</a:t>
                      </a:r>
                      <a:r>
                        <a:rPr lang="fr-FR" sz="1800" u="none" strike="noStrike" dirty="0" err="1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183989474"/>
                  </a:ext>
                </a:extLst>
              </a:tr>
              <a:tr h="707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167Er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167Er(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</a:rPr>
                        <a:t>n,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651589157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166Er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166Er(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</a:rPr>
                        <a:t>n,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454481862"/>
                  </a:ext>
                </a:extLst>
              </a:tr>
              <a:tr h="326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186W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186W(</a:t>
                      </a:r>
                      <a:r>
                        <a:rPr lang="fr-FR" sz="1800" u="none" strike="noStrike" dirty="0" err="1">
                          <a:effectLst/>
                        </a:rPr>
                        <a:t>n,</a:t>
                      </a:r>
                      <a:r>
                        <a:rPr lang="fr-FR" sz="1800" u="none" strike="noStrike" dirty="0" err="1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345560681"/>
                  </a:ext>
                </a:extLst>
              </a:tr>
            </a:tbl>
          </a:graphicData>
        </a:graphic>
      </p:graphicFrame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9B18BF05-43A5-4E26-812C-8FAA1E83C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00077"/>
              </p:ext>
            </p:extLst>
          </p:nvPr>
        </p:nvGraphicFramePr>
        <p:xfrm>
          <a:off x="6553590" y="1906864"/>
          <a:ext cx="2417766" cy="34054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21085">
                  <a:extLst>
                    <a:ext uri="{9D8B030D-6E8A-4147-A177-3AD203B41FA5}">
                      <a16:colId xmlns:a16="http://schemas.microsoft.com/office/drawing/2014/main" val="145193897"/>
                    </a:ext>
                  </a:extLst>
                </a:gridCol>
                <a:gridCol w="1296681">
                  <a:extLst>
                    <a:ext uri="{9D8B030D-6E8A-4147-A177-3AD203B41FA5}">
                      <a16:colId xmlns:a16="http://schemas.microsoft.com/office/drawing/2014/main" val="1389934527"/>
                    </a:ext>
                  </a:extLst>
                </a:gridCol>
              </a:tblGrid>
              <a:tr h="835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nucleus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>
                          <a:effectLst/>
                        </a:rPr>
                        <a:t>reaction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b"/>
                </a:tc>
                <a:extLst>
                  <a:ext uri="{0D108BD9-81ED-4DB2-BD59-A6C34878D82A}">
                    <a16:rowId xmlns:a16="http://schemas.microsoft.com/office/drawing/2014/main" val="652314592"/>
                  </a:ext>
                </a:extLst>
              </a:tr>
              <a:tr h="647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206Pb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206Pb(n,n)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964807398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206Pb 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206Pb(n,n')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890204120"/>
                  </a:ext>
                </a:extLst>
              </a:tr>
              <a:tr h="647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208Pb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208Pb(n,n)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756304691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</a:rPr>
                        <a:t> 208Pb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208Pb(n,n')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562624619"/>
                  </a:ext>
                </a:extLst>
              </a:tr>
              <a:tr h="1381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209Bi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209Bi(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</a:rPr>
                        <a:t>n,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313048378"/>
                  </a:ext>
                </a:extLst>
              </a:tr>
              <a:tr h="326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232Th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232Th(</a:t>
                      </a:r>
                      <a:r>
                        <a:rPr lang="fr-FR" sz="1800" u="none" strike="noStrike" dirty="0" err="1">
                          <a:effectLst/>
                        </a:rPr>
                        <a:t>n,</a:t>
                      </a:r>
                      <a:r>
                        <a:rPr lang="fr-FR" sz="1800" u="none" strike="noStrike" dirty="0" err="1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4230204943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235U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FY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554864165"/>
                  </a:ext>
                </a:extLst>
              </a:tr>
              <a:tr h="647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238U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238U(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</a:rPr>
                        <a:t>n,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3096366858"/>
                  </a:ext>
                </a:extLst>
              </a:tr>
              <a:tr h="647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238U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238U(n,2n</a:t>
                      </a:r>
                      <a:r>
                        <a:rPr lang="fr-FR" sz="1800" u="none" strike="noStrike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981550220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238U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238U(n,3n</a:t>
                      </a:r>
                      <a:r>
                        <a:rPr lang="fr-FR" sz="1800" u="none" strike="noStrike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3731258251"/>
                  </a:ext>
                </a:extLst>
              </a:tr>
              <a:tr h="1435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233U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FY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3877606404"/>
                  </a:ext>
                </a:extLst>
              </a:tr>
            </a:tbl>
          </a:graphicData>
        </a:graphic>
      </p:graphicFrame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98E0099F-BCEA-4085-8A4F-6C118ABA8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23186"/>
              </p:ext>
            </p:extLst>
          </p:nvPr>
        </p:nvGraphicFramePr>
        <p:xfrm>
          <a:off x="9304785" y="1906864"/>
          <a:ext cx="2417766" cy="36334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21085">
                  <a:extLst>
                    <a:ext uri="{9D8B030D-6E8A-4147-A177-3AD203B41FA5}">
                      <a16:colId xmlns:a16="http://schemas.microsoft.com/office/drawing/2014/main" val="145193897"/>
                    </a:ext>
                  </a:extLst>
                </a:gridCol>
                <a:gridCol w="1296681">
                  <a:extLst>
                    <a:ext uri="{9D8B030D-6E8A-4147-A177-3AD203B41FA5}">
                      <a16:colId xmlns:a16="http://schemas.microsoft.com/office/drawing/2014/main" val="1389934527"/>
                    </a:ext>
                  </a:extLst>
                </a:gridCol>
              </a:tblGrid>
              <a:tr h="835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nucleus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>
                          <a:effectLst/>
                        </a:rPr>
                        <a:t>reaction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b"/>
                </a:tc>
                <a:extLst>
                  <a:ext uri="{0D108BD9-81ED-4DB2-BD59-A6C34878D82A}">
                    <a16:rowId xmlns:a16="http://schemas.microsoft.com/office/drawing/2014/main" val="652314592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239Pu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239pu(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</a:rPr>
                        <a:t>n,f</a:t>
                      </a: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865510848"/>
                  </a:ext>
                </a:extLst>
              </a:tr>
              <a:tr h="1321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239Pu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FY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884049711"/>
                  </a:ext>
                </a:extLst>
              </a:tr>
              <a:tr h="647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239Pu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Pn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298406638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 239Pu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solidFill>
                            <a:srgbClr val="953735"/>
                          </a:solidFill>
                          <a:effectLst/>
                        </a:rPr>
                        <a:t>239pu(n,tot)</a:t>
                      </a:r>
                      <a:endParaRPr lang="fr-FR" sz="1800" b="1" i="0" u="none" strike="noStrike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4001185267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240Pu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240pu(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</a:rPr>
                        <a:t>n,f</a:t>
                      </a: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253004287"/>
                  </a:ext>
                </a:extLst>
              </a:tr>
              <a:tr h="647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241Pu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241Pu(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</a:rPr>
                        <a:t>n,f</a:t>
                      </a: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194780314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241Pu</a:t>
                      </a:r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241Pu(</a:t>
                      </a:r>
                      <a:r>
                        <a:rPr lang="fr-FR" sz="1800" u="none" strike="noStrike" dirty="0" err="1">
                          <a:effectLst/>
                        </a:rPr>
                        <a:t>n,</a:t>
                      </a:r>
                      <a:r>
                        <a:rPr lang="fr-FR" sz="1800" u="none" strike="noStrike" dirty="0" err="1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952392441"/>
                  </a:ext>
                </a:extLst>
              </a:tr>
              <a:tr h="1321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242Pu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242Pu(</a:t>
                      </a:r>
                      <a:r>
                        <a:rPr lang="fr-FR" sz="1800" b="1" u="none" strike="noStrike" dirty="0" err="1">
                          <a:solidFill>
                            <a:srgbClr val="953735"/>
                          </a:solidFill>
                          <a:effectLst/>
                        </a:rPr>
                        <a:t>n,f</a:t>
                      </a:r>
                      <a:r>
                        <a:rPr lang="fr-FR" sz="18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9537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710920016"/>
                  </a:ext>
                </a:extLst>
              </a:tr>
              <a:tr h="196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243Am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243Am(</a:t>
                      </a:r>
                      <a:r>
                        <a:rPr lang="fr-FR" sz="1800" u="none" strike="noStrike" dirty="0" err="1">
                          <a:effectLst/>
                        </a:rPr>
                        <a:t>n,f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165627463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243Cm</a:t>
                      </a:r>
                      <a:endParaRPr lang="fr-FR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FY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447449940"/>
                  </a:ext>
                </a:extLst>
              </a:tr>
              <a:tr h="647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252Cf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FY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2174430113"/>
                  </a:ext>
                </a:extLst>
              </a:tr>
              <a:tr h="67403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</a:rPr>
                        <a:t>252Cf 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err="1">
                          <a:effectLst/>
                        </a:rPr>
                        <a:t>Pn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5" marR="2835" marT="2835" marB="0" anchor="ctr"/>
                </a:tc>
                <a:extLst>
                  <a:ext uri="{0D108BD9-81ED-4DB2-BD59-A6C34878D82A}">
                    <a16:rowId xmlns:a16="http://schemas.microsoft.com/office/drawing/2014/main" val="121687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31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857440" y="1285339"/>
            <a:ext cx="9988678" cy="408134"/>
            <a:chOff x="-286362" y="1918265"/>
            <a:chExt cx="9988678" cy="40813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-286362" y="1918265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315042" y="1926289"/>
              <a:ext cx="9387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51 new data sets for APRENDE priorities </a:t>
              </a:r>
            </a:p>
          </p:txBody>
        </p:sp>
      </p:grp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0BF5A1D-7AD0-4387-BDCC-9F6A15969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51414"/>
              </p:ext>
            </p:extLst>
          </p:nvPr>
        </p:nvGraphicFramePr>
        <p:xfrm>
          <a:off x="2895600" y="1844824"/>
          <a:ext cx="6400800" cy="444246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371814713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5299006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073163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391361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2144986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768557529"/>
                    </a:ext>
                  </a:extLst>
                </a:gridCol>
              </a:tblGrid>
              <a:tr h="52578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WP2                new measurements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A. SNF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B. Burnup, Transients, Margins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C. Advanced reactors and fuel cyles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D.Criticality sfatey  and shielding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E. Non-energy and radioprotection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91422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 of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91Kr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91Br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99Nb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166,167Er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 fission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yields of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239Pu,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243Cm, 233U, 235U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63Cu,65Cu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cross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59Co, 109Ag, 186W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232Th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(n,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881535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beta-shape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92Rb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96Y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decays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240Pu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242Pu</a:t>
                      </a:r>
                      <a:b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(n,f) cross</a:t>
                      </a:r>
                      <a:b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994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231Am(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n,f)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209Bi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cross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27Al,9Be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,n)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75294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241Pu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(n,f)and (n,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231Am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(n,f)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4453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239Pu</a:t>
                      </a:r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(n,tot) and</a:t>
                      </a:r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238U</a:t>
                      </a:r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</a:t>
                      </a:r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35C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l(n,p) (n,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cross</a:t>
                      </a:r>
                      <a:b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10B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α,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n)13N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008061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Pu(n,f), nu_bar and</a:t>
                      </a:r>
                      <a:b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spectrum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90,92Zr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(n,n’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and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238U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(n,2-3n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583398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fission yields of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206,208Pb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54,56Fe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(n,n) and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(n,inel) cross 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6,7Li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(d,x)7Be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9834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54Fe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activation in 252Cf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spectrum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8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10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461665"/>
            <a:chOff x="954848" y="1424330"/>
            <a:chExt cx="10135998" cy="46166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2.1 : Decay data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8176"/>
              </p:ext>
            </p:extLst>
          </p:nvPr>
        </p:nvGraphicFramePr>
        <p:xfrm>
          <a:off x="47327" y="1423900"/>
          <a:ext cx="11737305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972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53333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e-</a:t>
                      </a:r>
                      <a:r>
                        <a:rPr lang="fr-FR" sz="2000" b="1" dirty="0" err="1">
                          <a:solidFill>
                            <a:srgbClr val="0070C0"/>
                          </a:solidFill>
                        </a:rPr>
                        <a:t>shape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Measurement of the shape of beta transitions relevant for reactor applications</a:t>
                      </a:r>
                      <a:endParaRPr lang="fr-FR" i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CNRS/SUBATECH : Magali Estienne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CSIC : Alejandro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Algora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23205"/>
              </p:ext>
            </p:extLst>
          </p:nvPr>
        </p:nvGraphicFramePr>
        <p:xfrm>
          <a:off x="39564" y="2348880"/>
          <a:ext cx="1174506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83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209453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3023632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209453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31499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058271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85044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7434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Decay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of fission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product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: </a:t>
                      </a: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92</a:t>
                      </a:r>
                      <a:r>
                        <a:rPr lang="fr-FR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Rb, </a:t>
                      </a: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96</a:t>
                      </a:r>
                      <a:r>
                        <a:rPr lang="fr-FR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Shape of e</a:t>
                      </a:r>
                      <a:r>
                        <a:rPr lang="fr-FR" sz="1600" baseline="300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spectrum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e-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shape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JYFLTRAP @Jyväskylä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TAGS (WP2)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D2.14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graphicFrame>
        <p:nvGraphicFramePr>
          <p:cNvPr id="15" name="Tableau 6">
            <a:extLst>
              <a:ext uri="{FF2B5EF4-FFF2-40B4-BE49-F238E27FC236}">
                <a16:creationId xmlns:a16="http://schemas.microsoft.com/office/drawing/2014/main" id="{E9A8B494-DF42-4398-A080-4689781F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62421"/>
              </p:ext>
            </p:extLst>
          </p:nvPr>
        </p:nvGraphicFramePr>
        <p:xfrm>
          <a:off x="39564" y="3949384"/>
          <a:ext cx="1173730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971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53333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TAGS 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Total absorption measurements for reactor applications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CNRS/SUBATECH : Muriel Fallot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CSIC : Alejandro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Algora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17" name="Tableau 13">
            <a:extLst>
              <a:ext uri="{FF2B5EF4-FFF2-40B4-BE49-F238E27FC236}">
                <a16:creationId xmlns:a16="http://schemas.microsoft.com/office/drawing/2014/main" id="{73885A0D-10FE-4335-A75A-E1BFB2EF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54202"/>
              </p:ext>
            </p:extLst>
          </p:nvPr>
        </p:nvGraphicFramePr>
        <p:xfrm>
          <a:off x="39564" y="4869160"/>
          <a:ext cx="1173730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533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906490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719470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284194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30949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051168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441679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6821">
                  <a:extLst>
                    <a:ext uri="{9D8B030D-6E8A-4147-A177-3AD203B41FA5}">
                      <a16:colId xmlns:a16="http://schemas.microsoft.com/office/drawing/2014/main" val="741000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Decay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of fission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product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: </a:t>
                      </a: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91</a:t>
                      </a:r>
                      <a:r>
                        <a:rPr lang="fr-FR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Kr, </a:t>
                      </a: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99</a:t>
                      </a:r>
                      <a:r>
                        <a:rPr lang="fr-FR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Nb, </a:t>
                      </a: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91</a:t>
                      </a:r>
                      <a:r>
                        <a:rPr lang="fr-FR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decay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DTAS or ROCINANTES TAS  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JYFLTRAP @Jyväskylä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B0F0"/>
                          </a:solidFill>
                        </a:rPr>
                        <a:t>(NA)2STARS (WP1)</a:t>
                      </a:r>
                      <a:endParaRPr lang="fr-FR" sz="1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D2.14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8" y="1429668"/>
            <a:ext cx="11737304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76DF8-186A-4FEE-8137-476329D9B2F9}"/>
              </a:ext>
            </a:extLst>
          </p:cNvPr>
          <p:cNvSpPr/>
          <p:nvPr/>
        </p:nvSpPr>
        <p:spPr>
          <a:xfrm>
            <a:off x="54092" y="3960164"/>
            <a:ext cx="11722776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56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2.2 : (n, f) cross section measurements and fission yields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2.2.1	Fission yields measurement (4)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33755"/>
              </p:ext>
            </p:extLst>
          </p:nvPr>
        </p:nvGraphicFramePr>
        <p:xfrm>
          <a:off x="47328" y="1583900"/>
          <a:ext cx="1181707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913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78163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AFFY 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Actinide Fission Fragments Yields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CEA/DRF: Diane Doré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GANIL : Jean Eric Ducret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CEA/DES : Olivier Litaize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536"/>
              </p:ext>
            </p:extLst>
          </p:nvPr>
        </p:nvGraphicFramePr>
        <p:xfrm>
          <a:off x="39564" y="2780928"/>
          <a:ext cx="1181707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773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216868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3042169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383826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155112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33120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235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n,f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0.5 - 40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FY (mass) &amp; neutron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</a:rPr>
                        <a:t>mult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., kinetic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</a:rPr>
                        <a:t>en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. distr. with FALSTAFF (2-arms)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NFS@SPIRAL2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MS5 M18 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PAC GANIL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D2.6</a:t>
                      </a:r>
                    </a:p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graphicFrame>
        <p:nvGraphicFramePr>
          <p:cNvPr id="15" name="Tableau 6">
            <a:extLst>
              <a:ext uri="{FF2B5EF4-FFF2-40B4-BE49-F238E27FC236}">
                <a16:creationId xmlns:a16="http://schemas.microsoft.com/office/drawing/2014/main" id="{E9A8B494-DF42-4398-A080-4689781F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40918"/>
              </p:ext>
            </p:extLst>
          </p:nvPr>
        </p:nvGraphicFramePr>
        <p:xfrm>
          <a:off x="39564" y="4149080"/>
          <a:ext cx="1181707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913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78163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LOHENGRIN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Fission mass yield measurement with the LOHENGRIN spectrometer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A &amp; 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CNRS/LPSC : Christophe Sage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CEA/DES : Abdelaziz Chebboubi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17" name="Tableau 13">
            <a:extLst>
              <a:ext uri="{FF2B5EF4-FFF2-40B4-BE49-F238E27FC236}">
                <a16:creationId xmlns:a16="http://schemas.microsoft.com/office/drawing/2014/main" id="{73885A0D-10FE-4335-A75A-E1BFB2EF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70741"/>
              </p:ext>
            </p:extLst>
          </p:nvPr>
        </p:nvGraphicFramePr>
        <p:xfrm>
          <a:off x="39564" y="5068856"/>
          <a:ext cx="1181707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996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3140540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292922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36597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216868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92922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33120">
                  <a:extLst>
                    <a:ext uri="{9D8B030D-6E8A-4147-A177-3AD203B41FA5}">
                      <a16:colId xmlns:a16="http://schemas.microsoft.com/office/drawing/2014/main" val="741000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235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fr-FR" b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,f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thermal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LOHENGRIN +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ToF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ysClr val="windowText" lastClr="000000"/>
                          </a:solidFill>
                        </a:rPr>
                        <a:t>Accepted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</a:rPr>
                        <a:t>COREL (WP4)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D2.6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8" y="1583900"/>
            <a:ext cx="11809312" cy="2493172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76DF8-186A-4FEE-8137-476329D9B2F9}"/>
              </a:ext>
            </a:extLst>
          </p:cNvPr>
          <p:cNvSpPr/>
          <p:nvPr/>
        </p:nvSpPr>
        <p:spPr>
          <a:xfrm>
            <a:off x="54092" y="4176188"/>
            <a:ext cx="11802548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C16B16-F4B5-4A1A-9548-13287A772CC3}"/>
              </a:ext>
            </a:extLst>
          </p:cNvPr>
          <p:cNvSpPr txBox="1"/>
          <p:nvPr/>
        </p:nvSpPr>
        <p:spPr>
          <a:xfrm>
            <a:off x="6390736" y="2403288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Sample</a:t>
            </a:r>
            <a:r>
              <a:rPr lang="fr-FR" dirty="0">
                <a:solidFill>
                  <a:srgbClr val="00B050"/>
                </a:solidFill>
              </a:rPr>
              <a:t> JRC Geel</a:t>
            </a:r>
          </a:p>
        </p:txBody>
      </p:sp>
    </p:spTree>
    <p:extLst>
      <p:ext uri="{BB962C8B-B14F-4D97-AF65-F5344CB8AC3E}">
        <p14:creationId xmlns:p14="http://schemas.microsoft.com/office/powerpoint/2010/main" val="4193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2.2 : (n, f) cross section measurements and fission yields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2.2.1	Fission yields measurement (4)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65288"/>
              </p:ext>
            </p:extLst>
          </p:nvPr>
        </p:nvGraphicFramePr>
        <p:xfrm>
          <a:off x="55092" y="4191264"/>
          <a:ext cx="1188132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161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98159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SENFY 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Fission Yields measurements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GANIL : Diego Ramos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19863"/>
              </p:ext>
            </p:extLst>
          </p:nvPr>
        </p:nvGraphicFramePr>
        <p:xfrm>
          <a:off x="47328" y="5101168"/>
          <a:ext cx="1188908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940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904089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224283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41694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071247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300801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38806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233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U,</a:t>
                      </a: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239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Pu,</a:t>
                      </a:r>
                    </a:p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243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Cm(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n,f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fast &amp;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epithermal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neutron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isotopic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FY in inverse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kinematics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VAMOS PISTA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GANIL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SENFY</a:t>
                      </a:r>
                    </a:p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(WP4)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D2.7</a:t>
                      </a:r>
                    </a:p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graphicFrame>
        <p:nvGraphicFramePr>
          <p:cNvPr id="15" name="Tableau 6">
            <a:extLst>
              <a:ext uri="{FF2B5EF4-FFF2-40B4-BE49-F238E27FC236}">
                <a16:creationId xmlns:a16="http://schemas.microsoft.com/office/drawing/2014/main" id="{E9A8B494-DF42-4398-A080-4689781F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80589"/>
              </p:ext>
            </p:extLst>
          </p:nvPr>
        </p:nvGraphicFramePr>
        <p:xfrm>
          <a:off x="39564" y="1700808"/>
          <a:ext cx="1188908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8508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700576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VERDI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The 2E-2v fragment spectrometer VERDI - High precision experiments on fission yields and 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</a:rPr>
                        <a:t>nubar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UUppsala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: Ali Al-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Adili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JRC-Geel : Stephan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Oberstedt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17" name="Tableau 13">
            <a:extLst>
              <a:ext uri="{FF2B5EF4-FFF2-40B4-BE49-F238E27FC236}">
                <a16:creationId xmlns:a16="http://schemas.microsoft.com/office/drawing/2014/main" id="{73885A0D-10FE-4335-A75A-E1BFB2EF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99100"/>
              </p:ext>
            </p:extLst>
          </p:nvPr>
        </p:nvGraphicFramePr>
        <p:xfrm>
          <a:off x="39564" y="2620584"/>
          <a:ext cx="1188908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932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56590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224283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300801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38806">
                  <a:extLst>
                    <a:ext uri="{9D8B030D-6E8A-4147-A177-3AD203B41FA5}">
                      <a16:colId xmlns:a16="http://schemas.microsoft.com/office/drawing/2014/main" val="741000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235</a:t>
                      </a:r>
                      <a:r>
                        <a:rPr lang="pl-PL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U(n</a:t>
                      </a:r>
                      <a:r>
                        <a:rPr lang="pl-PL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</a:t>
                      </a:r>
                      <a:r>
                        <a:rPr lang="pl-PL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,f)</a:t>
                      </a:r>
                    </a:p>
                    <a:p>
                      <a:r>
                        <a:rPr lang="pl-PL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252</a:t>
                      </a:r>
                      <a:r>
                        <a:rPr lang="pl-PL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Cf(sf)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thermal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mass and energy FY (pre-post neutron),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</a:rPr>
                        <a:t>nubar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 as a function of mass and total kinetic energy with VERDI spectrometer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ILL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D2.6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55092" y="4198064"/>
            <a:ext cx="11889084" cy="2174752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76DF8-186A-4FEE-8137-476329D9B2F9}"/>
              </a:ext>
            </a:extLst>
          </p:cNvPr>
          <p:cNvSpPr/>
          <p:nvPr/>
        </p:nvSpPr>
        <p:spPr>
          <a:xfrm>
            <a:off x="54092" y="1711588"/>
            <a:ext cx="11874556" cy="2372036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26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2.2 : (n, f) cross section measurements and fission yields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2.2.2	Neutron induced fission cross section measurements (3)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86188"/>
              </p:ext>
            </p:extLst>
          </p:nvPr>
        </p:nvGraphicFramePr>
        <p:xfrm>
          <a:off x="47327" y="1799924"/>
          <a:ext cx="1166529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4377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30920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EPIC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Fission cross section measurements of 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242,240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Pu(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</a:rPr>
                        <a:t>n,f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CEA/DAM : Audrey Chatillon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JRC-Geel :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Goedele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Sibbens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93104"/>
              </p:ext>
            </p:extLst>
          </p:nvPr>
        </p:nvGraphicFramePr>
        <p:xfrm>
          <a:off x="39565" y="2724904"/>
          <a:ext cx="116730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793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202038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3005094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202038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676146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202038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77165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1748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240,242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n,f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0.7- 100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XS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meas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. (rel. to</a:t>
                      </a:r>
                      <a:r>
                        <a:rPr lang="fr-FR" sz="1600" baseline="30000" dirty="0">
                          <a:solidFill>
                            <a:sysClr val="windowText" lastClr="000000"/>
                          </a:solidFill>
                        </a:rPr>
                        <a:t> 235U 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&amp; </a:t>
                      </a:r>
                      <a:r>
                        <a:rPr lang="fr-FR" sz="1600" baseline="30000" dirty="0">
                          <a:solidFill>
                            <a:sysClr val="windowText" lastClr="000000"/>
                          </a:solidFill>
                        </a:rPr>
                        <a:t>238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U) 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Fission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chamber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WNR @LANL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D2.8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graphicFrame>
        <p:nvGraphicFramePr>
          <p:cNvPr id="15" name="Tableau 6">
            <a:extLst>
              <a:ext uri="{FF2B5EF4-FFF2-40B4-BE49-F238E27FC236}">
                <a16:creationId xmlns:a16="http://schemas.microsoft.com/office/drawing/2014/main" id="{E9A8B494-DF42-4398-A080-4689781F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291464"/>
              </p:ext>
            </p:extLst>
          </p:nvPr>
        </p:nvGraphicFramePr>
        <p:xfrm>
          <a:off x="39563" y="4165408"/>
          <a:ext cx="1168082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5069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35752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 err="1">
                          <a:solidFill>
                            <a:srgbClr val="0070C0"/>
                          </a:solidFill>
                        </a:rPr>
                        <a:t>PuF</a:t>
                      </a:r>
                      <a:endParaRPr lang="fr-FR" sz="20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240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Pu Fission cross section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CNRS/LP2i : Ludovic Mathieu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17" name="Tableau 13">
            <a:extLst>
              <a:ext uri="{FF2B5EF4-FFF2-40B4-BE49-F238E27FC236}">
                <a16:creationId xmlns:a16="http://schemas.microsoft.com/office/drawing/2014/main" id="{73885A0D-10FE-4335-A75A-E1BFB2EF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52228"/>
              </p:ext>
            </p:extLst>
          </p:nvPr>
        </p:nvGraphicFramePr>
        <p:xfrm>
          <a:off x="39564" y="5085184"/>
          <a:ext cx="1168082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996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370266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706383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278014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26950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202837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78014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2361">
                  <a:extLst>
                    <a:ext uri="{9D8B030D-6E8A-4147-A177-3AD203B41FA5}">
                      <a16:colId xmlns:a16="http://schemas.microsoft.com/office/drawing/2014/main" val="741000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240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n,f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ysClr val="windowText" lastClr="000000"/>
                          </a:solidFill>
                        </a:rPr>
                        <a:t>1 – 3 MeV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XS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meas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. (rel. to</a:t>
                      </a:r>
                      <a:r>
                        <a:rPr lang="fr-FR" sz="1600" baseline="30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baseline="0" dirty="0">
                          <a:solidFill>
                            <a:sysClr val="windowText" lastClr="000000"/>
                          </a:solidFill>
                        </a:rPr>
                        <a:t>H(n,p)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) 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Solar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cells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MONNET @JRC-Geel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D2.8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8" y="1806724"/>
            <a:ext cx="11673058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76DF8-186A-4FEE-8137-476329D9B2F9}"/>
              </a:ext>
            </a:extLst>
          </p:cNvPr>
          <p:cNvSpPr/>
          <p:nvPr/>
        </p:nvSpPr>
        <p:spPr>
          <a:xfrm>
            <a:off x="54092" y="4176188"/>
            <a:ext cx="11658532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7B1D339-0F2D-4158-ACF1-1DD5C5E27BD7}"/>
              </a:ext>
            </a:extLst>
          </p:cNvPr>
          <p:cNvSpPr txBox="1"/>
          <p:nvPr/>
        </p:nvSpPr>
        <p:spPr>
          <a:xfrm>
            <a:off x="6369453" y="2391456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Sample</a:t>
            </a:r>
            <a:r>
              <a:rPr lang="fr-FR" dirty="0">
                <a:solidFill>
                  <a:srgbClr val="00B050"/>
                </a:solidFill>
              </a:rPr>
              <a:t> JRC Geel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943AFCC-8698-455A-AD0E-7B6A5A4DFE1C}"/>
              </a:ext>
            </a:extLst>
          </p:cNvPr>
          <p:cNvSpPr txBox="1"/>
          <p:nvPr/>
        </p:nvSpPr>
        <p:spPr>
          <a:xfrm>
            <a:off x="6369453" y="4715852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Sample</a:t>
            </a:r>
            <a:r>
              <a:rPr lang="fr-FR" dirty="0">
                <a:solidFill>
                  <a:srgbClr val="00B050"/>
                </a:solidFill>
              </a:rPr>
              <a:t> JRC Geel</a:t>
            </a:r>
          </a:p>
        </p:txBody>
      </p:sp>
    </p:spTree>
    <p:extLst>
      <p:ext uri="{BB962C8B-B14F-4D97-AF65-F5344CB8AC3E}">
        <p14:creationId xmlns:p14="http://schemas.microsoft.com/office/powerpoint/2010/main" val="299665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2.2 : (n, f) cross section measurements and fission yields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2.2.2	Neutron induced fission cross section measurements (3)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98071"/>
              </p:ext>
            </p:extLst>
          </p:nvPr>
        </p:nvGraphicFramePr>
        <p:xfrm>
          <a:off x="47328" y="1937140"/>
          <a:ext cx="115932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4781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08507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SOFIA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Study  Of  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</a:rPr>
                        <a:t>FΙssion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  cross section on 243-Am (SOFIA)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NTUAthens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Roza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Vlastou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	</a:t>
                      </a:r>
                    </a:p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Uioannina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Nikolaos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Patronis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19570"/>
              </p:ext>
            </p:extLst>
          </p:nvPr>
        </p:nvGraphicFramePr>
        <p:xfrm>
          <a:off x="39564" y="2862120"/>
          <a:ext cx="1160105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986699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3434540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343950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746639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821303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119959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16062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243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Am(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n,f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thermal -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hundred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of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XS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meas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. (rel. to </a:t>
                      </a:r>
                      <a:r>
                        <a:rPr lang="pt-BR" sz="1600" baseline="30000" dirty="0">
                          <a:solidFill>
                            <a:sysClr val="windowText" lastClr="000000"/>
                          </a:solidFill>
                        </a:rPr>
                        <a:t>235</a:t>
                      </a:r>
                      <a:r>
                        <a:rPr lang="pt-BR" sz="1600" dirty="0">
                          <a:solidFill>
                            <a:sysClr val="windowText" lastClr="000000"/>
                          </a:solidFill>
                        </a:rPr>
                        <a:t>U(n,f), </a:t>
                      </a:r>
                      <a:r>
                        <a:rPr lang="pt-BR" sz="1600" baseline="30000" dirty="0">
                          <a:solidFill>
                            <a:sysClr val="windowText" lastClr="000000"/>
                          </a:solidFill>
                        </a:rPr>
                        <a:t>238</a:t>
                      </a:r>
                      <a:r>
                        <a:rPr lang="pt-BR" sz="1600" dirty="0">
                          <a:solidFill>
                            <a:sysClr val="windowText" lastClr="000000"/>
                          </a:solidFill>
                        </a:rPr>
                        <a:t>U(n,f) and </a:t>
                      </a:r>
                      <a:r>
                        <a:rPr lang="pt-BR" sz="1600" baseline="300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pt-BR" sz="1600" dirty="0">
                          <a:solidFill>
                            <a:sysClr val="windowText" lastClr="000000"/>
                          </a:solidFill>
                        </a:rPr>
                        <a:t>B(n,α) )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 micromegas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det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EAR1 &amp; EAR2 @n_TOF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D2.10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8" y="1943940"/>
            <a:ext cx="11593288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4785F5-A85D-4C3B-A089-A656490A8F1C}"/>
              </a:ext>
            </a:extLst>
          </p:cNvPr>
          <p:cNvSpPr txBox="1"/>
          <p:nvPr/>
        </p:nvSpPr>
        <p:spPr>
          <a:xfrm>
            <a:off x="6369453" y="2528672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Sample</a:t>
            </a:r>
            <a:r>
              <a:rPr lang="fr-FR" dirty="0">
                <a:solidFill>
                  <a:srgbClr val="00B050"/>
                </a:solidFill>
              </a:rPr>
              <a:t> JRC Geel</a:t>
            </a:r>
          </a:p>
        </p:txBody>
      </p:sp>
    </p:spTree>
    <p:extLst>
      <p:ext uri="{BB962C8B-B14F-4D97-AF65-F5344CB8AC3E}">
        <p14:creationId xmlns:p14="http://schemas.microsoft.com/office/powerpoint/2010/main" val="86891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2.2 : (n, f) cross section measurements and fission yields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2.2.3	</a:t>
              </a:r>
              <a:r>
                <a:rPr lang="en-US" sz="2400" b="1" i="1" baseline="30000" dirty="0">
                  <a:solidFill>
                    <a:schemeClr val="accent5">
                      <a:lumMod val="75000"/>
                    </a:schemeClr>
                  </a:solidFill>
                </a:rPr>
                <a:t>239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Pu fission studies in the resonance range (2)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679"/>
              </p:ext>
            </p:extLst>
          </p:nvPr>
        </p:nvGraphicFramePr>
        <p:xfrm>
          <a:off x="47328" y="1649108"/>
          <a:ext cx="1173730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971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53333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Pu239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Toward new measurements and evaluation of the Pu239 resonance parameters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A &amp; B)</a:t>
                      </a:r>
                    </a:p>
                    <a:p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CIEMAT : Emilio Mendoza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Ulodz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Jaroslaw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Perkowski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1170"/>
              </p:ext>
            </p:extLst>
          </p:nvPr>
        </p:nvGraphicFramePr>
        <p:xfrm>
          <a:off x="39564" y="2574088"/>
          <a:ext cx="1173730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892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081639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6821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239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n,f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low energy region resonance range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XS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meas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Fission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chamber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(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used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at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n-TOF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in the TAC)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GELINA @JRC-Geel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MS6 M24 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Pu239 (WP4)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D2.9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graphicFrame>
        <p:nvGraphicFramePr>
          <p:cNvPr id="15" name="Tableau 6">
            <a:extLst>
              <a:ext uri="{FF2B5EF4-FFF2-40B4-BE49-F238E27FC236}">
                <a16:creationId xmlns:a16="http://schemas.microsoft.com/office/drawing/2014/main" id="{E9A8B494-DF42-4398-A080-4689781F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48762"/>
              </p:ext>
            </p:extLst>
          </p:nvPr>
        </p:nvGraphicFramePr>
        <p:xfrm>
          <a:off x="39564" y="3949384"/>
          <a:ext cx="117450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319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55749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REMUS</a:t>
                      </a:r>
                    </a:p>
                    <a:p>
                      <a:r>
                        <a:rPr lang="en-US" i="1" baseline="0" dirty="0">
                          <a:solidFill>
                            <a:sysClr val="windowText" lastClr="000000"/>
                          </a:solidFill>
                        </a:rPr>
                        <a:t>Resonance Prompt Neutron Multiplicity in Pu239 Fission 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A &amp; 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Uuppsala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Andreas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Solders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JRC-Geel : Stephan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Oberstedt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CEA/DES : Olivier Litaize</a:t>
                      </a:r>
                    </a:p>
                    <a:p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17" name="Tableau 13">
            <a:extLst>
              <a:ext uri="{FF2B5EF4-FFF2-40B4-BE49-F238E27FC236}">
                <a16:creationId xmlns:a16="http://schemas.microsoft.com/office/drawing/2014/main" id="{73885A0D-10FE-4335-A75A-E1BFB2EF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50328"/>
              </p:ext>
            </p:extLst>
          </p:nvPr>
        </p:nvGraphicFramePr>
        <p:xfrm>
          <a:off x="39564" y="5101168"/>
          <a:ext cx="1174507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884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088792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7434">
                  <a:extLst>
                    <a:ext uri="{9D8B030D-6E8A-4147-A177-3AD203B41FA5}">
                      <a16:colId xmlns:a16="http://schemas.microsoft.com/office/drawing/2014/main" val="741000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239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n,f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0.3 - 100 eV (RRR)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nubar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% 252Cf(sf)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nubar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&amp; PNS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SCINTIA, LaBr3 and 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GELINA @JRC-Geel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MS6 M24 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D2.9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8" y="1655908"/>
            <a:ext cx="11737304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76DF8-186A-4FEE-8137-476329D9B2F9}"/>
              </a:ext>
            </a:extLst>
          </p:cNvPr>
          <p:cNvSpPr/>
          <p:nvPr/>
        </p:nvSpPr>
        <p:spPr>
          <a:xfrm>
            <a:off x="54092" y="3960164"/>
            <a:ext cx="11722776" cy="2421164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45C093B-5FE4-46DE-9105-AFFCAB6F0E12}"/>
              </a:ext>
            </a:extLst>
          </p:cNvPr>
          <p:cNvSpPr txBox="1"/>
          <p:nvPr/>
        </p:nvSpPr>
        <p:spPr>
          <a:xfrm>
            <a:off x="6369453" y="2240640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Sample</a:t>
            </a:r>
            <a:r>
              <a:rPr lang="fr-FR" dirty="0">
                <a:solidFill>
                  <a:srgbClr val="00B050"/>
                </a:solidFill>
              </a:rPr>
              <a:t> JRC Geel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0EDFB9F-72D4-4B39-B0D9-2454EF12A5CC}"/>
              </a:ext>
            </a:extLst>
          </p:cNvPr>
          <p:cNvSpPr txBox="1"/>
          <p:nvPr/>
        </p:nvSpPr>
        <p:spPr>
          <a:xfrm>
            <a:off x="6384032" y="4509120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Sample</a:t>
            </a:r>
            <a:r>
              <a:rPr lang="fr-FR" dirty="0">
                <a:solidFill>
                  <a:srgbClr val="00B050"/>
                </a:solidFill>
              </a:rPr>
              <a:t> JRC Geel</a:t>
            </a:r>
          </a:p>
        </p:txBody>
      </p:sp>
    </p:spTree>
    <p:extLst>
      <p:ext uri="{BB962C8B-B14F-4D97-AF65-F5344CB8AC3E}">
        <p14:creationId xmlns:p14="http://schemas.microsoft.com/office/powerpoint/2010/main" val="227340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342400" cy="830997"/>
            <a:chOff x="954848" y="1424330"/>
            <a:chExt cx="10342400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1" y="1424330"/>
              <a:ext cx="9593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2.3 : (n, 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ymbol" panose="05050102010706020507" pitchFamily="18" charset="2"/>
                </a:rPr>
                <a:t>g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 cross section measurements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2.3.1	Capture reaction measurements on structural materials (3)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5672"/>
              </p:ext>
            </p:extLst>
          </p:nvPr>
        </p:nvGraphicFramePr>
        <p:xfrm>
          <a:off x="47327" y="1799924"/>
          <a:ext cx="1172953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8623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50916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BINGO</a:t>
                      </a:r>
                    </a:p>
                    <a:p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209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Bi(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</a:rPr>
                        <a:t>n,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) cross section measurement at n_TOF 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IFIC : Javier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Balibrea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Correa	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0441"/>
              </p:ext>
            </p:extLst>
          </p:nvPr>
        </p:nvGraphicFramePr>
        <p:xfrm>
          <a:off x="39564" y="2724904"/>
          <a:ext cx="1175959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948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744718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205598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952052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8581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60928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sz="14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609280">
                <a:tc>
                  <a:txBody>
                    <a:bodyPr/>
                    <a:lstStyle/>
                    <a:p>
                      <a:r>
                        <a:rPr lang="fr-FR" sz="1800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209</a:t>
                      </a:r>
                      <a:r>
                        <a:rPr lang="fr-FR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Bi(</a:t>
                      </a:r>
                      <a:r>
                        <a:rPr lang="fr-FR" sz="1800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</a:t>
                      </a:r>
                      <a:r>
                        <a:rPr lang="fr-FR" sz="1800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pt-BR" sz="1200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209</a:t>
                      </a:r>
                      <a:r>
                        <a:rPr lang="pt-BR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Bi(n,</a:t>
                      </a:r>
                      <a:r>
                        <a:rPr lang="pt-BR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pt-BR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)/</a:t>
                      </a:r>
                      <a:r>
                        <a:rPr lang="pt-BR" sz="1200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209m</a:t>
                      </a:r>
                      <a:r>
                        <a:rPr lang="pt-BR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Bi(n,</a:t>
                      </a:r>
                      <a:r>
                        <a:rPr lang="pt-BR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pt-BR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 BR</a:t>
                      </a:r>
                      <a:endParaRPr lang="fr-FR" sz="12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thermal - 300 keV</a:t>
                      </a:r>
                    </a:p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neutron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resonance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TOF &amp; Pulse height weighting method, Activation (XS &amp; BR)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</a:rPr>
                        <a:t>EAR2@n_TOF HISPANOS@CNA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Accepted @n-TOF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D2.11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graphicFrame>
        <p:nvGraphicFramePr>
          <p:cNvPr id="15" name="Tableau 6">
            <a:extLst>
              <a:ext uri="{FF2B5EF4-FFF2-40B4-BE49-F238E27FC236}">
                <a16:creationId xmlns:a16="http://schemas.microsoft.com/office/drawing/2014/main" id="{E9A8B494-DF42-4398-A080-4689781F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1833"/>
              </p:ext>
            </p:extLst>
          </p:nvPr>
        </p:nvGraphicFramePr>
        <p:xfrm>
          <a:off x="39564" y="4165408"/>
          <a:ext cx="117450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319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55749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 err="1">
                          <a:solidFill>
                            <a:srgbClr val="0070C0"/>
                          </a:solidFill>
                        </a:rPr>
                        <a:t>ErCapture</a:t>
                      </a:r>
                      <a:endParaRPr lang="fr-FR" sz="20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Measurement and analysis of the capture cross section of Er-166 and Er-167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it-IT" dirty="0">
                          <a:solidFill>
                            <a:srgbClr val="0070C0"/>
                          </a:solidFill>
                        </a:rPr>
                        <a:t>CIEMAT : Victor Alcayne Aicu	</a:t>
                      </a:r>
                    </a:p>
                    <a:p>
                      <a:r>
                        <a:rPr lang="it-IT" dirty="0">
                          <a:solidFill>
                            <a:srgbClr val="0070C0"/>
                          </a:solidFill>
                        </a:rPr>
                        <a:t>INFN : Cristian Massimi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17" name="Tableau 13">
            <a:extLst>
              <a:ext uri="{FF2B5EF4-FFF2-40B4-BE49-F238E27FC236}">
                <a16:creationId xmlns:a16="http://schemas.microsoft.com/office/drawing/2014/main" id="{73885A0D-10FE-4335-A75A-E1BFB2EF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88060"/>
              </p:ext>
            </p:extLst>
          </p:nvPr>
        </p:nvGraphicFramePr>
        <p:xfrm>
          <a:off x="39564" y="5085184"/>
          <a:ext cx="1173730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961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586357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1870998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597644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84194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6821">
                  <a:extLst>
                    <a:ext uri="{9D8B030D-6E8A-4147-A177-3AD203B41FA5}">
                      <a16:colId xmlns:a16="http://schemas.microsoft.com/office/drawing/2014/main" val="741000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166,167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fr-FR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fr-F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0,02 - 100 keV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TAC &amp; C6D6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EAR1 &amp; EAR2@n_TOF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  <a:p>
                      <a:endParaRPr lang="fr-FR" sz="1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D2.11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8" y="1806724"/>
            <a:ext cx="11737304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76DF8-186A-4FEE-8137-476329D9B2F9}"/>
              </a:ext>
            </a:extLst>
          </p:cNvPr>
          <p:cNvSpPr/>
          <p:nvPr/>
        </p:nvSpPr>
        <p:spPr>
          <a:xfrm>
            <a:off x="54091" y="4176188"/>
            <a:ext cx="11745067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27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OUTLINE</a:t>
            </a:r>
            <a:endParaRPr lang="en-US" sz="3600" b="1" cap="small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99E2EED-3150-4CC6-AEC2-51754F9A3256}"/>
              </a:ext>
            </a:extLst>
          </p:cNvPr>
          <p:cNvGrpSpPr/>
          <p:nvPr/>
        </p:nvGrpSpPr>
        <p:grpSpPr>
          <a:xfrm>
            <a:off x="955840" y="1366787"/>
            <a:ext cx="2313923" cy="523220"/>
            <a:chOff x="955840" y="1366787"/>
            <a:chExt cx="2313923" cy="52322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1EFA1FD-CAFE-46C0-AC6B-731DA2EE7F63}"/>
                </a:ext>
              </a:extLst>
            </p:cNvPr>
            <p:cNvSpPr txBox="1"/>
            <p:nvPr/>
          </p:nvSpPr>
          <p:spPr>
            <a:xfrm>
              <a:off x="1636815" y="1366787"/>
              <a:ext cx="16329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Objectives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288154E-075E-4095-940F-88579319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79713ED-F226-4855-9F47-E2F96BE836FB}"/>
              </a:ext>
            </a:extLst>
          </p:cNvPr>
          <p:cNvGrpSpPr/>
          <p:nvPr/>
        </p:nvGrpSpPr>
        <p:grpSpPr>
          <a:xfrm>
            <a:off x="955840" y="2341004"/>
            <a:ext cx="3993036" cy="523220"/>
            <a:chOff x="955840" y="2312173"/>
            <a:chExt cx="3993036" cy="523220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800535B-30F8-4807-8359-EE6DFD720366}"/>
                </a:ext>
              </a:extLst>
            </p:cNvPr>
            <p:cNvSpPr txBox="1"/>
            <p:nvPr/>
          </p:nvSpPr>
          <p:spPr>
            <a:xfrm>
              <a:off x="1636815" y="2312173"/>
              <a:ext cx="331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Partners &amp; Structure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A64179F-AED2-4D84-965D-BACDE4204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2369716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23CAC0F-6A47-4F04-8906-3D49B6FA5E29}"/>
              </a:ext>
            </a:extLst>
          </p:cNvPr>
          <p:cNvGrpSpPr/>
          <p:nvPr/>
        </p:nvGrpSpPr>
        <p:grpSpPr>
          <a:xfrm>
            <a:off x="955840" y="3315221"/>
            <a:ext cx="3832800" cy="523220"/>
            <a:chOff x="955840" y="3302670"/>
            <a:chExt cx="3832800" cy="52322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4F3205D-FC43-40C1-BE49-F05BF4C86521}"/>
                </a:ext>
              </a:extLst>
            </p:cNvPr>
            <p:cNvSpPr txBox="1"/>
            <p:nvPr/>
          </p:nvSpPr>
          <p:spPr>
            <a:xfrm>
              <a:off x="1636815" y="3302670"/>
              <a:ext cx="3151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Description of Work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2ADE179-855E-4476-94B9-784E118A5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336021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FBEC1CA-BA37-402C-9B1B-4F2EB85FDE40}"/>
              </a:ext>
            </a:extLst>
          </p:cNvPr>
          <p:cNvGrpSpPr/>
          <p:nvPr/>
        </p:nvGrpSpPr>
        <p:grpSpPr>
          <a:xfrm>
            <a:off x="955840" y="4289438"/>
            <a:ext cx="2828486" cy="523220"/>
            <a:chOff x="955840" y="4259011"/>
            <a:chExt cx="2828486" cy="523220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843E7E2-A011-48F7-865C-32E4ABAC8517}"/>
                </a:ext>
              </a:extLst>
            </p:cNvPr>
            <p:cNvSpPr txBox="1"/>
            <p:nvPr/>
          </p:nvSpPr>
          <p:spPr>
            <a:xfrm>
              <a:off x="1636815" y="4259011"/>
              <a:ext cx="2147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Commitments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FEA9939D-58BC-4DF5-9743-AB0C6A183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4316554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EDE415-2858-4B8D-9FC8-D2B1C9FB8D58}"/>
              </a:ext>
            </a:extLst>
          </p:cNvPr>
          <p:cNvGrpSpPr/>
          <p:nvPr/>
        </p:nvGrpSpPr>
        <p:grpSpPr>
          <a:xfrm>
            <a:off x="955840" y="5263655"/>
            <a:ext cx="2206842" cy="523220"/>
            <a:chOff x="955840" y="5263655"/>
            <a:chExt cx="2206842" cy="523220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A63AA60-14AF-4916-9FC1-4E6D5B087FA9}"/>
                </a:ext>
              </a:extLst>
            </p:cNvPr>
            <p:cNvSpPr txBox="1"/>
            <p:nvPr/>
          </p:nvSpPr>
          <p:spPr>
            <a:xfrm>
              <a:off x="1636815" y="5263655"/>
              <a:ext cx="1525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Summary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0867E4FA-0B2B-405F-A6FC-F3829A55E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5321198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65615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399350" cy="830997"/>
            <a:chOff x="954848" y="1424330"/>
            <a:chExt cx="10399350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650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2.3 : (n, 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ymbol" panose="05050102010706020507" pitchFamily="18" charset="2"/>
                </a:rPr>
                <a:t>g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 cross section measurements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2.3.1	Capture reaction measurements on structural materials (3)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18545"/>
              </p:ext>
            </p:extLst>
          </p:nvPr>
        </p:nvGraphicFramePr>
        <p:xfrm>
          <a:off x="47328" y="2153164"/>
          <a:ext cx="117450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319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55749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RAMEN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Neutron cross sections for 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63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Cu and 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65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Cu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INFN : Cristian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Massimi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	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ENEA : Donato Maurizio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Castelluccio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99356"/>
              </p:ext>
            </p:extLst>
          </p:nvPr>
        </p:nvGraphicFramePr>
        <p:xfrm>
          <a:off x="39564" y="3078144"/>
          <a:ext cx="1174506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916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2033820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1926620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891979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85044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7434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434856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63,65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thermal - 300 keV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XS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C6D6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EAR @n_TOF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YES/NO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?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MS7 M24 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D2.11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7" y="2159964"/>
            <a:ext cx="11737305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37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2.3 : (n, 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ymbol" panose="05050102010706020507" pitchFamily="18" charset="2"/>
                </a:rPr>
                <a:t>g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 cross section measurements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2.3.2	Capture reaction measurements on actinides (3)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42124"/>
              </p:ext>
            </p:extLst>
          </p:nvPr>
        </p:nvGraphicFramePr>
        <p:xfrm>
          <a:off x="47328" y="1799924"/>
          <a:ext cx="117450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319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55749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Cap-Fiss-Pu241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Measurements of the 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241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Pu fission and capture cross sections at GELINA and n_TOF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CEA/DRF : Emmeric DUPONT	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CEA/DES : Olivier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Serot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659840"/>
              </p:ext>
            </p:extLst>
          </p:nvPr>
        </p:nvGraphicFramePr>
        <p:xfrm>
          <a:off x="39564" y="2724904"/>
          <a:ext cx="1174506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884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2594497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31499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058271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85044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7434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241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n,f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241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 &lt; 1 MeV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 &lt; 100 keV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Fission XS and fission to capture ratio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TAC &amp; FC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GELINA@JRC-Geel</a:t>
                      </a:r>
                    </a:p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EAR1@n_TOF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Accepted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D2.12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graphicFrame>
        <p:nvGraphicFramePr>
          <p:cNvPr id="15" name="Tableau 6">
            <a:extLst>
              <a:ext uri="{FF2B5EF4-FFF2-40B4-BE49-F238E27FC236}">
                <a16:creationId xmlns:a16="http://schemas.microsoft.com/office/drawing/2014/main" id="{E9A8B494-DF42-4398-A080-4689781F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09900"/>
              </p:ext>
            </p:extLst>
          </p:nvPr>
        </p:nvGraphicFramePr>
        <p:xfrm>
          <a:off x="39564" y="4165408"/>
          <a:ext cx="117450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319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55749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Pu239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Toward new measurements and evaluation of the Pu239 resonance parameters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A &amp; 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CEA/DES : Gilles Noguere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JRC-Geel : Carlos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Paradela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17" name="Tableau 13">
            <a:extLst>
              <a:ext uri="{FF2B5EF4-FFF2-40B4-BE49-F238E27FC236}">
                <a16:creationId xmlns:a16="http://schemas.microsoft.com/office/drawing/2014/main" id="{73885A0D-10FE-4335-A75A-E1BFB2EF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279111"/>
              </p:ext>
            </p:extLst>
          </p:nvPr>
        </p:nvGraphicFramePr>
        <p:xfrm>
          <a:off x="39564" y="5085184"/>
          <a:ext cx="1174507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916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val="741000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Deliverable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239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n,tot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Resonance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Transmission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GELINA @JRC-Geel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MS6 M24 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</a:rPr>
                        <a:t>Pu239 </a:t>
                      </a:r>
                    </a:p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</a:rPr>
                        <a:t>(WP4)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D2.9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8" y="1806724"/>
            <a:ext cx="11752832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76DF8-186A-4FEE-8137-476329D9B2F9}"/>
              </a:ext>
            </a:extLst>
          </p:cNvPr>
          <p:cNvSpPr/>
          <p:nvPr/>
        </p:nvSpPr>
        <p:spPr>
          <a:xfrm>
            <a:off x="54092" y="4176188"/>
            <a:ext cx="11730540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D5ABB1E-A44D-4AD0-9C2B-CD316FAA892D}"/>
              </a:ext>
            </a:extLst>
          </p:cNvPr>
          <p:cNvSpPr txBox="1"/>
          <p:nvPr/>
        </p:nvSpPr>
        <p:spPr>
          <a:xfrm>
            <a:off x="6375636" y="2411596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Sample</a:t>
            </a:r>
            <a:r>
              <a:rPr lang="fr-FR" dirty="0">
                <a:solidFill>
                  <a:srgbClr val="00B050"/>
                </a:solidFill>
              </a:rPr>
              <a:t> JRC Geel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5634608-529B-42BC-867B-BCC2F55C5EBE}"/>
              </a:ext>
            </a:extLst>
          </p:cNvPr>
          <p:cNvSpPr txBox="1"/>
          <p:nvPr/>
        </p:nvSpPr>
        <p:spPr>
          <a:xfrm>
            <a:off x="6369453" y="4725144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Sample</a:t>
            </a:r>
            <a:r>
              <a:rPr lang="fr-FR" dirty="0">
                <a:solidFill>
                  <a:srgbClr val="00B050"/>
                </a:solidFill>
              </a:rPr>
              <a:t> JRC Geel</a:t>
            </a:r>
          </a:p>
        </p:txBody>
      </p:sp>
    </p:spTree>
    <p:extLst>
      <p:ext uri="{BB962C8B-B14F-4D97-AF65-F5344CB8AC3E}">
        <p14:creationId xmlns:p14="http://schemas.microsoft.com/office/powerpoint/2010/main" val="2027535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2.3 : (n, 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ymbol" panose="05050102010706020507" pitchFamily="18" charset="2"/>
                </a:rPr>
                <a:t>g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 cross section measurements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2.3.2	Capture reaction measurements on actinides (3)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8743"/>
              </p:ext>
            </p:extLst>
          </p:nvPr>
        </p:nvGraphicFramePr>
        <p:xfrm>
          <a:off x="47327" y="1937140"/>
          <a:ext cx="1166529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4377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30920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U238_NG_Meas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Measurement of the U-238 neutron capture cross section at the n_TOF facility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CIEMAT : Emilio Mendoza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67483"/>
              </p:ext>
            </p:extLst>
          </p:nvPr>
        </p:nvGraphicFramePr>
        <p:xfrm>
          <a:off x="39564" y="2862120"/>
          <a:ext cx="1167306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892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2187600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26401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77165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1748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238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thermal - 20 keV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C6D6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EAR1@n_TOF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Accepted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D2.12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7" y="1943940"/>
            <a:ext cx="11673059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605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2.3 : (n, 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ymbol" panose="05050102010706020507" pitchFamily="18" charset="2"/>
                </a:rPr>
                <a:t>g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 cross section measurements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2.3.3	Capture reaction measurements for neutron metrology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8810"/>
              </p:ext>
            </p:extLst>
          </p:nvPr>
        </p:nvGraphicFramePr>
        <p:xfrm>
          <a:off x="47327" y="2153164"/>
          <a:ext cx="1166529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4377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30920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M2nM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MACS Measurements for Neutron Metrology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Usevilla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/CNA : Carlos Guerrero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2849"/>
              </p:ext>
            </p:extLst>
          </p:nvPr>
        </p:nvGraphicFramePr>
        <p:xfrm>
          <a:off x="39564" y="3078144"/>
          <a:ext cx="1167306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794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202038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019532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2187600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26401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77165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1748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59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Co(n,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), </a:t>
                      </a:r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109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Ag(n,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),</a:t>
                      </a:r>
                    </a:p>
                    <a:p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186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W(n,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), </a:t>
                      </a:r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232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Th(n,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fr-F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kt=30 keV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SACS</a:t>
                      </a:r>
                      <a:r>
                        <a:rPr lang="fr-FR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30keV</a:t>
                      </a:r>
                      <a:r>
                        <a:rPr lang="fr-FR" sz="1600" dirty="0"/>
                        <a:t> </a:t>
                      </a:r>
                      <a:r>
                        <a:rPr lang="fr-FR" sz="1800" baseline="0" dirty="0" err="1"/>
                        <a:t>with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>
                          <a:solidFill>
                            <a:sysClr val="windowText" lastClr="000000"/>
                          </a:solidFill>
                        </a:rPr>
                        <a:t>activation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HISPANOS@CNA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accepted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D2.2 M36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8" y="2159964"/>
            <a:ext cx="11665296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883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2.4 : Elastic and inelastic scattering cross section measurements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2.4.1	(n, </a:t>
              </a:r>
              <a:r>
                <a:rPr lang="en-US" sz="2400" b="1" i="1" dirty="0" err="1">
                  <a:solidFill>
                    <a:schemeClr val="accent5">
                      <a:lumMod val="75000"/>
                    </a:schemeClr>
                  </a:solidFill>
                </a:rPr>
                <a:t>xn</a:t>
              </a:r>
              <a:r>
                <a:rPr lang="en-US" sz="2400" b="1" i="1" dirty="0" err="1">
                  <a:solidFill>
                    <a:schemeClr val="accent5">
                      <a:lumMod val="75000"/>
                    </a:schemeClr>
                  </a:solidFill>
                  <a:latin typeface="Symbol" panose="05050102010706020507" pitchFamily="18" charset="2"/>
                </a:rPr>
                <a:t>g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) cross section measurement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87035"/>
              </p:ext>
            </p:extLst>
          </p:nvPr>
        </p:nvGraphicFramePr>
        <p:xfrm>
          <a:off x="47327" y="2045644"/>
          <a:ext cx="1166529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4377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30920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NNNXNXS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(n,n) and (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</a:rPr>
                        <a:t>n,xn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) cross section measurements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C &amp;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IFIN-HH :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Adina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Coman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	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CNRS/IPHC : Maëlle Kerveno	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JRC-Geel : Carlos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Paradela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  <a:p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69640"/>
              </p:ext>
            </p:extLst>
          </p:nvPr>
        </p:nvGraphicFramePr>
        <p:xfrm>
          <a:off x="39564" y="3242672"/>
          <a:ext cx="1167306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924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814557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1748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92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Zr(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n,n’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), </a:t>
                      </a: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90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Zr(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n,n’</a:t>
                      </a:r>
                      <a:r>
                        <a:rPr lang="fr-FR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),</a:t>
                      </a:r>
                    </a:p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238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U(n,2-3n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&lt;20 MeV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&lt;20 MeV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6-40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GAINS</a:t>
                      </a:r>
                    </a:p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GRAPhEME</a:t>
                      </a:r>
                    </a:p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MAELS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GELINA@JRC-Geel</a:t>
                      </a:r>
                    </a:p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GELINA@JRC-Geel</a:t>
                      </a:r>
                    </a:p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NFS@SPIRAL2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MS6 M24 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In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progress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ZEN (WP4)</a:t>
                      </a:r>
                    </a:p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ZEN (WP4)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D2.13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7" y="2045645"/>
            <a:ext cx="11673059" cy="2733584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205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2.4 : Elastic and inelastic scattering cross section measurements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2.4.2	Elastic and inelastic scattering measurement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18901"/>
              </p:ext>
            </p:extLst>
          </p:nvPr>
        </p:nvGraphicFramePr>
        <p:xfrm>
          <a:off x="47328" y="2006590"/>
          <a:ext cx="117373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971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53333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NNNXNXS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(n,n) and (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</a:rPr>
                        <a:t>n,xn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) cross section measurements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C &amp;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Ugroningen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Myroslav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Kavatsyu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NTUAthens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Maria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Diakaki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JRC-Geel : Carlos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Paradela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74828"/>
              </p:ext>
            </p:extLst>
          </p:nvPr>
        </p:nvGraphicFramePr>
        <p:xfrm>
          <a:off x="39564" y="3275626"/>
          <a:ext cx="117295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93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046223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1108612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848568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54,56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Fe(n,n’),(n,n) </a:t>
                      </a:r>
                    </a:p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206,208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Pb(n,n’), (n,n)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&lt;20 MeV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&lt;20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ELISA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GELINA@JRC-Geel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NO/YES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YES/NO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sub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MS6 M24 </a:t>
                      </a:r>
                      <a:endParaRPr lang="fr-FR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NNNXNXS (WP4)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NDELISA </a:t>
                      </a:r>
                      <a:r>
                        <a:rPr lang="fr-FR" b="1" i="0" dirty="0">
                          <a:solidFill>
                            <a:srgbClr val="00B0F0"/>
                          </a:solidFill>
                        </a:rPr>
                        <a:t>(WP1)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D2.13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8" y="2013390"/>
            <a:ext cx="11729540" cy="2567738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292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1200329"/>
            <a:chOff x="954848" y="1424330"/>
            <a:chExt cx="10135998" cy="120032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2.5 : (n, X) and (</a:t>
              </a:r>
              <a:r>
                <a:rPr lang="en-US" sz="24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ch.p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., X) reactions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2.5.1	</a:t>
              </a:r>
              <a:r>
                <a:rPr lang="en-US" sz="2400" b="1" i="1" baseline="30000" dirty="0">
                  <a:solidFill>
                    <a:schemeClr val="accent5">
                      <a:lumMod val="75000"/>
                    </a:schemeClr>
                  </a:solidFill>
                </a:rPr>
                <a:t>35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Cl(n, </a:t>
              </a:r>
              <a:r>
                <a:rPr lang="en-US" sz="2400" b="1" i="1" dirty="0" err="1">
                  <a:solidFill>
                    <a:schemeClr val="accent5">
                      <a:lumMod val="75000"/>
                    </a:schemeClr>
                  </a:solidFill>
                </a:rPr>
                <a:t>lcp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) cross section measurement for advanced 			reactor concept (2)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76331"/>
              </p:ext>
            </p:extLst>
          </p:nvPr>
        </p:nvGraphicFramePr>
        <p:xfrm>
          <a:off x="47328" y="1937140"/>
          <a:ext cx="1166529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4376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30920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35clxs</a:t>
                      </a:r>
                    </a:p>
                    <a:p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35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Cl(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</a:rPr>
                        <a:t>n,p;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35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S cross section measurement in the energy range 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</a:rPr>
                        <a:t>En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=0.5-5 MeV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NPL : Giuseppe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Lorusso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	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77139"/>
              </p:ext>
            </p:extLst>
          </p:nvPr>
        </p:nvGraphicFramePr>
        <p:xfrm>
          <a:off x="39564" y="2862120"/>
          <a:ext cx="1167306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794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202038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091540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905544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77165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1748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</a:t>
                      </a:r>
                      <a:r>
                        <a:rPr lang="fr-FR" b="1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Cl(n,p)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</a:t>
                      </a:r>
                      <a:r>
                        <a:rPr lang="fr-FR" b="1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Cl(n,</a:t>
                      </a:r>
                      <a:r>
                        <a:rPr lang="fr-FR" b="1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fr-FR" b="1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0.1-5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XS by activation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NPL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 M36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graphicFrame>
        <p:nvGraphicFramePr>
          <p:cNvPr id="15" name="Tableau 6">
            <a:extLst>
              <a:ext uri="{FF2B5EF4-FFF2-40B4-BE49-F238E27FC236}">
                <a16:creationId xmlns:a16="http://schemas.microsoft.com/office/drawing/2014/main" id="{E9A8B494-DF42-4398-A080-4689781F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21857"/>
              </p:ext>
            </p:extLst>
          </p:nvPr>
        </p:nvGraphicFramePr>
        <p:xfrm>
          <a:off x="39564" y="4165408"/>
          <a:ext cx="1167306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0572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More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Measurement of the 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35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Cl(n,p)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35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S cross section relevant for fast chloride molten salt reactor design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Uedinburgh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Claudia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Lederer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-Woods</a:t>
                      </a:r>
                    </a:p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JRC-Geel : Cristiano Fontana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17" name="Tableau 13">
            <a:extLst>
              <a:ext uri="{FF2B5EF4-FFF2-40B4-BE49-F238E27FC236}">
                <a16:creationId xmlns:a16="http://schemas.microsoft.com/office/drawing/2014/main" id="{73885A0D-10FE-4335-A75A-E1BFB2EF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97112"/>
              </p:ext>
            </p:extLst>
          </p:nvPr>
        </p:nvGraphicFramePr>
        <p:xfrm>
          <a:off x="39564" y="5085184"/>
          <a:ext cx="116730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965336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26401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202038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77165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1748">
                  <a:extLst>
                    <a:ext uri="{9D8B030D-6E8A-4147-A177-3AD203B41FA5}">
                      <a16:colId xmlns:a16="http://schemas.microsoft.com/office/drawing/2014/main" val="741000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</a:t>
                      </a:r>
                      <a:r>
                        <a:rPr lang="fr-FR" b="1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Cl(n,p)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1.4 MeV - 3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XS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double sided silicon strip detectors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MONNET@JRC-Geel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D2.1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7" y="1943940"/>
            <a:ext cx="11673061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76DF8-186A-4FEE-8137-476329D9B2F9}"/>
              </a:ext>
            </a:extLst>
          </p:cNvPr>
          <p:cNvSpPr/>
          <p:nvPr/>
        </p:nvSpPr>
        <p:spPr>
          <a:xfrm>
            <a:off x="54092" y="4176188"/>
            <a:ext cx="11658532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404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2.5 : (n, X) and (</a:t>
              </a:r>
              <a:r>
                <a:rPr lang="en-US" sz="24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ch.p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., X) reactions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2.5.2	Cross section measurements for fusion applications (3)</a:t>
              </a:r>
            </a:p>
          </p:txBody>
        </p:sp>
      </p:grp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EEBB18D-C236-40E1-9D03-BDEADA1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28777"/>
              </p:ext>
            </p:extLst>
          </p:nvPr>
        </p:nvGraphicFramePr>
        <p:xfrm>
          <a:off x="47328" y="1765300"/>
          <a:ext cx="1166529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4376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30920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He3Be7@DONES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Assessing the NEA-HPRL request for measuring the deuteron-induced production of 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H and 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Be in 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6,7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Li up to 40 MeV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Usevilla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/CNA : Carlos Guerrero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B19F5A6A-DFFD-4BF7-847C-1C7A5CE21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73793"/>
              </p:ext>
            </p:extLst>
          </p:nvPr>
        </p:nvGraphicFramePr>
        <p:xfrm>
          <a:off x="39564" y="2680760"/>
          <a:ext cx="11673060" cy="12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916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166485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1747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644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644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Li(d,n)</a:t>
                      </a: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</a:t>
                      </a:r>
                    </a:p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Li(d,2n)</a:t>
                      </a: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5 - 40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differential cross sections for </a:t>
                      </a:r>
                      <a:r>
                        <a:rPr lang="en-US" sz="1600" baseline="30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Be production via activation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HISPANOS@CNA</a:t>
                      </a:r>
                    </a:p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NFS@SPIRAL2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MS5 M24 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D2.5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5FCAA54-1795-4F75-B17E-9A7501240B4E}"/>
              </a:ext>
            </a:extLst>
          </p:cNvPr>
          <p:cNvSpPr/>
          <p:nvPr/>
        </p:nvSpPr>
        <p:spPr>
          <a:xfrm>
            <a:off x="47328" y="1772100"/>
            <a:ext cx="11665296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8" name="Tableau 6">
            <a:extLst>
              <a:ext uri="{FF2B5EF4-FFF2-40B4-BE49-F238E27FC236}">
                <a16:creationId xmlns:a16="http://schemas.microsoft.com/office/drawing/2014/main" id="{06615A5A-3470-44EB-92B6-8FCFFB594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59110"/>
              </p:ext>
            </p:extLst>
          </p:nvPr>
        </p:nvGraphicFramePr>
        <p:xfrm>
          <a:off x="55093" y="4169388"/>
          <a:ext cx="1166529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4376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30920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XS10BAN</a:t>
                      </a:r>
                    </a:p>
                    <a:p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B(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</a:rPr>
                        <a:t>a,n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r>
                        <a:rPr lang="en-US" i="1" baseline="30000" dirty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N cross section measurement and evaluation for plasma diagnostics applications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it-IT" dirty="0">
                          <a:solidFill>
                            <a:srgbClr val="0070C0"/>
                          </a:solidFill>
                        </a:rPr>
                        <a:t>UKAEA : Ivan Kodeli	</a:t>
                      </a:r>
                    </a:p>
                    <a:p>
                      <a:r>
                        <a:rPr lang="it-IT" dirty="0">
                          <a:solidFill>
                            <a:srgbClr val="0070C0"/>
                          </a:solidFill>
                        </a:rPr>
                        <a:t>NPL : Giuseppe Lorusso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20" name="Tableau 13">
            <a:extLst>
              <a:ext uri="{FF2B5EF4-FFF2-40B4-BE49-F238E27FC236}">
                <a16:creationId xmlns:a16="http://schemas.microsoft.com/office/drawing/2014/main" id="{62D35284-031C-43F6-9164-4740EF56F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843724"/>
              </p:ext>
            </p:extLst>
          </p:nvPr>
        </p:nvGraphicFramePr>
        <p:xfrm>
          <a:off x="47329" y="5094368"/>
          <a:ext cx="1166529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979013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76316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1135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B(</a:t>
                      </a:r>
                      <a:r>
                        <a:rPr lang="el-G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α,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n)</a:t>
                      </a:r>
                      <a:r>
                        <a:rPr lang="fr-F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  <a:r>
                        <a:rPr lang="fr-F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 – 6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XS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moderated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3He detector ELIGANT-TN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IFIN-HH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D2.4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EE0DBCB2-F72B-44ED-9F27-CEB59F80EB32}"/>
              </a:ext>
            </a:extLst>
          </p:cNvPr>
          <p:cNvSpPr/>
          <p:nvPr/>
        </p:nvSpPr>
        <p:spPr>
          <a:xfrm>
            <a:off x="55092" y="4176188"/>
            <a:ext cx="11657531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764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2.5 : (n, X) and (</a:t>
              </a:r>
              <a:r>
                <a:rPr lang="en-US" sz="24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ch.p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., X) reactions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2.5.2	Cross section measurements for fusion applications (3)</a:t>
              </a:r>
            </a:p>
          </p:txBody>
        </p:sp>
      </p:grpSp>
      <p:graphicFrame>
        <p:nvGraphicFramePr>
          <p:cNvPr id="22" name="Tableau 13">
            <a:extLst>
              <a:ext uri="{FF2B5EF4-FFF2-40B4-BE49-F238E27FC236}">
                <a16:creationId xmlns:a16="http://schemas.microsoft.com/office/drawing/2014/main" id="{52270C68-A12B-408D-987C-57AB83504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61512"/>
              </p:ext>
            </p:extLst>
          </p:nvPr>
        </p:nvGraphicFramePr>
        <p:xfrm>
          <a:off x="39564" y="3400400"/>
          <a:ext cx="1167306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876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2466273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901528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202038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77165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1748">
                  <a:extLst>
                    <a:ext uri="{9D8B030D-6E8A-4147-A177-3AD203B41FA5}">
                      <a16:colId xmlns:a16="http://schemas.microsoft.com/office/drawing/2014/main" val="741000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27</a:t>
                      </a:r>
                      <a:r>
                        <a:rPr lang="pt-BR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Al(α,n)</a:t>
                      </a:r>
                    </a:p>
                    <a:p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27</a:t>
                      </a:r>
                      <a:r>
                        <a:rPr lang="pt-BR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Al(α,n)</a:t>
                      </a:r>
                    </a:p>
                    <a:p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r>
                        <a:rPr lang="pt-BR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Be(α,n)</a:t>
                      </a:r>
                    </a:p>
                    <a:p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r>
                        <a:rPr lang="pt-BR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Be(α,n)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up to 9 MeV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2 - 10 MeV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2 - 10 MeV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up to 9 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activation &amp; MONSTER detector (time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fo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flight)</a:t>
                      </a:r>
                    </a:p>
                    <a:p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miniBELEN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HISPANOS@CNA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CMAM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ysClr val="windowText" lastClr="000000"/>
                          </a:solidFill>
                        </a:rPr>
                        <a:t>submitted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D2.4 M45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graphicFrame>
        <p:nvGraphicFramePr>
          <p:cNvPr id="23" name="Tableau 6">
            <a:extLst>
              <a:ext uri="{FF2B5EF4-FFF2-40B4-BE49-F238E27FC236}">
                <a16:creationId xmlns:a16="http://schemas.microsoft.com/office/drawing/2014/main" id="{44074A6A-CC51-4395-8178-D8F180629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89052"/>
              </p:ext>
            </p:extLst>
          </p:nvPr>
        </p:nvGraphicFramePr>
        <p:xfrm>
          <a:off x="39564" y="1960240"/>
          <a:ext cx="116730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724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3633336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MANY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Measurement of (α,</a:t>
                      </a:r>
                      <a:r>
                        <a:rPr lang="en-US" i="1" dirty="0" err="1">
                          <a:solidFill>
                            <a:sysClr val="windowText" lastClr="000000"/>
                          </a:solidFill>
                        </a:rPr>
                        <a:t>xn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) reactions yields</a:t>
                      </a:r>
                    </a:p>
                    <a:p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fr-FR" sz="1800" dirty="0">
                          <a:solidFill>
                            <a:srgbClr val="0070C0"/>
                          </a:solidFill>
                        </a:rPr>
                        <a:t>CIEMAT : Trino Martinez Perez</a:t>
                      </a:r>
                    </a:p>
                    <a:p>
                      <a:r>
                        <a:rPr lang="fr-FR" sz="1800" dirty="0">
                          <a:solidFill>
                            <a:srgbClr val="0070C0"/>
                          </a:solidFill>
                        </a:rPr>
                        <a:t>UPC : </a:t>
                      </a:r>
                      <a:r>
                        <a:rPr lang="fr-FR" sz="1800" dirty="0" err="1">
                          <a:solidFill>
                            <a:srgbClr val="0070C0"/>
                          </a:solidFill>
                        </a:rPr>
                        <a:t>Guillem</a:t>
                      </a:r>
                      <a:r>
                        <a:rPr lang="fr-FR" sz="1800" dirty="0">
                          <a:solidFill>
                            <a:srgbClr val="0070C0"/>
                          </a:solidFill>
                        </a:rPr>
                        <a:t> Cortes </a:t>
                      </a:r>
                      <a:r>
                        <a:rPr lang="fr-FR" sz="1800" dirty="0" err="1">
                          <a:solidFill>
                            <a:srgbClr val="0070C0"/>
                          </a:solidFill>
                        </a:rPr>
                        <a:t>Rossell</a:t>
                      </a:r>
                      <a:r>
                        <a:rPr lang="fr-FR" sz="1800" dirty="0">
                          <a:solidFill>
                            <a:srgbClr val="0070C0"/>
                          </a:solidFill>
                        </a:rPr>
                        <a:t>	</a:t>
                      </a:r>
                    </a:p>
                    <a:p>
                      <a:r>
                        <a:rPr lang="fr-FR" sz="1800" dirty="0">
                          <a:solidFill>
                            <a:srgbClr val="0070C0"/>
                          </a:solidFill>
                        </a:rPr>
                        <a:t>CSIC : Ariel </a:t>
                      </a:r>
                      <a:r>
                        <a:rPr lang="fr-FR" sz="1800" dirty="0" err="1">
                          <a:solidFill>
                            <a:srgbClr val="0070C0"/>
                          </a:solidFill>
                        </a:rPr>
                        <a:t>Tarifeño</a:t>
                      </a:r>
                      <a:r>
                        <a:rPr lang="fr-FR" sz="1800" dirty="0">
                          <a:solidFill>
                            <a:srgbClr val="0070C0"/>
                          </a:solidFill>
                        </a:rPr>
                        <a:t>	</a:t>
                      </a:r>
                    </a:p>
                    <a:p>
                      <a:r>
                        <a:rPr lang="fr-FR" sz="1800" dirty="0" err="1">
                          <a:solidFill>
                            <a:srgbClr val="0070C0"/>
                          </a:solidFill>
                        </a:rPr>
                        <a:t>Usevilla</a:t>
                      </a:r>
                      <a:r>
                        <a:rPr lang="fr-FR" sz="1800" dirty="0">
                          <a:solidFill>
                            <a:srgbClr val="0070C0"/>
                          </a:solidFill>
                        </a:rPr>
                        <a:t>/CNA : Carlos Guerrero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BD3836D5-6498-4815-AB3D-FB86B93B9485}"/>
              </a:ext>
            </a:extLst>
          </p:cNvPr>
          <p:cNvSpPr/>
          <p:nvPr/>
        </p:nvSpPr>
        <p:spPr>
          <a:xfrm>
            <a:off x="54092" y="1967040"/>
            <a:ext cx="11658532" cy="326216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4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12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Description of Work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06F63E-B101-4620-BD7F-4DA483668618}"/>
              </a:ext>
            </a:extLst>
          </p:cNvPr>
          <p:cNvGrpSpPr/>
          <p:nvPr/>
        </p:nvGrpSpPr>
        <p:grpSpPr>
          <a:xfrm>
            <a:off x="1792650" y="746712"/>
            <a:ext cx="10135998" cy="830997"/>
            <a:chOff x="954848" y="1424330"/>
            <a:chExt cx="10135998" cy="8309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43433A7-EFE5-4317-B886-6B113695A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1BE18A-F3DF-453A-8246-80A0444FD5FD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2.5 : (n, X) and (</a:t>
              </a:r>
              <a:r>
                <a:rPr lang="en-US" sz="24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ch.p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., X) reactions</a:t>
              </a:r>
            </a:p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n-US" sz="2400" b="1" i="1" dirty="0">
                  <a:solidFill>
                    <a:schemeClr val="accent5">
                      <a:lumMod val="75000"/>
                    </a:schemeClr>
                  </a:solidFill>
                </a:rPr>
                <a:t>2.5.3	Cross section measurements for dosimetry</a:t>
              </a:r>
            </a:p>
          </p:txBody>
        </p:sp>
      </p:grpSp>
      <p:graphicFrame>
        <p:nvGraphicFramePr>
          <p:cNvPr id="18" name="Tableau 6">
            <a:extLst>
              <a:ext uri="{FF2B5EF4-FFF2-40B4-BE49-F238E27FC236}">
                <a16:creationId xmlns:a16="http://schemas.microsoft.com/office/drawing/2014/main" id="{F74A7144-8662-4F34-A28C-5F60DD97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7661"/>
              </p:ext>
            </p:extLst>
          </p:nvPr>
        </p:nvGraphicFramePr>
        <p:xfrm>
          <a:off x="119337" y="1866516"/>
          <a:ext cx="1166529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3275">
                  <a:extLst>
                    <a:ext uri="{9D8B030D-6E8A-4147-A177-3AD203B41FA5}">
                      <a16:colId xmlns:a16="http://schemas.microsoft.com/office/drawing/2014/main" val="2094007589"/>
                    </a:ext>
                  </a:extLst>
                </a:gridCol>
                <a:gridCol w="2312021">
                  <a:extLst>
                    <a:ext uri="{9D8B030D-6E8A-4147-A177-3AD203B41FA5}">
                      <a16:colId xmlns:a16="http://schemas.microsoft.com/office/drawing/2014/main" val="90194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LoI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NPL_D</a:t>
                      </a:r>
                    </a:p>
                    <a:p>
                      <a:r>
                        <a:rPr lang="en-US" i="1" baseline="0" dirty="0">
                          <a:solidFill>
                            <a:sysClr val="windowText" lastClr="000000"/>
                          </a:solidFill>
                        </a:rPr>
                        <a:t>Iron reaction cross-section measurements for dosimetry at the National Physical Laboratory</a:t>
                      </a:r>
                      <a:r>
                        <a:rPr lang="en-US" i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priority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solidFill>
                            <a:sysClr val="windowText" lastClr="000000"/>
                          </a:solidFill>
                        </a:rPr>
                        <a:t>Submitters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</a:rPr>
                        <a:t> :</a:t>
                      </a:r>
                    </a:p>
                    <a:p>
                      <a:r>
                        <a:rPr lang="it-IT" dirty="0">
                          <a:solidFill>
                            <a:srgbClr val="0070C0"/>
                          </a:solidFill>
                        </a:rPr>
                        <a:t>NPL : Michael Bunce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8515"/>
                  </a:ext>
                </a:extLst>
              </a:tr>
            </a:tbl>
          </a:graphicData>
        </a:graphic>
      </p:graphicFrame>
      <p:graphicFrame>
        <p:nvGraphicFramePr>
          <p:cNvPr id="20" name="Tableau 13">
            <a:extLst>
              <a:ext uri="{FF2B5EF4-FFF2-40B4-BE49-F238E27FC236}">
                <a16:creationId xmlns:a16="http://schemas.microsoft.com/office/drawing/2014/main" id="{63FAB025-D94A-4269-BEDE-4DD5D415E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59297"/>
              </p:ext>
            </p:extLst>
          </p:nvPr>
        </p:nvGraphicFramePr>
        <p:xfrm>
          <a:off x="111573" y="2791496"/>
          <a:ext cx="1166529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931">
                  <a:extLst>
                    <a:ext uri="{9D8B030D-6E8A-4147-A177-3AD203B41FA5}">
                      <a16:colId xmlns:a16="http://schemas.microsoft.com/office/drawing/2014/main" val="2705649203"/>
                    </a:ext>
                  </a:extLst>
                </a:gridCol>
                <a:gridCol w="1866646">
                  <a:extLst>
                    <a:ext uri="{9D8B030D-6E8A-4147-A177-3AD203B41FA5}">
                      <a16:colId xmlns:a16="http://schemas.microsoft.com/office/drawing/2014/main" val="2540085458"/>
                    </a:ext>
                  </a:extLst>
                </a:gridCol>
                <a:gridCol w="3003095">
                  <a:extLst>
                    <a:ext uri="{9D8B030D-6E8A-4147-A177-3AD203B41FA5}">
                      <a16:colId xmlns:a16="http://schemas.microsoft.com/office/drawing/2014/main" val="3112820971"/>
                    </a:ext>
                  </a:extLst>
                </a:gridCol>
                <a:gridCol w="1201238">
                  <a:extLst>
                    <a:ext uri="{9D8B030D-6E8A-4147-A177-3AD203B41FA5}">
                      <a16:colId xmlns:a16="http://schemas.microsoft.com/office/drawing/2014/main" val="4075391965"/>
                    </a:ext>
                  </a:extLst>
                </a:gridCol>
                <a:gridCol w="825851">
                  <a:extLst>
                    <a:ext uri="{9D8B030D-6E8A-4147-A177-3AD203B41FA5}">
                      <a16:colId xmlns:a16="http://schemas.microsoft.com/office/drawing/2014/main" val="684785534"/>
                    </a:ext>
                  </a:extLst>
                </a:gridCol>
                <a:gridCol w="1051083">
                  <a:extLst>
                    <a:ext uri="{9D8B030D-6E8A-4147-A177-3AD203B41FA5}">
                      <a16:colId xmlns:a16="http://schemas.microsoft.com/office/drawing/2014/main" val="4031810096"/>
                    </a:ext>
                  </a:extLst>
                </a:gridCol>
                <a:gridCol w="1276316">
                  <a:extLst>
                    <a:ext uri="{9D8B030D-6E8A-4147-A177-3AD203B41FA5}">
                      <a16:colId xmlns:a16="http://schemas.microsoft.com/office/drawing/2014/main" val="4184888833"/>
                    </a:ext>
                  </a:extLst>
                </a:gridCol>
                <a:gridCol w="921135">
                  <a:extLst>
                    <a:ext uri="{9D8B030D-6E8A-4147-A177-3AD203B41FA5}">
                      <a16:colId xmlns:a16="http://schemas.microsoft.com/office/drawing/2014/main" val="368293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Energy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Method/detector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HPRL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Exp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Link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LoI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Delive-rable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54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Fe(n,α)</a:t>
                      </a:r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51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Cr</a:t>
                      </a:r>
                    </a:p>
                    <a:p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54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Fe(n,2n)</a:t>
                      </a:r>
                      <a:r>
                        <a:rPr lang="pt-BR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53</a:t>
                      </a:r>
                      <a:r>
                        <a:rPr lang="pt-BR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Fe</a:t>
                      </a:r>
                      <a:endParaRPr lang="fr-F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15,5 - 19 MeV 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&amp; </a:t>
                      </a:r>
                      <a:r>
                        <a:rPr lang="fr-FR" baseline="30000" dirty="0">
                          <a:solidFill>
                            <a:sysClr val="windowText" lastClr="000000"/>
                          </a:solidFill>
                        </a:rPr>
                        <a:t>252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activation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ysClr val="windowText" lastClr="000000"/>
                          </a:solidFill>
                        </a:rPr>
                        <a:t>NPL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F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D2.3 M36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1482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97B12565-90B5-464C-ACFF-A0999B630027}"/>
              </a:ext>
            </a:extLst>
          </p:cNvPr>
          <p:cNvSpPr/>
          <p:nvPr/>
        </p:nvSpPr>
        <p:spPr>
          <a:xfrm>
            <a:off x="119336" y="1873316"/>
            <a:ext cx="11657531" cy="2205140"/>
          </a:xfrm>
          <a:prstGeom prst="rect">
            <a:avLst/>
          </a:prstGeom>
          <a:noFill/>
          <a:ln w="50800" cmpd="dbl">
            <a:solidFill>
              <a:srgbClr val="4D9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14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OUTLINE</a:t>
            </a:r>
            <a:endParaRPr lang="en-US" sz="3600" b="1" cap="small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99E2EED-3150-4CC6-AEC2-51754F9A3256}"/>
              </a:ext>
            </a:extLst>
          </p:cNvPr>
          <p:cNvGrpSpPr/>
          <p:nvPr/>
        </p:nvGrpSpPr>
        <p:grpSpPr>
          <a:xfrm>
            <a:off x="955840" y="1366787"/>
            <a:ext cx="2938260" cy="707886"/>
            <a:chOff x="955840" y="1366787"/>
            <a:chExt cx="2938260" cy="70788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1EFA1FD-CAFE-46C0-AC6B-731DA2EE7F63}"/>
                </a:ext>
              </a:extLst>
            </p:cNvPr>
            <p:cNvSpPr txBox="1"/>
            <p:nvPr/>
          </p:nvSpPr>
          <p:spPr>
            <a:xfrm>
              <a:off x="1636815" y="1366787"/>
              <a:ext cx="22572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Objectives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288154E-075E-4095-940F-88579319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79713ED-F226-4855-9F47-E2F96BE836FB}"/>
              </a:ext>
            </a:extLst>
          </p:cNvPr>
          <p:cNvGrpSpPr/>
          <p:nvPr/>
        </p:nvGrpSpPr>
        <p:grpSpPr>
          <a:xfrm>
            <a:off x="955840" y="2341004"/>
            <a:ext cx="3096636" cy="465677"/>
            <a:chOff x="955840" y="2312173"/>
            <a:chExt cx="3096636" cy="465677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800535B-30F8-4807-8359-EE6DFD720366}"/>
                </a:ext>
              </a:extLst>
            </p:cNvPr>
            <p:cNvSpPr txBox="1"/>
            <p:nvPr/>
          </p:nvSpPr>
          <p:spPr>
            <a:xfrm>
              <a:off x="1636815" y="2312173"/>
              <a:ext cx="2415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Partners &amp; Structure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A64179F-AED2-4D84-965D-BACDE4204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2369716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23CAC0F-6A47-4F04-8906-3D49B6FA5E29}"/>
              </a:ext>
            </a:extLst>
          </p:cNvPr>
          <p:cNvGrpSpPr/>
          <p:nvPr/>
        </p:nvGrpSpPr>
        <p:grpSpPr>
          <a:xfrm>
            <a:off x="955840" y="3315221"/>
            <a:ext cx="2985517" cy="465677"/>
            <a:chOff x="955840" y="3302670"/>
            <a:chExt cx="2985517" cy="465677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4F3205D-FC43-40C1-BE49-F05BF4C86521}"/>
                </a:ext>
              </a:extLst>
            </p:cNvPr>
            <p:cNvSpPr txBox="1"/>
            <p:nvPr/>
          </p:nvSpPr>
          <p:spPr>
            <a:xfrm>
              <a:off x="1636815" y="3302670"/>
              <a:ext cx="23045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Description of Work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2ADE179-855E-4476-94B9-784E118A5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336021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FBEC1CA-BA37-402C-9B1B-4F2EB85FDE40}"/>
              </a:ext>
            </a:extLst>
          </p:cNvPr>
          <p:cNvGrpSpPr/>
          <p:nvPr/>
        </p:nvGrpSpPr>
        <p:grpSpPr>
          <a:xfrm>
            <a:off x="955840" y="4289438"/>
            <a:ext cx="2265383" cy="465677"/>
            <a:chOff x="955840" y="4259011"/>
            <a:chExt cx="2265383" cy="465677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843E7E2-A011-48F7-865C-32E4ABAC8517}"/>
                </a:ext>
              </a:extLst>
            </p:cNvPr>
            <p:cNvSpPr txBox="1"/>
            <p:nvPr/>
          </p:nvSpPr>
          <p:spPr>
            <a:xfrm>
              <a:off x="1636815" y="4259011"/>
              <a:ext cx="158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Commitments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FEA9939D-58BC-4DF5-9743-AB0C6A183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4316554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EDE415-2858-4B8D-9FC8-D2B1C9FB8D58}"/>
              </a:ext>
            </a:extLst>
          </p:cNvPr>
          <p:cNvGrpSpPr/>
          <p:nvPr/>
        </p:nvGrpSpPr>
        <p:grpSpPr>
          <a:xfrm>
            <a:off x="955840" y="5263655"/>
            <a:ext cx="1825263" cy="465677"/>
            <a:chOff x="955840" y="5263655"/>
            <a:chExt cx="1825263" cy="46567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A63AA60-14AF-4916-9FC1-4E6D5B087FA9}"/>
                </a:ext>
              </a:extLst>
            </p:cNvPr>
            <p:cNvSpPr txBox="1"/>
            <p:nvPr/>
          </p:nvSpPr>
          <p:spPr>
            <a:xfrm>
              <a:off x="1636815" y="5263655"/>
              <a:ext cx="1144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Summary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0867E4FA-0B2B-405F-A6FC-F3829A55E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5321198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622376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OUTLINE</a:t>
            </a:r>
            <a:endParaRPr lang="en-US" sz="3600" b="1" cap="small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99E2EED-3150-4CC6-AEC2-51754F9A3256}"/>
              </a:ext>
            </a:extLst>
          </p:cNvPr>
          <p:cNvGrpSpPr/>
          <p:nvPr/>
        </p:nvGrpSpPr>
        <p:grpSpPr>
          <a:xfrm>
            <a:off x="955840" y="1366787"/>
            <a:ext cx="1900411" cy="465677"/>
            <a:chOff x="955840" y="1366787"/>
            <a:chExt cx="1900411" cy="46567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1EFA1FD-CAFE-46C0-AC6B-731DA2EE7F63}"/>
                </a:ext>
              </a:extLst>
            </p:cNvPr>
            <p:cNvSpPr txBox="1"/>
            <p:nvPr/>
          </p:nvSpPr>
          <p:spPr>
            <a:xfrm>
              <a:off x="1636815" y="1366787"/>
              <a:ext cx="1219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Objectives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288154E-075E-4095-940F-88579319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79713ED-F226-4855-9F47-E2F96BE836FB}"/>
              </a:ext>
            </a:extLst>
          </p:cNvPr>
          <p:cNvGrpSpPr/>
          <p:nvPr/>
        </p:nvGrpSpPr>
        <p:grpSpPr>
          <a:xfrm>
            <a:off x="955840" y="2341004"/>
            <a:ext cx="3096636" cy="465677"/>
            <a:chOff x="955840" y="2312173"/>
            <a:chExt cx="3096636" cy="465677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800535B-30F8-4807-8359-EE6DFD720366}"/>
                </a:ext>
              </a:extLst>
            </p:cNvPr>
            <p:cNvSpPr txBox="1"/>
            <p:nvPr/>
          </p:nvSpPr>
          <p:spPr>
            <a:xfrm>
              <a:off x="1636815" y="2312173"/>
              <a:ext cx="2415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Partners &amp; Structure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A64179F-AED2-4D84-965D-BACDE4204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2369716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23CAC0F-6A47-4F04-8906-3D49B6FA5E29}"/>
              </a:ext>
            </a:extLst>
          </p:cNvPr>
          <p:cNvGrpSpPr/>
          <p:nvPr/>
        </p:nvGrpSpPr>
        <p:grpSpPr>
          <a:xfrm>
            <a:off x="955840" y="3315221"/>
            <a:ext cx="2985517" cy="465677"/>
            <a:chOff x="955840" y="3302670"/>
            <a:chExt cx="2985517" cy="465677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4F3205D-FC43-40C1-BE49-F05BF4C86521}"/>
                </a:ext>
              </a:extLst>
            </p:cNvPr>
            <p:cNvSpPr txBox="1"/>
            <p:nvPr/>
          </p:nvSpPr>
          <p:spPr>
            <a:xfrm>
              <a:off x="1636815" y="3302670"/>
              <a:ext cx="23045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Description of Work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2ADE179-855E-4476-94B9-784E118A5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336021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FBEC1CA-BA37-402C-9B1B-4F2EB85FDE40}"/>
              </a:ext>
            </a:extLst>
          </p:cNvPr>
          <p:cNvGrpSpPr/>
          <p:nvPr/>
        </p:nvGrpSpPr>
        <p:grpSpPr>
          <a:xfrm>
            <a:off x="955840" y="4289438"/>
            <a:ext cx="3381971" cy="646331"/>
            <a:chOff x="955840" y="4259011"/>
            <a:chExt cx="3381971" cy="646331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843E7E2-A011-48F7-865C-32E4ABAC8517}"/>
                </a:ext>
              </a:extLst>
            </p:cNvPr>
            <p:cNvSpPr txBox="1"/>
            <p:nvPr/>
          </p:nvSpPr>
          <p:spPr>
            <a:xfrm>
              <a:off x="1636815" y="4259011"/>
              <a:ext cx="2700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Commitments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FEA9939D-58BC-4DF5-9743-AB0C6A183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4316554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EDE415-2858-4B8D-9FC8-D2B1C9FB8D58}"/>
              </a:ext>
            </a:extLst>
          </p:cNvPr>
          <p:cNvGrpSpPr/>
          <p:nvPr/>
        </p:nvGrpSpPr>
        <p:grpSpPr>
          <a:xfrm>
            <a:off x="955840" y="5263655"/>
            <a:ext cx="1825263" cy="465677"/>
            <a:chOff x="955840" y="5263655"/>
            <a:chExt cx="1825263" cy="46567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A63AA60-14AF-4916-9FC1-4E6D5B087FA9}"/>
                </a:ext>
              </a:extLst>
            </p:cNvPr>
            <p:cNvSpPr txBox="1"/>
            <p:nvPr/>
          </p:nvSpPr>
          <p:spPr>
            <a:xfrm>
              <a:off x="1636815" y="5263655"/>
              <a:ext cx="1144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Summary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0867E4FA-0B2B-405F-A6FC-F3829A55E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5321198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74868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345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Commitments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955840" y="1424330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D28E2EB-52B7-4EE9-8C5A-CD873E3A87BF}"/>
              </a:ext>
            </a:extLst>
          </p:cNvPr>
          <p:cNvSpPr txBox="1"/>
          <p:nvPr/>
        </p:nvSpPr>
        <p:spPr>
          <a:xfrm>
            <a:off x="1631504" y="1412776"/>
            <a:ext cx="96042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Milestones</a:t>
            </a:r>
          </a:p>
          <a:p>
            <a:r>
              <a:rPr lang="en-US" sz="1800" b="1" dirty="0"/>
              <a:t>Only 3 milestones to verify that the </a:t>
            </a:r>
            <a:r>
              <a:rPr lang="en-US" b="1" dirty="0"/>
              <a:t>experiments performed at neutron facility with competitive  beam time request have been accepted before the half of the project</a:t>
            </a:r>
            <a:endParaRPr lang="en-US" sz="1800" b="1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3DF7CD9-F7D3-485B-A4EC-25D6C59E2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19463"/>
              </p:ext>
            </p:extLst>
          </p:nvPr>
        </p:nvGraphicFramePr>
        <p:xfrm>
          <a:off x="1459056" y="2692084"/>
          <a:ext cx="9220200" cy="10058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4496">
                  <a:extLst>
                    <a:ext uri="{9D8B030D-6E8A-4147-A177-3AD203B41FA5}">
                      <a16:colId xmlns:a16="http://schemas.microsoft.com/office/drawing/2014/main" val="2458226458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40790783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124596489"/>
                    </a:ext>
                  </a:extLst>
                </a:gridCol>
                <a:gridCol w="1090632">
                  <a:extLst>
                    <a:ext uri="{9D8B030D-6E8A-4147-A177-3AD203B41FA5}">
                      <a16:colId xmlns:a16="http://schemas.microsoft.com/office/drawing/2014/main" val="1040600961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val="270951021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1356739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MS5 </a:t>
                      </a:r>
                      <a:endParaRPr lang="fr-FR" sz="3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</a:rPr>
                        <a:t>Experiments accepted at NFS </a:t>
                      </a:r>
                      <a:endParaRPr lang="fr-FR" sz="36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</a:rPr>
                        <a:t>WP2 </a:t>
                      </a:r>
                      <a:endParaRPr lang="fr-FR" sz="36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</a:rPr>
                        <a:t>3 - CEA </a:t>
                      </a:r>
                      <a:endParaRPr lang="fr-FR" sz="36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</a:rPr>
                        <a:t>Report to the WP lead </a:t>
                      </a:r>
                      <a:endParaRPr lang="en-US" sz="36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M18</a:t>
                      </a:r>
                      <a:endParaRPr lang="fr-FR" sz="36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075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MS6 </a:t>
                      </a:r>
                      <a:endParaRPr lang="fr-FR" sz="3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</a:rPr>
                        <a:t>Experiments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</a:rPr>
                        <a:t>accepted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 at JRC-Geel </a:t>
                      </a:r>
                      <a:endParaRPr lang="fr-FR" sz="3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</a:rPr>
                        <a:t>WP2 </a:t>
                      </a:r>
                      <a:endParaRPr lang="fr-FR" sz="36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35 - CNRS </a:t>
                      </a:r>
                      <a:endParaRPr lang="fr-FR" sz="3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Report to the WP lead </a:t>
                      </a:r>
                      <a:endParaRPr lang="en-US" sz="3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M24</a:t>
                      </a:r>
                      <a:endParaRPr lang="fr-FR" sz="36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696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MS7 </a:t>
                      </a:r>
                      <a:endParaRPr lang="fr-FR" sz="3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Experiments accepted at n_TOF </a:t>
                      </a:r>
                      <a:endParaRPr lang="en-US" sz="3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WP2 </a:t>
                      </a:r>
                      <a:endParaRPr lang="fr-FR" sz="3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6 - ENEA </a:t>
                      </a:r>
                      <a:endParaRPr lang="fr-FR" sz="3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Report to the WP lead </a:t>
                      </a:r>
                      <a:endParaRPr lang="en-US" sz="3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</a:rPr>
                        <a:t>M24</a:t>
                      </a:r>
                      <a:endParaRPr lang="fr-FR" sz="36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60907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6123F49-88CB-4CBF-A60F-FB8068ED4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40" y="237415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3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345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Commitments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955840" y="992282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6123F49-88CB-4CBF-A60F-FB8068ED4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40" y="26973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F7B5E52-F972-4B14-BF3B-B17D7F349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11933"/>
              </p:ext>
            </p:extLst>
          </p:nvPr>
        </p:nvGraphicFramePr>
        <p:xfrm>
          <a:off x="277868" y="2360245"/>
          <a:ext cx="11636264" cy="3329387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3089865983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402700243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60181583"/>
                    </a:ext>
                  </a:extLst>
                </a:gridCol>
                <a:gridCol w="1353636">
                  <a:extLst>
                    <a:ext uri="{9D8B030D-6E8A-4147-A177-3AD203B41FA5}">
                      <a16:colId xmlns:a16="http://schemas.microsoft.com/office/drawing/2014/main" val="1056020151"/>
                    </a:ext>
                  </a:extLst>
                </a:gridCol>
                <a:gridCol w="590580">
                  <a:extLst>
                    <a:ext uri="{9D8B030D-6E8A-4147-A177-3AD203B41FA5}">
                      <a16:colId xmlns:a16="http://schemas.microsoft.com/office/drawing/2014/main" val="23587838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2296103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549025254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97642713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63510757"/>
                    </a:ext>
                  </a:extLst>
                </a:gridCol>
                <a:gridCol w="835066">
                  <a:extLst>
                    <a:ext uri="{9D8B030D-6E8A-4147-A177-3AD203B41FA5}">
                      <a16:colId xmlns:a16="http://schemas.microsoft.com/office/drawing/2014/main" val="990977562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403943076"/>
                    </a:ext>
                  </a:extLst>
                </a:gridCol>
              </a:tblGrid>
              <a:tr h="5028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Deliverable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 in Months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involved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institutions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746926"/>
                  </a:ext>
                </a:extLst>
              </a:tr>
              <a:tr h="5130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D2.1 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measurement results  for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35Cl(n,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lcp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reaction Cross section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UEdinburg</a:t>
                      </a:r>
                      <a:endParaRPr lang="fr-F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lang="fr-FR" sz="14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Lederer</a:t>
                      </a:r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-Woods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M36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: (n,X) &amp; (lcp, X) reaction studies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35ClXS, More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NPL, UEdinburgh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868126"/>
                  </a:ext>
                </a:extLst>
              </a:tr>
              <a:tr h="5028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D2.2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measurements  for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SACS measurements on 59Co, 109Ag, 186W, 232Th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USevilla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C. Guerrero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M36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: (n,g)  cross section measurements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M2NM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USevilla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095377"/>
                  </a:ext>
                </a:extLst>
              </a:tr>
              <a:tr h="5028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D2.3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 on the 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alpha and neutron yield 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b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neutron induced reactions 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54Fe</a:t>
                      </a:r>
                      <a:endParaRPr lang="en-US" sz="32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NPL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M. </a:t>
                      </a:r>
                      <a:r>
                        <a:rPr lang="fr-FR" sz="14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Bunce</a:t>
                      </a:r>
                      <a:endParaRPr lang="fr-F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M36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: (n,X) &amp; (lcp, X) reaction studies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NPL-D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NPL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294409"/>
                  </a:ext>
                </a:extLst>
              </a:tr>
              <a:tr h="5028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D2.4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measurement results for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27Al, 9Be, 10B(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,n) cross section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UPC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G. Cortes </a:t>
                      </a:r>
                      <a:r>
                        <a:rPr lang="fr-FR" sz="14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Rossell</a:t>
                      </a:r>
                      <a:endParaRPr lang="fr-F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: (n,X) &amp; (lcp, X) reaction studies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MANY, XS10BAN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CIEMAT, UPC, IFIC, USevilla, NPL, UKAEA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76816"/>
                  </a:ext>
                </a:extLst>
              </a:tr>
              <a:tr h="5028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D2.5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the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production in deuteron induced reaction on 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USevilla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C. Guerrero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: (n,X) &amp; (lcp, X) reaction studies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H3Be7@DONES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USevilla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8072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AE5685C2-10BE-4227-AD4F-23BE60BD5C47}"/>
              </a:ext>
            </a:extLst>
          </p:cNvPr>
          <p:cNvSpPr txBox="1"/>
          <p:nvPr/>
        </p:nvSpPr>
        <p:spPr>
          <a:xfrm>
            <a:off x="1631504" y="980728"/>
            <a:ext cx="96042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Deliverables</a:t>
            </a:r>
          </a:p>
          <a:p>
            <a:r>
              <a:rPr lang="en-US" sz="1800" b="1" dirty="0"/>
              <a:t>14 reports have to be prepared. </a:t>
            </a:r>
          </a:p>
          <a:p>
            <a:r>
              <a:rPr lang="en-US" sz="1800" b="1" dirty="0"/>
              <a:t>If possible (ready) produced data have to be send to EXFOR before the end of the project.</a:t>
            </a:r>
          </a:p>
          <a:p>
            <a:r>
              <a:rPr lang="en-US" b="1" dirty="0"/>
              <a:t>(NB: the last deliverable date is M45 and not M48!)</a:t>
            </a:r>
            <a:r>
              <a:rPr lang="en-US" sz="1800" b="1" dirty="0"/>
              <a:t> </a:t>
            </a:r>
          </a:p>
          <a:p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311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345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Commitments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955840" y="992282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6123F49-88CB-4CBF-A60F-FB8068ED4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40" y="26973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F7B5E52-F972-4B14-BF3B-B17D7F349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38652"/>
              </p:ext>
            </p:extLst>
          </p:nvPr>
        </p:nvGraphicFramePr>
        <p:xfrm>
          <a:off x="407369" y="1988840"/>
          <a:ext cx="11377262" cy="4090770"/>
        </p:xfrm>
        <a:graphic>
          <a:graphicData uri="http://schemas.openxmlformats.org/drawingml/2006/table">
            <a:tbl>
              <a:tblPr/>
              <a:tblGrid>
                <a:gridCol w="515577">
                  <a:extLst>
                    <a:ext uri="{9D8B030D-6E8A-4147-A177-3AD203B41FA5}">
                      <a16:colId xmlns:a16="http://schemas.microsoft.com/office/drawing/2014/main" val="3089865983"/>
                    </a:ext>
                  </a:extLst>
                </a:gridCol>
                <a:gridCol w="3300847">
                  <a:extLst>
                    <a:ext uri="{9D8B030D-6E8A-4147-A177-3AD203B41FA5}">
                      <a16:colId xmlns:a16="http://schemas.microsoft.com/office/drawing/2014/main" val="402700243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6018158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5602015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5878381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2296103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49025254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97642713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36351075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90977562"/>
                    </a:ext>
                  </a:extLst>
                </a:gridCol>
                <a:gridCol w="864094">
                  <a:extLst>
                    <a:ext uri="{9D8B030D-6E8A-4147-A177-3AD203B41FA5}">
                      <a16:colId xmlns:a16="http://schemas.microsoft.com/office/drawing/2014/main" val="403943076"/>
                    </a:ext>
                  </a:extLst>
                </a:gridCol>
              </a:tblGrid>
              <a:tr h="2637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Deliverable Title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 in Months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involved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institutions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746926"/>
                  </a:ext>
                </a:extLst>
              </a:tr>
              <a:tr h="544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D2.6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and fast fission yields and</a:t>
                      </a:r>
                    </a:p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nu-bar in 235U(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n,f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CEA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A. Chebboubi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 (n,f) cross section measurements and fission yields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AFFY, LOHENGRIN, VERDI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CEA, CNRS,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UUppsala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129567"/>
                  </a:ext>
                </a:extLst>
              </a:tr>
              <a:tr h="2637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D2.7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measurement results for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fission yields of 239Pu, 243Cm, 233U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GANIL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D. Ramos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 (n,f) cross section measurements and fission yields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SENFY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GANIL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398213"/>
                  </a:ext>
                </a:extLst>
              </a:tr>
              <a:tr h="2637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D2.8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measurements for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242Pu and 240Pu(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n,f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cross section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CNRS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L. Mathieu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 (n,f) cross section measurements and fission yields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EPIC, PuF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CEA,CNRS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346054"/>
                  </a:ext>
                </a:extLst>
              </a:tr>
              <a:tr h="2637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D2.9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239Pu(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n,f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and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n,tot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CEA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G. Noguere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 (n,f) cross section measurements and fission yields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Pu239,</a:t>
                      </a:r>
                    </a:p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CEA, CIEMAT, Ulodz, UUppsala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15149"/>
                  </a:ext>
                </a:extLst>
              </a:tr>
              <a:tr h="1686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D2.10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measurements for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243Am(n,f) cross section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NTUAthens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R. </a:t>
                      </a:r>
                      <a:r>
                        <a:rPr lang="fr-FR" sz="14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Vlastou</a:t>
                      </a:r>
                      <a:endParaRPr lang="fr-F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 (n,f) cross section measurements and fission yields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SOFIA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NTUAthens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Uioannina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19347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5CC18029-E6FD-4299-8173-43E8D6C5D929}"/>
              </a:ext>
            </a:extLst>
          </p:cNvPr>
          <p:cNvSpPr txBox="1"/>
          <p:nvPr/>
        </p:nvSpPr>
        <p:spPr>
          <a:xfrm>
            <a:off x="1631504" y="980728"/>
            <a:ext cx="96042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Deliverables</a:t>
            </a:r>
          </a:p>
          <a:p>
            <a:r>
              <a:rPr lang="en-US" sz="1800" b="1" dirty="0"/>
              <a:t>14 reports have to be prepared. </a:t>
            </a:r>
          </a:p>
          <a:p>
            <a:r>
              <a:rPr lang="en-US" sz="1800" b="1" dirty="0"/>
              <a:t>If possible (ready) produced data have to be send to EXFOR before the end of the project.</a:t>
            </a:r>
          </a:p>
          <a:p>
            <a:r>
              <a:rPr lang="en-US" b="1" dirty="0"/>
              <a:t>(NB: the last deliverable date is M45 and not M48!)</a:t>
            </a:r>
            <a:r>
              <a:rPr lang="en-US" sz="1800" b="1" dirty="0"/>
              <a:t> </a:t>
            </a:r>
          </a:p>
          <a:p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815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345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Commitments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955840" y="992282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D28E2EB-52B7-4EE9-8C5A-CD873E3A87BF}"/>
              </a:ext>
            </a:extLst>
          </p:cNvPr>
          <p:cNvSpPr txBox="1"/>
          <p:nvPr/>
        </p:nvSpPr>
        <p:spPr>
          <a:xfrm>
            <a:off x="1631504" y="980728"/>
            <a:ext cx="96042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Deliverables</a:t>
            </a:r>
          </a:p>
          <a:p>
            <a:r>
              <a:rPr lang="en-US" sz="1800" b="1" dirty="0"/>
              <a:t>14 reports have to be prepared. </a:t>
            </a:r>
          </a:p>
          <a:p>
            <a:r>
              <a:rPr lang="en-US" sz="1800" b="1" dirty="0"/>
              <a:t>If possible (ready) produced data have to be send to EXFOR before the end of the project.</a:t>
            </a:r>
          </a:p>
          <a:p>
            <a:r>
              <a:rPr lang="en-US" b="1" dirty="0"/>
              <a:t>(NB: the last deliverable date is M45 and not M48!)</a:t>
            </a:r>
            <a:r>
              <a:rPr lang="en-US" sz="1800" b="1" dirty="0"/>
              <a:t> </a:t>
            </a:r>
          </a:p>
          <a:p>
            <a:r>
              <a:rPr lang="en-US" sz="1800" b="1" dirty="0"/>
              <a:t>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6123F49-88CB-4CBF-A60F-FB8068ED4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40" y="26973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F7B5E52-F972-4B14-BF3B-B17D7F349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30927"/>
              </p:ext>
            </p:extLst>
          </p:nvPr>
        </p:nvGraphicFramePr>
        <p:xfrm>
          <a:off x="253328" y="2147369"/>
          <a:ext cx="11675319" cy="3444535"/>
        </p:xfrm>
        <a:graphic>
          <a:graphicData uri="http://schemas.openxmlformats.org/drawingml/2006/table">
            <a:tbl>
              <a:tblPr/>
              <a:tblGrid>
                <a:gridCol w="529084">
                  <a:extLst>
                    <a:ext uri="{9D8B030D-6E8A-4147-A177-3AD203B41FA5}">
                      <a16:colId xmlns:a16="http://schemas.microsoft.com/office/drawing/2014/main" val="3089865983"/>
                    </a:ext>
                  </a:extLst>
                </a:gridCol>
                <a:gridCol w="3387321">
                  <a:extLst>
                    <a:ext uri="{9D8B030D-6E8A-4147-A177-3AD203B41FA5}">
                      <a16:colId xmlns:a16="http://schemas.microsoft.com/office/drawing/2014/main" val="4027002433"/>
                    </a:ext>
                  </a:extLst>
                </a:gridCol>
                <a:gridCol w="812839">
                  <a:extLst>
                    <a:ext uri="{9D8B030D-6E8A-4147-A177-3AD203B41FA5}">
                      <a16:colId xmlns:a16="http://schemas.microsoft.com/office/drawing/2014/main" val="3960181583"/>
                    </a:ext>
                  </a:extLst>
                </a:gridCol>
                <a:gridCol w="1113428">
                  <a:extLst>
                    <a:ext uri="{9D8B030D-6E8A-4147-A177-3AD203B41FA5}">
                      <a16:colId xmlns:a16="http://schemas.microsoft.com/office/drawing/2014/main" val="105602015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35878381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2296103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49025254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97642713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36351075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990977562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403943076"/>
                    </a:ext>
                  </a:extLst>
                </a:gridCol>
              </a:tblGrid>
              <a:tr h="2637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Deliverable Title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 in Months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involved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institutions</a:t>
                      </a:r>
                    </a:p>
                  </a:txBody>
                  <a:tcPr marL="6155" marR="6155" marT="6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746926"/>
                  </a:ext>
                </a:extLst>
              </a:tr>
              <a:tr h="40369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D2.11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 on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(n,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cross section on 209Bi, 166,167Er and 63,65Cu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INFN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lang="fr-FR" sz="14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Massimi</a:t>
                      </a:r>
                      <a:endParaRPr lang="fr-F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: (n,g)  cross section measurements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BINGO, ERCapture, RAMEN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IFIC, CIEMAT, INFN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116611"/>
                  </a:ext>
                </a:extLst>
              </a:tr>
              <a:tr h="2637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D2.12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 g) measurements on actinides (238U, 241Pu)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CIEMAT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E. Mendoza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: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 cross section measurements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CAP-FISS-Pu241, U238_NG_Meas,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CEA, CIEMAT,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Ulodz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UUppsala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894208"/>
                  </a:ext>
                </a:extLst>
              </a:tr>
              <a:tr h="463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D2.13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and (n,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data of 54,56Fe, 90,92Zr, 206,208Pb, 238U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IFIN-HH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fr-FR" sz="14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Olacel</a:t>
                      </a:r>
                      <a:endParaRPr lang="fr-F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: elastic and inelastic scattering cross section measurements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NNNXNXS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IFIN-HH, CNRS,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Ugroningen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NTUAthens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283629"/>
                  </a:ext>
                </a:extLst>
              </a:tr>
              <a:tr h="39292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D2.14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-decay studies : 92Rb, 96Y, 91Br, 91Kr, 99Nb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IFIC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fr-FR" sz="14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Algora</a:t>
                      </a:r>
                      <a:endParaRPr lang="fr-F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M45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: Decay data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shape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TAGS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IFIC, CNRS</a:t>
                      </a:r>
                    </a:p>
                  </a:txBody>
                  <a:tcPr marL="6155" marR="6155" marT="6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12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977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OUTLINE</a:t>
            </a:r>
            <a:endParaRPr lang="en-US" sz="3600" b="1" cap="small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99E2EED-3150-4CC6-AEC2-51754F9A3256}"/>
              </a:ext>
            </a:extLst>
          </p:cNvPr>
          <p:cNvGrpSpPr/>
          <p:nvPr/>
        </p:nvGrpSpPr>
        <p:grpSpPr>
          <a:xfrm>
            <a:off x="955840" y="1366787"/>
            <a:ext cx="1900411" cy="465677"/>
            <a:chOff x="955840" y="1366787"/>
            <a:chExt cx="1900411" cy="46567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1EFA1FD-CAFE-46C0-AC6B-731DA2EE7F63}"/>
                </a:ext>
              </a:extLst>
            </p:cNvPr>
            <p:cNvSpPr txBox="1"/>
            <p:nvPr/>
          </p:nvSpPr>
          <p:spPr>
            <a:xfrm>
              <a:off x="1636815" y="1366787"/>
              <a:ext cx="1219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Objectives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288154E-075E-4095-940F-88579319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79713ED-F226-4855-9F47-E2F96BE836FB}"/>
              </a:ext>
            </a:extLst>
          </p:cNvPr>
          <p:cNvGrpSpPr/>
          <p:nvPr/>
        </p:nvGrpSpPr>
        <p:grpSpPr>
          <a:xfrm>
            <a:off x="955840" y="2341004"/>
            <a:ext cx="3096636" cy="465677"/>
            <a:chOff x="955840" y="2312173"/>
            <a:chExt cx="3096636" cy="465677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800535B-30F8-4807-8359-EE6DFD720366}"/>
                </a:ext>
              </a:extLst>
            </p:cNvPr>
            <p:cNvSpPr txBox="1"/>
            <p:nvPr/>
          </p:nvSpPr>
          <p:spPr>
            <a:xfrm>
              <a:off x="1636815" y="2312173"/>
              <a:ext cx="2415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Partners &amp; Structure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A64179F-AED2-4D84-965D-BACDE4204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2369716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23CAC0F-6A47-4F04-8906-3D49B6FA5E29}"/>
              </a:ext>
            </a:extLst>
          </p:cNvPr>
          <p:cNvGrpSpPr/>
          <p:nvPr/>
        </p:nvGrpSpPr>
        <p:grpSpPr>
          <a:xfrm>
            <a:off x="955840" y="3315221"/>
            <a:ext cx="2985517" cy="465677"/>
            <a:chOff x="955840" y="3302670"/>
            <a:chExt cx="2985517" cy="465677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4F3205D-FC43-40C1-BE49-F05BF4C86521}"/>
                </a:ext>
              </a:extLst>
            </p:cNvPr>
            <p:cNvSpPr txBox="1"/>
            <p:nvPr/>
          </p:nvSpPr>
          <p:spPr>
            <a:xfrm>
              <a:off x="1636815" y="3302670"/>
              <a:ext cx="23045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Description of Work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2ADE179-855E-4476-94B9-784E118A5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336021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FBEC1CA-BA37-402C-9B1B-4F2EB85FDE40}"/>
              </a:ext>
            </a:extLst>
          </p:cNvPr>
          <p:cNvGrpSpPr/>
          <p:nvPr/>
        </p:nvGrpSpPr>
        <p:grpSpPr>
          <a:xfrm>
            <a:off x="955840" y="4289438"/>
            <a:ext cx="2265383" cy="465677"/>
            <a:chOff x="955840" y="4259011"/>
            <a:chExt cx="2265383" cy="465677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843E7E2-A011-48F7-865C-32E4ABAC8517}"/>
                </a:ext>
              </a:extLst>
            </p:cNvPr>
            <p:cNvSpPr txBox="1"/>
            <p:nvPr/>
          </p:nvSpPr>
          <p:spPr>
            <a:xfrm>
              <a:off x="1636815" y="4259011"/>
              <a:ext cx="158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Commitments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FEA9939D-58BC-4DF5-9743-AB0C6A183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4316554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EDE415-2858-4B8D-9FC8-D2B1C9FB8D58}"/>
              </a:ext>
            </a:extLst>
          </p:cNvPr>
          <p:cNvGrpSpPr/>
          <p:nvPr/>
        </p:nvGrpSpPr>
        <p:grpSpPr>
          <a:xfrm>
            <a:off x="955840" y="5263655"/>
            <a:ext cx="2778409" cy="707886"/>
            <a:chOff x="955840" y="5263655"/>
            <a:chExt cx="2778409" cy="707886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A63AA60-14AF-4916-9FC1-4E6D5B087FA9}"/>
                </a:ext>
              </a:extLst>
            </p:cNvPr>
            <p:cNvSpPr txBox="1"/>
            <p:nvPr/>
          </p:nvSpPr>
          <p:spPr>
            <a:xfrm>
              <a:off x="1636815" y="5263655"/>
              <a:ext cx="20974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Summary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0867E4FA-0B2B-405F-A6FC-F3829A55E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5321198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236704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Summary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955840" y="1424330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79CCE8-22D0-485B-90A0-00A97D3D3EB5}"/>
              </a:ext>
            </a:extLst>
          </p:cNvPr>
          <p:cNvSpPr txBox="1"/>
          <p:nvPr/>
        </p:nvSpPr>
        <p:spPr>
          <a:xfrm>
            <a:off x="1631504" y="1443731"/>
            <a:ext cx="945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Very ambitious WP </a:t>
            </a:r>
            <a:r>
              <a:rPr lang="en-US" dirty="0"/>
              <a:t>which must produce a significative amount of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accurate new experimental data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1B5EB53-ED92-4B10-9E1A-DD64EFA66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955840" y="2156663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A573CFE-7478-4FF1-BF94-277433BAD53F}"/>
              </a:ext>
            </a:extLst>
          </p:cNvPr>
          <p:cNvSpPr txBox="1"/>
          <p:nvPr/>
        </p:nvSpPr>
        <p:spPr>
          <a:xfrm>
            <a:off x="1631504" y="2156663"/>
            <a:ext cx="1029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WP management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Tables with all the information </a:t>
            </a:r>
            <a:r>
              <a:rPr lang="en-US" dirty="0"/>
              <a:t>(WP structure, milestones, deliverables, contacts) have been already sent to all </a:t>
            </a:r>
            <a:r>
              <a:rPr lang="en-US" dirty="0" err="1"/>
              <a:t>LoI’s</a:t>
            </a:r>
            <a:r>
              <a:rPr lang="en-US" dirty="0"/>
              <a:t> submitters. Consider it as a </a:t>
            </a:r>
            <a:r>
              <a:rPr lang="en-US" dirty="0">
                <a:solidFill>
                  <a:srgbClr val="C00000"/>
                </a:solidFill>
              </a:rPr>
              <a:t>“summary map” of all WP2 works. KEEP IT! (also on indico)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1476E03-7CB6-42BB-894B-2EDCA6E5FC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143672" y="3356992"/>
            <a:ext cx="5820308" cy="2955304"/>
          </a:xfrm>
          <a:prstGeom prst="rect">
            <a:avLst/>
          </a:prstGeom>
        </p:spPr>
      </p:pic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1C213096-4B6D-42DB-99C7-FDF534860CF5}"/>
              </a:ext>
            </a:extLst>
          </p:cNvPr>
          <p:cNvSpPr/>
          <p:nvPr/>
        </p:nvSpPr>
        <p:spPr>
          <a:xfrm>
            <a:off x="3116765" y="6237312"/>
            <a:ext cx="5831369" cy="180691"/>
          </a:xfrm>
          <a:custGeom>
            <a:avLst/>
            <a:gdLst>
              <a:gd name="connsiteX0" fmla="*/ 0 w 4156363"/>
              <a:gd name="connsiteY0" fmla="*/ 207819 h 249382"/>
              <a:gd name="connsiteX1" fmla="*/ 1080654 w 4156363"/>
              <a:gd name="connsiteY1" fmla="*/ 20782 h 249382"/>
              <a:gd name="connsiteX2" fmla="*/ 2514600 w 4156363"/>
              <a:gd name="connsiteY2" fmla="*/ 249382 h 249382"/>
              <a:gd name="connsiteX3" fmla="*/ 4114800 w 4156363"/>
              <a:gd name="connsiteY3" fmla="*/ 20782 h 249382"/>
              <a:gd name="connsiteX4" fmla="*/ 4114800 w 4156363"/>
              <a:gd name="connsiteY4" fmla="*/ 20782 h 249382"/>
              <a:gd name="connsiteX5" fmla="*/ 4114800 w 4156363"/>
              <a:gd name="connsiteY5" fmla="*/ 20782 h 249382"/>
              <a:gd name="connsiteX6" fmla="*/ 4156363 w 4156363"/>
              <a:gd name="connsiteY6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6363" h="249382">
                <a:moveTo>
                  <a:pt x="0" y="207819"/>
                </a:moveTo>
                <a:cubicBezTo>
                  <a:pt x="330777" y="110837"/>
                  <a:pt x="661554" y="13855"/>
                  <a:pt x="1080654" y="20782"/>
                </a:cubicBezTo>
                <a:cubicBezTo>
                  <a:pt x="1499754" y="27709"/>
                  <a:pt x="2008909" y="249382"/>
                  <a:pt x="2514600" y="249382"/>
                </a:cubicBezTo>
                <a:cubicBezTo>
                  <a:pt x="3020291" y="249382"/>
                  <a:pt x="4114800" y="20782"/>
                  <a:pt x="4114800" y="20782"/>
                </a:cubicBezTo>
                <a:lnTo>
                  <a:pt x="4114800" y="20782"/>
                </a:lnTo>
                <a:lnTo>
                  <a:pt x="4114800" y="20782"/>
                </a:lnTo>
                <a:lnTo>
                  <a:pt x="4156363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858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Summary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955840" y="1424330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79CCE8-22D0-485B-90A0-00A97D3D3EB5}"/>
              </a:ext>
            </a:extLst>
          </p:cNvPr>
          <p:cNvSpPr txBox="1"/>
          <p:nvPr/>
        </p:nvSpPr>
        <p:spPr>
          <a:xfrm>
            <a:off x="1631504" y="1443731"/>
            <a:ext cx="945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Very ambitious WP </a:t>
            </a:r>
            <a:r>
              <a:rPr lang="en-US" dirty="0"/>
              <a:t>which must produce a significative amount of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accurate new experimental data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18B7C8F-4BE8-4381-9D4E-96F8CD4FB204}"/>
              </a:ext>
            </a:extLst>
          </p:cNvPr>
          <p:cNvGrpSpPr/>
          <p:nvPr/>
        </p:nvGrpSpPr>
        <p:grpSpPr>
          <a:xfrm>
            <a:off x="955840" y="2132856"/>
            <a:ext cx="11044816" cy="1496729"/>
            <a:chOff x="955840" y="2266273"/>
            <a:chExt cx="11044816" cy="149672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1B5EB53-ED92-4B10-9E1A-DD64EFA66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226627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A573CFE-7478-4FF1-BF94-277433BAD53F}"/>
                </a:ext>
              </a:extLst>
            </p:cNvPr>
            <p:cNvSpPr txBox="1"/>
            <p:nvPr/>
          </p:nvSpPr>
          <p:spPr>
            <a:xfrm>
              <a:off x="1631504" y="2285674"/>
              <a:ext cx="103691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WP management</a:t>
              </a:r>
            </a:p>
            <a:p>
              <a:endParaRPr lang="en-US" dirty="0">
                <a:solidFill>
                  <a:srgbClr val="C0000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Tables with all the information (WP structure, milestones, deliverables, contacts) have been already sent to all </a:t>
              </a:r>
              <a:r>
                <a:rPr lang="en-US" dirty="0" err="1"/>
                <a:t>LoI’s</a:t>
              </a:r>
              <a:r>
                <a:rPr lang="en-US" dirty="0"/>
                <a:t> submitters. Consider it as a “summary map” of all WP2 works. KEEP IT! (also on indico)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>
                  <a:solidFill>
                    <a:srgbClr val="C00000"/>
                  </a:solidFill>
                </a:rPr>
                <a:t>Task leaders will be key people for efficient management.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6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Summary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955840" y="1424330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79CCE8-22D0-485B-90A0-00A97D3D3EB5}"/>
              </a:ext>
            </a:extLst>
          </p:cNvPr>
          <p:cNvSpPr txBox="1"/>
          <p:nvPr/>
        </p:nvSpPr>
        <p:spPr>
          <a:xfrm>
            <a:off x="1631504" y="1443731"/>
            <a:ext cx="945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Very ambitious WP </a:t>
            </a:r>
            <a:r>
              <a:rPr lang="en-US" dirty="0"/>
              <a:t>which must produce a significative amount of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accurate new experimental data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18B7C8F-4BE8-4381-9D4E-96F8CD4FB204}"/>
              </a:ext>
            </a:extLst>
          </p:cNvPr>
          <p:cNvGrpSpPr/>
          <p:nvPr/>
        </p:nvGrpSpPr>
        <p:grpSpPr>
          <a:xfrm>
            <a:off x="955840" y="2132856"/>
            <a:ext cx="10900800" cy="2081504"/>
            <a:chOff x="955840" y="2266273"/>
            <a:chExt cx="10900800" cy="208150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1B5EB53-ED92-4B10-9E1A-DD64EFA66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226627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A573CFE-7478-4FF1-BF94-277433BAD53F}"/>
                </a:ext>
              </a:extLst>
            </p:cNvPr>
            <p:cNvSpPr txBox="1"/>
            <p:nvPr/>
          </p:nvSpPr>
          <p:spPr>
            <a:xfrm>
              <a:off x="1631504" y="2285674"/>
              <a:ext cx="1022513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WP management</a:t>
              </a:r>
            </a:p>
            <a:p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Tables with all the information (WP structure, milestones, deliverables, contacts) have been already sent to all </a:t>
              </a:r>
              <a:r>
                <a:rPr lang="en-US" dirty="0" err="1"/>
                <a:t>LoI’s</a:t>
              </a:r>
              <a:r>
                <a:rPr lang="en-US" dirty="0"/>
                <a:t> submitters. Consider it as a “summary map” of all WP2 works. KEEP IT! (also on indico)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Task leaders will be key people for efficient management.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>
                  <a:solidFill>
                    <a:srgbClr val="C00000"/>
                  </a:solidFill>
                </a:rPr>
                <a:t>Remote meetings</a:t>
              </a:r>
              <a:r>
                <a:rPr lang="en-US" dirty="0"/>
                <a:t>, between </a:t>
              </a:r>
              <a:r>
                <a:rPr lang="en-US" dirty="0">
                  <a:solidFill>
                    <a:srgbClr val="C00000"/>
                  </a:solidFill>
                </a:rPr>
                <a:t>WP leader and task leaders (and/or </a:t>
              </a:r>
              <a:r>
                <a:rPr lang="en-US" dirty="0" err="1">
                  <a:solidFill>
                    <a:srgbClr val="C00000"/>
                  </a:solidFill>
                </a:rPr>
                <a:t>LoI’s</a:t>
              </a:r>
              <a:r>
                <a:rPr lang="en-US" dirty="0">
                  <a:solidFill>
                    <a:srgbClr val="C00000"/>
                  </a:solidFill>
                </a:rPr>
                <a:t> submitters) </a:t>
              </a:r>
              <a:r>
                <a:rPr lang="en-US" dirty="0"/>
                <a:t>will be organized </a:t>
              </a:r>
              <a:r>
                <a:rPr lang="en-US" dirty="0">
                  <a:solidFill>
                    <a:srgbClr val="C00000"/>
                  </a:solidFill>
                </a:rPr>
                <a:t>every 6 months </a:t>
              </a:r>
              <a:r>
                <a:rPr lang="en-US" dirty="0"/>
                <a:t>to follow and monitor the progress of each task. </a:t>
              </a:r>
              <a:r>
                <a:rPr lang="en-US" sz="2000" b="1" dirty="0">
                  <a:solidFill>
                    <a:srgbClr val="C00000"/>
                  </a:solidFill>
                </a:rPr>
                <a:t>First in January 2025!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671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Summary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955840" y="1424330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79CCE8-22D0-485B-90A0-00A97D3D3EB5}"/>
              </a:ext>
            </a:extLst>
          </p:cNvPr>
          <p:cNvSpPr txBox="1"/>
          <p:nvPr/>
        </p:nvSpPr>
        <p:spPr>
          <a:xfrm>
            <a:off x="1631504" y="1443731"/>
            <a:ext cx="945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Very ambitious WP </a:t>
            </a:r>
            <a:r>
              <a:rPr lang="en-US" dirty="0"/>
              <a:t>which must produce a significative amount of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accurate new experimental data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18B7C8F-4BE8-4381-9D4E-96F8CD4FB204}"/>
              </a:ext>
            </a:extLst>
          </p:cNvPr>
          <p:cNvGrpSpPr/>
          <p:nvPr/>
        </p:nvGrpSpPr>
        <p:grpSpPr>
          <a:xfrm>
            <a:off x="955840" y="2132856"/>
            <a:ext cx="10828792" cy="2327725"/>
            <a:chOff x="955840" y="2266273"/>
            <a:chExt cx="10828792" cy="232772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1B5EB53-ED92-4B10-9E1A-DD64EFA66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226627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A573CFE-7478-4FF1-BF94-277433BAD53F}"/>
                </a:ext>
              </a:extLst>
            </p:cNvPr>
            <p:cNvSpPr txBox="1"/>
            <p:nvPr/>
          </p:nvSpPr>
          <p:spPr>
            <a:xfrm>
              <a:off x="1631504" y="2285674"/>
              <a:ext cx="1015312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WP management</a:t>
              </a:r>
            </a:p>
            <a:p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Tables with all the information (WP structure, milestones, deliverables, contacts) have been already sent to all </a:t>
              </a:r>
              <a:r>
                <a:rPr lang="en-US" dirty="0" err="1"/>
                <a:t>LoI’s</a:t>
              </a:r>
              <a:r>
                <a:rPr lang="en-US" dirty="0"/>
                <a:t> submitters. Consider it as a “summary map” of all WP2 works. KEEP IT! (also on indico)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Task leaders will be key people for efficient management.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Remote meetings, between WP leader and task leaders (and/or </a:t>
              </a:r>
              <a:r>
                <a:rPr lang="en-US" dirty="0" err="1"/>
                <a:t>LoI’s</a:t>
              </a:r>
              <a:r>
                <a:rPr lang="en-US" dirty="0"/>
                <a:t> submitters) will be organized every 6 months to follow and monitor the progress of each task. </a:t>
              </a:r>
              <a:r>
                <a:rPr lang="en-US" sz="1800" dirty="0"/>
                <a:t>First in January 2025!</a:t>
              </a:r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>
                  <a:solidFill>
                    <a:srgbClr val="C00000"/>
                  </a:solidFill>
                </a:rPr>
                <a:t>In case of major difficulties </a:t>
              </a:r>
              <a:r>
                <a:rPr lang="en-US" dirty="0"/>
                <a:t>during the execution of the project, </a:t>
              </a:r>
              <a:r>
                <a:rPr lang="en-US" u="sng" dirty="0">
                  <a:solidFill>
                    <a:srgbClr val="C00000"/>
                  </a:solidFill>
                </a:rPr>
                <a:t>inform as soon as possible</a:t>
              </a:r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13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Objectives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779B95C-A82D-4041-9B4A-587B1C1CCA2F}"/>
              </a:ext>
            </a:extLst>
          </p:cNvPr>
          <p:cNvGrpSpPr/>
          <p:nvPr/>
        </p:nvGrpSpPr>
        <p:grpSpPr>
          <a:xfrm>
            <a:off x="955840" y="1172939"/>
            <a:ext cx="10678661" cy="2308324"/>
            <a:chOff x="955840" y="1340768"/>
            <a:chExt cx="10678661" cy="2308324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288154E-075E-4095-940F-88579319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1340768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5F1C6E8-543E-4394-ACE5-073379571148}"/>
                </a:ext>
              </a:extLst>
            </p:cNvPr>
            <p:cNvSpPr txBox="1"/>
            <p:nvPr/>
          </p:nvSpPr>
          <p:spPr>
            <a:xfrm>
              <a:off x="1697397" y="1340768"/>
              <a:ext cx="99371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Provide new and accurate experimental nuclear data </a:t>
              </a:r>
              <a:r>
                <a:rPr lang="en-US" sz="2000" dirty="0"/>
                <a:t>to be used for improving the accuracy of the evaluated nuclear data relevant to project priorities:</a:t>
              </a:r>
            </a:p>
            <a:p>
              <a:r>
                <a:rPr lang="en-US" sz="2000" b="0" i="0" dirty="0">
                  <a:solidFill>
                    <a:srgbClr val="000000"/>
                  </a:solidFill>
                  <a:effectLst/>
                </a:rPr>
                <a:t>	</a:t>
              </a:r>
              <a:r>
                <a:rPr lang="en-US" sz="1600" b="0" i="1" dirty="0">
                  <a:solidFill>
                    <a:srgbClr val="000000"/>
                  </a:solidFill>
                  <a:effectLst/>
                </a:rPr>
                <a:t>A. 	All aspects of spent nuclear fuel (SNF),</a:t>
              </a:r>
              <a:br>
                <a:rPr lang="en-US" sz="1600" b="0" i="1" dirty="0">
                  <a:solidFill>
                    <a:srgbClr val="000000"/>
                  </a:solidFill>
                  <a:effectLst/>
                </a:rPr>
              </a:br>
              <a:r>
                <a:rPr lang="en-US" sz="1600" b="0" i="1" dirty="0">
                  <a:solidFill>
                    <a:srgbClr val="000000"/>
                  </a:solidFill>
                  <a:effectLst/>
                </a:rPr>
                <a:t>	B. 	Reactor operational characteristics such as reactivity versus burnup, transients, and margins, </a:t>
              </a:r>
            </a:p>
            <a:p>
              <a:r>
                <a:rPr lang="en-US" sz="1600" i="1" dirty="0">
                  <a:solidFill>
                    <a:srgbClr val="000000"/>
                  </a:solidFill>
                </a:rPr>
                <a:t>	</a:t>
              </a:r>
              <a:r>
                <a:rPr lang="en-US" sz="1600" b="0" i="1" dirty="0">
                  <a:solidFill>
                    <a:srgbClr val="000000"/>
                  </a:solidFill>
                  <a:effectLst/>
                </a:rPr>
                <a:t>C. 	Advanced reactor and fuel cycle development including small modular reactors (SMR) and </a:t>
              </a:r>
              <a:r>
                <a:rPr lang="en-US" sz="1600" b="0" i="1" dirty="0" err="1">
                  <a:solidFill>
                    <a:srgbClr val="000000"/>
                  </a:solidFill>
                  <a:effectLst/>
                </a:rPr>
                <a:t>GenIV</a:t>
              </a:r>
              <a:r>
                <a:rPr lang="en-US" sz="1600" b="0" i="1" dirty="0">
                  <a:solidFill>
                    <a:srgbClr val="000000"/>
                  </a:solidFill>
                  <a:effectLst/>
                </a:rPr>
                <a:t> 		systems based on lead and sodium coolants, molten salts, or an accelerator like MYRRHA,</a:t>
              </a:r>
              <a:br>
                <a:rPr lang="en-US" sz="1600" b="0" i="1" dirty="0">
                  <a:solidFill>
                    <a:srgbClr val="000000"/>
                  </a:solidFill>
                  <a:effectLst/>
                </a:rPr>
              </a:br>
              <a:r>
                <a:rPr lang="en-US" sz="1600" b="0" i="1" dirty="0">
                  <a:solidFill>
                    <a:srgbClr val="000000"/>
                  </a:solidFill>
                  <a:effectLst/>
                </a:rPr>
                <a:t>	D. 	Criticality safety and shielding for safety assessments and safety assessment methodologies,</a:t>
              </a:r>
              <a:br>
                <a:rPr lang="en-US" sz="1600" b="0" i="1" dirty="0">
                  <a:solidFill>
                    <a:srgbClr val="000000"/>
                  </a:solidFill>
                  <a:effectLst/>
                </a:rPr>
              </a:br>
              <a:r>
                <a:rPr lang="en-US" sz="1600" b="0" i="1" dirty="0">
                  <a:solidFill>
                    <a:srgbClr val="000000"/>
                  </a:solidFill>
                  <a:effectLst/>
                </a:rPr>
                <a:t>	E. 	Non-Energy applications, radiation protection</a:t>
              </a:r>
              <a:r>
                <a:rPr lang="en-US" sz="2000" b="0" i="0" dirty="0">
                  <a:solidFill>
                    <a:srgbClr val="000000"/>
                  </a:solidFill>
                  <a:effectLst/>
                </a:rPr>
                <a:t>.</a:t>
              </a:r>
              <a:r>
                <a:rPr lang="en-US" sz="2000" dirty="0"/>
                <a:t> 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9D7CA42-512E-4C84-8046-9B05E7C8F7A7}"/>
              </a:ext>
            </a:extLst>
          </p:cNvPr>
          <p:cNvGrpSpPr/>
          <p:nvPr/>
        </p:nvGrpSpPr>
        <p:grpSpPr>
          <a:xfrm>
            <a:off x="955840" y="3709323"/>
            <a:ext cx="10678661" cy="1015663"/>
            <a:chOff x="955840" y="4018695"/>
            <a:chExt cx="10678661" cy="1015663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B9876C5-6A10-497B-AC34-5BB6689AD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4018695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11817A3-3AB7-433C-9C05-FFC28F49B512}"/>
                </a:ext>
              </a:extLst>
            </p:cNvPr>
            <p:cNvSpPr txBox="1"/>
            <p:nvPr/>
          </p:nvSpPr>
          <p:spPr>
            <a:xfrm>
              <a:off x="1697397" y="4018695"/>
              <a:ext cx="99371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Use state-of-the-art detectors and facilities </a:t>
              </a:r>
              <a:r>
                <a:rPr lang="en-US" sz="2000" dirty="0"/>
                <a:t>available mainly in Europe 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to study various neutron induced reactions</a:t>
              </a:r>
              <a:r>
                <a:rPr lang="en-US" sz="2000" dirty="0"/>
                <a:t> (fission, capture, elastic and inelastic scattering, charged particles emission and decay data)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BAE4C1F-D997-4DF7-8826-26668907B2AA}"/>
              </a:ext>
            </a:extLst>
          </p:cNvPr>
          <p:cNvGrpSpPr/>
          <p:nvPr/>
        </p:nvGrpSpPr>
        <p:grpSpPr>
          <a:xfrm>
            <a:off x="955840" y="4953046"/>
            <a:ext cx="10678661" cy="408134"/>
            <a:chOff x="955840" y="5317522"/>
            <a:chExt cx="10678661" cy="408134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F7700C96-A8AD-4DB8-BC0D-81E7AF21D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5317522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8457F820-2D9D-4DE6-B131-31D1748439FE}"/>
                </a:ext>
              </a:extLst>
            </p:cNvPr>
            <p:cNvSpPr txBox="1"/>
            <p:nvPr/>
          </p:nvSpPr>
          <p:spPr>
            <a:xfrm>
              <a:off x="1697397" y="5317522"/>
              <a:ext cx="993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Tackle challenging measurements listed in HPRL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5438031-24D1-480C-BD6B-8013CB923216}"/>
              </a:ext>
            </a:extLst>
          </p:cNvPr>
          <p:cNvGrpSpPr/>
          <p:nvPr/>
        </p:nvGrpSpPr>
        <p:grpSpPr>
          <a:xfrm>
            <a:off x="955840" y="5589240"/>
            <a:ext cx="10678661" cy="408134"/>
            <a:chOff x="955840" y="5956653"/>
            <a:chExt cx="10678661" cy="408134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507470DD-AE03-4B54-BC21-3A09F1FFE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595665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D83C6CD-9382-4DC9-A6DF-0736A34E5D33}"/>
                </a:ext>
              </a:extLst>
            </p:cNvPr>
            <p:cNvSpPr txBox="1"/>
            <p:nvPr/>
          </p:nvSpPr>
          <p:spPr>
            <a:xfrm>
              <a:off x="1697397" y="5956653"/>
              <a:ext cx="993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Enhance exchanges between experimentalists </a:t>
              </a:r>
              <a:r>
                <a:rPr lang="en-US" sz="2000" dirty="0"/>
                <a:t>(WP2) and 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evaluators</a:t>
              </a:r>
              <a:r>
                <a:rPr lang="en-US" sz="2000" dirty="0"/>
                <a:t> (WP4)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297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Summary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955840" y="1424330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79CCE8-22D0-485B-90A0-00A97D3D3EB5}"/>
              </a:ext>
            </a:extLst>
          </p:cNvPr>
          <p:cNvSpPr txBox="1"/>
          <p:nvPr/>
        </p:nvSpPr>
        <p:spPr>
          <a:xfrm>
            <a:off x="1631504" y="1443731"/>
            <a:ext cx="945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Very ambitious WP </a:t>
            </a:r>
            <a:r>
              <a:rPr lang="en-US" dirty="0"/>
              <a:t>which must produce a significative amount of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accurate new experimental data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18B7C8F-4BE8-4381-9D4E-96F8CD4FB204}"/>
              </a:ext>
            </a:extLst>
          </p:cNvPr>
          <p:cNvGrpSpPr/>
          <p:nvPr/>
        </p:nvGrpSpPr>
        <p:grpSpPr>
          <a:xfrm>
            <a:off x="955840" y="2132856"/>
            <a:ext cx="10972808" cy="2327725"/>
            <a:chOff x="955840" y="2266273"/>
            <a:chExt cx="10972808" cy="232772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1B5EB53-ED92-4B10-9E1A-DD64EFA66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226627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A573CFE-7478-4FF1-BF94-277433BAD53F}"/>
                </a:ext>
              </a:extLst>
            </p:cNvPr>
            <p:cNvSpPr txBox="1"/>
            <p:nvPr/>
          </p:nvSpPr>
          <p:spPr>
            <a:xfrm>
              <a:off x="1631504" y="2285674"/>
              <a:ext cx="102971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WP management</a:t>
              </a:r>
            </a:p>
            <a:p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Tables with all the information (WP structure, milestones, deliverables, contacts) have been already sent to all </a:t>
              </a:r>
              <a:r>
                <a:rPr lang="en-US" dirty="0" err="1"/>
                <a:t>LoI’s</a:t>
              </a:r>
              <a:r>
                <a:rPr lang="en-US" dirty="0"/>
                <a:t> submitters. Consider it as a “summary map” of all WP2 works. KEEP IT! (also on indico)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Task leaders will be key people for efficient management.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Remote meetings, between WP leader and task leaders (and/or </a:t>
              </a:r>
              <a:r>
                <a:rPr lang="en-US" dirty="0" err="1"/>
                <a:t>LoI’s</a:t>
              </a:r>
              <a:r>
                <a:rPr lang="en-US" dirty="0"/>
                <a:t> submitters) will be organized every 6 months to follow and monitor the progress of each task.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In case of major difficulties during the execution of the project, inform as soon as possible.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16833D4F-3B00-48B7-9E56-55A0227E27D4}"/>
              </a:ext>
            </a:extLst>
          </p:cNvPr>
          <p:cNvGrpSpPr/>
          <p:nvPr/>
        </p:nvGrpSpPr>
        <p:grpSpPr>
          <a:xfrm>
            <a:off x="963356" y="4725144"/>
            <a:ext cx="10540760" cy="1200329"/>
            <a:chOff x="963356" y="4725144"/>
            <a:chExt cx="10540760" cy="120032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C6266BE-ED2F-4A0A-A550-8B9336E28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63356" y="4725144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DB67091-E8C5-410B-8CB0-F5FDEDC5E3D3}"/>
                </a:ext>
              </a:extLst>
            </p:cNvPr>
            <p:cNvSpPr txBox="1"/>
            <p:nvPr/>
          </p:nvSpPr>
          <p:spPr>
            <a:xfrm>
              <a:off x="1639020" y="4725144"/>
              <a:ext cx="9865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desire to </a:t>
              </a:r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strengthen exchanges between experimentalists </a:t>
              </a:r>
              <a:r>
                <a:rPr lang="en-US" dirty="0"/>
                <a:t>and </a:t>
              </a:r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evaluators</a:t>
              </a:r>
              <a:r>
                <a:rPr lang="en-US" dirty="0"/>
                <a:t> to streamline and </a:t>
              </a:r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improve the overall evaluation process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dirty="0"/>
                <a:t>Organization of common WP2-WP4 workshops during the APRENDE project :</a:t>
              </a:r>
            </a:p>
            <a:p>
              <a:r>
                <a:rPr lang="en-US" dirty="0"/>
                <a:t>	exchanges on “good practices”, on common studied (meas. &amp; eval.) nuclei,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474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Summary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1055440" y="1521538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1C4FA723-27D4-45F2-B866-53965E584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32591"/>
              </p:ext>
            </p:extLst>
          </p:nvPr>
        </p:nvGraphicFramePr>
        <p:xfrm>
          <a:off x="0" y="2233431"/>
          <a:ext cx="12141202" cy="38907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01631">
                  <a:extLst>
                    <a:ext uri="{9D8B030D-6E8A-4147-A177-3AD203B41FA5}">
                      <a16:colId xmlns:a16="http://schemas.microsoft.com/office/drawing/2014/main" val="2051370839"/>
                    </a:ext>
                  </a:extLst>
                </a:gridCol>
                <a:gridCol w="1321961">
                  <a:extLst>
                    <a:ext uri="{9D8B030D-6E8A-4147-A177-3AD203B41FA5}">
                      <a16:colId xmlns:a16="http://schemas.microsoft.com/office/drawing/2014/main" val="218399836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1272125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2081998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313577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96479845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1224582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671656843"/>
                    </a:ext>
                  </a:extLst>
                </a:gridCol>
                <a:gridCol w="1508698">
                  <a:extLst>
                    <a:ext uri="{9D8B030D-6E8A-4147-A177-3AD203B41FA5}">
                      <a16:colId xmlns:a16="http://schemas.microsoft.com/office/drawing/2014/main" val="801119218"/>
                    </a:ext>
                  </a:extLst>
                </a:gridCol>
              </a:tblGrid>
              <a:tr h="409978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CNRS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JRC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CIEMAT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INFN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IFIN-HH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886182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b="1" noProof="0" dirty="0"/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32.5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16.7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291721"/>
                  </a:ext>
                </a:extLst>
              </a:tr>
              <a:tr h="667449">
                <a:tc>
                  <a:txBody>
                    <a:bodyPr/>
                    <a:lstStyle/>
                    <a:p>
                      <a:r>
                        <a:rPr lang="en-US" b="1" noProof="0" dirty="0"/>
                        <a:t>Task/sub-task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2.1- 2.2.1- 2.2.2- 2.4.1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2.2.2- 2.2.3- 2.3.2- 2.4.1- 2.4.2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2.2.1- 2.2.2- 2.2.3- 2.3.2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2.2.3- 2.3.1- 2.3.2- 2.5.2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2.1- 2.3.1- 2.5.2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2.3.3- 2.5.2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913942"/>
                  </a:ext>
                </a:extLst>
              </a:tr>
              <a:tr h="1011934">
                <a:tc>
                  <a:txBody>
                    <a:bodyPr/>
                    <a:lstStyle/>
                    <a:p>
                      <a:r>
                        <a:rPr lang="en-US" b="1" noProof="0" dirty="0" err="1"/>
                        <a:t>Respons-ibilities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953735"/>
                          </a:solidFill>
                        </a:rPr>
                        <a:t>WP</a:t>
                      </a:r>
                      <a:r>
                        <a:rPr lang="en-US" noProof="0" dirty="0">
                          <a:solidFill>
                            <a:srgbClr val="953735"/>
                          </a:solidFill>
                        </a:rPr>
                        <a:t> </a:t>
                      </a:r>
                      <a:r>
                        <a:rPr lang="en-US" sz="1600" b="1" noProof="0" dirty="0">
                          <a:solidFill>
                            <a:srgbClr val="953735"/>
                          </a:solidFill>
                        </a:rPr>
                        <a:t>Leader</a:t>
                      </a:r>
                      <a:r>
                        <a:rPr lang="en-US" noProof="0" dirty="0"/>
                        <a:t>;</a:t>
                      </a:r>
                    </a:p>
                    <a:p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D2.8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;</a:t>
                      </a:r>
                    </a:p>
                    <a:p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MS6 </a:t>
                      </a:r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7030A0"/>
                          </a:solidFill>
                        </a:rPr>
                        <a:t>T </a:t>
                      </a:r>
                      <a:r>
                        <a:rPr lang="en-US" sz="1600" b="1" noProof="0" dirty="0">
                          <a:solidFill>
                            <a:srgbClr val="7030A0"/>
                          </a:solidFill>
                        </a:rPr>
                        <a:t>leader</a:t>
                      </a:r>
                      <a:r>
                        <a:rPr lang="en-US" b="1" noProof="0" dirty="0">
                          <a:solidFill>
                            <a:srgbClr val="7030A0"/>
                          </a:solidFill>
                        </a:rPr>
                        <a:t> 2.2</a:t>
                      </a:r>
                      <a:r>
                        <a:rPr lang="en-US" noProof="0" dirty="0"/>
                        <a:t>;</a:t>
                      </a:r>
                    </a:p>
                    <a:p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D2.9 &amp; D2.6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;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MS5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7030A0"/>
                          </a:solidFill>
                        </a:rPr>
                        <a:t>T </a:t>
                      </a:r>
                      <a:r>
                        <a:rPr lang="en-US" sz="1600" b="1" noProof="0" dirty="0">
                          <a:solidFill>
                            <a:srgbClr val="7030A0"/>
                          </a:solidFill>
                        </a:rPr>
                        <a:t>leader</a:t>
                      </a:r>
                      <a:r>
                        <a:rPr lang="en-US" b="1" noProof="0" dirty="0">
                          <a:solidFill>
                            <a:srgbClr val="7030A0"/>
                          </a:solidFill>
                        </a:rPr>
                        <a:t> 2.3</a:t>
                      </a:r>
                      <a:r>
                        <a:rPr lang="en-US" noProof="0" dirty="0"/>
                        <a:t>;</a:t>
                      </a:r>
                    </a:p>
                    <a:p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D2.12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7030A0"/>
                          </a:solidFill>
                        </a:rPr>
                        <a:t>T </a:t>
                      </a:r>
                      <a:r>
                        <a:rPr lang="en-US" sz="1600" b="1" noProof="0" dirty="0">
                          <a:solidFill>
                            <a:srgbClr val="7030A0"/>
                          </a:solidFill>
                        </a:rPr>
                        <a:t>leader</a:t>
                      </a:r>
                      <a:r>
                        <a:rPr lang="en-US" b="1" noProof="0" dirty="0">
                          <a:solidFill>
                            <a:srgbClr val="7030A0"/>
                          </a:solidFill>
                        </a:rPr>
                        <a:t> 2.1</a:t>
                      </a:r>
                      <a:r>
                        <a:rPr lang="en-US" noProof="0" dirty="0"/>
                        <a:t>;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D2.14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D2.11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;</a:t>
                      </a:r>
                    </a:p>
                    <a:p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D2.2 &amp; D2.5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;</a:t>
                      </a:r>
                    </a:p>
                    <a:p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7030A0"/>
                          </a:solidFill>
                        </a:rPr>
                        <a:t>T </a:t>
                      </a:r>
                      <a:r>
                        <a:rPr lang="en-US" sz="1600" b="1" noProof="0" dirty="0">
                          <a:solidFill>
                            <a:srgbClr val="7030A0"/>
                          </a:solidFill>
                        </a:rPr>
                        <a:t>leader</a:t>
                      </a:r>
                      <a:r>
                        <a:rPr lang="en-US" b="1" noProof="0" dirty="0">
                          <a:solidFill>
                            <a:srgbClr val="7030A0"/>
                          </a:solidFill>
                        </a:rPr>
                        <a:t> 2.4</a:t>
                      </a:r>
                      <a:r>
                        <a:rPr lang="en-US" noProof="0" dirty="0"/>
                        <a:t>;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D2.13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23808"/>
                  </a:ext>
                </a:extLst>
              </a:tr>
              <a:tr h="1163873">
                <a:tc>
                  <a:txBody>
                    <a:bodyPr/>
                    <a:lstStyle/>
                    <a:p>
                      <a:r>
                        <a:rPr lang="en-US" b="1" noProof="0" dirty="0" err="1"/>
                        <a:t>Contri-bution</a:t>
                      </a:r>
                      <a:r>
                        <a:rPr lang="en-US" b="1" noProof="0" dirty="0"/>
                        <a:t> to </a:t>
                      </a:r>
                      <a:r>
                        <a:rPr lang="en-US" b="1" noProof="0" dirty="0" err="1"/>
                        <a:t>Delivera-ble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D2.6</a:t>
                      </a:r>
                    </a:p>
                    <a:p>
                      <a:r>
                        <a:rPr lang="en-US" noProof="0" dirty="0"/>
                        <a:t>D2.8</a:t>
                      </a:r>
                    </a:p>
                    <a:p>
                      <a:r>
                        <a:rPr lang="en-US" noProof="0" dirty="0"/>
                        <a:t>D2.13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D2.8</a:t>
                      </a:r>
                    </a:p>
                    <a:p>
                      <a:r>
                        <a:rPr lang="en-US" noProof="0" dirty="0"/>
                        <a:t>D2.9</a:t>
                      </a:r>
                    </a:p>
                    <a:p>
                      <a:r>
                        <a:rPr lang="en-US" noProof="0" dirty="0"/>
                        <a:t>D2.13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D2.6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D2.8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D2.9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D2.4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D2.9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D2.11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D2.4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D2.11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D2.14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D2.2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D2.4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D2.5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51635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038E27B6-755E-4413-87B0-77F4EEBEF681}"/>
              </a:ext>
            </a:extLst>
          </p:cNvPr>
          <p:cNvSpPr txBox="1"/>
          <p:nvPr/>
        </p:nvSpPr>
        <p:spPr>
          <a:xfrm flipH="1">
            <a:off x="9752008" y="1725605"/>
            <a:ext cx="224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</a:t>
            </a:r>
            <a:r>
              <a:rPr lang="en-US" dirty="0"/>
              <a:t> = Lead beneficiary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74D9B63-F192-40B0-9A80-8760D0BE02A2}"/>
              </a:ext>
            </a:extLst>
          </p:cNvPr>
          <p:cNvSpPr txBox="1"/>
          <p:nvPr/>
        </p:nvSpPr>
        <p:spPr>
          <a:xfrm>
            <a:off x="1703512" y="152153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SUMMARY per PARTNERS</a:t>
            </a:r>
          </a:p>
        </p:txBody>
      </p:sp>
    </p:spTree>
    <p:extLst>
      <p:ext uri="{BB962C8B-B14F-4D97-AF65-F5344CB8AC3E}">
        <p14:creationId xmlns:p14="http://schemas.microsoft.com/office/powerpoint/2010/main" val="2867026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Summary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8154E-075E-4095-940F-88579319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1107829" y="1516608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1C4FA723-27D4-45F2-B866-53965E584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77161"/>
              </p:ext>
            </p:extLst>
          </p:nvPr>
        </p:nvGraphicFramePr>
        <p:xfrm>
          <a:off x="47440" y="2236688"/>
          <a:ext cx="12143566" cy="3505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49771">
                  <a:extLst>
                    <a:ext uri="{9D8B030D-6E8A-4147-A177-3AD203B41FA5}">
                      <a16:colId xmlns:a16="http://schemas.microsoft.com/office/drawing/2014/main" val="2051370839"/>
                    </a:ext>
                  </a:extLst>
                </a:gridCol>
                <a:gridCol w="1329848">
                  <a:extLst>
                    <a:ext uri="{9D8B030D-6E8A-4147-A177-3AD203B41FA5}">
                      <a16:colId xmlns:a16="http://schemas.microsoft.com/office/drawing/2014/main" val="2183998362"/>
                    </a:ext>
                  </a:extLst>
                </a:gridCol>
                <a:gridCol w="769912">
                  <a:extLst>
                    <a:ext uri="{9D8B030D-6E8A-4147-A177-3AD203B41FA5}">
                      <a16:colId xmlns:a16="http://schemas.microsoft.com/office/drawing/2014/main" val="4012721256"/>
                    </a:ext>
                  </a:extLst>
                </a:gridCol>
                <a:gridCol w="769912">
                  <a:extLst>
                    <a:ext uri="{9D8B030D-6E8A-4147-A177-3AD203B41FA5}">
                      <a16:colId xmlns:a16="http://schemas.microsoft.com/office/drawing/2014/main" val="2420819980"/>
                    </a:ext>
                  </a:extLst>
                </a:gridCol>
                <a:gridCol w="904981">
                  <a:extLst>
                    <a:ext uri="{9D8B030D-6E8A-4147-A177-3AD203B41FA5}">
                      <a16:colId xmlns:a16="http://schemas.microsoft.com/office/drawing/2014/main" val="2313577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6479845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1122458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7165684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0111921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342879617"/>
                    </a:ext>
                  </a:extLst>
                </a:gridCol>
                <a:gridCol w="1126454">
                  <a:extLst>
                    <a:ext uri="{9D8B030D-6E8A-4147-A177-3AD203B41FA5}">
                      <a16:colId xmlns:a16="http://schemas.microsoft.com/office/drawing/2014/main" val="1185767605"/>
                    </a:ext>
                  </a:extLst>
                </a:gridCol>
              </a:tblGrid>
              <a:tr h="370307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NTUA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UION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ENEA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UEDIN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ULODZ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UPC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GANIL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886182"/>
                  </a:ext>
                </a:extLst>
              </a:tr>
              <a:tr h="346570">
                <a:tc>
                  <a:txBody>
                    <a:bodyPr/>
                    <a:lstStyle/>
                    <a:p>
                      <a:r>
                        <a:rPr lang="en-US" b="1" noProof="0" dirty="0"/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291721"/>
                  </a:ext>
                </a:extLst>
              </a:tr>
              <a:tr h="598189">
                <a:tc>
                  <a:txBody>
                    <a:bodyPr/>
                    <a:lstStyle/>
                    <a:p>
                      <a:r>
                        <a:rPr lang="en-US" b="1" noProof="0" dirty="0"/>
                        <a:t>Task/sub-task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2.2.2- 2.4.2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2.2.1 2.2.3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2.5.1- 2.5.3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913942"/>
                  </a:ext>
                </a:extLst>
              </a:tr>
              <a:tr h="598189">
                <a:tc>
                  <a:txBody>
                    <a:bodyPr/>
                    <a:lstStyle/>
                    <a:p>
                      <a:r>
                        <a:rPr lang="en-US" b="1" noProof="0" dirty="0" err="1"/>
                        <a:t>Respons-ibilities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D2.10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MS7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7030A0"/>
                          </a:solidFill>
                        </a:rPr>
                        <a:t>T </a:t>
                      </a:r>
                      <a:r>
                        <a:rPr lang="en-US" sz="1600" b="1" noProof="0" dirty="0">
                          <a:solidFill>
                            <a:srgbClr val="7030A0"/>
                          </a:solidFill>
                        </a:rPr>
                        <a:t>Leader </a:t>
                      </a:r>
                      <a:r>
                        <a:rPr lang="en-US" sz="1800" b="1" noProof="0" dirty="0">
                          <a:solidFill>
                            <a:srgbClr val="7030A0"/>
                          </a:solidFill>
                        </a:rPr>
                        <a:t>2.5</a:t>
                      </a:r>
                      <a:r>
                        <a:rPr lang="en-US" sz="1600" noProof="0" dirty="0">
                          <a:solidFill>
                            <a:srgbClr val="7030A0"/>
                          </a:solidFill>
                        </a:rPr>
                        <a:t>;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D2.3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D2.1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D2.4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D2.7 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23808"/>
                  </a:ext>
                </a:extLst>
              </a:tr>
              <a:tr h="136728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err="1"/>
                        <a:t>Contri-bution</a:t>
                      </a:r>
                      <a:r>
                        <a:rPr lang="en-US" b="1" noProof="0" dirty="0"/>
                        <a:t> to </a:t>
                      </a:r>
                      <a:r>
                        <a:rPr lang="en-US" b="1" noProof="0" dirty="0" err="1"/>
                        <a:t>Delivera-ble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D2.10</a:t>
                      </a:r>
                    </a:p>
                    <a:p>
                      <a:r>
                        <a:rPr lang="en-US" noProof="0" dirty="0"/>
                        <a:t>D2.13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D2.6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D2.9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D2.1</a:t>
                      </a:r>
                    </a:p>
                    <a:p>
                      <a:r>
                        <a:rPr lang="en-US" noProof="0" dirty="0"/>
                        <a:t>D2.3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51635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4146ECBB-4FD0-4323-A613-E67B18ABB183}"/>
              </a:ext>
            </a:extLst>
          </p:cNvPr>
          <p:cNvSpPr txBox="1"/>
          <p:nvPr/>
        </p:nvSpPr>
        <p:spPr>
          <a:xfrm flipH="1">
            <a:off x="9696400" y="1753164"/>
            <a:ext cx="224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</a:t>
            </a:r>
            <a:r>
              <a:rPr lang="en-US" dirty="0"/>
              <a:t> = Lead beneficiary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029553-C07E-4D5C-BBAE-C99BB9773792}"/>
              </a:ext>
            </a:extLst>
          </p:cNvPr>
          <p:cNvSpPr txBox="1"/>
          <p:nvPr/>
        </p:nvSpPr>
        <p:spPr>
          <a:xfrm>
            <a:off x="1775520" y="15166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SUMMARY per PARTNERS</a:t>
            </a:r>
          </a:p>
        </p:txBody>
      </p:sp>
    </p:spTree>
    <p:extLst>
      <p:ext uri="{BB962C8B-B14F-4D97-AF65-F5344CB8AC3E}">
        <p14:creationId xmlns:p14="http://schemas.microsoft.com/office/powerpoint/2010/main" val="1775914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45C8A2-67D1-4DF8-A61B-15EC2613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fr-FR" smtClean="0"/>
              <a:pPr/>
              <a:t>43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64C603-C130-4DA7-825B-055E8CE90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40" y="2708920"/>
            <a:ext cx="6745021" cy="3372511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DB9942D-995A-4A55-96B2-5C1AAD23BD65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10" name="Rectangle : avec coins rognés en diagonale 9">
              <a:extLst>
                <a:ext uri="{FF2B5EF4-FFF2-40B4-BE49-F238E27FC236}">
                  <a16:creationId xmlns:a16="http://schemas.microsoft.com/office/drawing/2014/main" id="{CAAB5DD8-AC76-41E6-8209-8ADFE6D55292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BC355F7-56AE-4026-B4BC-7B45C7FAD3F6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5BED0313-A938-4064-96B9-8985F9CF0D31}"/>
              </a:ext>
            </a:extLst>
          </p:cNvPr>
          <p:cNvSpPr txBox="1"/>
          <p:nvPr/>
        </p:nvSpPr>
        <p:spPr>
          <a:xfrm>
            <a:off x="603625" y="159524"/>
            <a:ext cx="2485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small" dirty="0">
                <a:solidFill>
                  <a:schemeClr val="tx2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62C648E-9E07-48AE-B8DE-D363B4C3FEFA}"/>
              </a:ext>
            </a:extLst>
          </p:cNvPr>
          <p:cNvSpPr txBox="1"/>
          <p:nvPr/>
        </p:nvSpPr>
        <p:spPr>
          <a:xfrm>
            <a:off x="3863752" y="1095708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WISH list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 fruitful collaboration,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Efficient cooperation for reporting,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Nice and significant results !!!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7AA700-3BFB-4B23-9B30-F71D6627F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6"/>
          <a:stretch/>
        </p:blipFill>
        <p:spPr>
          <a:xfrm>
            <a:off x="2999656" y="1095708"/>
            <a:ext cx="504000" cy="408134"/>
          </a:xfrm>
          <a:prstGeom prst="homePlat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862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OUTLINE</a:t>
            </a:r>
            <a:endParaRPr lang="en-US" sz="3600" b="1" cap="small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99E2EED-3150-4CC6-AEC2-51754F9A3256}"/>
              </a:ext>
            </a:extLst>
          </p:cNvPr>
          <p:cNvGrpSpPr/>
          <p:nvPr/>
        </p:nvGrpSpPr>
        <p:grpSpPr>
          <a:xfrm>
            <a:off x="955840" y="1366787"/>
            <a:ext cx="1900411" cy="465677"/>
            <a:chOff x="955840" y="1366787"/>
            <a:chExt cx="1900411" cy="46567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1EFA1FD-CAFE-46C0-AC6B-731DA2EE7F63}"/>
                </a:ext>
              </a:extLst>
            </p:cNvPr>
            <p:cNvSpPr txBox="1"/>
            <p:nvPr/>
          </p:nvSpPr>
          <p:spPr>
            <a:xfrm>
              <a:off x="1636815" y="1366787"/>
              <a:ext cx="1219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Objectives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288154E-075E-4095-940F-88579319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79713ED-F226-4855-9F47-E2F96BE836FB}"/>
              </a:ext>
            </a:extLst>
          </p:cNvPr>
          <p:cNvGrpSpPr/>
          <p:nvPr/>
        </p:nvGrpSpPr>
        <p:grpSpPr>
          <a:xfrm>
            <a:off x="955840" y="2341004"/>
            <a:ext cx="5327375" cy="707886"/>
            <a:chOff x="955840" y="2312173"/>
            <a:chExt cx="5327375" cy="707886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800535B-30F8-4807-8359-EE6DFD720366}"/>
                </a:ext>
              </a:extLst>
            </p:cNvPr>
            <p:cNvSpPr txBox="1"/>
            <p:nvPr/>
          </p:nvSpPr>
          <p:spPr>
            <a:xfrm>
              <a:off x="1636815" y="2312173"/>
              <a:ext cx="46464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Partners &amp; Structure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A64179F-AED2-4D84-965D-BACDE4204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2369716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23CAC0F-6A47-4F04-8906-3D49B6FA5E29}"/>
              </a:ext>
            </a:extLst>
          </p:cNvPr>
          <p:cNvGrpSpPr/>
          <p:nvPr/>
        </p:nvGrpSpPr>
        <p:grpSpPr>
          <a:xfrm>
            <a:off x="955840" y="3315221"/>
            <a:ext cx="2985517" cy="465677"/>
            <a:chOff x="955840" y="3302670"/>
            <a:chExt cx="2985517" cy="465677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4F3205D-FC43-40C1-BE49-F05BF4C86521}"/>
                </a:ext>
              </a:extLst>
            </p:cNvPr>
            <p:cNvSpPr txBox="1"/>
            <p:nvPr/>
          </p:nvSpPr>
          <p:spPr>
            <a:xfrm>
              <a:off x="1636815" y="3302670"/>
              <a:ext cx="23045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Description of Work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2ADE179-855E-4476-94B9-784E118A5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336021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FBEC1CA-BA37-402C-9B1B-4F2EB85FDE40}"/>
              </a:ext>
            </a:extLst>
          </p:cNvPr>
          <p:cNvGrpSpPr/>
          <p:nvPr/>
        </p:nvGrpSpPr>
        <p:grpSpPr>
          <a:xfrm>
            <a:off x="955840" y="4289438"/>
            <a:ext cx="2265383" cy="465677"/>
            <a:chOff x="955840" y="4259011"/>
            <a:chExt cx="2265383" cy="465677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843E7E2-A011-48F7-865C-32E4ABAC8517}"/>
                </a:ext>
              </a:extLst>
            </p:cNvPr>
            <p:cNvSpPr txBox="1"/>
            <p:nvPr/>
          </p:nvSpPr>
          <p:spPr>
            <a:xfrm>
              <a:off x="1636815" y="4259011"/>
              <a:ext cx="158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Commitments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FEA9939D-58BC-4DF5-9743-AB0C6A183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4316554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EDE415-2858-4B8D-9FC8-D2B1C9FB8D58}"/>
              </a:ext>
            </a:extLst>
          </p:cNvPr>
          <p:cNvGrpSpPr/>
          <p:nvPr/>
        </p:nvGrpSpPr>
        <p:grpSpPr>
          <a:xfrm>
            <a:off x="955840" y="5263655"/>
            <a:ext cx="1825263" cy="465677"/>
            <a:chOff x="955840" y="5263655"/>
            <a:chExt cx="1825263" cy="46567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A63AA60-14AF-4916-9FC1-4E6D5B087FA9}"/>
                </a:ext>
              </a:extLst>
            </p:cNvPr>
            <p:cNvSpPr txBox="1"/>
            <p:nvPr/>
          </p:nvSpPr>
          <p:spPr>
            <a:xfrm>
              <a:off x="1636815" y="5263655"/>
              <a:ext cx="1144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Summary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0867E4FA-0B2B-405F-A6FC-F3829A55E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5321198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43445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6520992-58F2-4CB6-B600-FC2F8DD2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2593235"/>
            <a:ext cx="4896544" cy="332760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486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Partners &amp; Structure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852D09F-34B2-4C33-AEAA-CE308C4EF3DD}"/>
              </a:ext>
            </a:extLst>
          </p:cNvPr>
          <p:cNvGrpSpPr/>
          <p:nvPr/>
        </p:nvGrpSpPr>
        <p:grpSpPr>
          <a:xfrm>
            <a:off x="954848" y="1424330"/>
            <a:ext cx="10135998" cy="1323439"/>
            <a:chOff x="954848" y="1424330"/>
            <a:chExt cx="10135998" cy="1323439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288154E-075E-4095-940F-88579319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3E97D65-F62A-4EE6-BD2E-21A2120F7983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18 Partners for 186.2 PM &amp; ~1.1 M€</a:t>
              </a:r>
            </a:p>
            <a:p>
              <a:r>
                <a:rPr lang="en-US" sz="2000" dirty="0"/>
                <a:t>CIEMAT (16.7) , CEA (20.3), ENEA (4), GANIL (2.3), CSIC (11.6), IFIN-HH (8), INFN (10.3), NTUA (7.8), RUG (7.2), UION (5.7), ULODZ (3), UPC (2.8), USE (10), UU (5.6), CNRS (32.5), JRC (26), NPL (AP-3.2), UEDIN (AP-3.2)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A9F4C29-1834-4199-9965-7C09DD08DA3A}"/>
              </a:ext>
            </a:extLst>
          </p:cNvPr>
          <p:cNvGrpSpPr/>
          <p:nvPr/>
        </p:nvGrpSpPr>
        <p:grpSpPr>
          <a:xfrm>
            <a:off x="954848" y="5805667"/>
            <a:ext cx="10135998" cy="408134"/>
            <a:chOff x="954848" y="3212976"/>
            <a:chExt cx="10135998" cy="40813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8CA8F6F-3DC4-451B-8CFC-9287CD3F1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256"/>
            <a:stretch/>
          </p:blipFill>
          <p:spPr>
            <a:xfrm>
              <a:off x="954848" y="3212976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BF04D51-75EC-4A86-84B0-B8AA50849426}"/>
                </a:ext>
              </a:extLst>
            </p:cNvPr>
            <p:cNvSpPr txBox="1"/>
            <p:nvPr/>
          </p:nvSpPr>
          <p:spPr>
            <a:xfrm>
              <a:off x="1703572" y="3212976"/>
              <a:ext cx="9387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5 tasks organized around the type of studied reactions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B42BC5A-E2C4-44D6-B474-1405B1703925}"/>
              </a:ext>
            </a:extLst>
          </p:cNvPr>
          <p:cNvGrpSpPr/>
          <p:nvPr/>
        </p:nvGrpSpPr>
        <p:grpSpPr>
          <a:xfrm>
            <a:off x="954848" y="3092874"/>
            <a:ext cx="10135998" cy="408134"/>
            <a:chOff x="954848" y="3987259"/>
            <a:chExt cx="10135998" cy="40813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A74344E-E69B-4E71-A224-B79FAD274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256"/>
            <a:stretch/>
          </p:blipFill>
          <p:spPr>
            <a:xfrm>
              <a:off x="954848" y="3987259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941D378-51C7-444F-8C9C-4EFB99DAB6AF}"/>
                </a:ext>
              </a:extLst>
            </p:cNvPr>
            <p:cNvSpPr txBox="1"/>
            <p:nvPr/>
          </p:nvSpPr>
          <p:spPr>
            <a:xfrm>
              <a:off x="1703572" y="3987259"/>
              <a:ext cx="9387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WP strongly linked to other WPs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901DCD6-6756-429C-A988-B656A8DC5E5B}"/>
              </a:ext>
            </a:extLst>
          </p:cNvPr>
          <p:cNvGrpSpPr/>
          <p:nvPr/>
        </p:nvGrpSpPr>
        <p:grpSpPr>
          <a:xfrm>
            <a:off x="7514260" y="482689"/>
            <a:ext cx="4074115" cy="1047009"/>
            <a:chOff x="1149347" y="4205275"/>
            <a:chExt cx="4074115" cy="104700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54FAFD26-BCCA-4C39-AE57-015E064E1B3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/>
            <a:srcRect t="15475" b="18986"/>
            <a:stretch/>
          </p:blipFill>
          <p:spPr>
            <a:xfrm>
              <a:off x="3647376" y="4748284"/>
              <a:ext cx="748800" cy="468000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1D6182A-07E8-4D43-B524-EFB920BE8AA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4662" y="4205275"/>
              <a:ext cx="748800" cy="4680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48C9ED22-8806-41E3-9AFA-7AAA9D085343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7"/>
            <a:srcRect t="16265" b="17532"/>
            <a:stretch/>
          </p:blipFill>
          <p:spPr>
            <a:xfrm>
              <a:off x="2811852" y="4205275"/>
              <a:ext cx="748800" cy="46800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488B0C1-2114-4F6C-B8DE-71C4D36EA77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20090" y="4748284"/>
              <a:ext cx="748800" cy="46800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75DB066-2909-461B-9A02-56DD2A46E4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075" t="24958" b="22254"/>
            <a:stretch/>
          </p:blipFill>
          <p:spPr>
            <a:xfrm>
              <a:off x="1149652" y="4221088"/>
              <a:ext cx="764665" cy="46800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0EE3B47-C86A-4D36-B5B3-888E69CA64E3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0"/>
            <a:srcRect l="13928" t="22546" r="12171" b="24117"/>
            <a:stretch/>
          </p:blipFill>
          <p:spPr>
            <a:xfrm>
              <a:off x="1980447" y="4205275"/>
              <a:ext cx="748800" cy="46800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1025865-F2FC-40DB-8862-98B3C433600A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1"/>
            <a:srcRect t="19691" b="16170"/>
            <a:stretch/>
          </p:blipFill>
          <p:spPr>
            <a:xfrm>
              <a:off x="1992803" y="4748284"/>
              <a:ext cx="748800" cy="50400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E4F1DE8-8B51-4D47-8DEA-262DC435B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8815" b="18659"/>
            <a:stretch/>
          </p:blipFill>
          <p:spPr>
            <a:xfrm>
              <a:off x="1149347" y="4761200"/>
              <a:ext cx="748495" cy="46800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036BB15F-40D6-44D2-9BCF-9B82DCD35481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/>
            <a:srcRect t="18214" b="18213"/>
            <a:stretch/>
          </p:blipFill>
          <p:spPr>
            <a:xfrm>
              <a:off x="4474662" y="4748284"/>
              <a:ext cx="748800" cy="47604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AC9C8252-EE96-4D70-B932-0587DCB7E422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4"/>
            <a:srcRect l="8022" t="22105" r="7112" b="25324"/>
            <a:stretch/>
          </p:blipFill>
          <p:spPr>
            <a:xfrm>
              <a:off x="3643256" y="4205275"/>
              <a:ext cx="7488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24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486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Partners &amp; Structure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852D09F-34B2-4C33-AEAA-CE308C4EF3DD}"/>
              </a:ext>
            </a:extLst>
          </p:cNvPr>
          <p:cNvGrpSpPr/>
          <p:nvPr/>
        </p:nvGrpSpPr>
        <p:grpSpPr>
          <a:xfrm>
            <a:off x="954848" y="980728"/>
            <a:ext cx="10135998" cy="408134"/>
            <a:chOff x="954848" y="1424330"/>
            <a:chExt cx="10135998" cy="408134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288154E-075E-4095-940F-88579319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3E97D65-F62A-4EE6-BD2E-21A2120F7983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Structure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2F21811-6AF3-465A-A953-C1CF26627FF8}"/>
              </a:ext>
            </a:extLst>
          </p:cNvPr>
          <p:cNvSpPr txBox="1"/>
          <p:nvPr/>
        </p:nvSpPr>
        <p:spPr>
          <a:xfrm>
            <a:off x="2999656" y="1348800"/>
            <a:ext cx="9417963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TASK 2.1 : </a:t>
            </a:r>
            <a:r>
              <a:rPr lang="fr-FR" sz="2000" b="1" dirty="0" err="1"/>
              <a:t>Decay</a:t>
            </a:r>
            <a:r>
              <a:rPr lang="fr-FR" sz="2000" b="1" dirty="0"/>
              <a:t> data, 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	</a:t>
            </a:r>
            <a:r>
              <a:rPr lang="fr-FR" sz="2000" b="1" dirty="0" err="1">
                <a:solidFill>
                  <a:srgbClr val="0070C0"/>
                </a:solidFill>
              </a:rPr>
              <a:t>Task</a:t>
            </a:r>
            <a:r>
              <a:rPr lang="fr-FR" sz="2000" b="1" dirty="0">
                <a:solidFill>
                  <a:srgbClr val="0070C0"/>
                </a:solidFill>
              </a:rPr>
              <a:t> leader : </a:t>
            </a:r>
            <a:r>
              <a:rPr lang="fr-FR" sz="2000" b="1" u="sng" dirty="0">
                <a:solidFill>
                  <a:srgbClr val="0070C0"/>
                </a:solidFill>
              </a:rPr>
              <a:t>CSIC</a:t>
            </a:r>
            <a:r>
              <a:rPr lang="fr-FR" sz="2000" b="1" dirty="0">
                <a:solidFill>
                  <a:srgbClr val="0070C0"/>
                </a:solidFill>
              </a:rPr>
              <a:t>, </a:t>
            </a:r>
            <a:r>
              <a:rPr lang="fr-FR" sz="2000" dirty="0">
                <a:solidFill>
                  <a:srgbClr val="0070C0"/>
                </a:solidFill>
              </a:rPr>
              <a:t>Alejandro </a:t>
            </a:r>
            <a:r>
              <a:rPr lang="fr-FR" sz="2000" dirty="0" err="1">
                <a:solidFill>
                  <a:srgbClr val="0070C0"/>
                </a:solidFill>
              </a:rPr>
              <a:t>Algora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fr-FR" b="1" i="1" dirty="0"/>
              <a:t>	</a:t>
            </a:r>
            <a:r>
              <a:rPr lang="fr-FR" b="1" i="1" dirty="0" err="1">
                <a:solidFill>
                  <a:srgbClr val="4D99AD"/>
                </a:solidFill>
              </a:rPr>
              <a:t>Other</a:t>
            </a:r>
            <a:r>
              <a:rPr lang="fr-FR" b="1" i="1" dirty="0">
                <a:solidFill>
                  <a:srgbClr val="4D99AD"/>
                </a:solidFill>
              </a:rPr>
              <a:t> participants : CNRS</a:t>
            </a:r>
          </a:p>
          <a:p>
            <a:endParaRPr lang="fr-FR" sz="800" dirty="0"/>
          </a:p>
          <a:p>
            <a:r>
              <a:rPr lang="en-US" sz="2000" b="1" dirty="0"/>
              <a:t>TASK 2.2 : (n, f) cross section measurements and fission yields, 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	</a:t>
            </a:r>
            <a:r>
              <a:rPr lang="fr-FR" sz="2000" b="1" dirty="0" err="1">
                <a:solidFill>
                  <a:srgbClr val="0070C0"/>
                </a:solidFill>
              </a:rPr>
              <a:t>Task</a:t>
            </a:r>
            <a:r>
              <a:rPr lang="fr-FR" sz="2000" b="1" dirty="0">
                <a:solidFill>
                  <a:srgbClr val="0070C0"/>
                </a:solidFill>
              </a:rPr>
              <a:t> leader : </a:t>
            </a:r>
            <a:r>
              <a:rPr lang="en-US" sz="2000" b="1" u="sng" dirty="0">
                <a:solidFill>
                  <a:srgbClr val="0070C0"/>
                </a:solidFill>
              </a:rPr>
              <a:t>CEA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dirty="0">
                <a:solidFill>
                  <a:srgbClr val="0070C0"/>
                </a:solidFill>
              </a:rPr>
              <a:t>Abdelaziz Chebboubi</a:t>
            </a:r>
          </a:p>
          <a:p>
            <a:r>
              <a:rPr lang="fr-FR" b="1" i="1" dirty="0"/>
              <a:t>	</a:t>
            </a:r>
            <a:r>
              <a:rPr lang="fr-FR" b="1" i="1" dirty="0">
                <a:solidFill>
                  <a:srgbClr val="4D99AD"/>
                </a:solidFill>
              </a:rPr>
              <a:t> </a:t>
            </a:r>
            <a:r>
              <a:rPr lang="fr-FR" b="1" i="1" dirty="0" err="1">
                <a:solidFill>
                  <a:srgbClr val="4D99AD"/>
                </a:solidFill>
              </a:rPr>
              <a:t>Other</a:t>
            </a:r>
            <a:r>
              <a:rPr lang="fr-FR" b="1" i="1" dirty="0">
                <a:solidFill>
                  <a:srgbClr val="4D99AD"/>
                </a:solidFill>
              </a:rPr>
              <a:t> participants : CIEMAT, CNRS, JRC-Geel, UU, GANIL, NTUA, UION, ULODZ</a:t>
            </a:r>
            <a:r>
              <a:rPr lang="en-US" dirty="0"/>
              <a:t>	</a:t>
            </a:r>
          </a:p>
          <a:p>
            <a:endParaRPr lang="fr-FR" sz="800" dirty="0"/>
          </a:p>
          <a:p>
            <a:r>
              <a:rPr lang="en-US" sz="2000" b="1" dirty="0"/>
              <a:t>TASK 2.3 : (n, </a:t>
            </a:r>
            <a:r>
              <a:rPr lang="en-US" sz="2000" b="1" dirty="0">
                <a:latin typeface="Symbol" panose="05050102010706020507" pitchFamily="18" charset="2"/>
              </a:rPr>
              <a:t>g</a:t>
            </a:r>
            <a:r>
              <a:rPr lang="en-US" sz="2000" b="1" dirty="0"/>
              <a:t>) cross section measurements, 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	</a:t>
            </a:r>
            <a:r>
              <a:rPr lang="fr-FR" sz="2000" b="1" dirty="0" err="1">
                <a:solidFill>
                  <a:srgbClr val="0070C0"/>
                </a:solidFill>
              </a:rPr>
              <a:t>Task</a:t>
            </a:r>
            <a:r>
              <a:rPr lang="fr-FR" sz="2000" b="1" dirty="0">
                <a:solidFill>
                  <a:srgbClr val="0070C0"/>
                </a:solidFill>
              </a:rPr>
              <a:t> leader : </a:t>
            </a:r>
            <a:r>
              <a:rPr lang="en-US" sz="2000" b="1" u="sng" dirty="0">
                <a:solidFill>
                  <a:srgbClr val="0070C0"/>
                </a:solidFill>
              </a:rPr>
              <a:t>CIEMAT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dirty="0">
                <a:solidFill>
                  <a:srgbClr val="0070C0"/>
                </a:solidFill>
              </a:rPr>
              <a:t>Emilio Mendoza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fr-FR" b="1" i="1" dirty="0"/>
              <a:t>	 </a:t>
            </a:r>
            <a:r>
              <a:rPr lang="fr-FR" b="1" i="1" dirty="0" err="1">
                <a:solidFill>
                  <a:srgbClr val="4D99AD"/>
                </a:solidFill>
              </a:rPr>
              <a:t>Other</a:t>
            </a:r>
            <a:r>
              <a:rPr lang="fr-FR" b="1" i="1" dirty="0">
                <a:solidFill>
                  <a:srgbClr val="4D99AD"/>
                </a:solidFill>
              </a:rPr>
              <a:t> participants : </a:t>
            </a:r>
            <a:r>
              <a:rPr lang="en-US" b="1" i="1" dirty="0">
                <a:solidFill>
                  <a:srgbClr val="4D99AD"/>
                </a:solidFill>
              </a:rPr>
              <a:t>CSIC, INFN, JRC-</a:t>
            </a:r>
            <a:r>
              <a:rPr lang="en-US" b="1" i="1" dirty="0" err="1">
                <a:solidFill>
                  <a:srgbClr val="4D99AD"/>
                </a:solidFill>
              </a:rPr>
              <a:t>Geel</a:t>
            </a:r>
            <a:r>
              <a:rPr lang="en-US" b="1" i="1" dirty="0">
                <a:solidFill>
                  <a:srgbClr val="4D99AD"/>
                </a:solidFill>
              </a:rPr>
              <a:t>, ENEA, CEA, USE</a:t>
            </a:r>
            <a:endParaRPr lang="fr-FR" b="1" i="1" dirty="0">
              <a:solidFill>
                <a:srgbClr val="4D99AD"/>
              </a:solidFill>
            </a:endParaRPr>
          </a:p>
          <a:p>
            <a:endParaRPr lang="en-US" sz="800" dirty="0"/>
          </a:p>
          <a:p>
            <a:r>
              <a:rPr lang="en-US" sz="2000" b="1" dirty="0"/>
              <a:t>TASK 2.4 : Elastic and inelastic scattering cross section measurements, 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	</a:t>
            </a:r>
            <a:r>
              <a:rPr lang="fr-FR" sz="2000" b="1" dirty="0" err="1">
                <a:solidFill>
                  <a:srgbClr val="0070C0"/>
                </a:solidFill>
              </a:rPr>
              <a:t>Task</a:t>
            </a:r>
            <a:r>
              <a:rPr lang="fr-FR" sz="2000" b="1" dirty="0">
                <a:solidFill>
                  <a:srgbClr val="0070C0"/>
                </a:solidFill>
              </a:rPr>
              <a:t> leader : </a:t>
            </a:r>
            <a:r>
              <a:rPr lang="en-US" sz="2000" b="1" u="sng" dirty="0">
                <a:solidFill>
                  <a:srgbClr val="0070C0"/>
                </a:solidFill>
              </a:rPr>
              <a:t>IFIN-HH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dirty="0">
                <a:solidFill>
                  <a:srgbClr val="0070C0"/>
                </a:solidFill>
              </a:rPr>
              <a:t>Adina </a:t>
            </a:r>
            <a:r>
              <a:rPr lang="en-US" sz="2000" dirty="0" err="1">
                <a:solidFill>
                  <a:srgbClr val="0070C0"/>
                </a:solidFill>
              </a:rPr>
              <a:t>Coman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fr-FR" sz="2000" b="1" i="1" dirty="0"/>
              <a:t>	</a:t>
            </a:r>
            <a:r>
              <a:rPr lang="fr-FR" b="1" i="1" dirty="0" err="1">
                <a:solidFill>
                  <a:srgbClr val="4D99AD"/>
                </a:solidFill>
              </a:rPr>
              <a:t>Other</a:t>
            </a:r>
            <a:r>
              <a:rPr lang="fr-FR" b="1" i="1" dirty="0">
                <a:solidFill>
                  <a:srgbClr val="4D99AD"/>
                </a:solidFill>
              </a:rPr>
              <a:t> participants : JRC-Geel, RUG, CNRS, NTUA</a:t>
            </a:r>
            <a:endParaRPr lang="en-US" sz="2000" b="1" dirty="0">
              <a:solidFill>
                <a:srgbClr val="4D99AD"/>
              </a:solidFill>
            </a:endParaRPr>
          </a:p>
          <a:p>
            <a:endParaRPr lang="en-US" sz="800" dirty="0"/>
          </a:p>
          <a:p>
            <a:r>
              <a:rPr lang="en-US" sz="2000" b="1" dirty="0"/>
              <a:t>TASK 2.5 : (n, X) and (</a:t>
            </a:r>
            <a:r>
              <a:rPr lang="en-US" sz="2000" b="1" dirty="0" err="1"/>
              <a:t>ch.p</a:t>
            </a:r>
            <a:r>
              <a:rPr lang="en-US" sz="2000" b="1" dirty="0"/>
              <a:t>., X) reactions, 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	</a:t>
            </a:r>
            <a:r>
              <a:rPr lang="fr-FR" sz="2000" b="1" dirty="0" err="1">
                <a:solidFill>
                  <a:srgbClr val="0070C0"/>
                </a:solidFill>
              </a:rPr>
              <a:t>Task</a:t>
            </a:r>
            <a:r>
              <a:rPr lang="fr-FR" sz="2000" b="1" dirty="0">
                <a:solidFill>
                  <a:srgbClr val="0070C0"/>
                </a:solidFill>
              </a:rPr>
              <a:t> leader : </a:t>
            </a:r>
            <a:r>
              <a:rPr lang="en-US" sz="2000" b="1" u="sng" dirty="0">
                <a:solidFill>
                  <a:srgbClr val="0070C0"/>
                </a:solidFill>
              </a:rPr>
              <a:t>NPL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dirty="0">
                <a:solidFill>
                  <a:srgbClr val="0070C0"/>
                </a:solidFill>
              </a:rPr>
              <a:t>Michael Bunce</a:t>
            </a:r>
          </a:p>
          <a:p>
            <a:r>
              <a:rPr lang="fr-FR" b="1" i="1" dirty="0"/>
              <a:t>	 </a:t>
            </a:r>
            <a:r>
              <a:rPr lang="fr-FR" b="1" i="1" dirty="0" err="1">
                <a:solidFill>
                  <a:srgbClr val="4D99AD"/>
                </a:solidFill>
              </a:rPr>
              <a:t>Other</a:t>
            </a:r>
            <a:r>
              <a:rPr lang="fr-FR" b="1" i="1" dirty="0">
                <a:solidFill>
                  <a:srgbClr val="4D99AD"/>
                </a:solidFill>
              </a:rPr>
              <a:t> participants : UEDIN, USE, CIEMAT, UPC, CSIC, UKAEA, JRC-Geel</a:t>
            </a:r>
            <a:r>
              <a:rPr lang="en-US" dirty="0"/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7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5486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Partners &amp; Structure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852D09F-34B2-4C33-AEAA-CE308C4EF3DD}"/>
              </a:ext>
            </a:extLst>
          </p:cNvPr>
          <p:cNvGrpSpPr/>
          <p:nvPr/>
        </p:nvGrpSpPr>
        <p:grpSpPr>
          <a:xfrm>
            <a:off x="954848" y="980728"/>
            <a:ext cx="10135998" cy="408134"/>
            <a:chOff x="954848" y="1424330"/>
            <a:chExt cx="10135998" cy="408134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288154E-075E-4095-940F-88579319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4848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3E97D65-F62A-4EE6-BD2E-21A2120F7983}"/>
                </a:ext>
              </a:extLst>
            </p:cNvPr>
            <p:cNvSpPr txBox="1"/>
            <p:nvPr/>
          </p:nvSpPr>
          <p:spPr>
            <a:xfrm>
              <a:off x="1703572" y="1424330"/>
              <a:ext cx="9387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Structure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2F21811-6AF3-465A-A953-C1CF26627FF8}"/>
              </a:ext>
            </a:extLst>
          </p:cNvPr>
          <p:cNvSpPr txBox="1"/>
          <p:nvPr/>
        </p:nvSpPr>
        <p:spPr>
          <a:xfrm>
            <a:off x="1458848" y="1484784"/>
            <a:ext cx="1002127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TASK 2.1 : </a:t>
            </a:r>
            <a:r>
              <a:rPr lang="fr-FR" sz="2000" b="1" dirty="0" err="1"/>
              <a:t>Decay</a:t>
            </a:r>
            <a:r>
              <a:rPr lang="fr-FR" sz="2000" b="1" dirty="0"/>
              <a:t> data, </a:t>
            </a:r>
            <a:r>
              <a:rPr lang="fr-FR" sz="2000" b="1" dirty="0">
                <a:solidFill>
                  <a:srgbClr val="0070C0"/>
                </a:solidFill>
              </a:rPr>
              <a:t>CSIC, Alejandro </a:t>
            </a:r>
            <a:r>
              <a:rPr lang="fr-FR" sz="2000" b="1" dirty="0" err="1">
                <a:solidFill>
                  <a:srgbClr val="0070C0"/>
                </a:solidFill>
              </a:rPr>
              <a:t>Algora</a:t>
            </a:r>
            <a:endParaRPr lang="fr-FR" sz="2000" b="1" dirty="0">
              <a:solidFill>
                <a:srgbClr val="0070C0"/>
              </a:solidFill>
            </a:endParaRPr>
          </a:p>
          <a:p>
            <a:endParaRPr lang="fr-FR" sz="800" dirty="0"/>
          </a:p>
          <a:p>
            <a:r>
              <a:rPr lang="en-US" sz="2000" b="1" dirty="0"/>
              <a:t>TASK 2.2 : (n, f) cross section measurements and fission yields, </a:t>
            </a:r>
            <a:r>
              <a:rPr lang="en-US" sz="2000" b="1" dirty="0">
                <a:solidFill>
                  <a:srgbClr val="0070C0"/>
                </a:solidFill>
              </a:rPr>
              <a:t>CEA, Abdelaziz Chebboubi</a:t>
            </a:r>
          </a:p>
          <a:p>
            <a:r>
              <a:rPr lang="en-US" dirty="0"/>
              <a:t>	2.2.1	Fission yields measurement</a:t>
            </a:r>
          </a:p>
          <a:p>
            <a:r>
              <a:rPr lang="en-US" dirty="0"/>
              <a:t>	2.2.2	Neutron induced fission cross section measurements</a:t>
            </a:r>
          </a:p>
          <a:p>
            <a:r>
              <a:rPr lang="fr-FR" dirty="0"/>
              <a:t>	</a:t>
            </a:r>
            <a:r>
              <a:rPr lang="en-US" dirty="0"/>
              <a:t>2.2.3	</a:t>
            </a:r>
            <a:r>
              <a:rPr lang="en-US" baseline="30000" dirty="0"/>
              <a:t>239</a:t>
            </a:r>
            <a:r>
              <a:rPr lang="en-US" dirty="0"/>
              <a:t>Pu fission studies in the resonance range</a:t>
            </a:r>
          </a:p>
          <a:p>
            <a:endParaRPr lang="fr-FR" sz="800" dirty="0"/>
          </a:p>
          <a:p>
            <a:r>
              <a:rPr lang="en-US" sz="2000" b="1" dirty="0"/>
              <a:t>TASK 2.3 : (n, </a:t>
            </a:r>
            <a:r>
              <a:rPr lang="en-US" sz="2000" b="1" dirty="0">
                <a:latin typeface="Symbol" panose="05050102010706020507" pitchFamily="18" charset="2"/>
              </a:rPr>
              <a:t>g</a:t>
            </a:r>
            <a:r>
              <a:rPr lang="en-US" sz="2000" b="1" dirty="0"/>
              <a:t>) cross section measurements, </a:t>
            </a:r>
            <a:r>
              <a:rPr lang="en-US" sz="2000" b="1" dirty="0">
                <a:solidFill>
                  <a:srgbClr val="0070C0"/>
                </a:solidFill>
              </a:rPr>
              <a:t>CIEMAT, Emilio Mendoza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	2.3.1	Capture reaction measurements on structural materials</a:t>
            </a:r>
          </a:p>
          <a:p>
            <a:r>
              <a:rPr lang="en-US" dirty="0"/>
              <a:t>	2.3.2	Capture reaction measurements on actinides</a:t>
            </a:r>
          </a:p>
          <a:p>
            <a:r>
              <a:rPr lang="en-US" dirty="0"/>
              <a:t>	2.3.3	Capture reaction measurements for neutron metrology</a:t>
            </a:r>
          </a:p>
          <a:p>
            <a:endParaRPr lang="en-US" sz="800" dirty="0"/>
          </a:p>
          <a:p>
            <a:r>
              <a:rPr lang="en-US" sz="2000" b="1" dirty="0"/>
              <a:t>TASK 2.4 : Elastic and inelastic scattering cross section measurements, </a:t>
            </a:r>
            <a:r>
              <a:rPr lang="en-US" sz="2000" b="1" dirty="0">
                <a:solidFill>
                  <a:srgbClr val="0070C0"/>
                </a:solidFill>
              </a:rPr>
              <a:t>IFIN-HH, Adina </a:t>
            </a:r>
            <a:r>
              <a:rPr lang="en-US" sz="2000" b="1" dirty="0" err="1">
                <a:solidFill>
                  <a:srgbClr val="0070C0"/>
                </a:solidFill>
              </a:rPr>
              <a:t>Coman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dirty="0"/>
              <a:t>	2.4.1	(n, </a:t>
            </a:r>
            <a:r>
              <a:rPr lang="en-US" dirty="0" err="1"/>
              <a:t>xn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/>
              <a:t>) cross section measurement</a:t>
            </a:r>
          </a:p>
          <a:p>
            <a:r>
              <a:rPr lang="en-US" dirty="0"/>
              <a:t>	2.4.2	Elastic and inelastic scattering measurement</a:t>
            </a:r>
          </a:p>
          <a:p>
            <a:endParaRPr lang="en-US" sz="800" dirty="0"/>
          </a:p>
          <a:p>
            <a:r>
              <a:rPr lang="en-US" sz="2000" b="1" dirty="0"/>
              <a:t>TASK 2.5 : (n, X) and (</a:t>
            </a:r>
            <a:r>
              <a:rPr lang="en-US" sz="2000" b="1" dirty="0" err="1"/>
              <a:t>ch.p</a:t>
            </a:r>
            <a:r>
              <a:rPr lang="en-US" sz="2000" b="1" dirty="0"/>
              <a:t>., X) reactions, </a:t>
            </a:r>
            <a:r>
              <a:rPr lang="en-US" sz="2000" b="1" dirty="0">
                <a:solidFill>
                  <a:srgbClr val="0070C0"/>
                </a:solidFill>
              </a:rPr>
              <a:t>NPL, Michael Bunce</a:t>
            </a:r>
          </a:p>
          <a:p>
            <a:r>
              <a:rPr lang="en-US" dirty="0"/>
              <a:t>	2.5.1	</a:t>
            </a:r>
            <a:r>
              <a:rPr lang="en-US" baseline="30000" dirty="0"/>
              <a:t>35</a:t>
            </a:r>
            <a:r>
              <a:rPr lang="en-US" dirty="0"/>
              <a:t>Cl(n, </a:t>
            </a:r>
            <a:r>
              <a:rPr lang="en-US" dirty="0" err="1"/>
              <a:t>lcp</a:t>
            </a:r>
            <a:r>
              <a:rPr lang="en-US" dirty="0"/>
              <a:t>) cross section measurement for advanced reactor concept</a:t>
            </a:r>
          </a:p>
          <a:p>
            <a:r>
              <a:rPr lang="fr-FR" dirty="0"/>
              <a:t>	2.5.2	Cross section measurements for fusion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9035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FE2BE4-01F4-43E3-9C08-98E04EAF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0274-DEB0-41FA-AFE9-AFED40CFC641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CBD6BB-75D8-4661-B7E4-96E8F8461343}"/>
              </a:ext>
            </a:extLst>
          </p:cNvPr>
          <p:cNvGrpSpPr/>
          <p:nvPr/>
        </p:nvGrpSpPr>
        <p:grpSpPr>
          <a:xfrm>
            <a:off x="47440" y="44712"/>
            <a:ext cx="1008000" cy="792000"/>
            <a:chOff x="7248128" y="506491"/>
            <a:chExt cx="1008000" cy="792000"/>
          </a:xfrm>
        </p:grpSpPr>
        <p:sp>
          <p:nvSpPr>
            <p:cNvPr id="3" name="Rectangle : avec coins rognés en diagonale 2">
              <a:extLst>
                <a:ext uri="{FF2B5EF4-FFF2-40B4-BE49-F238E27FC236}">
                  <a16:creationId xmlns:a16="http://schemas.microsoft.com/office/drawing/2014/main" id="{7B6B2B05-EE52-4A25-B8FE-261D59F4FC20}"/>
                </a:ext>
              </a:extLst>
            </p:cNvPr>
            <p:cNvSpPr/>
            <p:nvPr/>
          </p:nvSpPr>
          <p:spPr>
            <a:xfrm>
              <a:off x="7248128" y="506491"/>
              <a:ext cx="1008000" cy="792000"/>
            </a:xfrm>
            <a:prstGeom prst="snip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62A61680-FEC2-49A6-9A57-994EEE5D7454}"/>
                </a:ext>
              </a:extLst>
            </p:cNvPr>
            <p:cNvSpPr/>
            <p:nvPr/>
          </p:nvSpPr>
          <p:spPr>
            <a:xfrm>
              <a:off x="7446128" y="596491"/>
              <a:ext cx="612000" cy="61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783D743-569E-4166-BEAD-5087F7676259}"/>
              </a:ext>
            </a:extLst>
          </p:cNvPr>
          <p:cNvSpPr txBox="1"/>
          <p:nvPr/>
        </p:nvSpPr>
        <p:spPr>
          <a:xfrm>
            <a:off x="603625" y="15952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OUTLINE</a:t>
            </a:r>
            <a:endParaRPr lang="en-US" sz="3600" b="1" cap="small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99E2EED-3150-4CC6-AEC2-51754F9A3256}"/>
              </a:ext>
            </a:extLst>
          </p:cNvPr>
          <p:cNvGrpSpPr/>
          <p:nvPr/>
        </p:nvGrpSpPr>
        <p:grpSpPr>
          <a:xfrm>
            <a:off x="955840" y="1366787"/>
            <a:ext cx="1900411" cy="465677"/>
            <a:chOff x="955840" y="1366787"/>
            <a:chExt cx="1900411" cy="46567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1EFA1FD-CAFE-46C0-AC6B-731DA2EE7F63}"/>
                </a:ext>
              </a:extLst>
            </p:cNvPr>
            <p:cNvSpPr txBox="1"/>
            <p:nvPr/>
          </p:nvSpPr>
          <p:spPr>
            <a:xfrm>
              <a:off x="1636815" y="1366787"/>
              <a:ext cx="1219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Objectives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288154E-075E-4095-940F-88579319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1424330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79713ED-F226-4855-9F47-E2F96BE836FB}"/>
              </a:ext>
            </a:extLst>
          </p:cNvPr>
          <p:cNvGrpSpPr/>
          <p:nvPr/>
        </p:nvGrpSpPr>
        <p:grpSpPr>
          <a:xfrm>
            <a:off x="955840" y="2341004"/>
            <a:ext cx="3096636" cy="465677"/>
            <a:chOff x="955840" y="2312173"/>
            <a:chExt cx="3096636" cy="465677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800535B-30F8-4807-8359-EE6DFD720366}"/>
                </a:ext>
              </a:extLst>
            </p:cNvPr>
            <p:cNvSpPr txBox="1"/>
            <p:nvPr/>
          </p:nvSpPr>
          <p:spPr>
            <a:xfrm>
              <a:off x="1636815" y="2312173"/>
              <a:ext cx="2415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Partners &amp; Structure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A64179F-AED2-4D84-965D-BACDE4204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2369716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23CAC0F-6A47-4F04-8906-3D49B6FA5E29}"/>
              </a:ext>
            </a:extLst>
          </p:cNvPr>
          <p:cNvGrpSpPr/>
          <p:nvPr/>
        </p:nvGrpSpPr>
        <p:grpSpPr>
          <a:xfrm>
            <a:off x="955840" y="3315221"/>
            <a:ext cx="5103661" cy="707886"/>
            <a:chOff x="955840" y="3302670"/>
            <a:chExt cx="5103661" cy="70788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4F3205D-FC43-40C1-BE49-F05BF4C86521}"/>
                </a:ext>
              </a:extLst>
            </p:cNvPr>
            <p:cNvSpPr txBox="1"/>
            <p:nvPr/>
          </p:nvSpPr>
          <p:spPr>
            <a:xfrm>
              <a:off x="1636815" y="3302670"/>
              <a:ext cx="44226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Description of Work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2ADE179-855E-4476-94B9-784E118A5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3360213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FBEC1CA-BA37-402C-9B1B-4F2EB85FDE40}"/>
              </a:ext>
            </a:extLst>
          </p:cNvPr>
          <p:cNvGrpSpPr/>
          <p:nvPr/>
        </p:nvGrpSpPr>
        <p:grpSpPr>
          <a:xfrm>
            <a:off x="955840" y="4289438"/>
            <a:ext cx="2265383" cy="465677"/>
            <a:chOff x="955840" y="4259011"/>
            <a:chExt cx="2265383" cy="465677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843E7E2-A011-48F7-865C-32E4ABAC8517}"/>
                </a:ext>
              </a:extLst>
            </p:cNvPr>
            <p:cNvSpPr txBox="1"/>
            <p:nvPr/>
          </p:nvSpPr>
          <p:spPr>
            <a:xfrm>
              <a:off x="1636815" y="4259011"/>
              <a:ext cx="158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Commitments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FEA9939D-58BC-4DF5-9743-AB0C6A183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4316554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EDE415-2858-4B8D-9FC8-D2B1C9FB8D58}"/>
              </a:ext>
            </a:extLst>
          </p:cNvPr>
          <p:cNvGrpSpPr/>
          <p:nvPr/>
        </p:nvGrpSpPr>
        <p:grpSpPr>
          <a:xfrm>
            <a:off x="955840" y="5263655"/>
            <a:ext cx="1825263" cy="465677"/>
            <a:chOff x="955840" y="5263655"/>
            <a:chExt cx="1825263" cy="46567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A63AA60-14AF-4916-9FC1-4E6D5B087FA9}"/>
                </a:ext>
              </a:extLst>
            </p:cNvPr>
            <p:cNvSpPr txBox="1"/>
            <p:nvPr/>
          </p:nvSpPr>
          <p:spPr>
            <a:xfrm>
              <a:off x="1636815" y="5263655"/>
              <a:ext cx="1144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small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Summary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0867E4FA-0B2B-405F-A6FC-F3829A55E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56"/>
            <a:stretch/>
          </p:blipFill>
          <p:spPr>
            <a:xfrm>
              <a:off x="955840" y="5321198"/>
              <a:ext cx="504000" cy="408134"/>
            </a:xfrm>
            <a:prstGeom prst="homePlat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0000" endA="300" endPos="5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739662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152262</TotalTime>
  <Words>5739</Words>
  <Application>Microsoft Office PowerPoint</Application>
  <PresentationFormat>Grand écran</PresentationFormat>
  <Paragraphs>1433</Paragraphs>
  <Slides>43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Agency FB</vt:lpstr>
      <vt:lpstr>Arial</vt:lpstr>
      <vt:lpstr>Calibri</vt:lpstr>
      <vt:lpstr>Corbel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IPHC / IN2P3 / 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KERVENO Maelle</dc:creator>
  <cp:lastModifiedBy>KERVENO Maelle</cp:lastModifiedBy>
  <cp:revision>1063</cp:revision>
  <cp:lastPrinted>2024-07-02T11:41:16Z</cp:lastPrinted>
  <dcterms:created xsi:type="dcterms:W3CDTF">2019-04-16T06:17:33Z</dcterms:created>
  <dcterms:modified xsi:type="dcterms:W3CDTF">2024-10-18T10:51:14Z</dcterms:modified>
</cp:coreProperties>
</file>