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7" r:id="rId2"/>
    <p:sldId id="262" r:id="rId3"/>
    <p:sldId id="263" r:id="rId4"/>
    <p:sldId id="266" r:id="rId5"/>
    <p:sldId id="267" r:id="rId6"/>
    <p:sldId id="264" r:id="rId7"/>
    <p:sldId id="265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E"/>
    <a:srgbClr val="005AA0"/>
    <a:srgbClr val="005A9A"/>
    <a:srgbClr val="E6007E"/>
    <a:srgbClr val="F5B891"/>
    <a:srgbClr val="7EABCB"/>
    <a:srgbClr val="EE7326"/>
    <a:srgbClr val="C6C6C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0025" autoAdjust="0"/>
  </p:normalViewPr>
  <p:slideViewPr>
    <p:cSldViewPr snapToGrid="0">
      <p:cViewPr varScale="1">
        <p:scale>
          <a:sx n="89" d="100"/>
          <a:sy n="89" d="100"/>
        </p:scale>
        <p:origin x="54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nTOF</a:t>
            </a:r>
            <a:r>
              <a:rPr lang="de-DE" dirty="0"/>
              <a:t> </a:t>
            </a:r>
            <a:r>
              <a:rPr lang="de-DE" dirty="0" err="1"/>
              <a:t>shutdown</a:t>
            </a:r>
            <a:r>
              <a:rPr lang="de-DE" dirty="0"/>
              <a:t> in 2026-2029 / OFFERR </a:t>
            </a:r>
            <a:r>
              <a:rPr lang="de-DE" dirty="0" err="1"/>
              <a:t>has</a:t>
            </a:r>
            <a:r>
              <a:rPr lang="de-DE" dirty="0"/>
              <a:t> last </a:t>
            </a:r>
            <a:r>
              <a:rPr lang="de-DE" dirty="0" err="1"/>
              <a:t>call</a:t>
            </a:r>
            <a:r>
              <a:rPr lang="de-DE" dirty="0"/>
              <a:t> 30/09/2025 and </a:t>
            </a:r>
            <a:r>
              <a:rPr lang="de-DE" dirty="0" err="1"/>
              <a:t>ends</a:t>
            </a:r>
            <a:r>
              <a:rPr lang="de-DE" dirty="0"/>
              <a:t> 31..08.2026 / ENEN2plus end date 31.05.2026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43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8709000" cy="197317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2" y="6187441"/>
            <a:ext cx="8786496" cy="18929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6267768"/>
            <a:ext cx="919040" cy="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Transnational access to facilities and scientific visits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Objectives  </a:t>
            </a:r>
          </a:p>
          <a:p>
            <a:r>
              <a:rPr lang="en-US" dirty="0"/>
              <a:t>Facilities for Transnational Access </a:t>
            </a:r>
          </a:p>
          <a:p>
            <a:r>
              <a:rPr lang="en-US" dirty="0"/>
              <a:t>Transnational Access  (Proposal, PAC Evaluation, Support )</a:t>
            </a:r>
          </a:p>
          <a:p>
            <a:r>
              <a:rPr lang="en-US" dirty="0"/>
              <a:t>Education  and Training visits </a:t>
            </a:r>
          </a:p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 eaLnBrk="1" latinLnBrk="0" hangingPunct="1"/>
            <a:r>
              <a:rPr lang="en-US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Arnd Junghans· a.Junghans@hzdr.de · www.hzdr.de</a:t>
            </a:r>
            <a:endParaRPr lang="de-DE" dirty="0">
              <a:effectLst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5DA2F2-8E41-492E-9B39-6679603A4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9D95505-9D89-494E-B7AC-CA07D6C9E2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3557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43FE43A2-AEA9-4DBC-90B5-A92B6563B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E6E5ED-50E3-4EC2-91C6-ACAEE6E343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21835A-2197-462A-91C5-DE8D7D5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FACILITY SUPPORT FOR BEAM TIME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DF67DA0-51E6-4BB1-94B8-B2C488DD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participating</a:t>
            </a:r>
            <a:r>
              <a:rPr lang="de-DE" dirty="0"/>
              <a:t> APRENDE </a:t>
            </a:r>
            <a:r>
              <a:rPr lang="de-DE" dirty="0" err="1"/>
              <a:t>facility</a:t>
            </a:r>
            <a:r>
              <a:rPr lang="de-DE" dirty="0"/>
              <a:t> </a:t>
            </a:r>
            <a:r>
              <a:rPr lang="de-DE" dirty="0" err="1"/>
              <a:t>receives</a:t>
            </a:r>
            <a:r>
              <a:rPr lang="de-DE" dirty="0"/>
              <a:t> beam time support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endorsed</a:t>
            </a:r>
            <a:r>
              <a:rPr lang="de-DE" dirty="0"/>
              <a:t> beam time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APRENDE PAC. The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time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and </a:t>
            </a:r>
            <a:r>
              <a:rPr lang="de-DE" dirty="0" err="1"/>
              <a:t>declared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APRENDE </a:t>
            </a:r>
            <a:r>
              <a:rPr lang="de-DE" dirty="0" err="1"/>
              <a:t>project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category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„D.2. </a:t>
            </a:r>
            <a:r>
              <a:rPr lang="de-DE" dirty="0" err="1"/>
              <a:t>Internally</a:t>
            </a:r>
            <a:r>
              <a:rPr lang="de-DE" dirty="0"/>
              <a:t> </a:t>
            </a:r>
            <a:r>
              <a:rPr lang="de-DE" dirty="0" err="1"/>
              <a:t>invoiced</a:t>
            </a:r>
            <a:r>
              <a:rPr lang="de-DE" dirty="0"/>
              <a:t> </a:t>
            </a:r>
            <a:r>
              <a:rPr lang="de-DE" dirty="0" err="1"/>
              <a:t>goods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“ and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participating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 (GANIL, CNRS, CVREZ, CERN, HZDR, IFIN-HH,  UPPSALA, JYVÄSKYLÄ, PTB)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in  EUR/ (beam time </a:t>
            </a:r>
            <a:r>
              <a:rPr lang="de-DE" dirty="0" err="1"/>
              <a:t>hour</a:t>
            </a:r>
            <a:r>
              <a:rPr lang="de-DE" dirty="0"/>
              <a:t>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facility</a:t>
            </a:r>
            <a:r>
              <a:rPr lang="de-DE" dirty="0"/>
              <a:t>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TAA </a:t>
            </a:r>
            <a:r>
              <a:rPr lang="de-DE" dirty="0" err="1"/>
              <a:t>experiments</a:t>
            </a:r>
            <a:r>
              <a:rPr lang="de-DE" dirty="0"/>
              <a:t>. 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C3C533C-9ABB-404A-AFAB-11D8CE49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7FFA4BC-A3F1-45C9-9172-23965076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A78D372-7C5D-4B81-9C39-7F1BA5B0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42BB57B1-9522-48C0-AFE5-C3F99B3D908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25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872820C-C1C8-434E-BD30-6F751332A1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DCDEA2-8AF2-46BB-ABBA-FEF93DEED5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052151-398D-4C04-A838-37BAC5D9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Schedule, </a:t>
            </a:r>
            <a:r>
              <a:rPr lang="de-DE" dirty="0" err="1"/>
              <a:t>Deliverables</a:t>
            </a:r>
            <a:r>
              <a:rPr lang="de-DE" dirty="0"/>
              <a:t> and Milestones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E651A8-BC3A-4F05-8F2D-8F345F3A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55" y="1169963"/>
            <a:ext cx="11087100" cy="464124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Schedule</a:t>
            </a:r>
            <a:r>
              <a:rPr lang="en-US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/>
              <a:t>PAC composition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Beam time unit cost from participating facilities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APRENDE website with TAA call for proposals / facility descriptions / proposal forms </a:t>
            </a:r>
          </a:p>
          <a:p>
            <a:pPr marL="285750" indent="-285750">
              <a:buFontTx/>
              <a:buChar char="-"/>
            </a:pPr>
            <a:r>
              <a:rPr lang="en-US" dirty="0"/>
              <a:t>Terms of References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Proposal Evaluation and progress monitoring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D6.2 – PAC 1 meeting minutes  M7</a:t>
            </a:r>
          </a:p>
          <a:p>
            <a:r>
              <a:rPr lang="en-US" dirty="0"/>
              <a:t>D6.3 – PAC 2 meeting minutes  M19</a:t>
            </a:r>
          </a:p>
          <a:p>
            <a:r>
              <a:rPr lang="en-US" dirty="0"/>
              <a:t>D6.4 – PAC 3 meeting minutes  M31</a:t>
            </a:r>
          </a:p>
          <a:p>
            <a:r>
              <a:rPr lang="en-US" dirty="0"/>
              <a:t>D6.5 – Report on user and training support M47</a:t>
            </a:r>
          </a:p>
          <a:p>
            <a:r>
              <a:rPr lang="en-US" dirty="0"/>
              <a:t>M17 – Election of the PAC members and terms of reference – short communication – M3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3B899C-0611-498C-AF5D-317501A7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68917BB-8168-41CB-9B2D-29B11ADE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4507CE-0598-4DC7-A0C6-05F4517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685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7192A101-5D67-4424-A7C1-4A3C2F6E57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1A903F-B787-4619-9A64-FFB373B886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CC613A-24CE-4094-B23B-D235FCCB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57B11B9-7E55-4357-AE15-E94C3634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91" y="1008598"/>
            <a:ext cx="11087100" cy="46412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calls for proposals for training activities of early-stage researchers and scientific visitors to develop</a:t>
            </a:r>
          </a:p>
          <a:p>
            <a:r>
              <a:rPr lang="en-US" dirty="0"/>
              <a:t>multidisciplinary nuclear competences.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 synergies between APRENDE and OFFERR, ENEN2Plus, and other projects supporting access to</a:t>
            </a:r>
          </a:p>
          <a:p>
            <a:r>
              <a:rPr lang="en-US" dirty="0"/>
              <a:t>experimental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</a:t>
            </a:r>
            <a:r>
              <a:rPr lang="en-US" b="1" dirty="0"/>
              <a:t>three calls for proposals </a:t>
            </a:r>
            <a:r>
              <a:rPr lang="en-US" dirty="0"/>
              <a:t>of experiments and training activities with a peer-review by a </a:t>
            </a:r>
          </a:p>
          <a:p>
            <a:r>
              <a:rPr lang="en-US" dirty="0"/>
              <a:t>Project Advisory Committee. Terms of reference for the PAC guarantee good scientific output, a </a:t>
            </a:r>
          </a:p>
          <a:p>
            <a:r>
              <a:rPr lang="en-US" dirty="0"/>
              <a:t>transparent, impartial, and effective selection process and efficient use of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b="1" dirty="0"/>
              <a:t>750 additional beam time hours </a:t>
            </a:r>
            <a:r>
              <a:rPr lang="en-US" dirty="0"/>
              <a:t>for external users at the participating consortium facilities</a:t>
            </a:r>
          </a:p>
          <a:p>
            <a:r>
              <a:rPr lang="en-US" dirty="0"/>
              <a:t>In  </a:t>
            </a:r>
            <a:r>
              <a:rPr lang="en-US" b="1" dirty="0"/>
              <a:t>15 experiments with a typical support of 50 beam time hours</a:t>
            </a:r>
            <a:r>
              <a:rPr lang="en-US" dirty="0"/>
              <a:t>. Two users will receive mobility </a:t>
            </a:r>
          </a:p>
          <a:p>
            <a:r>
              <a:rPr lang="en-US" dirty="0"/>
              <a:t>support for the length of the stay, typically 5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</a:t>
            </a:r>
            <a:r>
              <a:rPr lang="en-US" b="1" dirty="0"/>
              <a:t>10 education and training visits</a:t>
            </a:r>
            <a:r>
              <a:rPr lang="en-US" dirty="0"/>
              <a:t> of early-stage researchers or senior nuclear data experts for </a:t>
            </a:r>
          </a:p>
          <a:p>
            <a:r>
              <a:rPr lang="en-US" dirty="0"/>
              <a:t>scientific stays of up to 8 weeks at the consortium facilities. </a:t>
            </a:r>
          </a:p>
          <a:p>
            <a:r>
              <a:rPr lang="en-US" dirty="0"/>
              <a:t>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4B66881-C749-48A4-B31C-45039524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1A3FCA-275F-441E-8E3A-90EC9438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868B127-47F2-4ACF-93C6-009C0E0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662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6E860E8-6478-477C-8F5E-A79264D0B4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A35EBF-83DB-4CFE-9E9C-5BB21A0A33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00329A-1077-4777-9EFD-388D5708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Transnational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47A94FE-0AC3-4581-A25A-5C5E0E40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73" y="4635867"/>
            <a:ext cx="11273227" cy="1394991"/>
          </a:xfrm>
        </p:spPr>
        <p:txBody>
          <a:bodyPr/>
          <a:lstStyle/>
          <a:p>
            <a:r>
              <a:rPr lang="de-DE" b="1" dirty="0"/>
              <a:t>Neutron time of </a:t>
            </a:r>
            <a:r>
              <a:rPr lang="de-DE" b="1" dirty="0" err="1"/>
              <a:t>flight</a:t>
            </a:r>
            <a:r>
              <a:rPr lang="de-DE" b="1" dirty="0"/>
              <a:t> </a:t>
            </a:r>
            <a:r>
              <a:rPr lang="de-DE" b="1" dirty="0" err="1"/>
              <a:t>facilties</a:t>
            </a:r>
            <a:r>
              <a:rPr lang="de-DE" dirty="0"/>
              <a:t>:  </a:t>
            </a:r>
            <a:br>
              <a:rPr lang="de-DE" dirty="0"/>
            </a:br>
            <a:r>
              <a:rPr lang="de-DE" dirty="0"/>
              <a:t>NFS (GANIL), </a:t>
            </a:r>
            <a:r>
              <a:rPr lang="de-DE" dirty="0" err="1"/>
              <a:t>n_TOF</a:t>
            </a:r>
            <a:r>
              <a:rPr lang="de-DE" dirty="0"/>
              <a:t> (CERN), GELINA (JRC), </a:t>
            </a:r>
            <a:r>
              <a:rPr lang="de-DE" dirty="0" err="1"/>
              <a:t>nELBE</a:t>
            </a:r>
            <a:r>
              <a:rPr lang="de-DE" dirty="0"/>
              <a:t> (HZDR)</a:t>
            </a:r>
            <a:br>
              <a:rPr lang="de-DE" dirty="0"/>
            </a:br>
            <a:r>
              <a:rPr lang="de-DE" b="1" dirty="0"/>
              <a:t>Research </a:t>
            </a:r>
            <a:r>
              <a:rPr lang="de-DE" b="1" dirty="0" err="1"/>
              <a:t>reactors</a:t>
            </a:r>
            <a:r>
              <a:rPr lang="de-DE" dirty="0"/>
              <a:t>: CVREZ </a:t>
            </a:r>
            <a:br>
              <a:rPr lang="de-DE" dirty="0"/>
            </a:br>
            <a:r>
              <a:rPr lang="de-DE" b="1" dirty="0" err="1"/>
              <a:t>Charged</a:t>
            </a:r>
            <a:r>
              <a:rPr lang="de-DE" b="1" dirty="0"/>
              <a:t> </a:t>
            </a:r>
            <a:r>
              <a:rPr lang="de-DE" b="1" dirty="0" err="1"/>
              <a:t>particle</a:t>
            </a:r>
            <a:r>
              <a:rPr lang="de-DE" b="1" dirty="0"/>
              <a:t> </a:t>
            </a:r>
            <a:r>
              <a:rPr lang="de-DE" b="1" dirty="0" err="1"/>
              <a:t>beams</a:t>
            </a:r>
            <a:r>
              <a:rPr lang="de-DE" b="1" dirty="0"/>
              <a:t> and </a:t>
            </a:r>
            <a:r>
              <a:rPr lang="de-DE" b="1" dirty="0" err="1"/>
              <a:t>quasimonoenergetic</a:t>
            </a:r>
            <a:r>
              <a:rPr lang="de-DE" b="1" dirty="0"/>
              <a:t> </a:t>
            </a:r>
            <a:r>
              <a:rPr lang="de-DE" b="1" dirty="0" err="1"/>
              <a:t>neutrons</a:t>
            </a:r>
            <a:r>
              <a:rPr lang="de-DE" b="1" dirty="0"/>
              <a:t>:  </a:t>
            </a:r>
            <a:br>
              <a:rPr lang="de-DE" b="1" dirty="0"/>
            </a:br>
            <a:r>
              <a:rPr lang="de-DE" dirty="0"/>
              <a:t>ALTO(CNRS), GENESIS(CNRS) JRC, IFIN-HH,  UPPSALA, JYVÄSKYLÄ</a:t>
            </a:r>
            <a:br>
              <a:rPr lang="de-DE" dirty="0"/>
            </a:br>
            <a:r>
              <a:rPr lang="de-DE" b="1" dirty="0"/>
              <a:t>Reference </a:t>
            </a:r>
            <a:r>
              <a:rPr lang="de-DE" b="1" dirty="0" err="1"/>
              <a:t>neutron</a:t>
            </a:r>
            <a:r>
              <a:rPr lang="de-DE" b="1" dirty="0"/>
              <a:t> </a:t>
            </a:r>
            <a:r>
              <a:rPr lang="de-DE" b="1" dirty="0" err="1"/>
              <a:t>fields</a:t>
            </a:r>
            <a:r>
              <a:rPr lang="de-DE" b="1" dirty="0"/>
              <a:t>: </a:t>
            </a:r>
            <a:r>
              <a:rPr lang="de-DE" dirty="0"/>
              <a:t>PIAF (PTB)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3B428FC-3BA2-45BF-BB3E-496E3A81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D5C483F-EED3-47EE-B207-8121529B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E74202-0CBD-4F91-A483-D3E6C0F9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3</a:t>
            </a:fld>
            <a:endParaRPr lang="en-US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ECCA987-B1E2-4ABA-B652-0B9919BDC09A}"/>
              </a:ext>
            </a:extLst>
          </p:cNvPr>
          <p:cNvGrpSpPr/>
          <p:nvPr/>
        </p:nvGrpSpPr>
        <p:grpSpPr>
          <a:xfrm>
            <a:off x="552450" y="1323562"/>
            <a:ext cx="5689601" cy="2815058"/>
            <a:chOff x="1099155" y="1989377"/>
            <a:chExt cx="5689601" cy="2815058"/>
          </a:xfrm>
        </p:grpSpPr>
        <p:pic>
          <p:nvPicPr>
            <p:cNvPr id="14" name="Imagen 9">
              <a:extLst>
                <a:ext uri="{FF2B5EF4-FFF2-40B4-BE49-F238E27FC236}">
                  <a16:creationId xmlns:a16="http://schemas.microsoft.com/office/drawing/2014/main" id="{E5CB00D5-D2BE-46A5-851D-F46BA9EE7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073" t="14044" r="13937" b="12773"/>
            <a:stretch/>
          </p:blipFill>
          <p:spPr>
            <a:xfrm>
              <a:off x="4252892" y="3897126"/>
              <a:ext cx="917323" cy="907309"/>
            </a:xfrm>
            <a:prstGeom prst="rect">
              <a:avLst/>
            </a:prstGeom>
          </p:spPr>
        </p:pic>
        <p:pic>
          <p:nvPicPr>
            <p:cNvPr id="16" name="Imagen 11">
              <a:extLst>
                <a:ext uri="{FF2B5EF4-FFF2-40B4-BE49-F238E27FC236}">
                  <a16:creationId xmlns:a16="http://schemas.microsoft.com/office/drawing/2014/main" id="{39B14C90-B913-4EA6-98E9-A43634B3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9155" y="3167117"/>
              <a:ext cx="1381400" cy="333839"/>
            </a:xfrm>
            <a:prstGeom prst="rect">
              <a:avLst/>
            </a:prstGeom>
          </p:spPr>
        </p:pic>
        <p:grpSp>
          <p:nvGrpSpPr>
            <p:cNvPr id="18" name="Grupo 13">
              <a:extLst>
                <a:ext uri="{FF2B5EF4-FFF2-40B4-BE49-F238E27FC236}">
                  <a16:creationId xmlns:a16="http://schemas.microsoft.com/office/drawing/2014/main" id="{304443F1-A7CB-46DC-8A18-88081344B2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6189" y="1989377"/>
              <a:ext cx="1656316" cy="600562"/>
              <a:chOff x="326572" y="2710544"/>
              <a:chExt cx="5040086" cy="1689538"/>
            </a:xfrm>
          </p:grpSpPr>
          <p:pic>
            <p:nvPicPr>
              <p:cNvPr id="41" name="Imagen 14">
                <a:extLst>
                  <a:ext uri="{FF2B5EF4-FFF2-40B4-BE49-F238E27FC236}">
                    <a16:creationId xmlns:a16="http://schemas.microsoft.com/office/drawing/2014/main" id="{9D7988DA-DD76-4FAC-ADDB-19C9A3F6C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572" y="2710544"/>
                <a:ext cx="1905000" cy="1689538"/>
              </a:xfrm>
              <a:prstGeom prst="rect">
                <a:avLst/>
              </a:prstGeom>
            </p:spPr>
          </p:pic>
          <p:pic>
            <p:nvPicPr>
              <p:cNvPr id="42" name="Imagen 15">
                <a:extLst>
                  <a:ext uri="{FF2B5EF4-FFF2-40B4-BE49-F238E27FC236}">
                    <a16:creationId xmlns:a16="http://schemas.microsoft.com/office/drawing/2014/main" id="{FF3539E0-E748-4B8F-B908-2C4C040FD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7292"/>
              <a:stretch/>
            </p:blipFill>
            <p:spPr>
              <a:xfrm>
                <a:off x="2242458" y="2954538"/>
                <a:ext cx="3124200" cy="1427644"/>
              </a:xfrm>
              <a:prstGeom prst="rect">
                <a:avLst/>
              </a:prstGeom>
            </p:spPr>
          </p:pic>
        </p:grpSp>
        <p:pic>
          <p:nvPicPr>
            <p:cNvPr id="20" name="Imagen 20">
              <a:extLst>
                <a:ext uri="{FF2B5EF4-FFF2-40B4-BE49-F238E27FC236}">
                  <a16:creationId xmlns:a16="http://schemas.microsoft.com/office/drawing/2014/main" id="{D2ADC6EE-7E9C-4C0F-839D-BC3A0930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6602" y="3025841"/>
              <a:ext cx="1145103" cy="566413"/>
            </a:xfrm>
            <a:prstGeom prst="rect">
              <a:avLst/>
            </a:prstGeom>
          </p:spPr>
        </p:pic>
        <p:pic>
          <p:nvPicPr>
            <p:cNvPr id="22" name="Imagen 22">
              <a:extLst>
                <a:ext uri="{FF2B5EF4-FFF2-40B4-BE49-F238E27FC236}">
                  <a16:creationId xmlns:a16="http://schemas.microsoft.com/office/drawing/2014/main" id="{CC3B62B0-B6BA-4F4C-8C54-A28EA809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2226" y="4056993"/>
              <a:ext cx="917323" cy="561860"/>
            </a:xfrm>
            <a:prstGeom prst="rect">
              <a:avLst/>
            </a:prstGeom>
          </p:spPr>
        </p:pic>
        <p:pic>
          <p:nvPicPr>
            <p:cNvPr id="23" name="Imagen 23">
              <a:extLst>
                <a:ext uri="{FF2B5EF4-FFF2-40B4-BE49-F238E27FC236}">
                  <a16:creationId xmlns:a16="http://schemas.microsoft.com/office/drawing/2014/main" id="{007958CF-0C1E-4B9C-915C-73D0F84EC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884" y="1995203"/>
              <a:ext cx="711120" cy="705194"/>
            </a:xfrm>
            <a:prstGeom prst="rect">
              <a:avLst/>
            </a:prstGeom>
          </p:spPr>
        </p:pic>
        <p:pic>
          <p:nvPicPr>
            <p:cNvPr id="24" name="Imagen 24">
              <a:extLst>
                <a:ext uri="{FF2B5EF4-FFF2-40B4-BE49-F238E27FC236}">
                  <a16:creationId xmlns:a16="http://schemas.microsoft.com/office/drawing/2014/main" id="{98FD4F17-3CB3-4784-B74F-A3E38F8A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308" t="15302" r="14243" b="8203"/>
            <a:stretch/>
          </p:blipFill>
          <p:spPr>
            <a:xfrm>
              <a:off x="5755813" y="2942336"/>
              <a:ext cx="917323" cy="733425"/>
            </a:xfrm>
            <a:prstGeom prst="rect">
              <a:avLst/>
            </a:prstGeom>
          </p:spPr>
        </p:pic>
        <p:pic>
          <p:nvPicPr>
            <p:cNvPr id="25" name="Imagen 26">
              <a:extLst>
                <a:ext uri="{FF2B5EF4-FFF2-40B4-BE49-F238E27FC236}">
                  <a16:creationId xmlns:a16="http://schemas.microsoft.com/office/drawing/2014/main" id="{88BB93AA-1409-4A6A-9FAC-1503156CE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55" y="4134596"/>
              <a:ext cx="1045185" cy="51301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Imagen 32">
              <a:extLst>
                <a:ext uri="{FF2B5EF4-FFF2-40B4-BE49-F238E27FC236}">
                  <a16:creationId xmlns:a16="http://schemas.microsoft.com/office/drawing/2014/main" id="{CE8D5066-0F9D-4752-8932-B79E036B2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1362" t="18689" r="5695" b="18689"/>
            <a:stretch/>
          </p:blipFill>
          <p:spPr>
            <a:xfrm>
              <a:off x="4303244" y="3024537"/>
              <a:ext cx="917323" cy="692604"/>
            </a:xfrm>
            <a:prstGeom prst="rect">
              <a:avLst/>
            </a:prstGeom>
          </p:spPr>
        </p:pic>
        <p:pic>
          <p:nvPicPr>
            <p:cNvPr id="34" name="Imagen 38">
              <a:extLst>
                <a:ext uri="{FF2B5EF4-FFF2-40B4-BE49-F238E27FC236}">
                  <a16:creationId xmlns:a16="http://schemas.microsoft.com/office/drawing/2014/main" id="{D46C3931-73DD-4D1D-8D9A-2FB619EE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5564" y="2088641"/>
              <a:ext cx="1313192" cy="415153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6" name="Imagen 10">
            <a:extLst>
              <a:ext uri="{FF2B5EF4-FFF2-40B4-BE49-F238E27FC236}">
                <a16:creationId xmlns:a16="http://schemas.microsoft.com/office/drawing/2014/main" id="{9267FCDC-E6E7-4DE8-A82F-F5EE564110F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33" t="7044" r="57497" b="9112"/>
          <a:stretch/>
        </p:blipFill>
        <p:spPr>
          <a:xfrm>
            <a:off x="3706187" y="1235239"/>
            <a:ext cx="816617" cy="8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F705C72-E760-48DA-9207-E9D974F74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FEB30B-5983-446A-8954-037B9539B7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71CF25-6225-4BFC-B8AB-F9AEC6CD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Transnational Access and </a:t>
            </a:r>
            <a:r>
              <a:rPr lang="de-DE" dirty="0" err="1"/>
              <a:t>education</a:t>
            </a:r>
            <a:r>
              <a:rPr lang="de-DE" dirty="0"/>
              <a:t> and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visits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2AA0F34-BEC7-43E8-8343-98C6849E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CECF212-5662-444E-B7E6-D5EF0803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BBAB84C-A373-4645-A875-AB8DC62A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6BF7C2E-9CB2-4751-AD83-EA784AB4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35113"/>
            <a:ext cx="11087100" cy="4641850"/>
          </a:xfrm>
        </p:spPr>
        <p:txBody>
          <a:bodyPr/>
          <a:lstStyle/>
          <a:p>
            <a:r>
              <a:rPr lang="en-US" sz="2400" dirty="0"/>
              <a:t>Proposals for Transnational Access and Education and Training (Task 6.2) </a:t>
            </a:r>
          </a:p>
          <a:p>
            <a:r>
              <a:rPr lang="en-US" sz="2000" dirty="0"/>
              <a:t>Three calls for proposals in APRENDE:  </a:t>
            </a:r>
            <a:br>
              <a:rPr lang="en-US" sz="2000" dirty="0"/>
            </a:br>
            <a:r>
              <a:rPr lang="en-US" sz="2000" dirty="0"/>
              <a:t>15. March 2025,15. March 2026, 15. March 2027</a:t>
            </a:r>
            <a:br>
              <a:rPr lang="en-US" sz="2000" dirty="0"/>
            </a:br>
            <a:r>
              <a:rPr lang="en-US" sz="2000" dirty="0"/>
              <a:t>Proposal evaluation by a Project Advisory Committee (PAC) of external experts</a:t>
            </a:r>
          </a:p>
          <a:p>
            <a:endParaRPr lang="de-DE" dirty="0"/>
          </a:p>
          <a:p>
            <a:r>
              <a:rPr lang="de-DE" sz="2400" dirty="0"/>
              <a:t>Transnational Access </a:t>
            </a:r>
            <a:r>
              <a:rPr lang="de-DE" sz="2400" dirty="0" err="1"/>
              <a:t>to</a:t>
            </a:r>
            <a:r>
              <a:rPr lang="de-DE" sz="2400" dirty="0"/>
              <a:t> Neutron beam </a:t>
            </a:r>
            <a:r>
              <a:rPr lang="de-DE" sz="2400" dirty="0" err="1"/>
              <a:t>facilities</a:t>
            </a:r>
            <a:r>
              <a:rPr lang="de-DE" sz="2400" dirty="0"/>
              <a:t>  (Task 6.3)</a:t>
            </a:r>
            <a:br>
              <a:rPr lang="de-DE" dirty="0"/>
            </a:br>
            <a:r>
              <a:rPr lang="de-DE" sz="2000" dirty="0"/>
              <a:t>750 beam time </a:t>
            </a:r>
            <a:r>
              <a:rPr lang="de-DE" sz="2000" dirty="0" err="1"/>
              <a:t>hours</a:t>
            </a:r>
            <a:r>
              <a:rPr lang="de-DE" sz="2000" dirty="0"/>
              <a:t> supported in 15 </a:t>
            </a:r>
            <a:r>
              <a:rPr lang="de-DE" sz="2000" dirty="0" err="1"/>
              <a:t>typical</a:t>
            </a:r>
            <a:r>
              <a:rPr lang="de-DE" sz="2000" dirty="0"/>
              <a:t> </a:t>
            </a:r>
            <a:r>
              <a:rPr lang="de-DE" sz="2000" dirty="0" err="1"/>
              <a:t>experiments</a:t>
            </a:r>
            <a:r>
              <a:rPr lang="de-DE" sz="2000" dirty="0"/>
              <a:t>  </a:t>
            </a:r>
            <a:br>
              <a:rPr lang="de-DE" sz="2000" dirty="0"/>
            </a:br>
            <a:r>
              <a:rPr lang="de-DE" sz="2000" dirty="0"/>
              <a:t>2 </a:t>
            </a:r>
            <a:r>
              <a:rPr lang="de-DE" sz="2000" dirty="0" err="1"/>
              <a:t>users</a:t>
            </a:r>
            <a:r>
              <a:rPr lang="de-DE" sz="2000" dirty="0"/>
              <a:t> per </a:t>
            </a:r>
            <a:r>
              <a:rPr lang="de-DE" sz="2000" dirty="0" err="1"/>
              <a:t>experiment</a:t>
            </a:r>
            <a:r>
              <a:rPr lang="de-DE" sz="2000" dirty="0"/>
              <a:t> supported </a:t>
            </a:r>
            <a:r>
              <a:rPr lang="de-DE" sz="2000" dirty="0" err="1"/>
              <a:t>for</a:t>
            </a:r>
            <a:r>
              <a:rPr lang="de-DE" sz="2000" dirty="0"/>
              <a:t> 5 </a:t>
            </a:r>
            <a:r>
              <a:rPr lang="de-DE" sz="2000" dirty="0" err="1"/>
              <a:t>days</a:t>
            </a:r>
            <a:endParaRPr lang="de-DE" sz="2000" dirty="0"/>
          </a:p>
          <a:p>
            <a:endParaRPr lang="de-DE" dirty="0"/>
          </a:p>
          <a:p>
            <a:r>
              <a:rPr lang="de-DE" sz="2400" dirty="0"/>
              <a:t>Training of </a:t>
            </a:r>
            <a:r>
              <a:rPr lang="de-DE" sz="2400" dirty="0" err="1"/>
              <a:t>early</a:t>
            </a:r>
            <a:r>
              <a:rPr lang="de-DE" sz="2400" dirty="0"/>
              <a:t> </a:t>
            </a:r>
            <a:r>
              <a:rPr lang="de-DE" sz="2400" dirty="0" err="1"/>
              <a:t>stage</a:t>
            </a:r>
            <a:r>
              <a:rPr lang="de-DE" sz="2400" dirty="0"/>
              <a:t> </a:t>
            </a:r>
            <a:r>
              <a:rPr lang="de-DE" sz="2400" dirty="0" err="1"/>
              <a:t>researchers</a:t>
            </a:r>
            <a:r>
              <a:rPr lang="de-DE" sz="2400" dirty="0"/>
              <a:t> and </a:t>
            </a:r>
            <a:r>
              <a:rPr lang="de-DE" sz="2400" dirty="0" err="1"/>
              <a:t>scientific</a:t>
            </a:r>
            <a:r>
              <a:rPr lang="de-DE" sz="2400" dirty="0"/>
              <a:t> </a:t>
            </a:r>
            <a:r>
              <a:rPr lang="de-DE" sz="2400" dirty="0" err="1"/>
              <a:t>visits</a:t>
            </a:r>
            <a:r>
              <a:rPr lang="de-DE" sz="2400" dirty="0"/>
              <a:t> (Task 6.4)</a:t>
            </a:r>
            <a:br>
              <a:rPr lang="de-DE" dirty="0"/>
            </a:br>
            <a:r>
              <a:rPr lang="de-DE" sz="2000" dirty="0"/>
              <a:t>10 </a:t>
            </a:r>
            <a:r>
              <a:rPr lang="de-DE" sz="2000" dirty="0" err="1"/>
              <a:t>research</a:t>
            </a:r>
            <a:r>
              <a:rPr lang="de-DE" sz="2000" dirty="0"/>
              <a:t> </a:t>
            </a:r>
            <a:r>
              <a:rPr lang="de-DE" sz="2000" dirty="0" err="1"/>
              <a:t>stays</a:t>
            </a:r>
            <a:r>
              <a:rPr lang="de-DE" sz="2000" dirty="0"/>
              <a:t> of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8 </a:t>
            </a:r>
            <a:r>
              <a:rPr lang="de-DE" sz="2000" dirty="0" err="1"/>
              <a:t>weeks</a:t>
            </a:r>
            <a:endParaRPr lang="de-DE" sz="2000" dirty="0"/>
          </a:p>
          <a:p>
            <a:r>
              <a:rPr lang="de-DE" dirty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266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CBC75BD-6F3F-436F-8D17-52069A00DA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FA194E-3542-424B-933F-880EFE77F2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07E03BC-B624-433C-A2DA-850A43A0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Access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beam </a:t>
            </a:r>
            <a:r>
              <a:rPr lang="de-DE" dirty="0" err="1"/>
              <a:t>facilities</a:t>
            </a:r>
            <a:r>
              <a:rPr lang="de-DE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8607D9-2944-4AE2-987D-384DD975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93B845E-E7FA-4D04-975A-D3113C0A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8E9903-9E9E-4665-9415-4D6BAB98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AF0428C1-D7BF-41EC-8856-F24859C651D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C8DE969-EB69-4B51-9B3F-464204FC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07" y="1535113"/>
            <a:ext cx="11087100" cy="4641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 for 750 hours of additional beam time hours, 15 typical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Two researchers can be supported for up to 5 days.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Early stage researchers (less than 6 years since PhD) preferably supported.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TAA Pooling scheme continued (see  ARIEL 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Selection of Experiments by the Project Advisory Committee based </a:t>
            </a:r>
            <a:br>
              <a:rPr lang="en-US" sz="2000" dirty="0"/>
            </a:br>
            <a:r>
              <a:rPr lang="en-US" sz="2000" dirty="0"/>
              <a:t>on scientific excellence and relevance to the ARIEL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Synergies with EURATOM OFFERR and ENEN2+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Three calls for proposals starting with 15. February 2024</a:t>
            </a:r>
          </a:p>
          <a:p>
            <a:endParaRPr lang="en-US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301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A94E43F-D0DD-4D00-992D-2DF172F62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EE9E78-DC9D-416D-BAFD-DE157074EE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9D7D2B-9026-4870-866F-FE9E1C74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Training of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and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28EA8A6-D3F3-44B6-923B-037530361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10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stays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8 </a:t>
            </a:r>
            <a:r>
              <a:rPr lang="de-DE" dirty="0" err="1"/>
              <a:t>weeks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Training </a:t>
            </a:r>
            <a:r>
              <a:rPr lang="de-DE" dirty="0" err="1"/>
              <a:t>activities</a:t>
            </a:r>
            <a:r>
              <a:rPr lang="de-DE" dirty="0"/>
              <a:t> of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/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APRENDE </a:t>
            </a:r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institutes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international </a:t>
            </a:r>
            <a:r>
              <a:rPr lang="de-DE" dirty="0" err="1"/>
              <a:t>institutes</a:t>
            </a:r>
            <a:r>
              <a:rPr lang="de-DE" dirty="0"/>
              <a:t>  (IAEA / OECD NEA)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student graduate education +  training of engineers and technicians +</a:t>
            </a:r>
            <a:br>
              <a:rPr lang="en-US" dirty="0"/>
            </a:br>
            <a:r>
              <a:rPr lang="en-US" dirty="0"/>
              <a:t>sharing knowledge between experienced researchers.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by the Project Advisory Committee based on scientific excellence and relevance to the APRENDE objectives in collaboration with ENEN, Synergy with ENEN2+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C29D3AE-0DCA-42B2-81F5-5D4DC0BC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F94ED59-F3CC-4B44-BFD0-AA8B34C1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F7A0874-B8B7-4A3C-BE80-B22C2167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462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4C41762-9FFF-435D-B3F8-7201BC546C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C69097-A1D5-445C-B10D-06DDAE4083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FD2E9F-B986-4BEC-8EBB-E0FFBA05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evaluation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8C62CD-8393-4EEC-B8E0-C23C7462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Scientific importance and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Originality and innovative aspect, both from the scientific and technological point of view.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Feasibility and quality of nuclear data that can be obtained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Importance for the objectives of the APRENDE project, the APRENDE institutes and consortium</a:t>
            </a:r>
            <a:br>
              <a:rPr lang="en-US" dirty="0"/>
            </a:br>
            <a:r>
              <a:rPr lang="en-US" dirty="0"/>
              <a:t>and strategic goals of the Euratom Work </a:t>
            </a:r>
            <a:r>
              <a:rPr lang="en-US" dirty="0" err="1"/>
              <a:t>Programme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Relevance to the nuclear data community needs (e.g. HPRL)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Preference will be given to experiments that involve actively early stage researchers not more than 6 years after the PhD.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education and training benefits of the project need to be explained. 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85B8069-C5ED-4B96-82A4-0407DC1E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C0FC74E-A42C-4404-8549-C891C936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2E9BA41-040B-4700-A1B6-F5D76E16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60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4A795D5-3F8A-4A1D-9EED-EBBC79B993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9E9DA0-9666-443F-B0F1-0F2F6F3676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66157B-161D-4A82-B0E2-17D891E7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Project Advisory Committee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02643FE-C77D-49D0-90B7-2927F93D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F815650-71F9-48E9-B361-71367682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40C320-C78E-40C1-9881-8A416195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2BD6F92-DCEF-4C4B-AC19-A86FB960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35113"/>
            <a:ext cx="11087100" cy="464185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Daniel </a:t>
            </a:r>
            <a:r>
              <a:rPr lang="de-DE" dirty="0" err="1"/>
              <a:t>Cano</a:t>
            </a:r>
            <a:r>
              <a:rPr lang="de-DE" dirty="0"/>
              <a:t>-Ott, CIEMAT</a:t>
            </a:r>
          </a:p>
          <a:p>
            <a:r>
              <a:rPr lang="de-DE" dirty="0"/>
              <a:t>Roberto Capote, IAEA</a:t>
            </a:r>
          </a:p>
          <a:p>
            <a:r>
              <a:rPr lang="de-DE" dirty="0"/>
              <a:t>Robert </a:t>
            </a:r>
            <a:r>
              <a:rPr lang="de-DE" dirty="0" err="1"/>
              <a:t>Jacqmin</a:t>
            </a:r>
            <a:r>
              <a:rPr lang="de-DE" dirty="0"/>
              <a:t>, CEA</a:t>
            </a:r>
          </a:p>
          <a:p>
            <a:r>
              <a:rPr lang="de-DE" dirty="0"/>
              <a:t>Maëlle </a:t>
            </a:r>
            <a:r>
              <a:rPr lang="de-DE" dirty="0" err="1"/>
              <a:t>Kerveno</a:t>
            </a:r>
            <a:r>
              <a:rPr lang="de-DE" dirty="0"/>
              <a:t>, CNRS</a:t>
            </a:r>
          </a:p>
          <a:p>
            <a:r>
              <a:rPr lang="de-DE" dirty="0"/>
              <a:t>Gert van den </a:t>
            </a:r>
            <a:r>
              <a:rPr lang="de-DE" dirty="0" err="1"/>
              <a:t>Eynde</a:t>
            </a:r>
            <a:r>
              <a:rPr lang="de-DE" dirty="0"/>
              <a:t>, SCK CEN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74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4A5BB83-90FF-44C4-AD5B-97AB1857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381DD3-E49A-410D-A32F-6117B68076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D95B3D-6DB2-4BEA-997D-F9988945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regulations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support in APRENDE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BD28C-B295-4CA4-8F25-6491DE85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535723"/>
            <a:ext cx="11409681" cy="4641240"/>
          </a:xfrm>
        </p:spPr>
        <p:txBody>
          <a:bodyPr/>
          <a:lstStyle/>
          <a:p>
            <a:r>
              <a:rPr lang="de-DE" b="1" dirty="0"/>
              <a:t>Financial support 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experiment</a:t>
            </a:r>
            <a:r>
              <a:rPr lang="de-DE" b="1" dirty="0"/>
              <a:t> </a:t>
            </a:r>
            <a:r>
              <a:rPr lang="de-DE" b="1" dirty="0" err="1"/>
              <a:t>users</a:t>
            </a:r>
            <a:r>
              <a:rPr lang="de-DE" b="1" dirty="0"/>
              <a:t> and </a:t>
            </a:r>
            <a:r>
              <a:rPr lang="de-DE" b="1" dirty="0" err="1"/>
              <a:t>early</a:t>
            </a:r>
            <a:r>
              <a:rPr lang="de-DE" b="1" dirty="0"/>
              <a:t> </a:t>
            </a:r>
            <a:r>
              <a:rPr lang="de-DE" b="1" dirty="0" err="1"/>
              <a:t>stage</a:t>
            </a:r>
            <a:r>
              <a:rPr lang="de-DE" b="1" dirty="0"/>
              <a:t> </a:t>
            </a:r>
            <a:r>
              <a:rPr lang="de-DE" b="1" dirty="0" err="1"/>
              <a:t>researchers</a:t>
            </a:r>
            <a:r>
              <a:rPr lang="de-DE" b="1" dirty="0"/>
              <a:t> </a:t>
            </a:r>
            <a:r>
              <a:rPr lang="de-DE" b="1" dirty="0" err="1"/>
              <a:t>depends</a:t>
            </a:r>
            <a:r>
              <a:rPr lang="de-DE" b="1" dirty="0"/>
              <a:t> on </a:t>
            </a:r>
            <a:r>
              <a:rPr lang="de-DE" b="1" dirty="0" err="1"/>
              <a:t>status</a:t>
            </a:r>
            <a:r>
              <a:rPr lang="de-DE" b="1" dirty="0"/>
              <a:t> of </a:t>
            </a:r>
            <a:r>
              <a:rPr lang="de-DE" b="1" dirty="0" err="1"/>
              <a:t>employment</a:t>
            </a:r>
            <a:r>
              <a:rPr lang="de-DE" b="1" dirty="0"/>
              <a:t>: </a:t>
            </a:r>
          </a:p>
          <a:p>
            <a:endParaRPr lang="de-DE" dirty="0"/>
          </a:p>
          <a:p>
            <a:r>
              <a:rPr lang="de-DE" dirty="0" err="1"/>
              <a:t>Employees</a:t>
            </a:r>
            <a:r>
              <a:rPr lang="de-DE" dirty="0"/>
              <a:t> of APRENDE </a:t>
            </a:r>
            <a:r>
              <a:rPr lang="de-DE" dirty="0" err="1"/>
              <a:t>beneficiaries</a:t>
            </a:r>
            <a:r>
              <a:rPr lang="de-DE" dirty="0"/>
              <a:t> </a:t>
            </a:r>
            <a:r>
              <a:rPr lang="de-DE" dirty="0" err="1"/>
              <a:t>receive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support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institutes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endorsed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APRENDE PAC.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Early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/>
              <a:t>not</a:t>
            </a:r>
            <a:r>
              <a:rPr lang="de-DE" dirty="0"/>
              <a:t> </a:t>
            </a:r>
            <a:r>
              <a:rPr lang="de-DE" dirty="0" err="1"/>
              <a:t>employed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 APRENDE </a:t>
            </a:r>
            <a:r>
              <a:rPr lang="de-DE" dirty="0" err="1"/>
              <a:t>beneficiary</a:t>
            </a:r>
            <a:r>
              <a:rPr lang="de-DE" dirty="0"/>
              <a:t>,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reimbursed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private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HZDR (Financial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support 400 EUR </a:t>
            </a:r>
            <a:r>
              <a:rPr lang="de-DE" dirty="0" err="1"/>
              <a:t>based</a:t>
            </a:r>
            <a:r>
              <a:rPr lang="de-DE" dirty="0"/>
              <a:t> on real </a:t>
            </a:r>
            <a:r>
              <a:rPr lang="de-DE" dirty="0" err="1"/>
              <a:t>cost</a:t>
            </a:r>
            <a:r>
              <a:rPr lang="de-DE" dirty="0"/>
              <a:t>, and 150 EUR per </a:t>
            </a:r>
            <a:r>
              <a:rPr lang="de-DE" dirty="0" err="1"/>
              <a:t>diem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accomodation</a:t>
            </a:r>
            <a:r>
              <a:rPr lang="de-DE" dirty="0"/>
              <a:t> and </a:t>
            </a:r>
            <a:r>
              <a:rPr lang="de-DE" dirty="0" err="1"/>
              <a:t>subsistence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endorsed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APRENDE PAC. (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ARIEL) 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participant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Employer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specified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APRENDE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forms</a:t>
            </a:r>
            <a:r>
              <a:rPr lang="de-DE" dirty="0"/>
              <a:t>.   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52D7A4B-E5C0-425A-BC13-545AD7DB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AF5D7CF-DE1F-4367-8A96-AEC32EA3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71DB1C7-1C6B-4EB4-870C-09E4DED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E352C3AE-8F11-4AF7-A192-78287279ED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705768"/>
      </p:ext>
    </p:extLst>
  </p:cSld>
  <p:clrMapOvr>
    <a:masterClrMapping/>
  </p:clrMapOvr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.pptx" id="{1746AFC9-9D9A-4C2D-B2BC-D7E3E2E0EBCD}" vid="{BE5915EC-7EBA-43DB-B7F5-8C1C5FBF44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1096</Words>
  <Application>Microsoft Office PowerPoint</Application>
  <PresentationFormat>Breitbild</PresentationFormat>
  <Paragraphs>121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HZDR_Office_Design</vt:lpstr>
      <vt:lpstr>Transnational access to facilities and scientific visits</vt:lpstr>
      <vt:lpstr>Objectives </vt:lpstr>
      <vt:lpstr>Transnational access facilities</vt:lpstr>
      <vt:lpstr>Activities for Transnational Access and education and training visits</vt:lpstr>
      <vt:lpstr>Access to neutron beam facilities </vt:lpstr>
      <vt:lpstr>Training of early stage researchers and scientific visits  </vt:lpstr>
      <vt:lpstr>Objectives for the proposal evaluation</vt:lpstr>
      <vt:lpstr>Project Advisory Committee</vt:lpstr>
      <vt:lpstr>Important regulations for mobility support in APRENDE</vt:lpstr>
      <vt:lpstr>FACILITY SUPPORT FOR BEAM TIME </vt:lpstr>
      <vt:lpstr>Schedule, Deliverables and Milestones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Junghans, Dr. Arnd (FWKK) - 1750</dc:creator>
  <cp:lastModifiedBy>Junghans, Dr. Arnd (FWKK) - 1750</cp:lastModifiedBy>
  <cp:revision>40</cp:revision>
  <dcterms:created xsi:type="dcterms:W3CDTF">2024-10-01T07:24:44Z</dcterms:created>
  <dcterms:modified xsi:type="dcterms:W3CDTF">2024-10-02T10:51:09Z</dcterms:modified>
</cp:coreProperties>
</file>