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692" r:id="rId3"/>
    <p:sldId id="693" r:id="rId4"/>
    <p:sldId id="694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1C1210"/>
    <a:srgbClr val="F2F2F2"/>
    <a:srgbClr val="7F7F7F"/>
    <a:srgbClr val="EBF1D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B8015-E8DC-41EF-90E4-D939EA75BA80}" v="3" dt="2024-10-15T11:20:40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281" autoAdjust="0"/>
  </p:normalViewPr>
  <p:slideViewPr>
    <p:cSldViewPr>
      <p:cViewPr varScale="1">
        <p:scale>
          <a:sx n="90" d="100"/>
          <a:sy n="90" d="100"/>
        </p:scale>
        <p:origin x="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73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UERRERO SANCHEZ" userId="a1dc57c8-2121-4961-9454-272a9433189a" providerId="ADAL" clId="{D36B8015-E8DC-41EF-90E4-D939EA75BA80}"/>
    <pc:docChg chg="undo custSel addSld delSld modSld">
      <pc:chgData name="CARLOS GUERRERO SANCHEZ" userId="a1dc57c8-2121-4961-9454-272a9433189a" providerId="ADAL" clId="{D36B8015-E8DC-41EF-90E4-D939EA75BA80}" dt="2024-10-16T10:32:13.840" v="1286" actId="20577"/>
      <pc:docMkLst>
        <pc:docMk/>
      </pc:docMkLst>
      <pc:sldChg chg="addSp modSp mod">
        <pc:chgData name="CARLOS GUERRERO SANCHEZ" userId="a1dc57c8-2121-4961-9454-272a9433189a" providerId="ADAL" clId="{D36B8015-E8DC-41EF-90E4-D939EA75BA80}" dt="2024-10-15T11:20:40.647" v="1155"/>
        <pc:sldMkLst>
          <pc:docMk/>
          <pc:sldMk cId="625681812" sldId="256"/>
        </pc:sldMkLst>
        <pc:spChg chg="mod">
          <ac:chgData name="CARLOS GUERRERO SANCHEZ" userId="a1dc57c8-2121-4961-9454-272a9433189a" providerId="ADAL" clId="{D36B8015-E8DC-41EF-90E4-D939EA75BA80}" dt="2024-10-15T11:20:40.647" v="1155"/>
          <ac:spMkLst>
            <pc:docMk/>
            <pc:sldMk cId="625681812" sldId="256"/>
            <ac:spMk id="4" creationId="{12616263-800E-8EDF-E390-4C62115EBF02}"/>
          </ac:spMkLst>
        </pc:spChg>
        <pc:spChg chg="mod">
          <ac:chgData name="CARLOS GUERRERO SANCHEZ" userId="a1dc57c8-2121-4961-9454-272a9433189a" providerId="ADAL" clId="{D36B8015-E8DC-41EF-90E4-D939EA75BA80}" dt="2024-10-15T08:48:00.752" v="52" actId="403"/>
          <ac:spMkLst>
            <pc:docMk/>
            <pc:sldMk cId="625681812" sldId="256"/>
            <ac:spMk id="7" creationId="{00000000-0000-0000-0000-000000000000}"/>
          </ac:spMkLst>
        </pc:spChg>
        <pc:grpChg chg="add mod">
          <ac:chgData name="CARLOS GUERRERO SANCHEZ" userId="a1dc57c8-2121-4961-9454-272a9433189a" providerId="ADAL" clId="{D36B8015-E8DC-41EF-90E4-D939EA75BA80}" dt="2024-10-15T11:20:40.647" v="1155"/>
          <ac:grpSpMkLst>
            <pc:docMk/>
            <pc:sldMk cId="625681812" sldId="256"/>
            <ac:grpSpMk id="3" creationId="{37BA36E3-C210-6561-E373-02BF276F7013}"/>
          </ac:grpSpMkLst>
        </pc:grpChg>
        <pc:picChg chg="mod">
          <ac:chgData name="CARLOS GUERRERO SANCHEZ" userId="a1dc57c8-2121-4961-9454-272a9433189a" providerId="ADAL" clId="{D36B8015-E8DC-41EF-90E4-D939EA75BA80}" dt="2024-10-15T11:20:40.647" v="1155"/>
          <ac:picMkLst>
            <pc:docMk/>
            <pc:sldMk cId="625681812" sldId="256"/>
            <ac:picMk id="5" creationId="{07FED9F0-8319-CF47-CAF6-03E48263E72B}"/>
          </ac:picMkLst>
        </pc:picChg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2082560022" sldId="678"/>
        </pc:sldMkLst>
      </pc:sldChg>
      <pc:sldChg chg="del">
        <pc:chgData name="CARLOS GUERRERO SANCHEZ" userId="a1dc57c8-2121-4961-9454-272a9433189a" providerId="ADAL" clId="{D36B8015-E8DC-41EF-90E4-D939EA75BA80}" dt="2024-10-15T08:45:57.254" v="24" actId="47"/>
        <pc:sldMkLst>
          <pc:docMk/>
          <pc:sldMk cId="263635861" sldId="681"/>
        </pc:sldMkLst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1996586510" sldId="683"/>
        </pc:sldMkLst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591746734" sldId="686"/>
        </pc:sldMkLst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4276112439" sldId="687"/>
        </pc:sldMkLst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2249598564" sldId="690"/>
        </pc:sldMkLst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3666682299" sldId="691"/>
        </pc:sldMkLst>
      </pc:sldChg>
      <pc:sldChg chg="modSp mod">
        <pc:chgData name="CARLOS GUERRERO SANCHEZ" userId="a1dc57c8-2121-4961-9454-272a9433189a" providerId="ADAL" clId="{D36B8015-E8DC-41EF-90E4-D939EA75BA80}" dt="2024-10-15T11:13:18.347" v="1154" actId="5793"/>
        <pc:sldMkLst>
          <pc:docMk/>
          <pc:sldMk cId="566189657" sldId="692"/>
        </pc:sldMkLst>
        <pc:spChg chg="mod">
          <ac:chgData name="CARLOS GUERRERO SANCHEZ" userId="a1dc57c8-2121-4961-9454-272a9433189a" providerId="ADAL" clId="{D36B8015-E8DC-41EF-90E4-D939EA75BA80}" dt="2024-10-15T09:07:13.763" v="251" actId="20577"/>
          <ac:spMkLst>
            <pc:docMk/>
            <pc:sldMk cId="566189657" sldId="692"/>
            <ac:spMk id="2" creationId="{B484FDF8-59BE-D263-566C-05B6096DD45C}"/>
          </ac:spMkLst>
        </pc:spChg>
        <pc:spChg chg="mod">
          <ac:chgData name="CARLOS GUERRERO SANCHEZ" userId="a1dc57c8-2121-4961-9454-272a9433189a" providerId="ADAL" clId="{D36B8015-E8DC-41EF-90E4-D939EA75BA80}" dt="2024-10-15T11:13:18.347" v="1154" actId="5793"/>
          <ac:spMkLst>
            <pc:docMk/>
            <pc:sldMk cId="566189657" sldId="692"/>
            <ac:spMk id="4" creationId="{4A0078F6-44D5-8561-A306-121C67D7789D}"/>
          </ac:spMkLst>
        </pc:spChg>
      </pc:sldChg>
      <pc:sldChg chg="addSp delSp modSp new mod">
        <pc:chgData name="CARLOS GUERRERO SANCHEZ" userId="a1dc57c8-2121-4961-9454-272a9433189a" providerId="ADAL" clId="{D36B8015-E8DC-41EF-90E4-D939EA75BA80}" dt="2024-10-15T09:06:20.033" v="230" actId="20577"/>
        <pc:sldMkLst>
          <pc:docMk/>
          <pc:sldMk cId="860490145" sldId="693"/>
        </pc:sldMkLst>
        <pc:spChg chg="mod">
          <ac:chgData name="CARLOS GUERRERO SANCHEZ" userId="a1dc57c8-2121-4961-9454-272a9433189a" providerId="ADAL" clId="{D36B8015-E8DC-41EF-90E4-D939EA75BA80}" dt="2024-10-15T09:06:20.033" v="230" actId="20577"/>
          <ac:spMkLst>
            <pc:docMk/>
            <pc:sldMk cId="860490145" sldId="693"/>
            <ac:spMk id="2" creationId="{582A558C-02DE-512C-5274-9480E3AC9D72}"/>
          </ac:spMkLst>
        </pc:spChg>
        <pc:spChg chg="del">
          <ac:chgData name="CARLOS GUERRERO SANCHEZ" userId="a1dc57c8-2121-4961-9454-272a9433189a" providerId="ADAL" clId="{D36B8015-E8DC-41EF-90E4-D939EA75BA80}" dt="2024-10-15T09:02:38.905" v="140" actId="478"/>
          <ac:spMkLst>
            <pc:docMk/>
            <pc:sldMk cId="860490145" sldId="693"/>
            <ac:spMk id="4" creationId="{253BE658-7F9C-0B6C-C3AC-3729E007520F}"/>
          </ac:spMkLst>
        </pc:spChg>
        <pc:spChg chg="add mod">
          <ac:chgData name="CARLOS GUERRERO SANCHEZ" userId="a1dc57c8-2121-4961-9454-272a9433189a" providerId="ADAL" clId="{D36B8015-E8DC-41EF-90E4-D939EA75BA80}" dt="2024-10-15T09:03:44.622" v="153" actId="1076"/>
          <ac:spMkLst>
            <pc:docMk/>
            <pc:sldMk cId="860490145" sldId="693"/>
            <ac:spMk id="8" creationId="{946189A2-1E25-960E-33EA-2D1BCEB73C43}"/>
          </ac:spMkLst>
        </pc:spChg>
        <pc:spChg chg="add mod">
          <ac:chgData name="CARLOS GUERRERO SANCHEZ" userId="a1dc57c8-2121-4961-9454-272a9433189a" providerId="ADAL" clId="{D36B8015-E8DC-41EF-90E4-D939EA75BA80}" dt="2024-10-15T09:05:23.724" v="168" actId="1076"/>
          <ac:spMkLst>
            <pc:docMk/>
            <pc:sldMk cId="860490145" sldId="693"/>
            <ac:spMk id="12" creationId="{3155618E-72A7-3ABB-CF88-B2C41D5EA939}"/>
          </ac:spMkLst>
        </pc:spChg>
        <pc:picChg chg="add mod">
          <ac:chgData name="CARLOS GUERRERO SANCHEZ" userId="a1dc57c8-2121-4961-9454-272a9433189a" providerId="ADAL" clId="{D36B8015-E8DC-41EF-90E4-D939EA75BA80}" dt="2024-10-15T09:04:41.521" v="160" actId="14100"/>
          <ac:picMkLst>
            <pc:docMk/>
            <pc:sldMk cId="860490145" sldId="693"/>
            <ac:picMk id="6" creationId="{E3AE3D0F-6B14-D512-E0E7-BA641569BB4F}"/>
          </ac:picMkLst>
        </pc:picChg>
        <pc:picChg chg="add mod modCrop">
          <ac:chgData name="CARLOS GUERRERO SANCHEZ" userId="a1dc57c8-2121-4961-9454-272a9433189a" providerId="ADAL" clId="{D36B8015-E8DC-41EF-90E4-D939EA75BA80}" dt="2024-10-15T09:04:58.464" v="162" actId="732"/>
          <ac:picMkLst>
            <pc:docMk/>
            <pc:sldMk cId="860490145" sldId="693"/>
            <ac:picMk id="10" creationId="{EE4D751E-BDAA-68F4-3A64-74EDA19D4E1F}"/>
          </ac:picMkLst>
        </pc:picChg>
      </pc:sldChg>
      <pc:sldChg chg="del">
        <pc:chgData name="CARLOS GUERRERO SANCHEZ" userId="a1dc57c8-2121-4961-9454-272a9433189a" providerId="ADAL" clId="{D36B8015-E8DC-41EF-90E4-D939EA75BA80}" dt="2024-10-15T08:45:55.070" v="23" actId="47"/>
        <pc:sldMkLst>
          <pc:docMk/>
          <pc:sldMk cId="2737358538" sldId="693"/>
        </pc:sldMkLst>
      </pc:sldChg>
      <pc:sldChg chg="modSp new mod">
        <pc:chgData name="CARLOS GUERRERO SANCHEZ" userId="a1dc57c8-2121-4961-9454-272a9433189a" providerId="ADAL" clId="{D36B8015-E8DC-41EF-90E4-D939EA75BA80}" dt="2024-10-16T10:32:13.840" v="1286" actId="20577"/>
        <pc:sldMkLst>
          <pc:docMk/>
          <pc:sldMk cId="3311937218" sldId="694"/>
        </pc:sldMkLst>
        <pc:spChg chg="mod">
          <ac:chgData name="CARLOS GUERRERO SANCHEZ" userId="a1dc57c8-2121-4961-9454-272a9433189a" providerId="ADAL" clId="{D36B8015-E8DC-41EF-90E4-D939EA75BA80}" dt="2024-10-15T11:11:10.279" v="1001" actId="20577"/>
          <ac:spMkLst>
            <pc:docMk/>
            <pc:sldMk cId="3311937218" sldId="694"/>
            <ac:spMk id="2" creationId="{7124CE41-32CF-D279-6E24-FA934B881499}"/>
          </ac:spMkLst>
        </pc:spChg>
        <pc:spChg chg="mod">
          <ac:chgData name="CARLOS GUERRERO SANCHEZ" userId="a1dc57c8-2121-4961-9454-272a9433189a" providerId="ADAL" clId="{D36B8015-E8DC-41EF-90E4-D939EA75BA80}" dt="2024-10-16T10:32:13.840" v="1286" actId="20577"/>
          <ac:spMkLst>
            <pc:docMk/>
            <pc:sldMk cId="3311937218" sldId="694"/>
            <ac:spMk id="4" creationId="{9CC69E21-8F84-1B42-B519-328C91FAFDD8}"/>
          </ac:spMkLst>
        </pc:spChg>
      </pc:sldChg>
      <pc:sldMasterChg chg="delSldLayout">
        <pc:chgData name="CARLOS GUERRERO SANCHEZ" userId="a1dc57c8-2121-4961-9454-272a9433189a" providerId="ADAL" clId="{D36B8015-E8DC-41EF-90E4-D939EA75BA80}" dt="2024-10-15T08:45:57.254" v="24" actId="47"/>
        <pc:sldMasterMkLst>
          <pc:docMk/>
          <pc:sldMasterMk cId="0" sldId="2147483660"/>
        </pc:sldMasterMkLst>
        <pc:sldLayoutChg chg="del">
          <pc:chgData name="CARLOS GUERRERO SANCHEZ" userId="a1dc57c8-2121-4961-9454-272a9433189a" providerId="ADAL" clId="{D36B8015-E8DC-41EF-90E4-D939EA75BA80}" dt="2024-10-15T08:45:57.254" v="24" actId="47"/>
          <pc:sldLayoutMkLst>
            <pc:docMk/>
            <pc:sldMasterMk cId="0" sldId="2147483660"/>
            <pc:sldLayoutMk cId="225568180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CA34-9A0E-4DF9-B184-3FAA11658D06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F446C-D427-47F2-9F41-182247BAFB9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025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446C-D427-47F2-9F41-182247BAFB9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343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h/url?sa=i&amp;source=images&amp;cd=&amp;cad=rja&amp;docid=e8yrRIirUsEL4M&amp;tbnid=FBwJ_plUBxmCrM:&amp;ved=0CAgQjRwwAA&amp;url=https://www.estiem.org/default.aspx?PageId%3D771&amp;ei=35AkUp3wAZGf7Abk34HgCg&amp;psig=AFQjCNHF6gdxSkhJhB_vHcQsVhEVtEVmnQ&amp;ust=1378214495156181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28575" cap="sq" cmpd="sng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83909" y="1469604"/>
            <a:ext cx="12028716" cy="1527349"/>
          </a:xfrm>
          <a:prstGeom prst="rect">
            <a:avLst/>
          </a:prstGeom>
          <a:solidFill>
            <a:srgbClr val="0070C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5" name="Picture 2" descr="https://www.estiem.org/GetFile.aspx?File=Images/Projects/StudentGuide/seville.gif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1" y="188641"/>
            <a:ext cx="1224135" cy="11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1371" y="764704"/>
            <a:ext cx="11329259" cy="54006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EABF873-A8CC-4680-B92B-676EF7CF1CED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h/url?sa=i&amp;source=images&amp;cd=&amp;cad=rja&amp;docid=e8yrRIirUsEL4M&amp;tbnid=FBwJ_plUBxmCrM:&amp;ved=0CAgQjRwwAA&amp;url=https://www.estiem.org/default.aspx?PageId%3D771&amp;ei=35AkUp3wAZGf7Abk34HgCg&amp;psig=AFQjCNHF6gdxSkhJhB_vHcQsVhEVtEVmnQ&amp;ust=1378214495156181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47328" y="69755"/>
            <a:ext cx="12017829" cy="6298142"/>
          </a:xfrm>
          <a:prstGeom prst="roundRect">
            <a:avLst>
              <a:gd name="adj" fmla="val 4929"/>
            </a:avLst>
          </a:prstGeom>
          <a:ln w="28575" cap="sq" cmpd="sng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6400" y="213772"/>
            <a:ext cx="11354229" cy="550933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6400" y="764704"/>
            <a:ext cx="11354229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68608" y="6453336"/>
            <a:ext cx="425781" cy="31998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ABF873-A8CC-4680-B92B-676EF7CF1CED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1" name="Picture 2" descr="https://www.estiem.org/GetFile.aspx?File=Images/Projects/StudentGuide/seville.gif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367898"/>
            <a:ext cx="584175" cy="5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527401" y="6367898"/>
            <a:ext cx="9417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9144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0" i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Carlos GUERRERO, </a:t>
            </a:r>
            <a:r>
              <a:rPr lang="en-US" sz="1200" b="0" i="0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“</a:t>
            </a:r>
            <a:r>
              <a:rPr lang="en-US" sz="1200" b="0" i="1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WP1: Development of new equipment and infrastructures” </a:t>
            </a:r>
          </a:p>
          <a:p>
            <a:pPr algn="ctr">
              <a:spcBef>
                <a:spcPts val="0"/>
              </a:spcBef>
            </a:pPr>
            <a:r>
              <a:rPr lang="en-US" sz="1200" b="0" i="0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APRENDE Kick-off Meting (October, 16</a:t>
            </a:r>
            <a:r>
              <a:rPr lang="en-US" sz="1200" b="0" i="0" baseline="3000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th</a:t>
            </a:r>
            <a:r>
              <a:rPr lang="en-US" sz="1200" b="0" i="0" baseline="0" dirty="0">
                <a:solidFill>
                  <a:srgbClr val="0070C0"/>
                </a:solidFill>
                <a:latin typeface="Agency FB" panose="020B0503020202020204" pitchFamily="34" charset="0"/>
                <a:cs typeface="Arial" pitchFamily="34" charset="0"/>
              </a:rPr>
              <a:t> 2024 @CIEMAT, Spain)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648681"/>
            <a:ext cx="1135422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1219587-0172-D835-D8CC-E681AF033A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7" y="6447823"/>
            <a:ext cx="993171" cy="357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rgbClr val="0070C0"/>
          </a:solidFill>
          <a:latin typeface="Agency FB" panose="020B0503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0070C0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rgbClr val="0070C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rgbClr val="0070C0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rgbClr val="0070C0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rgbClr val="0070C0"/>
        </a:buClr>
        <a:buFontTx/>
        <a:buChar char="o"/>
        <a:defRPr kumimoji="0" sz="2000" kern="1200">
          <a:solidFill>
            <a:schemeClr val="tx1"/>
          </a:solidFill>
          <a:latin typeface="Agency FB" panose="020B050302020202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ciemat.es/event/320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865322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119336" y="1498784"/>
            <a:ext cx="11377264" cy="1470025"/>
          </a:xfrm>
        </p:spPr>
        <p:txBody>
          <a:bodyPr lIns="91440" tIns="45720" rIns="91440" bIns="91440" anchor="ctr" anchorCtr="0">
            <a:noAutofit/>
          </a:bodyPr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z="3200" i="0" u="none" strike="noStrike" baseline="0" dirty="0"/>
              <a:t>APRENDE</a:t>
            </a:r>
            <a:r>
              <a:rPr lang="en-US" sz="3200" b="0" i="0" u="none" strike="noStrike" baseline="0" dirty="0"/>
              <a:t> (Addressing </a:t>
            </a:r>
            <a:r>
              <a:rPr lang="en-US" sz="3200" b="0" i="0" u="none" strike="noStrike" baseline="0" dirty="0" err="1"/>
              <a:t>PRiorities</a:t>
            </a:r>
            <a:r>
              <a:rPr lang="en-US" sz="3200" b="0" i="0" u="none" strike="noStrike" baseline="0" dirty="0"/>
              <a:t> of Evaluated Nuclear Data in Europe)</a:t>
            </a:r>
            <a:br>
              <a:rPr lang="en-US" sz="3200" b="0" i="0" u="none" strike="noStrike" baseline="0" dirty="0"/>
            </a:br>
            <a:r>
              <a:rPr lang="en-US" sz="4800" b="0" i="0" u="none" strike="noStrike" baseline="0" dirty="0"/>
              <a:t>Task 6.5: Organization of Schools</a:t>
            </a:r>
            <a:endParaRPr lang="en-US" sz="6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552" y="3284985"/>
            <a:ext cx="7776864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u="sng" dirty="0">
                <a:latin typeface="Agency FB" panose="020B0503020202020204" pitchFamily="34" charset="0"/>
                <a:ea typeface="Calibri"/>
                <a:cs typeface="Calibri"/>
              </a:rPr>
              <a:t>Carlos GUERRERO</a:t>
            </a:r>
          </a:p>
          <a:p>
            <a:pPr algn="ctr"/>
            <a:r>
              <a:rPr lang="en-US" sz="2800" dirty="0">
                <a:latin typeface="Agency FB" panose="020B0503020202020204" pitchFamily="34" charset="0"/>
                <a:ea typeface="Calibri"/>
                <a:cs typeface="Calibri"/>
              </a:rPr>
              <a:t>Universidad de Sevilla</a:t>
            </a:r>
            <a:endParaRPr lang="en-US" sz="3200" dirty="0">
              <a:latin typeface="Agency FB" panose="020B0503020202020204" pitchFamily="34" charset="0"/>
            </a:endParaRPr>
          </a:p>
          <a:p>
            <a:pPr algn="ctr"/>
            <a:r>
              <a:rPr lang="en-US" sz="2800" dirty="0">
                <a:latin typeface="Agency FB" panose="020B0503020202020204" pitchFamily="34" charset="0"/>
              </a:rPr>
              <a:t>Centro Nacional de </a:t>
            </a:r>
            <a:r>
              <a:rPr lang="en-US" sz="2800" dirty="0" err="1">
                <a:latin typeface="Agency FB" panose="020B0503020202020204" pitchFamily="34" charset="0"/>
              </a:rPr>
              <a:t>Aceleradores</a:t>
            </a:r>
            <a:r>
              <a:rPr lang="en-US" sz="2800" dirty="0">
                <a:latin typeface="Agency FB" panose="020B0503020202020204" pitchFamily="34" charset="0"/>
              </a:rPr>
              <a:t> (CNA)</a:t>
            </a:r>
          </a:p>
          <a:p>
            <a:pPr algn="ctr"/>
            <a:r>
              <a:rPr lang="en-US" sz="2800" dirty="0">
                <a:latin typeface="Agency FB" panose="020B0503020202020204" pitchFamily="34" charset="0"/>
              </a:rPr>
              <a:t>cguerrero4</a:t>
            </a:r>
            <a:r>
              <a:rPr lang="en-US" sz="2800" i="1" dirty="0">
                <a:latin typeface="Agency FB" panose="020B0503020202020204" pitchFamily="34" charset="0"/>
              </a:rPr>
              <a:t>@us.es</a:t>
            </a:r>
          </a:p>
          <a:p>
            <a:pPr algn="ctr"/>
            <a:endParaRPr lang="en-US" sz="2800" i="1" dirty="0">
              <a:latin typeface="Agency FB" panose="020B0503020202020204" pitchFamily="34" charset="0"/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1B5BF9-1641-03C0-432E-26FDDB49E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60648"/>
            <a:ext cx="2232248" cy="98314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CFE910-F436-7966-ED4E-842EBC7E35CB}"/>
              </a:ext>
            </a:extLst>
          </p:cNvPr>
          <p:cNvSpPr txBox="1"/>
          <p:nvPr/>
        </p:nvSpPr>
        <p:spPr>
          <a:xfrm>
            <a:off x="2144437" y="5654865"/>
            <a:ext cx="7903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Agency FB" panose="020B0503020202020204" pitchFamily="34" charset="0"/>
              </a:rPr>
              <a:t>APRENDE </a:t>
            </a:r>
            <a:r>
              <a:rPr lang="es-ES" sz="4000" dirty="0" err="1">
                <a:latin typeface="Agency FB" panose="020B0503020202020204" pitchFamily="34" charset="0"/>
              </a:rPr>
              <a:t>kick</a:t>
            </a:r>
            <a:r>
              <a:rPr lang="es-ES" sz="4000" dirty="0">
                <a:latin typeface="Agency FB" panose="020B0503020202020204" pitchFamily="34" charset="0"/>
              </a:rPr>
              <a:t>-off meeting, Madrid (16/10/2024)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7BA36E3-C210-6561-E373-02BF276F7013}"/>
              </a:ext>
            </a:extLst>
          </p:cNvPr>
          <p:cNvGrpSpPr/>
          <p:nvPr/>
        </p:nvGrpSpPr>
        <p:grpSpPr>
          <a:xfrm>
            <a:off x="427316" y="328378"/>
            <a:ext cx="5812700" cy="924184"/>
            <a:chOff x="427316" y="328378"/>
            <a:chExt cx="5812700" cy="924184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12616263-800E-8EDF-E390-4C62115EB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38" y="329232"/>
              <a:ext cx="4536678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This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project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has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received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funding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from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the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European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Union’s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Horizon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Europe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n-U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Euratom Research and Training </a:t>
              </a:r>
              <a:r>
                <a:rPr kumimoji="0" lang="en-U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Programme</a:t>
              </a:r>
              <a:r>
                <a:rPr kumimoji="0" lang="en-U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(EURATOM)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under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Grant </a:t>
              </a:r>
              <a:r>
                <a:rPr kumimoji="0" lang="es-ES" altLang="es-ES" sz="18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Agreement</a:t>
              </a:r>
              <a:r>
                <a:rPr kumimoji="0" lang="es-ES" altLang="es-E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Agency FB" panose="020B0503020202020204" pitchFamily="34" charset="0"/>
                </a:rPr>
                <a:t> No: 101164596-APRENDE</a:t>
              </a:r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07FED9F0-8319-CF47-CAF6-03E48263E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16" y="328378"/>
              <a:ext cx="1328083" cy="92077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62568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4FDF8-59BE-D263-566C-05B6096D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A08D081-7734-FBAE-6CCE-D66359A6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2</a:t>
            </a:fld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078F6-44D5-8561-A306-121C67D778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3285" y="898200"/>
            <a:ext cx="11083315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Task 6.5 </a:t>
            </a:r>
            <a:r>
              <a:rPr lang="en-US" sz="2800" b="1" dirty="0" err="1"/>
              <a:t>Organisation</a:t>
            </a:r>
            <a:r>
              <a:rPr lang="en-US" sz="2800" b="1" dirty="0"/>
              <a:t> of two summer schools (M1-M48), </a:t>
            </a:r>
          </a:p>
          <a:p>
            <a:pPr marL="0" indent="0">
              <a:buNone/>
            </a:pPr>
            <a:r>
              <a:rPr lang="en-US" sz="2400" dirty="0"/>
              <a:t>Task leader: USE</a:t>
            </a:r>
          </a:p>
          <a:p>
            <a:pPr marL="0" indent="0">
              <a:buNone/>
            </a:pPr>
            <a:r>
              <a:rPr lang="en-US" sz="2400" dirty="0"/>
              <a:t>Other participants: USE, UPM, ESS, HZDR, CIEMAT</a:t>
            </a:r>
          </a:p>
          <a:p>
            <a:pPr marL="0" indent="0">
              <a:buNone/>
            </a:pPr>
            <a:r>
              <a:rPr lang="en-US" sz="2400" dirty="0"/>
              <a:t>Budget; 56 k€ (1.4% share of budget)</a:t>
            </a:r>
          </a:p>
          <a:p>
            <a:pPr marL="0" indent="0">
              <a:buNone/>
            </a:pPr>
            <a:endParaRPr lang="en-US" sz="24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“HISPANOS Hands-on school on the production, detection and use of neutrons” (USE, D6.6)</a:t>
            </a:r>
          </a:p>
          <a:p>
            <a:pPr marL="0" indent="0">
              <a:buSzPct val="100000"/>
              <a:buNone/>
            </a:pPr>
            <a:r>
              <a:rPr lang="en-US" sz="2800" dirty="0"/>
              <a:t>     </a:t>
            </a:r>
            <a:r>
              <a:rPr lang="en-US" dirty="0"/>
              <a:t>Director of the school: Carlos Guerrero (USE)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“Nuclear data: The path from the detector to the reactor calculation” (UPM, D6.7)</a:t>
            </a:r>
          </a:p>
          <a:p>
            <a:pPr marL="0" indent="0">
              <a:buSzPct val="100000"/>
              <a:buNone/>
            </a:pPr>
            <a:r>
              <a:rPr lang="en-US" dirty="0"/>
              <a:t>    Director of the school: Oscar </a:t>
            </a:r>
            <a:r>
              <a:rPr lang="en-US" dirty="0" err="1"/>
              <a:t>Cabellos</a:t>
            </a:r>
            <a:r>
              <a:rPr lang="en-US" dirty="0"/>
              <a:t> (UPM)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- The target groups are young European scientists or engineers. </a:t>
            </a:r>
          </a:p>
          <a:p>
            <a:pPr marL="0" indent="0">
              <a:buNone/>
            </a:pPr>
            <a:r>
              <a:rPr lang="en-US" sz="2800" dirty="0"/>
              <a:t>- The schools cover theoretical lectures and practical hands-on laboratory exercises. </a:t>
            </a:r>
          </a:p>
          <a:p>
            <a:pPr marL="0" indent="0">
              <a:buNone/>
            </a:pPr>
            <a:r>
              <a:rPr lang="en-US" sz="2800" dirty="0"/>
              <a:t>- The courses address all aspects of nuclear data from experiment to the end-use by consortium laboratories (USE, UPM) with an excellent educational reputation for forming </a:t>
            </a:r>
            <a:r>
              <a:rPr lang="en-US" sz="2800" dirty="0" err="1"/>
              <a:t>earlystage</a:t>
            </a:r>
            <a:r>
              <a:rPr lang="en-US" sz="2800" dirty="0"/>
              <a:t> researchers. </a:t>
            </a:r>
          </a:p>
          <a:p>
            <a:pPr marL="0" indent="0">
              <a:buNone/>
            </a:pPr>
            <a:r>
              <a:rPr lang="en-US" sz="2800" dirty="0"/>
              <a:t>- Cooperation with ENEN will allow us to reach out to a wider research community.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6618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A558C-02DE-512C-5274-9480E3AC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</a:t>
            </a:r>
            <a:r>
              <a:rPr lang="es-ES" baseline="30000" dirty="0"/>
              <a:t>nd</a:t>
            </a:r>
            <a:r>
              <a:rPr lang="es-ES" dirty="0"/>
              <a:t> </a:t>
            </a:r>
            <a:r>
              <a:rPr lang="es-ES" dirty="0" err="1"/>
              <a:t>edition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H2020-ARIEL </a:t>
            </a:r>
            <a:r>
              <a:rPr lang="es-ES" dirty="0" err="1"/>
              <a:t>schools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55C6927-6B3C-8901-7F6D-83709479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3</a:t>
            </a:fld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AE3D0F-6B14-D512-E0E7-BA641569B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0" y="1050258"/>
            <a:ext cx="5659074" cy="453898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46189A2-1E25-960E-33EA-2D1BCEB73C43}"/>
              </a:ext>
            </a:extLst>
          </p:cNvPr>
          <p:cNvSpPr txBox="1"/>
          <p:nvPr/>
        </p:nvSpPr>
        <p:spPr>
          <a:xfrm>
            <a:off x="335360" y="649751"/>
            <a:ext cx="3120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gency FB" panose="020B0503020202020204" pitchFamily="34" charset="0"/>
                <a:hlinkClick r:id="rId3"/>
              </a:rPr>
              <a:t>https://agenda.ciemat.es/event/3201/</a:t>
            </a:r>
            <a:endParaRPr lang="es-ES" dirty="0">
              <a:latin typeface="Agency FB" panose="020B0503020202020204" pitchFamily="34" charset="0"/>
            </a:endParaRPr>
          </a:p>
          <a:p>
            <a:endParaRPr lang="es-ES" dirty="0">
              <a:latin typeface="Agency FB" panose="020B05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4D751E-BDAA-68F4-3A64-74EDA19D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044"/>
          <a:stretch/>
        </p:blipFill>
        <p:spPr>
          <a:xfrm>
            <a:off x="6032309" y="1050258"/>
            <a:ext cx="5962080" cy="48990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155618E-72A7-3ABB-CF88-B2C41D5EA939}"/>
              </a:ext>
            </a:extLst>
          </p:cNvPr>
          <p:cNvSpPr txBox="1"/>
          <p:nvPr/>
        </p:nvSpPr>
        <p:spPr>
          <a:xfrm>
            <a:off x="5951984" y="674389"/>
            <a:ext cx="3192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gency FB" panose="020B0503020202020204" pitchFamily="34" charset="0"/>
                <a:hlinkClick r:id="rId5"/>
              </a:rPr>
              <a:t>https://indico.cern.ch/event/865322/</a:t>
            </a:r>
            <a:endParaRPr lang="es-E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9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4CE41-32CF-D279-6E24-FA934B88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General </a:t>
            </a:r>
            <a:r>
              <a:rPr lang="es-ES" dirty="0" err="1"/>
              <a:t>aspects</a:t>
            </a:r>
            <a:r>
              <a:rPr lang="es-ES" dirty="0"/>
              <a:t> and </a:t>
            </a:r>
            <a:r>
              <a:rPr lang="es-ES" dirty="0" err="1"/>
              <a:t>differences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editions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07EE3D-9504-247D-2ED8-0F5A932F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F873-A8CC-4680-B92B-676EF7CF1CED}" type="slidenum">
              <a:rPr lang="es-ES_tradnl" smtClean="0"/>
              <a:t>4</a:t>
            </a:fld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C69E21-8F84-1B42-B519-328C91FAFD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b="1" dirty="0"/>
              <a:t>HISPANOS Hands-on school on the production, detection and use of neutrons</a:t>
            </a:r>
            <a:r>
              <a:rPr lang="en-US" sz="2800" dirty="0"/>
              <a:t>” (USE, D6.6) </a:t>
            </a:r>
          </a:p>
          <a:p>
            <a:r>
              <a:rPr lang="es-ES" dirty="0" err="1"/>
              <a:t>Expected</a:t>
            </a:r>
            <a:r>
              <a:rPr lang="es-ES" dirty="0"/>
              <a:t> in </a:t>
            </a:r>
            <a:r>
              <a:rPr lang="es-ES" dirty="0" err="1"/>
              <a:t>September</a:t>
            </a:r>
            <a:r>
              <a:rPr lang="es-ES" dirty="0"/>
              <a:t> 2025 [M12] (3 </a:t>
            </a:r>
            <a:r>
              <a:rPr lang="es-ES" dirty="0" err="1"/>
              <a:t>years</a:t>
            </a:r>
            <a:r>
              <a:rPr lang="es-ES" dirty="0"/>
              <a:t> after </a:t>
            </a:r>
            <a:r>
              <a:rPr lang="es-ES" dirty="0" err="1"/>
              <a:t>prev</a:t>
            </a:r>
            <a:r>
              <a:rPr lang="es-ES" dirty="0"/>
              <a:t>. </a:t>
            </a:r>
            <a:r>
              <a:rPr lang="es-ES" dirty="0" err="1"/>
              <a:t>edition</a:t>
            </a:r>
            <a:r>
              <a:rPr lang="es-ES" dirty="0"/>
              <a:t>)</a:t>
            </a:r>
          </a:p>
          <a:p>
            <a:r>
              <a:rPr lang="es-ES" dirty="0"/>
              <a:t>~24 </a:t>
            </a:r>
            <a:r>
              <a:rPr lang="es-ES" dirty="0" err="1"/>
              <a:t>participants</a:t>
            </a:r>
            <a:endParaRPr lang="es-ES" dirty="0"/>
          </a:p>
          <a:p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minor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respect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editions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b="1" dirty="0"/>
              <a:t>Nuclear data: The path from the detector to the reactor calculation</a:t>
            </a:r>
            <a:r>
              <a:rPr lang="en-US" sz="2800" dirty="0"/>
              <a:t>” (UPM, D6.7)</a:t>
            </a:r>
          </a:p>
          <a:p>
            <a:r>
              <a:rPr lang="es-ES" dirty="0" err="1"/>
              <a:t>Expected</a:t>
            </a:r>
            <a:r>
              <a:rPr lang="es-ES" dirty="0"/>
              <a:t> in ~June 2026 [M21] (3 </a:t>
            </a:r>
            <a:r>
              <a:rPr lang="es-ES" dirty="0" err="1"/>
              <a:t>years</a:t>
            </a:r>
            <a:r>
              <a:rPr lang="es-ES" dirty="0"/>
              <a:t> after </a:t>
            </a:r>
            <a:r>
              <a:rPr lang="es-ES" dirty="0" err="1"/>
              <a:t>prev</a:t>
            </a:r>
            <a:r>
              <a:rPr lang="es-ES" dirty="0"/>
              <a:t>. </a:t>
            </a:r>
            <a:r>
              <a:rPr lang="es-ES" dirty="0" err="1"/>
              <a:t>edition</a:t>
            </a:r>
            <a:r>
              <a:rPr lang="es-ES" dirty="0"/>
              <a:t>)</a:t>
            </a:r>
          </a:p>
          <a:p>
            <a:r>
              <a:rPr lang="es-ES" dirty="0"/>
              <a:t>~40 </a:t>
            </a:r>
            <a:r>
              <a:rPr lang="es-ES" dirty="0" err="1"/>
              <a:t>participants</a:t>
            </a:r>
            <a:endParaRPr lang="es-ES" dirty="0"/>
          </a:p>
          <a:p>
            <a:r>
              <a:rPr lang="es-ES" dirty="0" err="1"/>
              <a:t>Presential</a:t>
            </a:r>
            <a:r>
              <a:rPr lang="es-ES" dirty="0"/>
              <a:t> (@UPM) in 2026 </a:t>
            </a:r>
            <a:r>
              <a:rPr lang="es-ES" dirty="0" err="1"/>
              <a:t>instead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online @CIEMAT in 2022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3000" dirty="0"/>
              <a:t>In </a:t>
            </a:r>
            <a:r>
              <a:rPr lang="es-ES" sz="3000" dirty="0" err="1"/>
              <a:t>both</a:t>
            </a:r>
            <a:r>
              <a:rPr lang="es-ES" sz="3000" dirty="0"/>
              <a:t> cases:</a:t>
            </a:r>
          </a:p>
          <a:p>
            <a:r>
              <a:rPr lang="es-ES" dirty="0" err="1"/>
              <a:t>School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half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Project, so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APRENDE’s</a:t>
            </a:r>
            <a:r>
              <a:rPr lang="es-ES" dirty="0"/>
              <a:t> </a:t>
            </a:r>
            <a:r>
              <a:rPr lang="es-ES" dirty="0" err="1"/>
              <a:t>young</a:t>
            </a:r>
            <a:r>
              <a:rPr lang="es-ES" dirty="0"/>
              <a:t> </a:t>
            </a:r>
            <a:r>
              <a:rPr lang="es-ES" dirty="0" err="1"/>
              <a:t>researchers</a:t>
            </a:r>
            <a:r>
              <a:rPr lang="es-ES" dirty="0"/>
              <a:t> </a:t>
            </a:r>
            <a:r>
              <a:rPr lang="es-ES" dirty="0" err="1"/>
              <a:t>fully</a:t>
            </a:r>
            <a:r>
              <a:rPr lang="es-ES" dirty="0"/>
              <a:t> </a:t>
            </a:r>
            <a:r>
              <a:rPr lang="es-ES" dirty="0" err="1"/>
              <a:t>profit</a:t>
            </a:r>
            <a:endParaRPr lang="es-ES" dirty="0"/>
          </a:p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week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presence</a:t>
            </a:r>
            <a:r>
              <a:rPr lang="es-ES" dirty="0"/>
              <a:t> </a:t>
            </a:r>
          </a:p>
          <a:p>
            <a:r>
              <a:rPr lang="es-ES" dirty="0" err="1"/>
              <a:t>Seminars</a:t>
            </a:r>
            <a:r>
              <a:rPr lang="es-ES" dirty="0"/>
              <a:t>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previous</a:t>
            </a:r>
            <a:r>
              <a:rPr lang="es-ES" dirty="0"/>
              <a:t> </a:t>
            </a:r>
            <a:r>
              <a:rPr lang="es-ES" dirty="0" err="1"/>
              <a:t>week</a:t>
            </a:r>
            <a:r>
              <a:rPr lang="es-ES" dirty="0"/>
              <a:t>(s)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introcuce</a:t>
            </a:r>
            <a:r>
              <a:rPr lang="es-ES" dirty="0"/>
              <a:t> </a:t>
            </a:r>
            <a:r>
              <a:rPr lang="es-ES" dirty="0" err="1"/>
              <a:t>concepts</a:t>
            </a:r>
            <a:r>
              <a:rPr lang="es-ES" dirty="0"/>
              <a:t> and </a:t>
            </a:r>
            <a:r>
              <a:rPr lang="es-ES" dirty="0" err="1"/>
              <a:t>exercises</a:t>
            </a:r>
            <a:endParaRPr lang="es-ES" dirty="0"/>
          </a:p>
          <a:p>
            <a:r>
              <a:rPr lang="es-ES" dirty="0"/>
              <a:t>International </a:t>
            </a:r>
            <a:r>
              <a:rPr lang="es-ES" dirty="0" err="1"/>
              <a:t>Advisory</a:t>
            </a:r>
            <a:r>
              <a:rPr lang="es-ES" dirty="0"/>
              <a:t> </a:t>
            </a:r>
            <a:r>
              <a:rPr lang="es-ES" dirty="0" err="1"/>
              <a:t>Committee</a:t>
            </a:r>
            <a:r>
              <a:rPr lang="es-ES" dirty="0"/>
              <a:t> (IAC)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bllind</a:t>
            </a:r>
            <a:r>
              <a:rPr lang="es-ES" dirty="0"/>
              <a:t> </a:t>
            </a:r>
            <a:r>
              <a:rPr lang="es-ES" dirty="0" err="1"/>
              <a:t>selection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participants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937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6197</TotalTime>
  <Words>424</Words>
  <Application>Microsoft Office PowerPoint</Application>
  <PresentationFormat>Panorámica</PresentationFormat>
  <Paragraphs>46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Agency FB</vt:lpstr>
      <vt:lpstr>Arial</vt:lpstr>
      <vt:lpstr>Calibri</vt:lpstr>
      <vt:lpstr>Franklin Gothic Book</vt:lpstr>
      <vt:lpstr>Perpetua</vt:lpstr>
      <vt:lpstr>Wingdings 2</vt:lpstr>
      <vt:lpstr>Equity</vt:lpstr>
      <vt:lpstr>APRENDE (Addressing PRiorities of Evaluated Nuclear Data in Europe) Task 6.5: Organization of Schools</vt:lpstr>
      <vt:lpstr>Summary</vt:lpstr>
      <vt:lpstr>2nd edition of two H2020-ARIEL schools</vt:lpstr>
      <vt:lpstr>General aspects and differences with previous editions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Subtask 2.6.3 Measurement of  + emitters for proton therapy</dc:title>
  <dc:creator>Usuario</dc:creator>
  <cp:lastModifiedBy>CARLOS GUERRERO SANCHEZ</cp:lastModifiedBy>
  <cp:revision>298</cp:revision>
  <dcterms:modified xsi:type="dcterms:W3CDTF">2024-10-16T10:32:21Z</dcterms:modified>
</cp:coreProperties>
</file>