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
  </p:notesMasterIdLst>
  <p:handoutMasterIdLst>
    <p:handoutMasterId r:id="rId8"/>
  </p:handoutMasterIdLst>
  <p:sldIdLst>
    <p:sldId id="256" r:id="rId2"/>
    <p:sldId id="257" r:id="rId3"/>
    <p:sldId id="280" r:id="rId4"/>
    <p:sldId id="281" r:id="rId5"/>
    <p:sldId id="261"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3"/>
    <p:restoredTop sz="94638"/>
  </p:normalViewPr>
  <p:slideViewPr>
    <p:cSldViewPr snapToGrid="0">
      <p:cViewPr varScale="1">
        <p:scale>
          <a:sx n="118" d="100"/>
          <a:sy n="118" d="100"/>
        </p:scale>
        <p:origin x="2016" y="192"/>
      </p:cViewPr>
      <p:guideLst/>
    </p:cSldViewPr>
  </p:slideViewPr>
  <p:notesTextViewPr>
    <p:cViewPr>
      <p:scale>
        <a:sx n="1" d="1"/>
        <a:sy n="1" d="1"/>
      </p:scale>
      <p:origin x="0" y="0"/>
    </p:cViewPr>
  </p:notesTextViewPr>
  <p:notesViewPr>
    <p:cSldViewPr snapToGrid="0">
      <p:cViewPr varScale="1">
        <p:scale>
          <a:sx n="96" d="100"/>
          <a:sy n="96" d="100"/>
        </p:scale>
        <p:origin x="4336"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649B557B-0E2D-799E-FE05-5E519A2CCC2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a:extLst>
              <a:ext uri="{FF2B5EF4-FFF2-40B4-BE49-F238E27FC236}">
                <a16:creationId xmlns:a16="http://schemas.microsoft.com/office/drawing/2014/main" id="{9FFD099F-BBAF-7893-4009-16665572F4B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B003D95-581B-6746-8724-9BD8216F381E}" type="datetimeFigureOut">
              <a:rPr lang="en-GB" smtClean="0"/>
              <a:t>16/10/2024</a:t>
            </a:fld>
            <a:endParaRPr lang="en-GB"/>
          </a:p>
        </p:txBody>
      </p:sp>
      <p:sp>
        <p:nvSpPr>
          <p:cNvPr id="4" name="Marcador de pie de página 3">
            <a:extLst>
              <a:ext uri="{FF2B5EF4-FFF2-40B4-BE49-F238E27FC236}">
                <a16:creationId xmlns:a16="http://schemas.microsoft.com/office/drawing/2014/main" id="{446DA2F6-60B8-65EE-5DAB-68B7D6A74E8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Marcador de número de diapositiva 4">
            <a:extLst>
              <a:ext uri="{FF2B5EF4-FFF2-40B4-BE49-F238E27FC236}">
                <a16:creationId xmlns:a16="http://schemas.microsoft.com/office/drawing/2014/main" id="{8AA2784B-79A8-92C4-8836-7C3FE4D4262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A7024EA-5925-BF4D-A329-2F8DD0E8C271}" type="slidenum">
              <a:rPr lang="en-GB" smtClean="0"/>
              <a:t>‹Nº›</a:t>
            </a:fld>
            <a:endParaRPr lang="en-GB"/>
          </a:p>
        </p:txBody>
      </p:sp>
    </p:spTree>
    <p:extLst>
      <p:ext uri="{BB962C8B-B14F-4D97-AF65-F5344CB8AC3E}">
        <p14:creationId xmlns:p14="http://schemas.microsoft.com/office/powerpoint/2010/main" val="22688921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857EE6-F1CA-8C41-A84F-1272FF098336}" type="datetimeFigureOut">
              <a:rPr lang="en-GB" smtClean="0"/>
              <a:t>16/10/2024</a:t>
            </a:fld>
            <a:endParaRPr lang="en-GB"/>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DAFE5C-908B-5141-8F0F-5FCDEEB65819}" type="slidenum">
              <a:rPr lang="en-GB" smtClean="0"/>
              <a:t>‹Nº›</a:t>
            </a:fld>
            <a:endParaRPr lang="en-GB"/>
          </a:p>
        </p:txBody>
      </p:sp>
    </p:spTree>
    <p:extLst>
      <p:ext uri="{BB962C8B-B14F-4D97-AF65-F5344CB8AC3E}">
        <p14:creationId xmlns:p14="http://schemas.microsoft.com/office/powerpoint/2010/main" val="4104829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fld id="{9ADAFE5C-908B-5141-8F0F-5FCDEEB65819}" type="slidenum">
              <a:rPr lang="en-GB" smtClean="0"/>
              <a:t>2</a:t>
            </a:fld>
            <a:endParaRPr lang="en-GB"/>
          </a:p>
        </p:txBody>
      </p:sp>
    </p:spTree>
    <p:extLst>
      <p:ext uri="{BB962C8B-B14F-4D97-AF65-F5344CB8AC3E}">
        <p14:creationId xmlns:p14="http://schemas.microsoft.com/office/powerpoint/2010/main" val="1340674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1D99F2-5B4C-20AF-DBA7-034CADE613C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A7C001A5-D969-A34B-1466-8B0D682E2535}"/>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C939F52B-2945-F157-5C22-008113349DE8}"/>
              </a:ext>
            </a:extLst>
          </p:cNvPr>
          <p:cNvSpPr>
            <a:spLocks noGrp="1"/>
          </p:cNvSpPr>
          <p:nvPr>
            <p:ph type="body" idx="1"/>
          </p:nvPr>
        </p:nvSpPr>
        <p:spPr/>
        <p:txBody>
          <a:bodyPr/>
          <a:lstStyle/>
          <a:p>
            <a:endParaRPr lang="en-GB" dirty="0"/>
          </a:p>
        </p:txBody>
      </p:sp>
      <p:sp>
        <p:nvSpPr>
          <p:cNvPr id="4" name="Marcador de número de diapositiva 3">
            <a:extLst>
              <a:ext uri="{FF2B5EF4-FFF2-40B4-BE49-F238E27FC236}">
                <a16:creationId xmlns:a16="http://schemas.microsoft.com/office/drawing/2014/main" id="{78680E6A-3860-CAD4-1138-A015A8DDA643}"/>
              </a:ext>
            </a:extLst>
          </p:cNvPr>
          <p:cNvSpPr>
            <a:spLocks noGrp="1"/>
          </p:cNvSpPr>
          <p:nvPr>
            <p:ph type="sldNum" sz="quarter" idx="5"/>
          </p:nvPr>
        </p:nvSpPr>
        <p:spPr/>
        <p:txBody>
          <a:bodyPr/>
          <a:lstStyle/>
          <a:p>
            <a:fld id="{9ADAFE5C-908B-5141-8F0F-5FCDEEB65819}" type="slidenum">
              <a:rPr lang="en-GB" smtClean="0"/>
              <a:t>3</a:t>
            </a:fld>
            <a:endParaRPr lang="en-GB"/>
          </a:p>
        </p:txBody>
      </p:sp>
    </p:spTree>
    <p:extLst>
      <p:ext uri="{BB962C8B-B14F-4D97-AF65-F5344CB8AC3E}">
        <p14:creationId xmlns:p14="http://schemas.microsoft.com/office/powerpoint/2010/main" val="17532244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88D61A-54D9-4844-0815-B085D3CBAB28}"/>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E921A421-06A2-A097-52ED-F13021FB2EAA}"/>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24F6B5DB-29F3-7292-9E53-ACB4D423784B}"/>
              </a:ext>
            </a:extLst>
          </p:cNvPr>
          <p:cNvSpPr>
            <a:spLocks noGrp="1"/>
          </p:cNvSpPr>
          <p:nvPr>
            <p:ph type="body" idx="1"/>
          </p:nvPr>
        </p:nvSpPr>
        <p:spPr/>
        <p:txBody>
          <a:bodyPr/>
          <a:lstStyle/>
          <a:p>
            <a:endParaRPr lang="en-GB" dirty="0"/>
          </a:p>
        </p:txBody>
      </p:sp>
      <p:sp>
        <p:nvSpPr>
          <p:cNvPr id="4" name="Marcador de número de diapositiva 3">
            <a:extLst>
              <a:ext uri="{FF2B5EF4-FFF2-40B4-BE49-F238E27FC236}">
                <a16:creationId xmlns:a16="http://schemas.microsoft.com/office/drawing/2014/main" id="{2C59B758-3B44-81B2-0DE8-17E474568971}"/>
              </a:ext>
            </a:extLst>
          </p:cNvPr>
          <p:cNvSpPr>
            <a:spLocks noGrp="1"/>
          </p:cNvSpPr>
          <p:nvPr>
            <p:ph type="sldNum" sz="quarter" idx="5"/>
          </p:nvPr>
        </p:nvSpPr>
        <p:spPr/>
        <p:txBody>
          <a:bodyPr/>
          <a:lstStyle/>
          <a:p>
            <a:fld id="{9ADAFE5C-908B-5141-8F0F-5FCDEEB65819}" type="slidenum">
              <a:rPr lang="en-GB" smtClean="0"/>
              <a:t>4</a:t>
            </a:fld>
            <a:endParaRPr lang="en-GB"/>
          </a:p>
        </p:txBody>
      </p:sp>
    </p:spTree>
    <p:extLst>
      <p:ext uri="{BB962C8B-B14F-4D97-AF65-F5344CB8AC3E}">
        <p14:creationId xmlns:p14="http://schemas.microsoft.com/office/powerpoint/2010/main" val="29226775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4A0DA1-A741-71AC-6FBD-0BF937DA0589}"/>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1CDCC7B0-4250-1E61-63CA-15EE1C2057D0}"/>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FF56FC91-F40B-4537-1C6C-8597C337A04B}"/>
              </a:ext>
            </a:extLst>
          </p:cNvPr>
          <p:cNvSpPr>
            <a:spLocks noGrp="1"/>
          </p:cNvSpPr>
          <p:nvPr>
            <p:ph type="body" idx="1"/>
          </p:nvPr>
        </p:nvSpPr>
        <p:spPr/>
        <p:txBody>
          <a:bodyPr/>
          <a:lstStyle/>
          <a:p>
            <a:endParaRPr lang="en-GB" dirty="0"/>
          </a:p>
        </p:txBody>
      </p:sp>
      <p:sp>
        <p:nvSpPr>
          <p:cNvPr id="4" name="Marcador de número de diapositiva 3">
            <a:extLst>
              <a:ext uri="{FF2B5EF4-FFF2-40B4-BE49-F238E27FC236}">
                <a16:creationId xmlns:a16="http://schemas.microsoft.com/office/drawing/2014/main" id="{8B25F58D-8256-0728-6498-DA126AF4B485}"/>
              </a:ext>
            </a:extLst>
          </p:cNvPr>
          <p:cNvSpPr>
            <a:spLocks noGrp="1"/>
          </p:cNvSpPr>
          <p:nvPr>
            <p:ph type="sldNum" sz="quarter" idx="5"/>
          </p:nvPr>
        </p:nvSpPr>
        <p:spPr/>
        <p:txBody>
          <a:bodyPr/>
          <a:lstStyle/>
          <a:p>
            <a:fld id="{9ADAFE5C-908B-5141-8F0F-5FCDEEB65819}" type="slidenum">
              <a:rPr lang="en-GB" smtClean="0"/>
              <a:t>5</a:t>
            </a:fld>
            <a:endParaRPr lang="en-GB"/>
          </a:p>
        </p:txBody>
      </p:sp>
    </p:spTree>
    <p:extLst>
      <p:ext uri="{BB962C8B-B14F-4D97-AF65-F5344CB8AC3E}">
        <p14:creationId xmlns:p14="http://schemas.microsoft.com/office/powerpoint/2010/main" val="2073829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67D1B83-FFB4-344B-8BA9-6E325760B5B0}" type="datetimeFigureOut">
              <a:rPr lang="en-GB" smtClean="0"/>
              <a:t>16/10/2024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chemeClr val="tx1"/>
                </a:solidFill>
                <a:latin typeface="Arial" panose="020B0604020202020204" pitchFamily="34" charset="0"/>
                <a:cs typeface="Arial" panose="020B0604020202020204" pitchFamily="34" charset="0"/>
              </a:defRPr>
            </a:lvl1pPr>
          </a:lstStyle>
          <a:p>
            <a:fld id="{E65DA472-601C-654D-AD0A-9DB8D13EE105}" type="slidenum">
              <a:rPr lang="en-GB" smtClean="0"/>
              <a:pPr/>
              <a:t>‹Nº›</a:t>
            </a:fld>
            <a:endParaRPr lang="en-GB"/>
          </a:p>
        </p:txBody>
      </p:sp>
    </p:spTree>
    <p:extLst>
      <p:ext uri="{BB962C8B-B14F-4D97-AF65-F5344CB8AC3E}">
        <p14:creationId xmlns:p14="http://schemas.microsoft.com/office/powerpoint/2010/main" val="1103425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67D1B83-FFB4-344B-8BA9-6E325760B5B0}" type="datetimeFigureOut">
              <a:rPr lang="en-GB" smtClean="0"/>
              <a:t>16/10/2024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5DA472-601C-654D-AD0A-9DB8D13EE105}" type="slidenum">
              <a:rPr lang="en-GB" smtClean="0"/>
              <a:t>‹Nº›</a:t>
            </a:fld>
            <a:endParaRPr lang="en-GB"/>
          </a:p>
        </p:txBody>
      </p:sp>
    </p:spTree>
    <p:extLst>
      <p:ext uri="{BB962C8B-B14F-4D97-AF65-F5344CB8AC3E}">
        <p14:creationId xmlns:p14="http://schemas.microsoft.com/office/powerpoint/2010/main" val="180824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67D1B83-FFB4-344B-8BA9-6E325760B5B0}" type="datetimeFigureOut">
              <a:rPr lang="en-GB" smtClean="0"/>
              <a:t>16/10/2024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5DA472-601C-654D-AD0A-9DB8D13EE105}" type="slidenum">
              <a:rPr lang="en-GB" smtClean="0"/>
              <a:t>‹Nº›</a:t>
            </a:fld>
            <a:endParaRPr lang="en-GB"/>
          </a:p>
        </p:txBody>
      </p:sp>
    </p:spTree>
    <p:extLst>
      <p:ext uri="{BB962C8B-B14F-4D97-AF65-F5344CB8AC3E}">
        <p14:creationId xmlns:p14="http://schemas.microsoft.com/office/powerpoint/2010/main" val="1280881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67D1B83-FFB4-344B-8BA9-6E325760B5B0}" type="datetimeFigureOut">
              <a:rPr lang="en-GB" smtClean="0"/>
              <a:t>16/10/2024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5DA472-601C-654D-AD0A-9DB8D13EE105}" type="slidenum">
              <a:rPr lang="en-GB" smtClean="0"/>
              <a:t>‹Nº›</a:t>
            </a:fld>
            <a:endParaRPr lang="en-GB"/>
          </a:p>
        </p:txBody>
      </p:sp>
    </p:spTree>
    <p:extLst>
      <p:ext uri="{BB962C8B-B14F-4D97-AF65-F5344CB8AC3E}">
        <p14:creationId xmlns:p14="http://schemas.microsoft.com/office/powerpoint/2010/main" val="2082488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67D1B83-FFB4-344B-8BA9-6E325760B5B0}" type="datetimeFigureOut">
              <a:rPr lang="en-GB" smtClean="0"/>
              <a:t>16/10/2024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65DA472-601C-654D-AD0A-9DB8D13EE105}" type="slidenum">
              <a:rPr lang="en-GB" smtClean="0"/>
              <a:t>‹Nº›</a:t>
            </a:fld>
            <a:endParaRPr lang="en-GB"/>
          </a:p>
        </p:txBody>
      </p:sp>
    </p:spTree>
    <p:extLst>
      <p:ext uri="{BB962C8B-B14F-4D97-AF65-F5344CB8AC3E}">
        <p14:creationId xmlns:p14="http://schemas.microsoft.com/office/powerpoint/2010/main" val="836367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67D1B83-FFB4-344B-8BA9-6E325760B5B0}" type="datetimeFigureOut">
              <a:rPr lang="en-GB" smtClean="0"/>
              <a:t>16/10/2024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5DA472-601C-654D-AD0A-9DB8D13EE105}" type="slidenum">
              <a:rPr lang="en-GB" smtClean="0"/>
              <a:t>‹Nº›</a:t>
            </a:fld>
            <a:endParaRPr lang="en-GB"/>
          </a:p>
        </p:txBody>
      </p:sp>
    </p:spTree>
    <p:extLst>
      <p:ext uri="{BB962C8B-B14F-4D97-AF65-F5344CB8AC3E}">
        <p14:creationId xmlns:p14="http://schemas.microsoft.com/office/powerpoint/2010/main" val="1114058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67D1B83-FFB4-344B-8BA9-6E325760B5B0}" type="datetimeFigureOut">
              <a:rPr lang="en-GB" smtClean="0"/>
              <a:t>16/10/2024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65DA472-601C-654D-AD0A-9DB8D13EE105}" type="slidenum">
              <a:rPr lang="en-GB" smtClean="0"/>
              <a:t>‹Nº›</a:t>
            </a:fld>
            <a:endParaRPr lang="en-GB"/>
          </a:p>
        </p:txBody>
      </p:sp>
    </p:spTree>
    <p:extLst>
      <p:ext uri="{BB962C8B-B14F-4D97-AF65-F5344CB8AC3E}">
        <p14:creationId xmlns:p14="http://schemas.microsoft.com/office/powerpoint/2010/main" val="1841123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olo el título">
    <p:spTree>
      <p:nvGrpSpPr>
        <p:cNvPr id="1" name=""/>
        <p:cNvGrpSpPr/>
        <p:nvPr/>
      </p:nvGrpSpPr>
      <p:grpSpPr>
        <a:xfrm>
          <a:off x="0" y="0"/>
          <a:ext cx="0" cy="0"/>
          <a:chOff x="0" y="0"/>
          <a:chExt cx="0" cy="0"/>
        </a:xfrm>
      </p:grpSpPr>
      <p:sp>
        <p:nvSpPr>
          <p:cNvPr id="8" name="Título 7">
            <a:extLst>
              <a:ext uri="{FF2B5EF4-FFF2-40B4-BE49-F238E27FC236}">
                <a16:creationId xmlns:a16="http://schemas.microsoft.com/office/drawing/2014/main" id="{393CB854-9CE9-CBCC-532B-137E11BD9141}"/>
              </a:ext>
            </a:extLst>
          </p:cNvPr>
          <p:cNvSpPr>
            <a:spLocks noGrp="1"/>
          </p:cNvSpPr>
          <p:nvPr>
            <p:ph type="title"/>
          </p:nvPr>
        </p:nvSpPr>
        <p:spPr/>
        <p:txBody>
          <a:bodyPr/>
          <a:lstStyle/>
          <a:p>
            <a:r>
              <a:rPr lang="es-ES"/>
              <a:t>Haga clic para modificar el estilo de título del patrón</a:t>
            </a:r>
            <a:endParaRPr lang="en-GB"/>
          </a:p>
        </p:txBody>
      </p:sp>
      <p:sp>
        <p:nvSpPr>
          <p:cNvPr id="18" name="Footer Placeholder 2">
            <a:extLst>
              <a:ext uri="{FF2B5EF4-FFF2-40B4-BE49-F238E27FC236}">
                <a16:creationId xmlns:a16="http://schemas.microsoft.com/office/drawing/2014/main" id="{9DB93A89-2F18-A2CF-1BDD-D3EEE9686965}"/>
              </a:ext>
            </a:extLst>
          </p:cNvPr>
          <p:cNvSpPr>
            <a:spLocks noGrp="1"/>
          </p:cNvSpPr>
          <p:nvPr>
            <p:ph type="ftr" sz="quarter" idx="11"/>
          </p:nvPr>
        </p:nvSpPr>
        <p:spPr>
          <a:xfrm>
            <a:off x="3371850" y="6351659"/>
            <a:ext cx="3086100" cy="365125"/>
          </a:xfrm>
        </p:spPr>
        <p:txBody>
          <a:bodyPr/>
          <a:lstStyle>
            <a:lvl1pPr>
              <a:defRPr>
                <a:solidFill>
                  <a:schemeClr val="tx1"/>
                </a:solidFill>
                <a:latin typeface="Arial" panose="020B0604020202020204" pitchFamily="34" charset="0"/>
                <a:cs typeface="Arial" panose="020B0604020202020204" pitchFamily="34" charset="0"/>
              </a:defRPr>
            </a:lvl1pPr>
          </a:lstStyle>
          <a:p>
            <a:r>
              <a:rPr lang="en-GB"/>
              <a:t>APRENDE kick off meeting</a:t>
            </a:r>
            <a:endParaRPr lang="en-GB" dirty="0"/>
          </a:p>
        </p:txBody>
      </p:sp>
      <p:sp>
        <p:nvSpPr>
          <p:cNvPr id="19" name="Slide Number Placeholder 3">
            <a:extLst>
              <a:ext uri="{FF2B5EF4-FFF2-40B4-BE49-F238E27FC236}">
                <a16:creationId xmlns:a16="http://schemas.microsoft.com/office/drawing/2014/main" id="{5B297A13-8DBB-65B0-C5A2-A44B31F93BDC}"/>
              </a:ext>
            </a:extLst>
          </p:cNvPr>
          <p:cNvSpPr>
            <a:spLocks noGrp="1"/>
          </p:cNvSpPr>
          <p:nvPr>
            <p:ph type="sldNum" sz="quarter" idx="12"/>
          </p:nvPr>
        </p:nvSpPr>
        <p:spPr>
          <a:xfrm>
            <a:off x="6905211" y="6351658"/>
            <a:ext cx="2057400" cy="365125"/>
          </a:xfrm>
        </p:spPr>
        <p:txBody>
          <a:bodyPr/>
          <a:lstStyle/>
          <a:p>
            <a:fld id="{E65DA472-601C-654D-AD0A-9DB8D13EE105}" type="slidenum">
              <a:rPr lang="en-GB" smtClean="0"/>
              <a:t>‹Nº›</a:t>
            </a:fld>
            <a:endParaRPr lang="en-GB"/>
          </a:p>
        </p:txBody>
      </p:sp>
    </p:spTree>
    <p:extLst>
      <p:ext uri="{BB962C8B-B14F-4D97-AF65-F5344CB8AC3E}">
        <p14:creationId xmlns:p14="http://schemas.microsoft.com/office/powerpoint/2010/main" val="3267246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371850" y="6351659"/>
            <a:ext cx="3086100" cy="365125"/>
          </a:xfrm>
        </p:spPr>
        <p:txBody>
          <a:bodyPr/>
          <a:lstStyle>
            <a:lvl1pPr>
              <a:defRPr>
                <a:solidFill>
                  <a:schemeClr val="tx1"/>
                </a:solidFill>
                <a:latin typeface="Arial" panose="020B0604020202020204" pitchFamily="34" charset="0"/>
                <a:cs typeface="Arial" panose="020B0604020202020204" pitchFamily="34" charset="0"/>
              </a:defRPr>
            </a:lvl1pPr>
          </a:lstStyle>
          <a:p>
            <a:r>
              <a:rPr lang="en-GB"/>
              <a:t>APRENDE kick off meeting</a:t>
            </a:r>
            <a:endParaRPr lang="en-GB" dirty="0"/>
          </a:p>
        </p:txBody>
      </p:sp>
      <p:sp>
        <p:nvSpPr>
          <p:cNvPr id="4" name="Slide Number Placeholder 3"/>
          <p:cNvSpPr>
            <a:spLocks noGrp="1"/>
          </p:cNvSpPr>
          <p:nvPr>
            <p:ph type="sldNum" sz="quarter" idx="12"/>
          </p:nvPr>
        </p:nvSpPr>
        <p:spPr>
          <a:xfrm>
            <a:off x="6905211" y="6351658"/>
            <a:ext cx="2057400" cy="365125"/>
          </a:xfrm>
        </p:spPr>
        <p:txBody>
          <a:bodyPr/>
          <a:lstStyle/>
          <a:p>
            <a:fld id="{E65DA472-601C-654D-AD0A-9DB8D13EE105}" type="slidenum">
              <a:rPr lang="en-GB" smtClean="0"/>
              <a:t>‹Nº›</a:t>
            </a:fld>
            <a:endParaRPr lang="en-GB"/>
          </a:p>
        </p:txBody>
      </p:sp>
    </p:spTree>
    <p:extLst>
      <p:ext uri="{BB962C8B-B14F-4D97-AF65-F5344CB8AC3E}">
        <p14:creationId xmlns:p14="http://schemas.microsoft.com/office/powerpoint/2010/main" val="688606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67D1B83-FFB4-344B-8BA9-6E325760B5B0}" type="datetimeFigureOut">
              <a:rPr lang="en-GB" smtClean="0"/>
              <a:t>16/10/2024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5DA472-601C-654D-AD0A-9DB8D13EE105}" type="slidenum">
              <a:rPr lang="en-GB" smtClean="0"/>
              <a:t>‹Nº›</a:t>
            </a:fld>
            <a:endParaRPr lang="en-GB"/>
          </a:p>
        </p:txBody>
      </p:sp>
    </p:spTree>
    <p:extLst>
      <p:ext uri="{BB962C8B-B14F-4D97-AF65-F5344CB8AC3E}">
        <p14:creationId xmlns:p14="http://schemas.microsoft.com/office/powerpoint/2010/main" val="1262185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67D1B83-FFB4-344B-8BA9-6E325760B5B0}" type="datetimeFigureOut">
              <a:rPr lang="en-GB" smtClean="0"/>
              <a:t>16/10/2024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65DA472-601C-654D-AD0A-9DB8D13EE105}" type="slidenum">
              <a:rPr lang="en-GB" smtClean="0"/>
              <a:t>‹Nº›</a:t>
            </a:fld>
            <a:endParaRPr lang="en-GB"/>
          </a:p>
        </p:txBody>
      </p:sp>
    </p:spTree>
    <p:extLst>
      <p:ext uri="{BB962C8B-B14F-4D97-AF65-F5344CB8AC3E}">
        <p14:creationId xmlns:p14="http://schemas.microsoft.com/office/powerpoint/2010/main" val="184285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67D1B83-FFB4-344B-8BA9-6E325760B5B0}" type="datetimeFigureOut">
              <a:rPr lang="en-GB" smtClean="0"/>
              <a:t>16/10/2024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solidFill>
                <a:latin typeface="Arial" panose="020B0604020202020204" pitchFamily="34" charset="0"/>
                <a:cs typeface="Arial" panose="020B0604020202020204" pitchFamily="34" charset="0"/>
              </a:defRPr>
            </a:lvl1pPr>
          </a:lstStyle>
          <a:p>
            <a:fld id="{E65DA472-601C-654D-AD0A-9DB8D13EE105}" type="slidenum">
              <a:rPr lang="en-GB" smtClean="0"/>
              <a:pPr/>
              <a:t>‹Nº›</a:t>
            </a:fld>
            <a:endParaRPr lang="en-GB"/>
          </a:p>
        </p:txBody>
      </p:sp>
      <p:pic>
        <p:nvPicPr>
          <p:cNvPr id="7" name="Gráfico 6">
            <a:extLst>
              <a:ext uri="{FF2B5EF4-FFF2-40B4-BE49-F238E27FC236}">
                <a16:creationId xmlns:a16="http://schemas.microsoft.com/office/drawing/2014/main" id="{C5896FB1-6619-7CE3-C028-9C96002E6B46}"/>
              </a:ext>
            </a:extLst>
          </p:cNvPr>
          <p:cNvPicPr>
            <a:picLocks noChangeAspect="1"/>
          </p:cNvPicPr>
          <p:nvPr userDrawn="1"/>
        </p:nvPicPr>
        <p:blipFill>
          <a:blip r:embed="rId13">
            <a:extLst>
              <a:ext uri="{96DAC541-7B7A-43D3-8B79-37D633B846F1}">
                <asvg:svgBlip xmlns:asvg="http://schemas.microsoft.com/office/drawing/2016/SVG/main" r:embed="rId14"/>
              </a:ext>
            </a:extLst>
          </a:blip>
          <a:stretch>
            <a:fillRect/>
          </a:stretch>
        </p:blipFill>
        <p:spPr>
          <a:xfrm>
            <a:off x="52180" y="6206988"/>
            <a:ext cx="892171" cy="618572"/>
          </a:xfrm>
          <a:prstGeom prst="rect">
            <a:avLst/>
          </a:prstGeom>
        </p:spPr>
      </p:pic>
      <p:pic>
        <p:nvPicPr>
          <p:cNvPr id="8" name="Imagen 7" descr="Interfaz de usuario gráfica, Sitio web&#10;&#10;Descripción generada automáticamente">
            <a:extLst>
              <a:ext uri="{FF2B5EF4-FFF2-40B4-BE49-F238E27FC236}">
                <a16:creationId xmlns:a16="http://schemas.microsoft.com/office/drawing/2014/main" id="{823FED2E-7532-08FE-B4E3-176336133DE9}"/>
              </a:ext>
            </a:extLst>
          </p:cNvPr>
          <p:cNvPicPr>
            <a:picLocks noChangeAspect="1"/>
          </p:cNvPicPr>
          <p:nvPr userDrawn="1"/>
        </p:nvPicPr>
        <p:blipFill>
          <a:blip r:embed="rId15"/>
          <a:stretch>
            <a:fillRect/>
          </a:stretch>
        </p:blipFill>
        <p:spPr>
          <a:xfrm>
            <a:off x="2070285" y="6312844"/>
            <a:ext cx="769074" cy="512716"/>
          </a:xfrm>
          <a:prstGeom prst="rect">
            <a:avLst/>
          </a:prstGeom>
        </p:spPr>
      </p:pic>
      <p:pic>
        <p:nvPicPr>
          <p:cNvPr id="9" name="Imagen 8" descr="Icono&#10;&#10;Descripción generada automáticamente">
            <a:extLst>
              <a:ext uri="{FF2B5EF4-FFF2-40B4-BE49-F238E27FC236}">
                <a16:creationId xmlns:a16="http://schemas.microsoft.com/office/drawing/2014/main" id="{352B6781-E493-3F14-7AAD-CC7011143FE3}"/>
              </a:ext>
            </a:extLst>
          </p:cNvPr>
          <p:cNvPicPr>
            <a:picLocks noChangeAspect="1"/>
          </p:cNvPicPr>
          <p:nvPr userDrawn="1"/>
        </p:nvPicPr>
        <p:blipFill>
          <a:blip r:embed="rId16"/>
          <a:stretch>
            <a:fillRect/>
          </a:stretch>
        </p:blipFill>
        <p:spPr>
          <a:xfrm>
            <a:off x="998750" y="6312844"/>
            <a:ext cx="999234" cy="512716"/>
          </a:xfrm>
          <a:prstGeom prst="rect">
            <a:avLst/>
          </a:prstGeom>
        </p:spPr>
      </p:pic>
    </p:spTree>
    <p:extLst>
      <p:ext uri="{BB962C8B-B14F-4D97-AF65-F5344CB8AC3E}">
        <p14:creationId xmlns:p14="http://schemas.microsoft.com/office/powerpoint/2010/main" val="30702793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nds.iaea.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s://www.oecd-nea.org/databank/"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áfico 5">
            <a:extLst>
              <a:ext uri="{FF2B5EF4-FFF2-40B4-BE49-F238E27FC236}">
                <a16:creationId xmlns:a16="http://schemas.microsoft.com/office/drawing/2014/main" id="{CF4E4089-DC9C-0130-1B8A-FB140A5250A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36255" y="201027"/>
            <a:ext cx="2130498" cy="1477145"/>
          </a:xfrm>
          <a:prstGeom prst="rect">
            <a:avLst/>
          </a:prstGeom>
        </p:spPr>
      </p:pic>
      <p:pic>
        <p:nvPicPr>
          <p:cNvPr id="8" name="Imagen 7" descr="Interfaz de usuario gráfica, Sitio web&#10;&#10;Descripción generada automáticamente">
            <a:extLst>
              <a:ext uri="{FF2B5EF4-FFF2-40B4-BE49-F238E27FC236}">
                <a16:creationId xmlns:a16="http://schemas.microsoft.com/office/drawing/2014/main" id="{334C4A21-7314-6D55-AA1B-D35FC3494E01}"/>
              </a:ext>
            </a:extLst>
          </p:cNvPr>
          <p:cNvPicPr>
            <a:picLocks noChangeAspect="1"/>
          </p:cNvPicPr>
          <p:nvPr/>
        </p:nvPicPr>
        <p:blipFill>
          <a:blip r:embed="rId4"/>
          <a:stretch>
            <a:fillRect/>
          </a:stretch>
        </p:blipFill>
        <p:spPr>
          <a:xfrm>
            <a:off x="6762307" y="201027"/>
            <a:ext cx="2215717" cy="1477145"/>
          </a:xfrm>
          <a:prstGeom prst="rect">
            <a:avLst/>
          </a:prstGeom>
        </p:spPr>
      </p:pic>
      <p:pic>
        <p:nvPicPr>
          <p:cNvPr id="10" name="Imagen 9" descr="Icono&#10;&#10;Descripción generada automáticamente">
            <a:extLst>
              <a:ext uri="{FF2B5EF4-FFF2-40B4-BE49-F238E27FC236}">
                <a16:creationId xmlns:a16="http://schemas.microsoft.com/office/drawing/2014/main" id="{36CD6CBF-C69E-0FC9-B88C-04CCE8062BF4}"/>
              </a:ext>
            </a:extLst>
          </p:cNvPr>
          <p:cNvPicPr>
            <a:picLocks noChangeAspect="1"/>
          </p:cNvPicPr>
          <p:nvPr/>
        </p:nvPicPr>
        <p:blipFill>
          <a:blip r:embed="rId5"/>
          <a:stretch>
            <a:fillRect/>
          </a:stretch>
        </p:blipFill>
        <p:spPr>
          <a:xfrm>
            <a:off x="3386913" y="180821"/>
            <a:ext cx="2918195" cy="1497351"/>
          </a:xfrm>
          <a:prstGeom prst="rect">
            <a:avLst/>
          </a:prstGeom>
        </p:spPr>
      </p:pic>
      <p:sp>
        <p:nvSpPr>
          <p:cNvPr id="11" name="CuadroTexto 10">
            <a:extLst>
              <a:ext uri="{FF2B5EF4-FFF2-40B4-BE49-F238E27FC236}">
                <a16:creationId xmlns:a16="http://schemas.microsoft.com/office/drawing/2014/main" id="{F332F472-EA25-550F-B018-3BBC7958770C}"/>
              </a:ext>
            </a:extLst>
          </p:cNvPr>
          <p:cNvSpPr txBox="1"/>
          <p:nvPr/>
        </p:nvSpPr>
        <p:spPr>
          <a:xfrm>
            <a:off x="336255" y="2292466"/>
            <a:ext cx="8641769" cy="3231654"/>
          </a:xfrm>
          <a:prstGeom prst="rect">
            <a:avLst/>
          </a:prstGeom>
          <a:noFill/>
        </p:spPr>
        <p:txBody>
          <a:bodyPr wrap="square" rtlCol="0">
            <a:spAutoFit/>
          </a:bodyPr>
          <a:lstStyle/>
          <a:p>
            <a:pPr algn="ctr"/>
            <a:r>
              <a:rPr lang="es-ES" sz="2400" b="1" dirty="0">
                <a:effectLst/>
                <a:latin typeface="Arial" panose="020B0604020202020204" pitchFamily="34" charset="0"/>
                <a:cs typeface="Arial" panose="020B0604020202020204" pitchFamily="34" charset="0"/>
              </a:rPr>
              <a:t>A</a:t>
            </a:r>
            <a:r>
              <a:rPr lang="es-ES" dirty="0">
                <a:effectLst/>
                <a:latin typeface="Arial" panose="020B0604020202020204" pitchFamily="34" charset="0"/>
                <a:cs typeface="Arial" panose="020B0604020202020204" pitchFamily="34" charset="0"/>
              </a:rPr>
              <a:t>DDRESSING </a:t>
            </a:r>
            <a:r>
              <a:rPr lang="es-ES" sz="2400" b="1" dirty="0">
                <a:effectLst/>
                <a:latin typeface="Arial" panose="020B0604020202020204" pitchFamily="34" charset="0"/>
                <a:cs typeface="Arial" panose="020B0604020202020204" pitchFamily="34" charset="0"/>
              </a:rPr>
              <a:t>PR</a:t>
            </a:r>
            <a:r>
              <a:rPr lang="es-ES" dirty="0">
                <a:effectLst/>
                <a:latin typeface="Arial" panose="020B0604020202020204" pitchFamily="34" charset="0"/>
                <a:cs typeface="Arial" panose="020B0604020202020204" pitchFamily="34" charset="0"/>
              </a:rPr>
              <a:t>IORITIES OF </a:t>
            </a:r>
            <a:r>
              <a:rPr lang="es-ES" sz="2400" b="1" dirty="0">
                <a:effectLst/>
                <a:latin typeface="Arial" panose="020B0604020202020204" pitchFamily="34" charset="0"/>
                <a:cs typeface="Arial" panose="020B0604020202020204" pitchFamily="34" charset="0"/>
              </a:rPr>
              <a:t>E</a:t>
            </a:r>
            <a:r>
              <a:rPr lang="es-ES" dirty="0">
                <a:effectLst/>
                <a:latin typeface="Arial" panose="020B0604020202020204" pitchFamily="34" charset="0"/>
                <a:cs typeface="Arial" panose="020B0604020202020204" pitchFamily="34" charset="0"/>
              </a:rPr>
              <a:t>VALUATED </a:t>
            </a:r>
            <a:r>
              <a:rPr lang="es-ES" sz="2400" b="1" dirty="0">
                <a:effectLst/>
                <a:latin typeface="Arial" panose="020B0604020202020204" pitchFamily="34" charset="0"/>
                <a:cs typeface="Arial" panose="020B0604020202020204" pitchFamily="34" charset="0"/>
              </a:rPr>
              <a:t>N</a:t>
            </a:r>
            <a:r>
              <a:rPr lang="es-ES" dirty="0">
                <a:effectLst/>
                <a:latin typeface="Arial" panose="020B0604020202020204" pitchFamily="34" charset="0"/>
                <a:cs typeface="Arial" panose="020B0604020202020204" pitchFamily="34" charset="0"/>
              </a:rPr>
              <a:t>UCLEAR </a:t>
            </a:r>
            <a:r>
              <a:rPr lang="es-ES" sz="2400" b="1" dirty="0">
                <a:effectLst/>
                <a:latin typeface="Arial" panose="020B0604020202020204" pitchFamily="34" charset="0"/>
                <a:cs typeface="Arial" panose="020B0604020202020204" pitchFamily="34" charset="0"/>
              </a:rPr>
              <a:t>D</a:t>
            </a:r>
            <a:r>
              <a:rPr lang="es-ES" dirty="0">
                <a:effectLst/>
                <a:latin typeface="Arial" panose="020B0604020202020204" pitchFamily="34" charset="0"/>
                <a:cs typeface="Arial" panose="020B0604020202020204" pitchFamily="34" charset="0"/>
              </a:rPr>
              <a:t>ATA IN </a:t>
            </a:r>
            <a:r>
              <a:rPr lang="es-ES" sz="2400" b="1" dirty="0">
                <a:effectLst/>
                <a:latin typeface="Arial" panose="020B0604020202020204" pitchFamily="34" charset="0"/>
                <a:cs typeface="Arial" panose="020B0604020202020204" pitchFamily="34" charset="0"/>
              </a:rPr>
              <a:t>E</a:t>
            </a:r>
            <a:r>
              <a:rPr lang="es-ES" dirty="0">
                <a:effectLst/>
                <a:latin typeface="Arial" panose="020B0604020202020204" pitchFamily="34" charset="0"/>
                <a:cs typeface="Arial" panose="020B0604020202020204" pitchFamily="34" charset="0"/>
              </a:rPr>
              <a:t>UROPE</a:t>
            </a:r>
          </a:p>
          <a:p>
            <a:pPr algn="ctr"/>
            <a:endParaRPr lang="es-ES" dirty="0">
              <a:latin typeface="Arial" panose="020B0604020202020204" pitchFamily="34" charset="0"/>
              <a:cs typeface="Arial" panose="020B0604020202020204" pitchFamily="34" charset="0"/>
            </a:endParaRPr>
          </a:p>
          <a:p>
            <a:pPr algn="ctr"/>
            <a:r>
              <a:rPr lang="es-ES" sz="3200" b="1" dirty="0">
                <a:effectLst/>
                <a:latin typeface="Arial" panose="020B0604020202020204" pitchFamily="34" charset="0"/>
                <a:cs typeface="Arial" panose="020B0604020202020204" pitchFamily="34" charset="0"/>
              </a:rPr>
              <a:t>APRENDE</a:t>
            </a:r>
          </a:p>
          <a:p>
            <a:pPr algn="ctr"/>
            <a:r>
              <a:rPr lang="en-GB" b="1" dirty="0">
                <a:latin typeface="Arial" panose="020B0604020202020204" pitchFamily="34" charset="0"/>
                <a:cs typeface="Arial" panose="020B0604020202020204" pitchFamily="34" charset="0"/>
              </a:rPr>
              <a:t>Grant agreement 101164596</a:t>
            </a:r>
          </a:p>
          <a:p>
            <a:pPr algn="ctr"/>
            <a:endParaRPr lang="es-ES" sz="3200" b="1" dirty="0">
              <a:latin typeface="Arial" panose="020B0604020202020204" pitchFamily="34" charset="0"/>
              <a:cs typeface="Arial" panose="020B0604020202020204" pitchFamily="34" charset="0"/>
            </a:endParaRPr>
          </a:p>
          <a:p>
            <a:pPr algn="ctr"/>
            <a:r>
              <a:rPr lang="es-ES" sz="2400" b="1" dirty="0">
                <a:effectLst/>
                <a:latin typeface="Arial" panose="020B0604020202020204" pitchFamily="34" charset="0"/>
                <a:cs typeface="Arial" panose="020B0604020202020204" pitchFamily="34" charset="0"/>
              </a:rPr>
              <a:t>WP6 – T6.6 </a:t>
            </a:r>
            <a:r>
              <a:rPr lang="es-ES" sz="2400" b="1" dirty="0" err="1">
                <a:effectLst/>
                <a:latin typeface="Arial" panose="020B0604020202020204" pitchFamily="34" charset="0"/>
                <a:cs typeface="Arial" panose="020B0604020202020204" pitchFamily="34" charset="0"/>
              </a:rPr>
              <a:t>Dissemination</a:t>
            </a:r>
            <a:r>
              <a:rPr lang="es-ES" sz="2400" b="1" dirty="0">
                <a:effectLst/>
                <a:latin typeface="Arial" panose="020B0604020202020204" pitchFamily="34" charset="0"/>
                <a:cs typeface="Arial" panose="020B0604020202020204" pitchFamily="34" charset="0"/>
              </a:rPr>
              <a:t> and </a:t>
            </a:r>
            <a:r>
              <a:rPr lang="es-ES" sz="2400" b="1" dirty="0" err="1">
                <a:effectLst/>
                <a:latin typeface="Arial" panose="020B0604020202020204" pitchFamily="34" charset="0"/>
                <a:cs typeface="Arial" panose="020B0604020202020204" pitchFamily="34" charset="0"/>
              </a:rPr>
              <a:t>exploitation</a:t>
            </a:r>
            <a:endParaRPr lang="es-ES" sz="2400" b="1" dirty="0">
              <a:effectLst/>
              <a:latin typeface="Arial" panose="020B0604020202020204" pitchFamily="34" charset="0"/>
              <a:cs typeface="Arial" panose="020B0604020202020204" pitchFamily="34" charset="0"/>
            </a:endParaRPr>
          </a:p>
          <a:p>
            <a:pPr algn="ctr"/>
            <a:endParaRPr lang="es-ES" dirty="0">
              <a:effectLst/>
              <a:latin typeface="Arial" panose="020B0604020202020204" pitchFamily="34" charset="0"/>
              <a:cs typeface="Arial" panose="020B0604020202020204" pitchFamily="34" charset="0"/>
            </a:endParaRPr>
          </a:p>
          <a:p>
            <a:pPr algn="ctr"/>
            <a:r>
              <a:rPr lang="es-ES" b="1" dirty="0">
                <a:latin typeface="Arial" panose="020B0604020202020204" pitchFamily="34" charset="0"/>
                <a:cs typeface="Arial" panose="020B0604020202020204" pitchFamily="34" charset="0"/>
              </a:rPr>
              <a:t>Daniel Cano </a:t>
            </a:r>
            <a:r>
              <a:rPr lang="es-ES" b="1" dirty="0" err="1">
                <a:latin typeface="Arial" panose="020B0604020202020204" pitchFamily="34" charset="0"/>
                <a:cs typeface="Arial" panose="020B0604020202020204" pitchFamily="34" charset="0"/>
              </a:rPr>
              <a:t>Ott</a:t>
            </a:r>
            <a:endParaRPr lang="es-ES" b="1" dirty="0">
              <a:latin typeface="Arial" panose="020B0604020202020204" pitchFamily="34" charset="0"/>
              <a:cs typeface="Arial" panose="020B0604020202020204" pitchFamily="34" charset="0"/>
            </a:endParaRPr>
          </a:p>
          <a:p>
            <a:pPr algn="ctr"/>
            <a:endParaRPr lang="en-GB" dirty="0">
              <a:latin typeface="Arial" panose="020B0604020202020204" pitchFamily="34" charset="0"/>
              <a:cs typeface="Arial" panose="020B0604020202020204" pitchFamily="34" charset="0"/>
            </a:endParaRPr>
          </a:p>
        </p:txBody>
      </p:sp>
      <p:sp>
        <p:nvSpPr>
          <p:cNvPr id="2" name="Rectángulo 1">
            <a:extLst>
              <a:ext uri="{FF2B5EF4-FFF2-40B4-BE49-F238E27FC236}">
                <a16:creationId xmlns:a16="http://schemas.microsoft.com/office/drawing/2014/main" id="{C7A3161F-23A6-F5A0-8A3F-A078C0323B8B}"/>
              </a:ext>
            </a:extLst>
          </p:cNvPr>
          <p:cNvSpPr/>
          <p:nvPr/>
        </p:nvSpPr>
        <p:spPr>
          <a:xfrm>
            <a:off x="0" y="6293561"/>
            <a:ext cx="9144000" cy="56443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79047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1C4745BB-4F14-A16E-DC35-04E2BE765270}"/>
              </a:ext>
            </a:extLst>
          </p:cNvPr>
          <p:cNvSpPr txBox="1"/>
          <p:nvPr/>
        </p:nvSpPr>
        <p:spPr>
          <a:xfrm>
            <a:off x="2935077" y="212651"/>
            <a:ext cx="3462807" cy="400110"/>
          </a:xfrm>
          <a:prstGeom prst="rect">
            <a:avLst/>
          </a:prstGeom>
          <a:noFill/>
        </p:spPr>
        <p:txBody>
          <a:bodyPr wrap="none" rtlCol="0">
            <a:spAutoFit/>
          </a:bodyPr>
          <a:lstStyle/>
          <a:p>
            <a:r>
              <a:rPr lang="en-GB" sz="2000" b="1">
                <a:solidFill>
                  <a:srgbClr val="FF0000"/>
                </a:solidFill>
                <a:latin typeface="Arial" panose="020B0604020202020204" pitchFamily="34" charset="0"/>
                <a:cs typeface="Arial" panose="020B0604020202020204" pitchFamily="34" charset="0"/>
              </a:rPr>
              <a:t>APRENDE kick off meeting</a:t>
            </a:r>
          </a:p>
        </p:txBody>
      </p:sp>
      <p:sp>
        <p:nvSpPr>
          <p:cNvPr id="2" name="Footer Placeholder 2">
            <a:extLst>
              <a:ext uri="{FF2B5EF4-FFF2-40B4-BE49-F238E27FC236}">
                <a16:creationId xmlns:a16="http://schemas.microsoft.com/office/drawing/2014/main" id="{A8C139B3-3306-DBB9-16DE-FA14206514BA}"/>
              </a:ext>
            </a:extLst>
          </p:cNvPr>
          <p:cNvSpPr>
            <a:spLocks noGrp="1"/>
          </p:cNvSpPr>
          <p:nvPr>
            <p:ph type="ftr" sz="quarter" idx="11"/>
          </p:nvPr>
        </p:nvSpPr>
        <p:spPr>
          <a:xfrm>
            <a:off x="3371850" y="6351659"/>
            <a:ext cx="3086100" cy="365125"/>
          </a:xfrm>
        </p:spPr>
        <p:txBody>
          <a:bodyPr/>
          <a:lstStyle>
            <a:lvl1pPr>
              <a:defRPr>
                <a:solidFill>
                  <a:schemeClr val="tx1"/>
                </a:solidFill>
                <a:latin typeface="Arial" panose="020B0604020202020204" pitchFamily="34" charset="0"/>
                <a:cs typeface="Arial" panose="020B0604020202020204" pitchFamily="34" charset="0"/>
              </a:defRPr>
            </a:lvl1pPr>
          </a:lstStyle>
          <a:p>
            <a:r>
              <a:rPr lang="en-GB"/>
              <a:t>APRENDE kick off meeting</a:t>
            </a:r>
            <a:endParaRPr lang="en-GB" dirty="0"/>
          </a:p>
        </p:txBody>
      </p:sp>
      <p:sp>
        <p:nvSpPr>
          <p:cNvPr id="5" name="Slide Number Placeholder 3">
            <a:extLst>
              <a:ext uri="{FF2B5EF4-FFF2-40B4-BE49-F238E27FC236}">
                <a16:creationId xmlns:a16="http://schemas.microsoft.com/office/drawing/2014/main" id="{68B4DC2D-739E-A21D-E850-177A0C2E1501}"/>
              </a:ext>
            </a:extLst>
          </p:cNvPr>
          <p:cNvSpPr>
            <a:spLocks noGrp="1"/>
          </p:cNvSpPr>
          <p:nvPr>
            <p:ph type="sldNum" sz="quarter" idx="12"/>
          </p:nvPr>
        </p:nvSpPr>
        <p:spPr>
          <a:xfrm>
            <a:off x="6905211" y="6351658"/>
            <a:ext cx="2057400" cy="365125"/>
          </a:xfrm>
        </p:spPr>
        <p:txBody>
          <a:bodyPr/>
          <a:lstStyle/>
          <a:p>
            <a:fld id="{E65DA472-601C-654D-AD0A-9DB8D13EE105}" type="slidenum">
              <a:rPr lang="en-GB" smtClean="0"/>
              <a:t>2</a:t>
            </a:fld>
            <a:endParaRPr lang="en-GB"/>
          </a:p>
        </p:txBody>
      </p:sp>
      <p:sp>
        <p:nvSpPr>
          <p:cNvPr id="6" name="CuadroTexto 5">
            <a:extLst>
              <a:ext uri="{FF2B5EF4-FFF2-40B4-BE49-F238E27FC236}">
                <a16:creationId xmlns:a16="http://schemas.microsoft.com/office/drawing/2014/main" id="{C7C41A6D-EC5D-B782-8635-E9CCB7D6F74F}"/>
              </a:ext>
            </a:extLst>
          </p:cNvPr>
          <p:cNvSpPr txBox="1"/>
          <p:nvPr/>
        </p:nvSpPr>
        <p:spPr>
          <a:xfrm>
            <a:off x="276446" y="1148316"/>
            <a:ext cx="8346559" cy="4801314"/>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The goal of task 6.6 is to </a:t>
            </a:r>
          </a:p>
          <a:p>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b="1" dirty="0">
                <a:solidFill>
                  <a:srgbClr val="FF0000"/>
                </a:solidFill>
                <a:latin typeface="Arial" panose="020B0604020202020204" pitchFamily="34" charset="0"/>
                <a:cs typeface="Arial" panose="020B0604020202020204" pitchFamily="34" charset="0"/>
              </a:rPr>
              <a:t>Coordinate</a:t>
            </a:r>
            <a:r>
              <a:rPr lang="en-GB" dirty="0">
                <a:latin typeface="Arial" panose="020B0604020202020204" pitchFamily="34" charset="0"/>
                <a:cs typeface="Arial" panose="020B0604020202020204" pitchFamily="34" charset="0"/>
              </a:rPr>
              <a:t> and </a:t>
            </a:r>
            <a:r>
              <a:rPr lang="en-GB" b="1" dirty="0">
                <a:solidFill>
                  <a:srgbClr val="FF0000"/>
                </a:solidFill>
                <a:latin typeface="Arial" panose="020B0604020202020204" pitchFamily="34" charset="0"/>
                <a:cs typeface="Arial" panose="020B0604020202020204" pitchFamily="34" charset="0"/>
              </a:rPr>
              <a:t>follow-up</a:t>
            </a:r>
            <a:r>
              <a:rPr lang="en-GB" dirty="0">
                <a:latin typeface="Arial" panose="020B0604020202020204" pitchFamily="34" charset="0"/>
                <a:cs typeface="Arial" panose="020B0604020202020204" pitchFamily="34" charset="0"/>
              </a:rPr>
              <a:t> of the dissemination and communication activities all over the project.</a:t>
            </a: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b="1" dirty="0">
                <a:solidFill>
                  <a:srgbClr val="FF0000"/>
                </a:solidFill>
                <a:latin typeface="Arial" panose="020B0604020202020204" pitchFamily="34" charset="0"/>
                <a:cs typeface="Arial" panose="020B0604020202020204" pitchFamily="34" charset="0"/>
              </a:rPr>
              <a:t>Assess the state of (European) nuclear data libraries, computer simulation tools, and research infrastructures </a:t>
            </a:r>
            <a:r>
              <a:rPr lang="en-GB" dirty="0">
                <a:latin typeface="Arial" panose="020B0604020202020204" pitchFamily="34" charset="0"/>
                <a:cs typeface="Arial" panose="020B0604020202020204" pitchFamily="34" charset="0"/>
              </a:rPr>
              <a:t>for nuclear data measurements to advise on strategic actions for preserving and developing Euratom capacities. The strategic analysis will be made with the collaboration of the different WP leaders and will be the content of </a:t>
            </a:r>
            <a:r>
              <a:rPr lang="en-GB" b="1" dirty="0">
                <a:latin typeface="Arial" panose="020B0604020202020204" pitchFamily="34" charset="0"/>
                <a:cs typeface="Arial" panose="020B0604020202020204" pitchFamily="34" charset="0"/>
              </a:rPr>
              <a:t>D6.8 “</a:t>
            </a:r>
            <a:r>
              <a:rPr lang="en-GB" b="1" i="1" dirty="0">
                <a:latin typeface="Arial" panose="020B0604020202020204" pitchFamily="34" charset="0"/>
                <a:cs typeface="Arial" panose="020B0604020202020204" pitchFamily="34" charset="0"/>
              </a:rPr>
              <a:t>Strategic analysis of nuclear data activities and resources in Europe</a:t>
            </a:r>
            <a:r>
              <a:rPr lang="en-GB"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b="1" dirty="0">
                <a:solidFill>
                  <a:srgbClr val="FF0000"/>
                </a:solidFill>
                <a:latin typeface="Arial" panose="020B0604020202020204" pitchFamily="34" charset="0"/>
                <a:cs typeface="Arial" panose="020B0604020202020204" pitchFamily="34" charset="0"/>
              </a:rPr>
              <a:t>Enhance the visibility </a:t>
            </a:r>
            <a:r>
              <a:rPr lang="en-GB" dirty="0">
                <a:latin typeface="Arial" panose="020B0604020202020204" pitchFamily="34" charset="0"/>
                <a:cs typeface="Arial" panose="020B0604020202020204" pitchFamily="34" charset="0"/>
              </a:rPr>
              <a:t>of how nuclear data play an important role in several fields (energy, health, space, environment, industry…) and that its improvement is of great benefit for science, end-users and society.</a:t>
            </a: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2521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B07085-F953-7E2B-E97D-0EFB17C5DC93}"/>
            </a:ext>
          </a:extLst>
        </p:cNvPr>
        <p:cNvGrpSpPr/>
        <p:nvPr/>
      </p:nvGrpSpPr>
      <p:grpSpPr>
        <a:xfrm>
          <a:off x="0" y="0"/>
          <a:ext cx="0" cy="0"/>
          <a:chOff x="0" y="0"/>
          <a:chExt cx="0" cy="0"/>
        </a:xfrm>
      </p:grpSpPr>
      <p:sp>
        <p:nvSpPr>
          <p:cNvPr id="4" name="CuadroTexto 3">
            <a:extLst>
              <a:ext uri="{FF2B5EF4-FFF2-40B4-BE49-F238E27FC236}">
                <a16:creationId xmlns:a16="http://schemas.microsoft.com/office/drawing/2014/main" id="{2C16B401-5097-9EE9-6468-A7D696F91AC4}"/>
              </a:ext>
            </a:extLst>
          </p:cNvPr>
          <p:cNvSpPr txBox="1"/>
          <p:nvPr/>
        </p:nvSpPr>
        <p:spPr>
          <a:xfrm>
            <a:off x="3504498" y="141216"/>
            <a:ext cx="1890454" cy="400110"/>
          </a:xfrm>
          <a:prstGeom prst="rect">
            <a:avLst/>
          </a:prstGeom>
          <a:noFill/>
        </p:spPr>
        <p:txBody>
          <a:bodyPr wrap="none" rtlCol="0">
            <a:spAutoFit/>
          </a:bodyPr>
          <a:lstStyle/>
          <a:p>
            <a:r>
              <a:rPr lang="en-GB" sz="2000" b="1" dirty="0">
                <a:solidFill>
                  <a:srgbClr val="FF0000"/>
                </a:solidFill>
                <a:latin typeface="Arial" panose="020B0604020202020204" pitchFamily="34" charset="0"/>
                <a:cs typeface="Arial" panose="020B0604020202020204" pitchFamily="34" charset="0"/>
              </a:rPr>
              <a:t>Target groups</a:t>
            </a:r>
          </a:p>
        </p:txBody>
      </p:sp>
      <p:sp>
        <p:nvSpPr>
          <p:cNvPr id="2" name="Footer Placeholder 2">
            <a:extLst>
              <a:ext uri="{FF2B5EF4-FFF2-40B4-BE49-F238E27FC236}">
                <a16:creationId xmlns:a16="http://schemas.microsoft.com/office/drawing/2014/main" id="{66424040-B663-5209-99B7-A6C3260FF958}"/>
              </a:ext>
            </a:extLst>
          </p:cNvPr>
          <p:cNvSpPr>
            <a:spLocks noGrp="1"/>
          </p:cNvSpPr>
          <p:nvPr>
            <p:ph type="ftr" sz="quarter" idx="11"/>
          </p:nvPr>
        </p:nvSpPr>
        <p:spPr>
          <a:xfrm>
            <a:off x="3371850" y="6351659"/>
            <a:ext cx="3086100" cy="365125"/>
          </a:xfrm>
        </p:spPr>
        <p:txBody>
          <a:bodyPr/>
          <a:lstStyle>
            <a:lvl1pPr>
              <a:defRPr>
                <a:solidFill>
                  <a:schemeClr val="tx1"/>
                </a:solidFill>
                <a:latin typeface="Arial" panose="020B0604020202020204" pitchFamily="34" charset="0"/>
                <a:cs typeface="Arial" panose="020B0604020202020204" pitchFamily="34" charset="0"/>
              </a:defRPr>
            </a:lvl1pPr>
          </a:lstStyle>
          <a:p>
            <a:r>
              <a:rPr lang="en-GB"/>
              <a:t>APRENDE kick off meeting</a:t>
            </a:r>
            <a:endParaRPr lang="en-GB" dirty="0"/>
          </a:p>
        </p:txBody>
      </p:sp>
      <p:sp>
        <p:nvSpPr>
          <p:cNvPr id="5" name="Slide Number Placeholder 3">
            <a:extLst>
              <a:ext uri="{FF2B5EF4-FFF2-40B4-BE49-F238E27FC236}">
                <a16:creationId xmlns:a16="http://schemas.microsoft.com/office/drawing/2014/main" id="{8C1CCE08-3A1E-D227-C62E-8A568A1A0369}"/>
              </a:ext>
            </a:extLst>
          </p:cNvPr>
          <p:cNvSpPr>
            <a:spLocks noGrp="1"/>
          </p:cNvSpPr>
          <p:nvPr>
            <p:ph type="sldNum" sz="quarter" idx="12"/>
          </p:nvPr>
        </p:nvSpPr>
        <p:spPr>
          <a:xfrm>
            <a:off x="6905211" y="6351658"/>
            <a:ext cx="2057400" cy="365125"/>
          </a:xfrm>
        </p:spPr>
        <p:txBody>
          <a:bodyPr/>
          <a:lstStyle/>
          <a:p>
            <a:fld id="{E65DA472-601C-654D-AD0A-9DB8D13EE105}" type="slidenum">
              <a:rPr lang="en-GB" smtClean="0"/>
              <a:t>3</a:t>
            </a:fld>
            <a:endParaRPr lang="en-GB"/>
          </a:p>
        </p:txBody>
      </p:sp>
      <p:sp>
        <p:nvSpPr>
          <p:cNvPr id="6" name="CuadroTexto 5">
            <a:extLst>
              <a:ext uri="{FF2B5EF4-FFF2-40B4-BE49-F238E27FC236}">
                <a16:creationId xmlns:a16="http://schemas.microsoft.com/office/drawing/2014/main" id="{711A7851-6339-32E2-4223-FA0430C6FD2B}"/>
              </a:ext>
            </a:extLst>
          </p:cNvPr>
          <p:cNvSpPr txBox="1"/>
          <p:nvPr/>
        </p:nvSpPr>
        <p:spPr>
          <a:xfrm>
            <a:off x="362778" y="541326"/>
            <a:ext cx="8781222" cy="5632311"/>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APRENDE will engage with a series of target groups, media, public, and research communities to effectively disseminate the results:</a:t>
            </a:r>
          </a:p>
          <a:p>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b="1" dirty="0">
                <a:solidFill>
                  <a:srgbClr val="FF0000"/>
                </a:solidFill>
                <a:latin typeface="Arial" panose="020B0604020202020204" pitchFamily="34" charset="0"/>
                <a:cs typeface="Arial" panose="020B0604020202020204" pitchFamily="34" charset="0"/>
              </a:rPr>
              <a:t>Nuclear scientists and engineers</a:t>
            </a:r>
          </a:p>
          <a:p>
            <a:pPr marL="742950" lvl="1" indent="-285750">
              <a:buFont typeface="Letra del sistema regular"/>
              <a:buChar char="-"/>
            </a:pPr>
            <a:r>
              <a:rPr lang="en-GB" dirty="0">
                <a:latin typeface="Arial" panose="020B0604020202020204" pitchFamily="34" charset="0"/>
                <a:cs typeface="Arial" panose="020B0604020202020204" pitchFamily="34" charset="0"/>
              </a:rPr>
              <a:t>performing simulations of </a:t>
            </a:r>
            <a:r>
              <a:rPr lang="en-GB" b="1" dirty="0">
                <a:solidFill>
                  <a:srgbClr val="FF0000"/>
                </a:solidFill>
                <a:latin typeface="Arial" panose="020B0604020202020204" pitchFamily="34" charset="0"/>
                <a:cs typeface="Arial" panose="020B0604020202020204" pitchFamily="34" charset="0"/>
              </a:rPr>
              <a:t>nuclear reactors</a:t>
            </a:r>
            <a:r>
              <a:rPr lang="en-GB" b="1"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or </a:t>
            </a:r>
            <a:r>
              <a:rPr lang="en-GB" b="1" dirty="0">
                <a:solidFill>
                  <a:srgbClr val="FF0000"/>
                </a:solidFill>
                <a:latin typeface="Arial" panose="020B0604020202020204" pitchFamily="34" charset="0"/>
                <a:cs typeface="Arial" panose="020B0604020202020204" pitchFamily="34" charset="0"/>
              </a:rPr>
              <a:t>fuel cycles </a:t>
            </a:r>
            <a:r>
              <a:rPr lang="en-GB" dirty="0">
                <a:latin typeface="Arial" panose="020B0604020202020204" pitchFamily="34" charset="0"/>
                <a:cs typeface="Arial" panose="020B0604020202020204" pitchFamily="34" charset="0"/>
              </a:rPr>
              <a:t>facilities</a:t>
            </a:r>
          </a:p>
          <a:p>
            <a:pPr marL="742950" lvl="1" indent="-285750">
              <a:buFont typeface="Letra del sistema regular"/>
              <a:buChar char="-"/>
            </a:pPr>
            <a:r>
              <a:rPr lang="en-GB" dirty="0">
                <a:latin typeface="Arial" panose="020B0604020202020204" pitchFamily="34" charset="0"/>
                <a:cs typeface="Arial" panose="020B0604020202020204" pitchFamily="34" charset="0"/>
              </a:rPr>
              <a:t>performing simulations of </a:t>
            </a:r>
            <a:r>
              <a:rPr lang="en-GB" b="1" dirty="0">
                <a:solidFill>
                  <a:srgbClr val="FF0000"/>
                </a:solidFill>
                <a:latin typeface="Arial" panose="020B0604020202020204" pitchFamily="34" charset="0"/>
                <a:cs typeface="Arial" panose="020B0604020202020204" pitchFamily="34" charset="0"/>
              </a:rPr>
              <a:t>nuclear treatments </a:t>
            </a:r>
            <a:r>
              <a:rPr lang="en-GB" dirty="0">
                <a:latin typeface="Arial" panose="020B0604020202020204" pitchFamily="34" charset="0"/>
                <a:cs typeface="Arial" panose="020B0604020202020204" pitchFamily="34" charset="0"/>
              </a:rPr>
              <a:t>or </a:t>
            </a:r>
            <a:r>
              <a:rPr lang="en-GB" b="1" dirty="0">
                <a:solidFill>
                  <a:srgbClr val="FF0000"/>
                </a:solidFill>
                <a:latin typeface="Arial" panose="020B0604020202020204" pitchFamily="34" charset="0"/>
                <a:cs typeface="Arial" panose="020B0604020202020204" pitchFamily="34" charset="0"/>
              </a:rPr>
              <a:t>diagnostics for medical applications</a:t>
            </a:r>
            <a:r>
              <a:rPr lang="en-GB" dirty="0">
                <a:latin typeface="Arial" panose="020B0604020202020204" pitchFamily="34" charset="0"/>
                <a:cs typeface="Arial" panose="020B0604020202020204" pitchFamily="34" charset="0"/>
              </a:rPr>
              <a:t>. </a:t>
            </a:r>
          </a:p>
          <a:p>
            <a:pPr marL="742950" lvl="1" indent="-285750">
              <a:buFont typeface="Letra del sistema regular"/>
              <a:buChar char="-"/>
            </a:pPr>
            <a:r>
              <a:rPr lang="en-GB" dirty="0">
                <a:latin typeface="Arial" panose="020B0604020202020204" pitchFamily="34" charset="0"/>
                <a:cs typeface="Arial" panose="020B0604020202020204" pitchFamily="34" charset="0"/>
              </a:rPr>
              <a:t>performing simulations to </a:t>
            </a:r>
            <a:r>
              <a:rPr lang="en-GB" b="1" dirty="0">
                <a:latin typeface="Arial" panose="020B0604020202020204" pitchFamily="34" charset="0"/>
                <a:cs typeface="Arial" panose="020B0604020202020204" pitchFamily="34" charset="0"/>
              </a:rPr>
              <a:t>optimize isotope production </a:t>
            </a:r>
            <a:r>
              <a:rPr lang="en-GB" dirty="0">
                <a:latin typeface="Arial" panose="020B0604020202020204" pitchFamily="34" charset="0"/>
                <a:cs typeface="Arial" panose="020B0604020202020204" pitchFamily="34" charset="0"/>
              </a:rPr>
              <a:t>for medical therapy or diagnosis.</a:t>
            </a:r>
          </a:p>
          <a:p>
            <a:pPr marL="742950" lvl="1" indent="-285750">
              <a:buFont typeface="Letra del sistema regular"/>
              <a:buChar char="-"/>
            </a:pPr>
            <a:r>
              <a:rPr lang="en-GB" dirty="0">
                <a:latin typeface="Arial" panose="020B0604020202020204" pitchFamily="34" charset="0"/>
                <a:cs typeface="Arial" panose="020B0604020202020204" pitchFamily="34" charset="0"/>
              </a:rPr>
              <a:t>developing </a:t>
            </a:r>
            <a:r>
              <a:rPr lang="en-GB" b="1" dirty="0">
                <a:solidFill>
                  <a:srgbClr val="FF0000"/>
                </a:solidFill>
                <a:latin typeface="Arial" panose="020B0604020202020204" pitchFamily="34" charset="0"/>
                <a:cs typeface="Arial" panose="020B0604020202020204" pitchFamily="34" charset="0"/>
              </a:rPr>
              <a:t>radiation detectors</a:t>
            </a:r>
            <a:r>
              <a:rPr lang="en-GB" b="1" dirty="0">
                <a:latin typeface="Arial" panose="020B0604020202020204" pitchFamily="34" charset="0"/>
                <a:cs typeface="Arial" panose="020B0604020202020204" pitchFamily="34" charset="0"/>
              </a:rPr>
              <a:t>, </a:t>
            </a:r>
            <a:r>
              <a:rPr lang="en-GB" b="1" dirty="0">
                <a:solidFill>
                  <a:srgbClr val="FF0000"/>
                </a:solidFill>
                <a:latin typeface="Arial" panose="020B0604020202020204" pitchFamily="34" charset="0"/>
                <a:cs typeface="Arial" panose="020B0604020202020204" pitchFamily="34" charset="0"/>
              </a:rPr>
              <a:t>nuclear facilities</a:t>
            </a:r>
            <a:r>
              <a:rPr lang="en-GB" dirty="0">
                <a:latin typeface="Arial" panose="020B0604020202020204" pitchFamily="34" charset="0"/>
                <a:cs typeface="Arial" panose="020B0604020202020204" pitchFamily="34" charset="0"/>
              </a:rPr>
              <a:t>, and various methods to measure, evaluate, or validate basic nuclear data.</a:t>
            </a:r>
          </a:p>
          <a:p>
            <a:pPr marL="742950" lvl="1" indent="-285750">
              <a:buFont typeface="Letra del sistema regular"/>
              <a:buChar char="-"/>
            </a:pPr>
            <a:r>
              <a:rPr lang="en-GB" dirty="0">
                <a:latin typeface="Arial" panose="020B0604020202020204" pitchFamily="34" charset="0"/>
                <a:cs typeface="Arial" panose="020B0604020202020204" pitchFamily="34" charset="0"/>
              </a:rPr>
              <a:t>in </a:t>
            </a:r>
            <a:r>
              <a:rPr lang="en-GB" b="1" dirty="0">
                <a:solidFill>
                  <a:srgbClr val="FF0000"/>
                </a:solidFill>
                <a:latin typeface="Arial" panose="020B0604020202020204" pitchFamily="34" charset="0"/>
                <a:cs typeface="Arial" panose="020B0604020202020204" pitchFamily="34" charset="0"/>
              </a:rPr>
              <a:t>environmental</a:t>
            </a:r>
            <a:r>
              <a:rPr lang="en-GB" dirty="0">
                <a:latin typeface="Arial" panose="020B0604020202020204" pitchFamily="34" charset="0"/>
                <a:cs typeface="Arial" panose="020B0604020202020204" pitchFamily="34" charset="0"/>
              </a:rPr>
              <a:t> or other industries designing or analysing results from radiative tools.</a:t>
            </a:r>
          </a:p>
          <a:p>
            <a:r>
              <a:rPr lang="en-GB" dirty="0">
                <a:latin typeface="Arial" panose="020B0604020202020204" pitchFamily="34" charset="0"/>
                <a:cs typeface="Arial" panose="020B0604020202020204" pitchFamily="34" charset="0"/>
              </a:rPr>
              <a:t>• </a:t>
            </a:r>
            <a:r>
              <a:rPr lang="en-GB" b="1" dirty="0">
                <a:solidFill>
                  <a:srgbClr val="FF0000"/>
                </a:solidFill>
                <a:latin typeface="Arial" panose="020B0604020202020204" pitchFamily="34" charset="0"/>
                <a:cs typeface="Arial" panose="020B0604020202020204" pitchFamily="34" charset="0"/>
              </a:rPr>
              <a:t>Students</a:t>
            </a:r>
            <a:r>
              <a:rPr lang="en-GB" dirty="0">
                <a:latin typeface="Arial" panose="020B0604020202020204" pitchFamily="34" charset="0"/>
                <a:cs typeface="Arial" panose="020B0604020202020204" pitchFamily="34" charset="0"/>
              </a:rPr>
              <a:t> and people in training period.</a:t>
            </a:r>
          </a:p>
          <a:p>
            <a:r>
              <a:rPr lang="en-GB" dirty="0">
                <a:latin typeface="Arial" panose="020B0604020202020204" pitchFamily="34" charset="0"/>
                <a:cs typeface="Arial" panose="020B0604020202020204" pitchFamily="34" charset="0"/>
              </a:rPr>
              <a:t>• </a:t>
            </a:r>
            <a:r>
              <a:rPr lang="en-GB" b="1" dirty="0">
                <a:solidFill>
                  <a:srgbClr val="FF0000"/>
                </a:solidFill>
                <a:latin typeface="Arial" panose="020B0604020202020204" pitchFamily="34" charset="0"/>
                <a:cs typeface="Arial" panose="020B0604020202020204" pitchFamily="34" charset="0"/>
              </a:rPr>
              <a:t>Research organizations</a:t>
            </a:r>
            <a:r>
              <a:rPr lang="en-GB" dirty="0">
                <a:latin typeface="Arial" panose="020B0604020202020204" pitchFamily="34" charset="0"/>
                <a:cs typeface="Arial" panose="020B0604020202020204" pitchFamily="34" charset="0"/>
              </a:rPr>
              <a:t>, </a:t>
            </a:r>
            <a:r>
              <a:rPr lang="en-GB" b="1" dirty="0">
                <a:solidFill>
                  <a:srgbClr val="FF0000"/>
                </a:solidFill>
                <a:latin typeface="Arial" panose="020B0604020202020204" pitchFamily="34" charset="0"/>
                <a:cs typeface="Arial" panose="020B0604020202020204" pitchFamily="34" charset="0"/>
              </a:rPr>
              <a:t>public organizations</a:t>
            </a:r>
            <a:r>
              <a:rPr lang="en-GB" dirty="0">
                <a:latin typeface="Arial" panose="020B0604020202020204" pitchFamily="34" charset="0"/>
                <a:cs typeface="Arial" panose="020B0604020202020204" pitchFamily="34" charset="0"/>
              </a:rPr>
              <a:t>, </a:t>
            </a:r>
            <a:r>
              <a:rPr lang="en-GB" b="1" dirty="0">
                <a:solidFill>
                  <a:srgbClr val="FF0000"/>
                </a:solidFill>
                <a:latin typeface="Arial" panose="020B0604020202020204" pitchFamily="34" charset="0"/>
                <a:cs typeface="Arial" panose="020B0604020202020204" pitchFamily="34" charset="0"/>
              </a:rPr>
              <a:t>technological platforms</a:t>
            </a:r>
            <a:r>
              <a:rPr lang="en-GB" dirty="0">
                <a:latin typeface="Arial" panose="020B0604020202020204" pitchFamily="34" charset="0"/>
                <a:cs typeface="Arial" panose="020B0604020202020204" pitchFamily="34" charset="0"/>
              </a:rPr>
              <a:t>, and </a:t>
            </a:r>
            <a:r>
              <a:rPr lang="en-GB" b="1" dirty="0">
                <a:solidFill>
                  <a:srgbClr val="FF0000"/>
                </a:solidFill>
                <a:latin typeface="Arial" panose="020B0604020202020204" pitchFamily="34" charset="0"/>
                <a:cs typeface="Arial" panose="020B0604020202020204" pitchFamily="34" charset="0"/>
              </a:rPr>
              <a:t>industry</a:t>
            </a:r>
            <a:r>
              <a:rPr lang="en-GB" dirty="0">
                <a:latin typeface="Arial" panose="020B0604020202020204" pitchFamily="34" charset="0"/>
                <a:cs typeface="Arial" panose="020B0604020202020204" pitchFamily="34" charset="0"/>
              </a:rPr>
              <a:t> using nuclear technologies.</a:t>
            </a:r>
          </a:p>
          <a:p>
            <a:r>
              <a:rPr lang="en-GB" dirty="0">
                <a:latin typeface="Arial" panose="020B0604020202020204" pitchFamily="34" charset="0"/>
                <a:cs typeface="Arial" panose="020B0604020202020204" pitchFamily="34" charset="0"/>
              </a:rPr>
              <a:t>• </a:t>
            </a:r>
            <a:r>
              <a:rPr lang="en-GB" b="1" dirty="0">
                <a:solidFill>
                  <a:srgbClr val="FF0000"/>
                </a:solidFill>
                <a:latin typeface="Arial" panose="020B0604020202020204" pitchFamily="34" charset="0"/>
                <a:cs typeface="Arial" panose="020B0604020202020204" pitchFamily="34" charset="0"/>
              </a:rPr>
              <a:t>International organizations </a:t>
            </a:r>
            <a:r>
              <a:rPr lang="en-GB" dirty="0">
                <a:latin typeface="Arial" panose="020B0604020202020204" pitchFamily="34" charset="0"/>
                <a:cs typeface="Arial" panose="020B0604020202020204" pitchFamily="34" charset="0"/>
              </a:rPr>
              <a:t>like OECD-NEA and IAEA, responsible for the storage and dissemination of nuclear data.</a:t>
            </a:r>
          </a:p>
          <a:p>
            <a:r>
              <a:rPr lang="en-GB" dirty="0">
                <a:latin typeface="Arial" panose="020B0604020202020204" pitchFamily="34" charset="0"/>
                <a:cs typeface="Arial" panose="020B0604020202020204" pitchFamily="34" charset="0"/>
              </a:rPr>
              <a:t>• </a:t>
            </a:r>
            <a:r>
              <a:rPr lang="en-GB" b="1" dirty="0">
                <a:solidFill>
                  <a:srgbClr val="FF0000"/>
                </a:solidFill>
                <a:latin typeface="Arial" panose="020B0604020202020204" pitchFamily="34" charset="0"/>
                <a:cs typeface="Arial" panose="020B0604020202020204" pitchFamily="34" charset="0"/>
              </a:rPr>
              <a:t>Governments</a:t>
            </a:r>
            <a:r>
              <a:rPr lang="en-GB" dirty="0">
                <a:latin typeface="Arial" panose="020B0604020202020204" pitchFamily="34" charset="0"/>
                <a:cs typeface="Arial" panose="020B0604020202020204" pitchFamily="34" charset="0"/>
              </a:rPr>
              <a:t>, </a:t>
            </a:r>
            <a:r>
              <a:rPr lang="en-GB" b="1" dirty="0">
                <a:solidFill>
                  <a:srgbClr val="FF0000"/>
                </a:solidFill>
                <a:latin typeface="Arial" panose="020B0604020202020204" pitchFamily="34" charset="0"/>
                <a:cs typeface="Arial" panose="020B0604020202020204" pitchFamily="34" charset="0"/>
              </a:rPr>
              <a:t>European Commission</a:t>
            </a:r>
            <a:r>
              <a:rPr lang="en-GB" dirty="0">
                <a:latin typeface="Arial" panose="020B0604020202020204" pitchFamily="34" charset="0"/>
                <a:cs typeface="Arial" panose="020B0604020202020204" pitchFamily="34" charset="0"/>
              </a:rPr>
              <a:t>, and </a:t>
            </a:r>
            <a:r>
              <a:rPr lang="en-GB" b="1" dirty="0">
                <a:solidFill>
                  <a:srgbClr val="FF0000"/>
                </a:solidFill>
                <a:latin typeface="Arial" panose="020B0604020202020204" pitchFamily="34" charset="0"/>
                <a:cs typeface="Arial" panose="020B0604020202020204" pitchFamily="34" charset="0"/>
              </a:rPr>
              <a:t>funding agencies</a:t>
            </a:r>
            <a:r>
              <a:rPr lang="en-GB" dirty="0">
                <a:latin typeface="Arial" panose="020B0604020202020204" pitchFamily="34" charset="0"/>
                <a:cs typeface="Arial" panose="020B0604020202020204" pitchFamily="34" charset="0"/>
              </a:rPr>
              <a:t>, as receivers of the strategic analysis on nuclear data in Europe.</a:t>
            </a:r>
          </a:p>
        </p:txBody>
      </p:sp>
    </p:spTree>
    <p:extLst>
      <p:ext uri="{BB962C8B-B14F-4D97-AF65-F5344CB8AC3E}">
        <p14:creationId xmlns:p14="http://schemas.microsoft.com/office/powerpoint/2010/main" val="2913128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072817-EA23-DE2D-FC18-9A7D81789E21}"/>
            </a:ext>
          </a:extLst>
        </p:cNvPr>
        <p:cNvGrpSpPr/>
        <p:nvPr/>
      </p:nvGrpSpPr>
      <p:grpSpPr>
        <a:xfrm>
          <a:off x="0" y="0"/>
          <a:ext cx="0" cy="0"/>
          <a:chOff x="0" y="0"/>
          <a:chExt cx="0" cy="0"/>
        </a:xfrm>
      </p:grpSpPr>
      <p:sp>
        <p:nvSpPr>
          <p:cNvPr id="4" name="CuadroTexto 3">
            <a:extLst>
              <a:ext uri="{FF2B5EF4-FFF2-40B4-BE49-F238E27FC236}">
                <a16:creationId xmlns:a16="http://schemas.microsoft.com/office/drawing/2014/main" id="{C60ABC22-9B3C-59AF-FE91-4C563E5E495E}"/>
              </a:ext>
            </a:extLst>
          </p:cNvPr>
          <p:cNvSpPr txBox="1"/>
          <p:nvPr/>
        </p:nvSpPr>
        <p:spPr>
          <a:xfrm>
            <a:off x="2005307" y="141216"/>
            <a:ext cx="5325497" cy="400110"/>
          </a:xfrm>
          <a:prstGeom prst="rect">
            <a:avLst/>
          </a:prstGeom>
          <a:noFill/>
        </p:spPr>
        <p:txBody>
          <a:bodyPr wrap="none" rtlCol="0">
            <a:spAutoFit/>
          </a:bodyPr>
          <a:lstStyle/>
          <a:p>
            <a:r>
              <a:rPr lang="en-GB" sz="2000" b="1" dirty="0">
                <a:solidFill>
                  <a:srgbClr val="FF0000"/>
                </a:solidFill>
                <a:latin typeface="Arial" panose="020B0604020202020204" pitchFamily="34" charset="0"/>
                <a:cs typeface="Arial" panose="020B0604020202020204" pitchFamily="34" charset="0"/>
              </a:rPr>
              <a:t>Dissemination &amp; exploitation mechanisms</a:t>
            </a:r>
          </a:p>
        </p:txBody>
      </p:sp>
      <p:sp>
        <p:nvSpPr>
          <p:cNvPr id="2" name="Footer Placeholder 2">
            <a:extLst>
              <a:ext uri="{FF2B5EF4-FFF2-40B4-BE49-F238E27FC236}">
                <a16:creationId xmlns:a16="http://schemas.microsoft.com/office/drawing/2014/main" id="{B92EE6FE-CA94-E7C0-24BB-61CE52D67EC2}"/>
              </a:ext>
            </a:extLst>
          </p:cNvPr>
          <p:cNvSpPr>
            <a:spLocks noGrp="1"/>
          </p:cNvSpPr>
          <p:nvPr>
            <p:ph type="ftr" sz="quarter" idx="11"/>
          </p:nvPr>
        </p:nvSpPr>
        <p:spPr>
          <a:xfrm>
            <a:off x="3371850" y="6351659"/>
            <a:ext cx="3086100" cy="365125"/>
          </a:xfrm>
        </p:spPr>
        <p:txBody>
          <a:bodyPr/>
          <a:lstStyle>
            <a:lvl1pPr>
              <a:defRPr>
                <a:solidFill>
                  <a:schemeClr val="tx1"/>
                </a:solidFill>
                <a:latin typeface="Arial" panose="020B0604020202020204" pitchFamily="34" charset="0"/>
                <a:cs typeface="Arial" panose="020B0604020202020204" pitchFamily="34" charset="0"/>
              </a:defRPr>
            </a:lvl1pPr>
          </a:lstStyle>
          <a:p>
            <a:r>
              <a:rPr lang="en-GB"/>
              <a:t>APRENDE kick off meeting</a:t>
            </a:r>
            <a:endParaRPr lang="en-GB" dirty="0"/>
          </a:p>
        </p:txBody>
      </p:sp>
      <p:sp>
        <p:nvSpPr>
          <p:cNvPr id="5" name="Slide Number Placeholder 3">
            <a:extLst>
              <a:ext uri="{FF2B5EF4-FFF2-40B4-BE49-F238E27FC236}">
                <a16:creationId xmlns:a16="http://schemas.microsoft.com/office/drawing/2014/main" id="{D05FF652-6388-CB7D-B7EA-EB5B090A7033}"/>
              </a:ext>
            </a:extLst>
          </p:cNvPr>
          <p:cNvSpPr>
            <a:spLocks noGrp="1"/>
          </p:cNvSpPr>
          <p:nvPr>
            <p:ph type="sldNum" sz="quarter" idx="12"/>
          </p:nvPr>
        </p:nvSpPr>
        <p:spPr>
          <a:xfrm>
            <a:off x="6905211" y="6351658"/>
            <a:ext cx="2057400" cy="365125"/>
          </a:xfrm>
        </p:spPr>
        <p:txBody>
          <a:bodyPr/>
          <a:lstStyle/>
          <a:p>
            <a:fld id="{E65DA472-601C-654D-AD0A-9DB8D13EE105}" type="slidenum">
              <a:rPr lang="en-GB" smtClean="0"/>
              <a:t>4</a:t>
            </a:fld>
            <a:endParaRPr lang="en-GB"/>
          </a:p>
        </p:txBody>
      </p:sp>
      <p:sp>
        <p:nvSpPr>
          <p:cNvPr id="6" name="CuadroTexto 5">
            <a:extLst>
              <a:ext uri="{FF2B5EF4-FFF2-40B4-BE49-F238E27FC236}">
                <a16:creationId xmlns:a16="http://schemas.microsoft.com/office/drawing/2014/main" id="{47EF8330-2302-A1B5-4196-9BBA89AB2B2B}"/>
              </a:ext>
            </a:extLst>
          </p:cNvPr>
          <p:cNvSpPr txBox="1"/>
          <p:nvPr/>
        </p:nvSpPr>
        <p:spPr>
          <a:xfrm>
            <a:off x="181389" y="565606"/>
            <a:ext cx="8781222" cy="5632311"/>
          </a:xfrm>
          <a:prstGeom prst="rect">
            <a:avLst/>
          </a:prstGeom>
          <a:noFill/>
        </p:spPr>
        <p:txBody>
          <a:bodyPr wrap="square" rtlCol="0">
            <a:spAutoFit/>
          </a:bodyPr>
          <a:lstStyle/>
          <a:p>
            <a:pPr marL="285750" indent="-285750" algn="just">
              <a:buFont typeface="Arial" panose="020B0604020202020204" pitchFamily="34" charset="0"/>
              <a:buChar char="•"/>
            </a:pPr>
            <a:r>
              <a:rPr lang="en-GB" dirty="0">
                <a:effectLst/>
                <a:latin typeface="Arial" panose="020B0604020202020204" pitchFamily="34" charset="0"/>
                <a:cs typeface="Arial" panose="020B0604020202020204" pitchFamily="34" charset="0"/>
              </a:rPr>
              <a:t>Dissemination of data via </a:t>
            </a:r>
            <a:r>
              <a:rPr lang="en-GB" b="1" dirty="0">
                <a:solidFill>
                  <a:srgbClr val="FF0000"/>
                </a:solidFill>
                <a:effectLst/>
                <a:latin typeface="Arial" panose="020B0604020202020204" pitchFamily="34" charset="0"/>
                <a:cs typeface="Arial" panose="020B0604020202020204" pitchFamily="34" charset="0"/>
              </a:rPr>
              <a:t>international organizations</a:t>
            </a:r>
          </a:p>
          <a:p>
            <a:pPr marL="742950" lvl="1" indent="-285750" algn="just">
              <a:buFont typeface="Letra del sistema regular"/>
              <a:buChar char="-"/>
            </a:pPr>
            <a:r>
              <a:rPr lang="en-GB" dirty="0">
                <a:latin typeface="Arial" panose="020B0604020202020204" pitchFamily="34" charset="0"/>
                <a:cs typeface="Arial" panose="020B0604020202020204" pitchFamily="34" charset="0"/>
              </a:rPr>
              <a:t>Regular exchange of information with the </a:t>
            </a:r>
            <a:r>
              <a:rPr lang="en-GB" b="1" dirty="0">
                <a:solidFill>
                  <a:srgbClr val="FF0000"/>
                </a:solidFill>
                <a:latin typeface="Arial" panose="020B0604020202020204" pitchFamily="34" charset="0"/>
                <a:cs typeface="Arial" panose="020B0604020202020204" pitchFamily="34" charset="0"/>
              </a:rPr>
              <a:t>IAEA</a:t>
            </a:r>
            <a:r>
              <a:rPr lang="en-GB" dirty="0">
                <a:latin typeface="Arial" panose="020B0604020202020204" pitchFamily="34" charset="0"/>
                <a:cs typeface="Arial" panose="020B0604020202020204" pitchFamily="34" charset="0"/>
              </a:rPr>
              <a:t> and </a:t>
            </a:r>
            <a:r>
              <a:rPr lang="en-GB" b="1" dirty="0">
                <a:solidFill>
                  <a:srgbClr val="FF0000"/>
                </a:solidFill>
                <a:latin typeface="Arial" panose="020B0604020202020204" pitchFamily="34" charset="0"/>
                <a:cs typeface="Arial" panose="020B0604020202020204" pitchFamily="34" charset="0"/>
              </a:rPr>
              <a:t>NEA-OCDE</a:t>
            </a:r>
            <a:r>
              <a:rPr lang="en-GB" dirty="0">
                <a:latin typeface="Arial" panose="020B0604020202020204" pitchFamily="34" charset="0"/>
                <a:cs typeface="Arial" panose="020B0604020202020204" pitchFamily="34" charset="0"/>
              </a:rPr>
              <a:t>.</a:t>
            </a:r>
          </a:p>
          <a:p>
            <a:pPr marL="742950" lvl="1" indent="-285750" algn="just">
              <a:buFont typeface="Letra del sistema regular"/>
              <a:buChar char="-"/>
            </a:pPr>
            <a:r>
              <a:rPr lang="en-GB" b="1" dirty="0">
                <a:solidFill>
                  <a:srgbClr val="FF0000"/>
                </a:solidFill>
                <a:effectLst/>
                <a:latin typeface="Arial" panose="020B0604020202020204" pitchFamily="34" charset="0"/>
                <a:cs typeface="Arial" panose="020B0604020202020204" pitchFamily="34" charset="0"/>
              </a:rPr>
              <a:t>Liaison with </a:t>
            </a:r>
            <a:r>
              <a:rPr lang="en-GB" dirty="0">
                <a:effectLst/>
                <a:latin typeface="Arial" panose="020B0604020202020204" pitchFamily="34" charset="0"/>
                <a:cs typeface="Arial" panose="020B0604020202020204" pitchFamily="34" charset="0"/>
              </a:rPr>
              <a:t>the Joint European Fission and Fusion nuclear data library – </a:t>
            </a:r>
            <a:r>
              <a:rPr lang="en-GB" b="1" dirty="0">
                <a:solidFill>
                  <a:srgbClr val="FF0000"/>
                </a:solidFill>
                <a:effectLst/>
                <a:latin typeface="Arial" panose="020B0604020202020204" pitchFamily="34" charset="0"/>
                <a:cs typeface="Arial" panose="020B0604020202020204" pitchFamily="34" charset="0"/>
              </a:rPr>
              <a:t>JEFF</a:t>
            </a:r>
            <a:r>
              <a:rPr lang="en-GB" dirty="0">
                <a:effectLst/>
                <a:latin typeface="Arial" panose="020B0604020202020204" pitchFamily="34" charset="0"/>
                <a:cs typeface="Arial" panose="020B0604020202020204" pitchFamily="34" charset="0"/>
              </a:rPr>
              <a:t> project (OECD-NEA) to make sure that the APRENDE results (in the form of ENDF–formatted files) receive a priority consideration for inclusion in the future releases of the JEFF library.</a:t>
            </a:r>
            <a:endParaRPr lang="en-GB" dirty="0">
              <a:latin typeface="Arial" panose="020B0604020202020204" pitchFamily="34" charset="0"/>
              <a:cs typeface="Arial" panose="020B0604020202020204" pitchFamily="34" charset="0"/>
            </a:endParaRPr>
          </a:p>
          <a:p>
            <a:pPr marL="742950" lvl="1" indent="-285750" algn="just">
              <a:buFont typeface="Letra del sistema regular"/>
              <a:buChar char="-"/>
            </a:pPr>
            <a:r>
              <a:rPr lang="en-GB" b="1" dirty="0">
                <a:solidFill>
                  <a:srgbClr val="FF0000"/>
                </a:solidFill>
                <a:latin typeface="Arial" panose="020B0604020202020204" pitchFamily="34" charset="0"/>
                <a:cs typeface="Arial" panose="020B0604020202020204" pitchFamily="34" charset="0"/>
              </a:rPr>
              <a:t>Experimental data </a:t>
            </a:r>
            <a:r>
              <a:rPr lang="en-GB" dirty="0">
                <a:latin typeface="Arial" panose="020B0604020202020204" pitchFamily="34" charset="0"/>
                <a:cs typeface="Arial" panose="020B0604020202020204" pitchFamily="34" charset="0"/>
              </a:rPr>
              <a:t>and </a:t>
            </a:r>
            <a:r>
              <a:rPr lang="en-GB" b="1" dirty="0">
                <a:solidFill>
                  <a:srgbClr val="FF0000"/>
                </a:solidFill>
                <a:latin typeface="Arial" panose="020B0604020202020204" pitchFamily="34" charset="0"/>
                <a:cs typeface="Arial" panose="020B0604020202020204" pitchFamily="34" charset="0"/>
              </a:rPr>
              <a:t>evaluated nuclear data </a:t>
            </a:r>
            <a:r>
              <a:rPr lang="en-GB" dirty="0">
                <a:latin typeface="Arial" panose="020B0604020202020204" pitchFamily="34" charset="0"/>
                <a:cs typeface="Arial" panose="020B0604020202020204" pitchFamily="34" charset="0"/>
              </a:rPr>
              <a:t>data produced in the project will be disseminated via open international libraries and international nuclear data centres coordinated by the IAEA (</a:t>
            </a:r>
            <a:r>
              <a:rPr lang="en-GB" dirty="0">
                <a:latin typeface="Arial" panose="020B0604020202020204" pitchFamily="34" charset="0"/>
                <a:cs typeface="Arial" panose="020B0604020202020204" pitchFamily="34" charset="0"/>
                <a:hlinkClick r:id="rId3"/>
              </a:rPr>
              <a:t>https://wwwnds.iaea.org/</a:t>
            </a:r>
            <a:r>
              <a:rPr lang="en-GB" dirty="0">
                <a:latin typeface="Arial" panose="020B0604020202020204" pitchFamily="34" charset="0"/>
                <a:cs typeface="Arial" panose="020B0604020202020204" pitchFamily="34" charset="0"/>
              </a:rPr>
              <a:t>) and by the OECD-NEA Data bank (</a:t>
            </a:r>
            <a:r>
              <a:rPr lang="en-GB" dirty="0">
                <a:latin typeface="Arial" panose="020B0604020202020204" pitchFamily="34" charset="0"/>
                <a:cs typeface="Arial" panose="020B0604020202020204" pitchFamily="34" charset="0"/>
                <a:hlinkClick r:id="rId4"/>
              </a:rPr>
              <a:t>https://www.oecd-nea.org/databank/</a:t>
            </a:r>
            <a:r>
              <a:rPr lang="en-GB" dirty="0">
                <a:latin typeface="Arial" panose="020B0604020202020204" pitchFamily="34" charset="0"/>
                <a:cs typeface="Arial" panose="020B0604020202020204" pitchFamily="34" charset="0"/>
              </a:rPr>
              <a:t>). </a:t>
            </a:r>
            <a:r>
              <a:rPr lang="en-GB" dirty="0">
                <a:effectLst/>
                <a:latin typeface="Arial" panose="020B0604020202020204" pitchFamily="34" charset="0"/>
                <a:cs typeface="Arial" panose="020B0604020202020204" pitchFamily="34" charset="0"/>
              </a:rPr>
              <a:t>This mechanism will preserve the data beyond the end of the project and guarantees its broad availability.</a:t>
            </a:r>
          </a:p>
          <a:p>
            <a:pPr marL="285750" indent="-285750" algn="just">
              <a:buFont typeface="Arial" panose="020B0604020202020204" pitchFamily="34" charset="0"/>
              <a:buChar char="•"/>
            </a:pPr>
            <a:r>
              <a:rPr lang="en-GB" dirty="0">
                <a:effectLst/>
                <a:latin typeface="Arial" panose="020B0604020202020204" pitchFamily="34" charset="0"/>
                <a:cs typeface="Arial" panose="020B0604020202020204" pitchFamily="34" charset="0"/>
              </a:rPr>
              <a:t>Dissemination via </a:t>
            </a:r>
            <a:r>
              <a:rPr lang="en-GB" b="1" dirty="0">
                <a:solidFill>
                  <a:srgbClr val="FF0000"/>
                </a:solidFill>
                <a:effectLst/>
                <a:latin typeface="Arial" panose="020B0604020202020204" pitchFamily="34" charset="0"/>
                <a:cs typeface="Arial" panose="020B0604020202020204" pitchFamily="34" charset="0"/>
              </a:rPr>
              <a:t>articles</a:t>
            </a:r>
            <a:r>
              <a:rPr lang="en-GB" dirty="0">
                <a:effectLst/>
                <a:latin typeface="Arial" panose="020B0604020202020204" pitchFamily="34" charset="0"/>
                <a:cs typeface="Arial" panose="020B0604020202020204" pitchFamily="34" charset="0"/>
              </a:rPr>
              <a:t> in (peer-reviewed) </a:t>
            </a:r>
            <a:r>
              <a:rPr lang="en-GB" b="1" dirty="0">
                <a:solidFill>
                  <a:srgbClr val="FF0000"/>
                </a:solidFill>
                <a:effectLst/>
                <a:latin typeface="Arial" panose="020B0604020202020204" pitchFamily="34" charset="0"/>
                <a:cs typeface="Arial" panose="020B0604020202020204" pitchFamily="34" charset="0"/>
              </a:rPr>
              <a:t>scientific journals</a:t>
            </a:r>
            <a:r>
              <a:rPr lang="en-GB" dirty="0">
                <a:effectLst/>
                <a:latin typeface="Arial" panose="020B0604020202020204" pitchFamily="34" charset="0"/>
                <a:cs typeface="Arial" panose="020B0604020202020204" pitchFamily="34" charset="0"/>
              </a:rPr>
              <a:t>, </a:t>
            </a:r>
            <a:r>
              <a:rPr lang="en-GB" b="1" dirty="0">
                <a:solidFill>
                  <a:srgbClr val="FF0000"/>
                </a:solidFill>
                <a:effectLst/>
                <a:latin typeface="Arial" panose="020B0604020202020204" pitchFamily="34" charset="0"/>
                <a:cs typeface="Arial" panose="020B0604020202020204" pitchFamily="34" charset="0"/>
              </a:rPr>
              <a:t>PhD, and master's theses</a:t>
            </a:r>
            <a:r>
              <a:rPr lang="en-GB" dirty="0">
                <a:effectLst/>
                <a:latin typeface="Arial" panose="020B0604020202020204" pitchFamily="34" charset="0"/>
                <a:cs typeface="Arial" panose="020B0604020202020204" pitchFamily="34" charset="0"/>
              </a:rPr>
              <a:t>.</a:t>
            </a:r>
          </a:p>
          <a:p>
            <a:pPr marL="285750" indent="-285750" algn="just">
              <a:buFont typeface="Arial" panose="020B0604020202020204" pitchFamily="34" charset="0"/>
              <a:buChar char="•"/>
            </a:pPr>
            <a:r>
              <a:rPr lang="en-GB" dirty="0">
                <a:effectLst/>
                <a:latin typeface="Arial" panose="020B0604020202020204" pitchFamily="34" charset="0"/>
                <a:cs typeface="Arial" panose="020B0604020202020204" pitchFamily="34" charset="0"/>
              </a:rPr>
              <a:t>Dissemination via </a:t>
            </a:r>
            <a:r>
              <a:rPr lang="en-GB" b="1" dirty="0">
                <a:solidFill>
                  <a:srgbClr val="FF0000"/>
                </a:solidFill>
                <a:effectLst/>
                <a:latin typeface="Arial" panose="020B0604020202020204" pitchFamily="34" charset="0"/>
                <a:cs typeface="Arial" panose="020B0604020202020204" pitchFamily="34" charset="0"/>
              </a:rPr>
              <a:t>conferences</a:t>
            </a:r>
            <a:r>
              <a:rPr lang="en-GB" dirty="0">
                <a:effectLst/>
                <a:latin typeface="Arial" panose="020B0604020202020204" pitchFamily="34" charset="0"/>
                <a:cs typeface="Arial" panose="020B0604020202020204" pitchFamily="34" charset="0"/>
              </a:rPr>
              <a:t>, </a:t>
            </a:r>
            <a:r>
              <a:rPr lang="en-GB" b="1" dirty="0">
                <a:solidFill>
                  <a:srgbClr val="FF0000"/>
                </a:solidFill>
                <a:effectLst/>
                <a:latin typeface="Arial" panose="020B0604020202020204" pitchFamily="34" charset="0"/>
                <a:cs typeface="Arial" panose="020B0604020202020204" pitchFamily="34" charset="0"/>
              </a:rPr>
              <a:t>workshops</a:t>
            </a:r>
            <a:r>
              <a:rPr lang="en-GB" dirty="0">
                <a:effectLst/>
                <a:latin typeface="Arial" panose="020B0604020202020204" pitchFamily="34" charset="0"/>
                <a:cs typeface="Arial" panose="020B0604020202020204" pitchFamily="34" charset="0"/>
              </a:rPr>
              <a:t>, and </a:t>
            </a:r>
            <a:r>
              <a:rPr lang="en-GB" b="1" dirty="0">
                <a:solidFill>
                  <a:srgbClr val="FF0000"/>
                </a:solidFill>
                <a:effectLst/>
                <a:latin typeface="Arial" panose="020B0604020202020204" pitchFamily="34" charset="0"/>
                <a:cs typeface="Arial" panose="020B0604020202020204" pitchFamily="34" charset="0"/>
              </a:rPr>
              <a:t>technical meetings</a:t>
            </a:r>
            <a:r>
              <a:rPr lang="en-GB" dirty="0">
                <a:effectLst/>
                <a:latin typeface="Arial" panose="020B0604020202020204" pitchFamily="34" charset="0"/>
                <a:cs typeface="Arial" panose="020B0604020202020204" pitchFamily="34" charset="0"/>
              </a:rPr>
              <a:t>.</a:t>
            </a:r>
          </a:p>
          <a:p>
            <a:pPr marL="285750" indent="-285750" algn="just">
              <a:buFont typeface="Arial" panose="020B0604020202020204" pitchFamily="34" charset="0"/>
              <a:buChar char="•"/>
            </a:pPr>
            <a:r>
              <a:rPr lang="en-GB" b="1" dirty="0">
                <a:solidFill>
                  <a:srgbClr val="FF0000"/>
                </a:solidFill>
                <a:latin typeface="Arial" panose="020B0604020202020204" pitchFamily="34" charset="0"/>
                <a:cs typeface="Arial" panose="020B0604020202020204" pitchFamily="34" charset="0"/>
              </a:rPr>
              <a:t>E&amp;T</a:t>
            </a:r>
            <a:r>
              <a:rPr lang="en-GB" dirty="0">
                <a:latin typeface="Arial" panose="020B0604020202020204" pitchFamily="34" charset="0"/>
                <a:cs typeface="Arial" panose="020B0604020202020204" pitchFamily="34" charset="0"/>
              </a:rPr>
              <a:t> activities.</a:t>
            </a:r>
            <a:endParaRPr lang="en-GB" dirty="0">
              <a:effectLst/>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n-GB" dirty="0">
                <a:effectLst/>
                <a:latin typeface="Arial" panose="020B0604020202020204" pitchFamily="34" charset="0"/>
                <a:cs typeface="Arial" panose="020B0604020202020204" pitchFamily="34" charset="0"/>
              </a:rPr>
              <a:t>Participation in generic events with partners of the </a:t>
            </a:r>
            <a:r>
              <a:rPr lang="en-GB" b="1" dirty="0">
                <a:solidFill>
                  <a:srgbClr val="FF0000"/>
                </a:solidFill>
                <a:effectLst/>
                <a:latin typeface="Arial" panose="020B0604020202020204" pitchFamily="34" charset="0"/>
                <a:cs typeface="Arial" panose="020B0604020202020204" pitchFamily="34" charset="0"/>
              </a:rPr>
              <a:t>technological platforms </a:t>
            </a:r>
            <a:r>
              <a:rPr lang="en-GB" dirty="0">
                <a:effectLst/>
                <a:latin typeface="Arial" panose="020B0604020202020204" pitchFamily="34" charset="0"/>
                <a:cs typeface="Arial" panose="020B0604020202020204" pitchFamily="34" charset="0"/>
              </a:rPr>
              <a:t>and associations (SNETP, ENEN, SMR </a:t>
            </a:r>
            <a:r>
              <a:rPr lang="en-GB">
                <a:effectLst/>
                <a:latin typeface="Arial" panose="020B0604020202020204" pitchFamily="34" charset="0"/>
                <a:cs typeface="Arial" panose="020B0604020202020204" pitchFamily="34" charset="0"/>
              </a:rPr>
              <a:t>Industrial Alliance…)</a:t>
            </a:r>
            <a:endParaRPr lang="en-GB" dirty="0">
              <a:effectLst/>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n-GB" b="1" dirty="0">
                <a:solidFill>
                  <a:srgbClr val="FF0000"/>
                </a:solidFill>
                <a:latin typeface="Arial" panose="020B0604020202020204" pitchFamily="34" charset="0"/>
                <a:cs typeface="Arial" panose="020B0604020202020204" pitchFamily="34" charset="0"/>
              </a:rPr>
              <a:t>Governments</a:t>
            </a:r>
            <a:r>
              <a:rPr lang="en-GB" dirty="0">
                <a:latin typeface="Arial" panose="020B0604020202020204" pitchFamily="34" charset="0"/>
                <a:cs typeface="Arial" panose="020B0604020202020204" pitchFamily="34" charset="0"/>
              </a:rPr>
              <a:t>, </a:t>
            </a:r>
            <a:r>
              <a:rPr lang="en-GB" b="1" dirty="0">
                <a:solidFill>
                  <a:srgbClr val="FF0000"/>
                </a:solidFill>
                <a:latin typeface="Arial" panose="020B0604020202020204" pitchFamily="34" charset="0"/>
                <a:cs typeface="Arial" panose="020B0604020202020204" pitchFamily="34" charset="0"/>
              </a:rPr>
              <a:t>European Commission</a:t>
            </a:r>
            <a:r>
              <a:rPr lang="en-GB" dirty="0">
                <a:latin typeface="Arial" panose="020B0604020202020204" pitchFamily="34" charset="0"/>
                <a:cs typeface="Arial" panose="020B0604020202020204" pitchFamily="34" charset="0"/>
              </a:rPr>
              <a:t>, and </a:t>
            </a:r>
            <a:r>
              <a:rPr lang="en-GB" b="1" dirty="0">
                <a:solidFill>
                  <a:srgbClr val="FF0000"/>
                </a:solidFill>
                <a:latin typeface="Arial" panose="020B0604020202020204" pitchFamily="34" charset="0"/>
                <a:cs typeface="Arial" panose="020B0604020202020204" pitchFamily="34" charset="0"/>
              </a:rPr>
              <a:t>funding agencies</a:t>
            </a:r>
            <a:r>
              <a:rPr lang="en-GB" dirty="0">
                <a:latin typeface="Arial" panose="020B0604020202020204" pitchFamily="34" charset="0"/>
                <a:cs typeface="Arial" panose="020B0604020202020204" pitchFamily="34" charset="0"/>
              </a:rPr>
              <a:t>, as receivers of the strategic analysis on nuclear data in Europe.</a:t>
            </a:r>
          </a:p>
        </p:txBody>
      </p:sp>
    </p:spTree>
    <p:extLst>
      <p:ext uri="{BB962C8B-B14F-4D97-AF65-F5344CB8AC3E}">
        <p14:creationId xmlns:p14="http://schemas.microsoft.com/office/powerpoint/2010/main" val="2255484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09D879-F92C-28BE-BA0E-1029622CFB16}"/>
            </a:ext>
          </a:extLst>
        </p:cNvPr>
        <p:cNvGrpSpPr/>
        <p:nvPr/>
      </p:nvGrpSpPr>
      <p:grpSpPr>
        <a:xfrm>
          <a:off x="0" y="0"/>
          <a:ext cx="0" cy="0"/>
          <a:chOff x="0" y="0"/>
          <a:chExt cx="0" cy="0"/>
        </a:xfrm>
      </p:grpSpPr>
      <p:sp>
        <p:nvSpPr>
          <p:cNvPr id="3" name="CuadroTexto 2">
            <a:extLst>
              <a:ext uri="{FF2B5EF4-FFF2-40B4-BE49-F238E27FC236}">
                <a16:creationId xmlns:a16="http://schemas.microsoft.com/office/drawing/2014/main" id="{FD6AF30F-90A6-73D7-A33D-7E464107F08B}"/>
              </a:ext>
            </a:extLst>
          </p:cNvPr>
          <p:cNvSpPr txBox="1"/>
          <p:nvPr/>
        </p:nvSpPr>
        <p:spPr>
          <a:xfrm>
            <a:off x="303026" y="698174"/>
            <a:ext cx="8431618" cy="2862322"/>
          </a:xfrm>
          <a:prstGeom prst="rect">
            <a:avLst/>
          </a:prstGeom>
          <a:noFill/>
        </p:spPr>
        <p:txBody>
          <a:bodyPr wrap="square">
            <a:spAutoFit/>
          </a:bodyPr>
          <a:lstStyle/>
          <a:p>
            <a:r>
              <a:rPr lang="en-GB" sz="2000" dirty="0">
                <a:latin typeface="Arial" panose="020B0604020202020204" pitchFamily="34" charset="0"/>
                <a:cs typeface="Arial" panose="020B0604020202020204" pitchFamily="34" charset="0"/>
              </a:rPr>
              <a:t>All the results of the work (partially) funded by APRENDE will have to:</a:t>
            </a:r>
          </a:p>
          <a:p>
            <a:endParaRPr lang="en-GB" sz="2000" dirty="0">
              <a:latin typeface="Arial" panose="020B0604020202020204" pitchFamily="34" charset="0"/>
              <a:cs typeface="Arial" panose="020B0604020202020204" pitchFamily="34" charset="0"/>
            </a:endParaRPr>
          </a:p>
          <a:p>
            <a:pPr marL="342900" indent="-342900">
              <a:buFontTx/>
              <a:buChar char="-"/>
            </a:pPr>
            <a:r>
              <a:rPr lang="en-GB" sz="2000" b="1" dirty="0">
                <a:solidFill>
                  <a:srgbClr val="FF0000"/>
                </a:solidFill>
                <a:latin typeface="Arial" panose="020B0604020202020204" pitchFamily="34" charset="0"/>
                <a:cs typeface="Arial" panose="020B0604020202020204" pitchFamily="34" charset="0"/>
              </a:rPr>
              <a:t>Be public</a:t>
            </a:r>
            <a:r>
              <a:rPr lang="en-GB" sz="2000" dirty="0">
                <a:latin typeface="Arial" panose="020B0604020202020204" pitchFamily="34" charset="0"/>
                <a:cs typeface="Arial" panose="020B0604020202020204" pitchFamily="34" charset="0"/>
              </a:rPr>
              <a:t>. This includes both the data, publications (papers, reports, conference proceedings, presentations) and codes. They will have to be available at a public site (EXFOR, ENDF repositories, as Open Access publications in journals, open access archives (</a:t>
            </a:r>
            <a:r>
              <a:rPr lang="en-GB" sz="2000" dirty="0" err="1">
                <a:latin typeface="Arial" panose="020B0604020202020204" pitchFamily="34" charset="0"/>
                <a:cs typeface="Arial" panose="020B0604020202020204" pitchFamily="34" charset="0"/>
              </a:rPr>
              <a:t>arXiv</a:t>
            </a:r>
            <a:r>
              <a:rPr lang="en-GB" sz="2000" dirty="0">
                <a:latin typeface="Arial" panose="020B0604020202020204" pitchFamily="34" charset="0"/>
                <a:cs typeface="Arial" panose="020B0604020202020204" pitchFamily="34" charset="0"/>
              </a:rPr>
              <a:t>…) APRENDE web site…).</a:t>
            </a:r>
          </a:p>
          <a:p>
            <a:pPr marL="342900" indent="-342900">
              <a:buFontTx/>
              <a:buChar char="-"/>
            </a:pPr>
            <a:r>
              <a:rPr lang="en-GB" sz="2000" b="1" dirty="0">
                <a:solidFill>
                  <a:srgbClr val="FF0000"/>
                </a:solidFill>
                <a:latin typeface="Arial" panose="020B0604020202020204" pitchFamily="34" charset="0"/>
                <a:cs typeface="Arial" panose="020B0604020202020204" pitchFamily="34" charset="0"/>
              </a:rPr>
              <a:t>Acknowledge the funding received by APRENDE / EC</a:t>
            </a:r>
            <a:r>
              <a:rPr lang="en-GB" sz="2000" dirty="0">
                <a:latin typeface="Arial" panose="020B0604020202020204" pitchFamily="34" charset="0"/>
                <a:cs typeface="Arial" panose="020B0604020202020204" pitchFamily="34" charset="0"/>
              </a:rPr>
              <a:t>. Use of adequate acknowledgement sentence, EC logos, APRENDE logo…</a:t>
            </a:r>
          </a:p>
        </p:txBody>
      </p:sp>
      <p:sp>
        <p:nvSpPr>
          <p:cNvPr id="4" name="CuadroTexto 3">
            <a:extLst>
              <a:ext uri="{FF2B5EF4-FFF2-40B4-BE49-F238E27FC236}">
                <a16:creationId xmlns:a16="http://schemas.microsoft.com/office/drawing/2014/main" id="{55663282-5B00-201C-622B-11CE916085DC}"/>
              </a:ext>
            </a:extLst>
          </p:cNvPr>
          <p:cNvSpPr txBox="1"/>
          <p:nvPr/>
        </p:nvSpPr>
        <p:spPr>
          <a:xfrm>
            <a:off x="2899907" y="182501"/>
            <a:ext cx="3344185" cy="400110"/>
          </a:xfrm>
          <a:prstGeom prst="rect">
            <a:avLst/>
          </a:prstGeom>
          <a:noFill/>
        </p:spPr>
        <p:txBody>
          <a:bodyPr wrap="none" rtlCol="0">
            <a:spAutoFit/>
          </a:bodyPr>
          <a:lstStyle/>
          <a:p>
            <a:r>
              <a:rPr lang="en-GB" sz="2000" b="1" dirty="0">
                <a:solidFill>
                  <a:srgbClr val="FF0000"/>
                </a:solidFill>
                <a:latin typeface="Arial" panose="020B0604020202020204" pitchFamily="34" charset="0"/>
                <a:cs typeface="Arial" panose="020B0604020202020204" pitchFamily="34" charset="0"/>
              </a:rPr>
              <a:t>Basic rules to be followed</a:t>
            </a:r>
          </a:p>
        </p:txBody>
      </p:sp>
      <p:sp>
        <p:nvSpPr>
          <p:cNvPr id="2" name="Footer Placeholder 2">
            <a:extLst>
              <a:ext uri="{FF2B5EF4-FFF2-40B4-BE49-F238E27FC236}">
                <a16:creationId xmlns:a16="http://schemas.microsoft.com/office/drawing/2014/main" id="{466BBF16-8848-7374-3F43-B85A6AE625FD}"/>
              </a:ext>
            </a:extLst>
          </p:cNvPr>
          <p:cNvSpPr>
            <a:spLocks noGrp="1"/>
          </p:cNvSpPr>
          <p:nvPr>
            <p:ph type="ftr" sz="quarter" idx="11"/>
          </p:nvPr>
        </p:nvSpPr>
        <p:spPr>
          <a:xfrm>
            <a:off x="3371850" y="6351659"/>
            <a:ext cx="3086100" cy="365125"/>
          </a:xfrm>
        </p:spPr>
        <p:txBody>
          <a:bodyPr/>
          <a:lstStyle>
            <a:lvl1pPr>
              <a:defRPr>
                <a:solidFill>
                  <a:schemeClr val="tx1"/>
                </a:solidFill>
                <a:latin typeface="Arial" panose="020B0604020202020204" pitchFamily="34" charset="0"/>
                <a:cs typeface="Arial" panose="020B0604020202020204" pitchFamily="34" charset="0"/>
              </a:defRPr>
            </a:lvl1pPr>
          </a:lstStyle>
          <a:p>
            <a:r>
              <a:rPr lang="en-GB"/>
              <a:t>APRENDE kick off meeting</a:t>
            </a:r>
            <a:endParaRPr lang="en-GB" dirty="0"/>
          </a:p>
        </p:txBody>
      </p:sp>
      <p:sp>
        <p:nvSpPr>
          <p:cNvPr id="5" name="Slide Number Placeholder 3">
            <a:extLst>
              <a:ext uri="{FF2B5EF4-FFF2-40B4-BE49-F238E27FC236}">
                <a16:creationId xmlns:a16="http://schemas.microsoft.com/office/drawing/2014/main" id="{9B789738-E06F-55CA-D20C-A27BEEBE12BC}"/>
              </a:ext>
            </a:extLst>
          </p:cNvPr>
          <p:cNvSpPr>
            <a:spLocks noGrp="1"/>
          </p:cNvSpPr>
          <p:nvPr>
            <p:ph type="sldNum" sz="quarter" idx="12"/>
          </p:nvPr>
        </p:nvSpPr>
        <p:spPr>
          <a:xfrm>
            <a:off x="6905211" y="6351658"/>
            <a:ext cx="2057400" cy="365125"/>
          </a:xfrm>
        </p:spPr>
        <p:txBody>
          <a:bodyPr/>
          <a:lstStyle/>
          <a:p>
            <a:fld id="{E65DA472-601C-654D-AD0A-9DB8D13EE105}" type="slidenum">
              <a:rPr lang="en-GB" smtClean="0"/>
              <a:t>5</a:t>
            </a:fld>
            <a:endParaRPr lang="en-GB"/>
          </a:p>
        </p:txBody>
      </p:sp>
      <p:pic>
        <p:nvPicPr>
          <p:cNvPr id="7" name="Imagen 6" descr="Imagen que contiene Interfaz de usuario gráfica&#10;&#10;Descripción generada automáticamente">
            <a:extLst>
              <a:ext uri="{FF2B5EF4-FFF2-40B4-BE49-F238E27FC236}">
                <a16:creationId xmlns:a16="http://schemas.microsoft.com/office/drawing/2014/main" id="{24CDB147-7865-4ABA-5960-54EF2A601BD1}"/>
              </a:ext>
            </a:extLst>
          </p:cNvPr>
          <p:cNvPicPr>
            <a:picLocks noChangeAspect="1"/>
          </p:cNvPicPr>
          <p:nvPr/>
        </p:nvPicPr>
        <p:blipFill>
          <a:blip r:embed="rId3"/>
          <a:stretch>
            <a:fillRect/>
          </a:stretch>
        </p:blipFill>
        <p:spPr>
          <a:xfrm>
            <a:off x="786809" y="3639777"/>
            <a:ext cx="3396400" cy="1034160"/>
          </a:xfrm>
          <a:prstGeom prst="rect">
            <a:avLst/>
          </a:prstGeom>
        </p:spPr>
      </p:pic>
      <p:pic>
        <p:nvPicPr>
          <p:cNvPr id="11" name="Imagen 10" descr="Imagen que contiene Interfaz de usuario gráfica&#10;&#10;Descripción generada automáticamente">
            <a:extLst>
              <a:ext uri="{FF2B5EF4-FFF2-40B4-BE49-F238E27FC236}">
                <a16:creationId xmlns:a16="http://schemas.microsoft.com/office/drawing/2014/main" id="{59430339-BF8D-5631-EEAE-55B43FB56202}"/>
              </a:ext>
            </a:extLst>
          </p:cNvPr>
          <p:cNvPicPr>
            <a:picLocks noChangeAspect="1"/>
          </p:cNvPicPr>
          <p:nvPr/>
        </p:nvPicPr>
        <p:blipFill>
          <a:blip r:embed="rId4"/>
          <a:stretch>
            <a:fillRect/>
          </a:stretch>
        </p:blipFill>
        <p:spPr>
          <a:xfrm>
            <a:off x="4914900" y="3656105"/>
            <a:ext cx="3527031" cy="1001503"/>
          </a:xfrm>
          <a:prstGeom prst="rect">
            <a:avLst/>
          </a:prstGeom>
        </p:spPr>
      </p:pic>
      <p:sp>
        <p:nvSpPr>
          <p:cNvPr id="12" name="CuadroTexto 11">
            <a:extLst>
              <a:ext uri="{FF2B5EF4-FFF2-40B4-BE49-F238E27FC236}">
                <a16:creationId xmlns:a16="http://schemas.microsoft.com/office/drawing/2014/main" id="{8968B9DA-5878-250B-177A-03173258364C}"/>
              </a:ext>
            </a:extLst>
          </p:cNvPr>
          <p:cNvSpPr txBox="1"/>
          <p:nvPr/>
        </p:nvSpPr>
        <p:spPr>
          <a:xfrm>
            <a:off x="303026" y="4790812"/>
            <a:ext cx="8832111" cy="1323439"/>
          </a:xfrm>
          <a:prstGeom prst="rect">
            <a:avLst/>
          </a:prstGeom>
          <a:noFill/>
        </p:spPr>
        <p:txBody>
          <a:bodyPr wrap="square">
            <a:spAutoFit/>
          </a:bodyPr>
          <a:lstStyle/>
          <a:p>
            <a:pPr marL="342900" indent="-342900">
              <a:buFontTx/>
              <a:buChar char="-"/>
            </a:pPr>
            <a:r>
              <a:rPr lang="en-GB" sz="2000" b="1" dirty="0">
                <a:solidFill>
                  <a:srgbClr val="FF0000"/>
                </a:solidFill>
                <a:latin typeface="Arial" panose="020B0604020202020204" pitchFamily="34" charset="0"/>
                <a:cs typeface="Arial" panose="020B0604020202020204" pitchFamily="34" charset="0"/>
              </a:rPr>
              <a:t>Report to the PMO &amp; Coordinator </a:t>
            </a:r>
            <a:r>
              <a:rPr lang="en-GB" sz="2000" dirty="0">
                <a:latin typeface="Arial" panose="020B0604020202020204" pitchFamily="34" charset="0"/>
                <a:cs typeface="Arial" panose="020B0604020202020204" pitchFamily="34" charset="0"/>
              </a:rPr>
              <a:t>every dissemination activity and submit the material. A public file will be available for adding the details.</a:t>
            </a:r>
          </a:p>
          <a:p>
            <a:pPr marL="342900" indent="-342900">
              <a:buFontTx/>
              <a:buChar char="-"/>
            </a:pPr>
            <a:r>
              <a:rPr lang="en-GB" sz="2000" dirty="0">
                <a:latin typeface="Arial" panose="020B0604020202020204" pitchFamily="34" charset="0"/>
                <a:cs typeface="Arial" panose="020B0604020202020204" pitchFamily="34" charset="0"/>
              </a:rPr>
              <a:t>All project partners have committed (GA) to actively </a:t>
            </a:r>
            <a:r>
              <a:rPr lang="en-GB" sz="2000" b="1" dirty="0">
                <a:solidFill>
                  <a:srgbClr val="FF0000"/>
                </a:solidFill>
                <a:latin typeface="Arial" panose="020B0604020202020204" pitchFamily="34" charset="0"/>
                <a:cs typeface="Arial" panose="020B0604020202020204" pitchFamily="34" charset="0"/>
              </a:rPr>
              <a:t>contribute to the dissemination</a:t>
            </a:r>
            <a:r>
              <a:rPr lang="en-GB" sz="20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56080628"/>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ema de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929</TotalTime>
  <Words>687</Words>
  <Application>Microsoft Macintosh PowerPoint</Application>
  <PresentationFormat>Presentación en pantalla (4:3)</PresentationFormat>
  <Paragraphs>58</Paragraphs>
  <Slides>5</Slides>
  <Notes>4</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5</vt:i4>
      </vt:variant>
    </vt:vector>
  </HeadingPairs>
  <TitlesOfParts>
    <vt:vector size="10" baseType="lpstr">
      <vt:lpstr>Aptos</vt:lpstr>
      <vt:lpstr>Aptos Display</vt:lpstr>
      <vt:lpstr>Arial</vt:lpstr>
      <vt:lpstr>Letra del sistema regular</vt:lpstr>
      <vt:lpstr>Tema de Office</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Daniel Cano Ott</dc:creator>
  <cp:lastModifiedBy>Daniel Cano Ott</cp:lastModifiedBy>
  <cp:revision>43</cp:revision>
  <dcterms:created xsi:type="dcterms:W3CDTF">2024-10-08T14:58:03Z</dcterms:created>
  <dcterms:modified xsi:type="dcterms:W3CDTF">2024-10-16T08:22:56Z</dcterms:modified>
</cp:coreProperties>
</file>