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handoutMasterIdLst>
    <p:handoutMasterId r:id="rId9"/>
  </p:handoutMasterIdLst>
  <p:sldIdLst>
    <p:sldId id="256" r:id="rId2"/>
    <p:sldId id="257" r:id="rId3"/>
    <p:sldId id="258" r:id="rId4"/>
    <p:sldId id="259" r:id="rId5"/>
    <p:sldId id="261" r:id="rId6"/>
    <p:sldId id="260"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18"/>
    <p:restoredTop sz="94638"/>
  </p:normalViewPr>
  <p:slideViewPr>
    <p:cSldViewPr snapToGrid="0">
      <p:cViewPr varScale="1">
        <p:scale>
          <a:sx n="118" d="100"/>
          <a:sy n="118" d="100"/>
        </p:scale>
        <p:origin x="2264" y="192"/>
      </p:cViewPr>
      <p:guideLst/>
    </p:cSldViewPr>
  </p:slideViewPr>
  <p:notesTextViewPr>
    <p:cViewPr>
      <p:scale>
        <a:sx n="1" d="1"/>
        <a:sy n="1" d="1"/>
      </p:scale>
      <p:origin x="0" y="0"/>
    </p:cViewPr>
  </p:notesTextViewPr>
  <p:notesViewPr>
    <p:cSldViewPr snapToGrid="0">
      <p:cViewPr varScale="1">
        <p:scale>
          <a:sx n="96" d="100"/>
          <a:sy n="96" d="100"/>
        </p:scale>
        <p:origin x="433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649B557B-0E2D-799E-FE05-5E519A2CCC2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9FFD099F-BBAF-7893-4009-16665572F4B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003D95-581B-6746-8724-9BD8216F381E}" type="datetimeFigureOut">
              <a:rPr lang="en-GB" smtClean="0"/>
              <a:t>16/10/2024</a:t>
            </a:fld>
            <a:endParaRPr lang="en-GB"/>
          </a:p>
        </p:txBody>
      </p:sp>
      <p:sp>
        <p:nvSpPr>
          <p:cNvPr id="4" name="Marcador de pie de página 3">
            <a:extLst>
              <a:ext uri="{FF2B5EF4-FFF2-40B4-BE49-F238E27FC236}">
                <a16:creationId xmlns:a16="http://schemas.microsoft.com/office/drawing/2014/main" id="{446DA2F6-60B8-65EE-5DAB-68B7D6A74E8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8AA2784B-79A8-92C4-8836-7C3FE4D4262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7024EA-5925-BF4D-A329-2F8DD0E8C271}" type="slidenum">
              <a:rPr lang="en-GB" smtClean="0"/>
              <a:t>‹Nº›</a:t>
            </a:fld>
            <a:endParaRPr lang="en-GB"/>
          </a:p>
        </p:txBody>
      </p:sp>
    </p:spTree>
    <p:extLst>
      <p:ext uri="{BB962C8B-B14F-4D97-AF65-F5344CB8AC3E}">
        <p14:creationId xmlns:p14="http://schemas.microsoft.com/office/powerpoint/2010/main" val="2268892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857EE6-F1CA-8C41-A84F-1272FF098336}" type="datetimeFigureOut">
              <a:rPr lang="en-GB" smtClean="0"/>
              <a:t>16/10/2024</a:t>
            </a:fld>
            <a:endParaRPr lang="en-GB"/>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DAFE5C-908B-5141-8F0F-5FCDEEB65819}" type="slidenum">
              <a:rPr lang="en-GB" smtClean="0"/>
              <a:t>‹Nº›</a:t>
            </a:fld>
            <a:endParaRPr lang="en-GB"/>
          </a:p>
        </p:txBody>
      </p:sp>
    </p:spTree>
    <p:extLst>
      <p:ext uri="{BB962C8B-B14F-4D97-AF65-F5344CB8AC3E}">
        <p14:creationId xmlns:p14="http://schemas.microsoft.com/office/powerpoint/2010/main" val="410482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9ADAFE5C-908B-5141-8F0F-5FCDEEB65819}" type="slidenum">
              <a:rPr lang="en-GB" smtClean="0"/>
              <a:t>2</a:t>
            </a:fld>
            <a:endParaRPr lang="en-GB"/>
          </a:p>
        </p:txBody>
      </p:sp>
    </p:spTree>
    <p:extLst>
      <p:ext uri="{BB962C8B-B14F-4D97-AF65-F5344CB8AC3E}">
        <p14:creationId xmlns:p14="http://schemas.microsoft.com/office/powerpoint/2010/main" val="1340674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EDFEE-79B3-9E52-49D2-B4D39CCCD41C}"/>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742651D8-C7A4-0417-A41E-C2231A4F9E4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37C7DE5-63D3-51FE-12B7-C6E2B1BE78B3}"/>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D48B0DA4-20AA-DBA5-AD6B-8DCAD4725233}"/>
              </a:ext>
            </a:extLst>
          </p:cNvPr>
          <p:cNvSpPr>
            <a:spLocks noGrp="1"/>
          </p:cNvSpPr>
          <p:nvPr>
            <p:ph type="sldNum" sz="quarter" idx="5"/>
          </p:nvPr>
        </p:nvSpPr>
        <p:spPr/>
        <p:txBody>
          <a:bodyPr/>
          <a:lstStyle/>
          <a:p>
            <a:fld id="{9ADAFE5C-908B-5141-8F0F-5FCDEEB65819}" type="slidenum">
              <a:rPr lang="en-GB" smtClean="0"/>
              <a:t>3</a:t>
            </a:fld>
            <a:endParaRPr lang="en-GB"/>
          </a:p>
        </p:txBody>
      </p:sp>
    </p:spTree>
    <p:extLst>
      <p:ext uri="{BB962C8B-B14F-4D97-AF65-F5344CB8AC3E}">
        <p14:creationId xmlns:p14="http://schemas.microsoft.com/office/powerpoint/2010/main" val="2652261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E65DA472-601C-654D-AD0A-9DB8D13EE105}" type="slidenum">
              <a:rPr lang="en-GB" smtClean="0"/>
              <a:pPr/>
              <a:t>‹Nº›</a:t>
            </a:fld>
            <a:endParaRPr lang="en-GB"/>
          </a:p>
        </p:txBody>
      </p:sp>
    </p:spTree>
    <p:extLst>
      <p:ext uri="{BB962C8B-B14F-4D97-AF65-F5344CB8AC3E}">
        <p14:creationId xmlns:p14="http://schemas.microsoft.com/office/powerpoint/2010/main" val="1103425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8082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28088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208248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836367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67D1B83-FFB4-344B-8BA9-6E325760B5B0}"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114058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67D1B83-FFB4-344B-8BA9-6E325760B5B0}" type="datetimeFigureOut">
              <a:rPr lang="en-GB" smtClean="0"/>
              <a:t>16/10/2024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841123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el título">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id="{393CB854-9CE9-CBCC-532B-137E11BD9141}"/>
              </a:ext>
            </a:extLst>
          </p:cNvPr>
          <p:cNvSpPr>
            <a:spLocks noGrp="1"/>
          </p:cNvSpPr>
          <p:nvPr>
            <p:ph type="title"/>
          </p:nvPr>
        </p:nvSpPr>
        <p:spPr/>
        <p:txBody>
          <a:bodyPr/>
          <a:lstStyle/>
          <a:p>
            <a:r>
              <a:rPr lang="es-ES"/>
              <a:t>Haga clic para modificar el estilo de título del patrón</a:t>
            </a:r>
            <a:endParaRPr lang="en-GB"/>
          </a:p>
        </p:txBody>
      </p:sp>
      <p:sp>
        <p:nvSpPr>
          <p:cNvPr id="18" name="Footer Placeholder 2">
            <a:extLst>
              <a:ext uri="{FF2B5EF4-FFF2-40B4-BE49-F238E27FC236}">
                <a16:creationId xmlns:a16="http://schemas.microsoft.com/office/drawing/2014/main" id="{9DB93A89-2F18-A2CF-1BDD-D3EEE9686965}"/>
              </a:ext>
            </a:extLst>
          </p:cNvPr>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19" name="Slide Number Placeholder 3">
            <a:extLst>
              <a:ext uri="{FF2B5EF4-FFF2-40B4-BE49-F238E27FC236}">
                <a16:creationId xmlns:a16="http://schemas.microsoft.com/office/drawing/2014/main" id="{5B297A13-8DBB-65B0-C5A2-A44B31F93BDC}"/>
              </a:ext>
            </a:extLst>
          </p:cNvPr>
          <p:cNvSpPr>
            <a:spLocks noGrp="1"/>
          </p:cNvSpPr>
          <p:nvPr>
            <p:ph type="sldNum" sz="quarter" idx="12"/>
          </p:nvPr>
        </p:nvSpPr>
        <p:spPr>
          <a:xfrm>
            <a:off x="6905211" y="6351658"/>
            <a:ext cx="2057400" cy="365125"/>
          </a:xfrm>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3267246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4" name="Slide Number Placeholder 3"/>
          <p:cNvSpPr>
            <a:spLocks noGrp="1"/>
          </p:cNvSpPr>
          <p:nvPr>
            <p:ph type="sldNum" sz="quarter" idx="12"/>
          </p:nvPr>
        </p:nvSpPr>
        <p:spPr>
          <a:xfrm>
            <a:off x="6905211" y="6351658"/>
            <a:ext cx="2057400" cy="365125"/>
          </a:xfrm>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688606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67D1B83-FFB4-344B-8BA9-6E325760B5B0}"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262185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67D1B83-FFB4-344B-8BA9-6E325760B5B0}"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84285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67D1B83-FFB4-344B-8BA9-6E325760B5B0}" type="datetimeFigureOut">
              <a:rPr lang="en-GB" smtClean="0"/>
              <a:t>16/10/2024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olidFill>
                <a:latin typeface="Arial" panose="020B0604020202020204" pitchFamily="34" charset="0"/>
                <a:cs typeface="Arial" panose="020B0604020202020204" pitchFamily="34" charset="0"/>
              </a:defRPr>
            </a:lvl1pPr>
          </a:lstStyle>
          <a:p>
            <a:fld id="{E65DA472-601C-654D-AD0A-9DB8D13EE105}" type="slidenum">
              <a:rPr lang="en-GB" smtClean="0"/>
              <a:pPr/>
              <a:t>‹Nº›</a:t>
            </a:fld>
            <a:endParaRPr lang="en-GB"/>
          </a:p>
        </p:txBody>
      </p:sp>
      <p:pic>
        <p:nvPicPr>
          <p:cNvPr id="7" name="Gráfico 6">
            <a:extLst>
              <a:ext uri="{FF2B5EF4-FFF2-40B4-BE49-F238E27FC236}">
                <a16:creationId xmlns:a16="http://schemas.microsoft.com/office/drawing/2014/main" id="{C5896FB1-6619-7CE3-C028-9C96002E6B46}"/>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52180" y="6206988"/>
            <a:ext cx="892171" cy="618572"/>
          </a:xfrm>
          <a:prstGeom prst="rect">
            <a:avLst/>
          </a:prstGeom>
        </p:spPr>
      </p:pic>
      <p:pic>
        <p:nvPicPr>
          <p:cNvPr id="8" name="Imagen 7" descr="Interfaz de usuario gráfica, Sitio web&#10;&#10;Descripción generada automáticamente">
            <a:extLst>
              <a:ext uri="{FF2B5EF4-FFF2-40B4-BE49-F238E27FC236}">
                <a16:creationId xmlns:a16="http://schemas.microsoft.com/office/drawing/2014/main" id="{823FED2E-7532-08FE-B4E3-176336133DE9}"/>
              </a:ext>
            </a:extLst>
          </p:cNvPr>
          <p:cNvPicPr>
            <a:picLocks noChangeAspect="1"/>
          </p:cNvPicPr>
          <p:nvPr userDrawn="1"/>
        </p:nvPicPr>
        <p:blipFill>
          <a:blip r:embed="rId15"/>
          <a:stretch>
            <a:fillRect/>
          </a:stretch>
        </p:blipFill>
        <p:spPr>
          <a:xfrm>
            <a:off x="2070285" y="6312844"/>
            <a:ext cx="769074" cy="512716"/>
          </a:xfrm>
          <a:prstGeom prst="rect">
            <a:avLst/>
          </a:prstGeom>
        </p:spPr>
      </p:pic>
      <p:pic>
        <p:nvPicPr>
          <p:cNvPr id="9" name="Imagen 8" descr="Icono&#10;&#10;Descripción generada automáticamente">
            <a:extLst>
              <a:ext uri="{FF2B5EF4-FFF2-40B4-BE49-F238E27FC236}">
                <a16:creationId xmlns:a16="http://schemas.microsoft.com/office/drawing/2014/main" id="{352B6781-E493-3F14-7AAD-CC7011143FE3}"/>
              </a:ext>
            </a:extLst>
          </p:cNvPr>
          <p:cNvPicPr>
            <a:picLocks noChangeAspect="1"/>
          </p:cNvPicPr>
          <p:nvPr userDrawn="1"/>
        </p:nvPicPr>
        <p:blipFill>
          <a:blip r:embed="rId16"/>
          <a:stretch>
            <a:fillRect/>
          </a:stretch>
        </p:blipFill>
        <p:spPr>
          <a:xfrm>
            <a:off x="998750" y="6312844"/>
            <a:ext cx="999234" cy="512716"/>
          </a:xfrm>
          <a:prstGeom prst="rect">
            <a:avLst/>
          </a:prstGeom>
        </p:spPr>
      </p:pic>
    </p:spTree>
    <p:extLst>
      <p:ext uri="{BB962C8B-B14F-4D97-AF65-F5344CB8AC3E}">
        <p14:creationId xmlns:p14="http://schemas.microsoft.com/office/powerpoint/2010/main" val="3070279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áfico 5">
            <a:extLst>
              <a:ext uri="{FF2B5EF4-FFF2-40B4-BE49-F238E27FC236}">
                <a16:creationId xmlns:a16="http://schemas.microsoft.com/office/drawing/2014/main" id="{CF4E4089-DC9C-0130-1B8A-FB140A5250A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6255" y="201027"/>
            <a:ext cx="2130498" cy="1477145"/>
          </a:xfrm>
          <a:prstGeom prst="rect">
            <a:avLst/>
          </a:prstGeom>
        </p:spPr>
      </p:pic>
      <p:pic>
        <p:nvPicPr>
          <p:cNvPr id="8" name="Imagen 7" descr="Interfaz de usuario gráfica, Sitio web&#10;&#10;Descripción generada automáticamente">
            <a:extLst>
              <a:ext uri="{FF2B5EF4-FFF2-40B4-BE49-F238E27FC236}">
                <a16:creationId xmlns:a16="http://schemas.microsoft.com/office/drawing/2014/main" id="{334C4A21-7314-6D55-AA1B-D35FC3494E01}"/>
              </a:ext>
            </a:extLst>
          </p:cNvPr>
          <p:cNvPicPr>
            <a:picLocks noChangeAspect="1"/>
          </p:cNvPicPr>
          <p:nvPr/>
        </p:nvPicPr>
        <p:blipFill>
          <a:blip r:embed="rId4"/>
          <a:stretch>
            <a:fillRect/>
          </a:stretch>
        </p:blipFill>
        <p:spPr>
          <a:xfrm>
            <a:off x="6762307" y="201027"/>
            <a:ext cx="2215717" cy="1477145"/>
          </a:xfrm>
          <a:prstGeom prst="rect">
            <a:avLst/>
          </a:prstGeom>
        </p:spPr>
      </p:pic>
      <p:pic>
        <p:nvPicPr>
          <p:cNvPr id="10" name="Imagen 9" descr="Icono&#10;&#10;Descripción generada automáticamente">
            <a:extLst>
              <a:ext uri="{FF2B5EF4-FFF2-40B4-BE49-F238E27FC236}">
                <a16:creationId xmlns:a16="http://schemas.microsoft.com/office/drawing/2014/main" id="{36CD6CBF-C69E-0FC9-B88C-04CCE8062BF4}"/>
              </a:ext>
            </a:extLst>
          </p:cNvPr>
          <p:cNvPicPr>
            <a:picLocks noChangeAspect="1"/>
          </p:cNvPicPr>
          <p:nvPr/>
        </p:nvPicPr>
        <p:blipFill>
          <a:blip r:embed="rId5"/>
          <a:stretch>
            <a:fillRect/>
          </a:stretch>
        </p:blipFill>
        <p:spPr>
          <a:xfrm>
            <a:off x="3386913" y="180821"/>
            <a:ext cx="2918195" cy="1497351"/>
          </a:xfrm>
          <a:prstGeom prst="rect">
            <a:avLst/>
          </a:prstGeom>
        </p:spPr>
      </p:pic>
      <p:sp>
        <p:nvSpPr>
          <p:cNvPr id="11" name="CuadroTexto 10">
            <a:extLst>
              <a:ext uri="{FF2B5EF4-FFF2-40B4-BE49-F238E27FC236}">
                <a16:creationId xmlns:a16="http://schemas.microsoft.com/office/drawing/2014/main" id="{F332F472-EA25-550F-B018-3BBC7958770C}"/>
              </a:ext>
            </a:extLst>
          </p:cNvPr>
          <p:cNvSpPr txBox="1"/>
          <p:nvPr/>
        </p:nvSpPr>
        <p:spPr>
          <a:xfrm>
            <a:off x="336255" y="2292466"/>
            <a:ext cx="8641769" cy="3231654"/>
          </a:xfrm>
          <a:prstGeom prst="rect">
            <a:avLst/>
          </a:prstGeom>
          <a:noFill/>
        </p:spPr>
        <p:txBody>
          <a:bodyPr wrap="square" rtlCol="0">
            <a:spAutoFit/>
          </a:bodyPr>
          <a:lstStyle/>
          <a:p>
            <a:pPr algn="ctr"/>
            <a:r>
              <a:rPr lang="es-ES" sz="2400" b="1" dirty="0">
                <a:effectLst/>
                <a:latin typeface="Arial" panose="020B0604020202020204" pitchFamily="34" charset="0"/>
                <a:cs typeface="Arial" panose="020B0604020202020204" pitchFamily="34" charset="0"/>
              </a:rPr>
              <a:t>A</a:t>
            </a:r>
            <a:r>
              <a:rPr lang="es-ES" dirty="0">
                <a:effectLst/>
                <a:latin typeface="Arial" panose="020B0604020202020204" pitchFamily="34" charset="0"/>
                <a:cs typeface="Arial" panose="020B0604020202020204" pitchFamily="34" charset="0"/>
              </a:rPr>
              <a:t>DDRESSING </a:t>
            </a:r>
            <a:r>
              <a:rPr lang="es-ES" sz="2400" b="1" dirty="0">
                <a:effectLst/>
                <a:latin typeface="Arial" panose="020B0604020202020204" pitchFamily="34" charset="0"/>
                <a:cs typeface="Arial" panose="020B0604020202020204" pitchFamily="34" charset="0"/>
              </a:rPr>
              <a:t>PR</a:t>
            </a:r>
            <a:r>
              <a:rPr lang="es-ES" dirty="0">
                <a:effectLst/>
                <a:latin typeface="Arial" panose="020B0604020202020204" pitchFamily="34" charset="0"/>
                <a:cs typeface="Arial" panose="020B0604020202020204" pitchFamily="34" charset="0"/>
              </a:rPr>
              <a:t>IORITIES OF </a:t>
            </a:r>
            <a:r>
              <a:rPr lang="es-ES" sz="2400" b="1" dirty="0">
                <a:effectLst/>
                <a:latin typeface="Arial" panose="020B0604020202020204" pitchFamily="34" charset="0"/>
                <a:cs typeface="Arial" panose="020B0604020202020204" pitchFamily="34" charset="0"/>
              </a:rPr>
              <a:t>E</a:t>
            </a:r>
            <a:r>
              <a:rPr lang="es-ES" dirty="0">
                <a:effectLst/>
                <a:latin typeface="Arial" panose="020B0604020202020204" pitchFamily="34" charset="0"/>
                <a:cs typeface="Arial" panose="020B0604020202020204" pitchFamily="34" charset="0"/>
              </a:rPr>
              <a:t>VALUATED </a:t>
            </a:r>
            <a:r>
              <a:rPr lang="es-ES" sz="2400" b="1" dirty="0">
                <a:effectLst/>
                <a:latin typeface="Arial" panose="020B0604020202020204" pitchFamily="34" charset="0"/>
                <a:cs typeface="Arial" panose="020B0604020202020204" pitchFamily="34" charset="0"/>
              </a:rPr>
              <a:t>N</a:t>
            </a:r>
            <a:r>
              <a:rPr lang="es-ES" dirty="0">
                <a:effectLst/>
                <a:latin typeface="Arial" panose="020B0604020202020204" pitchFamily="34" charset="0"/>
                <a:cs typeface="Arial" panose="020B0604020202020204" pitchFamily="34" charset="0"/>
              </a:rPr>
              <a:t>UCLEAR </a:t>
            </a:r>
            <a:r>
              <a:rPr lang="es-ES" sz="2400" b="1" dirty="0">
                <a:effectLst/>
                <a:latin typeface="Arial" panose="020B0604020202020204" pitchFamily="34" charset="0"/>
                <a:cs typeface="Arial" panose="020B0604020202020204" pitchFamily="34" charset="0"/>
              </a:rPr>
              <a:t>D</a:t>
            </a:r>
            <a:r>
              <a:rPr lang="es-ES" dirty="0">
                <a:effectLst/>
                <a:latin typeface="Arial" panose="020B0604020202020204" pitchFamily="34" charset="0"/>
                <a:cs typeface="Arial" panose="020B0604020202020204" pitchFamily="34" charset="0"/>
              </a:rPr>
              <a:t>ATA IN </a:t>
            </a:r>
            <a:r>
              <a:rPr lang="es-ES" sz="2400" b="1" dirty="0">
                <a:effectLst/>
                <a:latin typeface="Arial" panose="020B0604020202020204" pitchFamily="34" charset="0"/>
                <a:cs typeface="Arial" panose="020B0604020202020204" pitchFamily="34" charset="0"/>
              </a:rPr>
              <a:t>E</a:t>
            </a:r>
            <a:r>
              <a:rPr lang="es-ES" dirty="0">
                <a:effectLst/>
                <a:latin typeface="Arial" panose="020B0604020202020204" pitchFamily="34" charset="0"/>
                <a:cs typeface="Arial" panose="020B0604020202020204" pitchFamily="34" charset="0"/>
              </a:rPr>
              <a:t>UROPE</a:t>
            </a:r>
          </a:p>
          <a:p>
            <a:pPr algn="ctr"/>
            <a:endParaRPr lang="es-ES" dirty="0">
              <a:latin typeface="Arial" panose="020B0604020202020204" pitchFamily="34" charset="0"/>
              <a:cs typeface="Arial" panose="020B0604020202020204" pitchFamily="34" charset="0"/>
            </a:endParaRPr>
          </a:p>
          <a:p>
            <a:pPr algn="ctr"/>
            <a:r>
              <a:rPr lang="es-ES" sz="3200" b="1" dirty="0">
                <a:effectLst/>
                <a:latin typeface="Arial" panose="020B0604020202020204" pitchFamily="34" charset="0"/>
                <a:cs typeface="Arial" panose="020B0604020202020204" pitchFamily="34" charset="0"/>
              </a:rPr>
              <a:t>APRENDE</a:t>
            </a:r>
          </a:p>
          <a:p>
            <a:pPr algn="ctr"/>
            <a:r>
              <a:rPr lang="en-GB" b="1" dirty="0">
                <a:latin typeface="Arial" panose="020B0604020202020204" pitchFamily="34" charset="0"/>
                <a:cs typeface="Arial" panose="020B0604020202020204" pitchFamily="34" charset="0"/>
              </a:rPr>
              <a:t>Grant agreement 101164596</a:t>
            </a:r>
          </a:p>
          <a:p>
            <a:pPr algn="ctr"/>
            <a:endParaRPr lang="es-ES" sz="3200" b="1" dirty="0">
              <a:latin typeface="Arial" panose="020B0604020202020204" pitchFamily="34" charset="0"/>
              <a:cs typeface="Arial" panose="020B0604020202020204" pitchFamily="34" charset="0"/>
            </a:endParaRPr>
          </a:p>
          <a:p>
            <a:pPr algn="ctr"/>
            <a:r>
              <a:rPr lang="es-ES" sz="2400" b="1" dirty="0">
                <a:effectLst/>
                <a:latin typeface="Arial" panose="020B0604020202020204" pitchFamily="34" charset="0"/>
                <a:cs typeface="Arial" panose="020B0604020202020204" pitchFamily="34" charset="0"/>
              </a:rPr>
              <a:t>WP7 – Management</a:t>
            </a:r>
          </a:p>
          <a:p>
            <a:pPr algn="ctr"/>
            <a:endParaRPr lang="es-ES" dirty="0">
              <a:effectLst/>
              <a:latin typeface="Arial" panose="020B0604020202020204" pitchFamily="34" charset="0"/>
              <a:cs typeface="Arial" panose="020B0604020202020204" pitchFamily="34" charset="0"/>
            </a:endParaRPr>
          </a:p>
          <a:p>
            <a:pPr algn="ctr"/>
            <a:r>
              <a:rPr lang="es-ES" b="1" dirty="0">
                <a:latin typeface="Arial" panose="020B0604020202020204" pitchFamily="34" charset="0"/>
                <a:cs typeface="Arial" panose="020B0604020202020204" pitchFamily="34" charset="0"/>
              </a:rPr>
              <a:t>Daniel Cano </a:t>
            </a:r>
            <a:r>
              <a:rPr lang="es-ES" b="1" dirty="0" err="1">
                <a:latin typeface="Arial" panose="020B0604020202020204" pitchFamily="34" charset="0"/>
                <a:cs typeface="Arial" panose="020B0604020202020204" pitchFamily="34" charset="0"/>
              </a:rPr>
              <a:t>Ott</a:t>
            </a:r>
            <a:endParaRPr lang="es-ES" b="1" dirty="0">
              <a:latin typeface="Arial" panose="020B0604020202020204" pitchFamily="34" charset="0"/>
              <a:cs typeface="Arial" panose="020B0604020202020204" pitchFamily="34" charset="0"/>
            </a:endParaRPr>
          </a:p>
          <a:p>
            <a:pPr algn="ctr"/>
            <a:endParaRPr lang="en-GB" dirty="0">
              <a:latin typeface="Arial" panose="020B0604020202020204" pitchFamily="34" charset="0"/>
              <a:cs typeface="Arial" panose="020B0604020202020204" pitchFamily="34" charset="0"/>
            </a:endParaRPr>
          </a:p>
        </p:txBody>
      </p:sp>
      <p:sp>
        <p:nvSpPr>
          <p:cNvPr id="2" name="Rectángulo 1">
            <a:extLst>
              <a:ext uri="{FF2B5EF4-FFF2-40B4-BE49-F238E27FC236}">
                <a16:creationId xmlns:a16="http://schemas.microsoft.com/office/drawing/2014/main" id="{C7A3161F-23A6-F5A0-8A3F-A078C0323B8B}"/>
              </a:ext>
            </a:extLst>
          </p:cNvPr>
          <p:cNvSpPr/>
          <p:nvPr/>
        </p:nvSpPr>
        <p:spPr>
          <a:xfrm>
            <a:off x="0" y="6293561"/>
            <a:ext cx="9144000" cy="56443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79047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C4745BB-4F14-A16E-DC35-04E2BE765270}"/>
              </a:ext>
            </a:extLst>
          </p:cNvPr>
          <p:cNvSpPr txBox="1"/>
          <p:nvPr/>
        </p:nvSpPr>
        <p:spPr>
          <a:xfrm>
            <a:off x="3880001" y="141216"/>
            <a:ext cx="2069797" cy="400110"/>
          </a:xfrm>
          <a:prstGeom prst="rect">
            <a:avLst/>
          </a:prstGeom>
          <a:noFill/>
        </p:spPr>
        <p:txBody>
          <a:bodyPr wrap="none" rtlCol="0">
            <a:spAutoFit/>
          </a:bodyPr>
          <a:lstStyle/>
          <a:p>
            <a:r>
              <a:rPr lang="en-GB" sz="2000" b="1" dirty="0">
                <a:solidFill>
                  <a:srgbClr val="FF0000"/>
                </a:solidFill>
                <a:latin typeface="Arial" panose="020B0604020202020204" pitchFamily="34" charset="0"/>
                <a:cs typeface="Arial" panose="020B0604020202020204" pitchFamily="34" charset="0"/>
              </a:rPr>
              <a:t>APRENDE WP7</a:t>
            </a:r>
          </a:p>
        </p:txBody>
      </p:sp>
      <p:sp>
        <p:nvSpPr>
          <p:cNvPr id="2" name="Footer Placeholder 2">
            <a:extLst>
              <a:ext uri="{FF2B5EF4-FFF2-40B4-BE49-F238E27FC236}">
                <a16:creationId xmlns:a16="http://schemas.microsoft.com/office/drawing/2014/main" id="{A8C139B3-3306-DBB9-16DE-FA14206514BA}"/>
              </a:ext>
            </a:extLst>
          </p:cNvPr>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5" name="Slide Number Placeholder 3">
            <a:extLst>
              <a:ext uri="{FF2B5EF4-FFF2-40B4-BE49-F238E27FC236}">
                <a16:creationId xmlns:a16="http://schemas.microsoft.com/office/drawing/2014/main" id="{68B4DC2D-739E-A21D-E850-177A0C2E1501}"/>
              </a:ext>
            </a:extLst>
          </p:cNvPr>
          <p:cNvSpPr>
            <a:spLocks noGrp="1"/>
          </p:cNvSpPr>
          <p:nvPr>
            <p:ph type="sldNum" sz="quarter" idx="12"/>
          </p:nvPr>
        </p:nvSpPr>
        <p:spPr>
          <a:xfrm>
            <a:off x="6905211" y="6351658"/>
            <a:ext cx="2057400" cy="365125"/>
          </a:xfrm>
        </p:spPr>
        <p:txBody>
          <a:bodyPr/>
          <a:lstStyle/>
          <a:p>
            <a:fld id="{E65DA472-601C-654D-AD0A-9DB8D13EE105}" type="slidenum">
              <a:rPr lang="en-GB" smtClean="0"/>
              <a:t>2</a:t>
            </a:fld>
            <a:endParaRPr lang="en-GB"/>
          </a:p>
        </p:txBody>
      </p:sp>
      <p:sp>
        <p:nvSpPr>
          <p:cNvPr id="6" name="CuadroTexto 5">
            <a:extLst>
              <a:ext uri="{FF2B5EF4-FFF2-40B4-BE49-F238E27FC236}">
                <a16:creationId xmlns:a16="http://schemas.microsoft.com/office/drawing/2014/main" id="{C7C41A6D-EC5D-B782-8635-E9CCB7D6F74F}"/>
              </a:ext>
            </a:extLst>
          </p:cNvPr>
          <p:cNvSpPr txBox="1"/>
          <p:nvPr/>
        </p:nvSpPr>
        <p:spPr>
          <a:xfrm>
            <a:off x="276446" y="1148316"/>
            <a:ext cx="8346559" cy="4524315"/>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 goals of WP7 are:</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Set up an </a:t>
            </a:r>
            <a:r>
              <a:rPr lang="en-GB" b="1" dirty="0">
                <a:solidFill>
                  <a:srgbClr val="FF0000"/>
                </a:solidFill>
                <a:latin typeface="Arial" panose="020B0604020202020204" pitchFamily="34" charset="0"/>
                <a:cs typeface="Arial" panose="020B0604020202020204" pitchFamily="34" charset="0"/>
              </a:rPr>
              <a:t>appropriate governance structure </a:t>
            </a:r>
            <a:r>
              <a:rPr lang="en-GB" dirty="0">
                <a:latin typeface="Arial" panose="020B0604020202020204" pitchFamily="34" charset="0"/>
                <a:cs typeface="Arial" panose="020B0604020202020204" pitchFamily="34" charset="0"/>
              </a:rPr>
              <a:t>and </a:t>
            </a:r>
            <a:r>
              <a:rPr lang="en-GB" b="1" dirty="0">
                <a:solidFill>
                  <a:srgbClr val="FF0000"/>
                </a:solidFill>
                <a:latin typeface="Arial" panose="020B0604020202020204" pitchFamily="34" charset="0"/>
                <a:cs typeface="Arial" panose="020B0604020202020204" pitchFamily="34" charset="0"/>
              </a:rPr>
              <a:t>internal communication methods</a:t>
            </a:r>
            <a:r>
              <a:rPr lang="en-GB"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Closely </a:t>
            </a:r>
            <a:r>
              <a:rPr lang="en-GB" b="1" dirty="0">
                <a:solidFill>
                  <a:srgbClr val="FF0000"/>
                </a:solidFill>
                <a:latin typeface="Arial" panose="020B0604020202020204" pitchFamily="34" charset="0"/>
                <a:cs typeface="Arial" panose="020B0604020202020204" pitchFamily="34" charset="0"/>
              </a:rPr>
              <a:t>monitor the project implementation </a:t>
            </a:r>
            <a:r>
              <a:rPr lang="en-GB" dirty="0">
                <a:latin typeface="Arial" panose="020B0604020202020204" pitchFamily="34" charset="0"/>
                <a:cs typeface="Arial" panose="020B0604020202020204" pitchFamily="34" charset="0"/>
              </a:rPr>
              <a:t>to meet the objectives in time, scope and budget.</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Define and maintain the </a:t>
            </a:r>
            <a:r>
              <a:rPr lang="en-GB" b="1" dirty="0">
                <a:solidFill>
                  <a:srgbClr val="FF0000"/>
                </a:solidFill>
                <a:latin typeface="Arial" panose="020B0604020202020204" pitchFamily="34" charset="0"/>
                <a:cs typeface="Arial" panose="020B0604020202020204" pitchFamily="34" charset="0"/>
              </a:rPr>
              <a:t>decisional</a:t>
            </a:r>
            <a:r>
              <a:rPr lang="en-GB" dirty="0">
                <a:latin typeface="Arial" panose="020B0604020202020204" pitchFamily="34" charset="0"/>
                <a:cs typeface="Arial" panose="020B0604020202020204" pitchFamily="34" charset="0"/>
              </a:rPr>
              <a:t> and </a:t>
            </a:r>
            <a:r>
              <a:rPr lang="en-GB" b="1" dirty="0">
                <a:solidFill>
                  <a:srgbClr val="FF0000"/>
                </a:solidFill>
                <a:latin typeface="Arial" panose="020B0604020202020204" pitchFamily="34" charset="0"/>
                <a:cs typeface="Arial" panose="020B0604020202020204" pitchFamily="34" charset="0"/>
              </a:rPr>
              <a:t>operational framework</a:t>
            </a:r>
            <a:r>
              <a:rPr lang="en-GB" dirty="0">
                <a:latin typeface="Arial" panose="020B0604020202020204" pitchFamily="34" charset="0"/>
                <a:cs typeface="Arial" panose="020B0604020202020204" pitchFamily="34" charset="0"/>
              </a:rPr>
              <a:t>, including risk management.</a:t>
            </a:r>
          </a:p>
          <a:p>
            <a:pPr marL="285750" indent="-285750">
              <a:buFont typeface="Arial" panose="020B0604020202020204" pitchFamily="34" charset="0"/>
              <a:buChar char="•"/>
            </a:pPr>
            <a:r>
              <a:rPr lang="en-GB" b="1" dirty="0">
                <a:solidFill>
                  <a:srgbClr val="FF0000"/>
                </a:solidFill>
                <a:latin typeface="Arial" panose="020B0604020202020204" pitchFamily="34" charset="0"/>
                <a:cs typeface="Arial" panose="020B0604020202020204" pitchFamily="34" charset="0"/>
              </a:rPr>
              <a:t>Ensure high-quality deliverables</a:t>
            </a:r>
            <a:r>
              <a:rPr lang="en-GB"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b="1" dirty="0">
                <a:solidFill>
                  <a:srgbClr val="FF0000"/>
                </a:solidFill>
                <a:latin typeface="Arial" panose="020B0604020202020204" pitchFamily="34" charset="0"/>
                <a:cs typeface="Arial" panose="020B0604020202020204" pitchFamily="34" charset="0"/>
              </a:rPr>
              <a:t>Monitor</a:t>
            </a:r>
            <a:r>
              <a:rPr lang="en-GB" dirty="0">
                <a:latin typeface="Arial" panose="020B0604020202020204" pitchFamily="34" charset="0"/>
                <a:cs typeface="Arial" panose="020B0604020202020204" pitchFamily="34" charset="0"/>
              </a:rPr>
              <a:t> the </a:t>
            </a:r>
            <a:r>
              <a:rPr lang="en-GB" b="1" dirty="0">
                <a:solidFill>
                  <a:srgbClr val="FF0000"/>
                </a:solidFill>
                <a:latin typeface="Arial" panose="020B0604020202020204" pitchFamily="34" charset="0"/>
                <a:cs typeface="Arial" panose="020B0604020202020204" pitchFamily="34" charset="0"/>
              </a:rPr>
              <a:t>project’s resources </a:t>
            </a:r>
            <a:r>
              <a:rPr lang="en-GB" dirty="0">
                <a:latin typeface="Arial" panose="020B0604020202020204" pitchFamily="34" charset="0"/>
                <a:cs typeface="Arial" panose="020B0604020202020204" pitchFamily="34" charset="0"/>
              </a:rPr>
              <a:t>in line with the financial guidelines.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Drive the interactions with the End-User-Group and (possible) external advisors.</a:t>
            </a:r>
          </a:p>
          <a:p>
            <a:pPr marL="285750" indent="-285750">
              <a:buFont typeface="Arial" panose="020B0604020202020204" pitchFamily="34" charset="0"/>
              <a:buChar char="•"/>
            </a:pPr>
            <a:r>
              <a:rPr lang="en-GB" b="1" dirty="0">
                <a:solidFill>
                  <a:srgbClr val="FF0000"/>
                </a:solidFill>
                <a:latin typeface="Arial" panose="020B0604020202020204" pitchFamily="34" charset="0"/>
                <a:cs typeface="Arial" panose="020B0604020202020204" pitchFamily="34" charset="0"/>
              </a:rPr>
              <a:t>Foster the scientific exchange </a:t>
            </a:r>
            <a:r>
              <a:rPr lang="en-GB" dirty="0">
                <a:latin typeface="Arial" panose="020B0604020202020204" pitchFamily="34" charset="0"/>
                <a:cs typeface="Arial" panose="020B0604020202020204" pitchFamily="34" charset="0"/>
              </a:rPr>
              <a:t>between the projects partners and coordinate the activities with JEFF, IAEA, and NEA/OECD.</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Enforce </a:t>
            </a:r>
            <a:r>
              <a:rPr lang="en-GB" b="1" dirty="0">
                <a:solidFill>
                  <a:srgbClr val="FF0000"/>
                </a:solidFill>
                <a:latin typeface="Arial" panose="020B0604020202020204" pitchFamily="34" charset="0"/>
                <a:cs typeface="Arial" panose="020B0604020202020204" pitchFamily="34" charset="0"/>
              </a:rPr>
              <a:t>gender equality</a:t>
            </a:r>
            <a:r>
              <a:rPr lang="en-GB" dirty="0">
                <a:latin typeface="Arial" panose="020B0604020202020204" pitchFamily="34" charset="0"/>
                <a:cs typeface="Arial" panose="020B0604020202020204" pitchFamily="34" charset="0"/>
              </a:rPr>
              <a:t> and </a:t>
            </a:r>
            <a:r>
              <a:rPr lang="en-GB" b="1" dirty="0">
                <a:solidFill>
                  <a:srgbClr val="FF0000"/>
                </a:solidFill>
                <a:latin typeface="Arial" panose="020B0604020202020204" pitchFamily="34" charset="0"/>
                <a:cs typeface="Arial" panose="020B0604020202020204" pitchFamily="34" charset="0"/>
              </a:rPr>
              <a:t>mitigate the carbon footprint </a:t>
            </a:r>
            <a:r>
              <a:rPr lang="en-GB" dirty="0">
                <a:latin typeface="Arial" panose="020B0604020202020204" pitchFamily="34" charset="0"/>
                <a:cs typeface="Arial" panose="020B0604020202020204" pitchFamily="34" charset="0"/>
              </a:rPr>
              <a:t>of the project.</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2521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40DC4-BA6E-EAEC-0DFB-2AD903548802}"/>
            </a:ext>
          </a:extLst>
        </p:cNvPr>
        <p:cNvGrpSpPr/>
        <p:nvPr/>
      </p:nvGrpSpPr>
      <p:grpSpPr>
        <a:xfrm>
          <a:off x="0" y="0"/>
          <a:ext cx="0" cy="0"/>
          <a:chOff x="0" y="0"/>
          <a:chExt cx="0" cy="0"/>
        </a:xfrm>
      </p:grpSpPr>
      <p:sp>
        <p:nvSpPr>
          <p:cNvPr id="4" name="CuadroTexto 3">
            <a:extLst>
              <a:ext uri="{FF2B5EF4-FFF2-40B4-BE49-F238E27FC236}">
                <a16:creationId xmlns:a16="http://schemas.microsoft.com/office/drawing/2014/main" id="{4E2C6198-CE79-BA40-E0E4-DAAFFEB672E9}"/>
              </a:ext>
            </a:extLst>
          </p:cNvPr>
          <p:cNvSpPr txBox="1"/>
          <p:nvPr/>
        </p:nvSpPr>
        <p:spPr>
          <a:xfrm>
            <a:off x="1815059" y="141216"/>
            <a:ext cx="5513882" cy="400110"/>
          </a:xfrm>
          <a:prstGeom prst="rect">
            <a:avLst/>
          </a:prstGeom>
          <a:noFill/>
        </p:spPr>
        <p:txBody>
          <a:bodyPr wrap="none" rtlCol="0">
            <a:spAutoFit/>
          </a:bodyPr>
          <a:lstStyle/>
          <a:p>
            <a:r>
              <a:rPr lang="en-GB" sz="2000" b="1" dirty="0">
                <a:solidFill>
                  <a:srgbClr val="FF0000"/>
                </a:solidFill>
                <a:latin typeface="Arial" panose="020B0604020202020204" pitchFamily="34" charset="0"/>
                <a:cs typeface="Arial" panose="020B0604020202020204" pitchFamily="34" charset="0"/>
              </a:rPr>
              <a:t>Task 7.1 Project management (CIEMAT, LGI)</a:t>
            </a:r>
          </a:p>
        </p:txBody>
      </p:sp>
      <p:sp>
        <p:nvSpPr>
          <p:cNvPr id="2" name="Footer Placeholder 2">
            <a:extLst>
              <a:ext uri="{FF2B5EF4-FFF2-40B4-BE49-F238E27FC236}">
                <a16:creationId xmlns:a16="http://schemas.microsoft.com/office/drawing/2014/main" id="{BB20373A-7831-586C-AAAA-D53C54C1A631}"/>
              </a:ext>
            </a:extLst>
          </p:cNvPr>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5" name="Slide Number Placeholder 3">
            <a:extLst>
              <a:ext uri="{FF2B5EF4-FFF2-40B4-BE49-F238E27FC236}">
                <a16:creationId xmlns:a16="http://schemas.microsoft.com/office/drawing/2014/main" id="{128BC56C-62F9-CBEA-B02D-4FD7BD396594}"/>
              </a:ext>
            </a:extLst>
          </p:cNvPr>
          <p:cNvSpPr>
            <a:spLocks noGrp="1"/>
          </p:cNvSpPr>
          <p:nvPr>
            <p:ph type="sldNum" sz="quarter" idx="12"/>
          </p:nvPr>
        </p:nvSpPr>
        <p:spPr>
          <a:xfrm>
            <a:off x="6905211" y="6351658"/>
            <a:ext cx="2057400" cy="365125"/>
          </a:xfrm>
        </p:spPr>
        <p:txBody>
          <a:bodyPr/>
          <a:lstStyle/>
          <a:p>
            <a:fld id="{E65DA472-601C-654D-AD0A-9DB8D13EE105}" type="slidenum">
              <a:rPr lang="en-GB" smtClean="0"/>
              <a:t>3</a:t>
            </a:fld>
            <a:endParaRPr lang="en-GB"/>
          </a:p>
        </p:txBody>
      </p:sp>
      <p:sp>
        <p:nvSpPr>
          <p:cNvPr id="6" name="CuadroTexto 5">
            <a:extLst>
              <a:ext uri="{FF2B5EF4-FFF2-40B4-BE49-F238E27FC236}">
                <a16:creationId xmlns:a16="http://schemas.microsoft.com/office/drawing/2014/main" id="{973C4171-F81D-A9E4-175C-0EAFC585BF96}"/>
              </a:ext>
            </a:extLst>
          </p:cNvPr>
          <p:cNvSpPr txBox="1"/>
          <p:nvPr/>
        </p:nvSpPr>
        <p:spPr>
          <a:xfrm>
            <a:off x="290623" y="751344"/>
            <a:ext cx="8562754" cy="5355312"/>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CIEMAT will closely </a:t>
            </a:r>
            <a:r>
              <a:rPr lang="en-GB" b="1" dirty="0">
                <a:solidFill>
                  <a:srgbClr val="FF0000"/>
                </a:solidFill>
                <a:latin typeface="Arial" panose="020B0604020202020204" pitchFamily="34" charset="0"/>
                <a:cs typeface="Arial" panose="020B0604020202020204" pitchFamily="34" charset="0"/>
              </a:rPr>
              <a:t>monitor</a:t>
            </a:r>
            <a:r>
              <a:rPr lang="en-GB" dirty="0">
                <a:latin typeface="Arial" panose="020B0604020202020204" pitchFamily="34" charset="0"/>
                <a:cs typeface="Arial" panose="020B0604020202020204" pitchFamily="34" charset="0"/>
              </a:rPr>
              <a:t> the project progress, in conformity with the GA &amp; CA. Support from the WPL and PMO. </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CIEMAT will be the </a:t>
            </a:r>
            <a:r>
              <a:rPr lang="en-GB" b="1" dirty="0">
                <a:latin typeface="Arial" panose="020B0604020202020204" pitchFamily="34" charset="0"/>
                <a:cs typeface="Arial" panose="020B0604020202020204" pitchFamily="34" charset="0"/>
              </a:rPr>
              <a:t>main interface with the EC </a:t>
            </a:r>
            <a:r>
              <a:rPr lang="en-GB" dirty="0">
                <a:latin typeface="Arial" panose="020B0604020202020204" pitchFamily="34" charset="0"/>
                <a:cs typeface="Arial" panose="020B0604020202020204" pitchFamily="34" charset="0"/>
              </a:rPr>
              <a:t>and will chair the project Executive Committee (ExCom), formed by WPLs (and possibly external advisors), and the General Assembly (</a:t>
            </a:r>
            <a:r>
              <a:rPr lang="en-GB" dirty="0" err="1">
                <a:latin typeface="Arial" panose="020B0604020202020204" pitchFamily="34" charset="0"/>
                <a:cs typeface="Arial" panose="020B0604020202020204" pitchFamily="34" charset="0"/>
              </a:rPr>
              <a:t>GeA</a:t>
            </a:r>
            <a:r>
              <a:rPr lang="en-GB" dirty="0">
                <a:latin typeface="Arial" panose="020B0604020202020204" pitchFamily="34" charset="0"/>
                <a:cs typeface="Arial" panose="020B0604020202020204" pitchFamily="34" charset="0"/>
              </a:rPr>
              <a:t>), formed by one representative per project partner.</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LGI will act as </a:t>
            </a:r>
            <a:r>
              <a:rPr lang="en-GB" b="1" dirty="0">
                <a:solidFill>
                  <a:srgbClr val="FF0000"/>
                </a:solidFill>
                <a:latin typeface="Arial" panose="020B0604020202020204" pitchFamily="34" charset="0"/>
                <a:cs typeface="Arial" panose="020B0604020202020204" pitchFamily="34" charset="0"/>
              </a:rPr>
              <a:t>Project Management Office </a:t>
            </a:r>
            <a:r>
              <a:rPr lang="en-GB" dirty="0">
                <a:latin typeface="Arial" panose="020B0604020202020204" pitchFamily="34" charset="0"/>
                <a:cs typeface="Arial" panose="020B0604020202020204" pitchFamily="34" charset="0"/>
              </a:rPr>
              <a:t>(PMO) with following envisaged activities:</a:t>
            </a:r>
          </a:p>
          <a:p>
            <a:pPr marL="742950" lvl="1" indent="-285750">
              <a:buFont typeface="Letra del sistema regular"/>
              <a:buChar char="-"/>
            </a:pPr>
            <a:r>
              <a:rPr lang="en-GB" dirty="0">
                <a:latin typeface="Arial" panose="020B0604020202020204" pitchFamily="34" charset="0"/>
                <a:cs typeface="Arial" panose="020B0604020202020204" pitchFamily="34" charset="0"/>
              </a:rPr>
              <a:t>To </a:t>
            </a:r>
            <a:r>
              <a:rPr lang="en-GB" b="1" dirty="0">
                <a:latin typeface="Arial" panose="020B0604020202020204" pitchFamily="34" charset="0"/>
                <a:cs typeface="Arial" panose="020B0604020202020204" pitchFamily="34" charset="0"/>
              </a:rPr>
              <a:t>collect all necessary information </a:t>
            </a:r>
            <a:r>
              <a:rPr lang="en-GB" dirty="0">
                <a:latin typeface="Arial" panose="020B0604020202020204" pitchFamily="34" charset="0"/>
                <a:cs typeface="Arial" panose="020B0604020202020204" pitchFamily="34" charset="0"/>
              </a:rPr>
              <a:t>for the </a:t>
            </a:r>
            <a:r>
              <a:rPr lang="en-GB" b="1" dirty="0">
                <a:latin typeface="Arial" panose="020B0604020202020204" pitchFamily="34" charset="0"/>
                <a:cs typeface="Arial" panose="020B0604020202020204" pitchFamily="34" charset="0"/>
              </a:rPr>
              <a:t>project monitoring </a:t>
            </a:r>
            <a:r>
              <a:rPr lang="en-GB" dirty="0">
                <a:latin typeface="Arial" panose="020B0604020202020204" pitchFamily="34" charset="0"/>
                <a:cs typeface="Arial" panose="020B0604020202020204" pitchFamily="34" charset="0"/>
              </a:rPr>
              <a:t>and reporting in compliance with EC reporting requirements, maintaining of the CA and GA when and if necessary.</a:t>
            </a:r>
          </a:p>
          <a:p>
            <a:pPr marL="742950" lvl="1" indent="-285750">
              <a:buFont typeface="Letra del sistema regular"/>
              <a:buChar char="-"/>
            </a:pPr>
            <a:r>
              <a:rPr lang="en-GB" dirty="0">
                <a:latin typeface="Arial" panose="020B0604020202020204" pitchFamily="34" charset="0"/>
                <a:cs typeface="Arial" panose="020B0604020202020204" pitchFamily="34" charset="0"/>
              </a:rPr>
              <a:t>To </a:t>
            </a:r>
            <a:r>
              <a:rPr lang="en-GB" b="1" dirty="0">
                <a:latin typeface="Arial" panose="020B0604020202020204" pitchFamily="34" charset="0"/>
                <a:cs typeface="Arial" panose="020B0604020202020204" pitchFamily="34" charset="0"/>
              </a:rPr>
              <a:t>implement the Project Quality Plan </a:t>
            </a:r>
            <a:r>
              <a:rPr lang="en-GB" dirty="0">
                <a:latin typeface="Arial" panose="020B0604020202020204" pitchFamily="34" charset="0"/>
                <a:cs typeface="Arial" panose="020B0604020202020204" pitchFamily="34" charset="0"/>
              </a:rPr>
              <a:t>(D7.3) to establish the main procedures for efficient collaboration and project management tasks as requested by the EC and to set qualitative and quantitative indicators for monitoring the quality of project activities (i.e., templates, guidelines, document nomenclature procedure, editing, archiving, deliverables review, reports, presentations, publications, and key project data, …).</a:t>
            </a:r>
          </a:p>
        </p:txBody>
      </p:sp>
    </p:spTree>
    <p:extLst>
      <p:ext uri="{BB962C8B-B14F-4D97-AF65-F5344CB8AC3E}">
        <p14:creationId xmlns:p14="http://schemas.microsoft.com/office/powerpoint/2010/main" val="592473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C913503-C8A7-0D13-E97E-7F70F1F0CBC9}"/>
              </a:ext>
            </a:extLst>
          </p:cNvPr>
          <p:cNvSpPr txBox="1"/>
          <p:nvPr/>
        </p:nvSpPr>
        <p:spPr>
          <a:xfrm>
            <a:off x="515006" y="726558"/>
            <a:ext cx="8113987" cy="5355312"/>
          </a:xfrm>
          <a:prstGeom prst="rect">
            <a:avLst/>
          </a:prstGeom>
          <a:noFill/>
        </p:spPr>
        <p:txBody>
          <a:bodyPr wrap="square">
            <a:spAutoFit/>
          </a:bodyPr>
          <a:lstStyle/>
          <a:p>
            <a:r>
              <a:rPr lang="en-GB" noProof="0" dirty="0">
                <a:effectLst/>
                <a:latin typeface="Helvetica" pitchFamily="2" charset="0"/>
              </a:rPr>
              <a:t>An </a:t>
            </a:r>
            <a:r>
              <a:rPr lang="en-GB" b="1" noProof="0" dirty="0">
                <a:effectLst/>
                <a:latin typeface="Helvetica" pitchFamily="2" charset="0"/>
              </a:rPr>
              <a:t>online collaborative workspace </a:t>
            </a:r>
            <a:r>
              <a:rPr lang="en-GB" noProof="0" dirty="0">
                <a:effectLst/>
                <a:latin typeface="Helvetica" pitchFamily="2" charset="0"/>
              </a:rPr>
              <a:t>(Teams</a:t>
            </a:r>
            <a:r>
              <a:rPr lang="en-GB" noProof="0" dirty="0">
                <a:latin typeface="Helvetica" pitchFamily="2" charset="0"/>
              </a:rPr>
              <a:t> + Web) </a:t>
            </a:r>
            <a:r>
              <a:rPr lang="en-GB" noProof="0" dirty="0">
                <a:effectLst/>
                <a:latin typeface="Helvetica" pitchFamily="2" charset="0"/>
              </a:rPr>
              <a:t>will be used to support an efficient collaboration among the partners, acting as an internal document repository</a:t>
            </a:r>
            <a:r>
              <a:rPr lang="en-GB" noProof="0" dirty="0">
                <a:latin typeface="Helvetica" pitchFamily="2" charset="0"/>
              </a:rPr>
              <a:t> </a:t>
            </a:r>
            <a:r>
              <a:rPr lang="en-GB" noProof="0" dirty="0">
                <a:effectLst/>
                <a:latin typeface="Helvetica" pitchFamily="2" charset="0"/>
              </a:rPr>
              <a:t>and internal communication centre:</a:t>
            </a:r>
            <a:endParaRPr lang="en-GB" dirty="0">
              <a:latin typeface="Helvetica" pitchFamily="2" charset="0"/>
            </a:endParaRPr>
          </a:p>
          <a:p>
            <a:pPr marL="285750" indent="-285750">
              <a:buFont typeface="Arial" panose="020B0604020202020204" pitchFamily="34" charset="0"/>
              <a:buChar char="•"/>
            </a:pPr>
            <a:endParaRPr lang="en-GB" dirty="0">
              <a:latin typeface="Helvetica" pitchFamily="2" charset="0"/>
            </a:endParaRPr>
          </a:p>
          <a:p>
            <a:pPr marL="285750" indent="-285750">
              <a:buFont typeface="Arial" panose="020B0604020202020204" pitchFamily="34" charset="0"/>
              <a:buChar char="•"/>
            </a:pPr>
            <a:r>
              <a:rPr lang="en-GB" dirty="0">
                <a:latin typeface="Helvetica" pitchFamily="2" charset="0"/>
              </a:rPr>
              <a:t>Store </a:t>
            </a:r>
            <a:r>
              <a:rPr lang="en-GB" b="1" dirty="0">
                <a:latin typeface="Helvetica" pitchFamily="2" charset="0"/>
              </a:rPr>
              <a:t>k</a:t>
            </a:r>
            <a:r>
              <a:rPr lang="en-GB" b="1" noProof="0" dirty="0" err="1">
                <a:effectLst/>
                <a:latin typeface="Helvetica" pitchFamily="2" charset="0"/>
              </a:rPr>
              <a:t>ey</a:t>
            </a:r>
            <a:r>
              <a:rPr lang="en-GB" b="1" noProof="0" dirty="0">
                <a:effectLst/>
                <a:latin typeface="Helvetica" pitchFamily="2" charset="0"/>
              </a:rPr>
              <a:t> project information</a:t>
            </a:r>
            <a:r>
              <a:rPr lang="en-GB" noProof="0" dirty="0">
                <a:effectLst/>
                <a:latin typeface="Helvetica" pitchFamily="2" charset="0"/>
              </a:rPr>
              <a:t>, such as contractual documents, planning, meeting minutes, templates for producing project deliverables and presentations, copies of papers, proceedings, presentations in workshops etc. </a:t>
            </a:r>
            <a:endParaRPr lang="en-GB" noProof="0" dirty="0">
              <a:latin typeface="Helvetica" pitchFamily="2" charset="0"/>
            </a:endParaRPr>
          </a:p>
          <a:p>
            <a:pPr marL="285750" indent="-285750">
              <a:buFont typeface="Arial" panose="020B0604020202020204" pitchFamily="34" charset="0"/>
              <a:buChar char="•"/>
            </a:pPr>
            <a:r>
              <a:rPr lang="en-GB" noProof="0" dirty="0">
                <a:effectLst/>
                <a:latin typeface="Helvetica" pitchFamily="2" charset="0"/>
              </a:rPr>
              <a:t>Serve for the document validation workflow (</a:t>
            </a:r>
            <a:r>
              <a:rPr lang="en-GB" b="1" noProof="0" dirty="0">
                <a:effectLst/>
                <a:latin typeface="Helvetica" pitchFamily="2" charset="0"/>
              </a:rPr>
              <a:t>quality control</a:t>
            </a:r>
            <a:r>
              <a:rPr lang="en-GB" noProof="0" dirty="0">
                <a:effectLst/>
                <a:latin typeface="Helvetica" pitchFamily="2" charset="0"/>
              </a:rPr>
              <a:t>) before release in the EU commission portal.</a:t>
            </a:r>
          </a:p>
          <a:p>
            <a:endParaRPr lang="en-GB" noProof="0" dirty="0">
              <a:latin typeface="Helvetica" pitchFamily="2" charset="0"/>
            </a:endParaRPr>
          </a:p>
          <a:p>
            <a:r>
              <a:rPr lang="en-GB" b="1" noProof="0" dirty="0">
                <a:effectLst/>
                <a:latin typeface="Helvetica" pitchFamily="2" charset="0"/>
              </a:rPr>
              <a:t>CIEMAT</a:t>
            </a:r>
            <a:r>
              <a:rPr lang="en-GB" noProof="0" dirty="0">
                <a:effectLst/>
                <a:latin typeface="Helvetica" pitchFamily="2" charset="0"/>
              </a:rPr>
              <a:t> </a:t>
            </a:r>
            <a:r>
              <a:rPr lang="en-GB" b="1" noProof="0" dirty="0">
                <a:effectLst/>
                <a:latin typeface="Helvetica" pitchFamily="2" charset="0"/>
              </a:rPr>
              <a:t>will receive the EU funds </a:t>
            </a:r>
            <a:r>
              <a:rPr lang="en-GB" noProof="0" dirty="0">
                <a:effectLst/>
                <a:latin typeface="Helvetica" pitchFamily="2" charset="0"/>
              </a:rPr>
              <a:t>and </a:t>
            </a:r>
            <a:r>
              <a:rPr lang="en-GB" b="1" noProof="0" dirty="0">
                <a:effectLst/>
                <a:latin typeface="Helvetica" pitchFamily="2" charset="0"/>
              </a:rPr>
              <a:t>distribute</a:t>
            </a:r>
            <a:r>
              <a:rPr lang="en-GB" noProof="0" dirty="0">
                <a:effectLst/>
                <a:latin typeface="Helvetica" pitchFamily="2" charset="0"/>
              </a:rPr>
              <a:t> them to the participants according to the rules set up in the GA and CA. See PMO’s presentation on the distribution.</a:t>
            </a:r>
          </a:p>
          <a:p>
            <a:endParaRPr lang="en-GB" noProof="0" dirty="0">
              <a:latin typeface="Helvetica" pitchFamily="2" charset="0"/>
            </a:endParaRPr>
          </a:p>
          <a:p>
            <a:r>
              <a:rPr lang="en-GB" b="1" noProof="0" dirty="0">
                <a:effectLst/>
                <a:latin typeface="Helvetica" pitchFamily="2" charset="0"/>
              </a:rPr>
              <a:t>CIEMAT will distribute directly the funding pool for the scientific visits</a:t>
            </a:r>
            <a:r>
              <a:rPr lang="en-GB" noProof="0" dirty="0">
                <a:effectLst/>
                <a:latin typeface="Helvetica" pitchFamily="2" charset="0"/>
              </a:rPr>
              <a:t>, short experiments and T&amp;S </a:t>
            </a:r>
            <a:r>
              <a:rPr lang="en-GB" noProof="0" dirty="0">
                <a:latin typeface="Helvetica" pitchFamily="2" charset="0"/>
              </a:rPr>
              <a:t>to the beneficiaries according to the WP6 PAC decisions</a:t>
            </a:r>
            <a:r>
              <a:rPr lang="en-GB" noProof="0" dirty="0">
                <a:effectLst/>
                <a:latin typeface="Helvetica" pitchFamily="2" charset="0"/>
              </a:rPr>
              <a:t>. </a:t>
            </a:r>
            <a:r>
              <a:rPr lang="en-GB" b="1" noProof="0" dirty="0">
                <a:effectLst/>
                <a:latin typeface="Helvetica" pitchFamily="2" charset="0"/>
              </a:rPr>
              <a:t>HZDR will manage the Financial </a:t>
            </a:r>
            <a:r>
              <a:rPr lang="en-GB" b="1" noProof="0" dirty="0">
                <a:latin typeface="Helvetica" pitchFamily="2" charset="0"/>
              </a:rPr>
              <a:t>Support to Third Parties </a:t>
            </a:r>
            <a:r>
              <a:rPr lang="en-GB" noProof="0" dirty="0">
                <a:latin typeface="Helvetica" pitchFamily="2" charset="0"/>
              </a:rPr>
              <a:t>for funding the T&amp;S of non-beneficiaries.</a:t>
            </a:r>
            <a:endParaRPr lang="en-GB" noProof="0" dirty="0">
              <a:effectLst/>
              <a:latin typeface="Helvetica" pitchFamily="2" charset="0"/>
            </a:endParaRPr>
          </a:p>
        </p:txBody>
      </p:sp>
      <p:sp>
        <p:nvSpPr>
          <p:cNvPr id="4" name="CuadroTexto 3">
            <a:extLst>
              <a:ext uri="{FF2B5EF4-FFF2-40B4-BE49-F238E27FC236}">
                <a16:creationId xmlns:a16="http://schemas.microsoft.com/office/drawing/2014/main" id="{4A692A2B-2B50-AADF-BE95-1C1C58A4BDE4}"/>
              </a:ext>
            </a:extLst>
          </p:cNvPr>
          <p:cNvSpPr txBox="1"/>
          <p:nvPr/>
        </p:nvSpPr>
        <p:spPr>
          <a:xfrm>
            <a:off x="2108224" y="141216"/>
            <a:ext cx="4621971" cy="400110"/>
          </a:xfrm>
          <a:prstGeom prst="rect">
            <a:avLst/>
          </a:prstGeom>
          <a:noFill/>
        </p:spPr>
        <p:txBody>
          <a:bodyPr wrap="none" rtlCol="0">
            <a:spAutoFit/>
          </a:bodyPr>
          <a:lstStyle/>
          <a:p>
            <a:r>
              <a:rPr lang="en-GB" sz="2000" b="1" dirty="0">
                <a:solidFill>
                  <a:srgbClr val="FF0000"/>
                </a:solidFill>
                <a:latin typeface="Arial" panose="020B0604020202020204" pitchFamily="34" charset="0"/>
                <a:cs typeface="Arial" panose="020B0604020202020204" pitchFamily="34" charset="0"/>
              </a:rPr>
              <a:t>Task 7.1 Project management (cont.)</a:t>
            </a:r>
          </a:p>
        </p:txBody>
      </p:sp>
    </p:spTree>
    <p:extLst>
      <p:ext uri="{BB962C8B-B14F-4D97-AF65-F5344CB8AC3E}">
        <p14:creationId xmlns:p14="http://schemas.microsoft.com/office/powerpoint/2010/main" val="1313559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692EF-1779-0049-080E-806E48B35CC4}"/>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1CDB7FCE-31B3-B001-9881-DE798CF120BD}"/>
              </a:ext>
            </a:extLst>
          </p:cNvPr>
          <p:cNvSpPr txBox="1"/>
          <p:nvPr/>
        </p:nvSpPr>
        <p:spPr>
          <a:xfrm>
            <a:off x="415345" y="710815"/>
            <a:ext cx="8402083" cy="5355312"/>
          </a:xfrm>
          <a:prstGeom prst="rect">
            <a:avLst/>
          </a:prstGeom>
          <a:noFill/>
        </p:spPr>
        <p:txBody>
          <a:bodyPr wrap="square">
            <a:spAutoFit/>
          </a:bodyPr>
          <a:lstStyle/>
          <a:p>
            <a:r>
              <a:rPr lang="en-GB" noProof="0" dirty="0">
                <a:effectLst/>
                <a:latin typeface="Helvetica" pitchFamily="2" charset="0"/>
              </a:rPr>
              <a:t>Improvements with respect to previous Nuclear Data projects:</a:t>
            </a:r>
          </a:p>
          <a:p>
            <a:endParaRPr lang="en-GB" dirty="0">
              <a:latin typeface="Helvetica" pitchFamily="2" charset="0"/>
            </a:endParaRPr>
          </a:p>
          <a:p>
            <a:pPr marL="285750" indent="-285750">
              <a:buFontTx/>
              <a:buChar char="-"/>
            </a:pPr>
            <a:r>
              <a:rPr lang="en-GB" noProof="0" dirty="0">
                <a:effectLst/>
                <a:latin typeface="Helvetica" pitchFamily="2" charset="0"/>
              </a:rPr>
              <a:t>Regular (and short) </a:t>
            </a:r>
            <a:r>
              <a:rPr lang="en-GB" b="1" noProof="0" dirty="0">
                <a:effectLst/>
                <a:latin typeface="Helvetica" pitchFamily="2" charset="0"/>
              </a:rPr>
              <a:t>WP Zoom meetings </a:t>
            </a:r>
            <a:r>
              <a:rPr lang="en-GB" noProof="0" dirty="0">
                <a:effectLst/>
                <a:latin typeface="Helvetica" pitchFamily="2" charset="0"/>
              </a:rPr>
              <a:t>(at least every 6 months), for a closer monitoring of the different activities and identification of problems.</a:t>
            </a:r>
          </a:p>
          <a:p>
            <a:pPr marL="285750" indent="-285750">
              <a:buFontTx/>
              <a:buChar char="-"/>
            </a:pPr>
            <a:endParaRPr lang="en-GB" noProof="0" dirty="0">
              <a:effectLst/>
              <a:latin typeface="Helvetica" pitchFamily="2" charset="0"/>
            </a:endParaRPr>
          </a:p>
          <a:p>
            <a:pPr marL="285750" indent="-285750">
              <a:buFontTx/>
              <a:buChar char="-"/>
            </a:pPr>
            <a:r>
              <a:rPr lang="en-GB" dirty="0">
                <a:latin typeface="Helvetica" pitchFamily="2" charset="0"/>
              </a:rPr>
              <a:t>Regular joint </a:t>
            </a:r>
            <a:r>
              <a:rPr lang="en-GB" b="1" dirty="0">
                <a:latin typeface="Helvetica" pitchFamily="2" charset="0"/>
              </a:rPr>
              <a:t>WP2 + WP4 </a:t>
            </a:r>
            <a:r>
              <a:rPr lang="en-GB" dirty="0">
                <a:latin typeface="Helvetica" pitchFamily="2" charset="0"/>
              </a:rPr>
              <a:t>(and perhaps WP5) </a:t>
            </a:r>
            <a:r>
              <a:rPr lang="en-GB" b="1" dirty="0">
                <a:latin typeface="Helvetica" pitchFamily="2" charset="0"/>
              </a:rPr>
              <a:t>in person meetings</a:t>
            </a:r>
            <a:r>
              <a:rPr lang="en-GB" dirty="0">
                <a:latin typeface="Helvetica" pitchFamily="2" charset="0"/>
              </a:rPr>
              <a:t>, for a proper exchange of information. Evaluators should learn about the new data and experimentalists, about what is being done during the evaluation. Experimentalist should learn what is being done by the evaluators.</a:t>
            </a:r>
          </a:p>
          <a:p>
            <a:pPr marL="285750" indent="-285750">
              <a:buFontTx/>
              <a:buChar char="-"/>
            </a:pPr>
            <a:endParaRPr lang="en-GB" dirty="0">
              <a:latin typeface="Helvetica" pitchFamily="2" charset="0"/>
            </a:endParaRPr>
          </a:p>
          <a:p>
            <a:pPr marL="285750" indent="-285750">
              <a:buFontTx/>
              <a:buChar char="-"/>
            </a:pPr>
            <a:r>
              <a:rPr lang="en-GB" b="1" dirty="0">
                <a:latin typeface="Helvetica" pitchFamily="2" charset="0"/>
              </a:rPr>
              <a:t>WP2</a:t>
            </a:r>
            <a:r>
              <a:rPr lang="en-GB" dirty="0">
                <a:latin typeface="Helvetica" pitchFamily="2" charset="0"/>
              </a:rPr>
              <a:t> and </a:t>
            </a:r>
            <a:r>
              <a:rPr lang="en-GB" b="1" dirty="0">
                <a:latin typeface="Helvetica" pitchFamily="2" charset="0"/>
              </a:rPr>
              <a:t>WP3</a:t>
            </a:r>
            <a:r>
              <a:rPr lang="en-GB" dirty="0">
                <a:latin typeface="Helvetica" pitchFamily="2" charset="0"/>
              </a:rPr>
              <a:t> should be in close contact and joint meetings (at least 1) between target makers and users is really necessary for understanding what is needed and what can be done. </a:t>
            </a:r>
          </a:p>
          <a:p>
            <a:pPr marL="285750" indent="-285750">
              <a:buFontTx/>
              <a:buChar char="-"/>
            </a:pPr>
            <a:endParaRPr lang="en-GB" dirty="0">
              <a:latin typeface="Helvetica" pitchFamily="2" charset="0"/>
            </a:endParaRPr>
          </a:p>
          <a:p>
            <a:pPr marL="285750" indent="-285750">
              <a:buFontTx/>
              <a:buChar char="-"/>
            </a:pPr>
            <a:r>
              <a:rPr lang="en-GB" b="1" dirty="0">
                <a:latin typeface="Helvetica" pitchFamily="2" charset="0"/>
              </a:rPr>
              <a:t>Continuous reporting</a:t>
            </a:r>
            <a:r>
              <a:rPr lang="en-GB" dirty="0">
                <a:latin typeface="Helvetica" pitchFamily="2" charset="0"/>
              </a:rPr>
              <a:t>, which means sending on a regular basis what is being produced (new papers, proceedings, reports and presentations).</a:t>
            </a:r>
          </a:p>
          <a:p>
            <a:pPr marL="285750" indent="-285750">
              <a:buFontTx/>
              <a:buChar char="-"/>
            </a:pPr>
            <a:endParaRPr lang="en-GB" dirty="0">
              <a:latin typeface="Helvetica" pitchFamily="2" charset="0"/>
            </a:endParaRPr>
          </a:p>
          <a:p>
            <a:pPr marL="285750" indent="-285750">
              <a:buFontTx/>
              <a:buChar char="-"/>
            </a:pPr>
            <a:r>
              <a:rPr lang="en-GB" b="1" dirty="0">
                <a:latin typeface="Helvetica" pitchFamily="2" charset="0"/>
              </a:rPr>
              <a:t>Collect</a:t>
            </a:r>
            <a:r>
              <a:rPr lang="en-GB" dirty="0">
                <a:latin typeface="Helvetica" pitchFamily="2" charset="0"/>
              </a:rPr>
              <a:t> the different contributions to the periodic reports from the beneficiaries well in advance to the </a:t>
            </a:r>
            <a:r>
              <a:rPr lang="en-GB">
                <a:latin typeface="Helvetica" pitchFamily="2" charset="0"/>
              </a:rPr>
              <a:t>deadline.</a:t>
            </a:r>
            <a:endParaRPr lang="en-GB" dirty="0">
              <a:latin typeface="Helvetica" pitchFamily="2" charset="0"/>
            </a:endParaRPr>
          </a:p>
        </p:txBody>
      </p:sp>
      <p:sp>
        <p:nvSpPr>
          <p:cNvPr id="4" name="CuadroTexto 3">
            <a:extLst>
              <a:ext uri="{FF2B5EF4-FFF2-40B4-BE49-F238E27FC236}">
                <a16:creationId xmlns:a16="http://schemas.microsoft.com/office/drawing/2014/main" id="{85E920E6-64B9-AC66-063F-B5F760F072A5}"/>
              </a:ext>
            </a:extLst>
          </p:cNvPr>
          <p:cNvSpPr txBox="1"/>
          <p:nvPr/>
        </p:nvSpPr>
        <p:spPr>
          <a:xfrm>
            <a:off x="1996539" y="141216"/>
            <a:ext cx="4621971" cy="400110"/>
          </a:xfrm>
          <a:prstGeom prst="rect">
            <a:avLst/>
          </a:prstGeom>
          <a:noFill/>
        </p:spPr>
        <p:txBody>
          <a:bodyPr wrap="none" rtlCol="0">
            <a:spAutoFit/>
          </a:bodyPr>
          <a:lstStyle/>
          <a:p>
            <a:r>
              <a:rPr lang="en-GB" sz="2000" b="1" dirty="0">
                <a:solidFill>
                  <a:srgbClr val="FF0000"/>
                </a:solidFill>
                <a:latin typeface="Arial" panose="020B0604020202020204" pitchFamily="34" charset="0"/>
                <a:cs typeface="Arial" panose="020B0604020202020204" pitchFamily="34" charset="0"/>
              </a:rPr>
              <a:t>Task 7.1 Project management (cont.)</a:t>
            </a:r>
          </a:p>
        </p:txBody>
      </p:sp>
    </p:spTree>
    <p:extLst>
      <p:ext uri="{BB962C8B-B14F-4D97-AF65-F5344CB8AC3E}">
        <p14:creationId xmlns:p14="http://schemas.microsoft.com/office/powerpoint/2010/main" val="273388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07D21-497E-9A3E-73E9-3943454C5CF5}"/>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93F7FA56-D487-2E27-9C15-0893582AF9CB}"/>
              </a:ext>
            </a:extLst>
          </p:cNvPr>
          <p:cNvSpPr txBox="1"/>
          <p:nvPr/>
        </p:nvSpPr>
        <p:spPr>
          <a:xfrm>
            <a:off x="415346" y="612844"/>
            <a:ext cx="8313308" cy="2862322"/>
          </a:xfrm>
          <a:prstGeom prst="rect">
            <a:avLst/>
          </a:prstGeom>
          <a:noFill/>
        </p:spPr>
        <p:txBody>
          <a:bodyPr wrap="square">
            <a:spAutoFit/>
          </a:bodyPr>
          <a:lstStyle/>
          <a:p>
            <a:r>
              <a:rPr lang="en-GB" noProof="0" dirty="0">
                <a:effectLst/>
                <a:latin typeface="Helvetica" pitchFamily="2" charset="0"/>
              </a:rPr>
              <a:t>Improvements with respect to previous Nuclear Data projects:</a:t>
            </a:r>
          </a:p>
          <a:p>
            <a:endParaRPr lang="en-GB" dirty="0">
              <a:latin typeface="Helvetica" pitchFamily="2" charset="0"/>
            </a:endParaRPr>
          </a:p>
          <a:p>
            <a:pPr marL="285750" indent="-285750">
              <a:buFontTx/>
              <a:buChar char="-"/>
            </a:pPr>
            <a:r>
              <a:rPr lang="en-GB" b="1" dirty="0">
                <a:latin typeface="Helvetica" pitchFamily="2" charset="0"/>
              </a:rPr>
              <a:t>Follow the rules </a:t>
            </a:r>
            <a:r>
              <a:rPr lang="en-GB" dirty="0">
                <a:latin typeface="Helvetica" pitchFamily="2" charset="0"/>
              </a:rPr>
              <a:t>for preparing all the different procedures &amp; documentation.</a:t>
            </a:r>
          </a:p>
          <a:p>
            <a:pPr marL="285750" indent="-285750">
              <a:buFontTx/>
              <a:buChar char="-"/>
            </a:pPr>
            <a:endParaRPr lang="en-GB" dirty="0">
              <a:latin typeface="Helvetica" pitchFamily="2" charset="0"/>
            </a:endParaRPr>
          </a:p>
          <a:p>
            <a:pPr marL="285750" indent="-285750">
              <a:buFontTx/>
              <a:buChar char="-"/>
            </a:pPr>
            <a:r>
              <a:rPr lang="en-GB" dirty="0">
                <a:latin typeface="Helvetica" pitchFamily="2" charset="0"/>
              </a:rPr>
              <a:t>Improve the </a:t>
            </a:r>
            <a:r>
              <a:rPr lang="en-GB" b="1" dirty="0">
                <a:latin typeface="Helvetica" pitchFamily="2" charset="0"/>
              </a:rPr>
              <a:t>homogeneity</a:t>
            </a:r>
            <a:r>
              <a:rPr lang="en-GB" dirty="0">
                <a:latin typeface="Helvetica" pitchFamily="2" charset="0"/>
              </a:rPr>
              <a:t> and </a:t>
            </a:r>
            <a:r>
              <a:rPr lang="en-GB" b="1" dirty="0">
                <a:latin typeface="Helvetica" pitchFamily="2" charset="0"/>
              </a:rPr>
              <a:t>quality</a:t>
            </a:r>
            <a:r>
              <a:rPr lang="en-GB" dirty="0">
                <a:latin typeface="Helvetica" pitchFamily="2" charset="0"/>
              </a:rPr>
              <a:t> of the deliverables.</a:t>
            </a:r>
          </a:p>
          <a:p>
            <a:endParaRPr lang="en-GB" dirty="0">
              <a:latin typeface="Helvetica" pitchFamily="2" charset="0"/>
            </a:endParaRPr>
          </a:p>
          <a:p>
            <a:pPr marL="285750" indent="-285750">
              <a:buFontTx/>
              <a:buChar char="-"/>
            </a:pPr>
            <a:r>
              <a:rPr lang="en-GB" dirty="0">
                <a:latin typeface="Helvetica" pitchFamily="2" charset="0"/>
              </a:rPr>
              <a:t>Try to </a:t>
            </a:r>
            <a:r>
              <a:rPr lang="en-GB" b="1" dirty="0">
                <a:latin typeface="Helvetica" pitchFamily="2" charset="0"/>
              </a:rPr>
              <a:t>merge the APRENDE</a:t>
            </a:r>
            <a:r>
              <a:rPr lang="en-GB" dirty="0">
                <a:latin typeface="Helvetica" pitchFamily="2" charset="0"/>
              </a:rPr>
              <a:t> project </a:t>
            </a:r>
            <a:r>
              <a:rPr lang="en-GB" b="1" dirty="0">
                <a:latin typeface="Helvetica" pitchFamily="2" charset="0"/>
              </a:rPr>
              <a:t>meetings</a:t>
            </a:r>
            <a:r>
              <a:rPr lang="en-GB" dirty="0">
                <a:latin typeface="Helvetica" pitchFamily="2" charset="0"/>
              </a:rPr>
              <a:t> with </a:t>
            </a:r>
            <a:r>
              <a:rPr lang="en-GB" b="1" dirty="0">
                <a:latin typeface="Helvetica" pitchFamily="2" charset="0"/>
              </a:rPr>
              <a:t>other ND meetings</a:t>
            </a:r>
            <a:r>
              <a:rPr lang="en-GB" dirty="0">
                <a:latin typeface="Helvetica" pitchFamily="2" charset="0"/>
              </a:rPr>
              <a:t>, whenever possible or reasonable.</a:t>
            </a:r>
          </a:p>
          <a:p>
            <a:pPr marL="285750" indent="-285750">
              <a:buFontTx/>
              <a:buChar char="-"/>
            </a:pPr>
            <a:endParaRPr lang="en-GB" dirty="0">
              <a:latin typeface="Helvetica" pitchFamily="2" charset="0"/>
            </a:endParaRPr>
          </a:p>
          <a:p>
            <a:pPr marL="285750" indent="-285750">
              <a:buFontTx/>
              <a:buChar char="-"/>
            </a:pPr>
            <a:r>
              <a:rPr lang="en-GB" dirty="0">
                <a:latin typeface="Helvetica" pitchFamily="2" charset="0"/>
              </a:rPr>
              <a:t>Have a </a:t>
            </a:r>
            <a:r>
              <a:rPr lang="en-GB" b="1" dirty="0">
                <a:latin typeface="Helvetica" pitchFamily="2" charset="0"/>
              </a:rPr>
              <a:t>more</a:t>
            </a:r>
            <a:r>
              <a:rPr lang="en-GB" dirty="0">
                <a:latin typeface="Helvetica" pitchFamily="2" charset="0"/>
              </a:rPr>
              <a:t> </a:t>
            </a:r>
            <a:r>
              <a:rPr lang="en-GB" b="1" dirty="0">
                <a:latin typeface="Helvetica" pitchFamily="2" charset="0"/>
              </a:rPr>
              <a:t>agile communication</a:t>
            </a:r>
            <a:r>
              <a:rPr lang="en-GB" dirty="0">
                <a:latin typeface="Helvetica" pitchFamily="2" charset="0"/>
              </a:rPr>
              <a:t>.</a:t>
            </a:r>
          </a:p>
        </p:txBody>
      </p:sp>
      <p:sp>
        <p:nvSpPr>
          <p:cNvPr id="4" name="CuadroTexto 3">
            <a:extLst>
              <a:ext uri="{FF2B5EF4-FFF2-40B4-BE49-F238E27FC236}">
                <a16:creationId xmlns:a16="http://schemas.microsoft.com/office/drawing/2014/main" id="{D166015B-5FCF-FD5C-CD6A-6BD98592BA2C}"/>
              </a:ext>
            </a:extLst>
          </p:cNvPr>
          <p:cNvSpPr txBox="1"/>
          <p:nvPr/>
        </p:nvSpPr>
        <p:spPr>
          <a:xfrm>
            <a:off x="1996539" y="141216"/>
            <a:ext cx="4621971" cy="400110"/>
          </a:xfrm>
          <a:prstGeom prst="rect">
            <a:avLst/>
          </a:prstGeom>
          <a:noFill/>
        </p:spPr>
        <p:txBody>
          <a:bodyPr wrap="none" rtlCol="0">
            <a:spAutoFit/>
          </a:bodyPr>
          <a:lstStyle/>
          <a:p>
            <a:r>
              <a:rPr lang="en-GB" sz="2000" b="1" dirty="0">
                <a:solidFill>
                  <a:srgbClr val="FF0000"/>
                </a:solidFill>
                <a:latin typeface="Arial" panose="020B0604020202020204" pitchFamily="34" charset="0"/>
                <a:cs typeface="Arial" panose="020B0604020202020204" pitchFamily="34" charset="0"/>
              </a:rPr>
              <a:t>Task 7.1 Project management (cont.)</a:t>
            </a:r>
          </a:p>
        </p:txBody>
      </p:sp>
    </p:spTree>
    <p:extLst>
      <p:ext uri="{BB962C8B-B14F-4D97-AF65-F5344CB8AC3E}">
        <p14:creationId xmlns:p14="http://schemas.microsoft.com/office/powerpoint/2010/main" val="88010820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1749</TotalTime>
  <Words>731</Words>
  <Application>Microsoft Macintosh PowerPoint</Application>
  <PresentationFormat>Presentación en pantalla (4:3)</PresentationFormat>
  <Paragraphs>64</Paragraphs>
  <Slides>6</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Aptos</vt:lpstr>
      <vt:lpstr>Aptos Display</vt:lpstr>
      <vt:lpstr>Arial</vt:lpstr>
      <vt:lpstr>Helvetica</vt:lpstr>
      <vt:lpstr>Letra del sistema regular</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Cano Ott</dc:creator>
  <cp:lastModifiedBy>Daniel Cano Ott</cp:lastModifiedBy>
  <cp:revision>55</cp:revision>
  <dcterms:created xsi:type="dcterms:W3CDTF">2024-10-08T14:58:03Z</dcterms:created>
  <dcterms:modified xsi:type="dcterms:W3CDTF">2024-10-16T09:20:33Z</dcterms:modified>
</cp:coreProperties>
</file>