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2">
  <p:sldMasterIdLst>
    <p:sldMasterId id="2147483660" r:id="rId1"/>
  </p:sldMasterIdLst>
  <p:notesMasterIdLst>
    <p:notesMasterId r:id="rId22"/>
  </p:notesMasterIdLst>
  <p:handoutMasterIdLst>
    <p:handoutMasterId r:id="rId23"/>
  </p:handoutMasterIdLst>
  <p:sldIdLst>
    <p:sldId id="278" r:id="rId2"/>
    <p:sldId id="328" r:id="rId3"/>
    <p:sldId id="340" r:id="rId4"/>
    <p:sldId id="336" r:id="rId5"/>
    <p:sldId id="329" r:id="rId6"/>
    <p:sldId id="344" r:id="rId7"/>
    <p:sldId id="345" r:id="rId8"/>
    <p:sldId id="341" r:id="rId9"/>
    <p:sldId id="333" r:id="rId10"/>
    <p:sldId id="343" r:id="rId11"/>
    <p:sldId id="346" r:id="rId12"/>
    <p:sldId id="342" r:id="rId13"/>
    <p:sldId id="337" r:id="rId14"/>
    <p:sldId id="330" r:id="rId15"/>
    <p:sldId id="338" r:id="rId16"/>
    <p:sldId id="331" r:id="rId17"/>
    <p:sldId id="334" r:id="rId18"/>
    <p:sldId id="332" r:id="rId19"/>
    <p:sldId id="347" r:id="rId20"/>
    <p:sldId id="339" r:id="rId21"/>
  </p:sldIdLst>
  <p:sldSz cx="9144000" cy="6858000" type="screen4x3"/>
  <p:notesSz cx="9926638" cy="67976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userDrawn="1">
          <p15:clr>
            <a:srgbClr val="A4A3A4"/>
          </p15:clr>
        </p15:guide>
        <p15:guide id="2" pos="38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94668" autoAdjust="0"/>
  </p:normalViewPr>
  <p:slideViewPr>
    <p:cSldViewPr>
      <p:cViewPr varScale="1">
        <p:scale>
          <a:sx n="77" d="100"/>
          <a:sy n="77" d="100"/>
        </p:scale>
        <p:origin x="90" y="642"/>
      </p:cViewPr>
      <p:guideLst>
        <p:guide orient="horz" pos="709"/>
        <p:guide pos="3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18" d="100"/>
          <a:sy n="118" d="100"/>
        </p:scale>
        <p:origin x="2028" y="90"/>
      </p:cViewPr>
      <p:guideLst>
        <p:guide orient="horz" pos="2880"/>
        <p:guide pos="2160"/>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A988584D-8794-4CA6-9AC6-A20AC14A4F6E}" type="datetimeFigureOut">
              <a:rPr lang="es-ES_tradnl" smtClean="0"/>
              <a:t>15/10/2024</a:t>
            </a:fld>
            <a:endParaRPr lang="es-ES_tradnl"/>
          </a:p>
        </p:txBody>
      </p:sp>
      <p:sp>
        <p:nvSpPr>
          <p:cNvPr id="4" name="3 Marcador de pie de página"/>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es-ES_tradnl"/>
          </a:p>
        </p:txBody>
      </p:sp>
      <p:sp>
        <p:nvSpPr>
          <p:cNvPr id="5" name="4 Marcador de número de diapositiva"/>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9D7F27FF-2A13-4963-82DD-FC3C6652CE26}" type="slidenum">
              <a:rPr lang="es-ES_tradnl" smtClean="0"/>
              <a:t>‹#›</a:t>
            </a:fld>
            <a:endParaRPr lang="es-ES_tradnl"/>
          </a:p>
        </p:txBody>
      </p:sp>
    </p:spTree>
    <p:extLst>
      <p:ext uri="{BB962C8B-B14F-4D97-AF65-F5344CB8AC3E}">
        <p14:creationId xmlns:p14="http://schemas.microsoft.com/office/powerpoint/2010/main" val="2458640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D7136FDC-9798-4184-98AD-747208F90804}" type="datetimeFigureOut">
              <a:rPr lang="es-ES_tradnl" smtClean="0"/>
              <a:t>15/10/2024</a:t>
            </a:fld>
            <a:endParaRPr lang="es-ES_tradnl"/>
          </a:p>
        </p:txBody>
      </p:sp>
      <p:sp>
        <p:nvSpPr>
          <p:cNvPr id="4" name="3 Marcador de imagen de diapositiva"/>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992664" y="3228896"/>
            <a:ext cx="7941310" cy="3058954"/>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5 Marcador de pie de página"/>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66A37AFB-EB31-4DFF-88C8-5C4313720094}" type="slidenum">
              <a:rPr lang="es-ES_tradnl" smtClean="0"/>
              <a:t>‹#›</a:t>
            </a:fld>
            <a:endParaRPr lang="es-ES_tradnl"/>
          </a:p>
        </p:txBody>
      </p:sp>
    </p:spTree>
    <p:extLst>
      <p:ext uri="{BB962C8B-B14F-4D97-AF65-F5344CB8AC3E}">
        <p14:creationId xmlns:p14="http://schemas.microsoft.com/office/powerpoint/2010/main" val="3130761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2_Título y objetos">
    <p:spTree>
      <p:nvGrpSpPr>
        <p:cNvPr id="1" name=""/>
        <p:cNvGrpSpPr/>
        <p:nvPr/>
      </p:nvGrpSpPr>
      <p:grpSpPr>
        <a:xfrm>
          <a:off x="0" y="0"/>
          <a:ext cx="0" cy="0"/>
          <a:chOff x="0" y="0"/>
          <a:chExt cx="0" cy="0"/>
        </a:xfrm>
      </p:grpSpPr>
      <p:sp>
        <p:nvSpPr>
          <p:cNvPr id="8" name="7 Rectángulo"/>
          <p:cNvSpPr/>
          <p:nvPr userDrawn="1"/>
        </p:nvSpPr>
        <p:spPr>
          <a:xfrm>
            <a:off x="0" y="6522418"/>
            <a:ext cx="9144000" cy="347064"/>
          </a:xfrm>
          <a:prstGeom prst="rect">
            <a:avLst/>
          </a:prstGeom>
          <a:gradFill>
            <a:gsLst>
              <a:gs pos="0">
                <a:schemeClr val="accent2">
                  <a:lumMod val="75000"/>
                </a:schemeClr>
              </a:gs>
              <a:gs pos="27000">
                <a:schemeClr val="accent2">
                  <a:lumMod val="60000"/>
                  <a:lumOff val="40000"/>
                </a:schemeClr>
              </a:gs>
              <a:gs pos="94000">
                <a:schemeClr val="accent2">
                  <a:lumMod val="40000"/>
                  <a:lumOff val="60000"/>
                </a:schemeClr>
              </a:gs>
              <a:gs pos="100000">
                <a:schemeClr val="accent2">
                  <a:lumMod val="20000"/>
                  <a:lumOff val="8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8 CuadroTexto"/>
          <p:cNvSpPr txBox="1"/>
          <p:nvPr userDrawn="1"/>
        </p:nvSpPr>
        <p:spPr>
          <a:xfrm>
            <a:off x="0" y="6525344"/>
            <a:ext cx="2538000" cy="246221"/>
          </a:xfrm>
          <a:prstGeom prst="rect">
            <a:avLst/>
          </a:prstGeom>
          <a:noFill/>
        </p:spPr>
        <p:txBody>
          <a:bodyPr wrap="square" rtlCol="0">
            <a:spAutoFit/>
          </a:bodyPr>
          <a:lstStyle/>
          <a:p>
            <a:r>
              <a:rPr lang="en-US" sz="1000" noProof="0" dirty="0">
                <a:latin typeface="Arial" panose="020B0604020202020204" pitchFamily="34" charset="0"/>
                <a:cs typeface="Arial" panose="020B0604020202020204" pitchFamily="34" charset="0"/>
              </a:rPr>
              <a:t>October 16</a:t>
            </a:r>
            <a:r>
              <a:rPr lang="en-US" sz="1000" baseline="30000" noProof="0" dirty="0">
                <a:latin typeface="Arial" panose="020B0604020202020204" pitchFamily="34" charset="0"/>
                <a:cs typeface="Arial" panose="020B0604020202020204" pitchFamily="34" charset="0"/>
              </a:rPr>
              <a:t>th</a:t>
            </a:r>
            <a:r>
              <a:rPr lang="en-US" sz="1000" noProof="0" dirty="0">
                <a:latin typeface="Arial" panose="020B0604020202020204" pitchFamily="34" charset="0"/>
                <a:cs typeface="Arial" panose="020B0604020202020204" pitchFamily="34" charset="0"/>
              </a:rPr>
              <a:t>, 2024</a:t>
            </a:r>
          </a:p>
        </p:txBody>
      </p:sp>
      <p:sp>
        <p:nvSpPr>
          <p:cNvPr id="10" name="9 CuadroTexto"/>
          <p:cNvSpPr txBox="1"/>
          <p:nvPr userDrawn="1"/>
        </p:nvSpPr>
        <p:spPr>
          <a:xfrm>
            <a:off x="3303000" y="6531944"/>
            <a:ext cx="2538000" cy="246221"/>
          </a:xfrm>
          <a:prstGeom prst="rect">
            <a:avLst/>
          </a:prstGeom>
          <a:noFill/>
        </p:spPr>
        <p:txBody>
          <a:bodyPr wrap="square" rtlCol="0">
            <a:spAutoFit/>
          </a:bodyPr>
          <a:lstStyle/>
          <a:p>
            <a:pPr algn="ctr"/>
            <a:r>
              <a:rPr lang="es-ES_tradnl" sz="1000" b="1" dirty="0">
                <a:latin typeface="Arial" panose="020B0604020202020204" pitchFamily="34" charset="0"/>
                <a:cs typeface="Arial" panose="020B0604020202020204" pitchFamily="34" charset="0"/>
              </a:rPr>
              <a:t>APRENDE </a:t>
            </a:r>
            <a:r>
              <a:rPr lang="es-ES_tradnl" sz="1000" b="1" dirty="0" err="1">
                <a:latin typeface="Arial" panose="020B0604020202020204" pitchFamily="34" charset="0"/>
                <a:cs typeface="Arial" panose="020B0604020202020204" pitchFamily="34" charset="0"/>
              </a:rPr>
              <a:t>kick</a:t>
            </a:r>
            <a:r>
              <a:rPr lang="es-ES_tradnl" sz="1000" b="1" dirty="0">
                <a:latin typeface="Arial" panose="020B0604020202020204" pitchFamily="34" charset="0"/>
                <a:cs typeface="Arial" panose="020B0604020202020204" pitchFamily="34" charset="0"/>
              </a:rPr>
              <a:t>-off meeting</a:t>
            </a:r>
          </a:p>
        </p:txBody>
      </p:sp>
      <p:sp>
        <p:nvSpPr>
          <p:cNvPr id="11" name="10 CuadroTexto"/>
          <p:cNvSpPr txBox="1"/>
          <p:nvPr userDrawn="1"/>
        </p:nvSpPr>
        <p:spPr>
          <a:xfrm>
            <a:off x="8316416" y="6530322"/>
            <a:ext cx="827584" cy="276999"/>
          </a:xfrm>
          <a:prstGeom prst="rect">
            <a:avLst/>
          </a:prstGeom>
          <a:noFill/>
        </p:spPr>
        <p:txBody>
          <a:bodyPr wrap="square" rtlCol="0">
            <a:spAutoFit/>
          </a:bodyPr>
          <a:lstStyle/>
          <a:p>
            <a:pPr algn="r"/>
            <a:r>
              <a:rPr lang="es-ES_tradnl" sz="600" dirty="0">
                <a:latin typeface="Arial" panose="020B0604020202020204" pitchFamily="34" charset="0"/>
                <a:cs typeface="Arial" panose="020B0604020202020204" pitchFamily="34" charset="0"/>
              </a:rPr>
              <a:t>Copyright © 2024</a:t>
            </a:r>
          </a:p>
          <a:p>
            <a:pPr algn="r"/>
            <a:r>
              <a:rPr lang="es-ES_tradnl" sz="600" dirty="0">
                <a:latin typeface="Arial" panose="020B0604020202020204" pitchFamily="34" charset="0"/>
                <a:cs typeface="Arial" panose="020B0604020202020204" pitchFamily="34" charset="0"/>
              </a:rPr>
              <a:t>APRENDE/UPM</a:t>
            </a:r>
          </a:p>
        </p:txBody>
      </p:sp>
      <p:sp>
        <p:nvSpPr>
          <p:cNvPr id="2" name="1 Título"/>
          <p:cNvSpPr>
            <a:spLocks noGrp="1"/>
          </p:cNvSpPr>
          <p:nvPr userDrawn="1">
            <p:ph type="title"/>
          </p:nvPr>
        </p:nvSpPr>
        <p:spPr>
          <a:xfrm>
            <a:off x="457200" y="274638"/>
            <a:ext cx="8229600" cy="562074"/>
          </a:xfrm>
        </p:spPr>
        <p:txBody>
          <a:bodyPr>
            <a:noAutofit/>
          </a:bodyPr>
          <a:lstStyle>
            <a:lvl1pPr algn="r">
              <a:defRPr sz="2800">
                <a:solidFill>
                  <a:srgbClr val="0070C0"/>
                </a:solidFill>
              </a:defRPr>
            </a:lvl1pPr>
          </a:lstStyle>
          <a:p>
            <a:r>
              <a:rPr lang="es-ES" dirty="0"/>
              <a:t>Haga clic para modificar el estilo de título del patrón</a:t>
            </a:r>
          </a:p>
        </p:txBody>
      </p:sp>
      <p:sp>
        <p:nvSpPr>
          <p:cNvPr id="3" name="2 Marcador de contenido"/>
          <p:cNvSpPr>
            <a:spLocks noGrp="1"/>
          </p:cNvSpPr>
          <p:nvPr userDrawn="1">
            <p:ph idx="1"/>
          </p:nvPr>
        </p:nvSpPr>
        <p:spPr/>
        <p:txBody>
          <a:bodyPr>
            <a:normAutofit/>
          </a:bodyPr>
          <a:lstStyle>
            <a:lvl1pPr>
              <a:defRPr sz="2000">
                <a:solidFill>
                  <a:srgbClr val="0070C0"/>
                </a:solidFill>
                <a:latin typeface="+mn-lt"/>
              </a:defRPr>
            </a:lvl1pPr>
            <a:lvl2pPr>
              <a:defRPr sz="2000">
                <a:solidFill>
                  <a:srgbClr val="0070C0"/>
                </a:solidFill>
                <a:latin typeface="+mn-lt"/>
              </a:defRPr>
            </a:lvl2pPr>
            <a:lvl3pPr>
              <a:defRPr sz="1800">
                <a:solidFill>
                  <a:srgbClr val="0070C0"/>
                </a:solidFill>
                <a:latin typeface="+mn-lt"/>
              </a:defRPr>
            </a:lvl3pPr>
            <a:lvl4pPr>
              <a:defRPr sz="1800">
                <a:solidFill>
                  <a:srgbClr val="0070C0"/>
                </a:solidFill>
                <a:latin typeface="+mn-lt"/>
              </a:defRPr>
            </a:lvl4pPr>
            <a:lvl5pPr>
              <a:defRPr sz="1800">
                <a:solidFill>
                  <a:srgbClr val="0070C0"/>
                </a:solidFill>
                <a:latin typeface="+mn-lt"/>
              </a:defRPr>
            </a:lvl5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3" name="12 Rectángulo"/>
          <p:cNvSpPr/>
          <p:nvPr userDrawn="1"/>
        </p:nvSpPr>
        <p:spPr>
          <a:xfrm>
            <a:off x="0" y="836712"/>
            <a:ext cx="9144000" cy="7200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7332964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3_Título y objetos">
    <p:spTree>
      <p:nvGrpSpPr>
        <p:cNvPr id="1" name=""/>
        <p:cNvGrpSpPr/>
        <p:nvPr/>
      </p:nvGrpSpPr>
      <p:grpSpPr>
        <a:xfrm>
          <a:off x="0" y="0"/>
          <a:ext cx="0" cy="0"/>
          <a:chOff x="0" y="0"/>
          <a:chExt cx="0" cy="0"/>
        </a:xfrm>
      </p:grpSpPr>
      <p:sp>
        <p:nvSpPr>
          <p:cNvPr id="8" name="7 Rectángulo"/>
          <p:cNvSpPr/>
          <p:nvPr userDrawn="1"/>
        </p:nvSpPr>
        <p:spPr>
          <a:xfrm>
            <a:off x="0" y="6522418"/>
            <a:ext cx="9144000" cy="347064"/>
          </a:xfrm>
          <a:prstGeom prst="rect">
            <a:avLst/>
          </a:prstGeom>
          <a:gradFill>
            <a:gsLst>
              <a:gs pos="0">
                <a:schemeClr val="accent2">
                  <a:lumMod val="75000"/>
                </a:schemeClr>
              </a:gs>
              <a:gs pos="27000">
                <a:schemeClr val="accent2">
                  <a:lumMod val="60000"/>
                  <a:lumOff val="40000"/>
                </a:schemeClr>
              </a:gs>
              <a:gs pos="94000">
                <a:schemeClr val="accent2">
                  <a:lumMod val="40000"/>
                  <a:lumOff val="60000"/>
                </a:schemeClr>
              </a:gs>
              <a:gs pos="100000">
                <a:schemeClr val="accent2">
                  <a:lumMod val="20000"/>
                  <a:lumOff val="8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8 CuadroTexto"/>
          <p:cNvSpPr txBox="1"/>
          <p:nvPr userDrawn="1"/>
        </p:nvSpPr>
        <p:spPr>
          <a:xfrm>
            <a:off x="0" y="6525344"/>
            <a:ext cx="2538000" cy="246221"/>
          </a:xfrm>
          <a:prstGeom prst="rect">
            <a:avLst/>
          </a:prstGeom>
          <a:noFill/>
        </p:spPr>
        <p:txBody>
          <a:bodyPr wrap="square" rtlCol="0">
            <a:spAutoFit/>
          </a:bodyPr>
          <a:lstStyle/>
          <a:p>
            <a:r>
              <a:rPr lang="en-US" sz="1000" noProof="0" dirty="0">
                <a:latin typeface="Arial" panose="020B0604020202020204" pitchFamily="34" charset="0"/>
                <a:cs typeface="Arial" panose="020B0604020202020204" pitchFamily="34" charset="0"/>
              </a:rPr>
              <a:t>9-11</a:t>
            </a:r>
            <a:r>
              <a:rPr lang="en-US" sz="1000" baseline="0" noProof="0" dirty="0">
                <a:latin typeface="Arial" panose="020B0604020202020204" pitchFamily="34" charset="0"/>
                <a:cs typeface="Arial" panose="020B0604020202020204" pitchFamily="34" charset="0"/>
              </a:rPr>
              <a:t> March </a:t>
            </a:r>
            <a:r>
              <a:rPr lang="en-US" sz="1000" noProof="0" dirty="0">
                <a:latin typeface="Arial" panose="020B0604020202020204" pitchFamily="34" charset="0"/>
                <a:cs typeface="Arial" panose="020B0604020202020204" pitchFamily="34" charset="0"/>
              </a:rPr>
              <a:t>2022</a:t>
            </a:r>
          </a:p>
        </p:txBody>
      </p:sp>
      <p:sp>
        <p:nvSpPr>
          <p:cNvPr id="10" name="9 CuadroTexto"/>
          <p:cNvSpPr txBox="1"/>
          <p:nvPr userDrawn="1"/>
        </p:nvSpPr>
        <p:spPr>
          <a:xfrm>
            <a:off x="3303000" y="6531944"/>
            <a:ext cx="2538000" cy="246221"/>
          </a:xfrm>
          <a:prstGeom prst="rect">
            <a:avLst/>
          </a:prstGeom>
          <a:noFill/>
        </p:spPr>
        <p:txBody>
          <a:bodyPr wrap="square" rtlCol="0">
            <a:spAutoFit/>
          </a:bodyPr>
          <a:lstStyle/>
          <a:p>
            <a:pPr algn="ctr"/>
            <a:r>
              <a:rPr lang="es-ES_tradnl" sz="1000" b="1" dirty="0">
                <a:latin typeface="Arial" panose="020B0604020202020204" pitchFamily="34" charset="0"/>
                <a:cs typeface="Arial" panose="020B0604020202020204" pitchFamily="34" charset="0"/>
              </a:rPr>
              <a:t>SANDA Project General</a:t>
            </a:r>
            <a:r>
              <a:rPr lang="es-ES_tradnl" sz="1000" b="1" baseline="0" dirty="0">
                <a:latin typeface="Arial" panose="020B0604020202020204" pitchFamily="34" charset="0"/>
                <a:cs typeface="Arial" panose="020B0604020202020204" pitchFamily="34" charset="0"/>
              </a:rPr>
              <a:t> Meeting</a:t>
            </a:r>
            <a:endParaRPr lang="es-ES_tradnl" sz="1000" b="1" dirty="0">
              <a:latin typeface="Arial" panose="020B0604020202020204" pitchFamily="34" charset="0"/>
              <a:cs typeface="Arial" panose="020B0604020202020204" pitchFamily="34" charset="0"/>
            </a:endParaRPr>
          </a:p>
        </p:txBody>
      </p:sp>
      <p:sp>
        <p:nvSpPr>
          <p:cNvPr id="11" name="10 CuadroTexto"/>
          <p:cNvSpPr txBox="1"/>
          <p:nvPr userDrawn="1"/>
        </p:nvSpPr>
        <p:spPr>
          <a:xfrm>
            <a:off x="8316416" y="6530322"/>
            <a:ext cx="827584" cy="276999"/>
          </a:xfrm>
          <a:prstGeom prst="rect">
            <a:avLst/>
          </a:prstGeom>
          <a:noFill/>
        </p:spPr>
        <p:txBody>
          <a:bodyPr wrap="square" rtlCol="0">
            <a:spAutoFit/>
          </a:bodyPr>
          <a:lstStyle/>
          <a:p>
            <a:pPr algn="r"/>
            <a:r>
              <a:rPr lang="es-ES_tradnl" sz="600" dirty="0">
                <a:latin typeface="Arial" panose="020B0604020202020204" pitchFamily="34" charset="0"/>
                <a:cs typeface="Arial" panose="020B0604020202020204" pitchFamily="34" charset="0"/>
              </a:rPr>
              <a:t>Copyright © 2022</a:t>
            </a:r>
          </a:p>
          <a:p>
            <a:pPr algn="r"/>
            <a:r>
              <a:rPr lang="es-ES_tradnl" sz="600" dirty="0">
                <a:latin typeface="Arial" panose="020B0604020202020204" pitchFamily="34" charset="0"/>
                <a:cs typeface="Arial" panose="020B0604020202020204" pitchFamily="34" charset="0"/>
              </a:rPr>
              <a:t>SANDA/CIEMAT</a:t>
            </a:r>
          </a:p>
        </p:txBody>
      </p:sp>
      <p:sp>
        <p:nvSpPr>
          <p:cNvPr id="2" name="1 Título"/>
          <p:cNvSpPr>
            <a:spLocks noGrp="1"/>
          </p:cNvSpPr>
          <p:nvPr userDrawn="1">
            <p:ph type="title"/>
          </p:nvPr>
        </p:nvSpPr>
        <p:spPr>
          <a:xfrm>
            <a:off x="457200" y="274638"/>
            <a:ext cx="8229600" cy="562074"/>
          </a:xfrm>
        </p:spPr>
        <p:txBody>
          <a:bodyPr>
            <a:noAutofit/>
          </a:bodyPr>
          <a:lstStyle>
            <a:lvl1pPr algn="r">
              <a:defRPr sz="2800">
                <a:solidFill>
                  <a:srgbClr val="0070C0"/>
                </a:solidFill>
              </a:defRPr>
            </a:lvl1pPr>
          </a:lstStyle>
          <a:p>
            <a:r>
              <a:rPr lang="es-ES" dirty="0"/>
              <a:t>Haga clic para modificar el estilo de título del patrón</a:t>
            </a:r>
          </a:p>
        </p:txBody>
      </p:sp>
      <p:sp>
        <p:nvSpPr>
          <p:cNvPr id="3" name="2 Marcador de contenido"/>
          <p:cNvSpPr>
            <a:spLocks noGrp="1"/>
          </p:cNvSpPr>
          <p:nvPr userDrawn="1">
            <p:ph idx="1"/>
          </p:nvPr>
        </p:nvSpPr>
        <p:spPr/>
        <p:txBody>
          <a:bodyPr>
            <a:normAutofit/>
          </a:bodyPr>
          <a:lstStyle>
            <a:lvl1pPr>
              <a:defRPr sz="2000">
                <a:solidFill>
                  <a:srgbClr val="0070C0"/>
                </a:solidFill>
                <a:latin typeface="+mn-lt"/>
              </a:defRPr>
            </a:lvl1pPr>
            <a:lvl2pPr>
              <a:defRPr sz="2000">
                <a:solidFill>
                  <a:srgbClr val="0070C0"/>
                </a:solidFill>
                <a:latin typeface="+mn-lt"/>
              </a:defRPr>
            </a:lvl2pPr>
            <a:lvl3pPr>
              <a:defRPr sz="1800">
                <a:solidFill>
                  <a:srgbClr val="0070C0"/>
                </a:solidFill>
                <a:latin typeface="+mn-lt"/>
              </a:defRPr>
            </a:lvl3pPr>
            <a:lvl4pPr>
              <a:defRPr sz="1800">
                <a:solidFill>
                  <a:srgbClr val="0070C0"/>
                </a:solidFill>
                <a:latin typeface="+mn-lt"/>
              </a:defRPr>
            </a:lvl4pPr>
            <a:lvl5pPr>
              <a:defRPr sz="1800">
                <a:solidFill>
                  <a:srgbClr val="0070C0"/>
                </a:solidFill>
                <a:latin typeface="+mn-lt"/>
              </a:defRPr>
            </a:lvl5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3" name="12 Rectángulo"/>
          <p:cNvSpPr/>
          <p:nvPr userDrawn="1"/>
        </p:nvSpPr>
        <p:spPr>
          <a:xfrm>
            <a:off x="0" y="836712"/>
            <a:ext cx="9144000" cy="720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4527858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ítulo y objetos">
    <p:spTree>
      <p:nvGrpSpPr>
        <p:cNvPr id="1" name=""/>
        <p:cNvGrpSpPr/>
        <p:nvPr/>
      </p:nvGrpSpPr>
      <p:grpSpPr>
        <a:xfrm>
          <a:off x="0" y="0"/>
          <a:ext cx="0" cy="0"/>
          <a:chOff x="0" y="0"/>
          <a:chExt cx="0" cy="0"/>
        </a:xfrm>
      </p:grpSpPr>
      <p:sp>
        <p:nvSpPr>
          <p:cNvPr id="8" name="7 Rectángulo"/>
          <p:cNvSpPr/>
          <p:nvPr userDrawn="1"/>
        </p:nvSpPr>
        <p:spPr>
          <a:xfrm>
            <a:off x="0" y="6522418"/>
            <a:ext cx="9144000" cy="347064"/>
          </a:xfrm>
          <a:prstGeom prst="rect">
            <a:avLst/>
          </a:prstGeom>
          <a:gradFill>
            <a:gsLst>
              <a:gs pos="0">
                <a:schemeClr val="accent2">
                  <a:lumMod val="75000"/>
                </a:schemeClr>
              </a:gs>
              <a:gs pos="27000">
                <a:schemeClr val="accent2">
                  <a:lumMod val="60000"/>
                  <a:lumOff val="40000"/>
                </a:schemeClr>
              </a:gs>
              <a:gs pos="94000">
                <a:schemeClr val="accent2">
                  <a:lumMod val="40000"/>
                  <a:lumOff val="60000"/>
                </a:schemeClr>
              </a:gs>
              <a:gs pos="100000">
                <a:schemeClr val="accent2">
                  <a:lumMod val="20000"/>
                  <a:lumOff val="8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8 CuadroTexto"/>
          <p:cNvSpPr txBox="1"/>
          <p:nvPr userDrawn="1"/>
        </p:nvSpPr>
        <p:spPr>
          <a:xfrm>
            <a:off x="0" y="6525344"/>
            <a:ext cx="2538000" cy="246221"/>
          </a:xfrm>
          <a:prstGeom prst="rect">
            <a:avLst/>
          </a:prstGeom>
          <a:noFill/>
        </p:spPr>
        <p:txBody>
          <a:bodyPr wrap="square" rtlCol="0">
            <a:spAutoFit/>
          </a:bodyPr>
          <a:lstStyle/>
          <a:p>
            <a:r>
              <a:rPr lang="en-US" sz="1000" noProof="0" dirty="0">
                <a:latin typeface="Arial" panose="020B0604020202020204" pitchFamily="34" charset="0"/>
                <a:cs typeface="Arial" panose="020B0604020202020204" pitchFamily="34" charset="0"/>
              </a:rPr>
              <a:t>9-11</a:t>
            </a:r>
            <a:r>
              <a:rPr lang="en-US" sz="1000" baseline="0" noProof="0" dirty="0">
                <a:latin typeface="Arial" panose="020B0604020202020204" pitchFamily="34" charset="0"/>
                <a:cs typeface="Arial" panose="020B0604020202020204" pitchFamily="34" charset="0"/>
              </a:rPr>
              <a:t> March </a:t>
            </a:r>
            <a:r>
              <a:rPr lang="en-US" sz="1000" noProof="0" dirty="0">
                <a:latin typeface="Arial" panose="020B0604020202020204" pitchFamily="34" charset="0"/>
                <a:cs typeface="Arial" panose="020B0604020202020204" pitchFamily="34" charset="0"/>
              </a:rPr>
              <a:t>2022</a:t>
            </a:r>
          </a:p>
        </p:txBody>
      </p:sp>
      <p:sp>
        <p:nvSpPr>
          <p:cNvPr id="10" name="9 CuadroTexto"/>
          <p:cNvSpPr txBox="1"/>
          <p:nvPr userDrawn="1"/>
        </p:nvSpPr>
        <p:spPr>
          <a:xfrm>
            <a:off x="3303000" y="6531944"/>
            <a:ext cx="2538000" cy="246221"/>
          </a:xfrm>
          <a:prstGeom prst="rect">
            <a:avLst/>
          </a:prstGeom>
          <a:noFill/>
        </p:spPr>
        <p:txBody>
          <a:bodyPr wrap="square" rtlCol="0">
            <a:spAutoFit/>
          </a:bodyPr>
          <a:lstStyle/>
          <a:p>
            <a:pPr algn="ctr"/>
            <a:r>
              <a:rPr lang="es-ES_tradnl" sz="1000" b="1" dirty="0">
                <a:latin typeface="Arial" panose="020B0604020202020204" pitchFamily="34" charset="0"/>
                <a:cs typeface="Arial" panose="020B0604020202020204" pitchFamily="34" charset="0"/>
              </a:rPr>
              <a:t>SANDA Project General</a:t>
            </a:r>
            <a:r>
              <a:rPr lang="es-ES_tradnl" sz="1000" b="1" baseline="0" dirty="0">
                <a:latin typeface="Arial" panose="020B0604020202020204" pitchFamily="34" charset="0"/>
                <a:cs typeface="Arial" panose="020B0604020202020204" pitchFamily="34" charset="0"/>
              </a:rPr>
              <a:t> Meeting</a:t>
            </a:r>
            <a:endParaRPr lang="es-ES_tradnl" sz="1000" b="1" dirty="0">
              <a:latin typeface="Arial" panose="020B0604020202020204" pitchFamily="34" charset="0"/>
              <a:cs typeface="Arial" panose="020B0604020202020204" pitchFamily="34" charset="0"/>
            </a:endParaRPr>
          </a:p>
        </p:txBody>
      </p:sp>
      <p:sp>
        <p:nvSpPr>
          <p:cNvPr id="11" name="10 CuadroTexto"/>
          <p:cNvSpPr txBox="1"/>
          <p:nvPr userDrawn="1"/>
        </p:nvSpPr>
        <p:spPr>
          <a:xfrm>
            <a:off x="8028384" y="6530322"/>
            <a:ext cx="1115616" cy="276999"/>
          </a:xfrm>
          <a:prstGeom prst="rect">
            <a:avLst/>
          </a:prstGeom>
          <a:noFill/>
        </p:spPr>
        <p:txBody>
          <a:bodyPr wrap="square" rtlCol="0">
            <a:spAutoFit/>
          </a:bodyPr>
          <a:lstStyle/>
          <a:p>
            <a:pPr algn="r"/>
            <a:r>
              <a:rPr lang="es-ES_tradnl" sz="600" dirty="0">
                <a:latin typeface="Arial" panose="020B0604020202020204" pitchFamily="34" charset="0"/>
                <a:cs typeface="Arial" panose="020B0604020202020204" pitchFamily="34" charset="0"/>
              </a:rPr>
              <a:t>Copyright © 2022</a:t>
            </a:r>
          </a:p>
          <a:p>
            <a:pPr algn="r"/>
            <a:r>
              <a:rPr lang="es-ES_tradnl" sz="600" dirty="0">
                <a:latin typeface="Arial" panose="020B0604020202020204" pitchFamily="34" charset="0"/>
                <a:cs typeface="Arial" panose="020B0604020202020204" pitchFamily="34" charset="0"/>
              </a:rPr>
              <a:t>SANDA/CNRS/</a:t>
            </a:r>
            <a:r>
              <a:rPr lang="es-ES_tradnl" sz="600" dirty="0" err="1">
                <a:latin typeface="Arial" panose="020B0604020202020204" pitchFamily="34" charset="0"/>
                <a:cs typeface="Arial" panose="020B0604020202020204" pitchFamily="34" charset="0"/>
              </a:rPr>
              <a:t>Subatech</a:t>
            </a:r>
            <a:endParaRPr lang="es-ES_tradnl" sz="600" dirty="0">
              <a:latin typeface="Arial" panose="020B0604020202020204" pitchFamily="34" charset="0"/>
              <a:cs typeface="Arial" panose="020B0604020202020204" pitchFamily="34" charset="0"/>
            </a:endParaRPr>
          </a:p>
        </p:txBody>
      </p:sp>
      <p:sp>
        <p:nvSpPr>
          <p:cNvPr id="2" name="1 Título"/>
          <p:cNvSpPr>
            <a:spLocks noGrp="1"/>
          </p:cNvSpPr>
          <p:nvPr userDrawn="1">
            <p:ph type="title"/>
          </p:nvPr>
        </p:nvSpPr>
        <p:spPr>
          <a:xfrm>
            <a:off x="457200" y="274638"/>
            <a:ext cx="8229600" cy="562074"/>
          </a:xfrm>
        </p:spPr>
        <p:txBody>
          <a:bodyPr>
            <a:noAutofit/>
          </a:bodyPr>
          <a:lstStyle>
            <a:lvl1pPr algn="r">
              <a:defRPr sz="2800">
                <a:solidFill>
                  <a:srgbClr val="0070C0"/>
                </a:solidFill>
              </a:defRPr>
            </a:lvl1pPr>
          </a:lstStyle>
          <a:p>
            <a:r>
              <a:rPr lang="es-ES" dirty="0"/>
              <a:t>Haga clic para modificar el estilo de título del patrón</a:t>
            </a:r>
          </a:p>
        </p:txBody>
      </p:sp>
      <p:sp>
        <p:nvSpPr>
          <p:cNvPr id="3" name="2 Marcador de contenido"/>
          <p:cNvSpPr>
            <a:spLocks noGrp="1"/>
          </p:cNvSpPr>
          <p:nvPr userDrawn="1">
            <p:ph idx="1"/>
          </p:nvPr>
        </p:nvSpPr>
        <p:spPr/>
        <p:txBody>
          <a:bodyPr>
            <a:normAutofit/>
          </a:bodyPr>
          <a:lstStyle>
            <a:lvl1pPr>
              <a:defRPr sz="2000">
                <a:solidFill>
                  <a:srgbClr val="0070C0"/>
                </a:solidFill>
                <a:latin typeface="+mn-lt"/>
              </a:defRPr>
            </a:lvl1pPr>
            <a:lvl2pPr>
              <a:defRPr sz="2000">
                <a:solidFill>
                  <a:srgbClr val="0070C0"/>
                </a:solidFill>
                <a:latin typeface="+mn-lt"/>
              </a:defRPr>
            </a:lvl2pPr>
            <a:lvl3pPr>
              <a:defRPr sz="1800">
                <a:solidFill>
                  <a:srgbClr val="0070C0"/>
                </a:solidFill>
                <a:latin typeface="+mn-lt"/>
              </a:defRPr>
            </a:lvl3pPr>
            <a:lvl4pPr>
              <a:defRPr sz="1800">
                <a:solidFill>
                  <a:srgbClr val="0070C0"/>
                </a:solidFill>
                <a:latin typeface="+mn-lt"/>
              </a:defRPr>
            </a:lvl4pPr>
            <a:lvl5pPr>
              <a:defRPr sz="1800">
                <a:solidFill>
                  <a:srgbClr val="0070C0"/>
                </a:solidFill>
                <a:latin typeface="+mn-lt"/>
              </a:defRPr>
            </a:lvl5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3" name="12 Rectángulo"/>
          <p:cNvSpPr/>
          <p:nvPr userDrawn="1"/>
        </p:nvSpPr>
        <p:spPr>
          <a:xfrm>
            <a:off x="0" y="836712"/>
            <a:ext cx="9144000" cy="72008"/>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4286111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30188-B377-4477-ACF3-5051F646F40A}" type="datetime1">
              <a:rPr lang="es-ES" smtClean="0"/>
              <a:t>15/10/2024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mailto:Michal.kostal@cvrez.cz" TargetMode="External"/><Relationship Id="rId13" Type="http://schemas.openxmlformats.org/officeDocument/2006/relationships/hyperlink" Target="mailto:sophie.pignet@irsn.fr" TargetMode="External"/><Relationship Id="rId18" Type="http://schemas.openxmlformats.org/officeDocument/2006/relationships/hyperlink" Target="mailto:jan.wagemans@sckcen.be" TargetMode="External"/><Relationship Id="rId26" Type="http://schemas.openxmlformats.org/officeDocument/2006/relationships/hyperlink" Target="mailto:erik.andersson-sunden@physics.uu.se" TargetMode="External"/><Relationship Id="rId3" Type="http://schemas.openxmlformats.org/officeDocument/2006/relationships/hyperlink" Target="mailto:francisco.alvarez@ciemat.es" TargetMode="External"/><Relationship Id="rId21" Type="http://schemas.openxmlformats.org/officeDocument/2006/relationships/hyperlink" Target="mailto:oscar.cabellos@upm.es" TargetMode="External"/><Relationship Id="rId7" Type="http://schemas.openxmlformats.org/officeDocument/2006/relationships/hyperlink" Target="mailto:veronique.bellanger@cea.fr" TargetMode="External"/><Relationship Id="rId12" Type="http://schemas.openxmlformats.org/officeDocument/2006/relationships/hyperlink" Target="mailto:frederic.fernex@irsn.fr" TargetMode="External"/><Relationship Id="rId17" Type="http://schemas.openxmlformats.org/officeDocument/2006/relationships/hyperlink" Target="mailto:pablo.romojaro@sckcen.be" TargetMode="External"/><Relationship Id="rId25" Type="http://schemas.openxmlformats.org/officeDocument/2006/relationships/hyperlink" Target="mailto:gf.garcia@upm.es" TargetMode="External"/><Relationship Id="rId2" Type="http://schemas.openxmlformats.org/officeDocument/2006/relationships/hyperlink" Target="mailto:vicente.becares@ciemat.es" TargetMode="External"/><Relationship Id="rId16" Type="http://schemas.openxmlformats.org/officeDocument/2006/relationships/hyperlink" Target="mailto:luca.fiorito@sckcen.be" TargetMode="External"/><Relationship Id="rId20" Type="http://schemas.openxmlformats.org/officeDocument/2006/relationships/hyperlink" Target="mailto:ivan.kodeli@guest.um.si" TargetMode="External"/><Relationship Id="rId29" Type="http://schemas.openxmlformats.org/officeDocument/2006/relationships/hyperlink" Target="mailto:lydie.giot@subatech.in2p3.fr" TargetMode="External"/><Relationship Id="rId1" Type="http://schemas.openxmlformats.org/officeDocument/2006/relationships/slideLayout" Target="../slideLayouts/slideLayout1.xml"/><Relationship Id="rId6" Type="http://schemas.openxmlformats.org/officeDocument/2006/relationships/hyperlink" Target="mailto:pierre.leconte@cea.fr" TargetMode="External"/><Relationship Id="rId11" Type="http://schemas.openxmlformats.org/officeDocument/2006/relationships/hyperlink" Target="mailto:raphaelle.ichou@irsn.fr" TargetMode="External"/><Relationship Id="rId24" Type="http://schemas.openxmlformats.org/officeDocument/2006/relationships/hyperlink" Target="mailto:emilio.castro@upm.es" TargetMode="External"/><Relationship Id="rId5" Type="http://schemas.openxmlformats.org/officeDocument/2006/relationships/hyperlink" Target="mailto:jean-marc.palau@cea.fr" TargetMode="External"/><Relationship Id="rId15" Type="http://schemas.openxmlformats.org/officeDocument/2006/relationships/hyperlink" Target="mailto:luka.snoj@ijs.si" TargetMode="External"/><Relationship Id="rId23" Type="http://schemas.openxmlformats.org/officeDocument/2006/relationships/hyperlink" Target="mailto:d.cuervo@upm.es" TargetMode="External"/><Relationship Id="rId28" Type="http://schemas.openxmlformats.org/officeDocument/2006/relationships/hyperlink" Target="mailto:ivan.kodeli@ukaea.uk" TargetMode="External"/><Relationship Id="rId10" Type="http://schemas.openxmlformats.org/officeDocument/2006/relationships/hyperlink" Target="mailto:Schulcmartin.schulc@cvrez.cz" TargetMode="External"/><Relationship Id="rId19" Type="http://schemas.openxmlformats.org/officeDocument/2006/relationships/hyperlink" Target="mailto:jakub.luley@stuba.sk" TargetMode="External"/><Relationship Id="rId31" Type="http://schemas.openxmlformats.org/officeDocument/2006/relationships/hyperlink" Target="mailto:estienne@subatech.in2p3.fr" TargetMode="External"/><Relationship Id="rId4" Type="http://schemas.openxmlformats.org/officeDocument/2006/relationships/hyperlink" Target="mailto:robert.jacqmin@cea.fr" TargetMode="External"/><Relationship Id="rId9" Type="http://schemas.openxmlformats.org/officeDocument/2006/relationships/hyperlink" Target="mailto:martin.schulc@cvrez.cz" TargetMode="External"/><Relationship Id="rId14" Type="http://schemas.openxmlformats.org/officeDocument/2006/relationships/hyperlink" Target="mailto:ivo.kodeli@ijs.si" TargetMode="External"/><Relationship Id="rId22" Type="http://schemas.openxmlformats.org/officeDocument/2006/relationships/hyperlink" Target="mailto:nuria.garcia.herranz@upm.es" TargetMode="External"/><Relationship Id="rId27" Type="http://schemas.openxmlformats.org/officeDocument/2006/relationships/hyperlink" Target="mailto:mathieu.hursin@epfl.ch" TargetMode="External"/><Relationship Id="rId30" Type="http://schemas.openxmlformats.org/officeDocument/2006/relationships/hyperlink" Target="mailto:fallot@subatech.in2p3.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0BA3C75B-4E2E-47BD-984F-054A3995CEE8}"/>
              </a:ext>
            </a:extLst>
          </p:cNvPr>
          <p:cNvSpPr txBox="1"/>
          <p:nvPr/>
        </p:nvSpPr>
        <p:spPr>
          <a:xfrm>
            <a:off x="193621" y="1134369"/>
            <a:ext cx="8483553" cy="4278094"/>
          </a:xfrm>
          <a:prstGeom prst="rect">
            <a:avLst/>
          </a:prstGeom>
          <a:noFill/>
        </p:spPr>
        <p:txBody>
          <a:bodyPr wrap="square">
            <a:spAutoFit/>
          </a:bodyPr>
          <a:lstStyle/>
          <a:p>
            <a:pPr marL="0" indent="0">
              <a:buNone/>
            </a:pPr>
            <a:r>
              <a:rPr lang="en-GB" sz="3200" b="1" dirty="0"/>
              <a:t>WP5 - Nuclear data validation, sensitivity analyses and impact studies</a:t>
            </a:r>
          </a:p>
          <a:p>
            <a:pPr marL="0" indent="0">
              <a:buNone/>
            </a:pPr>
            <a:endParaRPr lang="en-GB" sz="3200" b="1" i="1" dirty="0"/>
          </a:p>
          <a:p>
            <a:pPr marL="0" indent="0">
              <a:buNone/>
            </a:pPr>
            <a:endParaRPr lang="en-GB" sz="3200" b="1" i="1" dirty="0"/>
          </a:p>
          <a:p>
            <a:pPr marL="0" indent="0">
              <a:buNone/>
            </a:pPr>
            <a:r>
              <a:rPr lang="en-GB" sz="3200" b="1" i="1" dirty="0"/>
              <a:t>Nuclear data validation</a:t>
            </a:r>
          </a:p>
          <a:p>
            <a:r>
              <a:rPr lang="en-US" sz="2400" i="1" dirty="0"/>
              <a:t>R. </a:t>
            </a:r>
            <a:r>
              <a:rPr lang="en-US" sz="2400" i="1" dirty="0" err="1"/>
              <a:t>Jacqmin</a:t>
            </a:r>
            <a:r>
              <a:rPr lang="en-US" sz="2400" i="1" dirty="0"/>
              <a:t> (CEA)</a:t>
            </a:r>
          </a:p>
          <a:p>
            <a:pPr marL="0" indent="0">
              <a:buNone/>
            </a:pPr>
            <a:endParaRPr lang="en-GB" sz="3200" b="1" i="1" dirty="0"/>
          </a:p>
          <a:p>
            <a:pPr marL="0" indent="0">
              <a:buNone/>
            </a:pPr>
            <a:r>
              <a:rPr lang="en-GB" sz="3200" b="1" i="1" dirty="0"/>
              <a:t>Sensitivity analyses and impact studies</a:t>
            </a:r>
          </a:p>
          <a:p>
            <a:pPr marL="0" indent="0">
              <a:buNone/>
            </a:pPr>
            <a:r>
              <a:rPr lang="en-US" sz="2400" i="1" dirty="0"/>
              <a:t>O Cabellos (UPM)</a:t>
            </a:r>
          </a:p>
        </p:txBody>
      </p:sp>
    </p:spTree>
    <p:extLst>
      <p:ext uri="{BB962C8B-B14F-4D97-AF65-F5344CB8AC3E}">
        <p14:creationId xmlns:p14="http://schemas.microsoft.com/office/powerpoint/2010/main" val="1399695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7815DF5-0027-14F9-8072-8D2EA1209CB9}"/>
              </a:ext>
            </a:extLst>
          </p:cNvPr>
          <p:cNvSpPr txBox="1"/>
          <p:nvPr/>
        </p:nvSpPr>
        <p:spPr>
          <a:xfrm>
            <a:off x="197278" y="1136065"/>
            <a:ext cx="8695202" cy="4555093"/>
          </a:xfrm>
          <a:prstGeom prst="rect">
            <a:avLst/>
          </a:prstGeom>
          <a:noFill/>
        </p:spPr>
        <p:txBody>
          <a:bodyPr wrap="square">
            <a:spAutoFit/>
          </a:bodyPr>
          <a:lstStyle/>
          <a:p>
            <a:pPr algn="just"/>
            <a:r>
              <a:rPr lang="en-GB" sz="1400" b="1" dirty="0"/>
              <a:t>Subtask 5.2.1 Analyses of integral measurements, reactor data</a:t>
            </a:r>
          </a:p>
          <a:p>
            <a:pPr algn="just"/>
            <a:r>
              <a:rPr lang="en-GB" sz="1400" dirty="0"/>
              <a:t>The main goal of this subtask is to include integral measurements and reactor data in the benchmarking of JEFF evaluations to detect potential deteriorations for this type of applications prior to a final release of the evaluated files. </a:t>
            </a:r>
          </a:p>
          <a:p>
            <a:pPr algn="just"/>
            <a:endParaRPr lang="en-GB" sz="300" dirty="0"/>
          </a:p>
          <a:p>
            <a:pPr marL="285750" indent="-285750" algn="just">
              <a:spcAft>
                <a:spcPts val="600"/>
              </a:spcAft>
              <a:buFont typeface="Arial" panose="020B0604020202020204" pitchFamily="34" charset="0"/>
              <a:buChar char="•"/>
            </a:pPr>
            <a:r>
              <a:rPr lang="en-GB" sz="1400" dirty="0"/>
              <a:t>Integral measurements such as ex-core calculations in </a:t>
            </a:r>
            <a:r>
              <a:rPr lang="en-GB" sz="1400" b="1" dirty="0">
                <a:solidFill>
                  <a:srgbClr val="008000"/>
                </a:solidFill>
              </a:rPr>
              <a:t>SINBAD benchmark H.B. Robinson-2 </a:t>
            </a:r>
            <a:r>
              <a:rPr lang="en-GB" sz="1400" dirty="0"/>
              <a:t>for comparison of computed neutron spectrum, fast neutron fluence and iron dpa </a:t>
            </a:r>
            <a:r>
              <a:rPr lang="en-GB" sz="1400" b="1" dirty="0">
                <a:solidFill>
                  <a:srgbClr val="FF0000"/>
                </a:solidFill>
              </a:rPr>
              <a:t>(UPM)</a:t>
            </a:r>
          </a:p>
          <a:p>
            <a:pPr marL="285750" indent="-285750" algn="just">
              <a:spcAft>
                <a:spcPts val="600"/>
              </a:spcAft>
              <a:buFont typeface="Arial" panose="020B0604020202020204" pitchFamily="34" charset="0"/>
              <a:buChar char="•"/>
            </a:pPr>
            <a:r>
              <a:rPr lang="en-GB" sz="1400" dirty="0"/>
              <a:t>Depletion and burnup calculations to assess the potential reactivity changes with burnup using SFCOMPO benchmark </a:t>
            </a:r>
            <a:r>
              <a:rPr lang="en-GB" sz="1400" b="1" dirty="0">
                <a:solidFill>
                  <a:srgbClr val="008000"/>
                </a:solidFill>
              </a:rPr>
              <a:t>PWR/ARIANE GU3 </a:t>
            </a:r>
            <a:r>
              <a:rPr lang="en-GB" sz="1400" b="1" dirty="0">
                <a:solidFill>
                  <a:srgbClr val="FF0000"/>
                </a:solidFill>
              </a:rPr>
              <a:t>(IRSN)</a:t>
            </a:r>
            <a:r>
              <a:rPr lang="en-GB" sz="1400" dirty="0"/>
              <a:t> </a:t>
            </a:r>
          </a:p>
          <a:p>
            <a:pPr marL="285750" indent="-285750" algn="just">
              <a:spcAft>
                <a:spcPts val="600"/>
              </a:spcAft>
              <a:buFont typeface="Arial" panose="020B0604020202020204" pitchFamily="34" charset="0"/>
              <a:buChar char="•"/>
            </a:pPr>
            <a:r>
              <a:rPr lang="en-GB" sz="1400" dirty="0"/>
              <a:t>It will be complemented with a set of </a:t>
            </a:r>
            <a:r>
              <a:rPr lang="en-GB" sz="1400" b="1" dirty="0">
                <a:solidFill>
                  <a:srgbClr val="008000"/>
                </a:solidFill>
              </a:rPr>
              <a:t>ICSBEP, </a:t>
            </a:r>
            <a:r>
              <a:rPr lang="en-GB" sz="1400" b="1" dirty="0" err="1">
                <a:solidFill>
                  <a:srgbClr val="008000"/>
                </a:solidFill>
              </a:rPr>
              <a:t>IRPhE</a:t>
            </a:r>
            <a:r>
              <a:rPr lang="en-GB" sz="1400" b="1" dirty="0">
                <a:solidFill>
                  <a:srgbClr val="008000"/>
                </a:solidFill>
              </a:rPr>
              <a:t> and SINBAD </a:t>
            </a:r>
            <a:r>
              <a:rPr lang="en-GB" sz="1400" dirty="0"/>
              <a:t>integral experiments to assess the impact of new JEFF evaluations: </a:t>
            </a:r>
          </a:p>
          <a:p>
            <a:pPr marL="857250" lvl="1" indent="-400050" algn="just">
              <a:spcAft>
                <a:spcPts val="600"/>
              </a:spcAft>
              <a:buFont typeface="+mj-lt"/>
              <a:buAutoNum type="romanLcPeriod"/>
            </a:pPr>
            <a:r>
              <a:rPr lang="en-GB" sz="1400" dirty="0"/>
              <a:t>with integral benchmark experiments which are </a:t>
            </a:r>
            <a:r>
              <a:rPr lang="en-GB" sz="1400" b="1" dirty="0">
                <a:solidFill>
                  <a:srgbClr val="008000"/>
                </a:solidFill>
              </a:rPr>
              <a:t>sensitive to the URR </a:t>
            </a:r>
            <a:r>
              <a:rPr lang="en-GB" sz="1400" dirty="0"/>
              <a:t>range and perform calculations of </a:t>
            </a:r>
            <a:r>
              <a:rPr lang="en-GB" sz="1400" dirty="0" err="1"/>
              <a:t>k_eff</a:t>
            </a:r>
            <a:r>
              <a:rPr lang="en-GB" sz="1400" dirty="0"/>
              <a:t>, but other parameters such as kinetic parameters </a:t>
            </a:r>
            <a:r>
              <a:rPr lang="en-GB" sz="1400" b="1" dirty="0">
                <a:solidFill>
                  <a:srgbClr val="FF0000"/>
                </a:solidFill>
              </a:rPr>
              <a:t>(CIEMAT)</a:t>
            </a:r>
            <a:r>
              <a:rPr lang="en-GB" sz="1400" dirty="0"/>
              <a:t>, </a:t>
            </a:r>
          </a:p>
          <a:p>
            <a:pPr marL="857250" lvl="1" indent="-400050" algn="just">
              <a:spcAft>
                <a:spcPts val="600"/>
              </a:spcAft>
              <a:buFont typeface="+mj-lt"/>
              <a:buAutoNum type="romanLcPeriod"/>
            </a:pPr>
            <a:r>
              <a:rPr lang="en-GB" sz="1400" dirty="0"/>
              <a:t>suitable SINBAD benchmarks for critical isotopes and reactions Fe, O, W, Cu, H2O, both for neutrons and gamma leakages and spectral indices like </a:t>
            </a:r>
            <a:r>
              <a:rPr lang="en-GB" sz="1400" b="1" dirty="0">
                <a:solidFill>
                  <a:srgbClr val="008000"/>
                </a:solidFill>
              </a:rPr>
              <a:t>ASPIS/JANUS, CIAE Fe, OKTAVIAN, FNS, FNG and LLNL </a:t>
            </a:r>
            <a:r>
              <a:rPr lang="en-GB" sz="1400" b="1" dirty="0">
                <a:solidFill>
                  <a:srgbClr val="FF0000"/>
                </a:solidFill>
              </a:rPr>
              <a:t>(UKAEA)</a:t>
            </a:r>
            <a:endParaRPr lang="en-GB" sz="1400" dirty="0"/>
          </a:p>
          <a:p>
            <a:pPr marL="857250" lvl="1" indent="-400050" algn="just">
              <a:spcAft>
                <a:spcPts val="600"/>
              </a:spcAft>
              <a:buFont typeface="+mj-lt"/>
              <a:buAutoNum type="romanLcPeriod"/>
            </a:pPr>
            <a:r>
              <a:rPr lang="en-GB" sz="1400" dirty="0"/>
              <a:t>fast reactor systems </a:t>
            </a:r>
            <a:r>
              <a:rPr lang="en-GB" sz="1400" b="1" dirty="0">
                <a:solidFill>
                  <a:srgbClr val="008000"/>
                </a:solidFill>
              </a:rPr>
              <a:t>GFR2400 and ESFR-SIMPLE</a:t>
            </a:r>
            <a:r>
              <a:rPr lang="en-GB" sz="1400" dirty="0"/>
              <a:t>, which were not investigated in the SANDA project </a:t>
            </a:r>
            <a:r>
              <a:rPr lang="en-GB" sz="1400" b="1" dirty="0">
                <a:solidFill>
                  <a:srgbClr val="FF0000"/>
                </a:solidFill>
              </a:rPr>
              <a:t>(STUBA).</a:t>
            </a:r>
            <a:endParaRPr lang="en-GB" sz="1400" dirty="0"/>
          </a:p>
          <a:p>
            <a:pPr algn="just">
              <a:spcAft>
                <a:spcPts val="600"/>
              </a:spcAft>
            </a:pPr>
            <a:endParaRPr lang="en-GB" sz="1400" b="1" dirty="0">
              <a:solidFill>
                <a:srgbClr val="0000FF"/>
              </a:solidFill>
            </a:endParaRPr>
          </a:p>
          <a:p>
            <a:pPr algn="just">
              <a:spcAft>
                <a:spcPts val="600"/>
              </a:spcAft>
            </a:pPr>
            <a:r>
              <a:rPr lang="en-GB" sz="1400" b="1" dirty="0">
                <a:solidFill>
                  <a:srgbClr val="0000FF"/>
                </a:solidFill>
              </a:rPr>
              <a:t>(MS 5.3 and D5.3)</a:t>
            </a:r>
            <a:endParaRPr lang="en-GB" sz="1400" dirty="0"/>
          </a:p>
        </p:txBody>
      </p:sp>
      <p:sp>
        <p:nvSpPr>
          <p:cNvPr id="3" name="TextBox 2">
            <a:extLst>
              <a:ext uri="{FF2B5EF4-FFF2-40B4-BE49-F238E27FC236}">
                <a16:creationId xmlns:a16="http://schemas.microsoft.com/office/drawing/2014/main" id="{BDCB7B80-7995-4E9A-C7FA-4D74C0BA1240}"/>
              </a:ext>
            </a:extLst>
          </p:cNvPr>
          <p:cNvSpPr txBox="1"/>
          <p:nvPr/>
        </p:nvSpPr>
        <p:spPr>
          <a:xfrm>
            <a:off x="181925" y="897"/>
            <a:ext cx="8867095" cy="923330"/>
          </a:xfrm>
          <a:prstGeom prst="rect">
            <a:avLst/>
          </a:prstGeom>
          <a:noFill/>
        </p:spPr>
        <p:txBody>
          <a:bodyPr wrap="square">
            <a:spAutoFit/>
          </a:bodyPr>
          <a:lstStyle/>
          <a:p>
            <a:r>
              <a:rPr lang="en-GB" b="1" dirty="0"/>
              <a:t>Task 5.2: Analysis of experiments, validation, and data assimilation </a:t>
            </a:r>
            <a:r>
              <a:rPr lang="en-GB" b="1" dirty="0">
                <a:solidFill>
                  <a:srgbClr val="FF0000"/>
                </a:solidFill>
              </a:rPr>
              <a:t>(10 Partners)</a:t>
            </a:r>
          </a:p>
          <a:p>
            <a:r>
              <a:rPr lang="en-GB" b="1" dirty="0">
                <a:solidFill>
                  <a:srgbClr val="FF0000"/>
                </a:solidFill>
              </a:rPr>
              <a:t>Task leader: UPM</a:t>
            </a:r>
          </a:p>
          <a:p>
            <a:r>
              <a:rPr lang="en-GB" dirty="0"/>
              <a:t>Other participants: EPFL, UMAR, IRSN, UU, SCK·CEN, CEA, STUBA, UKAEA, CIEMAT</a:t>
            </a:r>
          </a:p>
        </p:txBody>
      </p:sp>
      <p:sp>
        <p:nvSpPr>
          <p:cNvPr id="2" name="TextBox 1">
            <a:extLst>
              <a:ext uri="{FF2B5EF4-FFF2-40B4-BE49-F238E27FC236}">
                <a16:creationId xmlns:a16="http://schemas.microsoft.com/office/drawing/2014/main" id="{5F3210CA-7AED-2DA6-35FB-6E6969613531}"/>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9</a:t>
            </a:fld>
            <a:r>
              <a:rPr lang="en-GB" sz="1200" dirty="0"/>
              <a:t> -</a:t>
            </a:r>
          </a:p>
        </p:txBody>
      </p:sp>
    </p:spTree>
    <p:extLst>
      <p:ext uri="{BB962C8B-B14F-4D97-AF65-F5344CB8AC3E}">
        <p14:creationId xmlns:p14="http://schemas.microsoft.com/office/powerpoint/2010/main" val="1907968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7815DF5-0027-14F9-8072-8D2EA1209CB9}"/>
              </a:ext>
            </a:extLst>
          </p:cNvPr>
          <p:cNvSpPr txBox="1"/>
          <p:nvPr/>
        </p:nvSpPr>
        <p:spPr>
          <a:xfrm>
            <a:off x="197278" y="1136065"/>
            <a:ext cx="8946722" cy="3123932"/>
          </a:xfrm>
          <a:prstGeom prst="rect">
            <a:avLst/>
          </a:prstGeom>
          <a:noFill/>
        </p:spPr>
        <p:txBody>
          <a:bodyPr wrap="square">
            <a:spAutoFit/>
          </a:bodyPr>
          <a:lstStyle/>
          <a:p>
            <a:pPr algn="just"/>
            <a:r>
              <a:rPr lang="en-GB" sz="1400" b="1" dirty="0"/>
              <a:t>Subtask 5.2.2. Correlations between integral data</a:t>
            </a:r>
          </a:p>
          <a:p>
            <a:pPr marL="285750" indent="-285750" algn="just">
              <a:spcAft>
                <a:spcPts val="600"/>
              </a:spcAft>
              <a:buFont typeface="Arial" panose="020B0604020202020204" pitchFamily="34" charset="0"/>
              <a:buChar char="•"/>
            </a:pPr>
            <a:r>
              <a:rPr lang="en-GB" sz="1400" dirty="0"/>
              <a:t>The main goal of this subtask is to </a:t>
            </a:r>
            <a:r>
              <a:rPr lang="en-GB" sz="1400" b="1" dirty="0">
                <a:solidFill>
                  <a:srgbClr val="008000"/>
                </a:solidFill>
              </a:rPr>
              <a:t>develop a new robust methodology based on Monte Carlo calculations </a:t>
            </a:r>
            <a:r>
              <a:rPr lang="en-GB" sz="1400" dirty="0"/>
              <a:t>of technological parameters on </a:t>
            </a:r>
            <a:r>
              <a:rPr lang="en-GB" sz="1400" dirty="0" err="1"/>
              <a:t>k_eff</a:t>
            </a:r>
            <a:r>
              <a:rPr lang="en-GB" sz="1400" dirty="0"/>
              <a:t> to determine experimental correlations </a:t>
            </a:r>
            <a:r>
              <a:rPr lang="en-GB" sz="1400" b="1" dirty="0">
                <a:solidFill>
                  <a:srgbClr val="FF0000"/>
                </a:solidFill>
              </a:rPr>
              <a:t>(IRSN)</a:t>
            </a:r>
            <a:r>
              <a:rPr lang="en-GB" sz="1400" dirty="0"/>
              <a:t>. </a:t>
            </a:r>
          </a:p>
          <a:p>
            <a:pPr marL="285750" indent="-285750" algn="just">
              <a:spcAft>
                <a:spcPts val="600"/>
              </a:spcAft>
              <a:buFont typeface="Arial" panose="020B0604020202020204" pitchFamily="34" charset="0"/>
              <a:buChar char="•"/>
            </a:pPr>
            <a:r>
              <a:rPr lang="en-GB" sz="1400" dirty="0"/>
              <a:t>Applying and assessing this methodology to an </a:t>
            </a:r>
            <a:r>
              <a:rPr lang="en-GB" sz="1400" b="1" dirty="0">
                <a:solidFill>
                  <a:srgbClr val="008000"/>
                </a:solidFill>
              </a:rPr>
              <a:t>ICSBEP/</a:t>
            </a:r>
            <a:r>
              <a:rPr lang="en-GB" sz="1400" b="1" dirty="0" err="1">
                <a:solidFill>
                  <a:srgbClr val="008000"/>
                </a:solidFill>
              </a:rPr>
              <a:t>IRPhEP</a:t>
            </a:r>
            <a:r>
              <a:rPr lang="en-GB" sz="1400" b="1" dirty="0">
                <a:solidFill>
                  <a:srgbClr val="008000"/>
                </a:solidFill>
              </a:rPr>
              <a:t> </a:t>
            </a:r>
            <a:r>
              <a:rPr lang="en-GB" sz="1400" dirty="0"/>
              <a:t>selection of critical benchmarks with high similarities for current LWRs, advanced systems and SMRs (e.g. </a:t>
            </a:r>
            <a:r>
              <a:rPr lang="en-GB" sz="1400" b="1" dirty="0">
                <a:solidFill>
                  <a:srgbClr val="008000"/>
                </a:solidFill>
              </a:rPr>
              <a:t>LEU-COMP-THERMs, MIX-COMP-THERM</a:t>
            </a:r>
            <a:r>
              <a:rPr lang="en-GB" sz="1400" dirty="0"/>
              <a:t>, etc). This will allow to quantify the relative independence of the selected experimental measurements (that use the same fuel material, common instrumentation, etc.) to be included in GLLS approach. Consequently, the assimilation process which is based on an effective selection of experimental benchmarks will benefit of this work. </a:t>
            </a:r>
          </a:p>
          <a:p>
            <a:pPr marL="285750" indent="-285750" algn="just">
              <a:spcAft>
                <a:spcPts val="600"/>
              </a:spcAft>
              <a:buFont typeface="Arial" panose="020B0604020202020204" pitchFamily="34" charset="0"/>
              <a:buChar char="•"/>
            </a:pPr>
            <a:r>
              <a:rPr lang="en-GB" sz="1400" b="1" dirty="0">
                <a:solidFill>
                  <a:srgbClr val="008000"/>
                </a:solidFill>
              </a:rPr>
              <a:t>Efficient nuclear data assimilation techniques </a:t>
            </a:r>
            <a:r>
              <a:rPr lang="en-GB" sz="1400" dirty="0"/>
              <a:t>to provide evaluators with meaningful feedback for JEFF-4 will be explored. Target nuclides will be </a:t>
            </a:r>
            <a:r>
              <a:rPr lang="en-GB" sz="1400" b="1" baseline="30000" dirty="0">
                <a:solidFill>
                  <a:srgbClr val="008000"/>
                </a:solidFill>
              </a:rPr>
              <a:t>235</a:t>
            </a:r>
            <a:r>
              <a:rPr lang="en-GB" sz="1400" b="1" dirty="0">
                <a:solidFill>
                  <a:srgbClr val="008000"/>
                </a:solidFill>
              </a:rPr>
              <a:t>U, </a:t>
            </a:r>
            <a:r>
              <a:rPr lang="en-GB" sz="1400" b="1" baseline="30000" dirty="0">
                <a:solidFill>
                  <a:srgbClr val="008000"/>
                </a:solidFill>
              </a:rPr>
              <a:t>238</a:t>
            </a:r>
            <a:r>
              <a:rPr lang="en-GB" sz="1400" b="1" dirty="0">
                <a:solidFill>
                  <a:srgbClr val="008000"/>
                </a:solidFill>
              </a:rPr>
              <a:t>U, </a:t>
            </a:r>
            <a:r>
              <a:rPr lang="en-GB" sz="1400" b="1" baseline="30000" dirty="0">
                <a:solidFill>
                  <a:srgbClr val="008000"/>
                </a:solidFill>
              </a:rPr>
              <a:t>239</a:t>
            </a:r>
            <a:r>
              <a:rPr lang="en-GB" sz="1400" b="1" dirty="0">
                <a:solidFill>
                  <a:srgbClr val="008000"/>
                </a:solidFill>
              </a:rPr>
              <a:t>Pu and </a:t>
            </a:r>
            <a:r>
              <a:rPr lang="en-GB" sz="1400" b="1" baseline="30000" dirty="0">
                <a:solidFill>
                  <a:srgbClr val="008000"/>
                </a:solidFill>
              </a:rPr>
              <a:t>240</a:t>
            </a:r>
            <a:r>
              <a:rPr lang="en-GB" sz="1400" b="1" dirty="0">
                <a:solidFill>
                  <a:srgbClr val="008000"/>
                </a:solidFill>
              </a:rPr>
              <a:t>Pu </a:t>
            </a:r>
            <a:r>
              <a:rPr lang="en-GB" sz="1400" b="1" dirty="0">
                <a:solidFill>
                  <a:srgbClr val="FF0000"/>
                </a:solidFill>
              </a:rPr>
              <a:t>(IRSN, UMARIBOR)</a:t>
            </a:r>
            <a:r>
              <a:rPr lang="en-GB" sz="1400" dirty="0"/>
              <a:t>. </a:t>
            </a:r>
          </a:p>
          <a:p>
            <a:pPr marL="285750" indent="-285750" algn="just">
              <a:spcAft>
                <a:spcPts val="600"/>
              </a:spcAft>
              <a:buFont typeface="Arial" panose="020B0604020202020204" pitchFamily="34" charset="0"/>
              <a:buChar char="•"/>
            </a:pPr>
            <a:r>
              <a:rPr lang="en-GB" sz="1400" b="1" dirty="0">
                <a:solidFill>
                  <a:srgbClr val="008000"/>
                </a:solidFill>
              </a:rPr>
              <a:t>Consistency between the data assimilation results using different choices of integral benchmarks </a:t>
            </a:r>
            <a:r>
              <a:rPr lang="en-GB" sz="1400" dirty="0"/>
              <a:t>(ICSBEP, </a:t>
            </a:r>
            <a:r>
              <a:rPr lang="en-GB" sz="1400" dirty="0" err="1"/>
              <a:t>IRPhEP</a:t>
            </a:r>
            <a:r>
              <a:rPr lang="en-GB" sz="1400" dirty="0"/>
              <a:t> and SEFOR experiments) and experimental data (</a:t>
            </a:r>
            <a:r>
              <a:rPr lang="en-GB" sz="1400" dirty="0" err="1"/>
              <a:t>k_eff</a:t>
            </a:r>
            <a:r>
              <a:rPr lang="en-GB" sz="1400" dirty="0"/>
              <a:t>, spectral indices and reactivity coefficients such as coolant voiding, Doppler broadening, or reflector-worth values) will be studied </a:t>
            </a:r>
            <a:r>
              <a:rPr lang="en-GB" sz="1400" b="1" dirty="0">
                <a:solidFill>
                  <a:srgbClr val="FF0000"/>
                </a:solidFill>
              </a:rPr>
              <a:t>(UPM)</a:t>
            </a:r>
            <a:r>
              <a:rPr lang="en-GB" sz="1400" dirty="0"/>
              <a:t> </a:t>
            </a:r>
            <a:r>
              <a:rPr lang="en-GB" sz="1400" b="1" dirty="0">
                <a:solidFill>
                  <a:srgbClr val="0000FF"/>
                </a:solidFill>
              </a:rPr>
              <a:t>(D5.3)</a:t>
            </a:r>
            <a:r>
              <a:rPr lang="en-GB" sz="1400" dirty="0"/>
              <a:t>.</a:t>
            </a:r>
          </a:p>
        </p:txBody>
      </p:sp>
      <p:sp>
        <p:nvSpPr>
          <p:cNvPr id="2" name="TextBox 1">
            <a:extLst>
              <a:ext uri="{FF2B5EF4-FFF2-40B4-BE49-F238E27FC236}">
                <a16:creationId xmlns:a16="http://schemas.microsoft.com/office/drawing/2014/main" id="{6CB55B08-4120-D8F6-37C1-EA29B5C61502}"/>
              </a:ext>
            </a:extLst>
          </p:cNvPr>
          <p:cNvSpPr txBox="1"/>
          <p:nvPr/>
        </p:nvSpPr>
        <p:spPr>
          <a:xfrm>
            <a:off x="181925" y="897"/>
            <a:ext cx="8867095" cy="923330"/>
          </a:xfrm>
          <a:prstGeom prst="rect">
            <a:avLst/>
          </a:prstGeom>
          <a:noFill/>
        </p:spPr>
        <p:txBody>
          <a:bodyPr wrap="square">
            <a:spAutoFit/>
          </a:bodyPr>
          <a:lstStyle/>
          <a:p>
            <a:r>
              <a:rPr lang="en-GB" b="1" dirty="0"/>
              <a:t>Task 5.2: Analysis of experiments, validation, and data assimilation </a:t>
            </a:r>
            <a:r>
              <a:rPr lang="en-GB" b="1" dirty="0">
                <a:solidFill>
                  <a:srgbClr val="FF0000"/>
                </a:solidFill>
              </a:rPr>
              <a:t>(10 Partners)</a:t>
            </a:r>
          </a:p>
          <a:p>
            <a:r>
              <a:rPr lang="en-GB" b="1" dirty="0">
                <a:solidFill>
                  <a:srgbClr val="FF0000"/>
                </a:solidFill>
              </a:rPr>
              <a:t>Task leader: UPM</a:t>
            </a:r>
          </a:p>
          <a:p>
            <a:r>
              <a:rPr lang="en-GB" dirty="0"/>
              <a:t>Other participants: EPFL, UMAR, IRSN, UU, SCK·CEN, CEA, STUBA, UKAEA, CIEMAT</a:t>
            </a:r>
          </a:p>
        </p:txBody>
      </p:sp>
      <p:sp>
        <p:nvSpPr>
          <p:cNvPr id="3" name="TextBox 2">
            <a:extLst>
              <a:ext uri="{FF2B5EF4-FFF2-40B4-BE49-F238E27FC236}">
                <a16:creationId xmlns:a16="http://schemas.microsoft.com/office/drawing/2014/main" id="{379778CE-9610-7EA3-F5E2-8829E165702E}"/>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10</a:t>
            </a:fld>
            <a:r>
              <a:rPr lang="en-GB" sz="1200" dirty="0"/>
              <a:t> -</a:t>
            </a:r>
          </a:p>
        </p:txBody>
      </p:sp>
    </p:spTree>
    <p:extLst>
      <p:ext uri="{BB962C8B-B14F-4D97-AF65-F5344CB8AC3E}">
        <p14:creationId xmlns:p14="http://schemas.microsoft.com/office/powerpoint/2010/main" val="261837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7815DF5-0027-14F9-8072-8D2EA1209CB9}"/>
              </a:ext>
            </a:extLst>
          </p:cNvPr>
          <p:cNvSpPr txBox="1"/>
          <p:nvPr/>
        </p:nvSpPr>
        <p:spPr>
          <a:xfrm>
            <a:off x="197278" y="1136065"/>
            <a:ext cx="8767210" cy="4555093"/>
          </a:xfrm>
          <a:prstGeom prst="rect">
            <a:avLst/>
          </a:prstGeom>
          <a:noFill/>
        </p:spPr>
        <p:txBody>
          <a:bodyPr wrap="square">
            <a:spAutoFit/>
          </a:bodyPr>
          <a:lstStyle/>
          <a:p>
            <a:pPr algn="just"/>
            <a:r>
              <a:rPr lang="en-GB" sz="1400" b="1" dirty="0"/>
              <a:t>Subtask 5.2.3. Assimilation using group-averaged data, derivation of JEFF4 trends</a:t>
            </a:r>
          </a:p>
          <a:p>
            <a:pPr marL="285750" indent="-285750" algn="just">
              <a:spcAft>
                <a:spcPts val="600"/>
              </a:spcAft>
              <a:buFont typeface="Arial" panose="020B0604020202020204" pitchFamily="34" charset="0"/>
              <a:buChar char="•"/>
            </a:pPr>
            <a:r>
              <a:rPr lang="en-GB" sz="1400" dirty="0"/>
              <a:t>The goal of the proposed work is </a:t>
            </a:r>
            <a:r>
              <a:rPr lang="en-GB" sz="1400" b="1" dirty="0">
                <a:solidFill>
                  <a:srgbClr val="008000"/>
                </a:solidFill>
              </a:rPr>
              <a:t>to investigate nuclear data assimilation techniques </a:t>
            </a:r>
            <a:r>
              <a:rPr lang="en-GB" sz="1400" dirty="0"/>
              <a:t>to be used more efficiently to provide feedback to the evaluators, by the development of advanced Bayesian techniques as well as the proper selection of experimental data, </a:t>
            </a:r>
            <a:r>
              <a:rPr lang="en-GB" sz="1400" b="1" dirty="0">
                <a:solidFill>
                  <a:srgbClr val="008000"/>
                </a:solidFill>
              </a:rPr>
              <a:t>both energy dependent (EXFOR) and integral experimental data (</a:t>
            </a:r>
            <a:r>
              <a:rPr lang="en-GB" sz="1400" b="1" dirty="0" err="1">
                <a:solidFill>
                  <a:srgbClr val="008000"/>
                </a:solidFill>
              </a:rPr>
              <a:t>beta_eff</a:t>
            </a:r>
            <a:r>
              <a:rPr lang="en-GB" sz="1400" b="1" dirty="0">
                <a:solidFill>
                  <a:srgbClr val="008000"/>
                </a:solidFill>
              </a:rPr>
              <a:t>, </a:t>
            </a:r>
            <a:r>
              <a:rPr lang="en-GB" sz="1400" b="1" dirty="0" err="1">
                <a:solidFill>
                  <a:srgbClr val="008000"/>
                </a:solidFill>
              </a:rPr>
              <a:t>k_eff</a:t>
            </a:r>
            <a:r>
              <a:rPr lang="en-GB" sz="1400" b="1" dirty="0">
                <a:solidFill>
                  <a:srgbClr val="008000"/>
                </a:solidFill>
              </a:rPr>
              <a:t>, spectral indexes, reactivity coefficients and PIE measurements)</a:t>
            </a:r>
            <a:r>
              <a:rPr lang="en-GB" sz="1400" dirty="0"/>
              <a:t>. The feedback to the  evaluators will not be provided at the multi-group level (constant quantity for an energy range) as it was usually the case in the past, but at the nuclear parameter level, e.g., for any parameter available in the ENDF-6 format such a resonance parameters. The targeted nuclides will be </a:t>
            </a:r>
            <a:r>
              <a:rPr lang="en-GB" sz="1400" b="1" dirty="0">
                <a:solidFill>
                  <a:srgbClr val="008000"/>
                </a:solidFill>
              </a:rPr>
              <a:t>238U, 235U, 239Pu and 240Pu </a:t>
            </a:r>
            <a:r>
              <a:rPr lang="en-GB" sz="1400" dirty="0"/>
              <a:t>and the most relevant FP data and their impact on thermal and fast reactors applications (from current LWR to SMR and Gen-IV FBR) </a:t>
            </a:r>
            <a:r>
              <a:rPr lang="en-GB" sz="1400" b="1" dirty="0">
                <a:solidFill>
                  <a:srgbClr val="FF0000"/>
                </a:solidFill>
              </a:rPr>
              <a:t>(CEA, EPFL, SCK, UMARIBOR)</a:t>
            </a:r>
            <a:r>
              <a:rPr lang="en-GB" sz="1400" dirty="0"/>
              <a:t>. </a:t>
            </a:r>
          </a:p>
          <a:p>
            <a:pPr marL="285750" indent="-285750" algn="just">
              <a:spcAft>
                <a:spcPts val="600"/>
              </a:spcAft>
              <a:buFont typeface="Arial" panose="020B0604020202020204" pitchFamily="34" charset="0"/>
              <a:buChar char="•"/>
            </a:pPr>
            <a:r>
              <a:rPr lang="en-GB" sz="1400" dirty="0"/>
              <a:t>In addition, one outcome of these techniques will be the prioritization of new experiments which will be added to the HPRL with the corresponding </a:t>
            </a:r>
            <a:r>
              <a:rPr lang="en-GB" sz="1400" b="1" dirty="0">
                <a:solidFill>
                  <a:srgbClr val="008000"/>
                </a:solidFill>
              </a:rPr>
              <a:t>Target Accuracy Requirement  (TAR) calculations </a:t>
            </a:r>
            <a:r>
              <a:rPr lang="en-GB" sz="1400" b="1" dirty="0">
                <a:solidFill>
                  <a:srgbClr val="FF0000"/>
                </a:solidFill>
              </a:rPr>
              <a:t>(UPM, SCK)</a:t>
            </a:r>
            <a:r>
              <a:rPr lang="en-GB" sz="1400" dirty="0"/>
              <a:t> </a:t>
            </a:r>
            <a:r>
              <a:rPr lang="en-GB" sz="1400" b="1" dirty="0">
                <a:solidFill>
                  <a:srgbClr val="0000FF"/>
                </a:solidFill>
              </a:rPr>
              <a:t>(D5.4)</a:t>
            </a:r>
            <a:r>
              <a:rPr lang="en-GB" sz="1400" dirty="0"/>
              <a:t>. </a:t>
            </a:r>
          </a:p>
          <a:p>
            <a:pPr algn="just"/>
            <a:endParaRPr lang="en-GB" sz="1400" dirty="0"/>
          </a:p>
          <a:p>
            <a:pPr algn="just"/>
            <a:r>
              <a:rPr lang="en-GB" sz="1400" b="1" dirty="0"/>
              <a:t>Subtask 5.2.4. Direct inclusion of EXFOR data in a global assimilation process at the level of nuclear model parameters</a:t>
            </a:r>
          </a:p>
          <a:p>
            <a:pPr marL="285750" indent="-285750" algn="just">
              <a:buFont typeface="Arial" panose="020B0604020202020204" pitchFamily="34" charset="0"/>
              <a:buChar char="•"/>
            </a:pPr>
            <a:r>
              <a:rPr lang="en-GB" sz="1400" dirty="0"/>
              <a:t>The goal is to combine both energy dependent (EXFOR) and integral experimental data (beta eff, </a:t>
            </a:r>
            <a:r>
              <a:rPr lang="en-GB" sz="1400" dirty="0" err="1"/>
              <a:t>keff</a:t>
            </a:r>
            <a:r>
              <a:rPr lang="en-GB" sz="1400" dirty="0"/>
              <a:t>, PIE measurements) when performing data assimilation exercises to provide feedback to the evaluators. </a:t>
            </a:r>
            <a:r>
              <a:rPr lang="en-GB" sz="1400" b="1" dirty="0">
                <a:solidFill>
                  <a:srgbClr val="008000"/>
                </a:solidFill>
              </a:rPr>
              <a:t>Moreover, the feedback to the evaluators</a:t>
            </a:r>
            <a:r>
              <a:rPr lang="en-GB" sz="1400" dirty="0"/>
              <a:t> will not be at the multi-group level, as is common, but </a:t>
            </a:r>
            <a:r>
              <a:rPr lang="en-GB" sz="1400" b="1" dirty="0">
                <a:solidFill>
                  <a:srgbClr val="008000"/>
                </a:solidFill>
              </a:rPr>
              <a:t>at the nuclear parameter level (any parameter available in the ENDF-6 format)</a:t>
            </a:r>
            <a:r>
              <a:rPr lang="en-GB" sz="1400" dirty="0"/>
              <a:t>. The target nuclides are </a:t>
            </a:r>
            <a:r>
              <a:rPr lang="en-GB" sz="1400" b="1" dirty="0">
                <a:solidFill>
                  <a:srgbClr val="008000"/>
                </a:solidFill>
              </a:rPr>
              <a:t>235U, 239Pu and 240Pu </a:t>
            </a:r>
            <a:r>
              <a:rPr lang="en-GB" sz="1400" b="1" dirty="0">
                <a:solidFill>
                  <a:srgbClr val="FF0000"/>
                </a:solidFill>
              </a:rPr>
              <a:t>(CEA UU, EPFL)</a:t>
            </a:r>
            <a:r>
              <a:rPr lang="en-GB" sz="1400" dirty="0"/>
              <a:t> </a:t>
            </a:r>
            <a:r>
              <a:rPr lang="en-GB" sz="1400" b="1" dirty="0">
                <a:solidFill>
                  <a:srgbClr val="0000FF"/>
                </a:solidFill>
              </a:rPr>
              <a:t>(D5.4)</a:t>
            </a:r>
            <a:r>
              <a:rPr lang="en-GB" sz="1400" dirty="0"/>
              <a:t>.</a:t>
            </a:r>
          </a:p>
        </p:txBody>
      </p:sp>
      <p:sp>
        <p:nvSpPr>
          <p:cNvPr id="7" name="TextBox 6">
            <a:extLst>
              <a:ext uri="{FF2B5EF4-FFF2-40B4-BE49-F238E27FC236}">
                <a16:creationId xmlns:a16="http://schemas.microsoft.com/office/drawing/2014/main" id="{70628FA1-78DA-0496-9DDB-9CFD231FE930}"/>
              </a:ext>
            </a:extLst>
          </p:cNvPr>
          <p:cNvSpPr txBox="1"/>
          <p:nvPr/>
        </p:nvSpPr>
        <p:spPr>
          <a:xfrm>
            <a:off x="181925" y="897"/>
            <a:ext cx="8867095" cy="923330"/>
          </a:xfrm>
          <a:prstGeom prst="rect">
            <a:avLst/>
          </a:prstGeom>
          <a:noFill/>
        </p:spPr>
        <p:txBody>
          <a:bodyPr wrap="square">
            <a:spAutoFit/>
          </a:bodyPr>
          <a:lstStyle/>
          <a:p>
            <a:r>
              <a:rPr lang="en-GB" b="1" dirty="0"/>
              <a:t>Task 5.2: Analysis of experiments, validation, and data assimilation </a:t>
            </a:r>
            <a:r>
              <a:rPr lang="en-GB" b="1" dirty="0">
                <a:solidFill>
                  <a:srgbClr val="FF0000"/>
                </a:solidFill>
              </a:rPr>
              <a:t>(10 Partners)</a:t>
            </a:r>
          </a:p>
          <a:p>
            <a:r>
              <a:rPr lang="en-GB" b="1" dirty="0">
                <a:solidFill>
                  <a:srgbClr val="FF0000"/>
                </a:solidFill>
              </a:rPr>
              <a:t>Task leader: UPM</a:t>
            </a:r>
          </a:p>
          <a:p>
            <a:r>
              <a:rPr lang="en-GB" dirty="0"/>
              <a:t>Other participants: EPFL, UMAR, IRSN, UU, SCK·CEN, CEA, STUBA, UKAEA, CIEMAT</a:t>
            </a:r>
          </a:p>
        </p:txBody>
      </p:sp>
      <p:sp>
        <p:nvSpPr>
          <p:cNvPr id="2" name="TextBox 1">
            <a:extLst>
              <a:ext uri="{FF2B5EF4-FFF2-40B4-BE49-F238E27FC236}">
                <a16:creationId xmlns:a16="http://schemas.microsoft.com/office/drawing/2014/main" id="{3CB3A522-833F-46BF-03FB-E3997C9E50DD}"/>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11</a:t>
            </a:fld>
            <a:r>
              <a:rPr lang="en-GB" sz="1200" dirty="0"/>
              <a:t> -</a:t>
            </a:r>
          </a:p>
        </p:txBody>
      </p:sp>
    </p:spTree>
    <p:extLst>
      <p:ext uri="{BB962C8B-B14F-4D97-AF65-F5344CB8AC3E}">
        <p14:creationId xmlns:p14="http://schemas.microsoft.com/office/powerpoint/2010/main" val="372546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1518AE-8765-F467-CE17-AE1EF72E3CED}"/>
              </a:ext>
            </a:extLst>
          </p:cNvPr>
          <p:cNvSpPr txBox="1"/>
          <p:nvPr/>
        </p:nvSpPr>
        <p:spPr>
          <a:xfrm>
            <a:off x="191914" y="1129762"/>
            <a:ext cx="8352928" cy="923330"/>
          </a:xfrm>
          <a:prstGeom prst="rect">
            <a:avLst/>
          </a:prstGeom>
          <a:noFill/>
        </p:spPr>
        <p:txBody>
          <a:bodyPr wrap="square">
            <a:spAutoFit/>
          </a:bodyPr>
          <a:lstStyle/>
          <a:p>
            <a:r>
              <a:rPr lang="en-GB" b="1" dirty="0"/>
              <a:t>Task 5.3: New integral experiments and validation data </a:t>
            </a:r>
            <a:r>
              <a:rPr lang="en-GB" b="1" dirty="0">
                <a:solidFill>
                  <a:srgbClr val="FF0000"/>
                </a:solidFill>
              </a:rPr>
              <a:t> (4 Partners)</a:t>
            </a:r>
            <a:r>
              <a:rPr lang="en-GB" b="1" dirty="0"/>
              <a:t> </a:t>
            </a:r>
          </a:p>
          <a:p>
            <a:r>
              <a:rPr lang="en-GB" b="1" dirty="0">
                <a:solidFill>
                  <a:srgbClr val="FF0000"/>
                </a:solidFill>
              </a:rPr>
              <a:t>Task leader: CEA</a:t>
            </a:r>
            <a:endParaRPr lang="en-GB" dirty="0">
              <a:solidFill>
                <a:srgbClr val="FF0000"/>
              </a:solidFill>
            </a:endParaRPr>
          </a:p>
          <a:p>
            <a:r>
              <a:rPr lang="en-GB" dirty="0"/>
              <a:t>Other participants: CVREZ, SCK·CEN, IRSN</a:t>
            </a:r>
          </a:p>
        </p:txBody>
      </p:sp>
      <p:sp>
        <p:nvSpPr>
          <p:cNvPr id="4" name="TextBox 3">
            <a:extLst>
              <a:ext uri="{FF2B5EF4-FFF2-40B4-BE49-F238E27FC236}">
                <a16:creationId xmlns:a16="http://schemas.microsoft.com/office/drawing/2014/main" id="{47537D5D-655C-4694-51CA-616F67418D5B}"/>
              </a:ext>
            </a:extLst>
          </p:cNvPr>
          <p:cNvSpPr txBox="1"/>
          <p:nvPr/>
        </p:nvSpPr>
        <p:spPr>
          <a:xfrm>
            <a:off x="201892" y="260648"/>
            <a:ext cx="4572000" cy="461665"/>
          </a:xfrm>
          <a:prstGeom prst="rect">
            <a:avLst/>
          </a:prstGeom>
          <a:noFill/>
        </p:spPr>
        <p:txBody>
          <a:bodyPr wrap="square">
            <a:spAutoFit/>
          </a:bodyPr>
          <a:lstStyle/>
          <a:p>
            <a:r>
              <a:rPr lang="en-GB" sz="2400" b="1" dirty="0"/>
              <a:t>Brief description of Task/</a:t>
            </a:r>
            <a:r>
              <a:rPr lang="en-GB" sz="2400" b="1" dirty="0" err="1"/>
              <a:t>SubTasks</a:t>
            </a:r>
            <a:r>
              <a:rPr lang="en-GB" sz="2400" b="1" dirty="0"/>
              <a:t> </a:t>
            </a:r>
          </a:p>
        </p:txBody>
      </p:sp>
      <p:sp>
        <p:nvSpPr>
          <p:cNvPr id="6" name="TextBox 5">
            <a:extLst>
              <a:ext uri="{FF2B5EF4-FFF2-40B4-BE49-F238E27FC236}">
                <a16:creationId xmlns:a16="http://schemas.microsoft.com/office/drawing/2014/main" id="{A9F6F064-9E48-EB27-E957-734143268F13}"/>
              </a:ext>
            </a:extLst>
          </p:cNvPr>
          <p:cNvSpPr txBox="1"/>
          <p:nvPr/>
        </p:nvSpPr>
        <p:spPr>
          <a:xfrm>
            <a:off x="188939" y="2276872"/>
            <a:ext cx="8686840" cy="3046988"/>
          </a:xfrm>
          <a:prstGeom prst="rect">
            <a:avLst/>
          </a:prstGeom>
          <a:noFill/>
          <a:ln>
            <a:solidFill>
              <a:schemeClr val="tx1"/>
            </a:solidFill>
          </a:ln>
        </p:spPr>
        <p:txBody>
          <a:bodyPr wrap="square">
            <a:spAutoFit/>
          </a:bodyPr>
          <a:lstStyle/>
          <a:p>
            <a:pPr marL="285750" indent="-285750">
              <a:buFont typeface="Arial" panose="020B0604020202020204" pitchFamily="34" charset="0"/>
              <a:buChar char="•"/>
            </a:pPr>
            <a:r>
              <a:rPr lang="en-GB" sz="1600" dirty="0"/>
              <a:t>The goal is </a:t>
            </a:r>
            <a:r>
              <a:rPr lang="en-GB" sz="1600" b="1" dirty="0">
                <a:solidFill>
                  <a:srgbClr val="008000"/>
                </a:solidFill>
              </a:rPr>
              <a:t>to support integral experiments useful for the validation of nuclear data</a:t>
            </a:r>
            <a:r>
              <a:rPr lang="en-GB" sz="1600" dirty="0"/>
              <a:t>. </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Thanks to these experiments, it will be possible </a:t>
            </a:r>
            <a:r>
              <a:rPr lang="en-GB" sz="1600" b="1" dirty="0">
                <a:solidFill>
                  <a:srgbClr val="008000"/>
                </a:solidFill>
              </a:rPr>
              <a:t>to assess the performance of new JEFF evaluations </a:t>
            </a:r>
            <a:r>
              <a:rPr lang="en-GB" sz="1600" dirty="0"/>
              <a:t>for different applications and, if required, proceed with a precise integral data assimilation on nuclear data. </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The experiments address </a:t>
            </a:r>
            <a:r>
              <a:rPr lang="en-GB" sz="1600" b="1" dirty="0">
                <a:solidFill>
                  <a:srgbClr val="008000"/>
                </a:solidFill>
              </a:rPr>
              <a:t>iron</a:t>
            </a:r>
            <a:r>
              <a:rPr lang="en-GB" sz="1600" dirty="0"/>
              <a:t> (reflector – shielding), </a:t>
            </a:r>
            <a:r>
              <a:rPr lang="en-GB" sz="1600" b="1" dirty="0">
                <a:solidFill>
                  <a:srgbClr val="008000"/>
                </a:solidFill>
              </a:rPr>
              <a:t>aluminium</a:t>
            </a:r>
            <a:r>
              <a:rPr lang="en-GB" sz="1600" dirty="0"/>
              <a:t> (structural material) and </a:t>
            </a:r>
            <a:r>
              <a:rPr lang="en-GB" sz="1600" b="1" dirty="0">
                <a:solidFill>
                  <a:srgbClr val="008000"/>
                </a:solidFill>
              </a:rPr>
              <a:t>fission products</a:t>
            </a:r>
            <a:r>
              <a:rPr lang="en-GB" sz="1600" dirty="0"/>
              <a:t> (sample oscillations for burnup calculations). </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This task will provide </a:t>
            </a:r>
            <a:r>
              <a:rPr lang="en-GB" sz="1600" b="1" dirty="0">
                <a:solidFill>
                  <a:srgbClr val="008000"/>
                </a:solidFill>
              </a:rPr>
              <a:t>additional recommendations for the European experimental infrastructure </a:t>
            </a:r>
            <a:r>
              <a:rPr lang="en-GB" sz="1600" dirty="0"/>
              <a:t>(facilities, nuclear materials, equipment, instrumentation…) </a:t>
            </a:r>
            <a:r>
              <a:rPr lang="en-GB" sz="1600" b="1" dirty="0">
                <a:solidFill>
                  <a:srgbClr val="008000"/>
                </a:solidFill>
              </a:rPr>
              <a:t>and expertise </a:t>
            </a:r>
            <a:r>
              <a:rPr lang="en-GB" sz="1600" dirty="0"/>
              <a:t>needed for nuclear data validation of a recent NEA Task Force on ZPRs.</a:t>
            </a:r>
          </a:p>
        </p:txBody>
      </p:sp>
      <p:sp>
        <p:nvSpPr>
          <p:cNvPr id="2" name="TextBox 1">
            <a:extLst>
              <a:ext uri="{FF2B5EF4-FFF2-40B4-BE49-F238E27FC236}">
                <a16:creationId xmlns:a16="http://schemas.microsoft.com/office/drawing/2014/main" id="{470F4F1E-E88E-DB65-27B5-CF0785D4BB26}"/>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12</a:t>
            </a:fld>
            <a:r>
              <a:rPr lang="en-GB" sz="1200" dirty="0"/>
              <a:t> -</a:t>
            </a:r>
          </a:p>
        </p:txBody>
      </p:sp>
    </p:spTree>
    <p:extLst>
      <p:ext uri="{BB962C8B-B14F-4D97-AF65-F5344CB8AC3E}">
        <p14:creationId xmlns:p14="http://schemas.microsoft.com/office/powerpoint/2010/main" val="1473234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AA4501-1DA8-DF4F-C743-4F48E9D181C1}"/>
              </a:ext>
            </a:extLst>
          </p:cNvPr>
          <p:cNvSpPr txBox="1"/>
          <p:nvPr/>
        </p:nvSpPr>
        <p:spPr>
          <a:xfrm>
            <a:off x="191914" y="1158043"/>
            <a:ext cx="8352928" cy="923330"/>
          </a:xfrm>
          <a:prstGeom prst="rect">
            <a:avLst/>
          </a:prstGeom>
          <a:noFill/>
        </p:spPr>
        <p:txBody>
          <a:bodyPr wrap="square">
            <a:spAutoFit/>
          </a:bodyPr>
          <a:lstStyle/>
          <a:p>
            <a:r>
              <a:rPr lang="en-GB" b="1" dirty="0"/>
              <a:t>Task 5.3: New integral experiments and validation data  </a:t>
            </a:r>
            <a:r>
              <a:rPr lang="en-GB" b="1" dirty="0">
                <a:solidFill>
                  <a:srgbClr val="FF0000"/>
                </a:solidFill>
              </a:rPr>
              <a:t>(4 Partners)</a:t>
            </a:r>
            <a:r>
              <a:rPr lang="en-GB" b="1" dirty="0"/>
              <a:t> </a:t>
            </a:r>
          </a:p>
          <a:p>
            <a:r>
              <a:rPr lang="en-GB" b="1" dirty="0">
                <a:solidFill>
                  <a:srgbClr val="FF0000"/>
                </a:solidFill>
              </a:rPr>
              <a:t>Task leader: CEA</a:t>
            </a:r>
            <a:endParaRPr lang="en-GB" dirty="0"/>
          </a:p>
          <a:p>
            <a:r>
              <a:rPr lang="en-GB" dirty="0"/>
              <a:t>Other participants: CVREZ, SCK·CEN, IRSN</a:t>
            </a:r>
          </a:p>
        </p:txBody>
      </p:sp>
      <p:sp>
        <p:nvSpPr>
          <p:cNvPr id="5" name="TextBox 4">
            <a:extLst>
              <a:ext uri="{FF2B5EF4-FFF2-40B4-BE49-F238E27FC236}">
                <a16:creationId xmlns:a16="http://schemas.microsoft.com/office/drawing/2014/main" id="{5C78D6E9-0D45-4194-5B07-F83FD815B6D2}"/>
              </a:ext>
            </a:extLst>
          </p:cNvPr>
          <p:cNvSpPr txBox="1"/>
          <p:nvPr/>
        </p:nvSpPr>
        <p:spPr>
          <a:xfrm>
            <a:off x="620987" y="2169967"/>
            <a:ext cx="7128792" cy="923330"/>
          </a:xfrm>
          <a:prstGeom prst="rect">
            <a:avLst/>
          </a:prstGeom>
          <a:noFill/>
        </p:spPr>
        <p:txBody>
          <a:bodyPr wrap="square">
            <a:spAutoFit/>
          </a:bodyPr>
          <a:lstStyle/>
          <a:p>
            <a:r>
              <a:rPr lang="en-GB" b="1" dirty="0"/>
              <a:t>Subtask 5.3.1</a:t>
            </a:r>
            <a:r>
              <a:rPr lang="en-GB" dirty="0"/>
              <a:t>. Experiments in LR-0 and other reactors</a:t>
            </a:r>
          </a:p>
          <a:p>
            <a:r>
              <a:rPr lang="en-GB" dirty="0"/>
              <a:t>CVREZ, CEA </a:t>
            </a:r>
          </a:p>
          <a:p>
            <a:r>
              <a:rPr lang="en-GB" b="1" dirty="0">
                <a:latin typeface="Arial" panose="020B0604020202020204" pitchFamily="34" charset="0"/>
                <a:cs typeface="Arial" panose="020B0604020202020204" pitchFamily="34" charset="0"/>
              </a:rPr>
              <a:t>→</a:t>
            </a:r>
            <a:r>
              <a:rPr lang="en-GB" b="1" dirty="0"/>
              <a:t>D5.5: </a:t>
            </a:r>
            <a:r>
              <a:rPr lang="en-GB" dirty="0"/>
              <a:t>Experiments in LR-0, </a:t>
            </a:r>
            <a:r>
              <a:rPr lang="en-GB" b="1" dirty="0"/>
              <a:t>M36</a:t>
            </a:r>
            <a:endParaRPr lang="en-GB" dirty="0"/>
          </a:p>
        </p:txBody>
      </p:sp>
      <p:sp>
        <p:nvSpPr>
          <p:cNvPr id="8" name="TextBox 7">
            <a:extLst>
              <a:ext uri="{FF2B5EF4-FFF2-40B4-BE49-F238E27FC236}">
                <a16:creationId xmlns:a16="http://schemas.microsoft.com/office/drawing/2014/main" id="{DA99F215-33ED-C062-E291-C22C53A86E85}"/>
              </a:ext>
            </a:extLst>
          </p:cNvPr>
          <p:cNvSpPr txBox="1"/>
          <p:nvPr/>
        </p:nvSpPr>
        <p:spPr>
          <a:xfrm>
            <a:off x="620986" y="3153742"/>
            <a:ext cx="8127477" cy="923330"/>
          </a:xfrm>
          <a:prstGeom prst="rect">
            <a:avLst/>
          </a:prstGeom>
          <a:noFill/>
        </p:spPr>
        <p:txBody>
          <a:bodyPr wrap="square">
            <a:spAutoFit/>
          </a:bodyPr>
          <a:lstStyle/>
          <a:p>
            <a:r>
              <a:rPr lang="en-GB" b="1" dirty="0"/>
              <a:t>Subtask 5.3.2</a:t>
            </a:r>
            <a:r>
              <a:rPr lang="en-GB" dirty="0"/>
              <a:t>. Source-detector experiments </a:t>
            </a:r>
          </a:p>
          <a:p>
            <a:r>
              <a:rPr lang="en-GB" dirty="0"/>
              <a:t>CVREZ </a:t>
            </a:r>
          </a:p>
          <a:p>
            <a:r>
              <a:rPr lang="en-GB" b="1" dirty="0">
                <a:latin typeface="Arial" panose="020B0604020202020204" pitchFamily="34" charset="0"/>
                <a:cs typeface="Arial" panose="020B0604020202020204" pitchFamily="34" charset="0"/>
              </a:rPr>
              <a:t>→</a:t>
            </a:r>
            <a:r>
              <a:rPr lang="en-GB" b="1" dirty="0"/>
              <a:t>D5.6: </a:t>
            </a:r>
            <a:r>
              <a:rPr lang="en-GB" dirty="0"/>
              <a:t>Benchmark-quality leakage measurements in an aluminium block, </a:t>
            </a:r>
            <a:r>
              <a:rPr lang="en-GB" b="1" dirty="0"/>
              <a:t>M24</a:t>
            </a:r>
            <a:endParaRPr lang="en-GB" dirty="0"/>
          </a:p>
        </p:txBody>
      </p:sp>
      <p:sp>
        <p:nvSpPr>
          <p:cNvPr id="10" name="TextBox 9">
            <a:extLst>
              <a:ext uri="{FF2B5EF4-FFF2-40B4-BE49-F238E27FC236}">
                <a16:creationId xmlns:a16="http://schemas.microsoft.com/office/drawing/2014/main" id="{00F93C95-1FA8-E69C-A594-DB81AE4077B0}"/>
              </a:ext>
            </a:extLst>
          </p:cNvPr>
          <p:cNvSpPr txBox="1"/>
          <p:nvPr/>
        </p:nvSpPr>
        <p:spPr>
          <a:xfrm>
            <a:off x="620987" y="4089846"/>
            <a:ext cx="8352928" cy="923330"/>
          </a:xfrm>
          <a:prstGeom prst="rect">
            <a:avLst/>
          </a:prstGeom>
          <a:noFill/>
        </p:spPr>
        <p:txBody>
          <a:bodyPr wrap="square">
            <a:spAutoFit/>
          </a:bodyPr>
          <a:lstStyle/>
          <a:p>
            <a:r>
              <a:rPr lang="en-GB" b="1" dirty="0"/>
              <a:t>Subtask 5.3.3</a:t>
            </a:r>
            <a:r>
              <a:rPr lang="en-GB" dirty="0"/>
              <a:t>. Future experiments for nuclear data validation</a:t>
            </a:r>
          </a:p>
          <a:p>
            <a:r>
              <a:rPr lang="en-GB" dirty="0"/>
              <a:t>CEA,SCK·CEN, IRSN </a:t>
            </a:r>
          </a:p>
          <a:p>
            <a:r>
              <a:rPr lang="en-GB" b="1" dirty="0">
                <a:latin typeface="Arial" panose="020B0604020202020204" pitchFamily="34" charset="0"/>
                <a:cs typeface="Arial" panose="020B0604020202020204" pitchFamily="34" charset="0"/>
              </a:rPr>
              <a:t>→</a:t>
            </a:r>
            <a:r>
              <a:rPr lang="en-GB" b="1" dirty="0"/>
              <a:t>D5.7: </a:t>
            </a:r>
            <a:r>
              <a:rPr lang="en-GB" dirty="0"/>
              <a:t>Report on the European needs of new integral </a:t>
            </a:r>
            <a:r>
              <a:rPr lang="en-GB" dirty="0" err="1"/>
              <a:t>expts</a:t>
            </a:r>
            <a:r>
              <a:rPr lang="en-GB" dirty="0"/>
              <a:t> for ND validation, </a:t>
            </a:r>
            <a:r>
              <a:rPr lang="en-GB" b="1" dirty="0"/>
              <a:t>M24</a:t>
            </a:r>
            <a:endParaRPr lang="en-GB" dirty="0"/>
          </a:p>
        </p:txBody>
      </p:sp>
      <p:sp>
        <p:nvSpPr>
          <p:cNvPr id="2" name="TextBox 1">
            <a:extLst>
              <a:ext uri="{FF2B5EF4-FFF2-40B4-BE49-F238E27FC236}">
                <a16:creationId xmlns:a16="http://schemas.microsoft.com/office/drawing/2014/main" id="{A03C6055-ED7B-BC18-F546-614B3FA5CA18}"/>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13</a:t>
            </a:fld>
            <a:r>
              <a:rPr lang="en-GB" sz="1200" dirty="0"/>
              <a:t> -</a:t>
            </a:r>
          </a:p>
        </p:txBody>
      </p:sp>
      <p:sp>
        <p:nvSpPr>
          <p:cNvPr id="4" name="TextBox 3">
            <a:extLst>
              <a:ext uri="{FF2B5EF4-FFF2-40B4-BE49-F238E27FC236}">
                <a16:creationId xmlns:a16="http://schemas.microsoft.com/office/drawing/2014/main" id="{730122BC-FE5C-E506-57E4-791689E0DDAC}"/>
              </a:ext>
            </a:extLst>
          </p:cNvPr>
          <p:cNvSpPr txBox="1"/>
          <p:nvPr/>
        </p:nvSpPr>
        <p:spPr>
          <a:xfrm>
            <a:off x="179388" y="260648"/>
            <a:ext cx="7416948" cy="461665"/>
          </a:xfrm>
          <a:prstGeom prst="rect">
            <a:avLst/>
          </a:prstGeom>
          <a:noFill/>
        </p:spPr>
        <p:txBody>
          <a:bodyPr wrap="square">
            <a:spAutoFit/>
          </a:bodyPr>
          <a:lstStyle/>
          <a:p>
            <a:r>
              <a:rPr lang="en-GB" sz="2400" b="1" dirty="0"/>
              <a:t>Tasks/Subtasks WP5: Deliverables + Milestones </a:t>
            </a:r>
          </a:p>
        </p:txBody>
      </p:sp>
    </p:spTree>
    <p:extLst>
      <p:ext uri="{BB962C8B-B14F-4D97-AF65-F5344CB8AC3E}">
        <p14:creationId xmlns:p14="http://schemas.microsoft.com/office/powerpoint/2010/main" val="1739687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1C15BCD-0700-4435-6007-A42B7EF644F7}"/>
              </a:ext>
            </a:extLst>
          </p:cNvPr>
          <p:cNvSpPr txBox="1"/>
          <p:nvPr/>
        </p:nvSpPr>
        <p:spPr>
          <a:xfrm>
            <a:off x="173558" y="1138147"/>
            <a:ext cx="8790930" cy="4985980"/>
          </a:xfrm>
          <a:prstGeom prst="rect">
            <a:avLst/>
          </a:prstGeom>
          <a:noFill/>
        </p:spPr>
        <p:txBody>
          <a:bodyPr wrap="square">
            <a:spAutoFit/>
          </a:bodyPr>
          <a:lstStyle/>
          <a:p>
            <a:pPr algn="just"/>
            <a:r>
              <a:rPr lang="en-GB" sz="1400" b="1" dirty="0"/>
              <a:t>Subtask 5.3.1. Experiments in LR-0 and other reactors </a:t>
            </a:r>
          </a:p>
          <a:p>
            <a:pPr marL="285750" indent="-285750" algn="just">
              <a:spcAft>
                <a:spcPts val="600"/>
              </a:spcAft>
              <a:buFont typeface="Arial" panose="020B0604020202020204" pitchFamily="34" charset="0"/>
              <a:buChar char="•"/>
            </a:pPr>
            <a:r>
              <a:rPr lang="en-GB" sz="1400" dirty="0"/>
              <a:t>The main goal of LIRICS experiment is aiming at the development of a </a:t>
            </a:r>
            <a:r>
              <a:rPr lang="en-GB" sz="1400" b="1" dirty="0">
                <a:solidFill>
                  <a:srgbClr val="008000"/>
                </a:solidFill>
              </a:rPr>
              <a:t>new integral reactor experiment with a large iron reflector surrounding a well-defined core with a reference benchmark neutron field in its centre at the LR-0 reactor </a:t>
            </a:r>
            <a:r>
              <a:rPr lang="en-GB" sz="1400" b="1" dirty="0">
                <a:solidFill>
                  <a:srgbClr val="FF0000"/>
                </a:solidFill>
              </a:rPr>
              <a:t>(CVREZ)</a:t>
            </a:r>
            <a:r>
              <a:rPr lang="en-GB" sz="1400" dirty="0"/>
              <a:t>. The experiment will bring new benchmark quality data on criticality and </a:t>
            </a:r>
            <a:r>
              <a:rPr lang="en-GB" sz="1400" dirty="0" err="1"/>
              <a:t>pinpower</a:t>
            </a:r>
            <a:r>
              <a:rPr lang="en-GB" sz="1400" dirty="0"/>
              <a:t> distribution which can be benchmarked with JEFF-4 nuclear data. </a:t>
            </a:r>
          </a:p>
          <a:p>
            <a:pPr marL="285750" indent="-285750" algn="just">
              <a:spcAft>
                <a:spcPts val="600"/>
              </a:spcAft>
              <a:buFont typeface="Arial" panose="020B0604020202020204" pitchFamily="34" charset="0"/>
              <a:buChar char="•"/>
            </a:pPr>
            <a:r>
              <a:rPr lang="en-GB" sz="1400" b="1" dirty="0">
                <a:solidFill>
                  <a:srgbClr val="008000"/>
                </a:solidFill>
              </a:rPr>
              <a:t>A pile sample oscillator (POSEIDON) </a:t>
            </a:r>
            <a:r>
              <a:rPr lang="en-GB" sz="1400" dirty="0"/>
              <a:t>will be installed at LR-0 for doing an integral benchmark using reactivity worth measurements for burnable poisons. This experiment is designed for the improvement of the reactivity versus burn-up prediction, which is a key-parameter for power reactors. The list of isotopes to be measured is: </a:t>
            </a:r>
            <a:r>
              <a:rPr lang="en-GB" sz="1400" baseline="30000" dirty="0"/>
              <a:t>95,98</a:t>
            </a:r>
            <a:r>
              <a:rPr lang="en-GB" sz="1400" dirty="0"/>
              <a:t>Mo, </a:t>
            </a:r>
            <a:r>
              <a:rPr lang="en-GB" sz="1400" baseline="30000" dirty="0"/>
              <a:t>99</a:t>
            </a:r>
            <a:r>
              <a:rPr lang="en-GB" sz="1400" dirty="0"/>
              <a:t>Tc, </a:t>
            </a:r>
            <a:r>
              <a:rPr lang="en-GB" sz="1400" baseline="30000" dirty="0"/>
              <a:t>107</a:t>
            </a:r>
            <a:r>
              <a:rPr lang="en-GB" sz="1400" dirty="0"/>
              <a:t>Ag, </a:t>
            </a:r>
            <a:r>
              <a:rPr lang="en-GB" sz="1400" baseline="30000" dirty="0"/>
              <a:t>109</a:t>
            </a:r>
            <a:r>
              <a:rPr lang="en-GB" sz="1400" dirty="0"/>
              <a:t>Ag, </a:t>
            </a:r>
            <a:r>
              <a:rPr lang="en-GB" sz="1400" baseline="30000" dirty="0"/>
              <a:t>101</a:t>
            </a:r>
            <a:r>
              <a:rPr lang="en-GB" sz="1400" dirty="0"/>
              <a:t>Ru, </a:t>
            </a:r>
            <a:r>
              <a:rPr lang="en-GB" sz="1400" baseline="30000" dirty="0"/>
              <a:t>102</a:t>
            </a:r>
            <a:r>
              <a:rPr lang="en-GB" sz="1400" dirty="0"/>
              <a:t>Ru, </a:t>
            </a:r>
            <a:r>
              <a:rPr lang="en-GB" sz="1400" baseline="30000" dirty="0"/>
              <a:t>104</a:t>
            </a:r>
            <a:r>
              <a:rPr lang="en-GB" sz="1400" dirty="0"/>
              <a:t>Ru, </a:t>
            </a:r>
            <a:r>
              <a:rPr lang="en-GB" sz="1400" baseline="30000" dirty="0"/>
              <a:t>131</a:t>
            </a:r>
            <a:r>
              <a:rPr lang="en-GB" sz="1400" dirty="0"/>
              <a:t>Xe, </a:t>
            </a:r>
            <a:r>
              <a:rPr lang="en-GB" sz="1400" baseline="30000" dirty="0"/>
              <a:t>147S</a:t>
            </a:r>
            <a:r>
              <a:rPr lang="en-GB" sz="1400" dirty="0"/>
              <a:t>m, </a:t>
            </a:r>
            <a:r>
              <a:rPr lang="en-GB" sz="1400" baseline="30000" dirty="0"/>
              <a:t>149</a:t>
            </a:r>
            <a:r>
              <a:rPr lang="en-GB" sz="1400" dirty="0"/>
              <a:t>Sm, </a:t>
            </a:r>
            <a:r>
              <a:rPr lang="en-GB" sz="1400" baseline="30000" dirty="0"/>
              <a:t>149, 152</a:t>
            </a:r>
            <a:r>
              <a:rPr lang="en-GB" sz="1400" dirty="0"/>
              <a:t>Sm, </a:t>
            </a:r>
            <a:r>
              <a:rPr lang="en-GB" sz="1400" baseline="30000" dirty="0"/>
              <a:t>143,146,148</a:t>
            </a:r>
            <a:r>
              <a:rPr lang="en-GB" sz="1400" dirty="0"/>
              <a:t>Nd, </a:t>
            </a:r>
            <a:r>
              <a:rPr lang="en-GB" sz="1400" baseline="30000" dirty="0"/>
              <a:t>142</a:t>
            </a:r>
            <a:r>
              <a:rPr lang="en-GB" sz="1400" dirty="0"/>
              <a:t>Ce, </a:t>
            </a:r>
            <a:r>
              <a:rPr lang="en-GB" sz="1400" baseline="30000" dirty="0"/>
              <a:t>151,153</a:t>
            </a:r>
            <a:r>
              <a:rPr lang="en-GB" sz="1400" dirty="0"/>
              <a:t>Eu, </a:t>
            </a:r>
            <a:r>
              <a:rPr lang="en-GB" sz="1400" baseline="30000" dirty="0"/>
              <a:t>155,156,157,158</a:t>
            </a:r>
            <a:r>
              <a:rPr lang="en-GB" sz="1400" dirty="0"/>
              <a:t>Gd, </a:t>
            </a:r>
            <a:r>
              <a:rPr lang="en-GB" sz="1400" baseline="30000" dirty="0"/>
              <a:t>133</a:t>
            </a:r>
            <a:r>
              <a:rPr lang="en-GB" sz="1400" dirty="0"/>
              <a:t>Cs and Hf isotopes </a:t>
            </a:r>
            <a:r>
              <a:rPr lang="en-GB" sz="1400" b="1" dirty="0">
                <a:solidFill>
                  <a:srgbClr val="FF0000"/>
                </a:solidFill>
              </a:rPr>
              <a:t>(CEA)</a:t>
            </a:r>
            <a:r>
              <a:rPr lang="en-GB" sz="1400" dirty="0"/>
              <a:t> </a:t>
            </a:r>
            <a:r>
              <a:rPr lang="en-GB" sz="1400" b="1" dirty="0">
                <a:solidFill>
                  <a:srgbClr val="0000FF"/>
                </a:solidFill>
              </a:rPr>
              <a:t>(D5.5)</a:t>
            </a:r>
          </a:p>
          <a:p>
            <a:pPr algn="just"/>
            <a:endParaRPr lang="en-GB" sz="1400" dirty="0"/>
          </a:p>
          <a:p>
            <a:pPr algn="just"/>
            <a:r>
              <a:rPr lang="en-GB" sz="1400" b="1" dirty="0"/>
              <a:t>Subtask 5.3.2. Source-detector experiments </a:t>
            </a:r>
          </a:p>
          <a:p>
            <a:pPr marL="285750" indent="-285750" algn="just">
              <a:buFont typeface="Arial" panose="020B0604020202020204" pitchFamily="34" charset="0"/>
              <a:buChar char="•"/>
            </a:pPr>
            <a:r>
              <a:rPr lang="en-GB" sz="1400" dirty="0"/>
              <a:t>The main goal is to provide </a:t>
            </a:r>
            <a:r>
              <a:rPr lang="en-GB" sz="1400" b="1" dirty="0">
                <a:solidFill>
                  <a:srgbClr val="008000"/>
                </a:solidFill>
              </a:rPr>
              <a:t>new integral values for the improvement of nuclear data for aluminium</a:t>
            </a:r>
            <a:r>
              <a:rPr lang="en-GB" sz="1400" dirty="0"/>
              <a:t>. An aluminium assembly will be made with a cubical shape of 50×50×50 cm</a:t>
            </a:r>
            <a:r>
              <a:rPr lang="en-GB" sz="1400" baseline="30000" dirty="0"/>
              <a:t>3</a:t>
            </a:r>
            <a:r>
              <a:rPr lang="en-GB" sz="1400" dirty="0"/>
              <a:t>. A </a:t>
            </a:r>
            <a:r>
              <a:rPr lang="en-GB" sz="1400" baseline="30000" dirty="0"/>
              <a:t>252</a:t>
            </a:r>
            <a:r>
              <a:rPr lang="en-GB" sz="1400" dirty="0"/>
              <a:t>Cf neutron source will be placed in the centre. The measured leakage spectrum will be used to validate evaluations of Al </a:t>
            </a:r>
            <a:r>
              <a:rPr lang="en-GB" sz="1400" b="1" dirty="0">
                <a:solidFill>
                  <a:srgbClr val="FF0000"/>
                </a:solidFill>
              </a:rPr>
              <a:t>(CVREZ) </a:t>
            </a:r>
            <a:r>
              <a:rPr lang="en-GB" sz="1400" b="1" dirty="0">
                <a:solidFill>
                  <a:srgbClr val="0000FF"/>
                </a:solidFill>
              </a:rPr>
              <a:t>(D5.6)</a:t>
            </a:r>
          </a:p>
          <a:p>
            <a:pPr algn="just"/>
            <a:endParaRPr lang="en-GB" sz="1400" dirty="0"/>
          </a:p>
          <a:p>
            <a:pPr algn="just"/>
            <a:r>
              <a:rPr lang="en-GB" sz="1400" b="1" dirty="0"/>
              <a:t>Subtask 5.3.3. Future experiments for nuclear data validation </a:t>
            </a:r>
          </a:p>
          <a:p>
            <a:pPr marL="285750" indent="-285750" algn="just">
              <a:buFont typeface="Arial" panose="020B0604020202020204" pitchFamily="34" charset="0"/>
              <a:buChar char="•"/>
            </a:pPr>
            <a:r>
              <a:rPr lang="en-GB" sz="1400" dirty="0"/>
              <a:t>The purpose of this action will be </a:t>
            </a:r>
            <a:r>
              <a:rPr lang="en-GB" sz="1400" b="1" dirty="0">
                <a:solidFill>
                  <a:srgbClr val="008000"/>
                </a:solidFill>
              </a:rPr>
              <a:t>to review the integral experiments needs arising from the loss of ZPR-type experimental capabilities</a:t>
            </a:r>
            <a:r>
              <a:rPr lang="en-GB" sz="1400" dirty="0"/>
              <a:t>. An already-perceptible consequence of the presently degraded situation is a critical shortage of new integral data for the JEFF-4 validation activities, for various applications (e.g. SMRs). This action is therefore of relevance to the JEFF-4 objective of “broadening the range of benchmarks reflecting applications, quantities, and specific nuclides of interest</a:t>
            </a:r>
            <a:r>
              <a:rPr lang="en-GB" sz="1400" b="1" dirty="0">
                <a:solidFill>
                  <a:srgbClr val="FF0000"/>
                </a:solidFill>
              </a:rPr>
              <a:t> (CEA, SCK·CEN, IRSN)</a:t>
            </a:r>
            <a:r>
              <a:rPr lang="en-GB" sz="1400" dirty="0"/>
              <a:t> </a:t>
            </a:r>
            <a:r>
              <a:rPr lang="en-GB" sz="1400" b="1" dirty="0">
                <a:solidFill>
                  <a:srgbClr val="0000FF"/>
                </a:solidFill>
              </a:rPr>
              <a:t>(D5.7)</a:t>
            </a:r>
          </a:p>
        </p:txBody>
      </p:sp>
      <p:sp>
        <p:nvSpPr>
          <p:cNvPr id="5" name="TextBox 4">
            <a:extLst>
              <a:ext uri="{FF2B5EF4-FFF2-40B4-BE49-F238E27FC236}">
                <a16:creationId xmlns:a16="http://schemas.microsoft.com/office/drawing/2014/main" id="{5E953BEF-83C8-3672-4C51-DD297E8BFD1C}"/>
              </a:ext>
            </a:extLst>
          </p:cNvPr>
          <p:cNvSpPr txBox="1"/>
          <p:nvPr/>
        </p:nvSpPr>
        <p:spPr>
          <a:xfrm>
            <a:off x="188815" y="11907"/>
            <a:ext cx="8352928" cy="923330"/>
          </a:xfrm>
          <a:prstGeom prst="rect">
            <a:avLst/>
          </a:prstGeom>
          <a:noFill/>
        </p:spPr>
        <p:txBody>
          <a:bodyPr wrap="square">
            <a:spAutoFit/>
          </a:bodyPr>
          <a:lstStyle/>
          <a:p>
            <a:r>
              <a:rPr lang="en-GB" b="1" dirty="0"/>
              <a:t>Task 5.3: New integral experiments and validation data</a:t>
            </a:r>
            <a:r>
              <a:rPr lang="en-GB" b="1" dirty="0">
                <a:solidFill>
                  <a:srgbClr val="FF0000"/>
                </a:solidFill>
              </a:rPr>
              <a:t> (4 Partners)</a:t>
            </a:r>
          </a:p>
          <a:p>
            <a:r>
              <a:rPr lang="en-GB" b="1" dirty="0">
                <a:solidFill>
                  <a:srgbClr val="FF0000"/>
                </a:solidFill>
              </a:rPr>
              <a:t>Task leader: CEA</a:t>
            </a:r>
            <a:endParaRPr lang="en-GB" dirty="0">
              <a:solidFill>
                <a:srgbClr val="FF0000"/>
              </a:solidFill>
            </a:endParaRPr>
          </a:p>
          <a:p>
            <a:r>
              <a:rPr lang="en-GB" dirty="0"/>
              <a:t>Other participants: CVREZ, SCK·CEN, IRSN</a:t>
            </a:r>
          </a:p>
        </p:txBody>
      </p:sp>
      <p:sp>
        <p:nvSpPr>
          <p:cNvPr id="2" name="TextBox 1">
            <a:extLst>
              <a:ext uri="{FF2B5EF4-FFF2-40B4-BE49-F238E27FC236}">
                <a16:creationId xmlns:a16="http://schemas.microsoft.com/office/drawing/2014/main" id="{780FC84D-CFDF-5063-82F7-83E21BB36E19}"/>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14</a:t>
            </a:fld>
            <a:r>
              <a:rPr lang="en-GB" sz="1200" dirty="0"/>
              <a:t> -</a:t>
            </a:r>
          </a:p>
        </p:txBody>
      </p:sp>
    </p:spTree>
    <p:extLst>
      <p:ext uri="{BB962C8B-B14F-4D97-AF65-F5344CB8AC3E}">
        <p14:creationId xmlns:p14="http://schemas.microsoft.com/office/powerpoint/2010/main" val="2540594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E69D23-B483-9AE3-07A5-56AF2285D56A}"/>
              </a:ext>
            </a:extLst>
          </p:cNvPr>
          <p:cNvSpPr txBox="1"/>
          <p:nvPr/>
        </p:nvSpPr>
        <p:spPr>
          <a:xfrm>
            <a:off x="179388" y="260648"/>
            <a:ext cx="4572000" cy="461665"/>
          </a:xfrm>
          <a:prstGeom prst="rect">
            <a:avLst/>
          </a:prstGeom>
          <a:noFill/>
        </p:spPr>
        <p:txBody>
          <a:bodyPr wrap="square">
            <a:spAutoFit/>
          </a:bodyPr>
          <a:lstStyle/>
          <a:p>
            <a:r>
              <a:rPr lang="en-GB" sz="2400" b="1" dirty="0"/>
              <a:t>Deliverables WP5 </a:t>
            </a:r>
          </a:p>
        </p:txBody>
      </p:sp>
      <p:graphicFrame>
        <p:nvGraphicFramePr>
          <p:cNvPr id="3" name="Table 2">
            <a:extLst>
              <a:ext uri="{FF2B5EF4-FFF2-40B4-BE49-F238E27FC236}">
                <a16:creationId xmlns:a16="http://schemas.microsoft.com/office/drawing/2014/main" id="{5EDEE096-84E4-F4D6-67D8-87AC18237603}"/>
              </a:ext>
            </a:extLst>
          </p:cNvPr>
          <p:cNvGraphicFramePr>
            <a:graphicFrameLocks noGrp="1"/>
          </p:cNvGraphicFramePr>
          <p:nvPr>
            <p:extLst>
              <p:ext uri="{D42A27DB-BD31-4B8C-83A1-F6EECF244321}">
                <p14:modId xmlns:p14="http://schemas.microsoft.com/office/powerpoint/2010/main" val="4086474812"/>
              </p:ext>
            </p:extLst>
          </p:nvPr>
        </p:nvGraphicFramePr>
        <p:xfrm>
          <a:off x="179388" y="1125538"/>
          <a:ext cx="8785101" cy="4851400"/>
        </p:xfrm>
        <a:graphic>
          <a:graphicData uri="http://schemas.openxmlformats.org/drawingml/2006/table">
            <a:tbl>
              <a:tblPr firstRow="1" firstCol="1" bandRow="1">
                <a:tableStyleId>{5C22544A-7EE6-4342-B048-85BDC9FD1C3A}</a:tableStyleId>
              </a:tblPr>
              <a:tblGrid>
                <a:gridCol w="776322">
                  <a:extLst>
                    <a:ext uri="{9D8B030D-6E8A-4147-A177-3AD203B41FA5}">
                      <a16:colId xmlns:a16="http://schemas.microsoft.com/office/drawing/2014/main" val="1466925834"/>
                    </a:ext>
                  </a:extLst>
                </a:gridCol>
                <a:gridCol w="4715945">
                  <a:extLst>
                    <a:ext uri="{9D8B030D-6E8A-4147-A177-3AD203B41FA5}">
                      <a16:colId xmlns:a16="http://schemas.microsoft.com/office/drawing/2014/main" val="3310257000"/>
                    </a:ext>
                  </a:extLst>
                </a:gridCol>
                <a:gridCol w="963868">
                  <a:extLst>
                    <a:ext uri="{9D8B030D-6E8A-4147-A177-3AD203B41FA5}">
                      <a16:colId xmlns:a16="http://schemas.microsoft.com/office/drawing/2014/main" val="655633175"/>
                    </a:ext>
                  </a:extLst>
                </a:gridCol>
                <a:gridCol w="776322">
                  <a:extLst>
                    <a:ext uri="{9D8B030D-6E8A-4147-A177-3AD203B41FA5}">
                      <a16:colId xmlns:a16="http://schemas.microsoft.com/office/drawing/2014/main" val="3055568454"/>
                    </a:ext>
                  </a:extLst>
                </a:gridCol>
                <a:gridCol w="776322">
                  <a:extLst>
                    <a:ext uri="{9D8B030D-6E8A-4147-A177-3AD203B41FA5}">
                      <a16:colId xmlns:a16="http://schemas.microsoft.com/office/drawing/2014/main" val="1016817903"/>
                    </a:ext>
                  </a:extLst>
                </a:gridCol>
                <a:gridCol w="776322">
                  <a:extLst>
                    <a:ext uri="{9D8B030D-6E8A-4147-A177-3AD203B41FA5}">
                      <a16:colId xmlns:a16="http://schemas.microsoft.com/office/drawing/2014/main" val="2273732343"/>
                    </a:ext>
                  </a:extLst>
                </a:gridCol>
              </a:tblGrid>
              <a:tr h="298832">
                <a:tc>
                  <a:txBody>
                    <a:bodyPr/>
                    <a:lstStyle/>
                    <a:p>
                      <a:r>
                        <a:rPr lang="es-ES" dirty="0"/>
                        <a:t>#</a:t>
                      </a:r>
                      <a:endParaRPr lang="en-GB" dirty="0"/>
                    </a:p>
                  </a:txBody>
                  <a:tcPr/>
                </a:tc>
                <a:tc>
                  <a:txBody>
                    <a:bodyPr/>
                    <a:lstStyle/>
                    <a:p>
                      <a:r>
                        <a:rPr lang="es-ES" dirty="0" err="1"/>
                        <a:t>Title</a:t>
                      </a:r>
                      <a:endParaRPr lang="en-GB" dirty="0"/>
                    </a:p>
                  </a:txBody>
                  <a:tcPr/>
                </a:tc>
                <a:tc>
                  <a:txBody>
                    <a:bodyPr/>
                    <a:lstStyle/>
                    <a:p>
                      <a:r>
                        <a:rPr lang="es-ES" dirty="0"/>
                        <a:t>Lead</a:t>
                      </a:r>
                      <a:endParaRPr lang="en-GB" dirty="0"/>
                    </a:p>
                  </a:txBody>
                  <a:tcPr/>
                </a:tc>
                <a:tc>
                  <a:txBody>
                    <a:bodyPr/>
                    <a:lstStyle/>
                    <a:p>
                      <a:r>
                        <a:rPr lang="es-ES" dirty="0" err="1"/>
                        <a:t>Type</a:t>
                      </a:r>
                      <a:endParaRPr lang="en-GB" dirty="0"/>
                    </a:p>
                  </a:txBody>
                  <a:tcPr/>
                </a:tc>
                <a:tc>
                  <a:txBody>
                    <a:bodyPr/>
                    <a:lstStyle/>
                    <a:p>
                      <a:r>
                        <a:rPr lang="es-ES" dirty="0" err="1"/>
                        <a:t>Diss</a:t>
                      </a:r>
                      <a:endParaRPr lang="es-ES" dirty="0"/>
                    </a:p>
                    <a:p>
                      <a:r>
                        <a:rPr lang="es-ES" dirty="0" err="1"/>
                        <a:t>Level</a:t>
                      </a:r>
                      <a:endParaRPr lang="en-GB" dirty="0"/>
                    </a:p>
                  </a:txBody>
                  <a:tcPr/>
                </a:tc>
                <a:tc>
                  <a:txBody>
                    <a:bodyPr/>
                    <a:lstStyle/>
                    <a:p>
                      <a:r>
                        <a:rPr lang="es-ES" dirty="0" err="1"/>
                        <a:t>Due</a:t>
                      </a:r>
                      <a:endParaRPr lang="en-GB" dirty="0"/>
                    </a:p>
                  </a:txBody>
                  <a:tcPr/>
                </a:tc>
                <a:extLst>
                  <a:ext uri="{0D108BD9-81ED-4DB2-BD59-A6C34878D82A}">
                    <a16:rowId xmlns:a16="http://schemas.microsoft.com/office/drawing/2014/main" val="1172715839"/>
                  </a:ext>
                </a:extLst>
              </a:tr>
              <a:tr h="370840">
                <a:tc>
                  <a:txBody>
                    <a:bodyPr/>
                    <a:lstStyle/>
                    <a:p>
                      <a:r>
                        <a:rPr lang="es-ES" dirty="0"/>
                        <a:t>D5.1</a:t>
                      </a:r>
                      <a:endParaRPr lang="en-GB" dirty="0"/>
                    </a:p>
                  </a:txBody>
                  <a:tcPr/>
                </a:tc>
                <a:tc>
                  <a:txBody>
                    <a:bodyPr/>
                    <a:lstStyle/>
                    <a:p>
                      <a:r>
                        <a:rPr lang="en-GB" dirty="0"/>
                        <a:t>Sensitivity analyses and priorities for ND improvements</a:t>
                      </a:r>
                    </a:p>
                  </a:txBody>
                  <a:tcPr/>
                </a:tc>
                <a:tc>
                  <a:txBody>
                    <a:bodyPr/>
                    <a:lstStyle/>
                    <a:p>
                      <a:r>
                        <a:rPr lang="en-GB" dirty="0"/>
                        <a:t>CIEMAT</a:t>
                      </a:r>
                    </a:p>
                  </a:txBody>
                  <a:tcPr/>
                </a:tc>
                <a:tc>
                  <a:txBody>
                    <a:bodyPr/>
                    <a:lstStyle/>
                    <a:p>
                      <a:r>
                        <a:rPr lang="es-ES" dirty="0"/>
                        <a:t>R</a:t>
                      </a:r>
                      <a:endParaRPr lang="en-GB" dirty="0"/>
                    </a:p>
                  </a:txBody>
                  <a:tcPr/>
                </a:tc>
                <a:tc>
                  <a:txBody>
                    <a:bodyPr/>
                    <a:lstStyle/>
                    <a:p>
                      <a:r>
                        <a:rPr lang="es-ES" dirty="0"/>
                        <a:t>PU</a:t>
                      </a:r>
                      <a:endParaRPr lang="en-GB" dirty="0"/>
                    </a:p>
                  </a:txBody>
                  <a:tcPr/>
                </a:tc>
                <a:tc>
                  <a:txBody>
                    <a:bodyPr/>
                    <a:lstStyle/>
                    <a:p>
                      <a:r>
                        <a:rPr lang="es-ES" dirty="0"/>
                        <a:t>48</a:t>
                      </a:r>
                      <a:endParaRPr lang="en-GB" dirty="0"/>
                    </a:p>
                  </a:txBody>
                  <a:tcPr/>
                </a:tc>
                <a:extLst>
                  <a:ext uri="{0D108BD9-81ED-4DB2-BD59-A6C34878D82A}">
                    <a16:rowId xmlns:a16="http://schemas.microsoft.com/office/drawing/2014/main" val="1981464103"/>
                  </a:ext>
                </a:extLst>
              </a:tr>
              <a:tr h="370840">
                <a:tc>
                  <a:txBody>
                    <a:bodyPr/>
                    <a:lstStyle/>
                    <a:p>
                      <a:r>
                        <a:rPr lang="es-ES" dirty="0"/>
                        <a:t>D5.2</a:t>
                      </a:r>
                      <a:endParaRPr lang="en-GB" dirty="0"/>
                    </a:p>
                  </a:txBody>
                  <a:tcPr/>
                </a:tc>
                <a:tc>
                  <a:txBody>
                    <a:bodyPr/>
                    <a:lstStyle/>
                    <a:p>
                      <a:r>
                        <a:rPr lang="en-GB" dirty="0"/>
                        <a:t>ND uncertainty propagation in reactor, shielding and advanced fuels</a:t>
                      </a:r>
                    </a:p>
                  </a:txBody>
                  <a:tcPr/>
                </a:tc>
                <a:tc>
                  <a:txBody>
                    <a:bodyPr/>
                    <a:lstStyle/>
                    <a:p>
                      <a:r>
                        <a:rPr lang="en-GB" dirty="0"/>
                        <a:t>CIEMAT</a:t>
                      </a:r>
                    </a:p>
                  </a:txBody>
                  <a:tcPr/>
                </a:tc>
                <a:tc>
                  <a:txBody>
                    <a:bodyPr/>
                    <a:lstStyle/>
                    <a:p>
                      <a:r>
                        <a:rPr lang="es-ES" dirty="0"/>
                        <a:t>R</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a:ln>
                            <a:noFill/>
                          </a:ln>
                          <a:solidFill>
                            <a:prstClr val="black"/>
                          </a:solidFill>
                          <a:effectLst/>
                          <a:uLnTx/>
                          <a:uFillTx/>
                          <a:latin typeface="Calibri"/>
                          <a:ea typeface="+mn-ea"/>
                          <a:cs typeface="+mn-cs"/>
                        </a:rPr>
                        <a:t>PU</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r>
                        <a:rPr lang="es-ES" dirty="0"/>
                        <a:t>48</a:t>
                      </a:r>
                      <a:endParaRPr lang="en-GB" dirty="0"/>
                    </a:p>
                  </a:txBody>
                  <a:tcPr/>
                </a:tc>
                <a:extLst>
                  <a:ext uri="{0D108BD9-81ED-4DB2-BD59-A6C34878D82A}">
                    <a16:rowId xmlns:a16="http://schemas.microsoft.com/office/drawing/2014/main" val="1314513979"/>
                  </a:ext>
                </a:extLst>
              </a:tr>
              <a:tr h="370840">
                <a:tc>
                  <a:txBody>
                    <a:bodyPr/>
                    <a:lstStyle/>
                    <a:p>
                      <a:r>
                        <a:rPr lang="es-ES" dirty="0"/>
                        <a:t>D5.3</a:t>
                      </a:r>
                      <a:endParaRPr lang="en-GB" dirty="0"/>
                    </a:p>
                  </a:txBody>
                  <a:tcPr/>
                </a:tc>
                <a:tc>
                  <a:txBody>
                    <a:bodyPr/>
                    <a:lstStyle/>
                    <a:p>
                      <a:r>
                        <a:rPr lang="en-GB" dirty="0"/>
                        <a:t>Analyses of integral measurements, reactor data and correlations between integral data</a:t>
                      </a:r>
                    </a:p>
                  </a:txBody>
                  <a:tcPr/>
                </a:tc>
                <a:tc>
                  <a:txBody>
                    <a:bodyPr/>
                    <a:lstStyle/>
                    <a:p>
                      <a:r>
                        <a:rPr lang="es-ES" dirty="0"/>
                        <a:t>UPM</a:t>
                      </a:r>
                      <a:endParaRPr lang="en-GB" dirty="0"/>
                    </a:p>
                  </a:txBody>
                  <a:tcPr/>
                </a:tc>
                <a:tc>
                  <a:txBody>
                    <a:bodyPr/>
                    <a:lstStyle/>
                    <a:p>
                      <a:r>
                        <a:rPr lang="es-ES" dirty="0"/>
                        <a:t>R</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a:ln>
                            <a:noFill/>
                          </a:ln>
                          <a:solidFill>
                            <a:prstClr val="black"/>
                          </a:solidFill>
                          <a:effectLst/>
                          <a:uLnTx/>
                          <a:uFillTx/>
                          <a:latin typeface="Calibri"/>
                          <a:ea typeface="+mn-ea"/>
                          <a:cs typeface="+mn-cs"/>
                        </a:rPr>
                        <a:t>PU</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r>
                        <a:rPr lang="es-ES" dirty="0"/>
                        <a:t>48</a:t>
                      </a:r>
                      <a:endParaRPr lang="en-GB" dirty="0"/>
                    </a:p>
                  </a:txBody>
                  <a:tcPr/>
                </a:tc>
                <a:extLst>
                  <a:ext uri="{0D108BD9-81ED-4DB2-BD59-A6C34878D82A}">
                    <a16:rowId xmlns:a16="http://schemas.microsoft.com/office/drawing/2014/main" val="151982357"/>
                  </a:ext>
                </a:extLst>
              </a:tr>
              <a:tr h="370840">
                <a:tc>
                  <a:txBody>
                    <a:bodyPr/>
                    <a:lstStyle/>
                    <a:p>
                      <a:r>
                        <a:rPr lang="es-ES" dirty="0"/>
                        <a:t>D5.4</a:t>
                      </a:r>
                      <a:endParaRPr lang="en-GB" dirty="0"/>
                    </a:p>
                  </a:txBody>
                  <a:tcPr/>
                </a:tc>
                <a:tc>
                  <a:txBody>
                    <a:bodyPr/>
                    <a:lstStyle/>
                    <a:p>
                      <a:r>
                        <a:rPr lang="en-GB" dirty="0"/>
                        <a:t>Assimilation techniques for the derivation of ND trends</a:t>
                      </a:r>
                    </a:p>
                  </a:txBody>
                  <a:tcPr/>
                </a:tc>
                <a:tc>
                  <a:txBody>
                    <a:bodyPr/>
                    <a:lstStyle/>
                    <a:p>
                      <a:r>
                        <a:rPr lang="es-ES" dirty="0"/>
                        <a:t>UPM</a:t>
                      </a:r>
                      <a:endParaRPr lang="en-GB" dirty="0"/>
                    </a:p>
                  </a:txBody>
                  <a:tcPr/>
                </a:tc>
                <a:tc>
                  <a:txBody>
                    <a:bodyPr/>
                    <a:lstStyle/>
                    <a:p>
                      <a:r>
                        <a:rPr lang="es-ES" dirty="0"/>
                        <a:t>R</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a:ln>
                            <a:noFill/>
                          </a:ln>
                          <a:solidFill>
                            <a:prstClr val="black"/>
                          </a:solidFill>
                          <a:effectLst/>
                          <a:uLnTx/>
                          <a:uFillTx/>
                          <a:latin typeface="Calibri"/>
                          <a:ea typeface="+mn-ea"/>
                          <a:cs typeface="+mn-cs"/>
                        </a:rPr>
                        <a:t>PU</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r>
                        <a:rPr lang="es-ES" dirty="0"/>
                        <a:t>48</a:t>
                      </a:r>
                      <a:endParaRPr lang="en-GB" dirty="0"/>
                    </a:p>
                  </a:txBody>
                  <a:tcPr/>
                </a:tc>
                <a:extLst>
                  <a:ext uri="{0D108BD9-81ED-4DB2-BD59-A6C34878D82A}">
                    <a16:rowId xmlns:a16="http://schemas.microsoft.com/office/drawing/2014/main" val="1016983432"/>
                  </a:ext>
                </a:extLst>
              </a:tr>
              <a:tr h="370840">
                <a:tc>
                  <a:txBody>
                    <a:bodyPr/>
                    <a:lstStyle/>
                    <a:p>
                      <a:r>
                        <a:rPr lang="es-ES" dirty="0"/>
                        <a:t>D5.5</a:t>
                      </a:r>
                      <a:endParaRPr lang="en-GB" dirty="0"/>
                    </a:p>
                  </a:txBody>
                  <a:tcPr/>
                </a:tc>
                <a:tc>
                  <a:txBody>
                    <a:bodyPr/>
                    <a:lstStyle/>
                    <a:p>
                      <a:r>
                        <a:rPr lang="en-GB" dirty="0"/>
                        <a:t>Experiments in LR-0</a:t>
                      </a:r>
                    </a:p>
                  </a:txBody>
                  <a:tcPr/>
                </a:tc>
                <a:tc>
                  <a:txBody>
                    <a:bodyPr/>
                    <a:lstStyle/>
                    <a:p>
                      <a:r>
                        <a:rPr lang="en-GB" dirty="0"/>
                        <a:t>CVREZ</a:t>
                      </a:r>
                    </a:p>
                  </a:txBody>
                  <a:tcPr/>
                </a:tc>
                <a:tc>
                  <a:txBody>
                    <a:bodyPr/>
                    <a:lstStyle/>
                    <a:p>
                      <a:r>
                        <a:rPr lang="es-ES" dirty="0"/>
                        <a:t>DATA</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a:ln>
                            <a:noFill/>
                          </a:ln>
                          <a:solidFill>
                            <a:prstClr val="black"/>
                          </a:solidFill>
                          <a:effectLst/>
                          <a:uLnTx/>
                          <a:uFillTx/>
                          <a:latin typeface="Calibri"/>
                          <a:ea typeface="+mn-ea"/>
                          <a:cs typeface="+mn-cs"/>
                        </a:rPr>
                        <a:t>PU</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r>
                        <a:rPr lang="es-ES" dirty="0"/>
                        <a:t>36</a:t>
                      </a:r>
                      <a:endParaRPr lang="en-GB" dirty="0"/>
                    </a:p>
                  </a:txBody>
                  <a:tcPr/>
                </a:tc>
                <a:extLst>
                  <a:ext uri="{0D108BD9-81ED-4DB2-BD59-A6C34878D82A}">
                    <a16:rowId xmlns:a16="http://schemas.microsoft.com/office/drawing/2014/main" val="414068076"/>
                  </a:ext>
                </a:extLst>
              </a:tr>
              <a:tr h="370840">
                <a:tc>
                  <a:txBody>
                    <a:bodyPr/>
                    <a:lstStyle/>
                    <a:p>
                      <a:r>
                        <a:rPr lang="es-ES" dirty="0"/>
                        <a:t>D5.6</a:t>
                      </a:r>
                      <a:endParaRPr lang="en-GB" dirty="0"/>
                    </a:p>
                  </a:txBody>
                  <a:tcPr/>
                </a:tc>
                <a:tc>
                  <a:txBody>
                    <a:bodyPr/>
                    <a:lstStyle/>
                    <a:p>
                      <a:r>
                        <a:rPr lang="en-GB" dirty="0"/>
                        <a:t>Benchmark-quality leakage measurements in an aluminium block</a:t>
                      </a:r>
                    </a:p>
                  </a:txBody>
                  <a:tcPr/>
                </a:tc>
                <a:tc>
                  <a:txBody>
                    <a:bodyPr/>
                    <a:lstStyle/>
                    <a:p>
                      <a:r>
                        <a:rPr lang="en-GB" dirty="0"/>
                        <a:t>CVREZ</a:t>
                      </a:r>
                    </a:p>
                  </a:txBody>
                  <a:tcPr/>
                </a:tc>
                <a:tc>
                  <a:txBody>
                    <a:bodyPr/>
                    <a:lstStyle/>
                    <a:p>
                      <a:r>
                        <a:rPr lang="es-ES" dirty="0"/>
                        <a:t>DATA</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a:ln>
                            <a:noFill/>
                          </a:ln>
                          <a:solidFill>
                            <a:prstClr val="black"/>
                          </a:solidFill>
                          <a:effectLst/>
                          <a:uLnTx/>
                          <a:uFillTx/>
                          <a:latin typeface="Calibri"/>
                          <a:ea typeface="+mn-ea"/>
                          <a:cs typeface="+mn-cs"/>
                        </a:rPr>
                        <a:t>PU</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r>
                        <a:rPr lang="es-ES" dirty="0"/>
                        <a:t>24</a:t>
                      </a:r>
                      <a:endParaRPr lang="en-GB" dirty="0"/>
                    </a:p>
                  </a:txBody>
                  <a:tcPr/>
                </a:tc>
                <a:extLst>
                  <a:ext uri="{0D108BD9-81ED-4DB2-BD59-A6C34878D82A}">
                    <a16:rowId xmlns:a16="http://schemas.microsoft.com/office/drawing/2014/main" val="2583728396"/>
                  </a:ext>
                </a:extLst>
              </a:tr>
              <a:tr h="370840">
                <a:tc>
                  <a:txBody>
                    <a:bodyPr/>
                    <a:lstStyle/>
                    <a:p>
                      <a:r>
                        <a:rPr lang="es-ES" dirty="0"/>
                        <a:t>D5.7</a:t>
                      </a:r>
                      <a:endParaRPr lang="en-GB" dirty="0"/>
                    </a:p>
                  </a:txBody>
                  <a:tcPr/>
                </a:tc>
                <a:tc>
                  <a:txBody>
                    <a:bodyPr/>
                    <a:lstStyle/>
                    <a:p>
                      <a:r>
                        <a:rPr lang="en-GB" dirty="0"/>
                        <a:t>Report on the European needs of new integral experiments for ND validation</a:t>
                      </a:r>
                    </a:p>
                  </a:txBody>
                  <a:tcPr/>
                </a:tc>
                <a:tc>
                  <a:txBody>
                    <a:bodyPr/>
                    <a:lstStyle/>
                    <a:p>
                      <a:r>
                        <a:rPr lang="es-ES" dirty="0"/>
                        <a:t>CEA</a:t>
                      </a:r>
                      <a:endParaRPr lang="en-GB" dirty="0"/>
                    </a:p>
                  </a:txBody>
                  <a:tcPr/>
                </a:tc>
                <a:tc>
                  <a:txBody>
                    <a:bodyPr/>
                    <a:lstStyle/>
                    <a:p>
                      <a:r>
                        <a:rPr lang="es-ES" dirty="0"/>
                        <a:t>R</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alibri"/>
                          <a:ea typeface="+mn-ea"/>
                          <a:cs typeface="+mn-cs"/>
                        </a:rPr>
                        <a:t>PU</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r>
                        <a:rPr lang="es-ES" dirty="0"/>
                        <a:t>24</a:t>
                      </a:r>
                      <a:endParaRPr lang="en-GB" dirty="0"/>
                    </a:p>
                  </a:txBody>
                  <a:tcPr/>
                </a:tc>
                <a:extLst>
                  <a:ext uri="{0D108BD9-81ED-4DB2-BD59-A6C34878D82A}">
                    <a16:rowId xmlns:a16="http://schemas.microsoft.com/office/drawing/2014/main" val="1909099661"/>
                  </a:ext>
                </a:extLst>
              </a:tr>
            </a:tbl>
          </a:graphicData>
        </a:graphic>
      </p:graphicFrame>
      <p:sp>
        <p:nvSpPr>
          <p:cNvPr id="4" name="TextBox 3">
            <a:extLst>
              <a:ext uri="{FF2B5EF4-FFF2-40B4-BE49-F238E27FC236}">
                <a16:creationId xmlns:a16="http://schemas.microsoft.com/office/drawing/2014/main" id="{937000C4-FFB4-F1A0-A2DA-FEDA6C137A74}"/>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15</a:t>
            </a:fld>
            <a:r>
              <a:rPr lang="en-GB" sz="1200" dirty="0"/>
              <a:t> -</a:t>
            </a:r>
          </a:p>
        </p:txBody>
      </p:sp>
    </p:spTree>
    <p:extLst>
      <p:ext uri="{BB962C8B-B14F-4D97-AF65-F5344CB8AC3E}">
        <p14:creationId xmlns:p14="http://schemas.microsoft.com/office/powerpoint/2010/main" val="244024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E69D23-B483-9AE3-07A5-56AF2285D56A}"/>
              </a:ext>
            </a:extLst>
          </p:cNvPr>
          <p:cNvSpPr txBox="1"/>
          <p:nvPr/>
        </p:nvSpPr>
        <p:spPr>
          <a:xfrm>
            <a:off x="179388" y="260648"/>
            <a:ext cx="4572000" cy="461665"/>
          </a:xfrm>
          <a:prstGeom prst="rect">
            <a:avLst/>
          </a:prstGeom>
          <a:noFill/>
        </p:spPr>
        <p:txBody>
          <a:bodyPr wrap="square">
            <a:spAutoFit/>
          </a:bodyPr>
          <a:lstStyle/>
          <a:p>
            <a:r>
              <a:rPr lang="en-GB" sz="2400" b="1" dirty="0"/>
              <a:t>Milestones WP5 </a:t>
            </a:r>
          </a:p>
        </p:txBody>
      </p:sp>
      <p:graphicFrame>
        <p:nvGraphicFramePr>
          <p:cNvPr id="3" name="Table 2">
            <a:extLst>
              <a:ext uri="{FF2B5EF4-FFF2-40B4-BE49-F238E27FC236}">
                <a16:creationId xmlns:a16="http://schemas.microsoft.com/office/drawing/2014/main" id="{5EDEE096-84E4-F4D6-67D8-87AC18237603}"/>
              </a:ext>
            </a:extLst>
          </p:cNvPr>
          <p:cNvGraphicFramePr>
            <a:graphicFrameLocks noGrp="1"/>
          </p:cNvGraphicFramePr>
          <p:nvPr>
            <p:extLst>
              <p:ext uri="{D42A27DB-BD31-4B8C-83A1-F6EECF244321}">
                <p14:modId xmlns:p14="http://schemas.microsoft.com/office/powerpoint/2010/main" val="966065640"/>
              </p:ext>
            </p:extLst>
          </p:nvPr>
        </p:nvGraphicFramePr>
        <p:xfrm>
          <a:off x="179388" y="1125538"/>
          <a:ext cx="8660221" cy="2286000"/>
        </p:xfrm>
        <a:graphic>
          <a:graphicData uri="http://schemas.openxmlformats.org/drawingml/2006/table">
            <a:tbl>
              <a:tblPr firstRow="1" firstCol="1" bandRow="1">
                <a:tableStyleId>{5C22544A-7EE6-4342-B048-85BDC9FD1C3A}</a:tableStyleId>
              </a:tblPr>
              <a:tblGrid>
                <a:gridCol w="835343">
                  <a:extLst>
                    <a:ext uri="{9D8B030D-6E8A-4147-A177-3AD203B41FA5}">
                      <a16:colId xmlns:a16="http://schemas.microsoft.com/office/drawing/2014/main" val="1466925834"/>
                    </a:ext>
                  </a:extLst>
                </a:gridCol>
                <a:gridCol w="4715945">
                  <a:extLst>
                    <a:ext uri="{9D8B030D-6E8A-4147-A177-3AD203B41FA5}">
                      <a16:colId xmlns:a16="http://schemas.microsoft.com/office/drawing/2014/main" val="3310257000"/>
                    </a:ext>
                  </a:extLst>
                </a:gridCol>
                <a:gridCol w="963868">
                  <a:extLst>
                    <a:ext uri="{9D8B030D-6E8A-4147-A177-3AD203B41FA5}">
                      <a16:colId xmlns:a16="http://schemas.microsoft.com/office/drawing/2014/main" val="655633175"/>
                    </a:ext>
                  </a:extLst>
                </a:gridCol>
                <a:gridCol w="1368743">
                  <a:extLst>
                    <a:ext uri="{9D8B030D-6E8A-4147-A177-3AD203B41FA5}">
                      <a16:colId xmlns:a16="http://schemas.microsoft.com/office/drawing/2014/main" val="3055568454"/>
                    </a:ext>
                  </a:extLst>
                </a:gridCol>
                <a:gridCol w="776322">
                  <a:extLst>
                    <a:ext uri="{9D8B030D-6E8A-4147-A177-3AD203B41FA5}">
                      <a16:colId xmlns:a16="http://schemas.microsoft.com/office/drawing/2014/main" val="2273732343"/>
                    </a:ext>
                  </a:extLst>
                </a:gridCol>
              </a:tblGrid>
              <a:tr h="298832">
                <a:tc>
                  <a:txBody>
                    <a:bodyPr/>
                    <a:lstStyle/>
                    <a:p>
                      <a:r>
                        <a:rPr lang="es-ES" dirty="0"/>
                        <a:t>#</a:t>
                      </a:r>
                      <a:endParaRPr lang="en-GB" dirty="0"/>
                    </a:p>
                  </a:txBody>
                  <a:tcPr/>
                </a:tc>
                <a:tc>
                  <a:txBody>
                    <a:bodyPr/>
                    <a:lstStyle/>
                    <a:p>
                      <a:r>
                        <a:rPr lang="es-ES" dirty="0" err="1"/>
                        <a:t>Title</a:t>
                      </a:r>
                      <a:endParaRPr lang="en-GB" dirty="0"/>
                    </a:p>
                  </a:txBody>
                  <a:tcPr/>
                </a:tc>
                <a:tc>
                  <a:txBody>
                    <a:bodyPr/>
                    <a:lstStyle/>
                    <a:p>
                      <a:r>
                        <a:rPr lang="es-ES" dirty="0"/>
                        <a:t>Lead</a:t>
                      </a:r>
                      <a:endParaRPr lang="en-GB" dirty="0"/>
                    </a:p>
                  </a:txBody>
                  <a:tcPr/>
                </a:tc>
                <a:tc>
                  <a:txBody>
                    <a:bodyPr/>
                    <a:lstStyle/>
                    <a:p>
                      <a:r>
                        <a:rPr lang="es-ES" dirty="0" err="1"/>
                        <a:t>Verification</a:t>
                      </a:r>
                      <a:endParaRPr lang="en-GB" dirty="0"/>
                    </a:p>
                  </a:txBody>
                  <a:tcPr/>
                </a:tc>
                <a:tc>
                  <a:txBody>
                    <a:bodyPr/>
                    <a:lstStyle/>
                    <a:p>
                      <a:r>
                        <a:rPr lang="es-ES" dirty="0" err="1"/>
                        <a:t>Due</a:t>
                      </a:r>
                      <a:endParaRPr lang="en-GB" dirty="0"/>
                    </a:p>
                  </a:txBody>
                  <a:tcPr/>
                </a:tc>
                <a:extLst>
                  <a:ext uri="{0D108BD9-81ED-4DB2-BD59-A6C34878D82A}">
                    <a16:rowId xmlns:a16="http://schemas.microsoft.com/office/drawing/2014/main" val="1172715839"/>
                  </a:ext>
                </a:extLst>
              </a:tr>
              <a:tr h="370840">
                <a:tc>
                  <a:txBody>
                    <a:bodyPr/>
                    <a:lstStyle/>
                    <a:p>
                      <a:r>
                        <a:rPr lang="es-ES" dirty="0"/>
                        <a:t>MS5.1</a:t>
                      </a:r>
                      <a:endParaRPr lang="en-GB" dirty="0"/>
                    </a:p>
                  </a:txBody>
                  <a:tcPr/>
                </a:tc>
                <a:tc>
                  <a:txBody>
                    <a:bodyPr/>
                    <a:lstStyle/>
                    <a:p>
                      <a:r>
                        <a:rPr lang="en-GB" dirty="0"/>
                        <a:t>Calculation of sensitivity profiles for ADS, MSR, LWRs, GFR and SFR</a:t>
                      </a:r>
                    </a:p>
                  </a:txBody>
                  <a:tcPr/>
                </a:tc>
                <a:tc>
                  <a:txBody>
                    <a:bodyPr/>
                    <a:lstStyle/>
                    <a:p>
                      <a:r>
                        <a:rPr lang="es-ES" dirty="0"/>
                        <a:t>-</a:t>
                      </a:r>
                      <a:endParaRPr lang="en-GB" dirty="0"/>
                    </a:p>
                  </a:txBody>
                  <a:tcPr/>
                </a:tc>
                <a:tc>
                  <a:txBody>
                    <a:bodyPr/>
                    <a:lstStyle/>
                    <a:p>
                      <a:r>
                        <a:rPr lang="en-GB" dirty="0"/>
                        <a:t>Presentation of results</a:t>
                      </a:r>
                    </a:p>
                  </a:txBody>
                  <a:tcPr/>
                </a:tc>
                <a:tc>
                  <a:txBody>
                    <a:bodyPr/>
                    <a:lstStyle/>
                    <a:p>
                      <a:r>
                        <a:rPr lang="es-ES" dirty="0"/>
                        <a:t>24</a:t>
                      </a:r>
                      <a:endParaRPr lang="en-GB" dirty="0"/>
                    </a:p>
                  </a:txBody>
                  <a:tcPr/>
                </a:tc>
                <a:extLst>
                  <a:ext uri="{0D108BD9-81ED-4DB2-BD59-A6C34878D82A}">
                    <a16:rowId xmlns:a16="http://schemas.microsoft.com/office/drawing/2014/main" val="1981464103"/>
                  </a:ext>
                </a:extLst>
              </a:tr>
              <a:tr h="370840">
                <a:tc>
                  <a:txBody>
                    <a:bodyPr/>
                    <a:lstStyle/>
                    <a:p>
                      <a:r>
                        <a:rPr lang="es-ES" dirty="0"/>
                        <a:t>MS5.2</a:t>
                      </a:r>
                      <a:endParaRPr lang="en-GB" dirty="0"/>
                    </a:p>
                  </a:txBody>
                  <a:tcPr/>
                </a:tc>
                <a:tc>
                  <a:txBody>
                    <a:bodyPr/>
                    <a:lstStyle/>
                    <a:p>
                      <a:r>
                        <a:rPr lang="en-GB" dirty="0"/>
                        <a:t>Algorithm for resonance parameter sensitivity analysis and new SANDY version</a:t>
                      </a:r>
                    </a:p>
                  </a:txBody>
                  <a:tcPr/>
                </a:tc>
                <a:tc>
                  <a:txBody>
                    <a:bodyPr/>
                    <a:lstStyle/>
                    <a:p>
                      <a:r>
                        <a:rPr lang="es-ES" dirty="0"/>
                        <a:t>-</a:t>
                      </a:r>
                      <a:endParaRPr lang="en-GB" dirty="0"/>
                    </a:p>
                  </a:txBody>
                  <a:tcPr/>
                </a:tc>
                <a:tc>
                  <a:txBody>
                    <a:bodyPr/>
                    <a:lstStyle/>
                    <a:p>
                      <a:r>
                        <a:rPr lang="en-GB" dirty="0"/>
                        <a:t>Report to </a:t>
                      </a:r>
                    </a:p>
                    <a:p>
                      <a:r>
                        <a:rPr lang="en-GB" dirty="0"/>
                        <a:t>the WP lead</a:t>
                      </a:r>
                    </a:p>
                  </a:txBody>
                  <a:tcPr/>
                </a:tc>
                <a:tc>
                  <a:txBody>
                    <a:bodyPr/>
                    <a:lstStyle/>
                    <a:p>
                      <a:r>
                        <a:rPr lang="es-ES" dirty="0"/>
                        <a:t>24</a:t>
                      </a:r>
                      <a:endParaRPr lang="en-GB" dirty="0"/>
                    </a:p>
                  </a:txBody>
                  <a:tcPr/>
                </a:tc>
                <a:extLst>
                  <a:ext uri="{0D108BD9-81ED-4DB2-BD59-A6C34878D82A}">
                    <a16:rowId xmlns:a16="http://schemas.microsoft.com/office/drawing/2014/main" val="1314513979"/>
                  </a:ext>
                </a:extLst>
              </a:tr>
              <a:tr h="370840">
                <a:tc>
                  <a:txBody>
                    <a:bodyPr/>
                    <a:lstStyle/>
                    <a:p>
                      <a:r>
                        <a:rPr lang="es-ES" dirty="0"/>
                        <a:t>MS5.3</a:t>
                      </a:r>
                      <a:endParaRPr lang="en-GB" dirty="0"/>
                    </a:p>
                  </a:txBody>
                  <a:tcPr/>
                </a:tc>
                <a:tc>
                  <a:txBody>
                    <a:bodyPr/>
                    <a:lstStyle/>
                    <a:p>
                      <a:r>
                        <a:rPr lang="en-GB" dirty="0"/>
                        <a:t>Results of nuclear data impact studies</a:t>
                      </a:r>
                    </a:p>
                  </a:txBody>
                  <a:tcPr/>
                </a:tc>
                <a:tc>
                  <a:txBody>
                    <a:bodyPr/>
                    <a:lstStyle/>
                    <a:p>
                      <a:r>
                        <a:rPr lang="es-ES" dirty="0"/>
                        <a:t>-</a:t>
                      </a:r>
                      <a:endParaRPr lang="en-GB" dirty="0"/>
                    </a:p>
                  </a:txBody>
                  <a:tcPr/>
                </a:tc>
                <a:tc>
                  <a:txBody>
                    <a:bodyPr/>
                    <a:lstStyle/>
                    <a:p>
                      <a:r>
                        <a:rPr lang="en-GB" dirty="0"/>
                        <a:t>Presentation of results</a:t>
                      </a:r>
                    </a:p>
                  </a:txBody>
                  <a:tcPr/>
                </a:tc>
                <a:tc>
                  <a:txBody>
                    <a:bodyPr/>
                    <a:lstStyle/>
                    <a:p>
                      <a:r>
                        <a:rPr lang="es-ES" dirty="0"/>
                        <a:t>24</a:t>
                      </a:r>
                      <a:endParaRPr lang="en-GB" dirty="0"/>
                    </a:p>
                  </a:txBody>
                  <a:tcPr/>
                </a:tc>
                <a:extLst>
                  <a:ext uri="{0D108BD9-81ED-4DB2-BD59-A6C34878D82A}">
                    <a16:rowId xmlns:a16="http://schemas.microsoft.com/office/drawing/2014/main" val="151982357"/>
                  </a:ext>
                </a:extLst>
              </a:tr>
            </a:tbl>
          </a:graphicData>
        </a:graphic>
      </p:graphicFrame>
      <p:sp>
        <p:nvSpPr>
          <p:cNvPr id="4" name="TextBox 3">
            <a:extLst>
              <a:ext uri="{FF2B5EF4-FFF2-40B4-BE49-F238E27FC236}">
                <a16:creationId xmlns:a16="http://schemas.microsoft.com/office/drawing/2014/main" id="{C2EBC55A-9388-6253-B2F9-727277792C87}"/>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16</a:t>
            </a:fld>
            <a:r>
              <a:rPr lang="en-GB" sz="1200" dirty="0"/>
              <a:t> -</a:t>
            </a:r>
          </a:p>
        </p:txBody>
      </p:sp>
    </p:spTree>
    <p:extLst>
      <p:ext uri="{BB962C8B-B14F-4D97-AF65-F5344CB8AC3E}">
        <p14:creationId xmlns:p14="http://schemas.microsoft.com/office/powerpoint/2010/main" val="702352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F442E1-1A79-2C98-39F3-C282EB6194B8}"/>
              </a:ext>
            </a:extLst>
          </p:cNvPr>
          <p:cNvSpPr txBox="1"/>
          <p:nvPr/>
        </p:nvSpPr>
        <p:spPr>
          <a:xfrm>
            <a:off x="179388" y="260648"/>
            <a:ext cx="4572000" cy="461665"/>
          </a:xfrm>
          <a:prstGeom prst="rect">
            <a:avLst/>
          </a:prstGeom>
          <a:noFill/>
        </p:spPr>
        <p:txBody>
          <a:bodyPr wrap="square">
            <a:spAutoFit/>
          </a:bodyPr>
          <a:lstStyle/>
          <a:p>
            <a:r>
              <a:rPr lang="en-GB" sz="2400" b="1" dirty="0"/>
              <a:t>Effort in WP5 </a:t>
            </a:r>
          </a:p>
        </p:txBody>
      </p:sp>
      <p:graphicFrame>
        <p:nvGraphicFramePr>
          <p:cNvPr id="3" name="Table 2">
            <a:extLst>
              <a:ext uri="{FF2B5EF4-FFF2-40B4-BE49-F238E27FC236}">
                <a16:creationId xmlns:a16="http://schemas.microsoft.com/office/drawing/2014/main" id="{A3A2BFE0-DBDF-70DE-41C6-86DA710D274D}"/>
              </a:ext>
            </a:extLst>
          </p:cNvPr>
          <p:cNvGraphicFramePr>
            <a:graphicFrameLocks noGrp="1"/>
          </p:cNvGraphicFramePr>
          <p:nvPr>
            <p:extLst>
              <p:ext uri="{D42A27DB-BD31-4B8C-83A1-F6EECF244321}">
                <p14:modId xmlns:p14="http://schemas.microsoft.com/office/powerpoint/2010/main" val="20578428"/>
              </p:ext>
            </p:extLst>
          </p:nvPr>
        </p:nvGraphicFramePr>
        <p:xfrm>
          <a:off x="64934" y="1124106"/>
          <a:ext cx="8825931" cy="5166360"/>
        </p:xfrm>
        <a:graphic>
          <a:graphicData uri="http://schemas.openxmlformats.org/drawingml/2006/table">
            <a:tbl>
              <a:tblPr firstRow="1" firstCol="1" bandRow="1">
                <a:tableStyleId>{5C22544A-7EE6-4342-B048-85BDC9FD1C3A}</a:tableStyleId>
              </a:tblPr>
              <a:tblGrid>
                <a:gridCol w="649042">
                  <a:extLst>
                    <a:ext uri="{9D8B030D-6E8A-4147-A177-3AD203B41FA5}">
                      <a16:colId xmlns:a16="http://schemas.microsoft.com/office/drawing/2014/main" val="2549767982"/>
                    </a:ext>
                  </a:extLst>
                </a:gridCol>
                <a:gridCol w="1078357">
                  <a:extLst>
                    <a:ext uri="{9D8B030D-6E8A-4147-A177-3AD203B41FA5}">
                      <a16:colId xmlns:a16="http://schemas.microsoft.com/office/drawing/2014/main" val="1466925834"/>
                    </a:ext>
                  </a:extLst>
                </a:gridCol>
                <a:gridCol w="524192">
                  <a:extLst>
                    <a:ext uri="{9D8B030D-6E8A-4147-A177-3AD203B41FA5}">
                      <a16:colId xmlns:a16="http://schemas.microsoft.com/office/drawing/2014/main" val="655633175"/>
                    </a:ext>
                  </a:extLst>
                </a:gridCol>
                <a:gridCol w="2814955">
                  <a:extLst>
                    <a:ext uri="{9D8B030D-6E8A-4147-A177-3AD203B41FA5}">
                      <a16:colId xmlns:a16="http://schemas.microsoft.com/office/drawing/2014/main" val="3055568454"/>
                    </a:ext>
                  </a:extLst>
                </a:gridCol>
                <a:gridCol w="1554480">
                  <a:extLst>
                    <a:ext uri="{9D8B030D-6E8A-4147-A177-3AD203B41FA5}">
                      <a16:colId xmlns:a16="http://schemas.microsoft.com/office/drawing/2014/main" val="1016817903"/>
                    </a:ext>
                  </a:extLst>
                </a:gridCol>
                <a:gridCol w="2204905">
                  <a:extLst>
                    <a:ext uri="{9D8B030D-6E8A-4147-A177-3AD203B41FA5}">
                      <a16:colId xmlns:a16="http://schemas.microsoft.com/office/drawing/2014/main" val="2273732343"/>
                    </a:ext>
                  </a:extLst>
                </a:gridCol>
              </a:tblGrid>
              <a:tr h="268830">
                <a:tc>
                  <a:txBody>
                    <a:bodyPr/>
                    <a:lstStyle/>
                    <a:p>
                      <a:pPr algn="r"/>
                      <a:r>
                        <a:rPr lang="es-ES" sz="1200" noProof="0" dirty="0"/>
                        <a:t>#</a:t>
                      </a:r>
                      <a:endParaRPr lang="en-GB" sz="1200" noProof="0" dirty="0"/>
                    </a:p>
                  </a:txBody>
                  <a:tcPr/>
                </a:tc>
                <a:tc>
                  <a:txBody>
                    <a:bodyPr/>
                    <a:lstStyle/>
                    <a:p>
                      <a:r>
                        <a:rPr lang="en-GB" sz="1200" noProof="0" dirty="0"/>
                        <a:t>Institution</a:t>
                      </a:r>
                    </a:p>
                  </a:txBody>
                  <a:tcPr/>
                </a:tc>
                <a:tc>
                  <a:txBody>
                    <a:bodyPr/>
                    <a:lstStyle/>
                    <a:p>
                      <a:pPr algn="r"/>
                      <a:r>
                        <a:rPr lang="en-GB" sz="1200" noProof="0" dirty="0"/>
                        <a:t>PMs</a:t>
                      </a:r>
                    </a:p>
                  </a:txBody>
                  <a:tcPr/>
                </a:tc>
                <a:tc>
                  <a:txBody>
                    <a:bodyPr/>
                    <a:lstStyle/>
                    <a:p>
                      <a:r>
                        <a:rPr lang="en-GB" sz="1100" noProof="0" dirty="0"/>
                        <a:t>Deliverables</a:t>
                      </a:r>
                    </a:p>
                    <a:p>
                      <a:r>
                        <a:rPr lang="en-GB" sz="1100" noProof="0" dirty="0"/>
                        <a:t>D5.1/D5.2/D5.3/D5.4 in 48 Month </a:t>
                      </a:r>
                    </a:p>
                    <a:p>
                      <a:r>
                        <a:rPr lang="en-GB" sz="1100" noProof="0" dirty="0"/>
                        <a:t>D5.5 in 36Month and  D5.6/D5.7 in 24Month</a:t>
                      </a:r>
                    </a:p>
                  </a:txBody>
                  <a:tcPr/>
                </a:tc>
                <a:tc>
                  <a:txBody>
                    <a:bodyPr/>
                    <a:lstStyle/>
                    <a:p>
                      <a:pPr algn="ctr"/>
                      <a:r>
                        <a:rPr lang="en-GB" sz="1200" noProof="0" dirty="0"/>
                        <a:t>Milestones</a:t>
                      </a:r>
                    </a:p>
                    <a:p>
                      <a:pPr algn="ctr"/>
                      <a:r>
                        <a:rPr lang="en-GB" sz="1200" noProof="0" dirty="0"/>
                        <a:t>(All in 24 Month)</a:t>
                      </a:r>
                    </a:p>
                  </a:txBody>
                  <a:tcPr/>
                </a:tc>
                <a:tc>
                  <a:txBody>
                    <a:bodyPr/>
                    <a:lstStyle/>
                    <a:p>
                      <a:r>
                        <a:rPr lang="en-GB" sz="1200" noProof="0" dirty="0"/>
                        <a:t>Contact person</a:t>
                      </a:r>
                    </a:p>
                    <a:p>
                      <a:r>
                        <a:rPr lang="en-GB" sz="1200" noProof="0" dirty="0"/>
                        <a:t>(with permanent position)</a:t>
                      </a:r>
                    </a:p>
                  </a:txBody>
                  <a:tcPr/>
                </a:tc>
                <a:extLst>
                  <a:ext uri="{0D108BD9-81ED-4DB2-BD59-A6C34878D82A}">
                    <a16:rowId xmlns:a16="http://schemas.microsoft.com/office/drawing/2014/main" val="1172715839"/>
                  </a:ext>
                </a:extLst>
              </a:tr>
              <a:tr h="268830">
                <a:tc>
                  <a:txBody>
                    <a:bodyPr/>
                    <a:lstStyle/>
                    <a:p>
                      <a:pPr algn="r"/>
                      <a:r>
                        <a:rPr lang="es-ES" sz="1200" noProof="0" dirty="0"/>
                        <a:t>1</a:t>
                      </a:r>
                      <a:endParaRPr lang="en-GB" sz="1200" noProof="0" dirty="0"/>
                    </a:p>
                  </a:txBody>
                  <a:tcPr/>
                </a:tc>
                <a:tc>
                  <a:txBody>
                    <a:bodyPr/>
                    <a:lstStyle/>
                    <a:p>
                      <a:r>
                        <a:rPr lang="en-GB" sz="1200" noProof="0" dirty="0"/>
                        <a:t>CIEMAT</a:t>
                      </a:r>
                    </a:p>
                  </a:txBody>
                  <a:tcPr/>
                </a:tc>
                <a:tc>
                  <a:txBody>
                    <a:bodyPr/>
                    <a:lstStyle/>
                    <a:p>
                      <a:pPr algn="r"/>
                      <a:r>
                        <a:rPr lang="en-GB" sz="1200" noProof="0" dirty="0"/>
                        <a:t>12.3</a:t>
                      </a:r>
                    </a:p>
                  </a:txBody>
                  <a:tcPr/>
                </a:tc>
                <a:tc>
                  <a:txBody>
                    <a:bodyPr/>
                    <a:lstStyle/>
                    <a:p>
                      <a:r>
                        <a:rPr lang="en-GB" sz="1200" b="1" noProof="0" dirty="0"/>
                        <a:t>D5.1</a:t>
                      </a:r>
                      <a:r>
                        <a:rPr lang="en-GB" sz="1200" b="1" noProof="0" dirty="0">
                          <a:solidFill>
                            <a:srgbClr val="0000FF"/>
                          </a:solidFill>
                        </a:rPr>
                        <a:t> D5.2 </a:t>
                      </a:r>
                      <a:r>
                        <a:rPr lang="en-GB" sz="1200" b="1" noProof="0" dirty="0">
                          <a:solidFill>
                            <a:srgbClr val="FF0000"/>
                          </a:solidFill>
                        </a:rPr>
                        <a:t> D5.3</a:t>
                      </a:r>
                      <a:endParaRPr lang="en-GB" sz="1200" noProof="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MS5.1               </a:t>
                      </a:r>
                      <a:r>
                        <a:rPr lang="en-GB" sz="1200" noProof="0" dirty="0">
                          <a:solidFill>
                            <a:srgbClr val="FF0000"/>
                          </a:solidFill>
                        </a:rPr>
                        <a:t>MS5.3</a:t>
                      </a:r>
                    </a:p>
                  </a:txBody>
                  <a:tcPr/>
                </a:tc>
                <a:tc>
                  <a:txBody>
                    <a:bodyPr/>
                    <a:lstStyle/>
                    <a:p>
                      <a:pPr marL="0" algn="l" defTabSz="914400" rtl="0" eaLnBrk="1" latinLnBrk="0" hangingPunct="1"/>
                      <a:r>
                        <a:rPr lang="en-GB" sz="1200" kern="1200" noProof="0" dirty="0">
                          <a:solidFill>
                            <a:schemeClr val="dk1"/>
                          </a:solidFill>
                          <a:latin typeface="+mn-lt"/>
                          <a:ea typeface="+mn-ea"/>
                          <a:cs typeface="+mn-cs"/>
                        </a:rPr>
                        <a:t>Vicente Bécares</a:t>
                      </a:r>
                    </a:p>
                  </a:txBody>
                  <a:tcPr/>
                </a:tc>
                <a:extLst>
                  <a:ext uri="{0D108BD9-81ED-4DB2-BD59-A6C34878D82A}">
                    <a16:rowId xmlns:a16="http://schemas.microsoft.com/office/drawing/2014/main" val="1981464103"/>
                  </a:ext>
                </a:extLst>
              </a:tr>
              <a:tr h="268830">
                <a:tc>
                  <a:txBody>
                    <a:bodyPr/>
                    <a:lstStyle/>
                    <a:p>
                      <a:pPr algn="r"/>
                      <a:r>
                        <a:rPr lang="es-ES" sz="1200" noProof="0" dirty="0"/>
                        <a:t>2</a:t>
                      </a:r>
                      <a:endParaRPr lang="en-GB" sz="1200" noProof="0" dirty="0"/>
                    </a:p>
                  </a:txBody>
                  <a:tcPr/>
                </a:tc>
                <a:tc>
                  <a:txBody>
                    <a:bodyPr/>
                    <a:lstStyle/>
                    <a:p>
                      <a:r>
                        <a:rPr lang="en-GB" sz="1200" noProof="0" dirty="0"/>
                        <a:t>CEA</a:t>
                      </a:r>
                    </a:p>
                  </a:txBody>
                  <a:tcPr/>
                </a:tc>
                <a:tc>
                  <a:txBody>
                    <a:bodyPr/>
                    <a:lstStyle/>
                    <a:p>
                      <a:pPr algn="r"/>
                      <a:r>
                        <a:rPr lang="en-GB" sz="1200" noProof="0" dirty="0"/>
                        <a:t>15.1 </a:t>
                      </a:r>
                    </a:p>
                  </a:txBody>
                  <a:tcPr/>
                </a:tc>
                <a:tc>
                  <a:txBody>
                    <a:bodyPr/>
                    <a:lstStyle/>
                    <a:p>
                      <a:r>
                        <a:rPr lang="en-GB" sz="1200" b="1" noProof="0" dirty="0"/>
                        <a:t>                              </a:t>
                      </a:r>
                      <a:r>
                        <a:rPr lang="en-GB" sz="1200" b="1" noProof="0" dirty="0">
                          <a:solidFill>
                            <a:srgbClr val="00B050"/>
                          </a:solidFill>
                        </a:rPr>
                        <a:t>D5.4   </a:t>
                      </a:r>
                      <a:r>
                        <a:rPr lang="en-GB" sz="1200" b="1" noProof="0" dirty="0">
                          <a:solidFill>
                            <a:schemeClr val="accent6">
                              <a:lumMod val="50000"/>
                            </a:schemeClr>
                          </a:solidFill>
                        </a:rPr>
                        <a:t>D5.5            </a:t>
                      </a:r>
                      <a:r>
                        <a:rPr lang="en-GB" sz="1200" b="1" noProof="0" dirty="0">
                          <a:solidFill>
                            <a:schemeClr val="accent2">
                              <a:lumMod val="75000"/>
                            </a:schemeClr>
                          </a:solidFill>
                        </a:rPr>
                        <a:t>D5.7</a:t>
                      </a:r>
                      <a:endParaRPr lang="en-GB" sz="1200" noProof="0" dirty="0">
                        <a:solidFill>
                          <a:schemeClr val="accent2">
                            <a:lumMod val="75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noProof="0" dirty="0">
                        <a:solidFill>
                          <a:srgbClr val="FF0000"/>
                        </a:solidFill>
                      </a:endParaRPr>
                    </a:p>
                  </a:txBody>
                  <a:tcPr/>
                </a:tc>
                <a:tc>
                  <a:txBody>
                    <a:bodyPr/>
                    <a:lstStyle/>
                    <a:p>
                      <a:pPr marL="0" algn="l" defTabSz="914400" rtl="0" eaLnBrk="1" latinLnBrk="0" hangingPunct="1"/>
                      <a:r>
                        <a:rPr lang="es-ES" sz="1200" kern="1200" noProof="0" dirty="0">
                          <a:solidFill>
                            <a:schemeClr val="dk1"/>
                          </a:solidFill>
                          <a:latin typeface="+mn-lt"/>
                          <a:ea typeface="+mn-ea"/>
                          <a:cs typeface="+mn-cs"/>
                        </a:rPr>
                        <a:t>Robert </a:t>
                      </a:r>
                      <a:r>
                        <a:rPr lang="es-ES" sz="1200" kern="1200" noProof="0" dirty="0" err="1">
                          <a:solidFill>
                            <a:schemeClr val="dk1"/>
                          </a:solidFill>
                          <a:latin typeface="+mn-lt"/>
                          <a:ea typeface="+mn-ea"/>
                          <a:cs typeface="+mn-cs"/>
                        </a:rPr>
                        <a:t>Jacqmin</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314513979"/>
                  </a:ext>
                </a:extLst>
              </a:tr>
              <a:tr h="268830">
                <a:tc>
                  <a:txBody>
                    <a:bodyPr/>
                    <a:lstStyle/>
                    <a:p>
                      <a:pPr algn="r"/>
                      <a:r>
                        <a:rPr lang="es-ES" sz="1200" noProof="0" dirty="0"/>
                        <a:t>3</a:t>
                      </a:r>
                      <a:endParaRPr lang="en-GB" sz="1200" noProof="0" dirty="0"/>
                    </a:p>
                  </a:txBody>
                  <a:tcPr/>
                </a:tc>
                <a:tc>
                  <a:txBody>
                    <a:bodyPr/>
                    <a:lstStyle/>
                    <a:p>
                      <a:r>
                        <a:rPr lang="en-GB" sz="1200" noProof="0" dirty="0"/>
                        <a:t>CVREZ</a:t>
                      </a:r>
                    </a:p>
                  </a:txBody>
                  <a:tcPr/>
                </a:tc>
                <a:tc>
                  <a:txBody>
                    <a:bodyPr/>
                    <a:lstStyle/>
                    <a:p>
                      <a:pPr algn="r"/>
                      <a:r>
                        <a:rPr lang="en-GB" sz="1200" noProof="0" dirty="0"/>
                        <a:t>9.0</a:t>
                      </a:r>
                    </a:p>
                  </a:txBody>
                  <a:tcPr/>
                </a:tc>
                <a:tc>
                  <a:txBody>
                    <a:bodyPr/>
                    <a:lstStyle/>
                    <a:p>
                      <a:r>
                        <a:rPr lang="en-GB" sz="1200" noProof="0" dirty="0"/>
                        <a:t>                                          </a:t>
                      </a:r>
                      <a:r>
                        <a:rPr lang="en-GB" sz="1200" b="1" noProof="0" dirty="0">
                          <a:solidFill>
                            <a:schemeClr val="accent6">
                              <a:lumMod val="50000"/>
                            </a:schemeClr>
                          </a:solidFill>
                        </a:rPr>
                        <a:t>D5.5  </a:t>
                      </a:r>
                      <a:r>
                        <a:rPr lang="en-GB" sz="1200" b="1" noProof="0" dirty="0">
                          <a:solidFill>
                            <a:srgbClr val="00B0F0"/>
                          </a:solidFill>
                        </a:rPr>
                        <a:t>D5.6</a:t>
                      </a:r>
                      <a:endParaRPr lang="en-GB" sz="1200" noProof="0" dirty="0">
                        <a:solidFill>
                          <a:srgbClr val="00B0F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algn="l" defTabSz="914400" rtl="0" eaLnBrk="1" latinLnBrk="0" hangingPunct="1"/>
                      <a:r>
                        <a:rPr lang="en-US" sz="1200" kern="1200" dirty="0">
                          <a:solidFill>
                            <a:schemeClr val="dk1"/>
                          </a:solidFill>
                          <a:latin typeface="+mn-lt"/>
                          <a:ea typeface="+mn-ea"/>
                          <a:cs typeface="+mn-cs"/>
                        </a:rPr>
                        <a:t>Michal </a:t>
                      </a:r>
                      <a:r>
                        <a:rPr lang="en-US" sz="1200" kern="1200" dirty="0" err="1">
                          <a:solidFill>
                            <a:schemeClr val="dk1"/>
                          </a:solidFill>
                          <a:latin typeface="+mn-lt"/>
                          <a:ea typeface="+mn-ea"/>
                          <a:cs typeface="+mn-cs"/>
                        </a:rPr>
                        <a:t>Košťál</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51982357"/>
                  </a:ext>
                </a:extLst>
              </a:tr>
              <a:tr h="268830">
                <a:tc>
                  <a:txBody>
                    <a:bodyPr/>
                    <a:lstStyle/>
                    <a:p>
                      <a:pPr algn="r"/>
                      <a:r>
                        <a:rPr lang="es-ES" sz="1200" noProof="0" dirty="0"/>
                        <a:t>4</a:t>
                      </a:r>
                      <a:endParaRPr lang="en-GB" sz="1200" noProof="0" dirty="0"/>
                    </a:p>
                  </a:txBody>
                  <a:tcPr/>
                </a:tc>
                <a:tc>
                  <a:txBody>
                    <a:bodyPr/>
                    <a:lstStyle/>
                    <a:p>
                      <a:r>
                        <a:rPr lang="en-GB" sz="1200" noProof="0" dirty="0"/>
                        <a:t>IRSN</a:t>
                      </a:r>
                    </a:p>
                  </a:txBody>
                  <a:tcPr/>
                </a:tc>
                <a:tc>
                  <a:txBody>
                    <a:bodyPr/>
                    <a:lstStyle/>
                    <a:p>
                      <a:pPr algn="r"/>
                      <a:r>
                        <a:rPr lang="en-GB" sz="1200" noProof="0" dirty="0"/>
                        <a:t>5.3</a:t>
                      </a:r>
                    </a:p>
                  </a:txBody>
                  <a:tcPr/>
                </a:tc>
                <a:tc>
                  <a:txBody>
                    <a:bodyPr/>
                    <a:lstStyle/>
                    <a:p>
                      <a:r>
                        <a:rPr lang="en-GB" sz="1200" b="1" noProof="0" dirty="0">
                          <a:solidFill>
                            <a:srgbClr val="FF0000"/>
                          </a:solidFill>
                        </a:rPr>
                        <a:t>                    D5.3                                 </a:t>
                      </a:r>
                      <a:r>
                        <a:rPr lang="en-GB" sz="1200" b="1" noProof="0" dirty="0">
                          <a:solidFill>
                            <a:schemeClr val="accent2">
                              <a:lumMod val="75000"/>
                            </a:schemeClr>
                          </a:solidFill>
                        </a:rPr>
                        <a:t>D5.7</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solidFill>
                            <a:srgbClr val="FF0000"/>
                          </a:solidFill>
                        </a:rPr>
                        <a:t>                          MS5.3</a:t>
                      </a:r>
                    </a:p>
                  </a:txBody>
                  <a:tcPr/>
                </a:tc>
                <a:tc>
                  <a:txBody>
                    <a:bodyPr/>
                    <a:lstStyle/>
                    <a:p>
                      <a:pPr marL="0" algn="l" defTabSz="914400" rtl="0" eaLnBrk="1" latinLnBrk="0" hangingPunct="1"/>
                      <a:r>
                        <a:rPr lang="es-ES" sz="1200" kern="1200" noProof="0" dirty="0">
                          <a:solidFill>
                            <a:schemeClr val="dk1"/>
                          </a:solidFill>
                          <a:latin typeface="+mn-lt"/>
                          <a:ea typeface="+mn-ea"/>
                          <a:cs typeface="+mn-cs"/>
                        </a:rPr>
                        <a:t>Raphaelle </a:t>
                      </a:r>
                      <a:r>
                        <a:rPr lang="es-ES" sz="1200" kern="1200" noProof="0" dirty="0" err="1">
                          <a:solidFill>
                            <a:schemeClr val="dk1"/>
                          </a:solidFill>
                          <a:latin typeface="+mn-lt"/>
                          <a:ea typeface="+mn-ea"/>
                          <a:cs typeface="+mn-cs"/>
                        </a:rPr>
                        <a:t>Ichou</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016983432"/>
                  </a:ext>
                </a:extLst>
              </a:tr>
              <a:tr h="268830">
                <a:tc>
                  <a:txBody>
                    <a:bodyPr/>
                    <a:lstStyle/>
                    <a:p>
                      <a:pPr algn="r"/>
                      <a:r>
                        <a:rPr lang="es-ES" sz="1200" noProof="0" dirty="0"/>
                        <a:t>5</a:t>
                      </a:r>
                      <a:endParaRPr lang="en-GB" sz="1200" noProof="0" dirty="0"/>
                    </a:p>
                  </a:txBody>
                  <a:tcPr/>
                </a:tc>
                <a:tc>
                  <a:txBody>
                    <a:bodyPr/>
                    <a:lstStyle/>
                    <a:p>
                      <a:r>
                        <a:rPr lang="en-GB" sz="1200" noProof="0" dirty="0"/>
                        <a:t>JSI</a:t>
                      </a:r>
                    </a:p>
                  </a:txBody>
                  <a:tcPr/>
                </a:tc>
                <a:tc>
                  <a:txBody>
                    <a:bodyPr/>
                    <a:lstStyle/>
                    <a:p>
                      <a:pPr algn="r"/>
                      <a:r>
                        <a:rPr lang="en-GB" sz="1200" noProof="0" dirty="0"/>
                        <a:t>3.5</a:t>
                      </a:r>
                    </a:p>
                  </a:txBody>
                  <a:tcPr/>
                </a:tc>
                <a:tc>
                  <a:txBody>
                    <a:bodyPr/>
                    <a:lstStyle/>
                    <a:p>
                      <a:r>
                        <a:rPr lang="en-GB" sz="1200" b="1" noProof="0" dirty="0"/>
                        <a:t>D5.1 </a:t>
                      </a:r>
                      <a:r>
                        <a:rPr lang="en-GB" sz="1200" b="1" noProof="0" dirty="0">
                          <a:solidFill>
                            <a:srgbClr val="0000FF"/>
                          </a:solidFill>
                        </a:rPr>
                        <a:t> D5.2</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MS5.1</a:t>
                      </a: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algn="l" defTabSz="914400" rtl="0" eaLnBrk="1" latinLnBrk="0" hangingPunct="1"/>
                      <a:r>
                        <a:rPr lang="es-ES" sz="1200" kern="1200" noProof="0" dirty="0">
                          <a:solidFill>
                            <a:schemeClr val="dk1"/>
                          </a:solidFill>
                          <a:latin typeface="+mn-lt"/>
                          <a:ea typeface="+mn-ea"/>
                          <a:cs typeface="+mn-cs"/>
                        </a:rPr>
                        <a:t>Ivo Kodeli</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414068076"/>
                  </a:ext>
                </a:extLst>
              </a:tr>
              <a:tr h="268830">
                <a:tc>
                  <a:txBody>
                    <a:bodyPr/>
                    <a:lstStyle/>
                    <a:p>
                      <a:pPr algn="r"/>
                      <a:r>
                        <a:rPr lang="es-ES" sz="1200" noProof="0" dirty="0"/>
                        <a:t>6</a:t>
                      </a:r>
                      <a:endParaRPr lang="en-GB" sz="1200" noProof="0" dirty="0"/>
                    </a:p>
                  </a:txBody>
                  <a:tcPr/>
                </a:tc>
                <a:tc>
                  <a:txBody>
                    <a:bodyPr/>
                    <a:lstStyle/>
                    <a:p>
                      <a:r>
                        <a:rPr lang="en-GB" sz="1200" noProof="0" dirty="0"/>
                        <a:t>SCK·CEN</a:t>
                      </a:r>
                    </a:p>
                  </a:txBody>
                  <a:tcPr/>
                </a:tc>
                <a:tc>
                  <a:txBody>
                    <a:bodyPr/>
                    <a:lstStyle/>
                    <a:p>
                      <a:pPr algn="r"/>
                      <a:r>
                        <a:rPr lang="en-GB" sz="1200" noProof="0" dirty="0"/>
                        <a:t>2.9</a:t>
                      </a:r>
                    </a:p>
                  </a:txBody>
                  <a:tcPr/>
                </a:tc>
                <a:tc>
                  <a:txBody>
                    <a:bodyPr/>
                    <a:lstStyle/>
                    <a:p>
                      <a:r>
                        <a:rPr lang="en-GB" sz="1200" b="1" noProof="0" dirty="0"/>
                        <a:t>D5.1 </a:t>
                      </a:r>
                      <a:r>
                        <a:rPr lang="en-GB" sz="1200" b="1" noProof="0" dirty="0">
                          <a:solidFill>
                            <a:srgbClr val="0000FF"/>
                          </a:solidFill>
                        </a:rPr>
                        <a:t> D5.2            </a:t>
                      </a:r>
                      <a:r>
                        <a:rPr lang="en-GB" sz="1200" b="1" noProof="0" dirty="0">
                          <a:solidFill>
                            <a:srgbClr val="00B050"/>
                          </a:solidFill>
                        </a:rPr>
                        <a:t>D5.4                      </a:t>
                      </a:r>
                      <a:r>
                        <a:rPr lang="en-GB" sz="1200" b="1" noProof="0" dirty="0">
                          <a:solidFill>
                            <a:schemeClr val="accent2">
                              <a:lumMod val="75000"/>
                            </a:schemeClr>
                          </a:solidFill>
                        </a:rPr>
                        <a:t>D5.7</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solidFill>
                            <a:srgbClr val="0000FF"/>
                          </a:solidFill>
                        </a:rPr>
                        <a:t>              MS5.2</a:t>
                      </a:r>
                    </a:p>
                  </a:txBody>
                  <a:tcPr/>
                </a:tc>
                <a:tc>
                  <a:txBody>
                    <a:bodyPr/>
                    <a:lstStyle/>
                    <a:p>
                      <a:pPr marL="0" algn="l" defTabSz="914400" rtl="0" eaLnBrk="1" latinLnBrk="0" hangingPunct="1"/>
                      <a:r>
                        <a:rPr lang="en-GB" sz="1200" kern="1200" dirty="0">
                          <a:solidFill>
                            <a:schemeClr val="dk1"/>
                          </a:solidFill>
                          <a:latin typeface="+mn-lt"/>
                          <a:ea typeface="+mn-ea"/>
                          <a:cs typeface="+mn-cs"/>
                        </a:rPr>
                        <a:t>Luca Fiorito</a:t>
                      </a:r>
                    </a:p>
                  </a:txBody>
                  <a:tcPr/>
                </a:tc>
                <a:extLst>
                  <a:ext uri="{0D108BD9-81ED-4DB2-BD59-A6C34878D82A}">
                    <a16:rowId xmlns:a16="http://schemas.microsoft.com/office/drawing/2014/main" val="2583728396"/>
                  </a:ext>
                </a:extLst>
              </a:tr>
              <a:tr h="268830">
                <a:tc>
                  <a:txBody>
                    <a:bodyPr/>
                    <a:lstStyle/>
                    <a:p>
                      <a:pPr algn="r"/>
                      <a:r>
                        <a:rPr lang="es-ES" sz="1200" noProof="0" dirty="0"/>
                        <a:t>7</a:t>
                      </a:r>
                      <a:endParaRPr lang="en-GB" sz="1200" noProof="0" dirty="0"/>
                    </a:p>
                  </a:txBody>
                  <a:tcPr/>
                </a:tc>
                <a:tc>
                  <a:txBody>
                    <a:bodyPr/>
                    <a:lstStyle/>
                    <a:p>
                      <a:r>
                        <a:rPr lang="en-GB" sz="1200" noProof="0" dirty="0"/>
                        <a:t>STUBA</a:t>
                      </a:r>
                    </a:p>
                  </a:txBody>
                  <a:tcPr/>
                </a:tc>
                <a:tc>
                  <a:txBody>
                    <a:bodyPr/>
                    <a:lstStyle/>
                    <a:p>
                      <a:pPr algn="r"/>
                      <a:r>
                        <a:rPr lang="en-GB" sz="1200" noProof="0" dirty="0"/>
                        <a:t>3.6</a:t>
                      </a:r>
                    </a:p>
                  </a:txBody>
                  <a:tcPr/>
                </a:tc>
                <a:tc>
                  <a:txBody>
                    <a:bodyPr/>
                    <a:lstStyle/>
                    <a:p>
                      <a:r>
                        <a:rPr lang="en-GB" sz="1200" b="1" noProof="0" dirty="0"/>
                        <a:t>D5.1 </a:t>
                      </a:r>
                      <a:r>
                        <a:rPr lang="en-GB" sz="1200" b="1" noProof="0" dirty="0">
                          <a:solidFill>
                            <a:srgbClr val="0000FF"/>
                          </a:solidFill>
                        </a:rPr>
                        <a:t> D5.2 </a:t>
                      </a:r>
                      <a:r>
                        <a:rPr lang="en-GB" sz="1200" b="1" noProof="0" dirty="0">
                          <a:solidFill>
                            <a:srgbClr val="FF0000"/>
                          </a:solidFill>
                        </a:rPr>
                        <a:t> D5.3</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MS5.1               </a:t>
                      </a:r>
                      <a:r>
                        <a:rPr lang="en-GB" sz="1200" noProof="0" dirty="0">
                          <a:solidFill>
                            <a:srgbClr val="FF0000"/>
                          </a:solidFill>
                        </a:rPr>
                        <a:t>MS5.3</a:t>
                      </a:r>
                    </a:p>
                  </a:txBody>
                  <a:tcPr/>
                </a:tc>
                <a:tc>
                  <a:txBody>
                    <a:bodyPr/>
                    <a:lstStyle/>
                    <a:p>
                      <a:pPr marL="0" algn="l" defTabSz="914400" rtl="0" eaLnBrk="1" latinLnBrk="0" hangingPunct="1"/>
                      <a:r>
                        <a:rPr lang="en-GB" sz="1200" kern="1200" dirty="0">
                          <a:solidFill>
                            <a:schemeClr val="dk1"/>
                          </a:solidFill>
                          <a:latin typeface="+mn-lt"/>
                          <a:ea typeface="+mn-ea"/>
                          <a:cs typeface="+mn-cs"/>
                        </a:rPr>
                        <a:t>Jakub </a:t>
                      </a:r>
                      <a:r>
                        <a:rPr lang="en-GB" sz="1200" kern="1200" dirty="0" err="1">
                          <a:solidFill>
                            <a:schemeClr val="dk1"/>
                          </a:solidFill>
                          <a:latin typeface="+mn-lt"/>
                          <a:ea typeface="+mn-ea"/>
                          <a:cs typeface="+mn-cs"/>
                        </a:rPr>
                        <a:t>Luley</a:t>
                      </a:r>
                      <a:endParaRPr lang="en-GB"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909099661"/>
                  </a:ext>
                </a:extLst>
              </a:tr>
              <a:tr h="268830">
                <a:tc>
                  <a:txBody>
                    <a:bodyPr/>
                    <a:lstStyle/>
                    <a:p>
                      <a:pPr algn="r"/>
                      <a:r>
                        <a:rPr lang="es-ES" sz="1200" noProof="0" dirty="0"/>
                        <a:t>8</a:t>
                      </a:r>
                      <a:endParaRPr lang="en-GB" sz="1200" noProof="0" dirty="0"/>
                    </a:p>
                  </a:txBody>
                  <a:tcPr/>
                </a:tc>
                <a:tc>
                  <a:txBody>
                    <a:bodyPr/>
                    <a:lstStyle/>
                    <a:p>
                      <a:r>
                        <a:rPr lang="en-GB" sz="1200" noProof="0" dirty="0"/>
                        <a:t>UMAR</a:t>
                      </a:r>
                    </a:p>
                  </a:txBody>
                  <a:tcPr/>
                </a:tc>
                <a:tc>
                  <a:txBody>
                    <a:bodyPr/>
                    <a:lstStyle/>
                    <a:p>
                      <a:pPr algn="r"/>
                      <a:r>
                        <a:rPr lang="en-GB" sz="1200" noProof="0" dirty="0"/>
                        <a:t>3.4</a:t>
                      </a:r>
                    </a:p>
                  </a:txBody>
                  <a:tcPr/>
                </a:tc>
                <a:tc>
                  <a:txBody>
                    <a:bodyPr/>
                    <a:lstStyle/>
                    <a:p>
                      <a:r>
                        <a:rPr lang="en-GB" sz="1200" b="1" noProof="0" dirty="0"/>
                        <a:t>D5.1 </a:t>
                      </a:r>
                      <a:r>
                        <a:rPr lang="en-GB" sz="1200" b="1" noProof="0" dirty="0">
                          <a:solidFill>
                            <a:srgbClr val="0000FF"/>
                          </a:solidFill>
                        </a:rPr>
                        <a:t> D5.2 </a:t>
                      </a:r>
                      <a:r>
                        <a:rPr lang="en-GB" sz="1200" b="1" noProof="0" dirty="0">
                          <a:solidFill>
                            <a:srgbClr val="FF0000"/>
                          </a:solidFill>
                        </a:rPr>
                        <a:t> D5.3  </a:t>
                      </a:r>
                      <a:r>
                        <a:rPr lang="en-GB" sz="1200" b="1" noProof="0" dirty="0">
                          <a:solidFill>
                            <a:srgbClr val="00B050"/>
                          </a:solidFill>
                        </a:rPr>
                        <a:t>D5.4</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MS5.1</a:t>
                      </a: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algn="l" defTabSz="914400" rtl="0" eaLnBrk="1" latinLnBrk="0" hangingPunct="1"/>
                      <a:r>
                        <a:rPr lang="es-ES" sz="1200" kern="1200" noProof="0" dirty="0">
                          <a:solidFill>
                            <a:schemeClr val="dk1"/>
                          </a:solidFill>
                          <a:latin typeface="+mn-lt"/>
                          <a:ea typeface="+mn-ea"/>
                          <a:cs typeface="+mn-cs"/>
                        </a:rPr>
                        <a:t>Ivo Kodeli</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739504252"/>
                  </a:ext>
                </a:extLst>
              </a:tr>
              <a:tr h="268830">
                <a:tc>
                  <a:txBody>
                    <a:bodyPr/>
                    <a:lstStyle/>
                    <a:p>
                      <a:pPr algn="r"/>
                      <a:r>
                        <a:rPr lang="es-ES" sz="1200" noProof="0" dirty="0"/>
                        <a:t>9</a:t>
                      </a:r>
                      <a:endParaRPr lang="en-GB" sz="1200" noProof="0" dirty="0"/>
                    </a:p>
                  </a:txBody>
                  <a:tcPr/>
                </a:tc>
                <a:tc>
                  <a:txBody>
                    <a:bodyPr/>
                    <a:lstStyle/>
                    <a:p>
                      <a:r>
                        <a:rPr lang="en-GB" sz="1200" noProof="0" dirty="0"/>
                        <a:t>UPM</a:t>
                      </a:r>
                    </a:p>
                  </a:txBody>
                  <a:tcPr/>
                </a:tc>
                <a:tc>
                  <a:txBody>
                    <a:bodyPr/>
                    <a:lstStyle/>
                    <a:p>
                      <a:pPr algn="r"/>
                      <a:r>
                        <a:rPr lang="en-GB" sz="1200" noProof="0" dirty="0"/>
                        <a:t>9.8</a:t>
                      </a:r>
                    </a:p>
                  </a:txBody>
                  <a:tcPr/>
                </a:tc>
                <a:tc>
                  <a:txBody>
                    <a:bodyPr/>
                    <a:lstStyle/>
                    <a:p>
                      <a:r>
                        <a:rPr lang="en-GB" sz="1200" b="1" noProof="0" dirty="0"/>
                        <a:t>D5.1 </a:t>
                      </a:r>
                      <a:r>
                        <a:rPr lang="en-GB" sz="1200" b="1" noProof="0" dirty="0">
                          <a:solidFill>
                            <a:srgbClr val="0000FF"/>
                          </a:solidFill>
                        </a:rPr>
                        <a:t> D5.2</a:t>
                      </a:r>
                      <a:r>
                        <a:rPr lang="en-GB" sz="1200" b="1" noProof="0" dirty="0">
                          <a:solidFill>
                            <a:srgbClr val="FF0000"/>
                          </a:solidFill>
                        </a:rPr>
                        <a:t>  D5.3  </a:t>
                      </a:r>
                      <a:r>
                        <a:rPr lang="en-GB" sz="1200" b="1" noProof="0" dirty="0">
                          <a:solidFill>
                            <a:srgbClr val="00B050"/>
                          </a:solidFill>
                        </a:rPr>
                        <a:t>D5.4</a:t>
                      </a:r>
                      <a:endParaRPr lang="en-GB" sz="1200" noProof="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MS5.1               </a:t>
                      </a:r>
                      <a:r>
                        <a:rPr lang="en-GB" sz="1200" noProof="0" dirty="0">
                          <a:solidFill>
                            <a:srgbClr val="FF0000"/>
                          </a:solidFill>
                        </a:rPr>
                        <a:t>MS5.3</a:t>
                      </a:r>
                    </a:p>
                  </a:txBody>
                  <a:tcPr/>
                </a:tc>
                <a:tc>
                  <a:txBody>
                    <a:bodyPr/>
                    <a:lstStyle/>
                    <a:p>
                      <a:pPr marL="0" algn="l" defTabSz="914400" rtl="0" eaLnBrk="1" latinLnBrk="0" hangingPunct="1"/>
                      <a:r>
                        <a:rPr lang="en-GB" sz="1200" kern="1200" noProof="0" dirty="0">
                          <a:solidFill>
                            <a:schemeClr val="dk1"/>
                          </a:solidFill>
                          <a:latin typeface="+mn-lt"/>
                          <a:ea typeface="+mn-ea"/>
                          <a:cs typeface="+mn-cs"/>
                        </a:rPr>
                        <a:t>Oscar Cabellos</a:t>
                      </a:r>
                    </a:p>
                  </a:txBody>
                  <a:tcPr/>
                </a:tc>
                <a:extLst>
                  <a:ext uri="{0D108BD9-81ED-4DB2-BD59-A6C34878D82A}">
                    <a16:rowId xmlns:a16="http://schemas.microsoft.com/office/drawing/2014/main" val="3349591380"/>
                  </a:ext>
                </a:extLst>
              </a:tr>
              <a:tr h="268830">
                <a:tc>
                  <a:txBody>
                    <a:bodyPr/>
                    <a:lstStyle/>
                    <a:p>
                      <a:pPr algn="r"/>
                      <a:r>
                        <a:rPr lang="es-ES" sz="1200" noProof="0" dirty="0"/>
                        <a:t>10</a:t>
                      </a:r>
                      <a:endParaRPr lang="en-GB" sz="1200" noProof="0" dirty="0"/>
                    </a:p>
                  </a:txBody>
                  <a:tcPr/>
                </a:tc>
                <a:tc>
                  <a:txBody>
                    <a:bodyPr/>
                    <a:lstStyle/>
                    <a:p>
                      <a:r>
                        <a:rPr lang="en-GB" sz="1200" noProof="0" dirty="0"/>
                        <a:t>UU</a:t>
                      </a:r>
                    </a:p>
                  </a:txBody>
                  <a:tcPr/>
                </a:tc>
                <a:tc>
                  <a:txBody>
                    <a:bodyPr/>
                    <a:lstStyle/>
                    <a:p>
                      <a:pPr algn="r"/>
                      <a:r>
                        <a:rPr lang="en-GB" sz="1200" noProof="0" dirty="0"/>
                        <a:t>2.4</a:t>
                      </a:r>
                    </a:p>
                  </a:txBody>
                  <a:tcPr/>
                </a:tc>
                <a:tc>
                  <a:txBody>
                    <a:bodyPr/>
                    <a:lstStyle/>
                    <a:p>
                      <a:r>
                        <a:rPr lang="en-GB" sz="1200" b="1" noProof="0" dirty="0"/>
                        <a:t>                                </a:t>
                      </a:r>
                      <a:r>
                        <a:rPr lang="en-GB" sz="1200" b="1" noProof="0" dirty="0">
                          <a:solidFill>
                            <a:srgbClr val="00B050"/>
                          </a:solidFill>
                        </a:rPr>
                        <a:t>D5.4</a:t>
                      </a:r>
                      <a:endParaRPr lang="en-GB" sz="1200" noProof="0" dirty="0">
                        <a:solidFill>
                          <a:srgbClr val="00B05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algn="l" defTabSz="914400" rtl="0" eaLnBrk="1" latinLnBrk="0" hangingPunct="1"/>
                      <a:r>
                        <a:rPr lang="en-US" sz="1200" kern="1200" dirty="0">
                          <a:solidFill>
                            <a:schemeClr val="dk1"/>
                          </a:solidFill>
                          <a:latin typeface="+mn-lt"/>
                          <a:ea typeface="+mn-ea"/>
                          <a:cs typeface="+mn-cs"/>
                        </a:rPr>
                        <a:t>Erik Andersson Sundén </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4005841032"/>
                  </a:ext>
                </a:extLst>
              </a:tr>
              <a:tr h="268830">
                <a:tc>
                  <a:txBody>
                    <a:bodyPr/>
                    <a:lstStyle/>
                    <a:p>
                      <a:pPr algn="r"/>
                      <a:r>
                        <a:rPr lang="es-ES" sz="1200" noProof="0" dirty="0"/>
                        <a:t>11</a:t>
                      </a:r>
                      <a:endParaRPr lang="en-GB" sz="1200" noProof="0" dirty="0"/>
                    </a:p>
                  </a:txBody>
                  <a:tcPr/>
                </a:tc>
                <a:tc>
                  <a:txBody>
                    <a:bodyPr/>
                    <a:lstStyle/>
                    <a:p>
                      <a:r>
                        <a:rPr lang="en-GB" sz="1200" noProof="0" dirty="0"/>
                        <a:t>EPFL(AP)</a:t>
                      </a:r>
                    </a:p>
                  </a:txBody>
                  <a:tcPr/>
                </a:tc>
                <a:tc>
                  <a:txBody>
                    <a:bodyPr/>
                    <a:lstStyle/>
                    <a:p>
                      <a:pPr algn="r"/>
                      <a:r>
                        <a:rPr lang="en-GB" sz="1200" noProof="0" dirty="0"/>
                        <a:t>2.5</a:t>
                      </a:r>
                    </a:p>
                  </a:txBody>
                  <a:tcPr/>
                </a:tc>
                <a:tc>
                  <a:txBody>
                    <a:bodyPr/>
                    <a:lstStyle/>
                    <a:p>
                      <a:r>
                        <a:rPr lang="en-GB" sz="1200" b="1" noProof="0" dirty="0">
                          <a:solidFill>
                            <a:srgbClr val="00B050"/>
                          </a:solidFill>
                        </a:rPr>
                        <a:t>                                D5.4</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algn="l" defTabSz="914400" rtl="0" eaLnBrk="1" latinLnBrk="0" hangingPunct="1"/>
                      <a:r>
                        <a:rPr lang="es-ES" sz="1200" kern="1200" noProof="0" dirty="0">
                          <a:solidFill>
                            <a:schemeClr val="dk1"/>
                          </a:solidFill>
                          <a:latin typeface="+mn-lt"/>
                          <a:ea typeface="+mn-ea"/>
                          <a:cs typeface="+mn-cs"/>
                        </a:rPr>
                        <a:t>Mathieu Hursin</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3650780530"/>
                  </a:ext>
                </a:extLst>
              </a:tr>
              <a:tr h="268830">
                <a:tc>
                  <a:txBody>
                    <a:bodyPr/>
                    <a:lstStyle/>
                    <a:p>
                      <a:pPr algn="r"/>
                      <a:r>
                        <a:rPr lang="es-ES" sz="1200" noProof="0" dirty="0"/>
                        <a:t>12</a:t>
                      </a:r>
                      <a:endParaRPr lang="en-GB" sz="1200" noProof="0" dirty="0"/>
                    </a:p>
                  </a:txBody>
                  <a:tcPr/>
                </a:tc>
                <a:tc>
                  <a:txBody>
                    <a:bodyPr/>
                    <a:lstStyle/>
                    <a:p>
                      <a:r>
                        <a:rPr lang="en-GB" sz="1200" noProof="0" dirty="0"/>
                        <a:t>UKAEA(AP)</a:t>
                      </a:r>
                    </a:p>
                  </a:txBody>
                  <a:tcPr/>
                </a:tc>
                <a:tc>
                  <a:txBody>
                    <a:bodyPr/>
                    <a:lstStyle/>
                    <a:p>
                      <a:pPr algn="r"/>
                      <a:r>
                        <a:rPr lang="en-GB" sz="1200" noProof="0" dirty="0"/>
                        <a:t>1.0</a:t>
                      </a:r>
                    </a:p>
                  </a:txBody>
                  <a:tcPr/>
                </a:tc>
                <a:tc>
                  <a:txBody>
                    <a:bodyPr/>
                    <a:lstStyle/>
                    <a:p>
                      <a:r>
                        <a:rPr lang="en-GB" sz="1200" b="1" noProof="0" dirty="0"/>
                        <a:t>D5.1 </a:t>
                      </a:r>
                      <a:r>
                        <a:rPr lang="en-GB" sz="1200" b="1" noProof="0" dirty="0">
                          <a:solidFill>
                            <a:srgbClr val="FF0000"/>
                          </a:solidFill>
                        </a:rPr>
                        <a:t>           D5.3</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solidFill>
                            <a:srgbClr val="FF0000"/>
                          </a:solidFill>
                        </a:rPr>
                        <a:t>                           MS5.3</a:t>
                      </a:r>
                    </a:p>
                  </a:txBody>
                  <a:tcPr/>
                </a:tc>
                <a:tc>
                  <a:txBody>
                    <a:bodyPr/>
                    <a:lstStyle/>
                    <a:p>
                      <a:pPr marL="0" algn="l" defTabSz="914400" rtl="0" eaLnBrk="1" latinLnBrk="0" hangingPunct="1"/>
                      <a:r>
                        <a:rPr lang="es-ES" sz="1200" kern="1200" noProof="0" dirty="0">
                          <a:solidFill>
                            <a:schemeClr val="dk1"/>
                          </a:solidFill>
                          <a:latin typeface="+mn-lt"/>
                          <a:ea typeface="+mn-ea"/>
                          <a:cs typeface="+mn-cs"/>
                        </a:rPr>
                        <a:t>Ivo Kodeli</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333125851"/>
                  </a:ext>
                </a:extLst>
              </a:tr>
              <a:tr h="268830">
                <a:tc>
                  <a:txBody>
                    <a:bodyPr/>
                    <a:lstStyle/>
                    <a:p>
                      <a:pPr algn="r"/>
                      <a:r>
                        <a:rPr lang="es-ES" sz="1200" noProof="0" dirty="0"/>
                        <a:t>13</a:t>
                      </a:r>
                      <a:endParaRPr lang="en-GB" sz="1200" noProof="0" dirty="0"/>
                    </a:p>
                  </a:txBody>
                  <a:tcPr/>
                </a:tc>
                <a:tc>
                  <a:txBody>
                    <a:bodyPr/>
                    <a:lstStyle/>
                    <a:p>
                      <a:r>
                        <a:rPr lang="en-GB" sz="1200" noProof="0" dirty="0"/>
                        <a:t>CNRS (total)</a:t>
                      </a:r>
                    </a:p>
                  </a:txBody>
                  <a:tcPr/>
                </a:tc>
                <a:tc>
                  <a:txBody>
                    <a:bodyPr/>
                    <a:lstStyle/>
                    <a:p>
                      <a:pPr algn="r"/>
                      <a:r>
                        <a:rPr lang="en-GB" sz="1200" noProof="0" dirty="0"/>
                        <a:t>14.5</a:t>
                      </a:r>
                    </a:p>
                  </a:txBody>
                  <a:tcPr/>
                </a:tc>
                <a:tc>
                  <a:txBody>
                    <a:bodyPr/>
                    <a:lstStyle/>
                    <a:p>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algn="l" defTabSz="914400" rtl="0" eaLnBrk="1" latinLnBrk="0" hangingPunct="1"/>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2765069507"/>
                  </a:ext>
                </a:extLst>
              </a:tr>
              <a:tr h="268830">
                <a:tc>
                  <a:txBody>
                    <a:bodyPr/>
                    <a:lstStyle/>
                    <a:p>
                      <a:pPr algn="r"/>
                      <a:r>
                        <a:rPr lang="es-ES" sz="1200" noProof="0" dirty="0"/>
                        <a:t>14</a:t>
                      </a:r>
                      <a:endParaRPr lang="en-GB" sz="1200" noProof="0" dirty="0"/>
                    </a:p>
                  </a:txBody>
                  <a:tcPr/>
                </a:tc>
                <a:tc>
                  <a:txBody>
                    <a:bodyPr/>
                    <a:lstStyle/>
                    <a:p>
                      <a:r>
                        <a:rPr lang="en-GB" sz="1200" noProof="0" dirty="0" err="1"/>
                        <a:t>Subatech</a:t>
                      </a:r>
                      <a:r>
                        <a:rPr lang="en-GB" sz="1200" noProof="0" dirty="0"/>
                        <a:t> (AE)</a:t>
                      </a:r>
                    </a:p>
                  </a:txBody>
                  <a:tcPr/>
                </a:tc>
                <a:tc>
                  <a:txBody>
                    <a:bodyPr/>
                    <a:lstStyle/>
                    <a:p>
                      <a:pPr algn="r"/>
                      <a:r>
                        <a:rPr lang="en-GB" sz="1200" noProof="0" dirty="0">
                          <a:solidFill>
                            <a:srgbClr val="0070C0"/>
                          </a:solidFill>
                        </a:rPr>
                        <a:t>1.5</a:t>
                      </a:r>
                    </a:p>
                  </a:txBody>
                  <a:tcPr/>
                </a:tc>
                <a:tc>
                  <a:txBody>
                    <a:bodyPr/>
                    <a:lstStyle/>
                    <a:p>
                      <a:r>
                        <a:rPr lang="en-GB" sz="1200" b="1" noProof="0" dirty="0"/>
                        <a:t>D5.1 </a:t>
                      </a:r>
                      <a:r>
                        <a:rPr lang="en-GB" sz="1200" b="1" noProof="0" dirty="0">
                          <a:solidFill>
                            <a:srgbClr val="0000FF"/>
                          </a:solidFill>
                        </a:rPr>
                        <a:t> D5.2</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MS5.1</a:t>
                      </a: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Lydie Giot</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247234128"/>
                  </a:ext>
                </a:extLst>
              </a:tr>
              <a:tr h="268830">
                <a:tc>
                  <a:txBody>
                    <a:bodyPr/>
                    <a:lstStyle/>
                    <a:p>
                      <a:pPr algn="r"/>
                      <a:r>
                        <a:rPr lang="es-ES" sz="1200" noProof="0" dirty="0"/>
                        <a:t>15</a:t>
                      </a:r>
                      <a:endParaRPr lang="en-GB" sz="1200" noProof="0" dirty="0"/>
                    </a:p>
                  </a:txBody>
                  <a:tcPr/>
                </a:tc>
                <a:tc>
                  <a:txBody>
                    <a:bodyPr/>
                    <a:lstStyle/>
                    <a:p>
                      <a:r>
                        <a:rPr lang="en-GB" sz="1200" noProof="0" dirty="0"/>
                        <a:t>IMITEL(AE)</a:t>
                      </a:r>
                    </a:p>
                  </a:txBody>
                  <a:tcPr/>
                </a:tc>
                <a:tc>
                  <a:txBody>
                    <a:bodyPr/>
                    <a:lstStyle/>
                    <a:p>
                      <a:pPr algn="r"/>
                      <a:r>
                        <a:rPr lang="en-GB" sz="1200" noProof="0" dirty="0">
                          <a:solidFill>
                            <a:srgbClr val="0070C0"/>
                          </a:solidFill>
                        </a:rPr>
                        <a:t>13.0</a:t>
                      </a:r>
                    </a:p>
                  </a:txBody>
                  <a:tcPr/>
                </a:tc>
                <a:tc>
                  <a:txBody>
                    <a:bodyPr/>
                    <a:lstStyle/>
                    <a:p>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algn="l" defTabSz="914400" rtl="0" eaLnBrk="1" latinLnBrk="0" hangingPunct="1"/>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3434936985"/>
                  </a:ext>
                </a:extLst>
              </a:tr>
              <a:tr h="0">
                <a:tc>
                  <a:txBody>
                    <a:bodyPr/>
                    <a:lstStyle/>
                    <a:p>
                      <a:endParaRPr lang="en-GB" sz="600" noProof="0" dirty="0"/>
                    </a:p>
                  </a:txBody>
                  <a:tcPr>
                    <a:solidFill>
                      <a:schemeClr val="bg1"/>
                    </a:solidFill>
                  </a:tcPr>
                </a:tc>
                <a:tc>
                  <a:txBody>
                    <a:bodyPr/>
                    <a:lstStyle/>
                    <a:p>
                      <a:endParaRPr lang="en-GB" sz="600" noProof="0" dirty="0"/>
                    </a:p>
                  </a:txBody>
                  <a:tcPr>
                    <a:solidFill>
                      <a:schemeClr val="bg1"/>
                    </a:solidFill>
                  </a:tcPr>
                </a:tc>
                <a:tc>
                  <a:txBody>
                    <a:bodyPr/>
                    <a:lstStyle/>
                    <a:p>
                      <a:pPr algn="r"/>
                      <a:endParaRPr lang="en-GB" sz="600" noProof="0" dirty="0"/>
                    </a:p>
                  </a:txBody>
                  <a:tcPr>
                    <a:solidFill>
                      <a:schemeClr val="bg1"/>
                    </a:solidFill>
                  </a:tcPr>
                </a:tc>
                <a:tc>
                  <a:txBody>
                    <a:bodyPr/>
                    <a:lstStyle/>
                    <a:p>
                      <a:endParaRPr lang="en-GB" sz="600" noProof="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a:ea typeface="+mn-ea"/>
                        <a:cs typeface="+mn-cs"/>
                      </a:endParaRPr>
                    </a:p>
                  </a:txBody>
                  <a:tcPr>
                    <a:solidFill>
                      <a:schemeClr val="bg1"/>
                    </a:solidFill>
                  </a:tcPr>
                </a:tc>
                <a:tc>
                  <a:txBody>
                    <a:bodyPr/>
                    <a:lstStyle/>
                    <a:p>
                      <a:pPr marL="0" algn="l" defTabSz="914400" rtl="0" eaLnBrk="1" latinLnBrk="0" hangingPunct="1"/>
                      <a:endParaRPr lang="en-GB" sz="600" kern="1200" noProof="0" dirty="0">
                        <a:solidFill>
                          <a:schemeClr val="dk1"/>
                        </a:solidFill>
                        <a:latin typeface="+mn-lt"/>
                        <a:ea typeface="+mn-ea"/>
                        <a:cs typeface="+mn-cs"/>
                      </a:endParaRPr>
                    </a:p>
                  </a:txBody>
                  <a:tcPr>
                    <a:solidFill>
                      <a:schemeClr val="bg1"/>
                    </a:solidFill>
                  </a:tcPr>
                </a:tc>
                <a:extLst>
                  <a:ext uri="{0D108BD9-81ED-4DB2-BD59-A6C34878D82A}">
                    <a16:rowId xmlns:a16="http://schemas.microsoft.com/office/drawing/2014/main" val="804141537"/>
                  </a:ext>
                </a:extLst>
              </a:tr>
              <a:tr h="268830">
                <a:tc>
                  <a:txBody>
                    <a:bodyPr/>
                    <a:lstStyle/>
                    <a:p>
                      <a:endParaRPr lang="en-GB" sz="1200" noProof="0" dirty="0"/>
                    </a:p>
                  </a:txBody>
                  <a:tcPr/>
                </a:tc>
                <a:tc>
                  <a:txBody>
                    <a:bodyPr/>
                    <a:lstStyle/>
                    <a:p>
                      <a:r>
                        <a:rPr lang="en-GB" sz="1200" noProof="0" dirty="0"/>
                        <a:t>Total</a:t>
                      </a:r>
                    </a:p>
                  </a:txBody>
                  <a:tcPr/>
                </a:tc>
                <a:tc>
                  <a:txBody>
                    <a:bodyPr/>
                    <a:lstStyle/>
                    <a:p>
                      <a:pPr algn="r"/>
                      <a:r>
                        <a:rPr lang="en-GB" sz="1200" b="1" noProof="0" dirty="0"/>
                        <a:t>85.3</a:t>
                      </a:r>
                    </a:p>
                  </a:txBody>
                  <a:tcPr/>
                </a:tc>
                <a:tc>
                  <a:txBody>
                    <a:bodyPr/>
                    <a:lstStyle/>
                    <a:p>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algn="l" defTabSz="914400" rtl="0" eaLnBrk="1" latinLnBrk="0" hangingPunct="1"/>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2395426687"/>
                  </a:ext>
                </a:extLst>
              </a:tr>
            </a:tbl>
          </a:graphicData>
        </a:graphic>
      </p:graphicFrame>
      <p:sp>
        <p:nvSpPr>
          <p:cNvPr id="4" name="TextBox 3">
            <a:extLst>
              <a:ext uri="{FF2B5EF4-FFF2-40B4-BE49-F238E27FC236}">
                <a16:creationId xmlns:a16="http://schemas.microsoft.com/office/drawing/2014/main" id="{8CCBBF67-AF62-719D-6EA0-BCCE553D5EED}"/>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17</a:t>
            </a:fld>
            <a:r>
              <a:rPr lang="en-GB" sz="1200" dirty="0"/>
              <a:t> -</a:t>
            </a:r>
          </a:p>
        </p:txBody>
      </p:sp>
    </p:spTree>
    <p:extLst>
      <p:ext uri="{BB962C8B-B14F-4D97-AF65-F5344CB8AC3E}">
        <p14:creationId xmlns:p14="http://schemas.microsoft.com/office/powerpoint/2010/main" val="4292920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F442E1-1A79-2C98-39F3-C282EB6194B8}"/>
              </a:ext>
            </a:extLst>
          </p:cNvPr>
          <p:cNvSpPr txBox="1"/>
          <p:nvPr/>
        </p:nvSpPr>
        <p:spPr>
          <a:xfrm>
            <a:off x="179388" y="260648"/>
            <a:ext cx="4572000" cy="461665"/>
          </a:xfrm>
          <a:prstGeom prst="rect">
            <a:avLst/>
          </a:prstGeom>
          <a:noFill/>
        </p:spPr>
        <p:txBody>
          <a:bodyPr wrap="square">
            <a:spAutoFit/>
          </a:bodyPr>
          <a:lstStyle/>
          <a:p>
            <a:r>
              <a:rPr lang="en-GB" sz="2400" dirty="0"/>
              <a:t>Effort in WP5 </a:t>
            </a:r>
          </a:p>
        </p:txBody>
      </p:sp>
      <p:graphicFrame>
        <p:nvGraphicFramePr>
          <p:cNvPr id="3" name="Table 2">
            <a:extLst>
              <a:ext uri="{FF2B5EF4-FFF2-40B4-BE49-F238E27FC236}">
                <a16:creationId xmlns:a16="http://schemas.microsoft.com/office/drawing/2014/main" id="{A3A2BFE0-DBDF-70DE-41C6-86DA710D274D}"/>
              </a:ext>
            </a:extLst>
          </p:cNvPr>
          <p:cNvGraphicFramePr>
            <a:graphicFrameLocks noGrp="1"/>
          </p:cNvGraphicFramePr>
          <p:nvPr>
            <p:extLst>
              <p:ext uri="{D42A27DB-BD31-4B8C-83A1-F6EECF244321}">
                <p14:modId xmlns:p14="http://schemas.microsoft.com/office/powerpoint/2010/main" val="1319300683"/>
              </p:ext>
            </p:extLst>
          </p:nvPr>
        </p:nvGraphicFramePr>
        <p:xfrm>
          <a:off x="85674" y="45720"/>
          <a:ext cx="7366646" cy="6766560"/>
        </p:xfrm>
        <a:graphic>
          <a:graphicData uri="http://schemas.openxmlformats.org/drawingml/2006/table">
            <a:tbl>
              <a:tblPr firstRow="1" firstCol="1" bandRow="1">
                <a:tableStyleId>{5C22544A-7EE6-4342-B048-85BDC9FD1C3A}</a:tableStyleId>
              </a:tblPr>
              <a:tblGrid>
                <a:gridCol w="475575">
                  <a:extLst>
                    <a:ext uri="{9D8B030D-6E8A-4147-A177-3AD203B41FA5}">
                      <a16:colId xmlns:a16="http://schemas.microsoft.com/office/drawing/2014/main" val="2549767982"/>
                    </a:ext>
                  </a:extLst>
                </a:gridCol>
                <a:gridCol w="1525414">
                  <a:extLst>
                    <a:ext uri="{9D8B030D-6E8A-4147-A177-3AD203B41FA5}">
                      <a16:colId xmlns:a16="http://schemas.microsoft.com/office/drawing/2014/main" val="1466925834"/>
                    </a:ext>
                  </a:extLst>
                </a:gridCol>
                <a:gridCol w="5365657">
                  <a:extLst>
                    <a:ext uri="{9D8B030D-6E8A-4147-A177-3AD203B41FA5}">
                      <a16:colId xmlns:a16="http://schemas.microsoft.com/office/drawing/2014/main" val="2273732343"/>
                    </a:ext>
                  </a:extLst>
                </a:gridCol>
              </a:tblGrid>
              <a:tr h="268830">
                <a:tc>
                  <a:txBody>
                    <a:bodyPr/>
                    <a:lstStyle/>
                    <a:p>
                      <a:pPr algn="r"/>
                      <a:r>
                        <a:rPr lang="es-ES" sz="1200" noProof="0" dirty="0"/>
                        <a:t>#</a:t>
                      </a:r>
                      <a:endParaRPr lang="en-GB" sz="1200" noProof="0" dirty="0"/>
                    </a:p>
                  </a:txBody>
                  <a:tcPr/>
                </a:tc>
                <a:tc>
                  <a:txBody>
                    <a:bodyPr/>
                    <a:lstStyle/>
                    <a:p>
                      <a:r>
                        <a:rPr lang="en-GB" sz="1200" noProof="0" dirty="0"/>
                        <a:t>Institution</a:t>
                      </a:r>
                    </a:p>
                  </a:txBody>
                  <a:tcPr/>
                </a:tc>
                <a:tc>
                  <a:txBody>
                    <a:bodyPr/>
                    <a:lstStyle/>
                    <a:p>
                      <a:r>
                        <a:rPr lang="en-GB" sz="1200" noProof="0" dirty="0"/>
                        <a:t>Contact person (with permanent position)</a:t>
                      </a:r>
                    </a:p>
                  </a:txBody>
                  <a:tcPr/>
                </a:tc>
                <a:extLst>
                  <a:ext uri="{0D108BD9-81ED-4DB2-BD59-A6C34878D82A}">
                    <a16:rowId xmlns:a16="http://schemas.microsoft.com/office/drawing/2014/main" val="1172715839"/>
                  </a:ext>
                </a:extLst>
              </a:tr>
              <a:tr h="268830">
                <a:tc>
                  <a:txBody>
                    <a:bodyPr/>
                    <a:lstStyle/>
                    <a:p>
                      <a:pPr algn="r"/>
                      <a:r>
                        <a:rPr lang="es-ES" sz="1200" noProof="0" dirty="0"/>
                        <a:t>1</a:t>
                      </a:r>
                      <a:endParaRPr lang="en-GB" sz="1200" noProof="0" dirty="0"/>
                    </a:p>
                  </a:txBody>
                  <a:tcPr/>
                </a:tc>
                <a:tc>
                  <a:txBody>
                    <a:bodyPr/>
                    <a:lstStyle/>
                    <a:p>
                      <a:r>
                        <a:rPr lang="en-GB" sz="1200" noProof="0" dirty="0"/>
                        <a:t>CIEMAT</a:t>
                      </a:r>
                    </a:p>
                  </a:txBody>
                  <a:tcPr/>
                </a:tc>
                <a:tc>
                  <a:txBody>
                    <a:bodyPr/>
                    <a:lstStyle/>
                    <a:p>
                      <a:pPr marL="0" algn="l" defTabSz="914400" rtl="0" eaLnBrk="1" latinLnBrk="0" hangingPunct="1"/>
                      <a:r>
                        <a:rPr lang="en-GB" sz="1200" kern="1200" noProof="0" dirty="0">
                          <a:solidFill>
                            <a:schemeClr val="dk1"/>
                          </a:solidFill>
                          <a:latin typeface="+mn-lt"/>
                          <a:ea typeface="+mn-ea"/>
                          <a:cs typeface="+mn-cs"/>
                        </a:rPr>
                        <a:t>Vicente Bécares (</a:t>
                      </a:r>
                      <a:r>
                        <a:rPr lang="en-GB" sz="1200" kern="1200" noProof="0" dirty="0">
                          <a:solidFill>
                            <a:schemeClr val="dk1"/>
                          </a:solidFill>
                          <a:latin typeface="+mn-lt"/>
                          <a:ea typeface="+mn-ea"/>
                          <a:cs typeface="+mn-cs"/>
                          <a:hlinkClick r:id="rId2"/>
                        </a:rPr>
                        <a:t>vicente.becares@ciemat.es</a:t>
                      </a:r>
                      <a:r>
                        <a:rPr lang="en-GB" sz="1200" kern="1200" noProof="0" dirty="0">
                          <a:solidFill>
                            <a:schemeClr val="dk1"/>
                          </a:solidFill>
                          <a:latin typeface="+mn-lt"/>
                          <a:ea typeface="+mn-ea"/>
                          <a:cs typeface="+mn-cs"/>
                        </a:rPr>
                        <a:t>)</a:t>
                      </a:r>
                    </a:p>
                    <a:p>
                      <a:pPr marL="0" algn="l" defTabSz="914400" rtl="0" eaLnBrk="1" latinLnBrk="0" hangingPunct="1"/>
                      <a:r>
                        <a:rPr lang="en-US" sz="1200" kern="1200" dirty="0">
                          <a:solidFill>
                            <a:schemeClr val="dk1"/>
                          </a:solidFill>
                          <a:latin typeface="+mn-lt"/>
                          <a:ea typeface="+mn-ea"/>
                          <a:cs typeface="+mn-cs"/>
                        </a:rPr>
                        <a:t>Francisco Alvarez-Velarde (</a:t>
                      </a:r>
                      <a:r>
                        <a:rPr lang="en-US" sz="1200" kern="1200" dirty="0">
                          <a:solidFill>
                            <a:schemeClr val="dk1"/>
                          </a:solidFill>
                          <a:latin typeface="+mn-lt"/>
                          <a:ea typeface="+mn-ea"/>
                          <a:cs typeface="+mn-cs"/>
                          <a:hlinkClick r:id="rId3"/>
                        </a:rPr>
                        <a:t>francisco.alvarez@ciemat.es</a:t>
                      </a:r>
                      <a:r>
                        <a:rPr lang="en-US" sz="1200" kern="1200" dirty="0">
                          <a:solidFill>
                            <a:schemeClr val="dk1"/>
                          </a:solidFill>
                          <a:latin typeface="+mn-lt"/>
                          <a:ea typeface="+mn-ea"/>
                          <a:cs typeface="+mn-cs"/>
                        </a:rPr>
                        <a:t>)</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981464103"/>
                  </a:ext>
                </a:extLst>
              </a:tr>
              <a:tr h="268830">
                <a:tc>
                  <a:txBody>
                    <a:bodyPr/>
                    <a:lstStyle/>
                    <a:p>
                      <a:pPr algn="r"/>
                      <a:r>
                        <a:rPr lang="es-ES" sz="1200" noProof="0" dirty="0"/>
                        <a:t>2</a:t>
                      </a:r>
                      <a:endParaRPr lang="en-GB" sz="1200" noProof="0" dirty="0"/>
                    </a:p>
                  </a:txBody>
                  <a:tcPr/>
                </a:tc>
                <a:tc>
                  <a:txBody>
                    <a:bodyPr/>
                    <a:lstStyle/>
                    <a:p>
                      <a:r>
                        <a:rPr lang="en-GB" sz="1200" noProof="0" dirty="0"/>
                        <a:t>CEA</a:t>
                      </a:r>
                    </a:p>
                  </a:txBody>
                  <a:tcPr/>
                </a:tc>
                <a:tc>
                  <a:txBody>
                    <a:bodyPr/>
                    <a:lstStyle/>
                    <a:p>
                      <a:pPr marL="0" algn="l" defTabSz="914400" rtl="0" eaLnBrk="1" latinLnBrk="0" hangingPunct="1"/>
                      <a:r>
                        <a:rPr lang="es-ES" sz="1200" kern="1200" noProof="0" dirty="0">
                          <a:solidFill>
                            <a:schemeClr val="dk1"/>
                          </a:solidFill>
                          <a:latin typeface="+mn-lt"/>
                          <a:ea typeface="+mn-ea"/>
                          <a:cs typeface="+mn-cs"/>
                        </a:rPr>
                        <a:t>Robert </a:t>
                      </a:r>
                      <a:r>
                        <a:rPr lang="es-ES" sz="1200" kern="1200" noProof="0" dirty="0" err="1">
                          <a:solidFill>
                            <a:schemeClr val="dk1"/>
                          </a:solidFill>
                          <a:latin typeface="+mn-lt"/>
                          <a:ea typeface="+mn-ea"/>
                          <a:cs typeface="+mn-cs"/>
                        </a:rPr>
                        <a:t>Jacqmin</a:t>
                      </a:r>
                      <a:r>
                        <a:rPr lang="es-ES" sz="1200" kern="1200" noProof="0" dirty="0">
                          <a:solidFill>
                            <a:schemeClr val="dk1"/>
                          </a:solidFill>
                          <a:latin typeface="+mn-lt"/>
                          <a:ea typeface="+mn-ea"/>
                          <a:cs typeface="+mn-cs"/>
                        </a:rPr>
                        <a:t> (</a:t>
                      </a:r>
                      <a:r>
                        <a:rPr lang="en-GB" sz="1200" kern="1200" dirty="0">
                          <a:solidFill>
                            <a:schemeClr val="dk1"/>
                          </a:solidFill>
                          <a:latin typeface="+mn-lt"/>
                          <a:ea typeface="+mn-ea"/>
                          <a:cs typeface="+mn-cs"/>
                          <a:hlinkClick r:id="rId4"/>
                        </a:rPr>
                        <a:t>robert.jacqmin@cea.fr</a:t>
                      </a:r>
                      <a:r>
                        <a:rPr lang="en-GB" sz="1200" kern="1200" dirty="0">
                          <a:solidFill>
                            <a:schemeClr val="dk1"/>
                          </a:solidFill>
                          <a:latin typeface="+mn-lt"/>
                          <a:ea typeface="+mn-ea"/>
                          <a:cs typeface="+mn-cs"/>
                        </a:rPr>
                        <a:t> </a:t>
                      </a:r>
                      <a:r>
                        <a:rPr lang="es-ES" sz="1200" kern="1200" noProof="0" dirty="0">
                          <a:solidFill>
                            <a:schemeClr val="dk1"/>
                          </a:solidFill>
                          <a:latin typeface="+mn-lt"/>
                          <a:ea typeface="+mn-ea"/>
                          <a:cs typeface="+mn-cs"/>
                        </a:rPr>
                        <a:t>)</a:t>
                      </a:r>
                    </a:p>
                    <a:p>
                      <a:pPr marL="0" algn="l" defTabSz="914400" rtl="0" eaLnBrk="1" latinLnBrk="0" hangingPunct="1"/>
                      <a:r>
                        <a:rPr lang="fr-FR" sz="1200" kern="1200" dirty="0">
                          <a:solidFill>
                            <a:schemeClr val="dk1"/>
                          </a:solidFill>
                          <a:latin typeface="+mn-lt"/>
                          <a:ea typeface="+mn-ea"/>
                          <a:cs typeface="+mn-cs"/>
                        </a:rPr>
                        <a:t>Jean Marc Palau (</a:t>
                      </a:r>
                      <a:r>
                        <a:rPr lang="en-US" sz="1200" kern="1200" dirty="0">
                          <a:solidFill>
                            <a:schemeClr val="dk1"/>
                          </a:solidFill>
                          <a:latin typeface="+mn-lt"/>
                          <a:ea typeface="+mn-ea"/>
                          <a:cs typeface="+mn-cs"/>
                          <a:hlinkClick r:id="rId5"/>
                        </a:rPr>
                        <a:t>jean-marc.palau@cea.fr</a:t>
                      </a:r>
                      <a:r>
                        <a:rPr lang="en-US" sz="1200" kern="1200" dirty="0">
                          <a:solidFill>
                            <a:schemeClr val="dk1"/>
                          </a:solidFill>
                          <a:latin typeface="+mn-lt"/>
                          <a:ea typeface="+mn-ea"/>
                          <a:cs typeface="+mn-cs"/>
                        </a:rPr>
                        <a:t> </a:t>
                      </a:r>
                      <a:r>
                        <a:rPr lang="fr-FR" sz="1200" kern="1200" dirty="0">
                          <a:solidFill>
                            <a:schemeClr val="dk1"/>
                          </a:solidFill>
                          <a:latin typeface="+mn-lt"/>
                          <a:ea typeface="+mn-ea"/>
                          <a:cs typeface="+mn-cs"/>
                        </a:rPr>
                        <a:t>)</a:t>
                      </a:r>
                    </a:p>
                    <a:p>
                      <a:pPr marL="0" algn="l" defTabSz="914400" rtl="0" eaLnBrk="1" latinLnBrk="0" hangingPunct="1"/>
                      <a:r>
                        <a:rPr lang="en-US" sz="1200" kern="1200" dirty="0">
                          <a:solidFill>
                            <a:schemeClr val="dk1"/>
                          </a:solidFill>
                          <a:latin typeface="+mn-lt"/>
                          <a:ea typeface="+mn-ea"/>
                          <a:cs typeface="+mn-cs"/>
                        </a:rPr>
                        <a:t>Pierre </a:t>
                      </a:r>
                      <a:r>
                        <a:rPr lang="en-US" sz="1200" kern="1200" dirty="0" err="1">
                          <a:solidFill>
                            <a:schemeClr val="dk1"/>
                          </a:solidFill>
                          <a:latin typeface="+mn-lt"/>
                          <a:ea typeface="+mn-ea"/>
                          <a:cs typeface="+mn-cs"/>
                        </a:rPr>
                        <a:t>Leconte</a:t>
                      </a:r>
                      <a:r>
                        <a:rPr lang="en-US" sz="1200" kern="1200" dirty="0">
                          <a:solidFill>
                            <a:schemeClr val="dk1"/>
                          </a:solidFill>
                          <a:latin typeface="+mn-lt"/>
                          <a:ea typeface="+mn-ea"/>
                          <a:cs typeface="+mn-cs"/>
                        </a:rPr>
                        <a:t> (</a:t>
                      </a:r>
                      <a:r>
                        <a:rPr lang="en-US" sz="1200" kern="1200" dirty="0">
                          <a:solidFill>
                            <a:schemeClr val="dk1"/>
                          </a:solidFill>
                          <a:latin typeface="+mn-lt"/>
                          <a:ea typeface="+mn-ea"/>
                          <a:cs typeface="+mn-cs"/>
                          <a:hlinkClick r:id="rId6"/>
                        </a:rPr>
                        <a:t>pierre.leconte@cea.fr</a:t>
                      </a:r>
                      <a:r>
                        <a:rPr lang="en-US" sz="1200" kern="1200" dirty="0">
                          <a:solidFill>
                            <a:schemeClr val="dk1"/>
                          </a:solidFill>
                          <a:latin typeface="+mn-lt"/>
                          <a:ea typeface="+mn-ea"/>
                          <a:cs typeface="+mn-cs"/>
                        </a:rPr>
                        <a:t> )</a:t>
                      </a:r>
                    </a:p>
                    <a:p>
                      <a:pPr marL="0" algn="l" defTabSz="914400" rtl="0" eaLnBrk="1" latinLnBrk="0" hangingPunct="1"/>
                      <a:r>
                        <a:rPr lang="en-US" sz="1200" kern="1200" dirty="0" err="1">
                          <a:solidFill>
                            <a:schemeClr val="dk1"/>
                          </a:solidFill>
                          <a:highlight>
                            <a:srgbClr val="FFFF00"/>
                          </a:highlight>
                          <a:latin typeface="+mn-lt"/>
                          <a:ea typeface="+mn-ea"/>
                          <a:cs typeface="+mn-cs"/>
                        </a:rPr>
                        <a:t>Véronique</a:t>
                      </a:r>
                      <a:r>
                        <a:rPr lang="en-US" sz="1200" kern="1200" dirty="0">
                          <a:solidFill>
                            <a:schemeClr val="dk1"/>
                          </a:solidFill>
                          <a:highlight>
                            <a:srgbClr val="FFFF00"/>
                          </a:highlight>
                          <a:latin typeface="+mn-lt"/>
                          <a:ea typeface="+mn-ea"/>
                          <a:cs typeface="+mn-cs"/>
                        </a:rPr>
                        <a:t> </a:t>
                      </a:r>
                      <a:r>
                        <a:rPr lang="en-US" sz="1200" kern="1200" dirty="0" err="1">
                          <a:solidFill>
                            <a:schemeClr val="dk1"/>
                          </a:solidFill>
                          <a:highlight>
                            <a:srgbClr val="FFFF00"/>
                          </a:highlight>
                          <a:latin typeface="+mn-lt"/>
                          <a:ea typeface="+mn-ea"/>
                          <a:cs typeface="+mn-cs"/>
                        </a:rPr>
                        <a:t>Bellanger</a:t>
                      </a:r>
                      <a:r>
                        <a:rPr lang="en-US" sz="1200" kern="1200" dirty="0">
                          <a:solidFill>
                            <a:schemeClr val="dk1"/>
                          </a:solidFill>
                          <a:highlight>
                            <a:srgbClr val="FFFF00"/>
                          </a:highlight>
                          <a:latin typeface="+mn-lt"/>
                          <a:ea typeface="+mn-ea"/>
                          <a:cs typeface="+mn-cs"/>
                        </a:rPr>
                        <a:t>-Villard (</a:t>
                      </a:r>
                      <a:r>
                        <a:rPr lang="en-US" sz="1200" kern="1200" dirty="0">
                          <a:solidFill>
                            <a:schemeClr val="dk1"/>
                          </a:solidFill>
                          <a:highlight>
                            <a:srgbClr val="FFFF00"/>
                          </a:highlight>
                          <a:latin typeface="+mn-lt"/>
                          <a:ea typeface="+mn-ea"/>
                          <a:cs typeface="+mn-cs"/>
                          <a:hlinkClick r:id="rId7"/>
                        </a:rPr>
                        <a:t>veronique.bellanger@cea.fr</a:t>
                      </a:r>
                      <a:r>
                        <a:rPr lang="en-US" sz="1200" kern="1200" dirty="0">
                          <a:solidFill>
                            <a:schemeClr val="dk1"/>
                          </a:solidFill>
                          <a:highlight>
                            <a:srgbClr val="FFFF00"/>
                          </a:highlight>
                          <a:latin typeface="+mn-lt"/>
                          <a:ea typeface="+mn-ea"/>
                          <a:cs typeface="+mn-cs"/>
                        </a:rPr>
                        <a:t> )</a:t>
                      </a:r>
                      <a:endParaRPr lang="en-GB" sz="1200" kern="1200" noProof="0" dirty="0">
                        <a:solidFill>
                          <a:schemeClr val="dk1"/>
                        </a:solidFill>
                        <a:highlight>
                          <a:srgbClr val="FFFF00"/>
                        </a:highlight>
                        <a:latin typeface="+mn-lt"/>
                        <a:ea typeface="+mn-ea"/>
                        <a:cs typeface="+mn-cs"/>
                      </a:endParaRPr>
                    </a:p>
                  </a:txBody>
                  <a:tcPr/>
                </a:tc>
                <a:extLst>
                  <a:ext uri="{0D108BD9-81ED-4DB2-BD59-A6C34878D82A}">
                    <a16:rowId xmlns:a16="http://schemas.microsoft.com/office/drawing/2014/main" val="1314513979"/>
                  </a:ext>
                </a:extLst>
              </a:tr>
              <a:tr h="268830">
                <a:tc>
                  <a:txBody>
                    <a:bodyPr/>
                    <a:lstStyle/>
                    <a:p>
                      <a:pPr algn="r"/>
                      <a:r>
                        <a:rPr lang="es-ES" sz="1200" noProof="0" dirty="0"/>
                        <a:t>3</a:t>
                      </a:r>
                      <a:endParaRPr lang="en-GB" sz="1200" noProof="0" dirty="0"/>
                    </a:p>
                  </a:txBody>
                  <a:tcPr/>
                </a:tc>
                <a:tc>
                  <a:txBody>
                    <a:bodyPr/>
                    <a:lstStyle/>
                    <a:p>
                      <a:r>
                        <a:rPr lang="en-GB" sz="1200" noProof="0" dirty="0"/>
                        <a:t>CVREZ</a:t>
                      </a:r>
                    </a:p>
                  </a:txBody>
                  <a:tcPr/>
                </a:tc>
                <a:tc>
                  <a:txBody>
                    <a:bodyPr/>
                    <a:lstStyle/>
                    <a:p>
                      <a:pPr marL="0" algn="l" defTabSz="914400" rtl="0" eaLnBrk="1" latinLnBrk="0" hangingPunct="1"/>
                      <a:r>
                        <a:rPr lang="en-US" sz="1200" kern="1200" dirty="0">
                          <a:solidFill>
                            <a:schemeClr val="dk1"/>
                          </a:solidFill>
                          <a:latin typeface="+mn-lt"/>
                          <a:ea typeface="+mn-ea"/>
                          <a:cs typeface="+mn-cs"/>
                        </a:rPr>
                        <a:t>Michal </a:t>
                      </a:r>
                      <a:r>
                        <a:rPr lang="en-US" sz="1200" kern="1200" dirty="0" err="1">
                          <a:solidFill>
                            <a:schemeClr val="dk1"/>
                          </a:solidFill>
                          <a:latin typeface="+mn-lt"/>
                          <a:ea typeface="+mn-ea"/>
                          <a:cs typeface="+mn-cs"/>
                        </a:rPr>
                        <a:t>Košťál</a:t>
                      </a:r>
                      <a:r>
                        <a:rPr lang="en-US" sz="1200" kern="1200" dirty="0">
                          <a:solidFill>
                            <a:schemeClr val="dk1"/>
                          </a:solidFill>
                          <a:latin typeface="+mn-lt"/>
                          <a:ea typeface="+mn-ea"/>
                          <a:cs typeface="+mn-cs"/>
                        </a:rPr>
                        <a:t> (</a:t>
                      </a:r>
                      <a:r>
                        <a:rPr lang="en-US" sz="1200" kern="1200" dirty="0">
                          <a:solidFill>
                            <a:schemeClr val="dk1"/>
                          </a:solidFill>
                          <a:latin typeface="+mn-lt"/>
                          <a:ea typeface="+mn-ea"/>
                          <a:cs typeface="+mn-cs"/>
                          <a:hlinkClick r:id="rId8"/>
                        </a:rPr>
                        <a:t>Michal.kostal@cvrez.cz</a:t>
                      </a:r>
                      <a:r>
                        <a:rPr lang="en-US" sz="1200" kern="1200" dirty="0">
                          <a:solidFill>
                            <a:schemeClr val="dk1"/>
                          </a:solidFill>
                          <a:latin typeface="+mn-lt"/>
                          <a:ea typeface="+mn-ea"/>
                          <a:cs typeface="+mn-cs"/>
                        </a:rPr>
                        <a:t>)</a:t>
                      </a:r>
                    </a:p>
                    <a:p>
                      <a:pPr marL="0" algn="l" defTabSz="914400" rtl="0" eaLnBrk="1" latinLnBrk="0" hangingPunct="1"/>
                      <a:r>
                        <a:rPr lang="en-US" sz="1200" kern="1200" dirty="0">
                          <a:solidFill>
                            <a:schemeClr val="dk1"/>
                          </a:solidFill>
                          <a:latin typeface="+mn-lt"/>
                          <a:ea typeface="+mn-ea"/>
                          <a:cs typeface="+mn-cs"/>
                          <a:hlinkClick r:id="rId9">
                            <a:extLst>
                              <a:ext uri="{A12FA001-AC4F-418D-AE19-62706E023703}">
                                <ahyp:hlinkClr xmlns:ahyp="http://schemas.microsoft.com/office/drawing/2018/hyperlinkcolor" val="tx"/>
                              </a:ext>
                            </a:extLst>
                          </a:hlinkClick>
                        </a:rPr>
                        <a:t>Martin </a:t>
                      </a:r>
                      <a:r>
                        <a:rPr lang="en-US" sz="1200" kern="1200" dirty="0" err="1">
                          <a:solidFill>
                            <a:schemeClr val="dk1"/>
                          </a:solidFill>
                          <a:latin typeface="+mn-lt"/>
                          <a:ea typeface="+mn-ea"/>
                          <a:cs typeface="+mn-cs"/>
                          <a:hlinkClick r:id="rId10">
                            <a:extLst>
                              <a:ext uri="{A12FA001-AC4F-418D-AE19-62706E023703}">
                                <ahyp:hlinkClr xmlns:ahyp="http://schemas.microsoft.com/office/drawing/2018/hyperlinkcolor" val="tx"/>
                              </a:ext>
                            </a:extLst>
                          </a:hlinkClick>
                        </a:rPr>
                        <a:t>Schulc</a:t>
                      </a:r>
                      <a:r>
                        <a:rPr lang="en-US" sz="1200" kern="1200" dirty="0">
                          <a:solidFill>
                            <a:schemeClr val="dk1"/>
                          </a:solidFill>
                          <a:latin typeface="+mn-lt"/>
                          <a:ea typeface="+mn-ea"/>
                          <a:cs typeface="+mn-cs"/>
                          <a:hlinkClick r:id="rId10">
                            <a:extLst>
                              <a:ext uri="{A12FA001-AC4F-418D-AE19-62706E023703}">
                                <ahyp:hlinkClr xmlns:ahyp="http://schemas.microsoft.com/office/drawing/2018/hyperlinkcolor" val="tx"/>
                              </a:ext>
                            </a:extLst>
                          </a:hlinkClick>
                        </a:rPr>
                        <a:t> (</a:t>
                      </a:r>
                      <a:r>
                        <a:rPr lang="en-US" sz="1200" kern="1200" dirty="0">
                          <a:solidFill>
                            <a:schemeClr val="dk1"/>
                          </a:solidFill>
                          <a:latin typeface="+mn-lt"/>
                          <a:ea typeface="+mn-ea"/>
                          <a:cs typeface="+mn-cs"/>
                          <a:hlinkClick r:id="rId9"/>
                        </a:rPr>
                        <a:t>martin.schulc@cvrez.cz</a:t>
                      </a:r>
                      <a:r>
                        <a:rPr lang="en-US" sz="1200" kern="1200" dirty="0">
                          <a:solidFill>
                            <a:schemeClr val="dk1"/>
                          </a:solidFill>
                          <a:latin typeface="+mn-lt"/>
                          <a:ea typeface="+mn-ea"/>
                          <a:cs typeface="+mn-cs"/>
                        </a:rPr>
                        <a:t> )</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51982357"/>
                  </a:ext>
                </a:extLst>
              </a:tr>
              <a:tr h="268830">
                <a:tc>
                  <a:txBody>
                    <a:bodyPr/>
                    <a:lstStyle/>
                    <a:p>
                      <a:pPr algn="r"/>
                      <a:r>
                        <a:rPr lang="es-ES" sz="1200" noProof="0" dirty="0"/>
                        <a:t>4</a:t>
                      </a:r>
                      <a:endParaRPr lang="en-GB" sz="1200" noProof="0" dirty="0"/>
                    </a:p>
                  </a:txBody>
                  <a:tcPr/>
                </a:tc>
                <a:tc>
                  <a:txBody>
                    <a:bodyPr/>
                    <a:lstStyle/>
                    <a:p>
                      <a:r>
                        <a:rPr lang="en-GB" sz="1200" noProof="0" dirty="0"/>
                        <a:t>IRSN</a:t>
                      </a:r>
                    </a:p>
                  </a:txBody>
                  <a:tcPr/>
                </a:tc>
                <a:tc>
                  <a:txBody>
                    <a:bodyPr/>
                    <a:lstStyle/>
                    <a:p>
                      <a:pPr marL="0" algn="l" defTabSz="914400" rtl="0" eaLnBrk="1" latinLnBrk="0" hangingPunct="1"/>
                      <a:r>
                        <a:rPr lang="es-ES" sz="1200" kern="1200" noProof="0" dirty="0">
                          <a:solidFill>
                            <a:schemeClr val="dk1"/>
                          </a:solidFill>
                          <a:latin typeface="+mn-lt"/>
                          <a:ea typeface="+mn-ea"/>
                          <a:cs typeface="+mn-cs"/>
                        </a:rPr>
                        <a:t>Raphaelle </a:t>
                      </a:r>
                      <a:r>
                        <a:rPr lang="es-ES" sz="1200" kern="1200" noProof="0" dirty="0" err="1">
                          <a:solidFill>
                            <a:schemeClr val="dk1"/>
                          </a:solidFill>
                          <a:latin typeface="+mn-lt"/>
                          <a:ea typeface="+mn-ea"/>
                          <a:cs typeface="+mn-cs"/>
                        </a:rPr>
                        <a:t>Ichou</a:t>
                      </a:r>
                      <a:r>
                        <a:rPr lang="es-ES" sz="1200" kern="1200" noProof="0" dirty="0">
                          <a:solidFill>
                            <a:schemeClr val="dk1"/>
                          </a:solidFill>
                          <a:latin typeface="+mn-lt"/>
                          <a:ea typeface="+mn-ea"/>
                          <a:cs typeface="+mn-cs"/>
                        </a:rPr>
                        <a:t> (</a:t>
                      </a:r>
                      <a:r>
                        <a:rPr lang="es-ES" sz="1200" kern="1200" noProof="0" dirty="0">
                          <a:solidFill>
                            <a:schemeClr val="dk1"/>
                          </a:solidFill>
                          <a:latin typeface="+mn-lt"/>
                          <a:ea typeface="+mn-ea"/>
                          <a:cs typeface="+mn-cs"/>
                          <a:hlinkClick r:id="rId11"/>
                        </a:rPr>
                        <a:t>raphaelle.ichou@irsn.fr</a:t>
                      </a:r>
                      <a:r>
                        <a:rPr lang="es-ES" sz="1200" kern="1200" noProof="0" dirty="0">
                          <a:solidFill>
                            <a:schemeClr val="dk1"/>
                          </a:solidFill>
                          <a:latin typeface="+mn-lt"/>
                          <a:ea typeface="+mn-ea"/>
                          <a:cs typeface="+mn-cs"/>
                        </a:rPr>
                        <a:t>)</a:t>
                      </a:r>
                    </a:p>
                    <a:p>
                      <a:pPr marL="0" algn="l" defTabSz="914400" rtl="0" eaLnBrk="1" latinLnBrk="0" hangingPunct="1"/>
                      <a:r>
                        <a:rPr lang="fr-FR" sz="1200" kern="1200" dirty="0">
                          <a:solidFill>
                            <a:schemeClr val="dk1"/>
                          </a:solidFill>
                          <a:highlight>
                            <a:srgbClr val="FFFF00"/>
                          </a:highlight>
                          <a:latin typeface="+mn-lt"/>
                          <a:ea typeface="+mn-ea"/>
                          <a:cs typeface="+mn-cs"/>
                        </a:rPr>
                        <a:t>Frederic </a:t>
                      </a:r>
                      <a:r>
                        <a:rPr lang="fr-FR" sz="1200" kern="1200" dirty="0" err="1">
                          <a:solidFill>
                            <a:schemeClr val="dk1"/>
                          </a:solidFill>
                          <a:highlight>
                            <a:srgbClr val="FFFF00"/>
                          </a:highlight>
                          <a:latin typeface="+mn-lt"/>
                          <a:ea typeface="+mn-ea"/>
                          <a:cs typeface="+mn-cs"/>
                        </a:rPr>
                        <a:t>Fernex</a:t>
                      </a:r>
                      <a:r>
                        <a:rPr lang="fr-FR" sz="1200" kern="1200" dirty="0">
                          <a:solidFill>
                            <a:schemeClr val="dk1"/>
                          </a:solidFill>
                          <a:highlight>
                            <a:srgbClr val="FFFF00"/>
                          </a:highlight>
                          <a:latin typeface="+mn-lt"/>
                          <a:ea typeface="+mn-ea"/>
                          <a:cs typeface="+mn-cs"/>
                        </a:rPr>
                        <a:t> (</a:t>
                      </a:r>
                      <a:r>
                        <a:rPr lang="en-US" sz="1200" kern="1200" dirty="0">
                          <a:solidFill>
                            <a:schemeClr val="dk1"/>
                          </a:solidFill>
                          <a:highlight>
                            <a:srgbClr val="FFFF00"/>
                          </a:highlight>
                          <a:latin typeface="+mn-lt"/>
                          <a:ea typeface="+mn-ea"/>
                          <a:cs typeface="+mn-cs"/>
                          <a:hlinkClick r:id="rId12"/>
                        </a:rPr>
                        <a:t>frederic.fernex@irsn.fr</a:t>
                      </a:r>
                      <a:r>
                        <a:rPr lang="en-US" sz="1200" kern="1200" dirty="0">
                          <a:solidFill>
                            <a:schemeClr val="dk1"/>
                          </a:solidFill>
                          <a:highlight>
                            <a:srgbClr val="FFFF00"/>
                          </a:highlight>
                          <a:latin typeface="+mn-lt"/>
                          <a:ea typeface="+mn-ea"/>
                          <a:cs typeface="+mn-cs"/>
                        </a:rPr>
                        <a:t> </a:t>
                      </a:r>
                      <a:r>
                        <a:rPr lang="fr-FR" sz="1200" kern="1200" dirty="0">
                          <a:solidFill>
                            <a:schemeClr val="dk1"/>
                          </a:solidFill>
                          <a:highlight>
                            <a:srgbClr val="FFFF00"/>
                          </a:highlight>
                          <a:latin typeface="+mn-lt"/>
                          <a:ea typeface="+mn-ea"/>
                          <a:cs typeface="+mn-cs"/>
                        </a:rPr>
                        <a:t>)</a:t>
                      </a:r>
                    </a:p>
                    <a:p>
                      <a:pPr marL="0" algn="l" defTabSz="914400" rtl="0" eaLnBrk="1" latinLnBrk="0" hangingPunct="1"/>
                      <a:r>
                        <a:rPr lang="en-GB" sz="1200" kern="1200" dirty="0">
                          <a:solidFill>
                            <a:schemeClr val="dk1"/>
                          </a:solidFill>
                          <a:highlight>
                            <a:srgbClr val="FFFF00"/>
                          </a:highlight>
                          <a:latin typeface="+mn-lt"/>
                          <a:ea typeface="+mn-ea"/>
                          <a:cs typeface="+mn-cs"/>
                        </a:rPr>
                        <a:t>Sophie </a:t>
                      </a:r>
                      <a:r>
                        <a:rPr lang="en-GB" sz="1200" kern="1200" dirty="0" err="1">
                          <a:solidFill>
                            <a:schemeClr val="dk1"/>
                          </a:solidFill>
                          <a:highlight>
                            <a:srgbClr val="FFFF00"/>
                          </a:highlight>
                          <a:latin typeface="+mn-lt"/>
                          <a:ea typeface="+mn-ea"/>
                          <a:cs typeface="+mn-cs"/>
                        </a:rPr>
                        <a:t>Pignet</a:t>
                      </a:r>
                      <a:r>
                        <a:rPr lang="en-GB" sz="1200" kern="1200" dirty="0">
                          <a:solidFill>
                            <a:schemeClr val="dk1"/>
                          </a:solidFill>
                          <a:highlight>
                            <a:srgbClr val="FFFF00"/>
                          </a:highlight>
                          <a:latin typeface="+mn-lt"/>
                          <a:ea typeface="+mn-ea"/>
                          <a:cs typeface="+mn-cs"/>
                        </a:rPr>
                        <a:t> (</a:t>
                      </a:r>
                      <a:r>
                        <a:rPr lang="en-US" sz="1200" kern="1200" dirty="0">
                          <a:solidFill>
                            <a:schemeClr val="dk1"/>
                          </a:solidFill>
                          <a:highlight>
                            <a:srgbClr val="FFFF00"/>
                          </a:highlight>
                          <a:latin typeface="+mn-lt"/>
                          <a:ea typeface="+mn-ea"/>
                          <a:cs typeface="+mn-cs"/>
                          <a:hlinkClick r:id="rId13"/>
                        </a:rPr>
                        <a:t>sophie.pignet@irsn.fr</a:t>
                      </a:r>
                      <a:r>
                        <a:rPr lang="en-US" sz="1200" kern="1200" dirty="0">
                          <a:solidFill>
                            <a:schemeClr val="dk1"/>
                          </a:solidFill>
                          <a:highlight>
                            <a:srgbClr val="FFFF00"/>
                          </a:highlight>
                          <a:latin typeface="+mn-lt"/>
                          <a:ea typeface="+mn-ea"/>
                          <a:cs typeface="+mn-cs"/>
                        </a:rPr>
                        <a:t> </a:t>
                      </a:r>
                      <a:r>
                        <a:rPr lang="en-GB" sz="1200" kern="1200" dirty="0">
                          <a:solidFill>
                            <a:schemeClr val="dk1"/>
                          </a:solidFill>
                          <a:highlight>
                            <a:srgbClr val="FFFF00"/>
                          </a:highlight>
                          <a:latin typeface="+mn-lt"/>
                          <a:ea typeface="+mn-ea"/>
                          <a:cs typeface="+mn-cs"/>
                        </a:rPr>
                        <a:t>)</a:t>
                      </a:r>
                      <a:endParaRPr lang="en-GB" sz="1200" kern="1200" noProof="0" dirty="0">
                        <a:solidFill>
                          <a:schemeClr val="dk1"/>
                        </a:solidFill>
                        <a:highlight>
                          <a:srgbClr val="FFFF00"/>
                        </a:highlight>
                        <a:latin typeface="+mn-lt"/>
                        <a:ea typeface="+mn-ea"/>
                        <a:cs typeface="+mn-cs"/>
                      </a:endParaRPr>
                    </a:p>
                  </a:txBody>
                  <a:tcPr/>
                </a:tc>
                <a:extLst>
                  <a:ext uri="{0D108BD9-81ED-4DB2-BD59-A6C34878D82A}">
                    <a16:rowId xmlns:a16="http://schemas.microsoft.com/office/drawing/2014/main" val="1016983432"/>
                  </a:ext>
                </a:extLst>
              </a:tr>
              <a:tr h="268830">
                <a:tc>
                  <a:txBody>
                    <a:bodyPr/>
                    <a:lstStyle/>
                    <a:p>
                      <a:pPr algn="r"/>
                      <a:r>
                        <a:rPr lang="es-ES" sz="1200" noProof="0" dirty="0"/>
                        <a:t>5</a:t>
                      </a:r>
                      <a:endParaRPr lang="en-GB" sz="1200" noProof="0" dirty="0"/>
                    </a:p>
                  </a:txBody>
                  <a:tcPr/>
                </a:tc>
                <a:tc>
                  <a:txBody>
                    <a:bodyPr/>
                    <a:lstStyle/>
                    <a:p>
                      <a:r>
                        <a:rPr lang="en-GB" sz="1200" noProof="0" dirty="0"/>
                        <a:t>JSI</a:t>
                      </a:r>
                    </a:p>
                  </a:txBody>
                  <a:tcPr/>
                </a:tc>
                <a:tc>
                  <a:txBody>
                    <a:bodyPr/>
                    <a:lstStyle/>
                    <a:p>
                      <a:pPr marL="0" algn="l" defTabSz="914400" rtl="0" eaLnBrk="1" latinLnBrk="0" hangingPunct="1"/>
                      <a:r>
                        <a:rPr lang="es-ES" sz="1200" kern="1200" noProof="0" dirty="0">
                          <a:solidFill>
                            <a:schemeClr val="dk1"/>
                          </a:solidFill>
                          <a:latin typeface="+mn-lt"/>
                          <a:ea typeface="+mn-ea"/>
                          <a:cs typeface="+mn-cs"/>
                        </a:rPr>
                        <a:t>Ivo Kodeli (</a:t>
                      </a:r>
                      <a:r>
                        <a:rPr lang="fi-FI" sz="1200" kern="1200" noProof="0" dirty="0">
                          <a:solidFill>
                            <a:schemeClr val="dk1"/>
                          </a:solidFill>
                          <a:latin typeface="+mn-lt"/>
                          <a:ea typeface="+mn-ea"/>
                          <a:cs typeface="+mn-cs"/>
                          <a:hlinkClick r:id="rId14"/>
                        </a:rPr>
                        <a:t>ivo.kodeli@ijs.si</a:t>
                      </a:r>
                      <a:r>
                        <a:rPr lang="es-ES" sz="1200" kern="1200" noProof="0" dirty="0">
                          <a:solidFill>
                            <a:schemeClr val="dk1"/>
                          </a:solidFill>
                          <a:latin typeface="+mn-lt"/>
                          <a:ea typeface="+mn-ea"/>
                          <a:cs typeface="+mn-cs"/>
                        </a:rPr>
                        <a:t>)</a:t>
                      </a:r>
                    </a:p>
                    <a:p>
                      <a:pPr marL="0" algn="l" defTabSz="914400" rtl="0" eaLnBrk="1" latinLnBrk="0" hangingPunct="1"/>
                      <a:r>
                        <a:rPr lang="en-GB" sz="1200" kern="1200" dirty="0">
                          <a:solidFill>
                            <a:schemeClr val="dk1"/>
                          </a:solidFill>
                          <a:highlight>
                            <a:srgbClr val="FFFF00"/>
                          </a:highlight>
                          <a:latin typeface="+mn-lt"/>
                          <a:ea typeface="+mn-ea"/>
                          <a:cs typeface="+mn-cs"/>
                        </a:rPr>
                        <a:t>Luka Snoj (</a:t>
                      </a:r>
                      <a:r>
                        <a:rPr lang="en-US" sz="1200" kern="1200" dirty="0">
                          <a:solidFill>
                            <a:schemeClr val="dk1"/>
                          </a:solidFill>
                          <a:highlight>
                            <a:srgbClr val="FFFF00"/>
                          </a:highlight>
                          <a:latin typeface="+mn-lt"/>
                          <a:ea typeface="+mn-ea"/>
                          <a:cs typeface="+mn-cs"/>
                          <a:hlinkClick r:id="rId15"/>
                        </a:rPr>
                        <a:t>luka.snoj@ijs.si</a:t>
                      </a:r>
                      <a:r>
                        <a:rPr lang="en-US" sz="1200" kern="1200" dirty="0">
                          <a:solidFill>
                            <a:schemeClr val="dk1"/>
                          </a:solidFill>
                          <a:highlight>
                            <a:srgbClr val="FFFF00"/>
                          </a:highlight>
                          <a:latin typeface="+mn-lt"/>
                          <a:ea typeface="+mn-ea"/>
                          <a:cs typeface="+mn-cs"/>
                        </a:rPr>
                        <a:t> </a:t>
                      </a:r>
                      <a:r>
                        <a:rPr lang="en-GB" sz="1200" kern="1200" dirty="0">
                          <a:solidFill>
                            <a:schemeClr val="dk1"/>
                          </a:solidFill>
                          <a:highlight>
                            <a:srgbClr val="FFFF00"/>
                          </a:highlight>
                          <a:latin typeface="+mn-lt"/>
                          <a:ea typeface="+mn-ea"/>
                          <a:cs typeface="+mn-cs"/>
                        </a:rPr>
                        <a:t>)</a:t>
                      </a:r>
                      <a:endParaRPr lang="en-GB" sz="1200" kern="1200" noProof="0" dirty="0">
                        <a:solidFill>
                          <a:schemeClr val="dk1"/>
                        </a:solidFill>
                        <a:highlight>
                          <a:srgbClr val="FFFF00"/>
                        </a:highlight>
                        <a:latin typeface="+mn-lt"/>
                        <a:ea typeface="+mn-ea"/>
                        <a:cs typeface="+mn-cs"/>
                      </a:endParaRPr>
                    </a:p>
                  </a:txBody>
                  <a:tcPr/>
                </a:tc>
                <a:extLst>
                  <a:ext uri="{0D108BD9-81ED-4DB2-BD59-A6C34878D82A}">
                    <a16:rowId xmlns:a16="http://schemas.microsoft.com/office/drawing/2014/main" val="414068076"/>
                  </a:ext>
                </a:extLst>
              </a:tr>
              <a:tr h="268830">
                <a:tc>
                  <a:txBody>
                    <a:bodyPr/>
                    <a:lstStyle/>
                    <a:p>
                      <a:pPr algn="r"/>
                      <a:r>
                        <a:rPr lang="es-ES" sz="1200" noProof="0" dirty="0"/>
                        <a:t>6</a:t>
                      </a:r>
                      <a:endParaRPr lang="en-GB" sz="1200" noProof="0" dirty="0"/>
                    </a:p>
                  </a:txBody>
                  <a:tcPr/>
                </a:tc>
                <a:tc>
                  <a:txBody>
                    <a:bodyPr/>
                    <a:lstStyle/>
                    <a:p>
                      <a:r>
                        <a:rPr lang="en-GB" sz="1200" noProof="0" dirty="0"/>
                        <a:t>SCK·CEN</a:t>
                      </a:r>
                    </a:p>
                  </a:txBody>
                  <a:tcPr/>
                </a:tc>
                <a:tc>
                  <a:txBody>
                    <a:bodyPr/>
                    <a:lstStyle/>
                    <a:p>
                      <a:pPr marL="0" algn="l" defTabSz="914400" rtl="0" eaLnBrk="1" latinLnBrk="0" hangingPunct="1"/>
                      <a:r>
                        <a:rPr lang="en-GB" sz="1200" kern="1200" dirty="0">
                          <a:solidFill>
                            <a:schemeClr val="dk1"/>
                          </a:solidFill>
                          <a:latin typeface="+mn-lt"/>
                          <a:ea typeface="+mn-ea"/>
                          <a:cs typeface="+mn-cs"/>
                        </a:rPr>
                        <a:t>Luca Fiorito (</a:t>
                      </a:r>
                      <a:r>
                        <a:rPr lang="en-US" sz="1200" kern="1200" dirty="0">
                          <a:solidFill>
                            <a:schemeClr val="dk1"/>
                          </a:solidFill>
                          <a:latin typeface="+mn-lt"/>
                          <a:ea typeface="+mn-ea"/>
                          <a:cs typeface="+mn-cs"/>
                          <a:hlinkClick r:id="rId16"/>
                        </a:rPr>
                        <a:t>luca.fiorito@sckcen.be</a:t>
                      </a:r>
                      <a:r>
                        <a:rPr lang="en-US" sz="1200" kern="1200" dirty="0">
                          <a:solidFill>
                            <a:schemeClr val="dk1"/>
                          </a:solidFill>
                          <a:latin typeface="+mn-lt"/>
                          <a:ea typeface="+mn-ea"/>
                          <a:cs typeface="+mn-cs"/>
                        </a:rPr>
                        <a:t> </a:t>
                      </a:r>
                      <a:r>
                        <a:rPr lang="en-GB" sz="1200" kern="1200" dirty="0">
                          <a:solidFill>
                            <a:schemeClr val="dk1"/>
                          </a:solidFill>
                          <a:latin typeface="+mn-lt"/>
                          <a:ea typeface="+mn-ea"/>
                          <a:cs typeface="+mn-cs"/>
                        </a:rPr>
                        <a:t>)</a:t>
                      </a:r>
                    </a:p>
                    <a:p>
                      <a:pPr marL="0" algn="l" defTabSz="914400" rtl="0" eaLnBrk="1" latinLnBrk="0" hangingPunct="1"/>
                      <a:r>
                        <a:rPr lang="en-GB" sz="1200" kern="1200" dirty="0">
                          <a:solidFill>
                            <a:schemeClr val="dk1"/>
                          </a:solidFill>
                          <a:latin typeface="+mn-lt"/>
                          <a:ea typeface="+mn-ea"/>
                          <a:cs typeface="+mn-cs"/>
                        </a:rPr>
                        <a:t>Pablo Romojaro (</a:t>
                      </a:r>
                      <a:r>
                        <a:rPr lang="en-US" sz="1200" kern="1200" dirty="0">
                          <a:solidFill>
                            <a:schemeClr val="dk1"/>
                          </a:solidFill>
                          <a:latin typeface="+mn-lt"/>
                          <a:ea typeface="+mn-ea"/>
                          <a:cs typeface="+mn-cs"/>
                          <a:hlinkClick r:id="rId17"/>
                        </a:rPr>
                        <a:t>pablo.romojaro@sckcen.be</a:t>
                      </a:r>
                      <a:r>
                        <a:rPr lang="en-US" sz="1200" kern="1200" dirty="0">
                          <a:solidFill>
                            <a:schemeClr val="dk1"/>
                          </a:solidFill>
                          <a:latin typeface="+mn-lt"/>
                          <a:ea typeface="+mn-ea"/>
                          <a:cs typeface="+mn-cs"/>
                        </a:rPr>
                        <a:t> </a:t>
                      </a:r>
                      <a:r>
                        <a:rPr lang="en-GB" sz="1200" kern="1200" dirty="0">
                          <a:solidFill>
                            <a:schemeClr val="dk1"/>
                          </a:solidFill>
                          <a:latin typeface="+mn-lt"/>
                          <a:ea typeface="+mn-ea"/>
                          <a:cs typeface="+mn-cs"/>
                        </a:rPr>
                        <a:t>)</a:t>
                      </a:r>
                    </a:p>
                    <a:p>
                      <a:pPr marL="0" algn="l" defTabSz="914400" rtl="0" eaLnBrk="1" latinLnBrk="0" hangingPunct="1"/>
                      <a:r>
                        <a:rPr lang="en-GB" sz="1200" kern="1200" dirty="0">
                          <a:solidFill>
                            <a:schemeClr val="dk1"/>
                          </a:solidFill>
                          <a:latin typeface="+mn-lt"/>
                          <a:ea typeface="+mn-ea"/>
                          <a:cs typeface="+mn-cs"/>
                        </a:rPr>
                        <a:t>Jan </a:t>
                      </a:r>
                      <a:r>
                        <a:rPr lang="en-GB" sz="1200" kern="1200" dirty="0" err="1">
                          <a:solidFill>
                            <a:schemeClr val="dk1"/>
                          </a:solidFill>
                          <a:latin typeface="+mn-lt"/>
                          <a:ea typeface="+mn-ea"/>
                          <a:cs typeface="+mn-cs"/>
                        </a:rPr>
                        <a:t>Wagemans</a:t>
                      </a:r>
                      <a:r>
                        <a:rPr lang="en-GB" sz="1200" kern="1200" dirty="0">
                          <a:solidFill>
                            <a:schemeClr val="dk1"/>
                          </a:solidFill>
                          <a:latin typeface="+mn-lt"/>
                          <a:ea typeface="+mn-ea"/>
                          <a:cs typeface="+mn-cs"/>
                        </a:rPr>
                        <a:t> (</a:t>
                      </a:r>
                      <a:r>
                        <a:rPr lang="en-GB" sz="1200" kern="1200" dirty="0">
                          <a:solidFill>
                            <a:schemeClr val="dk1"/>
                          </a:solidFill>
                          <a:latin typeface="+mn-lt"/>
                          <a:ea typeface="+mn-ea"/>
                          <a:cs typeface="+mn-cs"/>
                          <a:hlinkClick r:id="rId18"/>
                        </a:rPr>
                        <a:t>jan.wagemans@sckcen.be</a:t>
                      </a:r>
                      <a:r>
                        <a:rPr lang="en-GB" sz="1200" kern="1200" dirty="0">
                          <a:solidFill>
                            <a:schemeClr val="dk1"/>
                          </a:solidFill>
                          <a:latin typeface="+mn-lt"/>
                          <a:ea typeface="+mn-ea"/>
                          <a:cs typeface="+mn-cs"/>
                        </a:rPr>
                        <a:t> )</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2583728396"/>
                  </a:ext>
                </a:extLst>
              </a:tr>
              <a:tr h="268830">
                <a:tc>
                  <a:txBody>
                    <a:bodyPr/>
                    <a:lstStyle/>
                    <a:p>
                      <a:pPr algn="r"/>
                      <a:r>
                        <a:rPr lang="es-ES" sz="1200" noProof="0" dirty="0"/>
                        <a:t>7</a:t>
                      </a:r>
                      <a:endParaRPr lang="en-GB" sz="1200" noProof="0" dirty="0"/>
                    </a:p>
                  </a:txBody>
                  <a:tcPr/>
                </a:tc>
                <a:tc>
                  <a:txBody>
                    <a:bodyPr/>
                    <a:lstStyle/>
                    <a:p>
                      <a:r>
                        <a:rPr lang="en-GB" sz="1200" noProof="0" dirty="0"/>
                        <a:t>STUBA</a:t>
                      </a:r>
                    </a:p>
                  </a:txBody>
                  <a:tcPr/>
                </a:tc>
                <a:tc>
                  <a:txBody>
                    <a:bodyPr/>
                    <a:lstStyle/>
                    <a:p>
                      <a:pPr marL="0" algn="l" defTabSz="914400" rtl="0" eaLnBrk="1" latinLnBrk="0" hangingPunct="1"/>
                      <a:r>
                        <a:rPr lang="en-GB" sz="1200" kern="1200" dirty="0">
                          <a:solidFill>
                            <a:schemeClr val="dk1"/>
                          </a:solidFill>
                          <a:latin typeface="+mn-lt"/>
                          <a:ea typeface="+mn-ea"/>
                          <a:cs typeface="+mn-cs"/>
                        </a:rPr>
                        <a:t>Jakub </a:t>
                      </a:r>
                      <a:r>
                        <a:rPr lang="en-GB" sz="1200" kern="1200" dirty="0" err="1">
                          <a:solidFill>
                            <a:schemeClr val="dk1"/>
                          </a:solidFill>
                          <a:latin typeface="+mn-lt"/>
                          <a:ea typeface="+mn-ea"/>
                          <a:cs typeface="+mn-cs"/>
                        </a:rPr>
                        <a:t>Luley</a:t>
                      </a:r>
                      <a:r>
                        <a:rPr lang="en-GB" sz="1200" kern="1200" dirty="0">
                          <a:solidFill>
                            <a:schemeClr val="dk1"/>
                          </a:solidFill>
                          <a:latin typeface="+mn-lt"/>
                          <a:ea typeface="+mn-ea"/>
                          <a:cs typeface="+mn-cs"/>
                        </a:rPr>
                        <a:t> (</a:t>
                      </a:r>
                      <a:r>
                        <a:rPr lang="en-GB" sz="1200" kern="1200" dirty="0">
                          <a:solidFill>
                            <a:schemeClr val="dk1"/>
                          </a:solidFill>
                          <a:latin typeface="+mn-lt"/>
                          <a:ea typeface="+mn-ea"/>
                          <a:cs typeface="+mn-cs"/>
                          <a:hlinkClick r:id="rId19"/>
                        </a:rPr>
                        <a:t>jakub.luley@stuba.sk</a:t>
                      </a:r>
                      <a:r>
                        <a:rPr lang="en-GB" sz="1200" kern="1200" dirty="0">
                          <a:solidFill>
                            <a:schemeClr val="dk1"/>
                          </a:solidFill>
                          <a:latin typeface="+mn-lt"/>
                          <a:ea typeface="+mn-ea"/>
                          <a:cs typeface="+mn-cs"/>
                        </a:rPr>
                        <a:t>)</a:t>
                      </a:r>
                    </a:p>
                  </a:txBody>
                  <a:tcPr marL="68580" marR="68580" marT="0" marB="0"/>
                </a:tc>
                <a:extLst>
                  <a:ext uri="{0D108BD9-81ED-4DB2-BD59-A6C34878D82A}">
                    <a16:rowId xmlns:a16="http://schemas.microsoft.com/office/drawing/2014/main" val="1909099661"/>
                  </a:ext>
                </a:extLst>
              </a:tr>
              <a:tr h="268830">
                <a:tc>
                  <a:txBody>
                    <a:bodyPr/>
                    <a:lstStyle/>
                    <a:p>
                      <a:pPr algn="r"/>
                      <a:r>
                        <a:rPr lang="es-ES" sz="1200" noProof="0" dirty="0"/>
                        <a:t>8</a:t>
                      </a:r>
                      <a:endParaRPr lang="en-GB" sz="1200" noProof="0" dirty="0"/>
                    </a:p>
                  </a:txBody>
                  <a:tcPr/>
                </a:tc>
                <a:tc>
                  <a:txBody>
                    <a:bodyPr/>
                    <a:lstStyle/>
                    <a:p>
                      <a:r>
                        <a:rPr lang="en-GB" sz="1200" noProof="0" dirty="0"/>
                        <a:t>UMAR</a:t>
                      </a:r>
                    </a:p>
                  </a:txBody>
                  <a:tcPr/>
                </a:tc>
                <a:tc>
                  <a:txBody>
                    <a:bodyPr/>
                    <a:lstStyle/>
                    <a:p>
                      <a:pPr marL="0" algn="l" defTabSz="914400" rtl="0" eaLnBrk="1" latinLnBrk="0" hangingPunct="1"/>
                      <a:r>
                        <a:rPr lang="es-ES" sz="1200" kern="1200" noProof="0" dirty="0">
                          <a:solidFill>
                            <a:schemeClr val="dk1"/>
                          </a:solidFill>
                          <a:latin typeface="+mn-lt"/>
                          <a:ea typeface="+mn-ea"/>
                          <a:cs typeface="+mn-cs"/>
                        </a:rPr>
                        <a:t>Ivo Kodeli (</a:t>
                      </a:r>
                      <a:r>
                        <a:rPr lang="en-GB" sz="1200" dirty="0">
                          <a:hlinkClick r:id="rId20"/>
                        </a:rPr>
                        <a:t>ivan.kodeli@guest.um.si</a:t>
                      </a:r>
                      <a:r>
                        <a:rPr lang="es-ES" sz="1200" kern="1200" noProof="0" dirty="0">
                          <a:solidFill>
                            <a:schemeClr val="dk1"/>
                          </a:solidFill>
                          <a:latin typeface="+mn-lt"/>
                          <a:ea typeface="+mn-ea"/>
                          <a:cs typeface="+mn-cs"/>
                        </a:rPr>
                        <a:t>)</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739504252"/>
                  </a:ext>
                </a:extLst>
              </a:tr>
              <a:tr h="268830">
                <a:tc>
                  <a:txBody>
                    <a:bodyPr/>
                    <a:lstStyle/>
                    <a:p>
                      <a:pPr algn="r"/>
                      <a:r>
                        <a:rPr lang="es-ES" sz="1200" noProof="0" dirty="0"/>
                        <a:t>9</a:t>
                      </a:r>
                      <a:endParaRPr lang="en-GB" sz="1200" noProof="0" dirty="0"/>
                    </a:p>
                  </a:txBody>
                  <a:tcPr/>
                </a:tc>
                <a:tc>
                  <a:txBody>
                    <a:bodyPr/>
                    <a:lstStyle/>
                    <a:p>
                      <a:r>
                        <a:rPr lang="en-GB" sz="1200" noProof="0" dirty="0"/>
                        <a:t>UPM</a:t>
                      </a:r>
                    </a:p>
                  </a:txBody>
                  <a:tcPr/>
                </a:tc>
                <a:tc>
                  <a:txBody>
                    <a:bodyPr/>
                    <a:lstStyle/>
                    <a:p>
                      <a:pPr marL="0" algn="l" defTabSz="914400" rtl="0" eaLnBrk="1" latinLnBrk="0" hangingPunct="1"/>
                      <a:r>
                        <a:rPr lang="en-GB" sz="1200" kern="1200" noProof="0" dirty="0">
                          <a:solidFill>
                            <a:schemeClr val="dk1"/>
                          </a:solidFill>
                          <a:latin typeface="+mn-lt"/>
                          <a:ea typeface="+mn-ea"/>
                          <a:cs typeface="+mn-cs"/>
                        </a:rPr>
                        <a:t>Oscar Cabellos (</a:t>
                      </a:r>
                      <a:r>
                        <a:rPr lang="en-GB" sz="1200" dirty="0">
                          <a:hlinkClick r:id="rId21"/>
                        </a:rPr>
                        <a:t>oscar.cabellos@upm.es</a:t>
                      </a:r>
                      <a:r>
                        <a:rPr lang="en-GB" sz="1200" kern="1200" noProof="0" dirty="0">
                          <a:solidFill>
                            <a:schemeClr val="dk1"/>
                          </a:solidFill>
                          <a:latin typeface="+mn-lt"/>
                          <a:ea typeface="+mn-ea"/>
                          <a:cs typeface="+mn-cs"/>
                        </a:rPr>
                        <a:t>)</a:t>
                      </a:r>
                    </a:p>
                    <a:p>
                      <a:pPr marL="0" algn="l" defTabSz="914400" rtl="0" eaLnBrk="1" latinLnBrk="0" hangingPunct="1"/>
                      <a:r>
                        <a:rPr lang="en-GB" sz="1200" kern="1200" dirty="0">
                          <a:solidFill>
                            <a:schemeClr val="dk1"/>
                          </a:solidFill>
                          <a:latin typeface="+mn-lt"/>
                          <a:ea typeface="+mn-ea"/>
                          <a:cs typeface="+mn-cs"/>
                        </a:rPr>
                        <a:t>Nuria García-Herranz (</a:t>
                      </a:r>
                      <a:r>
                        <a:rPr lang="en-GB" sz="1200" dirty="0">
                          <a:hlinkClick r:id="rId22"/>
                        </a:rPr>
                        <a:t>nuria.garcia.herranz@upm.es</a:t>
                      </a:r>
                      <a:r>
                        <a:rPr lang="en-GB" sz="1200" kern="1200" dirty="0">
                          <a:solidFill>
                            <a:schemeClr val="dk1"/>
                          </a:solidFill>
                          <a:latin typeface="+mn-lt"/>
                          <a:ea typeface="+mn-ea"/>
                          <a:cs typeface="+mn-cs"/>
                        </a:rPr>
                        <a:t>)</a:t>
                      </a:r>
                    </a:p>
                    <a:p>
                      <a:pPr marL="0" algn="l" defTabSz="914400" rtl="0" eaLnBrk="1" latinLnBrk="0" hangingPunct="1"/>
                      <a:r>
                        <a:rPr lang="en-GB" sz="1200" kern="1200" noProof="0" dirty="0">
                          <a:solidFill>
                            <a:schemeClr val="dk1"/>
                          </a:solidFill>
                          <a:latin typeface="+mn-lt"/>
                          <a:ea typeface="+mn-ea"/>
                          <a:cs typeface="+mn-cs"/>
                        </a:rPr>
                        <a:t>Diana Cuervo (</a:t>
                      </a:r>
                      <a:r>
                        <a:rPr lang="en-GB" sz="1200" dirty="0">
                          <a:hlinkClick r:id="rId23"/>
                        </a:rPr>
                        <a:t>d.cuervo@upm.es</a:t>
                      </a:r>
                      <a:r>
                        <a:rPr lang="en-GB" sz="1200" dirty="0"/>
                        <a:t> </a:t>
                      </a:r>
                      <a:r>
                        <a:rPr lang="en-GB" sz="1200" kern="1200" noProof="0" dirty="0">
                          <a:solidFill>
                            <a:schemeClr val="dk1"/>
                          </a:solidFill>
                          <a:latin typeface="+mn-lt"/>
                          <a:ea typeface="+mn-ea"/>
                          <a:cs typeface="+mn-cs"/>
                        </a:rPr>
                        <a:t>)</a:t>
                      </a:r>
                    </a:p>
                    <a:p>
                      <a:pPr marL="0" algn="l" defTabSz="914400" rtl="0" eaLnBrk="1" latinLnBrk="0" hangingPunct="1"/>
                      <a:r>
                        <a:rPr lang="en-GB" sz="1200" kern="1200" noProof="0" dirty="0">
                          <a:solidFill>
                            <a:schemeClr val="dk1"/>
                          </a:solidFill>
                          <a:latin typeface="+mn-lt"/>
                          <a:ea typeface="+mn-ea"/>
                          <a:cs typeface="+mn-cs"/>
                        </a:rPr>
                        <a:t>Emilio Castro (</a:t>
                      </a:r>
                      <a:r>
                        <a:rPr lang="en-GB" sz="1200" dirty="0">
                          <a:hlinkClick r:id="rId24"/>
                        </a:rPr>
                        <a:t>emilio.castro@upm.es</a:t>
                      </a:r>
                      <a:r>
                        <a:rPr lang="en-GB" sz="1200" dirty="0"/>
                        <a:t> </a:t>
                      </a:r>
                      <a:r>
                        <a:rPr lang="en-GB" sz="1200" kern="1200" noProof="0" dirty="0">
                          <a:solidFill>
                            <a:schemeClr val="dk1"/>
                          </a:solidFill>
                          <a:latin typeface="+mn-lt"/>
                          <a:ea typeface="+mn-ea"/>
                          <a:cs typeface="+mn-cs"/>
                        </a:rPr>
                        <a:t>)</a:t>
                      </a:r>
                    </a:p>
                    <a:p>
                      <a:pPr marL="0" algn="l" defTabSz="914400" rtl="0" eaLnBrk="1" latinLnBrk="0" hangingPunct="1"/>
                      <a:r>
                        <a:rPr lang="en-GB" sz="1200" kern="1200" noProof="0" dirty="0">
                          <a:solidFill>
                            <a:schemeClr val="dk1"/>
                          </a:solidFill>
                          <a:latin typeface="+mn-lt"/>
                          <a:ea typeface="+mn-ea"/>
                          <a:cs typeface="+mn-cs"/>
                        </a:rPr>
                        <a:t>Gonzalo F. García (</a:t>
                      </a:r>
                      <a:r>
                        <a:rPr lang="en-GB" sz="1200" dirty="0">
                          <a:hlinkClick r:id="rId25"/>
                        </a:rPr>
                        <a:t>gf.garcia@upm.es</a:t>
                      </a:r>
                      <a:r>
                        <a:rPr lang="en-GB" sz="1200" kern="1200" noProof="0" dirty="0">
                          <a:solidFill>
                            <a:schemeClr val="dk1"/>
                          </a:solidFill>
                          <a:latin typeface="+mn-lt"/>
                          <a:ea typeface="+mn-ea"/>
                          <a:cs typeface="+mn-cs"/>
                        </a:rPr>
                        <a:t>)</a:t>
                      </a:r>
                    </a:p>
                  </a:txBody>
                  <a:tcPr/>
                </a:tc>
                <a:extLst>
                  <a:ext uri="{0D108BD9-81ED-4DB2-BD59-A6C34878D82A}">
                    <a16:rowId xmlns:a16="http://schemas.microsoft.com/office/drawing/2014/main" val="3349591380"/>
                  </a:ext>
                </a:extLst>
              </a:tr>
              <a:tr h="268830">
                <a:tc>
                  <a:txBody>
                    <a:bodyPr/>
                    <a:lstStyle/>
                    <a:p>
                      <a:pPr algn="r"/>
                      <a:r>
                        <a:rPr lang="es-ES" sz="1200" noProof="0" dirty="0"/>
                        <a:t>10</a:t>
                      </a:r>
                      <a:endParaRPr lang="en-GB" sz="1200" noProof="0" dirty="0"/>
                    </a:p>
                  </a:txBody>
                  <a:tcPr/>
                </a:tc>
                <a:tc>
                  <a:txBody>
                    <a:bodyPr/>
                    <a:lstStyle/>
                    <a:p>
                      <a:r>
                        <a:rPr lang="en-GB" sz="1200" noProof="0" dirty="0"/>
                        <a:t>UU</a:t>
                      </a:r>
                    </a:p>
                  </a:txBody>
                  <a:tcPr/>
                </a:tc>
                <a:tc>
                  <a:txBody>
                    <a:bodyPr/>
                    <a:lstStyle/>
                    <a:p>
                      <a:pPr marL="0" algn="l" defTabSz="914400" rtl="0" eaLnBrk="1" latinLnBrk="0" hangingPunct="1"/>
                      <a:r>
                        <a:rPr lang="en-US" sz="1200" kern="1200" dirty="0">
                          <a:solidFill>
                            <a:schemeClr val="dk1"/>
                          </a:solidFill>
                          <a:latin typeface="+mn-lt"/>
                          <a:ea typeface="+mn-ea"/>
                          <a:cs typeface="+mn-cs"/>
                        </a:rPr>
                        <a:t>Erik Andersson Sundén (</a:t>
                      </a:r>
                      <a:r>
                        <a:rPr lang="en-US" sz="1200" kern="1200" dirty="0">
                          <a:solidFill>
                            <a:schemeClr val="dk1"/>
                          </a:solidFill>
                          <a:latin typeface="+mn-lt"/>
                          <a:ea typeface="+mn-ea"/>
                          <a:cs typeface="+mn-cs"/>
                          <a:hlinkClick r:id="rId26"/>
                        </a:rPr>
                        <a:t>erik.andersson-sunden@physics.uu.se</a:t>
                      </a:r>
                      <a:r>
                        <a:rPr lang="en-US" sz="1200" kern="1200" dirty="0">
                          <a:solidFill>
                            <a:schemeClr val="dk1"/>
                          </a:solidFill>
                          <a:latin typeface="+mn-lt"/>
                          <a:ea typeface="+mn-ea"/>
                          <a:cs typeface="+mn-cs"/>
                        </a:rPr>
                        <a:t> )</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4005841032"/>
                  </a:ext>
                </a:extLst>
              </a:tr>
              <a:tr h="268830">
                <a:tc>
                  <a:txBody>
                    <a:bodyPr/>
                    <a:lstStyle/>
                    <a:p>
                      <a:pPr algn="r"/>
                      <a:r>
                        <a:rPr lang="es-ES" sz="1200" noProof="0" dirty="0"/>
                        <a:t>11</a:t>
                      </a:r>
                      <a:endParaRPr lang="en-GB" sz="1200" noProof="0" dirty="0"/>
                    </a:p>
                  </a:txBody>
                  <a:tcPr/>
                </a:tc>
                <a:tc>
                  <a:txBody>
                    <a:bodyPr/>
                    <a:lstStyle/>
                    <a:p>
                      <a:r>
                        <a:rPr lang="en-GB" sz="1200" noProof="0" dirty="0"/>
                        <a:t>EPFL(AP)</a:t>
                      </a:r>
                    </a:p>
                  </a:txBody>
                  <a:tcPr/>
                </a:tc>
                <a:tc>
                  <a:txBody>
                    <a:bodyPr/>
                    <a:lstStyle/>
                    <a:p>
                      <a:pPr marL="0" algn="l" defTabSz="914400" rtl="0" eaLnBrk="1" latinLnBrk="0" hangingPunct="1"/>
                      <a:r>
                        <a:rPr lang="es-ES" sz="1200" kern="1200" noProof="0" dirty="0">
                          <a:solidFill>
                            <a:schemeClr val="dk1"/>
                          </a:solidFill>
                          <a:latin typeface="+mn-lt"/>
                          <a:ea typeface="+mn-ea"/>
                          <a:cs typeface="+mn-cs"/>
                        </a:rPr>
                        <a:t>Mathieu Hursin (</a:t>
                      </a:r>
                      <a:r>
                        <a:rPr lang="fi-FI" sz="1200" kern="1200" noProof="0" dirty="0">
                          <a:solidFill>
                            <a:schemeClr val="dk1"/>
                          </a:solidFill>
                          <a:latin typeface="+mn-lt"/>
                          <a:ea typeface="+mn-ea"/>
                          <a:cs typeface="+mn-cs"/>
                          <a:hlinkClick r:id="rId27"/>
                        </a:rPr>
                        <a:t>mathieu.hursin@epfl.ch</a:t>
                      </a:r>
                      <a:r>
                        <a:rPr lang="es-ES" sz="1200" kern="1200" noProof="0" dirty="0">
                          <a:solidFill>
                            <a:schemeClr val="dk1"/>
                          </a:solidFill>
                          <a:latin typeface="+mn-lt"/>
                          <a:ea typeface="+mn-ea"/>
                          <a:cs typeface="+mn-cs"/>
                        </a:rPr>
                        <a:t>)</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3650780530"/>
                  </a:ext>
                </a:extLst>
              </a:tr>
              <a:tr h="268830">
                <a:tc>
                  <a:txBody>
                    <a:bodyPr/>
                    <a:lstStyle/>
                    <a:p>
                      <a:pPr algn="r"/>
                      <a:r>
                        <a:rPr lang="es-ES" sz="1200" noProof="0" dirty="0"/>
                        <a:t>12</a:t>
                      </a:r>
                      <a:endParaRPr lang="en-GB" sz="1200" noProof="0" dirty="0"/>
                    </a:p>
                  </a:txBody>
                  <a:tcPr/>
                </a:tc>
                <a:tc>
                  <a:txBody>
                    <a:bodyPr/>
                    <a:lstStyle/>
                    <a:p>
                      <a:r>
                        <a:rPr lang="en-GB" sz="1200" noProof="0" dirty="0"/>
                        <a:t>UKAEA(AP)</a:t>
                      </a:r>
                    </a:p>
                  </a:txBody>
                  <a:tcPr/>
                </a:tc>
                <a:tc>
                  <a:txBody>
                    <a:bodyPr/>
                    <a:lstStyle/>
                    <a:p>
                      <a:pPr marL="0" algn="l" defTabSz="914400" rtl="0" eaLnBrk="1" latinLnBrk="0" hangingPunct="1"/>
                      <a:r>
                        <a:rPr lang="es-ES" sz="1200" kern="1200" noProof="0" dirty="0">
                          <a:solidFill>
                            <a:schemeClr val="dk1"/>
                          </a:solidFill>
                          <a:latin typeface="+mn-lt"/>
                          <a:ea typeface="+mn-ea"/>
                          <a:cs typeface="+mn-cs"/>
                        </a:rPr>
                        <a:t>Ivo Kodeli (</a:t>
                      </a:r>
                      <a:r>
                        <a:rPr lang="fi-FI" sz="1200" kern="1200" noProof="0" dirty="0">
                          <a:solidFill>
                            <a:schemeClr val="dk1"/>
                          </a:solidFill>
                          <a:latin typeface="+mn-lt"/>
                          <a:ea typeface="+mn-ea"/>
                          <a:cs typeface="+mn-cs"/>
                          <a:hlinkClick r:id="rId28"/>
                        </a:rPr>
                        <a:t>ivan.kodeli@ukaea.uk</a:t>
                      </a:r>
                      <a:r>
                        <a:rPr lang="es-ES" sz="1200" kern="1200" noProof="0" dirty="0">
                          <a:solidFill>
                            <a:schemeClr val="dk1"/>
                          </a:solidFill>
                          <a:latin typeface="+mn-lt"/>
                          <a:ea typeface="+mn-ea"/>
                          <a:cs typeface="+mn-cs"/>
                        </a:rPr>
                        <a:t>)</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1333125851"/>
                  </a:ext>
                </a:extLst>
              </a:tr>
              <a:tr h="268830">
                <a:tc>
                  <a:txBody>
                    <a:bodyPr/>
                    <a:lstStyle/>
                    <a:p>
                      <a:pPr algn="r"/>
                      <a:r>
                        <a:rPr lang="es-ES" sz="1200" noProof="0" dirty="0"/>
                        <a:t>13</a:t>
                      </a:r>
                      <a:endParaRPr lang="en-GB" sz="1200" noProof="0" dirty="0"/>
                    </a:p>
                  </a:txBody>
                  <a:tcPr/>
                </a:tc>
                <a:tc>
                  <a:txBody>
                    <a:bodyPr/>
                    <a:lstStyle/>
                    <a:p>
                      <a:r>
                        <a:rPr lang="en-GB" sz="1200" noProof="0" dirty="0"/>
                        <a:t>CNRS (total)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Lydie Giot (</a:t>
                      </a:r>
                      <a:r>
                        <a:rPr lang="en-GB" sz="1200" kern="1200" dirty="0">
                          <a:solidFill>
                            <a:schemeClr val="dk1"/>
                          </a:solidFill>
                          <a:latin typeface="+mn-lt"/>
                          <a:ea typeface="+mn-ea"/>
                          <a:cs typeface="+mn-cs"/>
                          <a:hlinkClick r:id="rId29"/>
                        </a:rPr>
                        <a:t>lydie.giot@subatech.in2p3.fr</a:t>
                      </a:r>
                      <a:r>
                        <a:rPr lang="en-GB" sz="1200" kern="1200" dirty="0">
                          <a:solidFill>
                            <a:schemeClr val="dk1"/>
                          </a:solidFill>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Muriel Fallot (</a:t>
                      </a:r>
                      <a:r>
                        <a:rPr lang="en-GB" sz="1200" kern="1200" dirty="0">
                          <a:solidFill>
                            <a:schemeClr val="dk1"/>
                          </a:solidFill>
                          <a:latin typeface="+mn-lt"/>
                          <a:ea typeface="+mn-ea"/>
                          <a:cs typeface="+mn-cs"/>
                          <a:hlinkClick r:id="rId30"/>
                        </a:rPr>
                        <a:t>fallot@subatech.in2p3.fr</a:t>
                      </a:r>
                      <a:r>
                        <a:rPr lang="en-GB" sz="1200" kern="1200" dirty="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Magali Estienne (</a:t>
                      </a:r>
                      <a:r>
                        <a:rPr lang="en-GB" sz="1200" dirty="0">
                          <a:hlinkClick r:id="rId31"/>
                        </a:rPr>
                        <a:t>estienne@subatech.in2p3.fr</a:t>
                      </a:r>
                      <a:r>
                        <a:rPr lang="en-GB" sz="1200" dirty="0"/>
                        <a:t> ) </a:t>
                      </a:r>
                      <a:endParaRPr lang="en-GB" sz="1200" kern="1200" noProof="0" dirty="0">
                        <a:solidFill>
                          <a:schemeClr val="dk1"/>
                        </a:solidFill>
                        <a:latin typeface="+mn-lt"/>
                        <a:ea typeface="+mn-ea"/>
                        <a:cs typeface="+mn-cs"/>
                      </a:endParaRPr>
                    </a:p>
                  </a:txBody>
                  <a:tcPr/>
                </a:tc>
                <a:extLst>
                  <a:ext uri="{0D108BD9-81ED-4DB2-BD59-A6C34878D82A}">
                    <a16:rowId xmlns:a16="http://schemas.microsoft.com/office/drawing/2014/main" val="2765069507"/>
                  </a:ext>
                </a:extLst>
              </a:tr>
            </a:tbl>
          </a:graphicData>
        </a:graphic>
      </p:graphicFrame>
      <p:sp>
        <p:nvSpPr>
          <p:cNvPr id="4" name="TextBox 3">
            <a:extLst>
              <a:ext uri="{FF2B5EF4-FFF2-40B4-BE49-F238E27FC236}">
                <a16:creationId xmlns:a16="http://schemas.microsoft.com/office/drawing/2014/main" id="{38A03840-D6C3-3333-BD3A-37594C32D7AE}"/>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18</a:t>
            </a:fld>
            <a:r>
              <a:rPr lang="en-GB" sz="1200" dirty="0"/>
              <a:t> -</a:t>
            </a:r>
          </a:p>
        </p:txBody>
      </p:sp>
      <p:sp>
        <p:nvSpPr>
          <p:cNvPr id="5" name="TextBox 4">
            <a:extLst>
              <a:ext uri="{FF2B5EF4-FFF2-40B4-BE49-F238E27FC236}">
                <a16:creationId xmlns:a16="http://schemas.microsoft.com/office/drawing/2014/main" id="{FE3E688D-574B-CFB0-A299-D75F831EF8DB}"/>
              </a:ext>
            </a:extLst>
          </p:cNvPr>
          <p:cNvSpPr txBox="1"/>
          <p:nvPr/>
        </p:nvSpPr>
        <p:spPr>
          <a:xfrm>
            <a:off x="7452320" y="908720"/>
            <a:ext cx="1691680" cy="830997"/>
          </a:xfrm>
          <a:prstGeom prst="rect">
            <a:avLst/>
          </a:prstGeom>
          <a:noFill/>
        </p:spPr>
        <p:txBody>
          <a:bodyPr wrap="square">
            <a:spAutoFit/>
          </a:bodyPr>
          <a:lstStyle/>
          <a:p>
            <a:pPr algn="r"/>
            <a:r>
              <a:rPr lang="en-GB" sz="2400" b="1" dirty="0"/>
              <a:t>Contact List </a:t>
            </a:r>
          </a:p>
          <a:p>
            <a:pPr algn="r"/>
            <a:r>
              <a:rPr lang="en-GB" sz="2400" b="1" dirty="0"/>
              <a:t>in WP5</a:t>
            </a:r>
          </a:p>
        </p:txBody>
      </p:sp>
    </p:spTree>
    <p:extLst>
      <p:ext uri="{BB962C8B-B14F-4D97-AF65-F5344CB8AC3E}">
        <p14:creationId xmlns:p14="http://schemas.microsoft.com/office/powerpoint/2010/main" val="1593037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A615FF3-4ADF-194B-44D0-8B9546435814}"/>
              </a:ext>
            </a:extLst>
          </p:cNvPr>
          <p:cNvSpPr txBox="1"/>
          <p:nvPr/>
        </p:nvSpPr>
        <p:spPr>
          <a:xfrm>
            <a:off x="179388" y="260648"/>
            <a:ext cx="4572000" cy="461665"/>
          </a:xfrm>
          <a:prstGeom prst="rect">
            <a:avLst/>
          </a:prstGeom>
          <a:noFill/>
        </p:spPr>
        <p:txBody>
          <a:bodyPr wrap="square">
            <a:spAutoFit/>
          </a:bodyPr>
          <a:lstStyle/>
          <a:p>
            <a:r>
              <a:rPr lang="en-GB" sz="2400" b="1" dirty="0"/>
              <a:t>Objectives WP5 </a:t>
            </a:r>
          </a:p>
        </p:txBody>
      </p:sp>
      <p:sp>
        <p:nvSpPr>
          <p:cNvPr id="9" name="TextBox 8">
            <a:extLst>
              <a:ext uri="{FF2B5EF4-FFF2-40B4-BE49-F238E27FC236}">
                <a16:creationId xmlns:a16="http://schemas.microsoft.com/office/drawing/2014/main" id="{C5BB7448-6474-1FEA-8546-321D7C24CDDF}"/>
              </a:ext>
            </a:extLst>
          </p:cNvPr>
          <p:cNvSpPr txBox="1"/>
          <p:nvPr/>
        </p:nvSpPr>
        <p:spPr>
          <a:xfrm>
            <a:off x="188815" y="1135440"/>
            <a:ext cx="8857108" cy="5262979"/>
          </a:xfrm>
          <a:prstGeom prst="rect">
            <a:avLst/>
          </a:prstGeom>
          <a:noFill/>
        </p:spPr>
        <p:txBody>
          <a:bodyPr wrap="square">
            <a:spAutoFit/>
          </a:bodyPr>
          <a:lstStyle/>
          <a:p>
            <a:pPr marL="0" indent="0">
              <a:buNone/>
            </a:pPr>
            <a:r>
              <a:rPr lang="en-GB" b="1" dirty="0"/>
              <a:t>WP5 will produce three sets of results: </a:t>
            </a:r>
          </a:p>
          <a:p>
            <a:pPr marL="0" indent="0">
              <a:buNone/>
            </a:pPr>
            <a:endParaRPr lang="en-GB" dirty="0"/>
          </a:p>
          <a:p>
            <a:pPr marL="358775" indent="-358775">
              <a:spcAft>
                <a:spcPts val="600"/>
              </a:spcAft>
              <a:buAutoNum type="romanLcParenBoth"/>
            </a:pPr>
            <a:r>
              <a:rPr lang="en-GB" b="1" dirty="0">
                <a:solidFill>
                  <a:srgbClr val="0000FF"/>
                </a:solidFill>
              </a:rPr>
              <a:t>Sensitivity profiles and impact studies for advanced concepts</a:t>
            </a:r>
            <a:r>
              <a:rPr lang="en-GB" dirty="0"/>
              <a:t>, relating nuclear data uncertainties to reactor design, operation or safety quantities</a:t>
            </a:r>
          </a:p>
          <a:p>
            <a:pPr marL="358775" indent="-358775">
              <a:spcAft>
                <a:spcPts val="600"/>
              </a:spcAft>
              <a:buAutoNum type="romanLcParenBoth"/>
            </a:pPr>
            <a:r>
              <a:rPr lang="en-GB" b="1" dirty="0">
                <a:solidFill>
                  <a:srgbClr val="0000FF"/>
                </a:solidFill>
              </a:rPr>
              <a:t>Nuclear data trends </a:t>
            </a:r>
            <a:r>
              <a:rPr lang="en-GB" dirty="0"/>
              <a:t>derived from the analyses of integral experiments and from data assimilation (DA) studies considering multiple integral experiments </a:t>
            </a:r>
          </a:p>
          <a:p>
            <a:pPr marL="358775" indent="-358775">
              <a:spcAft>
                <a:spcPts val="600"/>
              </a:spcAft>
              <a:buAutoNum type="romanLcParenBoth"/>
            </a:pPr>
            <a:r>
              <a:rPr lang="en-GB" dirty="0"/>
              <a:t>The results of </a:t>
            </a:r>
            <a:r>
              <a:rPr lang="en-GB" b="1" dirty="0">
                <a:solidFill>
                  <a:srgbClr val="0000FF"/>
                </a:solidFill>
              </a:rPr>
              <a:t>new integral experiments </a:t>
            </a:r>
            <a:r>
              <a:rPr lang="en-GB" dirty="0"/>
              <a:t>and their analysis with the latest JEFF data and the needs for new validation data and facilities</a:t>
            </a:r>
          </a:p>
          <a:p>
            <a:pPr marL="514350" indent="-514350">
              <a:buAutoNum type="romanLcParenBoth"/>
            </a:pPr>
            <a:endParaRPr lang="en-GB" dirty="0"/>
          </a:p>
          <a:p>
            <a:pPr marL="0" indent="0">
              <a:buNone/>
            </a:pPr>
            <a:r>
              <a:rPr lang="en-GB" b="1" dirty="0"/>
              <a:t>Collaborations will be established with:</a:t>
            </a:r>
          </a:p>
          <a:p>
            <a:pPr marL="171450" indent="-171450">
              <a:spcAft>
                <a:spcPts val="600"/>
              </a:spcAft>
              <a:buFont typeface="Arial" panose="020B0604020202020204" pitchFamily="34" charset="0"/>
              <a:buChar char="•"/>
            </a:pPr>
            <a:r>
              <a:rPr lang="en-GB" b="1" dirty="0">
                <a:solidFill>
                  <a:srgbClr val="0000FF"/>
                </a:solidFill>
              </a:rPr>
              <a:t>JEFF </a:t>
            </a:r>
            <a:r>
              <a:rPr lang="en-GB" dirty="0"/>
              <a:t>Evaluation and Benchmarking groups</a:t>
            </a:r>
          </a:p>
          <a:p>
            <a:pPr marL="171450" indent="-171450">
              <a:spcAft>
                <a:spcPts val="600"/>
              </a:spcAft>
              <a:buFont typeface="Arial" panose="020B0604020202020204" pitchFamily="34" charset="0"/>
              <a:buChar char="•"/>
            </a:pPr>
            <a:r>
              <a:rPr lang="en-GB" b="1" dirty="0">
                <a:solidFill>
                  <a:srgbClr val="0000FF"/>
                </a:solidFill>
              </a:rPr>
              <a:t>IAEA/NDS </a:t>
            </a:r>
            <a:r>
              <a:rPr lang="en-GB" dirty="0"/>
              <a:t>expert groups within INDEN Network </a:t>
            </a:r>
          </a:p>
          <a:p>
            <a:pPr marL="171450" indent="-171450">
              <a:spcAft>
                <a:spcPts val="600"/>
              </a:spcAft>
              <a:buFont typeface="Arial" panose="020B0604020202020204" pitchFamily="34" charset="0"/>
              <a:buChar char="•"/>
            </a:pPr>
            <a:r>
              <a:rPr lang="en-GB" b="1" dirty="0">
                <a:solidFill>
                  <a:srgbClr val="0000FF"/>
                </a:solidFill>
              </a:rPr>
              <a:t>OECD/NEA WPEC </a:t>
            </a:r>
            <a:r>
              <a:rPr lang="en-GB" dirty="0"/>
              <a:t>expert groups working on uncertainty assessments, data adjustments, and data assimilation</a:t>
            </a:r>
          </a:p>
          <a:p>
            <a:pPr marL="171450" indent="-171450">
              <a:buFont typeface="Arial" panose="020B0604020202020204" pitchFamily="34" charset="0"/>
              <a:buChar char="•"/>
            </a:pPr>
            <a:endParaRPr lang="en-GB" dirty="0"/>
          </a:p>
          <a:p>
            <a:r>
              <a:rPr lang="en-GB" dirty="0"/>
              <a:t>A close connection will also be established between WP5 and the other APRENDE work packages, especially WP4.</a:t>
            </a:r>
          </a:p>
        </p:txBody>
      </p:sp>
      <p:sp>
        <p:nvSpPr>
          <p:cNvPr id="4" name="TextBox 3">
            <a:extLst>
              <a:ext uri="{FF2B5EF4-FFF2-40B4-BE49-F238E27FC236}">
                <a16:creationId xmlns:a16="http://schemas.microsoft.com/office/drawing/2014/main" id="{5E7C09A1-700F-A14E-0215-78B5BDF03C2D}"/>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a:t>
            </a:fld>
            <a:r>
              <a:rPr lang="en-GB" sz="1200" dirty="0"/>
              <a:t> -</a:t>
            </a:r>
          </a:p>
        </p:txBody>
      </p:sp>
    </p:spTree>
    <p:extLst>
      <p:ext uri="{BB962C8B-B14F-4D97-AF65-F5344CB8AC3E}">
        <p14:creationId xmlns:p14="http://schemas.microsoft.com/office/powerpoint/2010/main" val="2908051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F442E1-1A79-2C98-39F3-C282EB6194B8}"/>
              </a:ext>
            </a:extLst>
          </p:cNvPr>
          <p:cNvSpPr txBox="1"/>
          <p:nvPr/>
        </p:nvSpPr>
        <p:spPr>
          <a:xfrm>
            <a:off x="2286598" y="2967335"/>
            <a:ext cx="4572000" cy="830997"/>
          </a:xfrm>
          <a:prstGeom prst="rect">
            <a:avLst/>
          </a:prstGeom>
          <a:noFill/>
        </p:spPr>
        <p:txBody>
          <a:bodyPr wrap="square">
            <a:spAutoFit/>
          </a:bodyPr>
          <a:lstStyle/>
          <a:p>
            <a:pPr algn="ctr"/>
            <a:r>
              <a:rPr lang="en-GB" sz="2400" b="1" dirty="0"/>
              <a:t>Questions &amp; Comments </a:t>
            </a:r>
          </a:p>
          <a:p>
            <a:pPr algn="ctr"/>
            <a:r>
              <a:rPr lang="en-GB" sz="2400" b="1" dirty="0"/>
              <a:t>about WP5?</a:t>
            </a:r>
          </a:p>
        </p:txBody>
      </p:sp>
      <p:sp>
        <p:nvSpPr>
          <p:cNvPr id="3" name="TextBox 2">
            <a:extLst>
              <a:ext uri="{FF2B5EF4-FFF2-40B4-BE49-F238E27FC236}">
                <a16:creationId xmlns:a16="http://schemas.microsoft.com/office/drawing/2014/main" id="{5F986FD3-5743-796D-09DA-FE0B96F9954D}"/>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19</a:t>
            </a:fld>
            <a:r>
              <a:rPr lang="en-GB" sz="1200" dirty="0"/>
              <a:t> -</a:t>
            </a:r>
          </a:p>
        </p:txBody>
      </p:sp>
      <p:sp>
        <p:nvSpPr>
          <p:cNvPr id="4" name="TextBox 3">
            <a:extLst>
              <a:ext uri="{FF2B5EF4-FFF2-40B4-BE49-F238E27FC236}">
                <a16:creationId xmlns:a16="http://schemas.microsoft.com/office/drawing/2014/main" id="{C043A36A-5F10-8241-50A7-0C83ABE1A4AC}"/>
              </a:ext>
            </a:extLst>
          </p:cNvPr>
          <p:cNvSpPr txBox="1"/>
          <p:nvPr/>
        </p:nvSpPr>
        <p:spPr>
          <a:xfrm>
            <a:off x="623075" y="5157192"/>
            <a:ext cx="7194276" cy="1123384"/>
          </a:xfrm>
          <a:prstGeom prst="rect">
            <a:avLst/>
          </a:prstGeom>
          <a:noFill/>
        </p:spPr>
        <p:txBody>
          <a:bodyPr wrap="square">
            <a:spAutoFit/>
          </a:bodyPr>
          <a:lstStyle/>
          <a:p>
            <a:pPr>
              <a:spcAft>
                <a:spcPts val="1200"/>
              </a:spcAft>
            </a:pPr>
            <a:r>
              <a:rPr lang="en-GB" sz="2000" b="1" dirty="0"/>
              <a:t>Suggestions</a:t>
            </a:r>
          </a:p>
          <a:p>
            <a:pPr marL="285750" indent="-285750">
              <a:spcAft>
                <a:spcPts val="600"/>
              </a:spcAft>
              <a:buFontTx/>
              <a:buChar char="-"/>
            </a:pPr>
            <a:r>
              <a:rPr lang="en-GB" sz="1600" dirty="0"/>
              <a:t>Provide a pptx/docx/latex template for APRENDE </a:t>
            </a:r>
            <a:r>
              <a:rPr lang="en-GB" sz="1600" dirty="0" err="1"/>
              <a:t>reports&amp;presentations</a:t>
            </a:r>
            <a:r>
              <a:rPr lang="en-GB" sz="1600" dirty="0"/>
              <a:t>.</a:t>
            </a:r>
          </a:p>
          <a:p>
            <a:pPr marL="285750" indent="-285750">
              <a:spcAft>
                <a:spcPts val="600"/>
              </a:spcAft>
              <a:buFontTx/>
              <a:buChar char="-"/>
            </a:pPr>
            <a:r>
              <a:rPr lang="en-GB" sz="1600" dirty="0"/>
              <a:t>Provide a common Acknowledgment for presentations in JEFF, WPEC, etc…</a:t>
            </a:r>
          </a:p>
        </p:txBody>
      </p:sp>
    </p:spTree>
    <p:extLst>
      <p:ext uri="{BB962C8B-B14F-4D97-AF65-F5344CB8AC3E}">
        <p14:creationId xmlns:p14="http://schemas.microsoft.com/office/powerpoint/2010/main" val="2990648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A615FF3-4ADF-194B-44D0-8B9546435814}"/>
              </a:ext>
            </a:extLst>
          </p:cNvPr>
          <p:cNvSpPr txBox="1"/>
          <p:nvPr/>
        </p:nvSpPr>
        <p:spPr>
          <a:xfrm>
            <a:off x="179388" y="260648"/>
            <a:ext cx="4572000" cy="461665"/>
          </a:xfrm>
          <a:prstGeom prst="rect">
            <a:avLst/>
          </a:prstGeom>
          <a:noFill/>
        </p:spPr>
        <p:txBody>
          <a:bodyPr wrap="square">
            <a:spAutoFit/>
          </a:bodyPr>
          <a:lstStyle/>
          <a:p>
            <a:r>
              <a:rPr lang="en-GB" sz="2400" b="1" dirty="0"/>
              <a:t>Objectives WP5 </a:t>
            </a:r>
          </a:p>
        </p:txBody>
      </p:sp>
      <p:sp>
        <p:nvSpPr>
          <p:cNvPr id="9" name="TextBox 8">
            <a:extLst>
              <a:ext uri="{FF2B5EF4-FFF2-40B4-BE49-F238E27FC236}">
                <a16:creationId xmlns:a16="http://schemas.microsoft.com/office/drawing/2014/main" id="{C5BB7448-6474-1FEA-8546-321D7C24CDDF}"/>
              </a:ext>
            </a:extLst>
          </p:cNvPr>
          <p:cNvSpPr txBox="1"/>
          <p:nvPr/>
        </p:nvSpPr>
        <p:spPr>
          <a:xfrm>
            <a:off x="188815" y="1137270"/>
            <a:ext cx="8955185" cy="5339923"/>
          </a:xfrm>
          <a:prstGeom prst="rect">
            <a:avLst/>
          </a:prstGeom>
          <a:noFill/>
        </p:spPr>
        <p:txBody>
          <a:bodyPr wrap="square">
            <a:spAutoFit/>
          </a:bodyPr>
          <a:lstStyle/>
          <a:p>
            <a:pPr marL="0" indent="0">
              <a:buNone/>
            </a:pPr>
            <a:r>
              <a:rPr lang="en-GB" b="1" dirty="0"/>
              <a:t>The APRENDE/WP5 results:</a:t>
            </a:r>
          </a:p>
          <a:p>
            <a:pPr marL="171450" indent="-171450">
              <a:spcAft>
                <a:spcPts val="600"/>
              </a:spcAft>
              <a:buFont typeface="Arial" panose="020B0604020202020204" pitchFamily="34" charset="0"/>
              <a:buChar char="•"/>
            </a:pPr>
            <a:r>
              <a:rPr lang="en-GB" b="1" dirty="0">
                <a:solidFill>
                  <a:srgbClr val="0000FF"/>
                </a:solidFill>
              </a:rPr>
              <a:t>New sensitivity profiles </a:t>
            </a:r>
            <a:r>
              <a:rPr lang="en-GB" dirty="0"/>
              <a:t>will be made public (NDAST international database)</a:t>
            </a:r>
          </a:p>
          <a:p>
            <a:pPr marL="171450" indent="-171450">
              <a:spcAft>
                <a:spcPts val="600"/>
              </a:spcAft>
              <a:buFont typeface="Arial" panose="020B0604020202020204" pitchFamily="34" charset="0"/>
              <a:buChar char="•"/>
            </a:pPr>
            <a:r>
              <a:rPr lang="en-GB" b="1" dirty="0">
                <a:solidFill>
                  <a:srgbClr val="0000FF"/>
                </a:solidFill>
              </a:rPr>
              <a:t>New integral experiments </a:t>
            </a:r>
            <a:r>
              <a:rPr lang="en-GB" dirty="0"/>
              <a:t>will be proposed as benchmarks for inclusion in the </a:t>
            </a:r>
            <a:r>
              <a:rPr lang="en-GB" dirty="0" err="1"/>
              <a:t>IRPhE</a:t>
            </a:r>
            <a:r>
              <a:rPr lang="en-GB" dirty="0"/>
              <a:t> international database (during the project, or after if not possible otherwise)</a:t>
            </a:r>
          </a:p>
          <a:p>
            <a:pPr marL="171450" indent="-171450">
              <a:spcAft>
                <a:spcPts val="600"/>
              </a:spcAft>
              <a:buFont typeface="Arial" panose="020B0604020202020204" pitchFamily="34" charset="0"/>
              <a:buChar char="•"/>
            </a:pPr>
            <a:r>
              <a:rPr lang="en-GB" b="1" dirty="0">
                <a:solidFill>
                  <a:srgbClr val="0000FF"/>
                </a:solidFill>
              </a:rPr>
              <a:t>Results of WP5 analyses </a:t>
            </a:r>
            <a:r>
              <a:rPr lang="en-GB" dirty="0"/>
              <a:t>and validation studies will serve to motivate revisions in JEFF4 evaluated nuclear data, new entries in the OECD/NEA HPRL priority list and a hierarchy of priorities</a:t>
            </a:r>
          </a:p>
          <a:p>
            <a:pPr marL="171450" indent="-171450">
              <a:buFont typeface="Arial" panose="020B0604020202020204" pitchFamily="34" charset="0"/>
              <a:buChar char="•"/>
            </a:pPr>
            <a:endParaRPr lang="en-GB" sz="1400" dirty="0"/>
          </a:p>
          <a:p>
            <a:r>
              <a:rPr lang="en-GB" b="1" dirty="0"/>
              <a:t>Final outcomes:</a:t>
            </a:r>
          </a:p>
          <a:p>
            <a:pPr marL="171450" indent="-171450">
              <a:spcAft>
                <a:spcPts val="600"/>
              </a:spcAft>
              <a:buFont typeface="Arial" panose="020B0604020202020204" pitchFamily="34" charset="0"/>
              <a:buChar char="•"/>
            </a:pPr>
            <a:r>
              <a:rPr lang="en-GB" b="1" dirty="0">
                <a:solidFill>
                  <a:srgbClr val="0000FF"/>
                </a:solidFill>
              </a:rPr>
              <a:t>Data adjustment and assimilation </a:t>
            </a:r>
            <a:r>
              <a:rPr lang="en-GB" dirty="0"/>
              <a:t>studies are expected to help pinpoint inconsistencies and remove error compensations, which are known to be still very much present in current files</a:t>
            </a:r>
          </a:p>
          <a:p>
            <a:pPr marL="171450" indent="-171450">
              <a:spcAft>
                <a:spcPts val="600"/>
              </a:spcAft>
              <a:buFont typeface="Arial" panose="020B0604020202020204" pitchFamily="34" charset="0"/>
              <a:buChar char="•"/>
            </a:pPr>
            <a:r>
              <a:rPr lang="en-GB" dirty="0"/>
              <a:t>The WP5 validation activities will </a:t>
            </a:r>
            <a:r>
              <a:rPr lang="en-GB" b="1" dirty="0">
                <a:solidFill>
                  <a:srgbClr val="0000FF"/>
                </a:solidFill>
              </a:rPr>
              <a:t>help nuclear data users understand the impact of nuclear data uncertainties on their applications</a:t>
            </a:r>
          </a:p>
          <a:p>
            <a:pPr marL="0" indent="0">
              <a:buNone/>
            </a:pPr>
            <a:endParaRPr lang="en-GB" sz="1400" dirty="0"/>
          </a:p>
          <a:p>
            <a:pPr marL="0" indent="0">
              <a:buNone/>
            </a:pPr>
            <a:r>
              <a:rPr lang="en-GB" b="1" dirty="0"/>
              <a:t>End-Users:</a:t>
            </a:r>
          </a:p>
          <a:p>
            <a:pPr marL="171450" indent="-171450">
              <a:buFont typeface="Arial" panose="020B0604020202020204" pitchFamily="34" charset="0"/>
              <a:buChar char="•"/>
            </a:pPr>
            <a:r>
              <a:rPr lang="en-GB" dirty="0"/>
              <a:t>WP5 will liaise with the ND user communities to collect feedback from them. Ref. Sep 2023 OECD/NEA nuclear data stakeholders’ meeting</a:t>
            </a:r>
          </a:p>
          <a:p>
            <a:pPr marL="171450" indent="-171450">
              <a:buFont typeface="Arial" panose="020B0604020202020204" pitchFamily="34" charset="0"/>
              <a:buChar char="•"/>
            </a:pPr>
            <a:r>
              <a:rPr lang="en-GB" dirty="0"/>
              <a:t>WP5 will also contribute to the strategic analysis of European nuclear data capacities</a:t>
            </a:r>
          </a:p>
        </p:txBody>
      </p:sp>
      <p:sp>
        <p:nvSpPr>
          <p:cNvPr id="2" name="TextBox 1">
            <a:extLst>
              <a:ext uri="{FF2B5EF4-FFF2-40B4-BE49-F238E27FC236}">
                <a16:creationId xmlns:a16="http://schemas.microsoft.com/office/drawing/2014/main" id="{5BE89D7C-2A2A-A049-C2A1-EB0DC0CAFF53}"/>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2</a:t>
            </a:fld>
            <a:r>
              <a:rPr lang="en-GB" sz="1200" dirty="0"/>
              <a:t> -</a:t>
            </a:r>
          </a:p>
        </p:txBody>
      </p:sp>
    </p:spTree>
    <p:extLst>
      <p:ext uri="{BB962C8B-B14F-4D97-AF65-F5344CB8AC3E}">
        <p14:creationId xmlns:p14="http://schemas.microsoft.com/office/powerpoint/2010/main" val="442383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F442E1-1A79-2C98-39F3-C282EB6194B8}"/>
              </a:ext>
            </a:extLst>
          </p:cNvPr>
          <p:cNvSpPr txBox="1"/>
          <p:nvPr/>
        </p:nvSpPr>
        <p:spPr>
          <a:xfrm>
            <a:off x="201892" y="260648"/>
            <a:ext cx="4572000" cy="461665"/>
          </a:xfrm>
          <a:prstGeom prst="rect">
            <a:avLst/>
          </a:prstGeom>
          <a:noFill/>
        </p:spPr>
        <p:txBody>
          <a:bodyPr wrap="square">
            <a:spAutoFit/>
          </a:bodyPr>
          <a:lstStyle/>
          <a:p>
            <a:r>
              <a:rPr lang="en-GB" sz="2400" b="1" dirty="0"/>
              <a:t>Brief description of Task/</a:t>
            </a:r>
            <a:r>
              <a:rPr lang="en-GB" sz="2400" b="1" dirty="0" err="1"/>
              <a:t>SubTasks</a:t>
            </a:r>
            <a:r>
              <a:rPr lang="en-GB" sz="2400" b="1" dirty="0"/>
              <a:t> </a:t>
            </a:r>
          </a:p>
        </p:txBody>
      </p:sp>
      <p:sp>
        <p:nvSpPr>
          <p:cNvPr id="3" name="TextBox 2">
            <a:extLst>
              <a:ext uri="{FF2B5EF4-FFF2-40B4-BE49-F238E27FC236}">
                <a16:creationId xmlns:a16="http://schemas.microsoft.com/office/drawing/2014/main" id="{001B14E1-FD3A-4A1D-0F89-9BAD7DB27727}"/>
              </a:ext>
            </a:extLst>
          </p:cNvPr>
          <p:cNvSpPr txBox="1"/>
          <p:nvPr/>
        </p:nvSpPr>
        <p:spPr>
          <a:xfrm>
            <a:off x="191914" y="1143918"/>
            <a:ext cx="8713092" cy="923330"/>
          </a:xfrm>
          <a:prstGeom prst="rect">
            <a:avLst/>
          </a:prstGeom>
          <a:noFill/>
        </p:spPr>
        <p:txBody>
          <a:bodyPr wrap="square">
            <a:spAutoFit/>
          </a:bodyPr>
          <a:lstStyle/>
          <a:p>
            <a:r>
              <a:rPr lang="en-GB" b="1" dirty="0"/>
              <a:t>Task 5.1. Sensitivity analyses, uncertainty quantification, impact studies </a:t>
            </a:r>
            <a:r>
              <a:rPr lang="en-GB" b="1" dirty="0">
                <a:solidFill>
                  <a:srgbClr val="FF0000"/>
                </a:solidFill>
              </a:rPr>
              <a:t>(8 Partners)</a:t>
            </a:r>
          </a:p>
          <a:p>
            <a:r>
              <a:rPr lang="en-GB" b="1" dirty="0">
                <a:solidFill>
                  <a:srgbClr val="FF0000"/>
                </a:solidFill>
              </a:rPr>
              <a:t>Task leader: CIEMAT</a:t>
            </a:r>
          </a:p>
          <a:p>
            <a:r>
              <a:rPr lang="en-GB" dirty="0"/>
              <a:t>Other participants: SCK, STUBA, UPM, UMAR, CNRS/</a:t>
            </a:r>
            <a:r>
              <a:rPr lang="en-GB" dirty="0" err="1"/>
              <a:t>Subatech</a:t>
            </a:r>
            <a:r>
              <a:rPr lang="en-GB" dirty="0"/>
              <a:t>, JSI, UKAEA</a:t>
            </a:r>
          </a:p>
        </p:txBody>
      </p:sp>
      <p:sp>
        <p:nvSpPr>
          <p:cNvPr id="5" name="TextBox 4">
            <a:extLst>
              <a:ext uri="{FF2B5EF4-FFF2-40B4-BE49-F238E27FC236}">
                <a16:creationId xmlns:a16="http://schemas.microsoft.com/office/drawing/2014/main" id="{E55F2894-7674-A7E6-412F-37C36ECE0FAC}"/>
              </a:ext>
            </a:extLst>
          </p:cNvPr>
          <p:cNvSpPr txBox="1"/>
          <p:nvPr/>
        </p:nvSpPr>
        <p:spPr>
          <a:xfrm>
            <a:off x="183038" y="2219876"/>
            <a:ext cx="8421410" cy="3416320"/>
          </a:xfrm>
          <a:prstGeom prst="rect">
            <a:avLst/>
          </a:prstGeom>
          <a:noFill/>
          <a:ln>
            <a:solidFill>
              <a:schemeClr val="tx1"/>
            </a:solidFill>
          </a:ln>
        </p:spPr>
        <p:txBody>
          <a:bodyPr wrap="square">
            <a:spAutoFit/>
          </a:bodyPr>
          <a:lstStyle/>
          <a:p>
            <a:r>
              <a:rPr lang="en-GB" sz="1600" dirty="0"/>
              <a:t>This task consists of nuclear data sensitivity analyses (SA), impact studies, and uncertainty quantification (UQ). </a:t>
            </a:r>
          </a:p>
          <a:p>
            <a:endParaRPr lang="en-GB" sz="1600" dirty="0"/>
          </a:p>
          <a:p>
            <a:pPr marL="285750" indent="-285750">
              <a:spcAft>
                <a:spcPts val="600"/>
              </a:spcAft>
              <a:buFont typeface="Arial" panose="020B0604020202020204" pitchFamily="34" charset="0"/>
              <a:buChar char="•"/>
            </a:pPr>
            <a:r>
              <a:rPr lang="en-GB" sz="1600" dirty="0"/>
              <a:t>It extends similar studies (</a:t>
            </a:r>
            <a:r>
              <a:rPr lang="en-GB" sz="1600" dirty="0" err="1"/>
              <a:t>a.o.</a:t>
            </a:r>
            <a:r>
              <a:rPr lang="en-GB" sz="1600" dirty="0"/>
              <a:t> SANDA Task 5.1) to </a:t>
            </a:r>
            <a:r>
              <a:rPr lang="en-GB" sz="1600" b="1" dirty="0">
                <a:solidFill>
                  <a:srgbClr val="008000"/>
                </a:solidFill>
              </a:rPr>
              <a:t>a wider range of systems and quantities </a:t>
            </a:r>
            <a:r>
              <a:rPr lang="en-GB" sz="1600" dirty="0"/>
              <a:t>of interest. </a:t>
            </a:r>
          </a:p>
          <a:p>
            <a:pPr marL="742950" lvl="1" indent="-285750">
              <a:spcAft>
                <a:spcPts val="600"/>
              </a:spcAft>
              <a:buFont typeface="Courier New" panose="02070309020205020404" pitchFamily="49" charset="0"/>
              <a:buChar char="o"/>
            </a:pPr>
            <a:r>
              <a:rPr lang="en-GB" sz="1600" dirty="0"/>
              <a:t>Specifically, quantities other than criticality (</a:t>
            </a:r>
            <a:r>
              <a:rPr lang="en-GB" sz="1600" dirty="0" err="1"/>
              <a:t>k_eff</a:t>
            </a:r>
            <a:r>
              <a:rPr lang="en-GB" sz="1600" dirty="0"/>
              <a:t>) will be investigated. This is important, as the impact of given nuclear data can be quite different for different systems and different dependent variables. </a:t>
            </a:r>
          </a:p>
          <a:p>
            <a:pPr marL="285750" indent="-285750">
              <a:spcAft>
                <a:spcPts val="600"/>
              </a:spcAft>
              <a:buFont typeface="Arial" panose="020B0604020202020204" pitchFamily="34" charset="0"/>
              <a:buChar char="•"/>
            </a:pPr>
            <a:r>
              <a:rPr lang="en-GB" sz="1600" dirty="0"/>
              <a:t>Priority will be given to </a:t>
            </a:r>
            <a:r>
              <a:rPr lang="en-GB" sz="1600" b="1" dirty="0">
                <a:solidFill>
                  <a:srgbClr val="008000"/>
                </a:solidFill>
              </a:rPr>
              <a:t>newly evaluated data in WP4 and in JEFF-4</a:t>
            </a:r>
            <a:r>
              <a:rPr lang="en-GB" sz="1600" dirty="0"/>
              <a:t>.</a:t>
            </a:r>
          </a:p>
          <a:p>
            <a:pPr marL="285750" indent="-285750">
              <a:spcAft>
                <a:spcPts val="600"/>
              </a:spcAft>
              <a:buFont typeface="Arial" panose="020B0604020202020204" pitchFamily="34" charset="0"/>
              <a:buChar char="•"/>
            </a:pPr>
            <a:r>
              <a:rPr lang="en-GB" sz="1600" dirty="0"/>
              <a:t>The contributing organisations will use their preferred calculation codes. </a:t>
            </a:r>
          </a:p>
          <a:p>
            <a:pPr marL="285750" indent="-285750">
              <a:spcAft>
                <a:spcPts val="600"/>
              </a:spcAft>
              <a:buFont typeface="Arial" panose="020B0604020202020204" pitchFamily="34" charset="0"/>
              <a:buChar char="•"/>
            </a:pPr>
            <a:r>
              <a:rPr lang="en-GB" sz="1600" dirty="0"/>
              <a:t>Selected models are derived from nuclear reactor concepts that have already undergone some design feasibility studies, as opposed to unscreened prospective concepts.</a:t>
            </a:r>
          </a:p>
        </p:txBody>
      </p:sp>
      <p:sp>
        <p:nvSpPr>
          <p:cNvPr id="4" name="TextBox 3">
            <a:extLst>
              <a:ext uri="{FF2B5EF4-FFF2-40B4-BE49-F238E27FC236}">
                <a16:creationId xmlns:a16="http://schemas.microsoft.com/office/drawing/2014/main" id="{9B1ED7E5-C053-523A-20FF-692C657C503C}"/>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3</a:t>
            </a:fld>
            <a:r>
              <a:rPr lang="en-GB" sz="1200" dirty="0"/>
              <a:t> -</a:t>
            </a:r>
          </a:p>
        </p:txBody>
      </p:sp>
    </p:spTree>
    <p:extLst>
      <p:ext uri="{BB962C8B-B14F-4D97-AF65-F5344CB8AC3E}">
        <p14:creationId xmlns:p14="http://schemas.microsoft.com/office/powerpoint/2010/main" val="3777465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03E860F-575B-E581-9FB9-0DB2A8D89C2D}"/>
              </a:ext>
            </a:extLst>
          </p:cNvPr>
          <p:cNvSpPr txBox="1"/>
          <p:nvPr/>
        </p:nvSpPr>
        <p:spPr>
          <a:xfrm>
            <a:off x="191914" y="1129157"/>
            <a:ext cx="8713092" cy="923330"/>
          </a:xfrm>
          <a:prstGeom prst="rect">
            <a:avLst/>
          </a:prstGeom>
          <a:noFill/>
        </p:spPr>
        <p:txBody>
          <a:bodyPr wrap="square">
            <a:spAutoFit/>
          </a:bodyPr>
          <a:lstStyle/>
          <a:p>
            <a:r>
              <a:rPr lang="en-GB" b="1" dirty="0"/>
              <a:t>Task 5.1. Sensitivity analyses, uncertainty quantification, impact studies </a:t>
            </a:r>
            <a:r>
              <a:rPr lang="en-GB" b="1" dirty="0">
                <a:solidFill>
                  <a:srgbClr val="FF0000"/>
                </a:solidFill>
              </a:rPr>
              <a:t>(8 Partners)</a:t>
            </a:r>
            <a:endParaRPr lang="en-GB" b="1" u="sng" dirty="0"/>
          </a:p>
          <a:p>
            <a:r>
              <a:rPr lang="en-GB" b="1" dirty="0">
                <a:solidFill>
                  <a:srgbClr val="FF0000"/>
                </a:solidFill>
              </a:rPr>
              <a:t>Task leader: CIEMAT</a:t>
            </a:r>
          </a:p>
          <a:p>
            <a:r>
              <a:rPr lang="en-GB" dirty="0"/>
              <a:t>Other participants: SCK, STUBA, UPM, UMAR, CNRS/</a:t>
            </a:r>
            <a:r>
              <a:rPr lang="en-GB" dirty="0" err="1"/>
              <a:t>Subatech</a:t>
            </a:r>
            <a:r>
              <a:rPr lang="en-GB" dirty="0"/>
              <a:t>, JSI, UKAEA</a:t>
            </a:r>
          </a:p>
        </p:txBody>
      </p:sp>
      <p:sp>
        <p:nvSpPr>
          <p:cNvPr id="10" name="TextBox 9">
            <a:extLst>
              <a:ext uri="{FF2B5EF4-FFF2-40B4-BE49-F238E27FC236}">
                <a16:creationId xmlns:a16="http://schemas.microsoft.com/office/drawing/2014/main" id="{8E933F75-2696-E41A-7F46-D49B74957D3F}"/>
              </a:ext>
            </a:extLst>
          </p:cNvPr>
          <p:cNvSpPr txBox="1"/>
          <p:nvPr/>
        </p:nvSpPr>
        <p:spPr>
          <a:xfrm>
            <a:off x="623598" y="2061193"/>
            <a:ext cx="7920880" cy="2031325"/>
          </a:xfrm>
          <a:prstGeom prst="rect">
            <a:avLst/>
          </a:prstGeom>
          <a:noFill/>
        </p:spPr>
        <p:txBody>
          <a:bodyPr wrap="square">
            <a:spAutoFit/>
          </a:bodyPr>
          <a:lstStyle/>
          <a:p>
            <a:r>
              <a:rPr lang="en-GB" b="1" dirty="0"/>
              <a:t>Subtask 5.1.1</a:t>
            </a:r>
            <a:r>
              <a:rPr lang="en-GB" dirty="0"/>
              <a:t>. Sensitivity analyses and priorities for nuclear data improvements </a:t>
            </a:r>
          </a:p>
          <a:p>
            <a:r>
              <a:rPr lang="en-GB" dirty="0"/>
              <a:t>CIEMAT, UPM, STUBA, CNRS/</a:t>
            </a:r>
            <a:r>
              <a:rPr lang="en-GB" dirty="0" err="1"/>
              <a:t>Subatech</a:t>
            </a:r>
            <a:endParaRPr lang="en-GB" dirty="0"/>
          </a:p>
          <a:p>
            <a:r>
              <a:rPr lang="en-GB" dirty="0"/>
              <a:t>SCK</a:t>
            </a:r>
          </a:p>
          <a:p>
            <a:r>
              <a:rPr lang="en-GB" dirty="0"/>
              <a:t>UMAR, JSI, and UKAEA</a:t>
            </a:r>
          </a:p>
          <a:p>
            <a:r>
              <a:rPr lang="en-GB" b="1" dirty="0">
                <a:latin typeface="Arial" panose="020B0604020202020204" pitchFamily="34" charset="0"/>
                <a:cs typeface="Arial" panose="020B0604020202020204" pitchFamily="34" charset="0"/>
              </a:rPr>
              <a:t>→</a:t>
            </a:r>
            <a:r>
              <a:rPr lang="en-GB" dirty="0"/>
              <a:t> </a:t>
            </a:r>
            <a:r>
              <a:rPr lang="en-GB" b="1" dirty="0"/>
              <a:t>MS5.1: </a:t>
            </a:r>
            <a:r>
              <a:rPr lang="en-GB" dirty="0"/>
              <a:t>Calculation of sensitivity profiles for ADS, MSR, LWRs, GFR and SFR, </a:t>
            </a:r>
            <a:r>
              <a:rPr lang="en-GB" b="1" dirty="0"/>
              <a:t>M24</a:t>
            </a:r>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t>
            </a:r>
            <a:r>
              <a:rPr lang="en-GB" dirty="0"/>
              <a:t> </a:t>
            </a:r>
            <a:r>
              <a:rPr lang="en-GB" b="1" dirty="0"/>
              <a:t>MS5.2: </a:t>
            </a:r>
            <a:r>
              <a:rPr lang="en-GB" dirty="0"/>
              <a:t>Algorithm for res. param. </a:t>
            </a:r>
            <a:r>
              <a:rPr lang="en-GB" dirty="0" err="1"/>
              <a:t>sens.</a:t>
            </a:r>
            <a:r>
              <a:rPr lang="en-GB" dirty="0"/>
              <a:t> analysis and new SANDY version, </a:t>
            </a:r>
            <a:r>
              <a:rPr lang="en-GB" b="1" dirty="0"/>
              <a:t>M24</a:t>
            </a:r>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t>
            </a:r>
            <a:r>
              <a:rPr lang="en-GB" dirty="0"/>
              <a:t> </a:t>
            </a:r>
            <a:r>
              <a:rPr lang="en-GB" b="1" dirty="0"/>
              <a:t>D5.1: </a:t>
            </a:r>
            <a:r>
              <a:rPr lang="en-GB" dirty="0"/>
              <a:t>Sensitivity analyses and priorities for ND improvements, </a:t>
            </a:r>
            <a:r>
              <a:rPr lang="en-GB" b="1" dirty="0"/>
              <a:t>M48</a:t>
            </a:r>
            <a:endParaRPr lang="en-GB" dirty="0"/>
          </a:p>
        </p:txBody>
      </p:sp>
      <p:sp>
        <p:nvSpPr>
          <p:cNvPr id="12" name="TextBox 11">
            <a:extLst>
              <a:ext uri="{FF2B5EF4-FFF2-40B4-BE49-F238E27FC236}">
                <a16:creationId xmlns:a16="http://schemas.microsoft.com/office/drawing/2014/main" id="{FACC4CBB-1C5F-E136-67DA-82A513C4A675}"/>
              </a:ext>
            </a:extLst>
          </p:cNvPr>
          <p:cNvSpPr txBox="1"/>
          <p:nvPr/>
        </p:nvSpPr>
        <p:spPr>
          <a:xfrm>
            <a:off x="623598" y="4104422"/>
            <a:ext cx="7416824" cy="1200329"/>
          </a:xfrm>
          <a:prstGeom prst="rect">
            <a:avLst/>
          </a:prstGeom>
          <a:noFill/>
        </p:spPr>
        <p:txBody>
          <a:bodyPr wrap="square">
            <a:spAutoFit/>
          </a:bodyPr>
          <a:lstStyle/>
          <a:p>
            <a:r>
              <a:rPr lang="en-GB" b="1" dirty="0"/>
              <a:t>Subtask 5.1.2</a:t>
            </a:r>
            <a:r>
              <a:rPr lang="en-GB" dirty="0"/>
              <a:t>. Nuclear data uncertainty propagation in reactor and shielding applications</a:t>
            </a:r>
          </a:p>
          <a:p>
            <a:r>
              <a:rPr lang="en-GB" dirty="0"/>
              <a:t>CIEMAT, CNRS, UPM, SCK, STUBA, JSI and UMAR</a:t>
            </a:r>
          </a:p>
          <a:p>
            <a:r>
              <a:rPr lang="en-GB" b="1" dirty="0">
                <a:latin typeface="Arial" panose="020B0604020202020204" pitchFamily="34" charset="0"/>
                <a:cs typeface="Arial" panose="020B0604020202020204" pitchFamily="34" charset="0"/>
              </a:rPr>
              <a:t>→</a:t>
            </a:r>
            <a:r>
              <a:rPr lang="en-GB" dirty="0"/>
              <a:t> </a:t>
            </a:r>
            <a:r>
              <a:rPr lang="en-GB" b="1" dirty="0"/>
              <a:t>D5.2: </a:t>
            </a:r>
            <a:r>
              <a:rPr lang="en-GB" dirty="0"/>
              <a:t>ND uncertainty </a:t>
            </a:r>
            <a:r>
              <a:rPr lang="en-GB" dirty="0" err="1"/>
              <a:t>propag</a:t>
            </a:r>
            <a:r>
              <a:rPr lang="en-GB" dirty="0"/>
              <a:t>. in reactor, shielding and adv. fuels, </a:t>
            </a:r>
            <a:r>
              <a:rPr lang="en-GB" b="1" dirty="0"/>
              <a:t>M48</a:t>
            </a:r>
            <a:endParaRPr lang="en-GB" dirty="0"/>
          </a:p>
        </p:txBody>
      </p:sp>
      <p:sp>
        <p:nvSpPr>
          <p:cNvPr id="14" name="TextBox 13">
            <a:extLst>
              <a:ext uri="{FF2B5EF4-FFF2-40B4-BE49-F238E27FC236}">
                <a16:creationId xmlns:a16="http://schemas.microsoft.com/office/drawing/2014/main" id="{6400C93B-2E27-AA25-4B75-EE352C58422F}"/>
              </a:ext>
            </a:extLst>
          </p:cNvPr>
          <p:cNvSpPr txBox="1"/>
          <p:nvPr/>
        </p:nvSpPr>
        <p:spPr>
          <a:xfrm>
            <a:off x="620987" y="5313982"/>
            <a:ext cx="7416824" cy="923330"/>
          </a:xfrm>
          <a:prstGeom prst="rect">
            <a:avLst/>
          </a:prstGeom>
          <a:noFill/>
        </p:spPr>
        <p:txBody>
          <a:bodyPr wrap="square">
            <a:spAutoFit/>
          </a:bodyPr>
          <a:lstStyle/>
          <a:p>
            <a:r>
              <a:rPr lang="en-GB" b="1" dirty="0"/>
              <a:t>Subtask 5.1.3</a:t>
            </a:r>
            <a:r>
              <a:rPr lang="en-GB" dirty="0"/>
              <a:t>. Nuclear data uncertainty propagation in advanced fuel cycles</a:t>
            </a:r>
          </a:p>
          <a:p>
            <a:r>
              <a:rPr lang="en-GB" dirty="0"/>
              <a:t>CIEMAT</a:t>
            </a:r>
          </a:p>
          <a:p>
            <a:r>
              <a:rPr lang="en-GB" b="1" dirty="0">
                <a:latin typeface="Arial" panose="020B0604020202020204" pitchFamily="34" charset="0"/>
                <a:cs typeface="Arial" panose="020B0604020202020204" pitchFamily="34" charset="0"/>
              </a:rPr>
              <a:t>→</a:t>
            </a:r>
            <a:r>
              <a:rPr lang="en-GB" dirty="0"/>
              <a:t> </a:t>
            </a:r>
            <a:r>
              <a:rPr lang="en-GB" b="1" dirty="0"/>
              <a:t>D5.2: </a:t>
            </a:r>
            <a:r>
              <a:rPr lang="en-GB" dirty="0"/>
              <a:t>ND uncertainty </a:t>
            </a:r>
            <a:r>
              <a:rPr lang="en-GB" dirty="0" err="1"/>
              <a:t>propag</a:t>
            </a:r>
            <a:r>
              <a:rPr lang="en-GB" dirty="0"/>
              <a:t>. in reactor, shielding and adv. fuels, </a:t>
            </a:r>
            <a:r>
              <a:rPr lang="en-GB" b="1" dirty="0"/>
              <a:t>M48</a:t>
            </a:r>
            <a:endParaRPr lang="en-GB" dirty="0"/>
          </a:p>
        </p:txBody>
      </p:sp>
      <p:sp>
        <p:nvSpPr>
          <p:cNvPr id="25" name="TextBox 24">
            <a:extLst>
              <a:ext uri="{FF2B5EF4-FFF2-40B4-BE49-F238E27FC236}">
                <a16:creationId xmlns:a16="http://schemas.microsoft.com/office/drawing/2014/main" id="{ACAF4B2C-7AD8-A70C-B15B-B83A39538753}"/>
              </a:ext>
            </a:extLst>
          </p:cNvPr>
          <p:cNvSpPr txBox="1"/>
          <p:nvPr/>
        </p:nvSpPr>
        <p:spPr>
          <a:xfrm>
            <a:off x="179388" y="260648"/>
            <a:ext cx="7416948" cy="461665"/>
          </a:xfrm>
          <a:prstGeom prst="rect">
            <a:avLst/>
          </a:prstGeom>
          <a:noFill/>
        </p:spPr>
        <p:txBody>
          <a:bodyPr wrap="square">
            <a:spAutoFit/>
          </a:bodyPr>
          <a:lstStyle/>
          <a:p>
            <a:r>
              <a:rPr lang="en-GB" sz="2400" b="1" dirty="0"/>
              <a:t>Tasks/Subtasks WP5: Deliverables + Milestones </a:t>
            </a:r>
          </a:p>
        </p:txBody>
      </p:sp>
      <p:sp>
        <p:nvSpPr>
          <p:cNvPr id="2" name="TextBox 1">
            <a:extLst>
              <a:ext uri="{FF2B5EF4-FFF2-40B4-BE49-F238E27FC236}">
                <a16:creationId xmlns:a16="http://schemas.microsoft.com/office/drawing/2014/main" id="{5543491D-D039-A546-075E-CD926A096B41}"/>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4</a:t>
            </a:fld>
            <a:r>
              <a:rPr lang="en-GB" sz="1200" dirty="0"/>
              <a:t> -</a:t>
            </a:r>
          </a:p>
        </p:txBody>
      </p:sp>
    </p:spTree>
    <p:extLst>
      <p:ext uri="{BB962C8B-B14F-4D97-AF65-F5344CB8AC3E}">
        <p14:creationId xmlns:p14="http://schemas.microsoft.com/office/powerpoint/2010/main" val="3542634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5180C5-1D13-0327-C6A8-8513A72380DC}"/>
              </a:ext>
            </a:extLst>
          </p:cNvPr>
          <p:cNvSpPr txBox="1"/>
          <p:nvPr/>
        </p:nvSpPr>
        <p:spPr>
          <a:xfrm>
            <a:off x="188939" y="1134965"/>
            <a:ext cx="8713092" cy="3631763"/>
          </a:xfrm>
          <a:prstGeom prst="rect">
            <a:avLst/>
          </a:prstGeom>
          <a:noFill/>
        </p:spPr>
        <p:txBody>
          <a:bodyPr wrap="square">
            <a:spAutoFit/>
          </a:bodyPr>
          <a:lstStyle/>
          <a:p>
            <a:pPr algn="just"/>
            <a:r>
              <a:rPr lang="en-GB" sz="1400" b="1" dirty="0"/>
              <a:t>Subtask 5.1.1. Sensitivity analyses and priorities for nuclear data improvements</a:t>
            </a:r>
          </a:p>
          <a:p>
            <a:pPr marL="285750" indent="-285750" algn="just">
              <a:spcAft>
                <a:spcPts val="600"/>
              </a:spcAft>
              <a:buFont typeface="Arial" panose="020B0604020202020204" pitchFamily="34" charset="0"/>
              <a:buChar char="•"/>
            </a:pPr>
            <a:r>
              <a:rPr lang="en-GB" sz="1400" b="1" dirty="0">
                <a:solidFill>
                  <a:srgbClr val="FF0000"/>
                </a:solidFill>
              </a:rPr>
              <a:t>CIEMAT, UPM, STUBA and CNRS </a:t>
            </a:r>
            <a:r>
              <a:rPr lang="en-GB" sz="1400" dirty="0"/>
              <a:t>will calculate sensitivity profiles of quantities such as reactivity, Doppler coefficient, spectral indices, dose rates, inventories, decay heat, neutrino emissions and eventually others, to nuclear data for a variety of core models, ranking nuclear data by the importance of the uncertainty contribution. Systems of interest include </a:t>
            </a:r>
            <a:r>
              <a:rPr lang="en-GB" sz="1400" b="1" dirty="0">
                <a:solidFill>
                  <a:srgbClr val="008000"/>
                </a:solidFill>
              </a:rPr>
              <a:t>LWRs with accident tolerant fuels, SFR, GFR, AMR (fast SMR), ADS, MSFR</a:t>
            </a:r>
            <a:r>
              <a:rPr lang="en-GB" sz="1400" dirty="0"/>
              <a:t>. The focus will be on steady-state equilibrium operating conditions, accounting for fuel depletion. </a:t>
            </a:r>
          </a:p>
          <a:p>
            <a:pPr marL="285750" indent="-285750" algn="just">
              <a:spcAft>
                <a:spcPts val="600"/>
              </a:spcAft>
              <a:buFont typeface="Arial" panose="020B0604020202020204" pitchFamily="34" charset="0"/>
              <a:buChar char="•"/>
            </a:pPr>
            <a:r>
              <a:rPr lang="en-GB" sz="1400" b="1" dirty="0">
                <a:solidFill>
                  <a:srgbClr val="FF0000"/>
                </a:solidFill>
              </a:rPr>
              <a:t>SCK·CEN</a:t>
            </a:r>
            <a:r>
              <a:rPr lang="en-GB" sz="1400" dirty="0"/>
              <a:t> will develop </a:t>
            </a:r>
            <a:r>
              <a:rPr lang="en-GB" sz="1400" b="1" dirty="0">
                <a:solidFill>
                  <a:srgbClr val="008000"/>
                </a:solidFill>
              </a:rPr>
              <a:t>a new technique for resonance-parameter sensitivity analysis</a:t>
            </a:r>
            <a:r>
              <a:rPr lang="en-GB" sz="1400" dirty="0"/>
              <a:t>, integrate it in the SANDY </a:t>
            </a:r>
            <a:r>
              <a:rPr lang="en-GB" sz="1400" b="1" dirty="0">
                <a:solidFill>
                  <a:srgbClr val="0000FF"/>
                </a:solidFill>
              </a:rPr>
              <a:t>(MS5.2) </a:t>
            </a:r>
            <a:r>
              <a:rPr lang="en-GB" sz="1400" dirty="0"/>
              <a:t>code, and apply it to assess the sensitivity of the Doppler coefficient to changes in the U238 resonances for a </a:t>
            </a:r>
            <a:r>
              <a:rPr lang="en-GB" sz="1400" b="1" dirty="0">
                <a:solidFill>
                  <a:srgbClr val="008000"/>
                </a:solidFill>
              </a:rPr>
              <a:t>MYRRHA-like SMR-LFR</a:t>
            </a:r>
            <a:r>
              <a:rPr lang="en-GB" sz="1400" dirty="0"/>
              <a:t>. </a:t>
            </a:r>
          </a:p>
          <a:p>
            <a:pPr marL="285750" indent="-285750" algn="just">
              <a:spcAft>
                <a:spcPts val="600"/>
              </a:spcAft>
              <a:buFont typeface="Arial" panose="020B0604020202020204" pitchFamily="34" charset="0"/>
              <a:buChar char="•"/>
            </a:pPr>
            <a:r>
              <a:rPr lang="en-GB" sz="1400" b="1" dirty="0">
                <a:solidFill>
                  <a:srgbClr val="FF0000"/>
                </a:solidFill>
              </a:rPr>
              <a:t>UMAR and UKAEA </a:t>
            </a:r>
            <a:r>
              <a:rPr lang="en-GB" sz="1400" dirty="0"/>
              <a:t>will perform sensitivity calculations for </a:t>
            </a:r>
            <a:r>
              <a:rPr lang="en-GB" sz="1400" b="1" dirty="0">
                <a:solidFill>
                  <a:srgbClr val="008000"/>
                </a:solidFill>
              </a:rPr>
              <a:t>out of-core radiation propagation and shielding models </a:t>
            </a:r>
            <a:r>
              <a:rPr lang="en-GB" sz="1400" dirty="0"/>
              <a:t>(SINBAD). For some of the above systems, they will investigate transient conditions in which engineering, operating, or safety variables could exhibit a high sensitivity to neutron kinetics data. </a:t>
            </a:r>
          </a:p>
          <a:p>
            <a:pPr marL="285750" indent="-285750" algn="just">
              <a:spcAft>
                <a:spcPts val="600"/>
              </a:spcAft>
              <a:buFont typeface="Arial" panose="020B0604020202020204" pitchFamily="34" charset="0"/>
              <a:buChar char="•"/>
            </a:pPr>
            <a:r>
              <a:rPr lang="en-GB" sz="1400" b="1" dirty="0">
                <a:solidFill>
                  <a:srgbClr val="FF0000"/>
                </a:solidFill>
              </a:rPr>
              <a:t>UPM</a:t>
            </a:r>
            <a:r>
              <a:rPr lang="en-GB" sz="1400" dirty="0"/>
              <a:t> SA will address a non-energy application: neutron activation of concrete shields of </a:t>
            </a:r>
            <a:r>
              <a:rPr lang="en-GB" sz="1400" b="1" dirty="0">
                <a:solidFill>
                  <a:srgbClr val="008000"/>
                </a:solidFill>
              </a:rPr>
              <a:t>proton therapy centres </a:t>
            </a:r>
            <a:r>
              <a:rPr lang="en-GB" sz="1400" dirty="0"/>
              <a:t>(PTC) </a:t>
            </a:r>
            <a:r>
              <a:rPr lang="en-GB" sz="1400" b="1" dirty="0">
                <a:solidFill>
                  <a:srgbClr val="0000FF"/>
                </a:solidFill>
              </a:rPr>
              <a:t>(MS5.1 and D5.1)</a:t>
            </a:r>
            <a:r>
              <a:rPr lang="en-GB" sz="1400" dirty="0"/>
              <a:t>.</a:t>
            </a:r>
          </a:p>
          <a:p>
            <a:pPr algn="just"/>
            <a:endParaRPr lang="en-GB" sz="1400" dirty="0"/>
          </a:p>
        </p:txBody>
      </p:sp>
      <p:sp>
        <p:nvSpPr>
          <p:cNvPr id="7" name="TextBox 6">
            <a:extLst>
              <a:ext uri="{FF2B5EF4-FFF2-40B4-BE49-F238E27FC236}">
                <a16:creationId xmlns:a16="http://schemas.microsoft.com/office/drawing/2014/main" id="{F601F018-C8F4-5F49-4617-2C3DA8698D41}"/>
              </a:ext>
            </a:extLst>
          </p:cNvPr>
          <p:cNvSpPr txBox="1"/>
          <p:nvPr/>
        </p:nvSpPr>
        <p:spPr>
          <a:xfrm>
            <a:off x="191914" y="897"/>
            <a:ext cx="8713092" cy="923330"/>
          </a:xfrm>
          <a:prstGeom prst="rect">
            <a:avLst/>
          </a:prstGeom>
          <a:noFill/>
        </p:spPr>
        <p:txBody>
          <a:bodyPr wrap="square">
            <a:spAutoFit/>
          </a:bodyPr>
          <a:lstStyle/>
          <a:p>
            <a:r>
              <a:rPr lang="en-GB" b="1" dirty="0"/>
              <a:t>Task 5.1. Sensitivity analyses, uncertainty quantification, impact studies </a:t>
            </a:r>
            <a:r>
              <a:rPr lang="en-GB" b="1" dirty="0">
                <a:solidFill>
                  <a:srgbClr val="FF0000"/>
                </a:solidFill>
              </a:rPr>
              <a:t>(8 Partners)</a:t>
            </a:r>
          </a:p>
          <a:p>
            <a:r>
              <a:rPr lang="en-GB" b="1" dirty="0">
                <a:solidFill>
                  <a:srgbClr val="FF0000"/>
                </a:solidFill>
              </a:rPr>
              <a:t>Task leader: CIEMAT</a:t>
            </a:r>
          </a:p>
          <a:p>
            <a:r>
              <a:rPr lang="en-GB" dirty="0"/>
              <a:t>Other participants: SCK, STUBA, UPM, UMAR, CNRS/</a:t>
            </a:r>
            <a:r>
              <a:rPr lang="en-GB" dirty="0" err="1"/>
              <a:t>Subatech</a:t>
            </a:r>
            <a:r>
              <a:rPr lang="en-GB" dirty="0"/>
              <a:t>, JSI, UKAEA</a:t>
            </a:r>
          </a:p>
        </p:txBody>
      </p:sp>
      <p:pic>
        <p:nvPicPr>
          <p:cNvPr id="2" name="Picture 1">
            <a:extLst>
              <a:ext uri="{FF2B5EF4-FFF2-40B4-BE49-F238E27FC236}">
                <a16:creationId xmlns:a16="http://schemas.microsoft.com/office/drawing/2014/main" id="{427FBC54-C7E5-D41E-19B7-7D35AD04DFFF}"/>
              </a:ext>
            </a:extLst>
          </p:cNvPr>
          <p:cNvPicPr>
            <a:picLocks noChangeAspect="1"/>
          </p:cNvPicPr>
          <p:nvPr/>
        </p:nvPicPr>
        <p:blipFill>
          <a:blip r:embed="rId2"/>
          <a:stretch>
            <a:fillRect/>
          </a:stretch>
        </p:blipFill>
        <p:spPr>
          <a:xfrm>
            <a:off x="583279" y="4393385"/>
            <a:ext cx="6552728" cy="2113449"/>
          </a:xfrm>
          <a:prstGeom prst="rect">
            <a:avLst/>
          </a:prstGeom>
        </p:spPr>
      </p:pic>
      <p:sp>
        <p:nvSpPr>
          <p:cNvPr id="5" name="TextBox 4">
            <a:extLst>
              <a:ext uri="{FF2B5EF4-FFF2-40B4-BE49-F238E27FC236}">
                <a16:creationId xmlns:a16="http://schemas.microsoft.com/office/drawing/2014/main" id="{1E2FC828-3343-6192-B582-C0261E21B1B9}"/>
              </a:ext>
            </a:extLst>
          </p:cNvPr>
          <p:cNvSpPr txBox="1"/>
          <p:nvPr/>
        </p:nvSpPr>
        <p:spPr>
          <a:xfrm>
            <a:off x="7143764" y="6048633"/>
            <a:ext cx="1892732" cy="430887"/>
          </a:xfrm>
          <a:prstGeom prst="rect">
            <a:avLst/>
          </a:prstGeom>
          <a:noFill/>
        </p:spPr>
        <p:txBody>
          <a:bodyPr wrap="square">
            <a:spAutoFit/>
          </a:bodyPr>
          <a:lstStyle/>
          <a:p>
            <a:r>
              <a:rPr lang="en-GB" sz="1100" dirty="0"/>
              <a:t>by V. Becares</a:t>
            </a:r>
          </a:p>
          <a:p>
            <a:r>
              <a:rPr lang="en-GB" sz="1100" dirty="0"/>
              <a:t>Pre kick-off: Sep 9, 2024</a:t>
            </a:r>
          </a:p>
        </p:txBody>
      </p:sp>
      <p:sp>
        <p:nvSpPr>
          <p:cNvPr id="6" name="TextBox 5">
            <a:extLst>
              <a:ext uri="{FF2B5EF4-FFF2-40B4-BE49-F238E27FC236}">
                <a16:creationId xmlns:a16="http://schemas.microsoft.com/office/drawing/2014/main" id="{83D648E3-6F05-992C-21CA-EED40E8D1570}"/>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5</a:t>
            </a:fld>
            <a:r>
              <a:rPr lang="en-GB" sz="1200" dirty="0"/>
              <a:t> -</a:t>
            </a:r>
          </a:p>
        </p:txBody>
      </p:sp>
    </p:spTree>
    <p:extLst>
      <p:ext uri="{BB962C8B-B14F-4D97-AF65-F5344CB8AC3E}">
        <p14:creationId xmlns:p14="http://schemas.microsoft.com/office/powerpoint/2010/main" val="734689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5180C5-1D13-0327-C6A8-8513A72380DC}"/>
              </a:ext>
            </a:extLst>
          </p:cNvPr>
          <p:cNvSpPr txBox="1"/>
          <p:nvPr/>
        </p:nvSpPr>
        <p:spPr>
          <a:xfrm>
            <a:off x="179388" y="1125538"/>
            <a:ext cx="8713092" cy="4924425"/>
          </a:xfrm>
          <a:prstGeom prst="rect">
            <a:avLst/>
          </a:prstGeom>
          <a:noFill/>
        </p:spPr>
        <p:txBody>
          <a:bodyPr wrap="square">
            <a:spAutoFit/>
          </a:bodyPr>
          <a:lstStyle/>
          <a:p>
            <a:pPr algn="just"/>
            <a:r>
              <a:rPr lang="en-GB" sz="1400" b="1" dirty="0"/>
              <a:t>Subtask 5.1.2. Nuclear data uncertainty propagation in reactor and shielding applications</a:t>
            </a:r>
          </a:p>
          <a:p>
            <a:pPr marL="285750" indent="-285750" algn="just">
              <a:spcAft>
                <a:spcPts val="600"/>
              </a:spcAft>
              <a:buFont typeface="Arial" panose="020B0604020202020204" pitchFamily="34" charset="0"/>
              <a:buChar char="•"/>
            </a:pPr>
            <a:r>
              <a:rPr lang="en-GB" sz="1400" b="1" dirty="0">
                <a:solidFill>
                  <a:srgbClr val="FF0000"/>
                </a:solidFill>
              </a:rPr>
              <a:t>CIEMAT, CNRS, UPM, SCK, STUBA, JSI and UMAR </a:t>
            </a:r>
            <a:r>
              <a:rPr lang="en-GB" sz="1400" dirty="0"/>
              <a:t>will perform </a:t>
            </a:r>
            <a:r>
              <a:rPr lang="en-GB" sz="1400" b="1" dirty="0">
                <a:solidFill>
                  <a:srgbClr val="008000"/>
                </a:solidFill>
              </a:rPr>
              <a:t>calculations to assess the impact of (JEFF-4) nuclear data uncertainties on reactor design-, operation-, and safety-related quantities</a:t>
            </a:r>
            <a:r>
              <a:rPr lang="en-GB" sz="1400" dirty="0"/>
              <a:t>. The nuclear systems of Subtask 5.1.1 will be considered, in steady state and transient conditions. The applied models have sufficient fidelity to avoid underestimating or overestimating the final errors. </a:t>
            </a:r>
          </a:p>
          <a:p>
            <a:pPr marL="285750" indent="-285750" algn="just">
              <a:spcAft>
                <a:spcPts val="600"/>
              </a:spcAft>
              <a:buFont typeface="Arial" panose="020B0604020202020204" pitchFamily="34" charset="0"/>
              <a:buChar char="•"/>
            </a:pPr>
            <a:r>
              <a:rPr lang="en-GB" sz="1400" b="1" dirty="0">
                <a:solidFill>
                  <a:srgbClr val="008000"/>
                </a:solidFill>
              </a:rPr>
              <a:t>For power transients, the calculations will use coupled neutronics-thermal hydraulics models to propagate nuclear data uncertainties </a:t>
            </a:r>
            <a:r>
              <a:rPr lang="en-GB" sz="1400" dirty="0"/>
              <a:t>to power and temperature distributions, reactivity, etc., while accounting for feedback effects and time-dependent phenomena. </a:t>
            </a:r>
          </a:p>
          <a:p>
            <a:pPr marL="285750" indent="-285750" algn="just">
              <a:spcAft>
                <a:spcPts val="600"/>
              </a:spcAft>
              <a:buFont typeface="Arial" panose="020B0604020202020204" pitchFamily="34" charset="0"/>
              <a:buChar char="•"/>
            </a:pPr>
            <a:r>
              <a:rPr lang="en-GB" sz="1400" dirty="0"/>
              <a:t>A common reference set of nuclear data covariance data (JEFF-4 complemented as needed and agreed) will be used as input. </a:t>
            </a:r>
          </a:p>
          <a:p>
            <a:pPr marL="285750" indent="-285750" algn="just">
              <a:spcAft>
                <a:spcPts val="600"/>
              </a:spcAft>
              <a:buFont typeface="Arial" panose="020B0604020202020204" pitchFamily="34" charset="0"/>
              <a:buChar char="•"/>
            </a:pPr>
            <a:r>
              <a:rPr lang="en-GB" sz="1400" b="1" dirty="0">
                <a:solidFill>
                  <a:srgbClr val="008000"/>
                </a:solidFill>
              </a:rPr>
              <a:t>By comparing the results with the known target accuracy requirements (TAR analyses)</a:t>
            </a:r>
            <a:r>
              <a:rPr lang="en-GB" sz="1400" dirty="0"/>
              <a:t> and margins, nuclear data will be ranked by impact motivating priority nuclear data improvement actions (input to HPRL and project). Participants involved in this subtask are the same as in Subtask 5.1.1, leveraging the benefit of this work </a:t>
            </a:r>
            <a:r>
              <a:rPr lang="en-GB" sz="1400" b="1" dirty="0">
                <a:solidFill>
                  <a:srgbClr val="0000FF"/>
                </a:solidFill>
              </a:rPr>
              <a:t>(D5.2)</a:t>
            </a:r>
            <a:r>
              <a:rPr lang="en-GB" sz="1400" dirty="0"/>
              <a:t>.</a:t>
            </a:r>
          </a:p>
          <a:p>
            <a:pPr algn="just"/>
            <a:endParaRPr lang="en-GB" sz="1400" dirty="0"/>
          </a:p>
          <a:p>
            <a:pPr algn="just"/>
            <a:r>
              <a:rPr lang="en-GB" sz="1400" b="1" dirty="0"/>
              <a:t>Subtask 5.1.3. Nuclear data uncertainty propagation in advanced fuel cycles</a:t>
            </a:r>
          </a:p>
          <a:p>
            <a:pPr marL="285750" indent="-285750" algn="just">
              <a:buFont typeface="Arial" panose="020B0604020202020204" pitchFamily="34" charset="0"/>
              <a:buChar char="•"/>
            </a:pPr>
            <a:r>
              <a:rPr lang="en-GB" sz="1400" b="1" dirty="0">
                <a:solidFill>
                  <a:srgbClr val="FF0000"/>
                </a:solidFill>
              </a:rPr>
              <a:t>CIEMAT </a:t>
            </a:r>
            <a:r>
              <a:rPr lang="en-GB" sz="1400" dirty="0"/>
              <a:t>will investigate the impact of JEFF nuclear </a:t>
            </a:r>
            <a:r>
              <a:rPr lang="en-GB" sz="1400" b="1" dirty="0">
                <a:solidFill>
                  <a:srgbClr val="008000"/>
                </a:solidFill>
              </a:rPr>
              <a:t>data uncertainties on fuel cycle variables </a:t>
            </a:r>
            <a:r>
              <a:rPr lang="en-GB" sz="1400" dirty="0"/>
              <a:t>of interest including spent fuel inventories, recycled materials, waste streams, etc. A two-tier sustainable fuel cycle scenario involving both light water reactors and advanced plutonium-recycling fast reactors will be considered for this investigation. Responses of interest for this subtask are different from Subtask 5.1.1 and the related Subtask 5.1.2 with which work is done together. Results will be compared with known target accuracy requirements to rank nuclear data uncertainties by contribution and prioritize improvement efforts </a:t>
            </a:r>
            <a:r>
              <a:rPr lang="en-GB" sz="1400" b="1" dirty="0">
                <a:solidFill>
                  <a:srgbClr val="0000FF"/>
                </a:solidFill>
              </a:rPr>
              <a:t>(D5.2)</a:t>
            </a:r>
            <a:r>
              <a:rPr lang="en-GB" sz="1400" dirty="0"/>
              <a:t>.</a:t>
            </a:r>
          </a:p>
        </p:txBody>
      </p:sp>
      <p:sp>
        <p:nvSpPr>
          <p:cNvPr id="6" name="TextBox 5">
            <a:extLst>
              <a:ext uri="{FF2B5EF4-FFF2-40B4-BE49-F238E27FC236}">
                <a16:creationId xmlns:a16="http://schemas.microsoft.com/office/drawing/2014/main" id="{1C6E888B-8A39-FA8F-5922-98AECC1F695E}"/>
              </a:ext>
            </a:extLst>
          </p:cNvPr>
          <p:cNvSpPr txBox="1"/>
          <p:nvPr/>
        </p:nvSpPr>
        <p:spPr>
          <a:xfrm>
            <a:off x="191914" y="897"/>
            <a:ext cx="8713092" cy="923330"/>
          </a:xfrm>
          <a:prstGeom prst="rect">
            <a:avLst/>
          </a:prstGeom>
          <a:noFill/>
        </p:spPr>
        <p:txBody>
          <a:bodyPr wrap="square">
            <a:spAutoFit/>
          </a:bodyPr>
          <a:lstStyle/>
          <a:p>
            <a:r>
              <a:rPr lang="en-GB" b="1" dirty="0"/>
              <a:t>Task 5.1. Sensitivity analyses, uncertainty quantification, impact studies </a:t>
            </a:r>
            <a:r>
              <a:rPr lang="en-GB" b="1" dirty="0">
                <a:solidFill>
                  <a:srgbClr val="FF0000"/>
                </a:solidFill>
              </a:rPr>
              <a:t>(8 Partners)</a:t>
            </a:r>
          </a:p>
          <a:p>
            <a:r>
              <a:rPr lang="en-GB" b="1" dirty="0">
                <a:solidFill>
                  <a:srgbClr val="FF0000"/>
                </a:solidFill>
              </a:rPr>
              <a:t>Task leader: CIEMAT</a:t>
            </a:r>
          </a:p>
          <a:p>
            <a:r>
              <a:rPr lang="en-GB" dirty="0"/>
              <a:t>Other participants: SCK, STUBA, UPM, UMAR, CNRS/</a:t>
            </a:r>
            <a:r>
              <a:rPr lang="en-GB" dirty="0" err="1"/>
              <a:t>Subatech</a:t>
            </a:r>
            <a:r>
              <a:rPr lang="en-GB" dirty="0"/>
              <a:t>, JSI, UKAEA</a:t>
            </a:r>
          </a:p>
        </p:txBody>
      </p:sp>
      <p:sp>
        <p:nvSpPr>
          <p:cNvPr id="2" name="TextBox 1">
            <a:extLst>
              <a:ext uri="{FF2B5EF4-FFF2-40B4-BE49-F238E27FC236}">
                <a16:creationId xmlns:a16="http://schemas.microsoft.com/office/drawing/2014/main" id="{AEBFA536-B286-9C91-0A3D-96B8987724AD}"/>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6</a:t>
            </a:fld>
            <a:r>
              <a:rPr lang="en-GB" sz="1200" dirty="0"/>
              <a:t> -</a:t>
            </a:r>
          </a:p>
        </p:txBody>
      </p:sp>
    </p:spTree>
    <p:extLst>
      <p:ext uri="{BB962C8B-B14F-4D97-AF65-F5344CB8AC3E}">
        <p14:creationId xmlns:p14="http://schemas.microsoft.com/office/powerpoint/2010/main" val="1089520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F442E1-1A79-2C98-39F3-C282EB6194B8}"/>
              </a:ext>
            </a:extLst>
          </p:cNvPr>
          <p:cNvSpPr txBox="1"/>
          <p:nvPr/>
        </p:nvSpPr>
        <p:spPr>
          <a:xfrm>
            <a:off x="201892" y="260648"/>
            <a:ext cx="4572000" cy="461665"/>
          </a:xfrm>
          <a:prstGeom prst="rect">
            <a:avLst/>
          </a:prstGeom>
          <a:noFill/>
        </p:spPr>
        <p:txBody>
          <a:bodyPr wrap="square">
            <a:spAutoFit/>
          </a:bodyPr>
          <a:lstStyle/>
          <a:p>
            <a:r>
              <a:rPr lang="en-GB" sz="2400" b="1" dirty="0"/>
              <a:t>Brief description of Task/</a:t>
            </a:r>
            <a:r>
              <a:rPr lang="en-GB" sz="2400" b="1" dirty="0" err="1"/>
              <a:t>SubTasks</a:t>
            </a:r>
            <a:r>
              <a:rPr lang="en-GB" sz="2400" b="1" dirty="0"/>
              <a:t> </a:t>
            </a:r>
          </a:p>
        </p:txBody>
      </p:sp>
      <p:sp>
        <p:nvSpPr>
          <p:cNvPr id="4" name="TextBox 3">
            <a:extLst>
              <a:ext uri="{FF2B5EF4-FFF2-40B4-BE49-F238E27FC236}">
                <a16:creationId xmlns:a16="http://schemas.microsoft.com/office/drawing/2014/main" id="{46EB52DE-2415-2A1E-5FF7-EC35E13C224F}"/>
              </a:ext>
            </a:extLst>
          </p:cNvPr>
          <p:cNvSpPr txBox="1"/>
          <p:nvPr/>
        </p:nvSpPr>
        <p:spPr>
          <a:xfrm>
            <a:off x="181925" y="1137270"/>
            <a:ext cx="8867095" cy="923330"/>
          </a:xfrm>
          <a:prstGeom prst="rect">
            <a:avLst/>
          </a:prstGeom>
          <a:noFill/>
        </p:spPr>
        <p:txBody>
          <a:bodyPr wrap="square">
            <a:spAutoFit/>
          </a:bodyPr>
          <a:lstStyle/>
          <a:p>
            <a:r>
              <a:rPr lang="en-GB" b="1" dirty="0"/>
              <a:t>Task 5.2: Analysis of experiments, validation, and data assimilation </a:t>
            </a:r>
            <a:r>
              <a:rPr lang="en-GB" b="1" dirty="0">
                <a:solidFill>
                  <a:srgbClr val="FF0000"/>
                </a:solidFill>
              </a:rPr>
              <a:t>(10 Partners)</a:t>
            </a:r>
          </a:p>
          <a:p>
            <a:r>
              <a:rPr lang="en-GB" b="1" dirty="0">
                <a:solidFill>
                  <a:srgbClr val="FF0000"/>
                </a:solidFill>
              </a:rPr>
              <a:t>Task leader: UPM</a:t>
            </a:r>
          </a:p>
          <a:p>
            <a:r>
              <a:rPr lang="en-GB" dirty="0"/>
              <a:t>Other participants: EPFL, UMAR, IRSN, UU, SCK·CEN, CEA, STUBA, UKAEA, CIEMAT</a:t>
            </a:r>
          </a:p>
        </p:txBody>
      </p:sp>
      <p:sp>
        <p:nvSpPr>
          <p:cNvPr id="7" name="TextBox 6">
            <a:extLst>
              <a:ext uri="{FF2B5EF4-FFF2-40B4-BE49-F238E27FC236}">
                <a16:creationId xmlns:a16="http://schemas.microsoft.com/office/drawing/2014/main" id="{2B931D78-17F5-CF33-B672-402E0FF0C461}"/>
              </a:ext>
            </a:extLst>
          </p:cNvPr>
          <p:cNvSpPr txBox="1"/>
          <p:nvPr/>
        </p:nvSpPr>
        <p:spPr>
          <a:xfrm>
            <a:off x="179512" y="2204864"/>
            <a:ext cx="8733929" cy="3785652"/>
          </a:xfrm>
          <a:prstGeom prst="rect">
            <a:avLst/>
          </a:prstGeom>
          <a:noFill/>
          <a:ln>
            <a:solidFill>
              <a:schemeClr val="tx1"/>
            </a:solidFill>
          </a:ln>
        </p:spPr>
        <p:txBody>
          <a:bodyPr wrap="square">
            <a:spAutoFit/>
          </a:bodyPr>
          <a:lstStyle/>
          <a:p>
            <a:pPr marL="285750" indent="-285750">
              <a:buFont typeface="Arial" panose="020B0604020202020204" pitchFamily="34" charset="0"/>
              <a:buChar char="•"/>
            </a:pPr>
            <a:r>
              <a:rPr lang="en-GB" sz="1600" b="1" dirty="0">
                <a:solidFill>
                  <a:srgbClr val="008000"/>
                </a:solidFill>
              </a:rPr>
              <a:t>High-quality integral experiments </a:t>
            </a:r>
            <a:r>
              <a:rPr lang="en-GB" sz="1600" dirty="0"/>
              <a:t>will be analysed to validate the latest (WP4 and JEFF) evaluated nuclear data. The objective here is limited validation in line with the available experimental data. The eligible  measurements are </a:t>
            </a:r>
            <a:r>
              <a:rPr lang="en-GB" sz="1600" b="1" dirty="0">
                <a:solidFill>
                  <a:srgbClr val="008000"/>
                </a:solidFill>
              </a:rPr>
              <a:t>from experiments or benchmarks that are not part of the (WP4) evaluation process.</a:t>
            </a:r>
            <a:r>
              <a:rPr lang="en-GB" sz="1600" dirty="0"/>
              <a:t> </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solidFill>
                  <a:srgbClr val="008000"/>
                </a:solidFill>
              </a:rPr>
              <a:t>High fidelity models </a:t>
            </a:r>
            <a:r>
              <a:rPr lang="en-GB" sz="1600" dirty="0"/>
              <a:t>of the experiments are set up to make modelling errors negligible. </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solidFill>
                  <a:srgbClr val="008000"/>
                </a:solidFill>
              </a:rPr>
              <a:t>Comparing calculated and measured responses(C/E), </a:t>
            </a:r>
            <a:r>
              <a:rPr lang="en-GB" sz="1600" dirty="0"/>
              <a:t>discrepancies are analysed in terms of possible causes using sensitivity analysis and the available prior covariance information. If enough good-quality integral information is available, </a:t>
            </a:r>
            <a:r>
              <a:rPr lang="en-GB" sz="1600" b="1" dirty="0">
                <a:solidFill>
                  <a:srgbClr val="008000"/>
                </a:solidFill>
              </a:rPr>
              <a:t>the experiments can be assimilated </a:t>
            </a:r>
            <a:r>
              <a:rPr lang="en-GB" sz="1600" dirty="0"/>
              <a:t>in a group-wise data reduction process to obtain trends in the most sensitive nuclear data. </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solidFill>
                  <a:srgbClr val="008000"/>
                </a:solidFill>
              </a:rPr>
              <a:t>Statistically meaningful trends </a:t>
            </a:r>
            <a:r>
              <a:rPr lang="en-GB" sz="1600" dirty="0"/>
              <a:t>can be used to justify requests for changes in nuclear data evaluations (new HPRL entries). Evaluators can then improve nuclear data files and get reduced a posteriori uncertainties, as well as new correlations between these uncertainties.</a:t>
            </a:r>
          </a:p>
        </p:txBody>
      </p:sp>
      <p:sp>
        <p:nvSpPr>
          <p:cNvPr id="3" name="TextBox 2">
            <a:extLst>
              <a:ext uri="{FF2B5EF4-FFF2-40B4-BE49-F238E27FC236}">
                <a16:creationId xmlns:a16="http://schemas.microsoft.com/office/drawing/2014/main" id="{8C73EF43-CB92-4D65-A40F-E128321B7666}"/>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7</a:t>
            </a:fld>
            <a:r>
              <a:rPr lang="en-GB" sz="1200" dirty="0"/>
              <a:t> -</a:t>
            </a:r>
          </a:p>
        </p:txBody>
      </p:sp>
    </p:spTree>
    <p:extLst>
      <p:ext uri="{BB962C8B-B14F-4D97-AF65-F5344CB8AC3E}">
        <p14:creationId xmlns:p14="http://schemas.microsoft.com/office/powerpoint/2010/main" val="2915034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C7D8A21E-82EC-6ADF-7D0A-518C6453B616}"/>
              </a:ext>
            </a:extLst>
          </p:cNvPr>
          <p:cNvSpPr txBox="1"/>
          <p:nvPr/>
        </p:nvSpPr>
        <p:spPr>
          <a:xfrm>
            <a:off x="181925" y="1137270"/>
            <a:ext cx="8867095" cy="923330"/>
          </a:xfrm>
          <a:prstGeom prst="rect">
            <a:avLst/>
          </a:prstGeom>
          <a:noFill/>
        </p:spPr>
        <p:txBody>
          <a:bodyPr wrap="square">
            <a:spAutoFit/>
          </a:bodyPr>
          <a:lstStyle/>
          <a:p>
            <a:r>
              <a:rPr lang="en-GB" b="1" dirty="0"/>
              <a:t>Task 5.2: Analysis of experiments, validation, and data assimilation </a:t>
            </a:r>
            <a:r>
              <a:rPr lang="en-GB" b="1" dirty="0">
                <a:solidFill>
                  <a:srgbClr val="FF0000"/>
                </a:solidFill>
              </a:rPr>
              <a:t>(10 Partners)</a:t>
            </a:r>
            <a:endParaRPr lang="en-GB" b="1" dirty="0"/>
          </a:p>
          <a:p>
            <a:r>
              <a:rPr lang="en-GB" b="1" dirty="0">
                <a:solidFill>
                  <a:srgbClr val="FF0000"/>
                </a:solidFill>
              </a:rPr>
              <a:t>Task leader: UPM</a:t>
            </a:r>
          </a:p>
          <a:p>
            <a:r>
              <a:rPr lang="en-GB" dirty="0"/>
              <a:t>Other participants: EPFL, UMAR, IRSN, UU, SCK·CEN, CEA, STUBA, UKAEA, CIEMAT</a:t>
            </a:r>
          </a:p>
        </p:txBody>
      </p:sp>
      <p:sp>
        <p:nvSpPr>
          <p:cNvPr id="18" name="TextBox 17">
            <a:extLst>
              <a:ext uri="{FF2B5EF4-FFF2-40B4-BE49-F238E27FC236}">
                <a16:creationId xmlns:a16="http://schemas.microsoft.com/office/drawing/2014/main" id="{3B9F3FA5-6169-E412-48DC-128760BD675A}"/>
              </a:ext>
            </a:extLst>
          </p:cNvPr>
          <p:cNvSpPr txBox="1"/>
          <p:nvPr/>
        </p:nvSpPr>
        <p:spPr>
          <a:xfrm>
            <a:off x="618461" y="2073622"/>
            <a:ext cx="7791739" cy="1200329"/>
          </a:xfrm>
          <a:prstGeom prst="rect">
            <a:avLst/>
          </a:prstGeom>
          <a:noFill/>
        </p:spPr>
        <p:txBody>
          <a:bodyPr wrap="square">
            <a:spAutoFit/>
          </a:bodyPr>
          <a:lstStyle/>
          <a:p>
            <a:r>
              <a:rPr lang="en-GB" b="1" dirty="0"/>
              <a:t>Subtask 5.2.1. </a:t>
            </a:r>
            <a:r>
              <a:rPr lang="en-GB" dirty="0"/>
              <a:t>Analyses of integral measurements, reactor data </a:t>
            </a:r>
          </a:p>
          <a:p>
            <a:r>
              <a:rPr lang="en-GB" dirty="0"/>
              <a:t>UPM, IRSN, CIEMAT, UKAEA, STUBA</a:t>
            </a:r>
          </a:p>
          <a:p>
            <a:r>
              <a:rPr lang="en-GB" b="1" dirty="0">
                <a:latin typeface="Arial" panose="020B0604020202020204" pitchFamily="34" charset="0"/>
                <a:cs typeface="Arial" panose="020B0604020202020204" pitchFamily="34" charset="0"/>
              </a:rPr>
              <a:t>→</a:t>
            </a:r>
            <a:r>
              <a:rPr lang="en-GB" dirty="0"/>
              <a:t> </a:t>
            </a:r>
            <a:r>
              <a:rPr lang="en-GB" b="1" dirty="0"/>
              <a:t>MS5.3: </a:t>
            </a:r>
            <a:r>
              <a:rPr lang="en-GB" dirty="0"/>
              <a:t>Results of nuclear data impact studies, </a:t>
            </a:r>
            <a:r>
              <a:rPr lang="en-GB" b="1" dirty="0"/>
              <a:t>M24</a:t>
            </a:r>
          </a:p>
          <a:p>
            <a:r>
              <a:rPr lang="en-GB" b="1" dirty="0">
                <a:latin typeface="Arial" panose="020B0604020202020204" pitchFamily="34" charset="0"/>
                <a:cs typeface="Arial" panose="020B0604020202020204" pitchFamily="34" charset="0"/>
              </a:rPr>
              <a:t>→</a:t>
            </a:r>
            <a:r>
              <a:rPr lang="en-GB" dirty="0"/>
              <a:t> </a:t>
            </a:r>
            <a:r>
              <a:rPr lang="en-GB" b="1" dirty="0"/>
              <a:t>D5.3: </a:t>
            </a:r>
            <a:r>
              <a:rPr lang="en-GB" dirty="0"/>
              <a:t>Analyses of int. </a:t>
            </a:r>
            <a:r>
              <a:rPr lang="en-GB" dirty="0" err="1"/>
              <a:t>msmts</a:t>
            </a:r>
            <a:r>
              <a:rPr lang="en-GB" dirty="0"/>
              <a:t>, reactor data and corr. between int. data, </a:t>
            </a:r>
            <a:r>
              <a:rPr lang="en-GB" b="1" dirty="0"/>
              <a:t>M48</a:t>
            </a:r>
          </a:p>
        </p:txBody>
      </p:sp>
      <p:sp>
        <p:nvSpPr>
          <p:cNvPr id="20" name="TextBox 19">
            <a:extLst>
              <a:ext uri="{FF2B5EF4-FFF2-40B4-BE49-F238E27FC236}">
                <a16:creationId xmlns:a16="http://schemas.microsoft.com/office/drawing/2014/main" id="{4BD824CC-7667-0869-B42B-94C5CA1600BA}"/>
              </a:ext>
            </a:extLst>
          </p:cNvPr>
          <p:cNvSpPr txBox="1"/>
          <p:nvPr/>
        </p:nvSpPr>
        <p:spPr>
          <a:xfrm>
            <a:off x="618461" y="3249603"/>
            <a:ext cx="8082254" cy="923330"/>
          </a:xfrm>
          <a:prstGeom prst="rect">
            <a:avLst/>
          </a:prstGeom>
          <a:noFill/>
        </p:spPr>
        <p:txBody>
          <a:bodyPr wrap="square">
            <a:spAutoFit/>
          </a:bodyPr>
          <a:lstStyle/>
          <a:p>
            <a:r>
              <a:rPr lang="en-GB" b="1" dirty="0"/>
              <a:t>Subtask 5.2.2</a:t>
            </a:r>
            <a:r>
              <a:rPr lang="en-GB" dirty="0"/>
              <a:t>. Correlations between integral data</a:t>
            </a:r>
          </a:p>
          <a:p>
            <a:r>
              <a:rPr lang="en-GB" dirty="0"/>
              <a:t>IRSN, UMARIBOR, UPM </a:t>
            </a:r>
          </a:p>
          <a:p>
            <a:r>
              <a:rPr lang="en-GB" b="1" dirty="0">
                <a:latin typeface="Arial" panose="020B0604020202020204" pitchFamily="34" charset="0"/>
                <a:cs typeface="Arial" panose="020B0604020202020204" pitchFamily="34" charset="0"/>
              </a:rPr>
              <a:t>→</a:t>
            </a:r>
            <a:r>
              <a:rPr lang="en-GB" b="1" dirty="0"/>
              <a:t>D5.3: </a:t>
            </a:r>
            <a:r>
              <a:rPr lang="en-GB" dirty="0"/>
              <a:t>Analyses of int. </a:t>
            </a:r>
            <a:r>
              <a:rPr lang="en-GB" dirty="0" err="1"/>
              <a:t>msmts</a:t>
            </a:r>
            <a:r>
              <a:rPr lang="en-GB" dirty="0"/>
              <a:t>, reactor data and corr. between int. data, </a:t>
            </a:r>
            <a:r>
              <a:rPr lang="en-GB" b="1" dirty="0"/>
              <a:t>M48</a:t>
            </a:r>
            <a:endParaRPr lang="en-GB" dirty="0"/>
          </a:p>
        </p:txBody>
      </p:sp>
      <p:sp>
        <p:nvSpPr>
          <p:cNvPr id="22" name="TextBox 21">
            <a:extLst>
              <a:ext uri="{FF2B5EF4-FFF2-40B4-BE49-F238E27FC236}">
                <a16:creationId xmlns:a16="http://schemas.microsoft.com/office/drawing/2014/main" id="{C6E8633A-490B-54A7-05B9-9712DA9C64CD}"/>
              </a:ext>
            </a:extLst>
          </p:cNvPr>
          <p:cNvSpPr txBox="1"/>
          <p:nvPr/>
        </p:nvSpPr>
        <p:spPr>
          <a:xfrm>
            <a:off x="618460" y="4309416"/>
            <a:ext cx="8136903" cy="923330"/>
          </a:xfrm>
          <a:prstGeom prst="rect">
            <a:avLst/>
          </a:prstGeom>
          <a:noFill/>
        </p:spPr>
        <p:txBody>
          <a:bodyPr wrap="square">
            <a:spAutoFit/>
          </a:bodyPr>
          <a:lstStyle/>
          <a:p>
            <a:r>
              <a:rPr lang="en-GB" b="1" dirty="0"/>
              <a:t>Subtask 5.2.3. </a:t>
            </a:r>
            <a:r>
              <a:rPr lang="en-GB" dirty="0"/>
              <a:t>Assimilation using group-averaged data, derivation of JEFF4 trends CEA, EPFL, SCK·CEN, UMARIBOR ,UPM, SCK </a:t>
            </a:r>
          </a:p>
          <a:p>
            <a:r>
              <a:rPr lang="en-GB" b="1" dirty="0">
                <a:latin typeface="Arial" panose="020B0604020202020204" pitchFamily="34" charset="0"/>
                <a:cs typeface="Arial" panose="020B0604020202020204" pitchFamily="34" charset="0"/>
              </a:rPr>
              <a:t>→</a:t>
            </a:r>
            <a:r>
              <a:rPr lang="en-GB" b="1" dirty="0"/>
              <a:t>D5.4 : </a:t>
            </a:r>
            <a:r>
              <a:rPr lang="en-GB" dirty="0"/>
              <a:t>Assimilation techniques for the derivation of ND trends, </a:t>
            </a:r>
            <a:r>
              <a:rPr lang="en-GB" b="1" dirty="0"/>
              <a:t>M48</a:t>
            </a:r>
          </a:p>
        </p:txBody>
      </p:sp>
      <p:sp>
        <p:nvSpPr>
          <p:cNvPr id="24" name="TextBox 23">
            <a:extLst>
              <a:ext uri="{FF2B5EF4-FFF2-40B4-BE49-F238E27FC236}">
                <a16:creationId xmlns:a16="http://schemas.microsoft.com/office/drawing/2014/main" id="{92BBAEAD-6414-A019-9246-16879F9DD092}"/>
              </a:ext>
            </a:extLst>
          </p:cNvPr>
          <p:cNvSpPr txBox="1"/>
          <p:nvPr/>
        </p:nvSpPr>
        <p:spPr>
          <a:xfrm>
            <a:off x="625458" y="5325015"/>
            <a:ext cx="8136903" cy="1200329"/>
          </a:xfrm>
          <a:prstGeom prst="rect">
            <a:avLst/>
          </a:prstGeom>
          <a:noFill/>
        </p:spPr>
        <p:txBody>
          <a:bodyPr wrap="square">
            <a:spAutoFit/>
          </a:bodyPr>
          <a:lstStyle/>
          <a:p>
            <a:r>
              <a:rPr lang="en-GB" b="1" dirty="0"/>
              <a:t>Subtask 5.2.4. </a:t>
            </a:r>
            <a:r>
              <a:rPr lang="en-GB" dirty="0"/>
              <a:t>Direct inclusion of EXFOR data in a global assimilation process at the level of nuclear model parameters  </a:t>
            </a:r>
          </a:p>
          <a:p>
            <a:r>
              <a:rPr lang="en-GB" dirty="0"/>
              <a:t>CEA, UU, EPFL </a:t>
            </a:r>
          </a:p>
          <a:p>
            <a:r>
              <a:rPr lang="en-GB" b="1" dirty="0">
                <a:latin typeface="Arial" panose="020B0604020202020204" pitchFamily="34" charset="0"/>
                <a:cs typeface="Arial" panose="020B0604020202020204" pitchFamily="34" charset="0"/>
              </a:rPr>
              <a:t>→</a:t>
            </a:r>
            <a:r>
              <a:rPr lang="en-GB" b="1" dirty="0"/>
              <a:t>D5.4 : </a:t>
            </a:r>
            <a:r>
              <a:rPr lang="en-GB" dirty="0"/>
              <a:t>Assimilation techniques for the derivation of ND trends, </a:t>
            </a:r>
            <a:r>
              <a:rPr lang="en-GB" b="1" dirty="0"/>
              <a:t>M48</a:t>
            </a:r>
          </a:p>
        </p:txBody>
      </p:sp>
      <p:sp>
        <p:nvSpPr>
          <p:cNvPr id="2" name="TextBox 1">
            <a:extLst>
              <a:ext uri="{FF2B5EF4-FFF2-40B4-BE49-F238E27FC236}">
                <a16:creationId xmlns:a16="http://schemas.microsoft.com/office/drawing/2014/main" id="{FA880015-1AFC-8A43-DC33-88B1126C8197}"/>
              </a:ext>
            </a:extLst>
          </p:cNvPr>
          <p:cNvSpPr txBox="1"/>
          <p:nvPr/>
        </p:nvSpPr>
        <p:spPr>
          <a:xfrm>
            <a:off x="7524328" y="6536377"/>
            <a:ext cx="854721" cy="276999"/>
          </a:xfrm>
          <a:prstGeom prst="rect">
            <a:avLst/>
          </a:prstGeom>
          <a:noFill/>
        </p:spPr>
        <p:txBody>
          <a:bodyPr wrap="none" rtlCol="0">
            <a:spAutoFit/>
          </a:bodyPr>
          <a:lstStyle/>
          <a:p>
            <a:r>
              <a:rPr lang="en-GB" sz="1200" dirty="0"/>
              <a:t>- slide </a:t>
            </a:r>
            <a:fld id="{6EC5272D-5007-44F8-9AD4-5C5C6D0E684D}" type="slidenum">
              <a:rPr lang="en-GB" sz="1200" smtClean="0"/>
              <a:t>8</a:t>
            </a:fld>
            <a:r>
              <a:rPr lang="en-GB" sz="1200" dirty="0"/>
              <a:t> -</a:t>
            </a:r>
          </a:p>
        </p:txBody>
      </p:sp>
      <p:sp>
        <p:nvSpPr>
          <p:cNvPr id="3" name="TextBox 2">
            <a:extLst>
              <a:ext uri="{FF2B5EF4-FFF2-40B4-BE49-F238E27FC236}">
                <a16:creationId xmlns:a16="http://schemas.microsoft.com/office/drawing/2014/main" id="{F2D1634A-27C3-3C67-FDF2-7535C968ADDC}"/>
              </a:ext>
            </a:extLst>
          </p:cNvPr>
          <p:cNvSpPr txBox="1"/>
          <p:nvPr/>
        </p:nvSpPr>
        <p:spPr>
          <a:xfrm>
            <a:off x="179388" y="260648"/>
            <a:ext cx="7416948" cy="461665"/>
          </a:xfrm>
          <a:prstGeom prst="rect">
            <a:avLst/>
          </a:prstGeom>
          <a:noFill/>
        </p:spPr>
        <p:txBody>
          <a:bodyPr wrap="square">
            <a:spAutoFit/>
          </a:bodyPr>
          <a:lstStyle/>
          <a:p>
            <a:r>
              <a:rPr lang="en-GB" sz="2400" b="1" dirty="0"/>
              <a:t>Tasks/Subtasks WP5: Deliverables + Milestones </a:t>
            </a:r>
          </a:p>
        </p:txBody>
      </p:sp>
    </p:spTree>
    <p:extLst>
      <p:ext uri="{BB962C8B-B14F-4D97-AF65-F5344CB8AC3E}">
        <p14:creationId xmlns:p14="http://schemas.microsoft.com/office/powerpoint/2010/main" val="334784134"/>
      </p:ext>
    </p:extLst>
  </p:cSld>
  <p:clrMapOvr>
    <a:masterClrMapping/>
  </p:clrMapOvr>
</p:sld>
</file>

<file path=ppt/theme/theme1.xml><?xml version="1.0" encoding="utf-8"?>
<a:theme xmlns:a="http://schemas.openxmlformats.org/drawingml/2006/main" name="CIEMAT">
  <a:themeElements>
    <a:clrScheme name="CIEMAT">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EMAT">
      <a:majorFont>
        <a:latin typeface="Calibri"/>
        <a:ea typeface=""/>
        <a:cs typeface=""/>
      </a:majorFont>
      <a:minorFont>
        <a:latin typeface="Calibri"/>
        <a:ea typeface=""/>
        <a:cs typeface=""/>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CIEMAT</Template>
  <TotalTime>11328</TotalTime>
  <Words>4090</Words>
  <Application>Microsoft Office PowerPoint</Application>
  <PresentationFormat>On-screen Show (4:3)</PresentationFormat>
  <Paragraphs>427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Courier New</vt:lpstr>
      <vt:lpstr>CIEMAT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MYRTE</dc:title>
  <dc:creator>David</dc:creator>
  <cp:keywords>CIEMAT</cp:keywords>
  <cp:lastModifiedBy>OSCAR LUIS CABELLOS DE FRANCISCO</cp:lastModifiedBy>
  <cp:revision>462</cp:revision>
  <cp:lastPrinted>2019-09-24T16:12:36Z</cp:lastPrinted>
  <dcterms:created xsi:type="dcterms:W3CDTF">2016-12-05T08:56:21Z</dcterms:created>
  <dcterms:modified xsi:type="dcterms:W3CDTF">2024-10-15T20:06:55Z</dcterms:modified>
</cp:coreProperties>
</file>