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415" r:id="rId5"/>
    <p:sldId id="1803" r:id="rId6"/>
    <p:sldId id="493" r:id="rId7"/>
    <p:sldId id="1804" r:id="rId8"/>
    <p:sldId id="571" r:id="rId9"/>
    <p:sldId id="578" r:id="rId10"/>
    <p:sldId id="428" r:id="rId11"/>
    <p:sldId id="426" r:id="rId12"/>
    <p:sldId id="430" r:id="rId13"/>
    <p:sldId id="429" r:id="rId14"/>
    <p:sldId id="500" r:id="rId15"/>
    <p:sldId id="479" r:id="rId16"/>
    <p:sldId id="485" r:id="rId17"/>
    <p:sldId id="455" r:id="rId18"/>
    <p:sldId id="457" r:id="rId19"/>
    <p:sldId id="460" r:id="rId20"/>
    <p:sldId id="459" r:id="rId21"/>
    <p:sldId id="463" r:id="rId22"/>
    <p:sldId id="464" r:id="rId23"/>
    <p:sldId id="367" r:id="rId24"/>
    <p:sldId id="467" r:id="rId25"/>
    <p:sldId id="468" r:id="rId26"/>
    <p:sldId id="4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3979" autoAdjust="0"/>
  </p:normalViewPr>
  <p:slideViewPr>
    <p:cSldViewPr snapToGrid="0">
      <p:cViewPr varScale="1">
        <p:scale>
          <a:sx n="62" d="100"/>
          <a:sy n="62" d="100"/>
        </p:scale>
        <p:origin x="860" y="56"/>
      </p:cViewPr>
      <p:guideLst>
        <p:guide orient="horz" pos="2092"/>
        <p:guide pos="3840"/>
      </p:guideLst>
    </p:cSldViewPr>
  </p:slideViewPr>
  <p:notesTextViewPr>
    <p:cViewPr>
      <p:scale>
        <a:sx n="3" d="2"/>
        <a:sy n="3" d="2"/>
      </p:scale>
      <p:origin x="0" y="0"/>
    </p:cViewPr>
  </p:notesTextViewPr>
  <p:sorterViewPr>
    <p:cViewPr>
      <p:scale>
        <a:sx n="100" d="100"/>
        <a:sy n="100" d="100"/>
      </p:scale>
      <p:origin x="0" y="-6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15/10/2024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ts val="600"/>
              </a:spcBef>
              <a:spcAft>
                <a:spcPts val="600"/>
              </a:spcAft>
              <a:buClr>
                <a:schemeClr val="accent2"/>
              </a:buClr>
              <a:buFont typeface="Arial" panose="020B0604020202020204" pitchFamily="34" charset="0"/>
              <a:buChar char="●"/>
              <a:defRPr/>
            </a:pPr>
            <a:r>
              <a:rPr lang="en-US" sz="1200" dirty="0">
                <a:solidFill>
                  <a:schemeClr val="tx1"/>
                </a:solidFill>
              </a:rPr>
              <a:t>Grean Deal Industrial Plan e</a:t>
            </a:r>
            <a:r>
              <a:rPr lang="en-US" sz="1200" b="0" i="0" dirty="0">
                <a:solidFill>
                  <a:srgbClr val="404040"/>
                </a:solidFill>
                <a:effectLst/>
                <a:latin typeface="arial" panose="020B0604020202020204" pitchFamily="34" charset="0"/>
              </a:rPr>
              <a:t>nhances the competitiveness of Europe's net-zero industry and is accelerating the transition to climate neutrality. It does so by creating a more supportive environment for scaling up the EU's manufacturing capacity for the net-zero technologies and products required to meet Europe's ambitious climate targets</a:t>
            </a:r>
          </a:p>
          <a:p>
            <a:pPr marL="342900" lvl="1" indent="-342900">
              <a:spcBef>
                <a:spcPts val="600"/>
              </a:spcBef>
              <a:spcAft>
                <a:spcPts val="600"/>
              </a:spcAft>
              <a:buClr>
                <a:schemeClr val="accent2"/>
              </a:buClr>
              <a:buFont typeface="Arial" panose="020B0604020202020204" pitchFamily="34" charset="0"/>
              <a:buChar char="●"/>
              <a:defRPr/>
            </a:pPr>
            <a:r>
              <a:rPr lang="en-US" b="0" i="0" dirty="0">
                <a:solidFill>
                  <a:srgbClr val="404040"/>
                </a:solidFill>
                <a:effectLst/>
                <a:latin typeface="arial" panose="020B0604020202020204" pitchFamily="34" charset="0"/>
              </a:rPr>
              <a:t>The Net-Zero Industry Act is part of the Green Deal Industrial Plan’s pillar for a predictable and simplified regulatory environment. NZIA creates the necessary conditions to facilitate investments in net-zero technology manufacturing projects and makes it easier for project promoters to build up net zero industrial manufacturing.</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63468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Europe,</a:t>
            </a:r>
            <a:r>
              <a:rPr lang="en-US" baseline="0" dirty="0"/>
              <a:t> s</a:t>
            </a:r>
            <a:r>
              <a:rPr lang="en-US" dirty="0"/>
              <a:t>everal countries are interested in LW SMR</a:t>
            </a:r>
            <a:r>
              <a:rPr lang="en-US" baseline="0" dirty="0"/>
              <a:t> concepts from overseas, but a stronger domestic effort is developing, also in view of accelerating deployment of AMR, especially of HTGR for cogeneration purposes and MSR for closed fuel cycles in addition to research regarding LFR and SFR.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37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Euratom</a:t>
            </a:r>
            <a:r>
              <a:rPr lang="en-GB" dirty="0"/>
              <a:t> Treaty provides for a 5-year programme (i.e. 2021-2025), but the Commission proposal for the Union long-term budget already sets out the budget for 2021-2027.</a:t>
            </a:r>
          </a:p>
          <a:p>
            <a:r>
              <a:rPr lang="en-GB" dirty="0"/>
              <a:t>In the past an additional 2-year programme was adopted to cover the whole 7-year period.</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74540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580292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26" name="Title 1">
            <a:extLst>
              <a:ext uri="{FF2B5EF4-FFF2-40B4-BE49-F238E27FC236}">
                <a16:creationId xmlns:a16="http://schemas.microsoft.com/office/drawing/2014/main" id="{F7985784-D499-5345-9054-E1E06AED17E5}"/>
              </a:ext>
            </a:extLst>
          </p:cNvPr>
          <p:cNvSpPr txBox="1">
            <a:spLocks/>
          </p:cNvSpPr>
          <p:nvPr userDrawn="1"/>
        </p:nvSpPr>
        <p:spPr>
          <a:xfrm>
            <a:off x="7096977" y="3134641"/>
            <a:ext cx="3993256"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000" b="1" dirty="0">
                <a:solidFill>
                  <a:schemeClr val="bg1"/>
                </a:solidFill>
              </a:rPr>
              <a:t>EURATOM </a:t>
            </a:r>
          </a:p>
          <a:p>
            <a:r>
              <a:rPr lang="en-US" sz="3000" b="1" dirty="0">
                <a:solidFill>
                  <a:schemeClr val="bg1"/>
                </a:solidFill>
              </a:rPr>
              <a:t>Research and Training </a:t>
            </a:r>
            <a:r>
              <a:rPr lang="en-US" sz="3000" b="1" dirty="0" err="1">
                <a:solidFill>
                  <a:schemeClr val="bg1"/>
                </a:solidFill>
              </a:rPr>
              <a:t>Programme</a:t>
            </a:r>
            <a:endParaRPr lang="en-GB" sz="3000" spc="80" baseline="0" dirty="0">
              <a:solidFill>
                <a:schemeClr val="bg1"/>
              </a:solidFill>
            </a:endParaRPr>
          </a:p>
        </p:txBody>
      </p:sp>
      <p:sp>
        <p:nvSpPr>
          <p:cNvPr id="28" name="Title 1">
            <a:extLst>
              <a:ext uri="{FF2B5EF4-FFF2-40B4-BE49-F238E27FC236}">
                <a16:creationId xmlns:a16="http://schemas.microsoft.com/office/drawing/2014/main" id="{B2EF4886-F51F-FA4E-98B7-D2198B024DC0}"/>
              </a:ext>
            </a:extLst>
          </p:cNvPr>
          <p:cNvSpPr txBox="1">
            <a:spLocks/>
          </p:cNvSpPr>
          <p:nvPr userDrawn="1"/>
        </p:nvSpPr>
        <p:spPr>
          <a:xfrm>
            <a:off x="7552399" y="4500817"/>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2025</a:t>
            </a:r>
            <a:endParaRPr lang="en-GB" b="0" spc="70" baseline="0" dirty="0"/>
          </a:p>
        </p:txBody>
      </p:sp>
      <p:cxnSp>
        <p:nvCxnSpPr>
          <p:cNvPr id="29" name="Straight Connector 28">
            <a:extLst>
              <a:ext uri="{FF2B5EF4-FFF2-40B4-BE49-F238E27FC236}">
                <a16:creationId xmlns:a16="http://schemas.microsoft.com/office/drawing/2014/main" id="{F52DD170-9396-8240-BCDE-0B9994A1071D}"/>
              </a:ext>
            </a:extLst>
          </p:cNvPr>
          <p:cNvCxnSpPr>
            <a:cxnSpLocks/>
          </p:cNvCxnSpPr>
          <p:nvPr userDrawn="1"/>
        </p:nvCxnSpPr>
        <p:spPr>
          <a:xfrm>
            <a:off x="7456021" y="2960540"/>
            <a:ext cx="32751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638435-0E21-6C4A-BFF8-50DF4256A840}"/>
              </a:ext>
            </a:extLst>
          </p:cNvPr>
          <p:cNvCxnSpPr>
            <a:cxnSpLocks/>
          </p:cNvCxnSpPr>
          <p:nvPr userDrawn="1"/>
        </p:nvCxnSpPr>
        <p:spPr>
          <a:xfrm>
            <a:off x="7456021" y="4860902"/>
            <a:ext cx="32751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31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54479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51902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88003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929940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4" y="1825624"/>
            <a:ext cx="10267462"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80717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3" r:id="rId18"/>
    <p:sldLayoutId id="2147483694" r:id="rId19"/>
    <p:sldLayoutId id="2147483696" r:id="rId20"/>
    <p:sldLayoutId id="2147483698" r:id="rId21"/>
    <p:sldLayoutId id="2147483699" r:id="rId22"/>
    <p:sldLayoutId id="2147483700" r:id="rId23"/>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ebgate.ec.europa.eu/funding-tenders-opportunities/pages/viewpage.action?pageId=1867970#Reports&amp;paymentrequests-Periodicreport:TechnicalReport(PartAandB)andFinancialReport"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ebgate.ec.europa.eu/funding-tenders-opportunities/display/OM/Amendment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open-research-europe.ec.europa.eu/about/" TargetMode="External"/><Relationship Id="rId2" Type="http://schemas.openxmlformats.org/officeDocument/2006/relationships/hyperlink" Target="https://research-and-innovation.ec.europa.eu/strategy/strategy-2020-2024/our-digital-future/open-science/european-open-science-cloud-eosc_en" TargetMode="Externa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open-research-europe.ec.europa.eu/" TargetMode="External"/><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hyperlink" Target="https://twitter.com/OpenResearch_EU" TargetMode="External"/><Relationship Id="rId5" Type="http://schemas.openxmlformats.org/officeDocument/2006/relationships/hyperlink" Target="https://youtube.com/playlist?list=PLvpwIjZTs-LgHBZ3t5k_HQGZrmqnYSrIW" TargetMode="External"/><Relationship Id="rId4" Type="http://schemas.openxmlformats.org/officeDocument/2006/relationships/hyperlink" Target="https://op.europa.eu/s/pLF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ebgate.ec.europa.eu/funding-tenders-opportunities/display/OM/Online+Manual" TargetMode="External"/><Relationship Id="rId2" Type="http://schemas.openxmlformats.org/officeDocument/2006/relationships/hyperlink" Target="https://ec.europa.eu/info/funding-tenders/opportunities/docs/2021-2027/common/guidance/aga_en.pdf" TargetMode="External"/><Relationship Id="rId1" Type="http://schemas.openxmlformats.org/officeDocument/2006/relationships/slideLayout" Target="../slideLayouts/slideLayout8.xml"/><Relationship Id="rId5" Type="http://schemas.openxmlformats.org/officeDocument/2006/relationships/hyperlink" Target="https://ec.europa.eu/info/research-and-innovation/funding/funding-opportunities/funding-programmes-and-open-calls/horizon-europe/euratom-research-and-training-programme_en" TargetMode="External"/><Relationship Id="rId4" Type="http://schemas.openxmlformats.org/officeDocument/2006/relationships/hyperlink" Target="https://ec.europa.eu/info/research-and-innovation/funding/funding-opportunities/funding-programmes-and-open-calls/horizon-europe_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single-market-economy.ec.europa.eu/industry/strategy/industrial-alliances/european-industrial-alliance-small-modular-reactors_en" TargetMode="External"/><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0F5BD83-B430-1942-98F7-232B0037CE28}"/>
              </a:ext>
            </a:extLst>
          </p:cNvPr>
          <p:cNvSpPr txBox="1">
            <a:spLocks/>
          </p:cNvSpPr>
          <p:nvPr/>
        </p:nvSpPr>
        <p:spPr>
          <a:xfrm>
            <a:off x="7500313" y="5597760"/>
            <a:ext cx="3186584" cy="216000"/>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1200" b="0" i="0" kern="1200" cap="none"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a:t>APRENDE </a:t>
            </a:r>
            <a:r>
              <a:rPr lang="fr-BE" dirty="0" err="1"/>
              <a:t>KoM</a:t>
            </a:r>
            <a:endParaRPr lang="en-GB" dirty="0"/>
          </a:p>
        </p:txBody>
      </p:sp>
      <p:sp>
        <p:nvSpPr>
          <p:cNvPr id="6" name="Text Placeholder 3">
            <a:extLst>
              <a:ext uri="{FF2B5EF4-FFF2-40B4-BE49-F238E27FC236}">
                <a16:creationId xmlns:a16="http://schemas.microsoft.com/office/drawing/2014/main" id="{E67C6E64-EE2D-4A40-9291-5B335029C920}"/>
              </a:ext>
            </a:extLst>
          </p:cNvPr>
          <p:cNvSpPr txBox="1">
            <a:spLocks/>
          </p:cNvSpPr>
          <p:nvPr/>
        </p:nvSpPr>
        <p:spPr>
          <a:xfrm>
            <a:off x="7500313" y="5100924"/>
            <a:ext cx="3186584" cy="432038"/>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1200" b="1" i="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dirty="0" err="1"/>
              <a:t>KateŘina</a:t>
            </a:r>
            <a:r>
              <a:rPr lang="sk-SK" dirty="0"/>
              <a:t> </a:t>
            </a:r>
            <a:r>
              <a:rPr lang="sk-SK" dirty="0" err="1"/>
              <a:t>PtÁČkovÁ</a:t>
            </a:r>
            <a:endParaRPr lang="sk-SK" dirty="0"/>
          </a:p>
        </p:txBody>
      </p:sp>
      <p:sp>
        <p:nvSpPr>
          <p:cNvPr id="7" name="Text Placeholder 3">
            <a:extLst>
              <a:ext uri="{FF2B5EF4-FFF2-40B4-BE49-F238E27FC236}">
                <a16:creationId xmlns:a16="http://schemas.microsoft.com/office/drawing/2014/main" id="{769A37B9-1F29-6644-BF02-044F26242695}"/>
              </a:ext>
            </a:extLst>
          </p:cNvPr>
          <p:cNvSpPr txBox="1">
            <a:spLocks/>
          </p:cNvSpPr>
          <p:nvPr/>
        </p:nvSpPr>
        <p:spPr>
          <a:xfrm>
            <a:off x="7500313" y="5817998"/>
            <a:ext cx="3186584" cy="216000"/>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1200" b="0" i="0" kern="1200" cap="none"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16 October 2024</a:t>
            </a:r>
          </a:p>
          <a:p>
            <a:endParaRPr lang="en-GB" dirty="0"/>
          </a:p>
        </p:txBody>
      </p:sp>
    </p:spTree>
    <p:extLst>
      <p:ext uri="{BB962C8B-B14F-4D97-AF65-F5344CB8AC3E}">
        <p14:creationId xmlns:p14="http://schemas.microsoft.com/office/powerpoint/2010/main" val="304267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5132" y="368948"/>
            <a:ext cx="10813774" cy="720081"/>
          </a:xfrm>
          <a:prstGeom prst="rect">
            <a:avLst/>
          </a:prstGeom>
        </p:spPr>
        <p:txBody>
          <a:bodyPr/>
          <a:lstStyle/>
          <a:p>
            <a:r>
              <a:rPr lang="en-GB" sz="3200" b="1" dirty="0" err="1">
                <a:solidFill>
                  <a:schemeClr val="accent2"/>
                </a:solidFill>
              </a:rPr>
              <a:t>Euratom</a:t>
            </a:r>
            <a:r>
              <a:rPr lang="en-GB" sz="3200" b="1" dirty="0">
                <a:solidFill>
                  <a:schemeClr val="accent2"/>
                </a:solidFill>
              </a:rPr>
              <a:t> research and training programme (2021-2025)</a:t>
            </a:r>
          </a:p>
        </p:txBody>
      </p:sp>
      <p:sp>
        <p:nvSpPr>
          <p:cNvPr id="3" name="Content Placeholder 2"/>
          <p:cNvSpPr>
            <a:spLocks noGrp="1"/>
          </p:cNvSpPr>
          <p:nvPr>
            <p:ph idx="4294967295"/>
          </p:nvPr>
        </p:nvSpPr>
        <p:spPr>
          <a:xfrm>
            <a:off x="1286491" y="1512933"/>
            <a:ext cx="9619017" cy="3007702"/>
          </a:xfrm>
          <a:prstGeom prst="rect">
            <a:avLst/>
          </a:prstGeom>
        </p:spPr>
        <p:txBody>
          <a:bodyPr/>
          <a:lstStyle/>
          <a:p>
            <a:pPr>
              <a:spcAft>
                <a:spcPts val="0"/>
              </a:spcAft>
              <a:buFont typeface="Wingdings" panose="05000000000000000000" pitchFamily="2" charset="2"/>
              <a:buChar char="§"/>
            </a:pPr>
            <a:r>
              <a:rPr lang="en-GB" sz="2000" b="1" dirty="0">
                <a:solidFill>
                  <a:schemeClr val="accent6"/>
                </a:solidFill>
                <a:latin typeface="Arial" panose="020B0604020202020204" pitchFamily="34" charset="0"/>
                <a:cs typeface="Arial" panose="020B0604020202020204" pitchFamily="34" charset="0"/>
              </a:rPr>
              <a:t>Objective</a:t>
            </a:r>
          </a:p>
          <a:p>
            <a:pPr marL="0" indent="0">
              <a:spcBef>
                <a:spcPts val="600"/>
              </a:spcBef>
              <a:spcAft>
                <a:spcPts val="1200"/>
              </a:spcAft>
              <a:buClr>
                <a:schemeClr val="tx1"/>
              </a:buClr>
              <a:buNone/>
            </a:pPr>
            <a:r>
              <a:rPr lang="en-GB" sz="2000" dirty="0">
                <a:latin typeface="Arial" panose="020B0604020202020204" pitchFamily="34" charset="0"/>
                <a:cs typeface="Arial" panose="020B0604020202020204" pitchFamily="34" charset="0"/>
              </a:rPr>
              <a:t>Research and training activities to increase nuclear safety and security, development of safe nuclear technologies and optimal radiation protection.</a:t>
            </a:r>
          </a:p>
          <a:p>
            <a:pPr marL="265113" indent="-265113">
              <a:spcAft>
                <a:spcPts val="0"/>
              </a:spcAft>
              <a:buFont typeface="Wingdings" panose="05000000000000000000" pitchFamily="2" charset="2"/>
              <a:buChar char="§"/>
            </a:pPr>
            <a:r>
              <a:rPr lang="en-GB" sz="2000" b="1" dirty="0">
                <a:solidFill>
                  <a:schemeClr val="accent6"/>
                </a:solidFill>
                <a:latin typeface="Arial" panose="020B0604020202020204" pitchFamily="34" charset="0"/>
                <a:cs typeface="Arial" panose="020B0604020202020204" pitchFamily="34" charset="0"/>
              </a:rPr>
              <a:t>Key novelties</a:t>
            </a:r>
          </a:p>
          <a:p>
            <a:pPr marL="665163" lvl="1" indent="-265113">
              <a:spcAft>
                <a:spcPts val="0"/>
              </a:spcAft>
              <a:buFont typeface="Wingdings" panose="05000000000000000000" pitchFamily="2" charset="2"/>
              <a:buChar char="§"/>
            </a:pPr>
            <a:r>
              <a:rPr lang="en-GB" dirty="0">
                <a:latin typeface="Arial" panose="020B0604020202020204" pitchFamily="34" charset="0"/>
                <a:cs typeface="Arial" panose="020B0604020202020204" pitchFamily="34" charset="0"/>
              </a:rPr>
              <a:t>Simplification: Specific objectives from currently 13 to 4, covering both direct actions (implemented by JRC) and indirect actions</a:t>
            </a:r>
          </a:p>
          <a:p>
            <a:pPr marL="665163" lvl="1" indent="-265113">
              <a:spcAft>
                <a:spcPts val="0"/>
              </a:spcAft>
              <a:buFont typeface="Wingdings" panose="05000000000000000000" pitchFamily="2" charset="2"/>
              <a:buChar char="§"/>
            </a:pPr>
            <a:r>
              <a:rPr lang="en-GB" b="0" i="0" dirty="0">
                <a:latin typeface="Arial" panose="020B0604020202020204" pitchFamily="34" charset="0"/>
                <a:cs typeface="Arial" panose="020B0604020202020204" pitchFamily="34" charset="0"/>
              </a:rPr>
              <a:t>Increased focus on non-power applications of radiation (medical, industrial, space)</a:t>
            </a:r>
          </a:p>
          <a:p>
            <a:pPr marL="665163" lvl="1" indent="-265113">
              <a:spcAft>
                <a:spcPts val="0"/>
              </a:spcAft>
              <a:buFont typeface="Wingdings" panose="05000000000000000000" pitchFamily="2" charset="2"/>
              <a:buChar char="§"/>
            </a:pPr>
            <a:r>
              <a:rPr lang="en-GB" dirty="0">
                <a:latin typeface="Arial" panose="020B0604020202020204" pitchFamily="34" charset="0"/>
                <a:cs typeface="Arial" panose="020B0604020202020204" pitchFamily="34" charset="0"/>
              </a:rPr>
              <a:t>New categories of Prizes</a:t>
            </a:r>
          </a:p>
          <a:p>
            <a:pPr marL="665163" lvl="1" indent="-265113">
              <a:spcAft>
                <a:spcPts val="0"/>
              </a:spcAft>
              <a:buFont typeface="Wingdings" panose="05000000000000000000" pitchFamily="2" charset="2"/>
              <a:buChar char="§"/>
            </a:pPr>
            <a:endParaRPr lang="en-GB" b="0" i="0" dirty="0">
              <a:latin typeface="Arial" panose="020B0604020202020204" pitchFamily="34" charset="0"/>
              <a:cs typeface="Arial" panose="020B0604020202020204" pitchFamily="34" charset="0"/>
            </a:endParaRPr>
          </a:p>
          <a:p>
            <a:pPr marL="665163" lvl="1" indent="-265113">
              <a:spcAft>
                <a:spcPts val="0"/>
              </a:spcAft>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665163" lvl="1" indent="-265113">
              <a:spcAft>
                <a:spcPts val="0"/>
              </a:spcAft>
              <a:buFont typeface="Wingdings" panose="05000000000000000000" pitchFamily="2" charset="2"/>
              <a:buChar char="§"/>
            </a:pPr>
            <a:endParaRPr lang="en-GB" b="0" i="0" dirty="0">
              <a:latin typeface="Arial" panose="020B0604020202020204" pitchFamily="34" charset="0"/>
              <a:cs typeface="Arial" panose="020B0604020202020204" pitchFamily="34" charset="0"/>
            </a:endParaRPr>
          </a:p>
          <a:p>
            <a:pPr marL="665163" lvl="1" indent="-265113">
              <a:spcAft>
                <a:spcPts val="0"/>
              </a:spcAft>
              <a:buFont typeface="Wingdings" panose="05000000000000000000" pitchFamily="2" charset="2"/>
              <a:buChar char="§"/>
            </a:pPr>
            <a:endParaRPr lang="en-GB" b="0" i="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1919536" y="7101408"/>
            <a:ext cx="2520280"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None/>
            </a:pPr>
            <a:endParaRPr lang="en-GB" sz="2000" i="0" kern="0" dirty="0">
              <a:solidFill>
                <a:schemeClr val="accent2">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680220" y="4962456"/>
            <a:ext cx="3439133" cy="1267928"/>
          </a:xfrm>
          <a:prstGeom prst="rect">
            <a:avLst/>
          </a:prstGeom>
        </p:spPr>
      </p:pic>
      <p:sp>
        <p:nvSpPr>
          <p:cNvPr id="4" name="Rectangle 3"/>
          <p:cNvSpPr/>
          <p:nvPr/>
        </p:nvSpPr>
        <p:spPr>
          <a:xfrm>
            <a:off x="4770782" y="4962456"/>
            <a:ext cx="6096000" cy="1015663"/>
          </a:xfrm>
          <a:prstGeom prst="rect">
            <a:avLst/>
          </a:prstGeom>
        </p:spPr>
        <p:txBody>
          <a:bodyPr>
            <a:spAutoFit/>
          </a:bodyPr>
          <a:lstStyle/>
          <a:p>
            <a:pPr marL="665163" lvl="1" indent="-265113">
              <a:spcAft>
                <a:spcPts val="0"/>
              </a:spcAft>
              <a:buFont typeface="Wingdings" panose="05000000000000000000" pitchFamily="2" charset="2"/>
              <a:buChar char="§"/>
            </a:pPr>
            <a:r>
              <a:rPr lang="en-GB" sz="2000" dirty="0">
                <a:latin typeface="Arial" panose="020B0604020202020204" pitchFamily="34" charset="0"/>
                <a:cs typeface="Arial" panose="020B0604020202020204" pitchFamily="34" charset="0"/>
              </a:rPr>
              <a:t>Opening mobility opportunities for nuclear researchers through inclusion in Marie </a:t>
            </a:r>
            <a:r>
              <a:rPr lang="en-GB" sz="2000" dirty="0" err="1">
                <a:latin typeface="Arial" panose="020B0604020202020204" pitchFamily="34" charset="0"/>
                <a:cs typeface="Arial" panose="020B0604020202020204" pitchFamily="34" charset="0"/>
              </a:rPr>
              <a:t>Skłodowska</a:t>
            </a:r>
            <a:r>
              <a:rPr lang="en-GB" sz="2000" dirty="0">
                <a:latin typeface="Arial" panose="020B0604020202020204" pitchFamily="34" charset="0"/>
                <a:cs typeface="Arial" panose="020B0604020202020204" pitchFamily="34" charset="0"/>
              </a:rPr>
              <a:t>-Curie fellowships </a:t>
            </a:r>
          </a:p>
        </p:txBody>
      </p:sp>
    </p:spTree>
    <p:extLst>
      <p:ext uri="{BB962C8B-B14F-4D97-AF65-F5344CB8AC3E}">
        <p14:creationId xmlns:p14="http://schemas.microsoft.com/office/powerpoint/2010/main" val="339608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866930" y="1368000"/>
            <a:ext cx="10486869" cy="4220000"/>
          </a:xfrm>
        </p:spPr>
        <p:txBody>
          <a:bodyPr/>
          <a:lstStyle/>
          <a:p>
            <a:pPr marL="457200" indent="-457200">
              <a:buFont typeface="+mj-lt"/>
              <a:buAutoNum type="arabicPeriod"/>
            </a:pPr>
            <a:r>
              <a:rPr lang="en-US" sz="2400" dirty="0"/>
              <a:t>Improve and support nuclear safety, security, safeguards, radiation protection, safe spent fuel and radioactive waste management, decommissioning, including the safe and secure use of nuclear power and non-power applications of ionizing radiation,</a:t>
            </a:r>
          </a:p>
          <a:p>
            <a:pPr marL="457200" indent="-457200">
              <a:buFont typeface="+mj-lt"/>
              <a:buAutoNum type="arabicPeriod"/>
            </a:pPr>
            <a:r>
              <a:rPr lang="en-US" sz="2400" dirty="0"/>
              <a:t>Maintain and further develop expertise and competence in the nuclear field within the Community</a:t>
            </a:r>
          </a:p>
          <a:p>
            <a:pPr marL="457200" indent="-457200">
              <a:buFont typeface="+mj-lt"/>
              <a:buAutoNum type="arabicPeriod"/>
            </a:pPr>
            <a:r>
              <a:rPr lang="en-US" sz="2400" dirty="0"/>
              <a:t>Foster the development of fusion energy as potential future energy source for electricity production and contribute to the implementation of the European fusion roadmap,</a:t>
            </a:r>
          </a:p>
          <a:p>
            <a:pPr marL="457200" indent="-457200">
              <a:buFont typeface="+mj-lt"/>
              <a:buAutoNum type="arabicPeriod"/>
            </a:pPr>
            <a:r>
              <a:rPr lang="en-US" sz="2400" dirty="0"/>
              <a:t>Support the policy of the Union and its MS on continuous improvement of nuclear safety, safeguards and security. </a:t>
            </a:r>
          </a:p>
        </p:txBody>
      </p:sp>
      <p:sp>
        <p:nvSpPr>
          <p:cNvPr id="9" name="Title 8"/>
          <p:cNvSpPr>
            <a:spLocks noGrp="1"/>
          </p:cNvSpPr>
          <p:nvPr>
            <p:ph type="title"/>
          </p:nvPr>
        </p:nvSpPr>
        <p:spPr/>
        <p:txBody>
          <a:bodyPr/>
          <a:lstStyle/>
          <a:p>
            <a:r>
              <a:rPr lang="en-IE" dirty="0"/>
              <a:t>Main objectives of the Euratom Programme</a:t>
            </a:r>
            <a:endParaRPr lang="en-US" dirty="0"/>
          </a:p>
        </p:txBody>
      </p:sp>
      <p:sp>
        <p:nvSpPr>
          <p:cNvPr id="17" name="Slide Number Placeholder 16"/>
          <p:cNvSpPr>
            <a:spLocks noGrp="1"/>
          </p:cNvSpPr>
          <p:nvPr>
            <p:ph type="sldNum" sz="quarter" idx="12"/>
          </p:nvPr>
        </p:nvSpPr>
        <p:spPr/>
        <p:txBody>
          <a:bodyPr/>
          <a:lstStyle/>
          <a:p>
            <a:fld id="{F46C79FD-C571-418B-AB0F-5EE936C85276}" type="slidenum">
              <a:rPr lang="en-GB" smtClean="0"/>
              <a:t>11</a:t>
            </a:fld>
            <a:endParaRPr lang="en-GB"/>
          </a:p>
        </p:txBody>
      </p:sp>
    </p:spTree>
    <p:extLst>
      <p:ext uri="{BB962C8B-B14F-4D97-AF65-F5344CB8AC3E}">
        <p14:creationId xmlns:p14="http://schemas.microsoft.com/office/powerpoint/2010/main" val="146634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679714"/>
            <a:ext cx="10156297" cy="1749286"/>
          </a:xfrm>
        </p:spPr>
        <p:txBody>
          <a:bodyPr/>
          <a:lstStyle/>
          <a:p>
            <a:r>
              <a:rPr lang="en-GB" dirty="0"/>
              <a:t>APRENDE in Euratom programme</a:t>
            </a:r>
          </a:p>
        </p:txBody>
      </p:sp>
      <p:sp>
        <p:nvSpPr>
          <p:cNvPr id="3" name="Subtitle 2"/>
          <p:cNvSpPr>
            <a:spLocks noGrp="1"/>
          </p:cNvSpPr>
          <p:nvPr>
            <p:ph type="subTitle" idx="1"/>
          </p:nvPr>
        </p:nvSpPr>
        <p:spPr>
          <a:xfrm>
            <a:off x="1077013" y="340065"/>
            <a:ext cx="10156297" cy="488568"/>
          </a:xfrm>
        </p:spPr>
        <p:txBody>
          <a:bodyPr/>
          <a:lstStyle/>
          <a:p>
            <a:endParaRPr lang="en-GB" sz="3600" dirty="0"/>
          </a:p>
        </p:txBody>
      </p:sp>
    </p:spTree>
    <p:extLst>
      <p:ext uri="{BB962C8B-B14F-4D97-AF65-F5344CB8AC3E}">
        <p14:creationId xmlns:p14="http://schemas.microsoft.com/office/powerpoint/2010/main" val="404383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38200" y="1495768"/>
            <a:ext cx="10756901" cy="4818080"/>
          </a:xfrm>
        </p:spPr>
        <p:txBody>
          <a:bodyPr/>
          <a:lstStyle/>
          <a:p>
            <a:pPr algn="l">
              <a:spcAft>
                <a:spcPts val="600"/>
              </a:spcAft>
            </a:pPr>
            <a:r>
              <a:rPr lang="en-US" dirty="0">
                <a:solidFill>
                  <a:srgbClr val="404040"/>
                </a:solidFill>
              </a:rPr>
              <a:t>E</a:t>
            </a:r>
            <a:r>
              <a:rPr lang="en-US" b="0" i="0" dirty="0">
                <a:solidFill>
                  <a:srgbClr val="404040"/>
                </a:solidFill>
                <a:effectLst/>
              </a:rPr>
              <a:t>xpected outcomes:</a:t>
            </a:r>
          </a:p>
          <a:p>
            <a:pPr algn="l">
              <a:spcAft>
                <a:spcPts val="600"/>
              </a:spcAft>
            </a:pPr>
            <a:r>
              <a:rPr lang="en-US" dirty="0"/>
              <a:t> • Assess the state of nuclear data libraries and computer simulation tools to advise on strategic actions in order to preserve and develop Euratom capacities; </a:t>
            </a:r>
          </a:p>
          <a:p>
            <a:pPr algn="l">
              <a:spcAft>
                <a:spcPts val="600"/>
              </a:spcAft>
            </a:pPr>
            <a:r>
              <a:rPr lang="en-US" dirty="0"/>
              <a:t>• Provide reliable nuclear data for neutron or charged particles induced reactions </a:t>
            </a:r>
            <a:r>
              <a:rPr lang="en-US" dirty="0" err="1"/>
              <a:t>crosssections</a:t>
            </a:r>
            <a:r>
              <a:rPr lang="en-US" dirty="0"/>
              <a:t>, decay and structure data, and computer simulation tools for different nuclear energy and non-energy applications, mainly applied to the fields of fission and fusion safety, radiation protection, waste management, innovative nuclear systems and sustainable fuel cycles;</a:t>
            </a:r>
          </a:p>
          <a:p>
            <a:pPr algn="l">
              <a:spcAft>
                <a:spcPts val="600"/>
              </a:spcAft>
            </a:pPr>
            <a:r>
              <a:rPr lang="en-US" dirty="0"/>
              <a:t>• Support access to key experimental infrastructures that address specific measurement capabilities and methodologies to preserve know-how in computer applications, nuclear data evaluation, validation of data and models, and to improve education &amp; training and knowledge sharing. </a:t>
            </a:r>
            <a:endParaRPr lang="en-US" b="0" i="0" dirty="0">
              <a:solidFill>
                <a:srgbClr val="404040"/>
              </a:solidFill>
              <a:effectLst/>
            </a:endParaRPr>
          </a:p>
        </p:txBody>
      </p:sp>
      <p:sp>
        <p:nvSpPr>
          <p:cNvPr id="3" name="Title 2"/>
          <p:cNvSpPr>
            <a:spLocks noGrp="1"/>
          </p:cNvSpPr>
          <p:nvPr>
            <p:ph type="title"/>
          </p:nvPr>
        </p:nvSpPr>
        <p:spPr>
          <a:xfrm>
            <a:off x="596899" y="361589"/>
            <a:ext cx="10998202" cy="838200"/>
          </a:xfrm>
        </p:spPr>
        <p:txBody>
          <a:bodyPr/>
          <a:lstStyle/>
          <a:p>
            <a:pPr algn="l"/>
            <a:br>
              <a:rPr lang="en-US" sz="2800" b="0" i="0" dirty="0">
                <a:solidFill>
                  <a:srgbClr val="404040"/>
                </a:solidFill>
                <a:effectLst/>
                <a:latin typeface="Arial" panose="020B0604020202020204" pitchFamily="34" charset="0"/>
              </a:rPr>
            </a:br>
            <a:r>
              <a:rPr lang="en-US" sz="2400" dirty="0">
                <a:solidFill>
                  <a:srgbClr val="931680"/>
                </a:solidFill>
                <a:latin typeface="Arial" panose="020B0604020202020204" pitchFamily="34" charset="0"/>
              </a:rPr>
              <a:t>HORIZON-EURATOM-2023-NRT-01- 06: Improved nuclear data for the safety of energy and non-energy applications of </a:t>
            </a:r>
            <a:r>
              <a:rPr lang="en-US" sz="2400" dirty="0" err="1">
                <a:solidFill>
                  <a:srgbClr val="931680"/>
                </a:solidFill>
                <a:latin typeface="Arial" panose="020B0604020202020204" pitchFamily="34" charset="0"/>
              </a:rPr>
              <a:t>ionising</a:t>
            </a:r>
            <a:r>
              <a:rPr lang="en-US" sz="2400" dirty="0">
                <a:solidFill>
                  <a:srgbClr val="931680"/>
                </a:solidFill>
                <a:latin typeface="Arial" panose="020B0604020202020204" pitchFamily="34" charset="0"/>
              </a:rPr>
              <a:t> radiation </a:t>
            </a:r>
          </a:p>
        </p:txBody>
      </p:sp>
      <p:sp>
        <p:nvSpPr>
          <p:cNvPr id="7" name="Slide Number Placeholder 6"/>
          <p:cNvSpPr>
            <a:spLocks noGrp="1"/>
          </p:cNvSpPr>
          <p:nvPr>
            <p:ph type="sldNum" sz="quarter" idx="12"/>
          </p:nvPr>
        </p:nvSpPr>
        <p:spPr/>
        <p:txBody>
          <a:bodyPr/>
          <a:lstStyle/>
          <a:p>
            <a:fld id="{F46C79FD-C571-418B-AB0F-5EE936C85276}" type="slidenum">
              <a:rPr lang="en-GB" smtClean="0"/>
              <a:t>13</a:t>
            </a:fld>
            <a:endParaRPr lang="en-GB" dirty="0"/>
          </a:p>
        </p:txBody>
      </p:sp>
    </p:spTree>
    <p:extLst>
      <p:ext uri="{BB962C8B-B14F-4D97-AF65-F5344CB8AC3E}">
        <p14:creationId xmlns:p14="http://schemas.microsoft.com/office/powerpoint/2010/main" val="422737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221C564-77EE-4ABC-8098-02E74DA8D715}"/>
              </a:ext>
            </a:extLst>
          </p:cNvPr>
          <p:cNvSpPr>
            <a:spLocks noGrp="1"/>
          </p:cNvSpPr>
          <p:nvPr>
            <p:ph type="subTitle" idx="1"/>
          </p:nvPr>
        </p:nvSpPr>
        <p:spPr>
          <a:xfrm>
            <a:off x="1017851" y="437690"/>
            <a:ext cx="10156297" cy="488568"/>
          </a:xfrm>
        </p:spPr>
        <p:txBody>
          <a:bodyPr/>
          <a:lstStyle/>
          <a:p>
            <a:r>
              <a:rPr lang="en-GB" dirty="0"/>
              <a:t>Overview</a:t>
            </a:r>
          </a:p>
        </p:txBody>
      </p:sp>
      <p:sp>
        <p:nvSpPr>
          <p:cNvPr id="5" name="TextBox 4">
            <a:extLst>
              <a:ext uri="{FF2B5EF4-FFF2-40B4-BE49-F238E27FC236}">
                <a16:creationId xmlns:a16="http://schemas.microsoft.com/office/drawing/2014/main" id="{9BD763D5-179A-448F-9CAE-166813713F77}"/>
              </a:ext>
            </a:extLst>
          </p:cNvPr>
          <p:cNvSpPr txBox="1"/>
          <p:nvPr/>
        </p:nvSpPr>
        <p:spPr>
          <a:xfrm>
            <a:off x="889951" y="2463637"/>
            <a:ext cx="10412095" cy="1723549"/>
          </a:xfrm>
          <a:prstGeom prst="rect">
            <a:avLst/>
          </a:prstGeom>
          <a:noFill/>
        </p:spPr>
        <p:txBody>
          <a:bodyPr wrap="square" rtlCol="0">
            <a:spAutoFit/>
          </a:bodyPr>
          <a:lstStyle/>
          <a:p>
            <a:r>
              <a:rPr lang="en-GB" altLang="en-US" sz="4400" dirty="0">
                <a:solidFill>
                  <a:schemeClr val="tx2"/>
                </a:solidFill>
                <a:latin typeface="+mj-lt"/>
                <a:ea typeface="+mj-ea"/>
                <a:cs typeface="+mj-cs"/>
              </a:rPr>
              <a:t>Project</a:t>
            </a:r>
            <a:r>
              <a:rPr lang="en-GB" altLang="en-US" sz="4400" dirty="0"/>
              <a:t> </a:t>
            </a:r>
            <a:r>
              <a:rPr lang="en-GB" altLang="en-US" sz="4400" dirty="0">
                <a:solidFill>
                  <a:schemeClr val="tx2"/>
                </a:solidFill>
                <a:latin typeface="+mj-lt"/>
                <a:ea typeface="+mj-ea"/>
                <a:cs typeface="+mj-cs"/>
              </a:rPr>
              <a:t> management</a:t>
            </a:r>
          </a:p>
          <a:p>
            <a:r>
              <a:rPr lang="en-GB" altLang="en-US" sz="4400" dirty="0">
                <a:solidFill>
                  <a:schemeClr val="tx2"/>
                </a:solidFill>
                <a:latin typeface="+mj-lt"/>
                <a:ea typeface="+mj-ea"/>
                <a:cs typeface="+mj-cs"/>
              </a:rPr>
              <a:t>IPR, Communication &amp; Dissemination</a:t>
            </a:r>
          </a:p>
          <a:p>
            <a:endParaRPr lang="en-IE" dirty="0"/>
          </a:p>
        </p:txBody>
      </p:sp>
    </p:spTree>
    <p:extLst>
      <p:ext uri="{BB962C8B-B14F-4D97-AF65-F5344CB8AC3E}">
        <p14:creationId xmlns:p14="http://schemas.microsoft.com/office/powerpoint/2010/main" val="201244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C22FC-2B51-4E1F-98AE-546F419E0AB8}"/>
              </a:ext>
            </a:extLst>
          </p:cNvPr>
          <p:cNvSpPr>
            <a:spLocks noGrp="1"/>
          </p:cNvSpPr>
          <p:nvPr>
            <p:ph type="title"/>
          </p:nvPr>
        </p:nvSpPr>
        <p:spPr/>
        <p:txBody>
          <a:bodyPr/>
          <a:lstStyle/>
          <a:p>
            <a:r>
              <a:rPr lang="en-US" dirty="0"/>
              <a:t>Reporting and payment schedule (art. 21, 22)</a:t>
            </a:r>
            <a:endParaRPr lang="en-IE" dirty="0"/>
          </a:p>
        </p:txBody>
      </p:sp>
      <p:sp>
        <p:nvSpPr>
          <p:cNvPr id="4" name="TextBox 4">
            <a:extLst>
              <a:ext uri="{FF2B5EF4-FFF2-40B4-BE49-F238E27FC236}">
                <a16:creationId xmlns:a16="http://schemas.microsoft.com/office/drawing/2014/main" id="{00EF5E70-1ACB-4269-AC85-BE8AFE0E820F}"/>
              </a:ext>
            </a:extLst>
          </p:cNvPr>
          <p:cNvSpPr txBox="1">
            <a:spLocks noGrp="1" noChangeArrowheads="1"/>
          </p:cNvSpPr>
          <p:nvPr>
            <p:ph type="body" sz="quarter" idx="17"/>
          </p:nvPr>
        </p:nvSpPr>
        <p:spPr bwMode="auto">
          <a:xfrm>
            <a:off x="866775" y="1368425"/>
            <a:ext cx="10487025"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Arial" panose="020B0604020202020204" pitchFamily="34" charset="0"/>
              <a:buChar char="•"/>
            </a:pPr>
            <a:r>
              <a:rPr lang="en-GB" altLang="en-US" sz="2800" dirty="0">
                <a:latin typeface="+mn-lt"/>
                <a:cs typeface="+mn-cs"/>
              </a:rPr>
              <a:t>Points 4.1 &amp; 4.2 of </a:t>
            </a:r>
            <a:r>
              <a:rPr lang="en-GB" altLang="en-US" sz="2800" dirty="0">
                <a:solidFill>
                  <a:srgbClr val="C00000"/>
                </a:solidFill>
                <a:latin typeface="+mn-lt"/>
                <a:cs typeface="+mn-cs"/>
              </a:rPr>
              <a:t>Data Sheet </a:t>
            </a:r>
            <a:r>
              <a:rPr lang="en-GB" altLang="en-US" sz="2800" dirty="0">
                <a:latin typeface="+mn-lt"/>
                <a:cs typeface="+mn-cs"/>
              </a:rPr>
              <a:t>in GA</a:t>
            </a:r>
          </a:p>
          <a:p>
            <a:pPr marL="457200" indent="-457200" eaLnBrk="1" hangingPunct="1">
              <a:buFont typeface="Arial" panose="020B0604020202020204" pitchFamily="34" charset="0"/>
              <a:buChar char="•"/>
            </a:pPr>
            <a:r>
              <a:rPr lang="en-GB" altLang="en-US" sz="2800" dirty="0">
                <a:solidFill>
                  <a:srgbClr val="C00000"/>
                </a:solidFill>
                <a:latin typeface="+mn-lt"/>
                <a:cs typeface="+mn-cs"/>
              </a:rPr>
              <a:t>Deliverables</a:t>
            </a:r>
            <a:r>
              <a:rPr lang="en-GB" altLang="en-US" sz="2800" dirty="0">
                <a:latin typeface="+mn-lt"/>
                <a:cs typeface="+mn-cs"/>
              </a:rPr>
              <a:t> have to be submitted </a:t>
            </a:r>
            <a:r>
              <a:rPr lang="en-GB" altLang="en-US" sz="2800" dirty="0">
                <a:solidFill>
                  <a:srgbClr val="C00000"/>
                </a:solidFill>
                <a:latin typeface="+mn-lt"/>
                <a:cs typeface="+mn-cs"/>
              </a:rPr>
              <a:t>on time</a:t>
            </a:r>
          </a:p>
          <a:p>
            <a:pPr marL="457200" indent="-457200" eaLnBrk="1" hangingPunct="1">
              <a:buFont typeface="Arial" panose="020B0604020202020204" pitchFamily="34" charset="0"/>
              <a:buChar char="•"/>
            </a:pPr>
            <a:r>
              <a:rPr lang="en-GB" altLang="en-US" sz="2800" dirty="0">
                <a:solidFill>
                  <a:srgbClr val="C00000"/>
                </a:solidFill>
                <a:latin typeface="+mn-lt"/>
                <a:cs typeface="+mn-cs"/>
              </a:rPr>
              <a:t>Periodic report </a:t>
            </a:r>
            <a:r>
              <a:rPr lang="en-GB" altLang="en-US" sz="2800" dirty="0">
                <a:latin typeface="+mn-lt"/>
                <a:cs typeface="+mn-cs"/>
              </a:rPr>
              <a:t>submission</a:t>
            </a:r>
            <a:r>
              <a:rPr lang="en-GB" altLang="en-US" sz="2800" dirty="0">
                <a:solidFill>
                  <a:srgbClr val="C00000"/>
                </a:solidFill>
                <a:latin typeface="+mn-lt"/>
                <a:cs typeface="+mn-cs"/>
              </a:rPr>
              <a:t> – 60 days </a:t>
            </a:r>
            <a:r>
              <a:rPr lang="en-GB" altLang="en-US" sz="2800" dirty="0">
                <a:latin typeface="+mn-lt"/>
                <a:cs typeface="+mn-cs"/>
              </a:rPr>
              <a:t>after end of the period</a:t>
            </a:r>
          </a:p>
          <a:p>
            <a:pPr marL="457200" indent="-457200" eaLnBrk="1" hangingPunct="1">
              <a:buFont typeface="Arial" panose="020B0604020202020204" pitchFamily="34" charset="0"/>
              <a:buChar char="•"/>
            </a:pPr>
            <a:r>
              <a:rPr lang="en-GB" altLang="en-US" sz="2800" dirty="0">
                <a:solidFill>
                  <a:srgbClr val="C00000"/>
                </a:solidFill>
                <a:latin typeface="+mn-lt"/>
                <a:cs typeface="+mn-cs"/>
              </a:rPr>
              <a:t>90 days</a:t>
            </a:r>
            <a:r>
              <a:rPr lang="en-GB" altLang="en-US" sz="2800" dirty="0">
                <a:latin typeface="+mn-lt"/>
                <a:cs typeface="+mn-cs"/>
              </a:rPr>
              <a:t> for analysis and payment</a:t>
            </a:r>
          </a:p>
          <a:p>
            <a:pPr marL="457200" indent="-457200" eaLnBrk="1" hangingPunct="1">
              <a:buFont typeface="Arial" panose="020B0604020202020204" pitchFamily="34" charset="0"/>
              <a:buChar char="•"/>
            </a:pPr>
            <a:r>
              <a:rPr lang="en-GB" altLang="en-US" sz="2800" dirty="0">
                <a:latin typeface="+mn-lt"/>
                <a:cs typeface="+mn-cs"/>
              </a:rPr>
              <a:t>EC may query for </a:t>
            </a:r>
            <a:r>
              <a:rPr lang="en-GB" altLang="en-US" sz="2800" dirty="0">
                <a:solidFill>
                  <a:srgbClr val="C00000"/>
                </a:solidFill>
                <a:latin typeface="+mn-lt"/>
                <a:cs typeface="+mn-cs"/>
              </a:rPr>
              <a:t>clarification</a:t>
            </a:r>
            <a:r>
              <a:rPr lang="en-GB" altLang="en-US" sz="2800" dirty="0">
                <a:latin typeface="+mn-lt"/>
                <a:cs typeface="+mn-cs"/>
              </a:rPr>
              <a:t> and </a:t>
            </a:r>
            <a:r>
              <a:rPr lang="en-GB" altLang="en-US" sz="2800" dirty="0">
                <a:solidFill>
                  <a:srgbClr val="C00000"/>
                </a:solidFill>
                <a:latin typeface="+mn-lt"/>
                <a:cs typeface="+mn-cs"/>
              </a:rPr>
              <a:t>additional information</a:t>
            </a:r>
            <a:r>
              <a:rPr lang="en-GB" altLang="en-US" sz="2800" dirty="0">
                <a:latin typeface="+mn-lt"/>
                <a:cs typeface="+mn-cs"/>
              </a:rPr>
              <a:t> (90 days clock will be </a:t>
            </a:r>
            <a:r>
              <a:rPr lang="en-GB" altLang="en-US" sz="2800" dirty="0">
                <a:solidFill>
                  <a:srgbClr val="C00000"/>
                </a:solidFill>
                <a:latin typeface="+mn-lt"/>
                <a:cs typeface="+mn-cs"/>
              </a:rPr>
              <a:t>stopped</a:t>
            </a:r>
            <a:r>
              <a:rPr lang="en-GB" altLang="en-US" sz="2800" dirty="0">
                <a:latin typeface="+mn-lt"/>
                <a:cs typeface="+mn-cs"/>
              </a:rPr>
              <a:t>)</a:t>
            </a:r>
          </a:p>
          <a:p>
            <a:pPr marL="457200" indent="-457200" eaLnBrk="1" hangingPunct="1">
              <a:buFont typeface="Arial" panose="020B0604020202020204" pitchFamily="34" charset="0"/>
              <a:buChar char="•"/>
            </a:pPr>
            <a:r>
              <a:rPr lang="en-GB" altLang="en-US" sz="2800" dirty="0">
                <a:latin typeface="+mn-lt"/>
                <a:cs typeface="+mn-cs"/>
              </a:rPr>
              <a:t>Please, fill all the parts of the </a:t>
            </a:r>
            <a:r>
              <a:rPr lang="en-GB" altLang="en-US" sz="2800" dirty="0">
                <a:latin typeface="+mn-lt"/>
                <a:cs typeface="+mn-cs"/>
                <a:hlinkClick r:id="rId2"/>
              </a:rPr>
              <a:t>Periodic Report</a:t>
            </a:r>
            <a:r>
              <a:rPr lang="en-GB" altLang="en-US" sz="2800" dirty="0">
                <a:latin typeface="+mn-lt"/>
                <a:cs typeface="+mn-cs"/>
              </a:rPr>
              <a:t>, including Part A – </a:t>
            </a:r>
            <a:r>
              <a:rPr lang="en-GB" altLang="en-US" sz="2800" dirty="0">
                <a:solidFill>
                  <a:srgbClr val="C00000"/>
                </a:solidFill>
                <a:latin typeface="+mn-lt"/>
                <a:cs typeface="+mn-cs"/>
              </a:rPr>
              <a:t>Structured Forms</a:t>
            </a:r>
          </a:p>
        </p:txBody>
      </p:sp>
    </p:spTree>
    <p:extLst>
      <p:ext uri="{BB962C8B-B14F-4D97-AF65-F5344CB8AC3E}">
        <p14:creationId xmlns:p14="http://schemas.microsoft.com/office/powerpoint/2010/main" val="27506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A927B-68CB-42BC-84C8-C018851151F3}"/>
              </a:ext>
            </a:extLst>
          </p:cNvPr>
          <p:cNvSpPr>
            <a:spLocks noGrp="1"/>
          </p:cNvSpPr>
          <p:nvPr>
            <p:ph type="body" sz="quarter" idx="17"/>
          </p:nvPr>
        </p:nvSpPr>
        <p:spPr/>
        <p:txBody>
          <a:bodyPr/>
          <a:lstStyle/>
          <a:p>
            <a:pPr marL="342900" indent="-342900">
              <a:buFont typeface="Arial" panose="020B0604020202020204" pitchFamily="34" charset="0"/>
              <a:buChar char="•"/>
            </a:pPr>
            <a:r>
              <a:rPr lang="en-US" dirty="0"/>
              <a:t>Certificates on the financial statements: at final payment, </a:t>
            </a:r>
            <a:r>
              <a:rPr lang="en-US" dirty="0">
                <a:solidFill>
                  <a:srgbClr val="C00000"/>
                </a:solidFill>
              </a:rPr>
              <a:t>if requested EU contribution </a:t>
            </a:r>
            <a:r>
              <a:rPr lang="en-US" dirty="0"/>
              <a:t>to costs </a:t>
            </a:r>
            <a:r>
              <a:rPr lang="en-US" dirty="0">
                <a:solidFill>
                  <a:srgbClr val="C00000"/>
                </a:solidFill>
              </a:rPr>
              <a:t>≥ 430 k€ </a:t>
            </a:r>
            <a:r>
              <a:rPr lang="en-US" dirty="0"/>
              <a:t>threshold is reached (cumulative, art. 24 of GA, Data Sheet)</a:t>
            </a:r>
          </a:p>
          <a:p>
            <a:pPr marL="342900" indent="-342900">
              <a:buFont typeface="Arial" panose="020B0604020202020204" pitchFamily="34" charset="0"/>
              <a:buChar char="•"/>
            </a:pPr>
            <a:r>
              <a:rPr lang="en-US" dirty="0"/>
              <a:t>The granting authority may — during the action or afterwards — check the proper implementation of the action (</a:t>
            </a:r>
            <a:r>
              <a:rPr lang="en-US" dirty="0">
                <a:solidFill>
                  <a:srgbClr val="C00000"/>
                </a:solidFill>
              </a:rPr>
              <a:t>internal checks, </a:t>
            </a:r>
            <a:r>
              <a:rPr lang="en-US" dirty="0"/>
              <a:t>art. 25 of GA).</a:t>
            </a:r>
          </a:p>
          <a:p>
            <a:pPr marL="342900" indent="-342900">
              <a:buFont typeface="Arial" panose="020B0604020202020204" pitchFamily="34" charset="0"/>
              <a:buChar char="•"/>
            </a:pPr>
            <a:r>
              <a:rPr lang="en-US" dirty="0"/>
              <a:t>The granting authority may carry out </a:t>
            </a:r>
            <a:r>
              <a:rPr lang="en-US" dirty="0">
                <a:solidFill>
                  <a:srgbClr val="C00000"/>
                </a:solidFill>
              </a:rPr>
              <a:t>reviews</a:t>
            </a:r>
            <a:r>
              <a:rPr lang="en-US" dirty="0"/>
              <a:t> on the proper implementation of the action. (art. 25 of GA, Data Sheet).</a:t>
            </a:r>
          </a:p>
          <a:p>
            <a:pPr marL="342900" indent="-342900">
              <a:buFont typeface="Arial" panose="020B0604020202020204" pitchFamily="34" charset="0"/>
              <a:buChar char="•"/>
            </a:pPr>
            <a:r>
              <a:rPr lang="en-US" dirty="0"/>
              <a:t>The granting authority may carry out </a:t>
            </a:r>
            <a:r>
              <a:rPr lang="en-US" dirty="0">
                <a:solidFill>
                  <a:srgbClr val="C00000"/>
                </a:solidFill>
              </a:rPr>
              <a:t>audits</a:t>
            </a:r>
            <a:r>
              <a:rPr lang="en-US" dirty="0"/>
              <a:t> during the implementation of the action and until </a:t>
            </a:r>
            <a:r>
              <a:rPr lang="en-US" dirty="0">
                <a:solidFill>
                  <a:srgbClr val="C00000"/>
                </a:solidFill>
              </a:rPr>
              <a:t>2 years </a:t>
            </a:r>
            <a:r>
              <a:rPr lang="en-US" dirty="0"/>
              <a:t>after end of the project, using its own audit service or use external audit firms (art. 25 of GA, Data Sheet).</a:t>
            </a:r>
            <a:endParaRPr lang="en-IE" b="1" dirty="0"/>
          </a:p>
        </p:txBody>
      </p:sp>
      <p:sp>
        <p:nvSpPr>
          <p:cNvPr id="3" name="Title 2">
            <a:extLst>
              <a:ext uri="{FF2B5EF4-FFF2-40B4-BE49-F238E27FC236}">
                <a16:creationId xmlns:a16="http://schemas.microsoft.com/office/drawing/2014/main" id="{DD935A1C-FE5F-47E2-BD41-E45DEF0CC446}"/>
              </a:ext>
            </a:extLst>
          </p:cNvPr>
          <p:cNvSpPr>
            <a:spLocks noGrp="1"/>
          </p:cNvSpPr>
          <p:nvPr>
            <p:ph type="title"/>
          </p:nvPr>
        </p:nvSpPr>
        <p:spPr/>
        <p:txBody>
          <a:bodyPr/>
          <a:lstStyle/>
          <a:p>
            <a:r>
              <a:rPr lang="en-GB" dirty="0"/>
              <a:t>Certificates, audits, reviews (art. 24, 25)</a:t>
            </a:r>
            <a:endParaRPr lang="en-IE" dirty="0"/>
          </a:p>
        </p:txBody>
      </p:sp>
    </p:spTree>
    <p:extLst>
      <p:ext uri="{BB962C8B-B14F-4D97-AF65-F5344CB8AC3E}">
        <p14:creationId xmlns:p14="http://schemas.microsoft.com/office/powerpoint/2010/main" val="24641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1FF665-E878-4E36-863F-3EDFD8226EEC}"/>
              </a:ext>
            </a:extLst>
          </p:cNvPr>
          <p:cNvSpPr>
            <a:spLocks noGrp="1"/>
          </p:cNvSpPr>
          <p:nvPr>
            <p:ph type="body" sz="quarter" idx="17"/>
          </p:nvPr>
        </p:nvSpPr>
        <p:spPr/>
        <p:txBody>
          <a:bodyPr/>
          <a:lstStyle/>
          <a:p>
            <a:r>
              <a:rPr lang="en-US" sz="2800" dirty="0"/>
              <a:t>If there are any changes to: </a:t>
            </a:r>
          </a:p>
          <a:p>
            <a:pPr marL="457200" indent="-457200">
              <a:buFont typeface="Arial" panose="020B0604020202020204" pitchFamily="34" charset="0"/>
              <a:buChar char="•"/>
            </a:pPr>
            <a:r>
              <a:rPr lang="en-US" sz="2800" dirty="0"/>
              <a:t>GA terms &amp; conditions (e.g. data or options specific to that agreement)</a:t>
            </a:r>
          </a:p>
          <a:p>
            <a:pPr marL="457200" indent="-457200">
              <a:buFont typeface="Arial" panose="020B0604020202020204" pitchFamily="34" charset="0"/>
              <a:buChar char="•"/>
            </a:pPr>
            <a:r>
              <a:rPr lang="en-US" sz="2800" dirty="0"/>
              <a:t>GA annexes </a:t>
            </a:r>
          </a:p>
          <a:p>
            <a:r>
              <a:rPr lang="en-US" sz="2800" dirty="0"/>
              <a:t>            GA amendment is needed</a:t>
            </a:r>
          </a:p>
          <a:p>
            <a:r>
              <a:rPr lang="en-US" sz="2800" dirty="0"/>
              <a:t>Amended provisions become an integral part of the agreement.</a:t>
            </a:r>
          </a:p>
          <a:p>
            <a:r>
              <a:rPr lang="en-US" sz="2800" dirty="0"/>
              <a:t>For policy on amendments, see </a:t>
            </a:r>
            <a:r>
              <a:rPr lang="en-US" sz="2800" dirty="0">
                <a:hlinkClick r:id="rId2"/>
              </a:rPr>
              <a:t>Funding and Tender portal Online Manual</a:t>
            </a:r>
            <a:endParaRPr lang="en-IE" sz="2800" dirty="0"/>
          </a:p>
        </p:txBody>
      </p:sp>
      <p:sp>
        <p:nvSpPr>
          <p:cNvPr id="3" name="Title 2">
            <a:extLst>
              <a:ext uri="{FF2B5EF4-FFF2-40B4-BE49-F238E27FC236}">
                <a16:creationId xmlns:a16="http://schemas.microsoft.com/office/drawing/2014/main" id="{F55A9A4C-148E-4561-8A79-34CCA41BA34C}"/>
              </a:ext>
            </a:extLst>
          </p:cNvPr>
          <p:cNvSpPr>
            <a:spLocks noGrp="1"/>
          </p:cNvSpPr>
          <p:nvPr>
            <p:ph type="title"/>
          </p:nvPr>
        </p:nvSpPr>
        <p:spPr/>
        <p:txBody>
          <a:bodyPr/>
          <a:lstStyle/>
          <a:p>
            <a:r>
              <a:rPr lang="en-GB" dirty="0"/>
              <a:t>Amendments to GA (art. 39 of GA)</a:t>
            </a:r>
            <a:endParaRPr lang="en-IE" dirty="0"/>
          </a:p>
        </p:txBody>
      </p:sp>
      <p:sp>
        <p:nvSpPr>
          <p:cNvPr id="4" name="Right Arrow 4">
            <a:extLst>
              <a:ext uri="{FF2B5EF4-FFF2-40B4-BE49-F238E27FC236}">
                <a16:creationId xmlns:a16="http://schemas.microsoft.com/office/drawing/2014/main" id="{A2D9F554-7DC0-446D-9F31-A1249B5B48D5}"/>
              </a:ext>
            </a:extLst>
          </p:cNvPr>
          <p:cNvSpPr>
            <a:spLocks noChangeArrowheads="1"/>
          </p:cNvSpPr>
          <p:nvPr/>
        </p:nvSpPr>
        <p:spPr bwMode="auto">
          <a:xfrm>
            <a:off x="1212370" y="3883660"/>
            <a:ext cx="720725" cy="287338"/>
          </a:xfrm>
          <a:prstGeom prst="rightArrow">
            <a:avLst>
              <a:gd name="adj1" fmla="val 50000"/>
              <a:gd name="adj2" fmla="val 50166"/>
            </a:avLst>
          </a:prstGeom>
          <a:solidFill>
            <a:srgbClr val="00B8FF"/>
          </a:solidFill>
          <a:ln w="9525" algn="ctr">
            <a:solidFill>
              <a:schemeClr val="tx1"/>
            </a:solidFill>
            <a:round/>
            <a:headEnd/>
            <a:tailEnd/>
          </a:ln>
        </p:spPr>
        <p:txBody>
          <a:bodyPr/>
          <a:lstStyle>
            <a:lvl1pPr defTabSz="512763" eaLnBrk="0" hangingPunct="0">
              <a:defRPr>
                <a:solidFill>
                  <a:schemeClr val="tx1"/>
                </a:solidFill>
                <a:latin typeface="Arial" panose="020B0604020202020204" pitchFamily="34" charset="0"/>
                <a:cs typeface="Arial" panose="020B0604020202020204" pitchFamily="34" charset="0"/>
              </a:defRPr>
            </a:lvl1pPr>
            <a:lvl2pPr marL="742950" indent="-285750" defTabSz="512763" eaLnBrk="0" hangingPunct="0">
              <a:defRPr>
                <a:solidFill>
                  <a:schemeClr val="tx1"/>
                </a:solidFill>
                <a:latin typeface="Arial" panose="020B0604020202020204" pitchFamily="34" charset="0"/>
                <a:cs typeface="Arial" panose="020B0604020202020204" pitchFamily="34" charset="0"/>
              </a:defRPr>
            </a:lvl2pPr>
            <a:lvl3pPr marL="1143000" indent="-228600" defTabSz="512763" eaLnBrk="0" hangingPunct="0">
              <a:defRPr>
                <a:solidFill>
                  <a:schemeClr val="tx1"/>
                </a:solidFill>
                <a:latin typeface="Arial" panose="020B0604020202020204" pitchFamily="34" charset="0"/>
                <a:cs typeface="Arial" panose="020B0604020202020204" pitchFamily="34" charset="0"/>
              </a:defRPr>
            </a:lvl3pPr>
            <a:lvl4pPr marL="1600200" indent="-228600" defTabSz="512763" eaLnBrk="0" hangingPunct="0">
              <a:defRPr>
                <a:solidFill>
                  <a:schemeClr val="tx1"/>
                </a:solidFill>
                <a:latin typeface="Arial" panose="020B0604020202020204" pitchFamily="34" charset="0"/>
                <a:cs typeface="Arial" panose="020B0604020202020204" pitchFamily="34" charset="0"/>
              </a:defRPr>
            </a:lvl4pPr>
            <a:lvl5pPr marL="2057400" indent="-228600" defTabSz="512763" eaLnBrk="0" hangingPunct="0">
              <a:defRPr>
                <a:solidFill>
                  <a:schemeClr val="tx1"/>
                </a:solidFill>
                <a:latin typeface="Arial" panose="020B0604020202020204" pitchFamily="34" charset="0"/>
                <a:cs typeface="Arial" panose="020B0604020202020204" pitchFamily="34" charset="0"/>
              </a:defRPr>
            </a:lvl5pPr>
            <a:lvl6pPr marL="2514600" indent="-228600" defTabSz="512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12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12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12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GB" altLang="en-US" sz="2700">
              <a:solidFill>
                <a:schemeClr val="bg1"/>
              </a:solidFill>
              <a:latin typeface="Calibri" panose="020F0502020204030204" pitchFamily="34" charset="0"/>
            </a:endParaRPr>
          </a:p>
        </p:txBody>
      </p:sp>
    </p:spTree>
    <p:extLst>
      <p:ext uri="{BB962C8B-B14F-4D97-AF65-F5344CB8AC3E}">
        <p14:creationId xmlns:p14="http://schemas.microsoft.com/office/powerpoint/2010/main" val="331632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A927B-68CB-42BC-84C8-C018851151F3}"/>
              </a:ext>
            </a:extLst>
          </p:cNvPr>
          <p:cNvSpPr>
            <a:spLocks noGrp="1"/>
          </p:cNvSpPr>
          <p:nvPr>
            <p:ph type="body" sz="quarter" idx="17"/>
          </p:nvPr>
        </p:nvSpPr>
        <p:spPr/>
        <p:txBody>
          <a:bodyPr/>
          <a:lstStyle/>
          <a:p>
            <a:pPr marL="342900" indent="-342900">
              <a:buFont typeface="Arial" panose="020B0604020202020204" pitchFamily="34" charset="0"/>
              <a:buChar char="•"/>
            </a:pPr>
            <a:r>
              <a:rPr lang="en-US" dirty="0"/>
              <a:t>Beneficiaries </a:t>
            </a:r>
            <a:r>
              <a:rPr lang="en-US" dirty="0">
                <a:solidFill>
                  <a:srgbClr val="C00000"/>
                </a:solidFill>
              </a:rPr>
              <a:t>must give access to the background </a:t>
            </a:r>
            <a:r>
              <a:rPr lang="en-US" dirty="0"/>
              <a:t>identified as needed for implementing the action, under f</a:t>
            </a:r>
            <a:r>
              <a:rPr lang="en-IE" dirty="0"/>
              <a:t>air and reasonable conditions.</a:t>
            </a:r>
            <a:endParaRPr lang="uk-UA" dirty="0"/>
          </a:p>
          <a:p>
            <a:pPr marL="342900" indent="-342900">
              <a:buFont typeface="Arial" panose="020B0604020202020204" pitchFamily="34" charset="0"/>
              <a:buChar char="•"/>
            </a:pPr>
            <a:r>
              <a:rPr lang="en-US" dirty="0">
                <a:solidFill>
                  <a:srgbClr val="C00000"/>
                </a:solidFill>
              </a:rPr>
              <a:t>Results are owned by the beneficiaries </a:t>
            </a:r>
            <a:r>
              <a:rPr lang="en-US" dirty="0"/>
              <a:t>that generate them, including joint ownership. The beneficiaries </a:t>
            </a:r>
            <a:r>
              <a:rPr lang="en-US" dirty="0">
                <a:solidFill>
                  <a:srgbClr val="C00000"/>
                </a:solidFill>
              </a:rPr>
              <a:t>must indicate </a:t>
            </a:r>
            <a:r>
              <a:rPr lang="en-US" dirty="0"/>
              <a:t>the owner(s) of the results (</a:t>
            </a:r>
            <a:r>
              <a:rPr lang="en-US" dirty="0">
                <a:solidFill>
                  <a:srgbClr val="C00000"/>
                </a:solidFill>
              </a:rPr>
              <a:t>results ownership list</a:t>
            </a:r>
            <a:r>
              <a:rPr lang="en-US" dirty="0"/>
              <a:t>) in the </a:t>
            </a:r>
            <a:r>
              <a:rPr lang="en-US" dirty="0">
                <a:solidFill>
                  <a:srgbClr val="C00000"/>
                </a:solidFill>
              </a:rPr>
              <a:t>final periodic report</a:t>
            </a:r>
            <a:r>
              <a:rPr lang="en-US" dirty="0"/>
              <a:t>. Beneficiaries may transfer or license results, in accordance with the GA. </a:t>
            </a:r>
            <a:endParaRPr lang="uk-UA" dirty="0"/>
          </a:p>
          <a:p>
            <a:pPr marL="342900" indent="-342900">
              <a:buFont typeface="Arial" panose="020B0604020202020204" pitchFamily="34" charset="0"/>
              <a:buChar char="•"/>
            </a:pPr>
            <a:r>
              <a:rPr lang="en-US" dirty="0"/>
              <a:t>Beneficiaries </a:t>
            </a:r>
            <a:r>
              <a:rPr lang="en-US" dirty="0">
                <a:solidFill>
                  <a:srgbClr val="C00000"/>
                </a:solidFill>
              </a:rPr>
              <a:t>must</a:t>
            </a:r>
            <a:r>
              <a:rPr lang="en-US" dirty="0"/>
              <a:t> — up to four years after the end of the action — use their best efforts to </a:t>
            </a:r>
            <a:r>
              <a:rPr lang="en-US" dirty="0">
                <a:solidFill>
                  <a:srgbClr val="C00000"/>
                </a:solidFill>
              </a:rPr>
              <a:t>exploit their results</a:t>
            </a:r>
            <a:r>
              <a:rPr lang="en-US" dirty="0"/>
              <a:t>, including adequate protection of the results — for an appropriate period and with appropriate territorial coverage — if protection is possible and justified. If the results are not exploited within one year after the end of the action, the beneficiaries </a:t>
            </a:r>
            <a:r>
              <a:rPr lang="en-US" dirty="0">
                <a:solidFill>
                  <a:srgbClr val="C00000"/>
                </a:solidFill>
              </a:rPr>
              <a:t>must use the Horizon Results Platform</a:t>
            </a:r>
            <a:r>
              <a:rPr lang="en-US" dirty="0"/>
              <a:t> to find interested parties to exploit the results</a:t>
            </a:r>
            <a:r>
              <a:rPr lang="en-GB" dirty="0"/>
              <a:t>. </a:t>
            </a:r>
            <a:endParaRPr lang="en-US" dirty="0"/>
          </a:p>
        </p:txBody>
      </p:sp>
      <p:sp>
        <p:nvSpPr>
          <p:cNvPr id="3" name="Title 2">
            <a:extLst>
              <a:ext uri="{FF2B5EF4-FFF2-40B4-BE49-F238E27FC236}">
                <a16:creationId xmlns:a16="http://schemas.microsoft.com/office/drawing/2014/main" id="{DD935A1C-FE5F-47E2-BD41-E45DEF0CC446}"/>
              </a:ext>
            </a:extLst>
          </p:cNvPr>
          <p:cNvSpPr>
            <a:spLocks noGrp="1"/>
          </p:cNvSpPr>
          <p:nvPr>
            <p:ph type="title"/>
          </p:nvPr>
        </p:nvSpPr>
        <p:spPr>
          <a:xfrm>
            <a:off x="838200" y="468000"/>
            <a:ext cx="10754032" cy="473104"/>
          </a:xfrm>
        </p:spPr>
        <p:txBody>
          <a:bodyPr/>
          <a:lstStyle/>
          <a:p>
            <a:r>
              <a:rPr lang="en-GB" dirty="0"/>
              <a:t>Intellectual Property Rights (art. 16 and Annex 5)</a:t>
            </a:r>
            <a:endParaRPr lang="en-IE" dirty="0"/>
          </a:p>
        </p:txBody>
      </p:sp>
    </p:spTree>
    <p:extLst>
      <p:ext uri="{BB962C8B-B14F-4D97-AF65-F5344CB8AC3E}">
        <p14:creationId xmlns:p14="http://schemas.microsoft.com/office/powerpoint/2010/main" val="27127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A927B-68CB-42BC-84C8-C018851151F3}"/>
              </a:ext>
            </a:extLst>
          </p:cNvPr>
          <p:cNvSpPr>
            <a:spLocks noGrp="1"/>
          </p:cNvSpPr>
          <p:nvPr>
            <p:ph type="body" sz="quarter" idx="17"/>
          </p:nvPr>
        </p:nvSpPr>
        <p:spPr>
          <a:xfrm>
            <a:off x="847266" y="1741625"/>
            <a:ext cx="10486869" cy="4103410"/>
          </a:xfrm>
        </p:spPr>
        <p:txBody>
          <a:bodyPr/>
          <a:lstStyle/>
          <a:p>
            <a:pPr marL="342900" indent="-342900">
              <a:buFont typeface="Arial" panose="020B0604020202020204" pitchFamily="34" charset="0"/>
              <a:buChar char="•"/>
            </a:pPr>
            <a:r>
              <a:rPr lang="en-US" dirty="0"/>
              <a:t>The beneficiaries must ensure </a:t>
            </a:r>
            <a:r>
              <a:rPr lang="en-US" dirty="0">
                <a:solidFill>
                  <a:srgbClr val="C00000"/>
                </a:solidFill>
              </a:rPr>
              <a:t>open access to peer-reviewed </a:t>
            </a:r>
            <a:r>
              <a:rPr lang="en-US" dirty="0"/>
              <a:t>scientific publications</a:t>
            </a:r>
            <a:r>
              <a:rPr lang="en-GB" dirty="0"/>
              <a:t>. </a:t>
            </a:r>
            <a:r>
              <a:rPr lang="en-US" dirty="0"/>
              <a:t>At the time of publication, a copy of the manuscript is deposited in a trusted repository for scientific publications.</a:t>
            </a:r>
          </a:p>
          <a:p>
            <a:pPr marL="342900" indent="-342900">
              <a:buFont typeface="Arial" panose="020B0604020202020204" pitchFamily="34" charset="0"/>
              <a:buChar char="•"/>
            </a:pPr>
            <a:r>
              <a:rPr lang="en-US" dirty="0"/>
              <a:t>The beneficiaries must establish a </a:t>
            </a:r>
            <a:r>
              <a:rPr lang="en-US" dirty="0">
                <a:solidFill>
                  <a:srgbClr val="C00000"/>
                </a:solidFill>
              </a:rPr>
              <a:t>data management plan </a:t>
            </a:r>
            <a:r>
              <a:rPr lang="en-US" dirty="0"/>
              <a:t>and </a:t>
            </a:r>
            <a:r>
              <a:rPr lang="en-US" dirty="0">
                <a:solidFill>
                  <a:srgbClr val="C00000"/>
                </a:solidFill>
              </a:rPr>
              <a:t>deposit the data </a:t>
            </a:r>
            <a:r>
              <a:rPr lang="en-US" dirty="0"/>
              <a:t>in a trusted repository. The beneficiaries must </a:t>
            </a:r>
            <a:r>
              <a:rPr lang="en-IE" dirty="0"/>
              <a:t>ensure </a:t>
            </a:r>
            <a:r>
              <a:rPr lang="en-IE" dirty="0">
                <a:solidFill>
                  <a:srgbClr val="C00000"/>
                </a:solidFill>
              </a:rPr>
              <a:t>open access </a:t>
            </a:r>
            <a:r>
              <a:rPr lang="en-US" dirty="0"/>
              <a:t>following the </a:t>
            </a:r>
            <a:r>
              <a:rPr lang="en-US" dirty="0">
                <a:solidFill>
                  <a:srgbClr val="C00000"/>
                </a:solidFill>
              </a:rPr>
              <a:t>principle ‘as open as possible as closed as necessary’</a:t>
            </a:r>
            <a:r>
              <a:rPr lang="en-GB" dirty="0">
                <a:solidFill>
                  <a:srgbClr val="C00000"/>
                </a:solidFill>
              </a:rPr>
              <a:t>.</a:t>
            </a:r>
            <a:endParaRPr lang="en-US" dirty="0">
              <a:solidFill>
                <a:srgbClr val="C00000"/>
              </a:solidFill>
            </a:endParaRPr>
          </a:p>
          <a:p>
            <a:pPr marL="342900" indent="-342900">
              <a:buFont typeface="Arial" panose="020B0604020202020204" pitchFamily="34" charset="0"/>
              <a:buChar char="•"/>
            </a:pPr>
            <a:r>
              <a:rPr lang="en-US" dirty="0"/>
              <a:t>The beneficiaries must provide and regularly update a </a:t>
            </a:r>
            <a:r>
              <a:rPr lang="en-US" dirty="0">
                <a:solidFill>
                  <a:srgbClr val="C00000"/>
                </a:solidFill>
              </a:rPr>
              <a:t>plan for the exploitation and dissemination of results</a:t>
            </a:r>
            <a:r>
              <a:rPr lang="en-US" dirty="0"/>
              <a:t> including communication activities.</a:t>
            </a:r>
          </a:p>
          <a:p>
            <a:pPr marL="342900" indent="-342900">
              <a:buFont typeface="Arial" panose="020B0604020202020204" pitchFamily="34" charset="0"/>
              <a:buChar char="•"/>
            </a:pPr>
            <a:r>
              <a:rPr lang="en-US" dirty="0"/>
              <a:t>Any communication or dissemination activity related to the action must use factually accurate information. It must include </a:t>
            </a:r>
            <a:r>
              <a:rPr lang="en-US" dirty="0">
                <a:solidFill>
                  <a:srgbClr val="FF0000"/>
                </a:solidFill>
              </a:rPr>
              <a:t>EU flag </a:t>
            </a:r>
            <a:r>
              <a:rPr lang="en-US" dirty="0"/>
              <a:t>and indicate the following disclaimer (translated into local languages where appropriate): “</a:t>
            </a:r>
            <a:r>
              <a:rPr lang="en-US" dirty="0">
                <a:solidFill>
                  <a:srgbClr val="C00000"/>
                </a:solidFill>
              </a:rPr>
              <a:t>Funded by the European Union</a:t>
            </a:r>
            <a:r>
              <a:rPr lang="en-US" dirty="0"/>
              <a:t>…” </a:t>
            </a:r>
          </a:p>
          <a:p>
            <a:pPr marL="342900" indent="-342900">
              <a:buFont typeface="Arial" panose="020B0604020202020204" pitchFamily="34" charset="0"/>
              <a:buChar char="•"/>
            </a:pPr>
            <a:endParaRPr lang="en-IE" dirty="0">
              <a:solidFill>
                <a:srgbClr val="C00000"/>
              </a:solidFill>
            </a:endParaRPr>
          </a:p>
        </p:txBody>
      </p:sp>
      <p:sp>
        <p:nvSpPr>
          <p:cNvPr id="3" name="Title 2">
            <a:extLst>
              <a:ext uri="{FF2B5EF4-FFF2-40B4-BE49-F238E27FC236}">
                <a16:creationId xmlns:a16="http://schemas.microsoft.com/office/drawing/2014/main" id="{DD935A1C-FE5F-47E2-BD41-E45DEF0CC446}"/>
              </a:ext>
            </a:extLst>
          </p:cNvPr>
          <p:cNvSpPr>
            <a:spLocks noGrp="1"/>
          </p:cNvSpPr>
          <p:nvPr>
            <p:ph type="title"/>
          </p:nvPr>
        </p:nvSpPr>
        <p:spPr>
          <a:xfrm>
            <a:off x="847266" y="373626"/>
            <a:ext cx="10353368" cy="1091381"/>
          </a:xfrm>
        </p:spPr>
        <p:txBody>
          <a:bodyPr/>
          <a:lstStyle/>
          <a:p>
            <a:r>
              <a:rPr lang="en-GB" dirty="0"/>
              <a:t>Communication, Dissemination &amp; Visibility (art. 17 and Annex 5)</a:t>
            </a:r>
            <a:endParaRPr lang="en-IE" dirty="0"/>
          </a:p>
        </p:txBody>
      </p:sp>
    </p:spTree>
    <p:extLst>
      <p:ext uri="{BB962C8B-B14F-4D97-AF65-F5344CB8AC3E}">
        <p14:creationId xmlns:p14="http://schemas.microsoft.com/office/powerpoint/2010/main" val="35056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B2584-69E1-EC37-CB2B-FFE0B9A7702F}"/>
              </a:ext>
            </a:extLst>
          </p:cNvPr>
          <p:cNvSpPr>
            <a:spLocks noGrp="1"/>
          </p:cNvSpPr>
          <p:nvPr>
            <p:ph type="body" sz="quarter" idx="17"/>
          </p:nvPr>
        </p:nvSpPr>
        <p:spPr>
          <a:xfrm>
            <a:off x="866930" y="1282939"/>
            <a:ext cx="10486869" cy="4103410"/>
          </a:xfrm>
        </p:spPr>
        <p:txBody>
          <a:bodyPr/>
          <a:lstStyle/>
          <a:p>
            <a:pPr marL="342900" lvl="1" indent="-342900">
              <a:spcBef>
                <a:spcPts val="600"/>
              </a:spcBef>
              <a:spcAft>
                <a:spcPts val="600"/>
              </a:spcAft>
              <a:buClr>
                <a:schemeClr val="accent2"/>
              </a:buClr>
              <a:buFont typeface="Arial" panose="020B0604020202020204" pitchFamily="34" charset="0"/>
              <a:buChar char="●"/>
              <a:defRPr/>
            </a:pPr>
            <a:r>
              <a:rPr lang="en-GB" sz="2800" dirty="0">
                <a:solidFill>
                  <a:srgbClr val="333333"/>
                </a:solidFill>
              </a:rPr>
              <a:t>A world renewed pledge for nuclear by 20 nations at COP-28 in November 2023 (‘to triple nuclear energy capacity by 2050’)</a:t>
            </a:r>
          </a:p>
          <a:p>
            <a:pPr marL="342900" lvl="1" indent="-342900">
              <a:spcBef>
                <a:spcPts val="600"/>
              </a:spcBef>
              <a:spcAft>
                <a:spcPts val="600"/>
              </a:spcAft>
              <a:buClr>
                <a:schemeClr val="accent2"/>
              </a:buClr>
              <a:buFont typeface="Arial" panose="020B0604020202020204" pitchFamily="34" charset="0"/>
              <a:buChar char="●"/>
              <a:defRPr/>
            </a:pPr>
            <a:r>
              <a:rPr lang="en-US" sz="2800" dirty="0">
                <a:solidFill>
                  <a:srgbClr val="333333"/>
                </a:solidFill>
              </a:rPr>
              <a:t>21 March 2024, Brussels - </a:t>
            </a:r>
            <a:r>
              <a:rPr lang="en-US" sz="2800" b="1" dirty="0">
                <a:solidFill>
                  <a:srgbClr val="333333"/>
                </a:solidFill>
              </a:rPr>
              <a:t>Nuclear </a:t>
            </a:r>
            <a:r>
              <a:rPr lang="en-US" sz="2800" b="1" i="0" dirty="0">
                <a:solidFill>
                  <a:srgbClr val="333333"/>
                </a:solidFill>
                <a:effectLst/>
              </a:rPr>
              <a:t>Energy Summit</a:t>
            </a:r>
            <a:r>
              <a:rPr lang="en-US" sz="2800" dirty="0">
                <a:solidFill>
                  <a:srgbClr val="333333"/>
                </a:solidFill>
              </a:rPr>
              <a:t>: the world's first high-level meeting focused entirely on nuclear energy, attended by </a:t>
            </a:r>
            <a:r>
              <a:rPr lang="en-US" sz="2800" b="0" i="0" dirty="0">
                <a:solidFill>
                  <a:srgbClr val="333333"/>
                </a:solidFill>
                <a:effectLst/>
              </a:rPr>
              <a:t>world leaders from more than 30 countries and the European Union</a:t>
            </a:r>
            <a:endParaRPr lang="en-GB" sz="2800" dirty="0"/>
          </a:p>
          <a:p>
            <a:pPr marL="342900" lvl="1" indent="-342900">
              <a:spcBef>
                <a:spcPts val="600"/>
              </a:spcBef>
              <a:spcAft>
                <a:spcPts val="600"/>
              </a:spcAft>
              <a:buClr>
                <a:schemeClr val="accent2"/>
              </a:buClr>
              <a:buFont typeface="Arial" panose="020B0604020202020204" pitchFamily="34" charset="0"/>
              <a:buChar char="●"/>
              <a:defRPr/>
            </a:pPr>
            <a:endParaRPr lang="en-GB" sz="2800" dirty="0"/>
          </a:p>
          <a:p>
            <a:pPr marL="342900" lvl="1" indent="-342900">
              <a:spcBef>
                <a:spcPts val="600"/>
              </a:spcBef>
              <a:spcAft>
                <a:spcPts val="600"/>
              </a:spcAft>
              <a:buClr>
                <a:schemeClr val="accent2"/>
              </a:buClr>
              <a:buFont typeface="Arial" panose="020B0604020202020204" pitchFamily="34" charset="0"/>
              <a:buChar char="●"/>
              <a:defRPr/>
            </a:pPr>
            <a:endParaRPr lang="en-US" sz="2400" dirty="0"/>
          </a:p>
          <a:p>
            <a:endParaRPr lang="en-IE" dirty="0"/>
          </a:p>
        </p:txBody>
      </p:sp>
      <p:sp>
        <p:nvSpPr>
          <p:cNvPr id="3" name="Title 2">
            <a:extLst>
              <a:ext uri="{FF2B5EF4-FFF2-40B4-BE49-F238E27FC236}">
                <a16:creationId xmlns:a16="http://schemas.microsoft.com/office/drawing/2014/main" id="{2D09707F-DC6B-B6F9-01E9-17890EBDF240}"/>
              </a:ext>
            </a:extLst>
          </p:cNvPr>
          <p:cNvSpPr>
            <a:spLocks noGrp="1"/>
          </p:cNvSpPr>
          <p:nvPr>
            <p:ph type="title"/>
          </p:nvPr>
        </p:nvSpPr>
        <p:spPr>
          <a:xfrm>
            <a:off x="838199" y="538002"/>
            <a:ext cx="10515600" cy="473104"/>
          </a:xfrm>
        </p:spPr>
        <p:txBody>
          <a:bodyPr/>
          <a:lstStyle/>
          <a:p>
            <a:pPr algn="ctr"/>
            <a:r>
              <a:rPr lang="en-IE" dirty="0"/>
              <a:t>Nuclear comeback on policy agenda </a:t>
            </a:r>
          </a:p>
        </p:txBody>
      </p:sp>
      <p:sp>
        <p:nvSpPr>
          <p:cNvPr id="4" name="Slide Number Placeholder 3">
            <a:extLst>
              <a:ext uri="{FF2B5EF4-FFF2-40B4-BE49-F238E27FC236}">
                <a16:creationId xmlns:a16="http://schemas.microsoft.com/office/drawing/2014/main" id="{A5F90653-F625-1F86-F76E-E367AC7FD8DB}"/>
              </a:ext>
            </a:extLst>
          </p:cNvPr>
          <p:cNvSpPr>
            <a:spLocks noGrp="1"/>
          </p:cNvSpPr>
          <p:nvPr>
            <p:ph type="sldNum" sz="quarter" idx="12"/>
          </p:nvPr>
        </p:nvSpPr>
        <p:spPr/>
        <p:txBody>
          <a:bodyPr/>
          <a:lstStyle/>
          <a:p>
            <a:fld id="{F46C79FD-C571-418B-AB0F-5EE936C85276}" type="slidenum">
              <a:rPr lang="en-GB" smtClean="0"/>
              <a:t>2</a:t>
            </a:fld>
            <a:endParaRPr lang="en-GB"/>
          </a:p>
        </p:txBody>
      </p:sp>
      <p:pic>
        <p:nvPicPr>
          <p:cNvPr id="9" name="Picture 8">
            <a:extLst>
              <a:ext uri="{FF2B5EF4-FFF2-40B4-BE49-F238E27FC236}">
                <a16:creationId xmlns:a16="http://schemas.microsoft.com/office/drawing/2014/main" id="{F80BB795-E478-F284-A7CE-364464934C2C}"/>
              </a:ext>
            </a:extLst>
          </p:cNvPr>
          <p:cNvPicPr>
            <a:picLocks noChangeAspect="1"/>
          </p:cNvPicPr>
          <p:nvPr/>
        </p:nvPicPr>
        <p:blipFill>
          <a:blip r:embed="rId2"/>
          <a:stretch>
            <a:fillRect/>
          </a:stretch>
        </p:blipFill>
        <p:spPr>
          <a:xfrm>
            <a:off x="1281600" y="4207777"/>
            <a:ext cx="7508359" cy="2564445"/>
          </a:xfrm>
          <a:prstGeom prst="rect">
            <a:avLst/>
          </a:prstGeom>
        </p:spPr>
      </p:pic>
    </p:spTree>
    <p:extLst>
      <p:ext uri="{BB962C8B-B14F-4D97-AF65-F5344CB8AC3E}">
        <p14:creationId xmlns:p14="http://schemas.microsoft.com/office/powerpoint/2010/main" val="2701815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Autofit/>
          </a:bodyPr>
          <a:lstStyle/>
          <a:p>
            <a:pPr>
              <a:lnSpc>
                <a:spcPct val="100000"/>
              </a:lnSpc>
            </a:pPr>
            <a:r>
              <a:rPr lang="en-GB"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40000">
              <a:spcAft>
                <a:spcPts val="1200"/>
              </a:spcAft>
              <a:buClr>
                <a:schemeClr val="tx1"/>
              </a:buClr>
            </a:pPr>
            <a:r>
              <a:rPr lang="en-GB" dirty="0">
                <a:solidFill>
                  <a:srgbClr val="404A52"/>
                </a:solidFill>
              </a:rPr>
              <a:t>Mainstreaming of open science practices for improved quality and efficiency of R&amp;I, and active engagement </a:t>
            </a:r>
            <a:br>
              <a:rPr lang="en-GB" dirty="0">
                <a:solidFill>
                  <a:srgbClr val="404A52"/>
                </a:solidFill>
              </a:rPr>
            </a:br>
            <a:r>
              <a:rPr lang="en-GB" dirty="0">
                <a:solidFill>
                  <a:srgbClr val="404A52"/>
                </a:solidFill>
              </a:rPr>
              <a:t>of society</a:t>
            </a:r>
          </a:p>
        </p:txBody>
      </p:sp>
      <p:sp>
        <p:nvSpPr>
          <p:cNvPr id="5" name="TextBox 4"/>
          <p:cNvSpPr txBox="1"/>
          <p:nvPr/>
        </p:nvSpPr>
        <p:spPr>
          <a:xfrm>
            <a:off x="838200" y="2740532"/>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3067200"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a:solidFill>
                  <a:schemeClr val="bg1"/>
                </a:solidFill>
                <a:latin typeface="+mj-lt"/>
                <a:ea typeface="Verdana" panose="020B0604030504040204" pitchFamily="34" charset="0"/>
                <a:cs typeface="Verdana" panose="020B0604030504040204" pitchFamily="34" charset="0"/>
              </a:rPr>
              <a:t>Open </a:t>
            </a:r>
            <a:br>
              <a:rPr lang="fr-BE" sz="2000" b="1" dirty="0">
                <a:solidFill>
                  <a:schemeClr val="bg1"/>
                </a:solidFill>
                <a:latin typeface="+mj-lt"/>
                <a:ea typeface="Verdana" panose="020B0604030504040204" pitchFamily="34" charset="0"/>
                <a:cs typeface="Verdana" panose="020B0604030504040204" pitchFamily="34" charset="0"/>
              </a:rPr>
            </a:br>
            <a:r>
              <a:rPr lang="fr-BE" sz="2000" b="1" dirty="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471516"/>
            <a:ext cx="10515600" cy="1630768"/>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a:t>
            </a:r>
          </a:p>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Development and implementation of the </a:t>
            </a:r>
            <a:r>
              <a:rPr lang="en-GB" dirty="0">
                <a:solidFill>
                  <a:schemeClr val="tx1"/>
                </a:solidFill>
                <a:cs typeface="Arial" panose="020B0604020202020204" pitchFamily="34" charset="0"/>
                <a:hlinkClick r:id="rId2"/>
              </a:rPr>
              <a:t>European Open Science Cloud</a:t>
            </a:r>
            <a:endParaRPr lang="en-GB"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hlinkClick r:id="rId3"/>
              </a:rPr>
              <a:t>Open Research Europe </a:t>
            </a:r>
            <a:r>
              <a:rPr lang="en-GB" dirty="0">
                <a:solidFill>
                  <a:schemeClr val="tx1"/>
                </a:solidFill>
                <a:cs typeface="Arial" panose="020B0604020202020204" pitchFamily="34" charset="0"/>
              </a:rPr>
              <a:t> (ORE)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88000"/>
            <a:ext cx="972000" cy="972000"/>
          </a:xfrm>
          <a:prstGeom prst="rect">
            <a:avLst/>
          </a:prstGeom>
        </p:spPr>
      </p:pic>
    </p:spTree>
    <p:extLst>
      <p:ext uri="{BB962C8B-B14F-4D97-AF65-F5344CB8AC3E}">
        <p14:creationId xmlns:p14="http://schemas.microsoft.com/office/powerpoint/2010/main" val="349348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999" y="1645137"/>
            <a:ext cx="10905699" cy="4785382"/>
          </a:xfrm>
        </p:spPr>
        <p:txBody>
          <a:bodyPr/>
          <a:lstStyle/>
          <a:p>
            <a:pPr marL="0" indent="0">
              <a:buNone/>
            </a:pPr>
            <a:r>
              <a:rPr lang="en-GB" sz="2000" b="1" dirty="0">
                <a:solidFill>
                  <a:srgbClr val="FFC000"/>
                </a:solidFill>
              </a:rPr>
              <a:t>Why Open Research Europe?</a:t>
            </a:r>
          </a:p>
          <a:p>
            <a:r>
              <a:rPr lang="en-GB" sz="2000" b="1" dirty="0"/>
              <a:t>Support our open access policy </a:t>
            </a:r>
            <a:r>
              <a:rPr lang="en-GB" sz="2000" dirty="0"/>
              <a:t>and beneficiary capacity to adhere                                    to it and also enables </a:t>
            </a:r>
            <a:r>
              <a:rPr lang="en-GB" sz="2000" b="1" dirty="0"/>
              <a:t>publishing post-grant</a:t>
            </a:r>
          </a:p>
          <a:p>
            <a:r>
              <a:rPr lang="en-GB" sz="2000" dirty="0"/>
              <a:t>Leading by example in operationalising </a:t>
            </a:r>
            <a:r>
              <a:rPr lang="en-GB" sz="2000" b="1" dirty="0"/>
              <a:t>open science principles </a:t>
            </a:r>
            <a:r>
              <a:rPr lang="en-GB" sz="2000" dirty="0"/>
              <a:t>within scientific publishing and </a:t>
            </a:r>
            <a:r>
              <a:rPr lang="en-GB" sz="2000" b="1" dirty="0"/>
              <a:t>enabling the European Research Area</a:t>
            </a:r>
          </a:p>
          <a:p>
            <a:r>
              <a:rPr lang="en-GB" sz="2000" dirty="0"/>
              <a:t>Contribute to </a:t>
            </a:r>
            <a:r>
              <a:rPr lang="en-GB" sz="2000" b="1" dirty="0"/>
              <a:t>transparency</a:t>
            </a:r>
            <a:r>
              <a:rPr lang="en-GB" sz="2000" dirty="0"/>
              <a:t> and </a:t>
            </a:r>
            <a:r>
              <a:rPr lang="en-GB" sz="2000" b="1" dirty="0"/>
              <a:t>cost-effectiveness</a:t>
            </a:r>
            <a:r>
              <a:rPr lang="en-GB" sz="2000" dirty="0"/>
              <a:t> and explore </a:t>
            </a:r>
            <a:r>
              <a:rPr lang="en-GB" sz="2000" b="1" dirty="0"/>
              <a:t>sustainable </a:t>
            </a:r>
            <a:r>
              <a:rPr lang="en-GB" sz="2000" dirty="0"/>
              <a:t>open access publishing business models</a:t>
            </a:r>
          </a:p>
          <a:p>
            <a:pPr marL="0" indent="0">
              <a:buNone/>
            </a:pPr>
            <a:r>
              <a:rPr lang="en-GB" sz="2000" b="1" dirty="0">
                <a:solidFill>
                  <a:srgbClr val="FFC000"/>
                </a:solidFill>
              </a:rPr>
              <a:t>What is Open Research Europe?</a:t>
            </a:r>
          </a:p>
          <a:p>
            <a:r>
              <a:rPr lang="en-US" sz="2000" b="1" dirty="0"/>
              <a:t>A peer-reviewed </a:t>
            </a:r>
            <a:r>
              <a:rPr lang="en-US" sz="2000" dirty="0"/>
              <a:t>publishing platform. </a:t>
            </a:r>
            <a:r>
              <a:rPr lang="en-US" sz="2000" u="sng" dirty="0"/>
              <a:t>Not a repository</a:t>
            </a:r>
            <a:r>
              <a:rPr lang="en-US" sz="2000" dirty="0"/>
              <a:t>. Post-publication peer-review model. First you publish, then review takes place. Publication and review reports open access under CC BY licenses</a:t>
            </a:r>
            <a:endParaRPr lang="en-US" sz="2000" b="1" dirty="0"/>
          </a:p>
          <a:p>
            <a:pPr marL="0" indent="0">
              <a:buNone/>
            </a:pPr>
            <a:endParaRPr lang="en-GB" sz="2000" dirty="0"/>
          </a:p>
        </p:txBody>
      </p:sp>
      <p:sp>
        <p:nvSpPr>
          <p:cNvPr id="3" name="Title 2"/>
          <p:cNvSpPr>
            <a:spLocks noGrp="1"/>
          </p:cNvSpPr>
          <p:nvPr>
            <p:ph type="title"/>
          </p:nvPr>
        </p:nvSpPr>
        <p:spPr>
          <a:xfrm>
            <a:off x="970720" y="366116"/>
            <a:ext cx="10515600" cy="782357"/>
          </a:xfrm>
        </p:spPr>
        <p:txBody>
          <a:bodyPr/>
          <a:lstStyle/>
          <a:p>
            <a:r>
              <a:rPr lang="en-US" b="1" dirty="0">
                <a:solidFill>
                  <a:schemeClr val="accent2"/>
                </a:solidFill>
              </a:rPr>
              <a:t>Open Research Europe</a:t>
            </a:r>
            <a:endParaRPr lang="en-GB" b="1" dirty="0">
              <a:solidFill>
                <a:schemeClr val="accent2"/>
              </a:solidFill>
            </a:endParaRPr>
          </a:p>
        </p:txBody>
      </p:sp>
      <p:pic>
        <p:nvPicPr>
          <p:cNvPr id="10" name="Picture 9"/>
          <p:cNvPicPr>
            <a:picLocks noChangeAspect="1"/>
          </p:cNvPicPr>
          <p:nvPr/>
        </p:nvPicPr>
        <p:blipFill rotWithShape="1">
          <a:blip r:embed="rId3"/>
          <a:srcRect l="48492"/>
          <a:stretch/>
        </p:blipFill>
        <p:spPr>
          <a:xfrm>
            <a:off x="9022310" y="9462"/>
            <a:ext cx="3169690" cy="2822814"/>
          </a:xfrm>
          <a:prstGeom prst="rect">
            <a:avLst/>
          </a:prstGeom>
        </p:spPr>
      </p:pic>
    </p:spTree>
    <p:extLst>
      <p:ext uri="{BB962C8B-B14F-4D97-AF65-F5344CB8AC3E}">
        <p14:creationId xmlns:p14="http://schemas.microsoft.com/office/powerpoint/2010/main" val="146304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983" t="13987" r="33687" b="8086"/>
          <a:stretch/>
        </p:blipFill>
        <p:spPr>
          <a:xfrm>
            <a:off x="0" y="-18606"/>
            <a:ext cx="7581900" cy="6876606"/>
          </a:xfrm>
          <a:prstGeom prst="rect">
            <a:avLst/>
          </a:prstGeom>
        </p:spPr>
      </p:pic>
      <p:sp>
        <p:nvSpPr>
          <p:cNvPr id="3" name="Rectangle 2"/>
          <p:cNvSpPr/>
          <p:nvPr/>
        </p:nvSpPr>
        <p:spPr>
          <a:xfrm>
            <a:off x="7841121" y="1680759"/>
            <a:ext cx="3645201" cy="3477875"/>
          </a:xfrm>
          <a:prstGeom prst="rect">
            <a:avLst/>
          </a:prstGeom>
        </p:spPr>
        <p:txBody>
          <a:bodyPr wrap="square">
            <a:spAutoFit/>
          </a:bodyPr>
          <a:lstStyle/>
          <a:p>
            <a:r>
              <a:rPr lang="en-US" sz="2000" dirty="0">
                <a:solidFill>
                  <a:srgbClr val="004494"/>
                </a:solidFill>
                <a:hlinkClick r:id="rId3"/>
              </a:rPr>
              <a:t>https://open-research-europe.ec.europa.eu/</a:t>
            </a:r>
            <a:endParaRPr lang="en-US" sz="2000" dirty="0">
              <a:solidFill>
                <a:srgbClr val="004494"/>
              </a:solidFill>
            </a:endParaRPr>
          </a:p>
          <a:p>
            <a:pPr lvl="0"/>
            <a:endParaRPr lang="en-IE" sz="2000" u="sng" dirty="0">
              <a:hlinkClick r:id="" action="ppaction://noaction"/>
            </a:endParaRPr>
          </a:p>
          <a:p>
            <a:pPr lvl="0"/>
            <a:r>
              <a:rPr lang="en-IE" sz="2000" u="sng" dirty="0">
                <a:hlinkClick r:id="" action="ppaction://noaction"/>
              </a:rPr>
              <a:t>Open </a:t>
            </a:r>
            <a:r>
              <a:rPr lang="en-IE" sz="2000" u="sng" dirty="0">
                <a:hlinkClick r:id="rId4"/>
              </a:rPr>
              <a:t>Research Europe infographic</a:t>
            </a:r>
            <a:endParaRPr lang="en-GB" sz="2000" dirty="0"/>
          </a:p>
          <a:p>
            <a:pPr lvl="0"/>
            <a:endParaRPr lang="en-IE" sz="2000" u="sng" dirty="0">
              <a:hlinkClick r:id="" action="ppaction://noaction"/>
            </a:endParaRPr>
          </a:p>
          <a:p>
            <a:pPr lvl="0"/>
            <a:r>
              <a:rPr lang="en-IE" sz="2000" u="sng" dirty="0">
                <a:hlinkClick r:id="" action="ppaction://noaction"/>
              </a:rPr>
              <a:t>Open </a:t>
            </a:r>
            <a:r>
              <a:rPr lang="en-IE" sz="2000" u="sng" dirty="0">
                <a:hlinkClick r:id="rId5"/>
              </a:rPr>
              <a:t>Research Europe playlist in DG R&amp; I </a:t>
            </a:r>
            <a:r>
              <a:rPr lang="en-IE" sz="2000" u="sng" dirty="0" err="1">
                <a:hlinkClick r:id="rId5"/>
              </a:rPr>
              <a:t>Youtube</a:t>
            </a:r>
            <a:r>
              <a:rPr lang="en-IE" sz="2000" u="sng" dirty="0">
                <a:hlinkClick r:id="rId5"/>
              </a:rPr>
              <a:t> channel</a:t>
            </a:r>
            <a:endParaRPr lang="en-GB" sz="2000" dirty="0"/>
          </a:p>
          <a:p>
            <a:endParaRPr lang="en-US" sz="2000" dirty="0">
              <a:hlinkClick r:id="" action="ppaction://noaction"/>
            </a:endParaRPr>
          </a:p>
          <a:p>
            <a:r>
              <a:rPr lang="en-US" sz="2000" dirty="0">
                <a:hlinkClick r:id="" action="ppaction://noaction"/>
              </a:rPr>
              <a:t>@</a:t>
            </a:r>
            <a:r>
              <a:rPr lang="en-US" sz="2000" dirty="0" err="1">
                <a:hlinkClick r:id="rId6"/>
              </a:rPr>
              <a:t>OpenResearch_EU</a:t>
            </a:r>
            <a:r>
              <a:rPr lang="en-US" sz="2000" dirty="0"/>
              <a:t>  </a:t>
            </a:r>
            <a:r>
              <a:rPr lang="en-US" sz="2000" dirty="0">
                <a:solidFill>
                  <a:srgbClr val="004494"/>
                </a:solidFill>
              </a:rPr>
              <a:t>Twitter</a:t>
            </a:r>
          </a:p>
        </p:txBody>
      </p:sp>
      <p:sp>
        <p:nvSpPr>
          <p:cNvPr id="4" name="Title 2"/>
          <p:cNvSpPr txBox="1">
            <a:spLocks/>
          </p:cNvSpPr>
          <p:nvPr/>
        </p:nvSpPr>
        <p:spPr>
          <a:xfrm>
            <a:off x="7841120" y="482860"/>
            <a:ext cx="3888764" cy="782357"/>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b="1" dirty="0">
                <a:solidFill>
                  <a:schemeClr val="accent2"/>
                </a:solidFill>
              </a:rPr>
              <a:t>ORE resources</a:t>
            </a:r>
            <a:r>
              <a:rPr lang="en-IE" b="1" dirty="0"/>
              <a:t> </a:t>
            </a:r>
            <a:endParaRPr lang="en-GB" b="1" dirty="0"/>
          </a:p>
        </p:txBody>
      </p:sp>
    </p:spTree>
    <p:extLst>
      <p:ext uri="{BB962C8B-B14F-4D97-AF65-F5344CB8AC3E}">
        <p14:creationId xmlns:p14="http://schemas.microsoft.com/office/powerpoint/2010/main" val="371220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7CDA5-8133-44E1-85AA-BD01AAB693F5}"/>
              </a:ext>
            </a:extLst>
          </p:cNvPr>
          <p:cNvSpPr>
            <a:spLocks noGrp="1"/>
          </p:cNvSpPr>
          <p:nvPr>
            <p:ph type="body" sz="quarter" idx="17"/>
          </p:nvPr>
        </p:nvSpPr>
        <p:spPr/>
        <p:txBody>
          <a:bodyPr/>
          <a:lstStyle/>
          <a:p>
            <a:r>
              <a:rPr lang="en-GB" sz="3600" dirty="0">
                <a:hlinkClick r:id="rId2"/>
              </a:rPr>
              <a:t>Annotated Grand Agreement</a:t>
            </a:r>
            <a:endParaRPr lang="en-GB" sz="3600" dirty="0"/>
          </a:p>
          <a:p>
            <a:r>
              <a:rPr lang="en-IE" sz="3600" dirty="0">
                <a:hlinkClick r:id="rId3"/>
              </a:rPr>
              <a:t>Funding and tender opportunities – Online Manual</a:t>
            </a:r>
            <a:endParaRPr lang="en-IE" sz="3600" dirty="0"/>
          </a:p>
          <a:p>
            <a:r>
              <a:rPr lang="en-IE" sz="3600" dirty="0">
                <a:hlinkClick r:id="rId4"/>
              </a:rPr>
              <a:t>Horizon Europe</a:t>
            </a:r>
            <a:endParaRPr lang="en-IE" sz="3600" dirty="0"/>
          </a:p>
          <a:p>
            <a:r>
              <a:rPr lang="en-US" sz="3600" dirty="0">
                <a:hlinkClick r:id="rId5"/>
              </a:rPr>
              <a:t>Euratom Research and Training </a:t>
            </a:r>
            <a:r>
              <a:rPr lang="en-US" sz="3600" dirty="0" err="1">
                <a:hlinkClick r:id="rId5"/>
              </a:rPr>
              <a:t>Programme</a:t>
            </a:r>
            <a:endParaRPr lang="en-IE" sz="3600" dirty="0"/>
          </a:p>
        </p:txBody>
      </p:sp>
      <p:sp>
        <p:nvSpPr>
          <p:cNvPr id="3" name="Title 2">
            <a:extLst>
              <a:ext uri="{FF2B5EF4-FFF2-40B4-BE49-F238E27FC236}">
                <a16:creationId xmlns:a16="http://schemas.microsoft.com/office/drawing/2014/main" id="{6107FBFD-7113-49DA-8E3C-6F37D586354D}"/>
              </a:ext>
            </a:extLst>
          </p:cNvPr>
          <p:cNvSpPr>
            <a:spLocks noGrp="1"/>
          </p:cNvSpPr>
          <p:nvPr>
            <p:ph type="title"/>
          </p:nvPr>
        </p:nvSpPr>
        <p:spPr/>
        <p:txBody>
          <a:bodyPr/>
          <a:lstStyle/>
          <a:p>
            <a:r>
              <a:rPr lang="en-GB" dirty="0"/>
              <a:t>Main references for HE/Euratom 2021-2025</a:t>
            </a:r>
            <a:endParaRPr lang="en-IE" dirty="0"/>
          </a:p>
        </p:txBody>
      </p:sp>
    </p:spTree>
    <p:extLst>
      <p:ext uri="{BB962C8B-B14F-4D97-AF65-F5344CB8AC3E}">
        <p14:creationId xmlns:p14="http://schemas.microsoft.com/office/powerpoint/2010/main" val="17732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40933" y="3020602"/>
            <a:ext cx="11340012" cy="3837398"/>
          </a:xfrm>
          <a:prstGeom prst="rect">
            <a:avLst/>
          </a:prstGeom>
          <a:solidFill>
            <a:schemeClr val="bg1"/>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spcAft>
                <a:spcPts val="600"/>
              </a:spcAft>
              <a:buClr>
                <a:schemeClr val="accent2"/>
              </a:buClr>
              <a:buFont typeface="Arial" panose="020B0604020202020204" pitchFamily="34" charset="0"/>
              <a:buChar char="●"/>
              <a:defRPr/>
            </a:pPr>
            <a:r>
              <a:rPr lang="en-US" sz="2400" dirty="0">
                <a:solidFill>
                  <a:schemeClr val="tx1"/>
                </a:solidFill>
              </a:rPr>
              <a:t>European Grean Deal: </a:t>
            </a:r>
            <a:r>
              <a:rPr lang="en-US" sz="2400" b="0" dirty="0">
                <a:solidFill>
                  <a:schemeClr val="tx1"/>
                </a:solidFill>
              </a:rPr>
              <a:t>climate neutrality by 2050</a:t>
            </a:r>
          </a:p>
          <a:p>
            <a:pPr marL="342900" lvl="1" indent="-342900">
              <a:spcBef>
                <a:spcPts val="600"/>
              </a:spcBef>
              <a:spcAft>
                <a:spcPts val="600"/>
              </a:spcAft>
              <a:buClr>
                <a:schemeClr val="accent2"/>
              </a:buClr>
              <a:buFont typeface="Arial" panose="020B0604020202020204" pitchFamily="34" charset="0"/>
              <a:buChar char="●"/>
              <a:defRPr/>
            </a:pPr>
            <a:r>
              <a:rPr lang="en-US" sz="2400" dirty="0">
                <a:solidFill>
                  <a:schemeClr val="tx1"/>
                </a:solidFill>
              </a:rPr>
              <a:t>EU Green taxonomy for sustainable investments: </a:t>
            </a:r>
            <a:r>
              <a:rPr lang="en-US" sz="2400" b="0" i="0" dirty="0">
                <a:solidFill>
                  <a:srgbClr val="1E1E1F"/>
                </a:solidFill>
                <a:effectLst/>
                <a:latin typeface="Helvetica" panose="020B0604020202020204" pitchFamily="34" charset="0"/>
              </a:rPr>
              <a:t>nuclear and gas included (in 2022) as environmentally sustainable economic activities</a:t>
            </a:r>
            <a:endParaRPr lang="en-US" sz="2400" b="0" dirty="0">
              <a:solidFill>
                <a:schemeClr val="tx1"/>
              </a:solidFill>
            </a:endParaRPr>
          </a:p>
          <a:p>
            <a:pPr marL="342900" lvl="1" indent="-342900">
              <a:spcBef>
                <a:spcPts val="600"/>
              </a:spcBef>
              <a:spcAft>
                <a:spcPts val="600"/>
              </a:spcAft>
              <a:buClr>
                <a:schemeClr val="accent2"/>
              </a:buClr>
              <a:buFont typeface="Arial" panose="020B0604020202020204" pitchFamily="34" charset="0"/>
              <a:buChar char="●"/>
              <a:defRPr/>
            </a:pPr>
            <a:r>
              <a:rPr lang="en-US" sz="2400" dirty="0">
                <a:solidFill>
                  <a:schemeClr val="tx1"/>
                </a:solidFill>
              </a:rPr>
              <a:t>Grean Deal Industrial Plan</a:t>
            </a:r>
            <a:r>
              <a:rPr lang="en-US" sz="2400" b="0" dirty="0">
                <a:solidFill>
                  <a:schemeClr val="tx1"/>
                </a:solidFill>
              </a:rPr>
              <a:t>: e</a:t>
            </a:r>
            <a:r>
              <a:rPr lang="en-US" sz="2400" b="0" i="0" dirty="0">
                <a:solidFill>
                  <a:srgbClr val="404040"/>
                </a:solidFill>
                <a:effectLst/>
                <a:latin typeface="arial" panose="020B0604020202020204" pitchFamily="34" charset="0"/>
              </a:rPr>
              <a:t>nhances the competitiveness of Europe's net-zero industry and is accelerating the transition to climate neutrality </a:t>
            </a:r>
            <a:r>
              <a:rPr lang="en-US" sz="2400" b="0" dirty="0">
                <a:solidFill>
                  <a:schemeClr val="tx1"/>
                </a:solidFill>
              </a:rPr>
              <a:t>(Feb 2023) </a:t>
            </a:r>
            <a:endParaRPr lang="en-US" sz="2400" b="0" i="0" dirty="0">
              <a:solidFill>
                <a:srgbClr val="404040"/>
              </a:solidFill>
              <a:effectLst/>
              <a:latin typeface="arial" panose="020B0604020202020204" pitchFamily="34" charset="0"/>
            </a:endParaRPr>
          </a:p>
          <a:p>
            <a:pPr marL="342900" lvl="1" indent="-342900">
              <a:spcBef>
                <a:spcPts val="600"/>
              </a:spcBef>
              <a:spcAft>
                <a:spcPts val="600"/>
              </a:spcAft>
              <a:buClr>
                <a:schemeClr val="accent2"/>
              </a:buClr>
              <a:buFont typeface="Arial" panose="020B0604020202020204" pitchFamily="34" charset="0"/>
              <a:buChar char="●"/>
              <a:defRPr/>
            </a:pPr>
            <a:r>
              <a:rPr lang="en-US" sz="2400" dirty="0">
                <a:solidFill>
                  <a:schemeClr val="tx1"/>
                </a:solidFill>
              </a:rPr>
              <a:t>Net Zero Industry Act: </a:t>
            </a:r>
            <a:r>
              <a:rPr lang="en-US" sz="2400" b="0" dirty="0">
                <a:solidFill>
                  <a:schemeClr val="tx1"/>
                </a:solidFill>
              </a:rPr>
              <a:t>facilitates investments in net-zero technology manufacturing projects (May 2024)</a:t>
            </a:r>
          </a:p>
          <a:p>
            <a:pPr marL="342900" lvl="1" indent="-342900">
              <a:spcBef>
                <a:spcPts val="600"/>
              </a:spcBef>
              <a:spcAft>
                <a:spcPts val="600"/>
              </a:spcAft>
              <a:buClr>
                <a:schemeClr val="accent2"/>
              </a:buClr>
              <a:buFont typeface="Arial" panose="020B0604020202020204" pitchFamily="34" charset="0"/>
              <a:buChar char="●"/>
              <a:defRPr/>
            </a:pPr>
            <a:endParaRPr lang="en-US" sz="2400" b="0" dirty="0">
              <a:solidFill>
                <a:schemeClr val="tx1"/>
              </a:solidFill>
            </a:endParaRPr>
          </a:p>
        </p:txBody>
      </p:sp>
      <p:sp>
        <p:nvSpPr>
          <p:cNvPr id="2" name="Title 1"/>
          <p:cNvSpPr>
            <a:spLocks noGrp="1"/>
          </p:cNvSpPr>
          <p:nvPr>
            <p:ph type="title"/>
          </p:nvPr>
        </p:nvSpPr>
        <p:spPr>
          <a:xfrm>
            <a:off x="1104378" y="122155"/>
            <a:ext cx="9983244" cy="730555"/>
          </a:xfrm>
        </p:spPr>
        <p:txBody>
          <a:bodyPr/>
          <a:lstStyle/>
          <a:p>
            <a:pPr algn="ctr"/>
            <a:r>
              <a:rPr lang="en-GB" dirty="0"/>
              <a:t>European </a:t>
            </a:r>
            <a:r>
              <a:rPr lang="en-GB" sz="3600" dirty="0"/>
              <a:t>policy developments</a:t>
            </a:r>
          </a:p>
        </p:txBody>
      </p:sp>
      <p:pic>
        <p:nvPicPr>
          <p:cNvPr id="11" name="Picture 10">
            <a:extLst>
              <a:ext uri="{FF2B5EF4-FFF2-40B4-BE49-F238E27FC236}">
                <a16:creationId xmlns:a16="http://schemas.microsoft.com/office/drawing/2014/main" id="{90942FC4-8212-FFE7-79EB-9EDC37FA599E}"/>
              </a:ext>
            </a:extLst>
          </p:cNvPr>
          <p:cNvPicPr>
            <a:picLocks noChangeAspect="1"/>
          </p:cNvPicPr>
          <p:nvPr/>
        </p:nvPicPr>
        <p:blipFill>
          <a:blip r:embed="rId3"/>
          <a:stretch>
            <a:fillRect/>
          </a:stretch>
        </p:blipFill>
        <p:spPr>
          <a:xfrm>
            <a:off x="517450" y="1064973"/>
            <a:ext cx="1543050" cy="1657350"/>
          </a:xfrm>
          <a:prstGeom prst="rect">
            <a:avLst/>
          </a:prstGeom>
        </p:spPr>
      </p:pic>
      <p:sp>
        <p:nvSpPr>
          <p:cNvPr id="4" name="TextBox 3">
            <a:extLst>
              <a:ext uri="{FF2B5EF4-FFF2-40B4-BE49-F238E27FC236}">
                <a16:creationId xmlns:a16="http://schemas.microsoft.com/office/drawing/2014/main" id="{713708F7-0360-5EC2-AE65-36A03D4EA069}"/>
              </a:ext>
            </a:extLst>
          </p:cNvPr>
          <p:cNvSpPr txBox="1"/>
          <p:nvPr/>
        </p:nvSpPr>
        <p:spPr>
          <a:xfrm>
            <a:off x="2223675" y="1030611"/>
            <a:ext cx="9088171" cy="1908215"/>
          </a:xfrm>
          <a:prstGeom prst="rect">
            <a:avLst/>
          </a:prstGeom>
          <a:noFill/>
        </p:spPr>
        <p:txBody>
          <a:bodyPr wrap="square">
            <a:spAutoFit/>
          </a:bodyPr>
          <a:lstStyle/>
          <a:p>
            <a:r>
              <a:rPr lang="en-IE" b="1" i="0" dirty="0">
                <a:effectLst/>
              </a:rPr>
              <a:t>Nuclear Energy Summit, Brussels, 21 March 2024</a:t>
            </a:r>
          </a:p>
          <a:p>
            <a:r>
              <a:rPr lang="en-US" i="1" dirty="0">
                <a:solidFill>
                  <a:srgbClr val="4D5156"/>
                </a:solidFill>
                <a:latin typeface="Arial" panose="020B0604020202020204" pitchFamily="34" charset="0"/>
              </a:rPr>
              <a:t>“</a:t>
            </a:r>
            <a:r>
              <a:rPr lang="en-US" b="0" i="1" dirty="0">
                <a:solidFill>
                  <a:srgbClr val="4D5156"/>
                </a:solidFill>
                <a:effectLst/>
                <a:latin typeface="Arial" panose="020B0604020202020204" pitchFamily="34" charset="0"/>
              </a:rPr>
              <a:t>I am here because I believe that, in countries that are open to the </a:t>
            </a:r>
            <a:r>
              <a:rPr lang="en-US" i="1" dirty="0">
                <a:solidFill>
                  <a:srgbClr val="4D5156"/>
                </a:solidFill>
                <a:latin typeface="Arial" panose="020B0604020202020204" pitchFamily="34" charset="0"/>
              </a:rPr>
              <a:t>technology, nuclear technologies can play an important role in clean energy transitions.”</a:t>
            </a:r>
            <a:endParaRPr lang="en-IE" i="1" dirty="0">
              <a:solidFill>
                <a:srgbClr val="4D5156"/>
              </a:solidFill>
              <a:latin typeface="Arial" panose="020B0604020202020204" pitchFamily="34" charset="0"/>
            </a:endParaRPr>
          </a:p>
          <a:p>
            <a:pPr>
              <a:spcBef>
                <a:spcPts val="1200"/>
              </a:spcBef>
            </a:pPr>
            <a:r>
              <a:rPr lang="en-IE" b="1" i="0" dirty="0">
                <a:effectLst/>
              </a:rPr>
              <a:t>GLOBSEC Forum 2024, Prague, 30 August 2024</a:t>
            </a:r>
          </a:p>
          <a:p>
            <a:r>
              <a:rPr lang="en-GB" sz="1800" i="1" dirty="0">
                <a:solidFill>
                  <a:srgbClr val="26324B"/>
                </a:solidFill>
                <a:effectLst/>
                <a:latin typeface="Arial" panose="020B0604020202020204" pitchFamily="34" charset="0"/>
                <a:ea typeface="Calibri" panose="020F0502020204030204" pitchFamily="34" charset="0"/>
              </a:rPr>
              <a:t>“When we speak about our energy, we have to produce more of our own energy – more renewables, more nuclear, more efficiency.</a:t>
            </a:r>
            <a:r>
              <a:rPr lang="en-US" b="0" i="1" dirty="0">
                <a:solidFill>
                  <a:srgbClr val="000000"/>
                </a:solidFill>
                <a:effectLst/>
                <a:latin typeface="Arial" panose="020B0604020202020204" pitchFamily="34" charset="0"/>
              </a:rPr>
              <a:t>”</a:t>
            </a:r>
            <a:endParaRPr lang="en-IE" i="1" dirty="0"/>
          </a:p>
        </p:txBody>
      </p:sp>
    </p:spTree>
    <p:extLst>
      <p:ext uri="{BB962C8B-B14F-4D97-AF65-F5344CB8AC3E}">
        <p14:creationId xmlns:p14="http://schemas.microsoft.com/office/powerpoint/2010/main" val="344290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7EE3DB-0E5E-248C-0E69-E4D8BF83B565}"/>
              </a:ext>
            </a:extLst>
          </p:cNvPr>
          <p:cNvSpPr>
            <a:spLocks noGrp="1"/>
          </p:cNvSpPr>
          <p:nvPr>
            <p:ph type="body" sz="quarter" idx="17"/>
          </p:nvPr>
        </p:nvSpPr>
        <p:spPr>
          <a:xfrm>
            <a:off x="866930" y="839972"/>
            <a:ext cx="10486869" cy="4631438"/>
          </a:xfrm>
        </p:spPr>
        <p:txBody>
          <a:bodyPr/>
          <a:lstStyle/>
          <a:p>
            <a:pPr marL="0" lvl="1" indent="0">
              <a:spcBef>
                <a:spcPts val="600"/>
              </a:spcBef>
              <a:spcAft>
                <a:spcPts val="600"/>
              </a:spcAft>
              <a:buClr>
                <a:schemeClr val="accent2"/>
              </a:buClr>
              <a:buNone/>
              <a:defRPr/>
            </a:pPr>
            <a:endParaRPr lang="en-GB" sz="2800" dirty="0"/>
          </a:p>
          <a:p>
            <a:pPr marL="342900" lvl="1" indent="-342900">
              <a:spcBef>
                <a:spcPts val="600"/>
              </a:spcBef>
              <a:spcAft>
                <a:spcPts val="600"/>
              </a:spcAft>
              <a:buClr>
                <a:schemeClr val="accent2"/>
              </a:buClr>
              <a:buFont typeface="Arial" panose="020B0604020202020204" pitchFamily="34" charset="0"/>
              <a:buChar char="●"/>
              <a:defRPr/>
            </a:pPr>
            <a:r>
              <a:rPr lang="en-GB" sz="2800" dirty="0"/>
              <a:t>‘Nuclear Alliance’ (half of EU Member States) aiming to provide 150 GW of nuclear electricity capacity by 2050</a:t>
            </a:r>
          </a:p>
          <a:p>
            <a:pPr marL="342900" lvl="1" indent="-342900">
              <a:spcBef>
                <a:spcPts val="600"/>
              </a:spcBef>
              <a:spcAft>
                <a:spcPts val="600"/>
              </a:spcAft>
              <a:buClr>
                <a:schemeClr val="accent2"/>
              </a:buClr>
              <a:buFont typeface="Arial" panose="020B0604020202020204" pitchFamily="34" charset="0"/>
              <a:buChar char="●"/>
              <a:defRPr/>
            </a:pPr>
            <a:r>
              <a:rPr lang="en-GB" sz="2800" dirty="0"/>
              <a:t>Letter </a:t>
            </a:r>
            <a:r>
              <a:rPr lang="en-GB" sz="2800"/>
              <a:t>from 15 </a:t>
            </a:r>
            <a:r>
              <a:rPr lang="en-GB" sz="2800" dirty="0"/>
              <a:t>MS asking the Commission to work on nuclear skills</a:t>
            </a:r>
          </a:p>
          <a:p>
            <a:pPr marL="342900" lvl="1" indent="-342900">
              <a:spcBef>
                <a:spcPts val="600"/>
              </a:spcBef>
              <a:spcAft>
                <a:spcPts val="600"/>
              </a:spcAft>
              <a:buClr>
                <a:schemeClr val="accent2"/>
              </a:buClr>
              <a:buFont typeface="Arial" panose="020B0604020202020204" pitchFamily="34" charset="0"/>
              <a:buChar char="●"/>
              <a:defRPr/>
            </a:pPr>
            <a:r>
              <a:rPr lang="en-US" sz="2800" dirty="0"/>
              <a:t>Revamped SET-Plan: </a:t>
            </a:r>
            <a:r>
              <a:rPr lang="en-GB" sz="2800" dirty="0"/>
              <a:t>safety of SMRs, diversification of the supply chains, industrial hubs, centres of excellence, competencies and world class research infrastructures</a:t>
            </a:r>
          </a:p>
          <a:p>
            <a:pPr marL="342900" lvl="1" indent="-342900">
              <a:spcBef>
                <a:spcPts val="600"/>
              </a:spcBef>
              <a:spcAft>
                <a:spcPts val="600"/>
              </a:spcAft>
              <a:buClr>
                <a:schemeClr val="accent2"/>
              </a:buClr>
              <a:buFont typeface="Arial" panose="020B0604020202020204" pitchFamily="34" charset="0"/>
              <a:buChar char="●"/>
              <a:defRPr/>
            </a:pPr>
            <a:r>
              <a:rPr lang="en-US" sz="2800" dirty="0"/>
              <a:t>EU SMRs Industrial Alliance</a:t>
            </a:r>
          </a:p>
          <a:p>
            <a:pPr marL="342900" lvl="1" indent="-342900">
              <a:spcBef>
                <a:spcPts val="600"/>
              </a:spcBef>
              <a:spcAft>
                <a:spcPts val="600"/>
              </a:spcAft>
              <a:buClr>
                <a:schemeClr val="accent2"/>
              </a:buClr>
              <a:buFont typeface="Arial" panose="020B0604020202020204" pitchFamily="34" charset="0"/>
              <a:buChar char="●"/>
              <a:defRPr/>
            </a:pPr>
            <a:endParaRPr lang="en-GB" sz="2800" dirty="0"/>
          </a:p>
          <a:p>
            <a:endParaRPr lang="en-IE" dirty="0"/>
          </a:p>
        </p:txBody>
      </p:sp>
      <p:sp>
        <p:nvSpPr>
          <p:cNvPr id="3" name="Title 2">
            <a:extLst>
              <a:ext uri="{FF2B5EF4-FFF2-40B4-BE49-F238E27FC236}">
                <a16:creationId xmlns:a16="http://schemas.microsoft.com/office/drawing/2014/main" id="{164C1164-DBAC-BB6A-3928-52C4F2480919}"/>
              </a:ext>
            </a:extLst>
          </p:cNvPr>
          <p:cNvSpPr>
            <a:spLocks noGrp="1"/>
          </p:cNvSpPr>
          <p:nvPr>
            <p:ph type="title"/>
          </p:nvPr>
        </p:nvSpPr>
        <p:spPr>
          <a:xfrm>
            <a:off x="1180213" y="603420"/>
            <a:ext cx="10173586" cy="473104"/>
          </a:xfrm>
        </p:spPr>
        <p:txBody>
          <a:bodyPr/>
          <a:lstStyle/>
          <a:p>
            <a:pPr algn="ctr"/>
            <a:r>
              <a:rPr lang="en-GB" dirty="0"/>
              <a:t>Nuclear initiatives – RTD context</a:t>
            </a:r>
            <a:endParaRPr lang="en-IE" dirty="0"/>
          </a:p>
        </p:txBody>
      </p:sp>
      <p:sp>
        <p:nvSpPr>
          <p:cNvPr id="4" name="Slide Number Placeholder 3">
            <a:extLst>
              <a:ext uri="{FF2B5EF4-FFF2-40B4-BE49-F238E27FC236}">
                <a16:creationId xmlns:a16="http://schemas.microsoft.com/office/drawing/2014/main" id="{FE07CD43-1F77-4E30-0BDA-D7F3DF1C54D1}"/>
              </a:ext>
            </a:extLst>
          </p:cNvPr>
          <p:cNvSpPr>
            <a:spLocks noGrp="1"/>
          </p:cNvSpPr>
          <p:nvPr>
            <p:ph type="sldNum" sz="quarter" idx="12"/>
          </p:nvPr>
        </p:nvSpPr>
        <p:spPr/>
        <p:txBody>
          <a:bodyPr/>
          <a:lstStyle/>
          <a:p>
            <a:fld id="{F46C79FD-C571-418B-AB0F-5EE936C85276}" type="slidenum">
              <a:rPr lang="en-GB" smtClean="0"/>
              <a:t>4</a:t>
            </a:fld>
            <a:endParaRPr lang="en-GB"/>
          </a:p>
        </p:txBody>
      </p:sp>
    </p:spTree>
    <p:extLst>
      <p:ext uri="{BB962C8B-B14F-4D97-AF65-F5344CB8AC3E}">
        <p14:creationId xmlns:p14="http://schemas.microsoft.com/office/powerpoint/2010/main" val="343527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07838" y="259641"/>
            <a:ext cx="6200324" cy="6122817"/>
          </a:xfrm>
          <a:prstGeom prst="rect">
            <a:avLst/>
          </a:prstGeom>
        </p:spPr>
      </p:pic>
      <p:cxnSp>
        <p:nvCxnSpPr>
          <p:cNvPr id="6" name="Straight Connector 5"/>
          <p:cNvCxnSpPr/>
          <p:nvPr/>
        </p:nvCxnSpPr>
        <p:spPr>
          <a:xfrm flipH="1">
            <a:off x="2699977" y="4283762"/>
            <a:ext cx="2076451" cy="337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994856" y="3771547"/>
            <a:ext cx="2977694" cy="171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699977" y="3296768"/>
            <a:ext cx="2397441" cy="179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611530" y="3273947"/>
            <a:ext cx="2361020" cy="67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460700" y="4063732"/>
            <a:ext cx="25118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061460" y="2348681"/>
            <a:ext cx="19110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84278" y="4564211"/>
            <a:ext cx="1588272" cy="314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660650" y="787249"/>
            <a:ext cx="4295392" cy="349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631154" y="1485081"/>
            <a:ext cx="34737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7258050" y="5079132"/>
            <a:ext cx="1714500" cy="72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739306" y="2638806"/>
            <a:ext cx="2707763" cy="355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680767" y="3783266"/>
            <a:ext cx="2351177" cy="3899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70049" y="663882"/>
            <a:ext cx="790601"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EcoSMR</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47" name="TextBox 46"/>
          <p:cNvSpPr txBox="1"/>
          <p:nvPr/>
        </p:nvSpPr>
        <p:spPr>
          <a:xfrm>
            <a:off x="1506260" y="1346581"/>
            <a:ext cx="1124026"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SEALER LFR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48" name="TextBox 47"/>
          <p:cNvSpPr txBox="1"/>
          <p:nvPr/>
        </p:nvSpPr>
        <p:spPr>
          <a:xfrm>
            <a:off x="720694" y="2428988"/>
            <a:ext cx="2026067" cy="461665"/>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Seaborg MSR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FF0000"/>
                </a:solidFill>
                <a:effectLst/>
                <a:uLnTx/>
                <a:uFillTx/>
                <a:latin typeface="Arial"/>
                <a:ea typeface="+mn-ea"/>
                <a:cs typeface="+mn-cs"/>
              </a:rPr>
              <a:t>Copenhagen</a:t>
            </a:r>
            <a:r>
              <a:rPr kumimoji="0" lang="de-DE" sz="1200" b="0" i="0" u="none" strike="noStrike" kern="1200" cap="none" spc="0" normalizeH="0" baseline="0" noProof="0" dirty="0">
                <a:ln>
                  <a:noFill/>
                </a:ln>
                <a:solidFill>
                  <a:srgbClr val="FF0000"/>
                </a:solidFill>
                <a:effectLst/>
                <a:uLnTx/>
                <a:uFillTx/>
                <a:latin typeface="Arial"/>
                <a:ea typeface="+mn-ea"/>
                <a:cs typeface="+mn-cs"/>
              </a:rPr>
              <a:t> </a:t>
            </a:r>
            <a:r>
              <a:rPr kumimoji="0" lang="de-DE" sz="1200" b="0" i="0" u="none" strike="noStrike" kern="1200" cap="none" spc="0" normalizeH="0" baseline="0" noProof="0" dirty="0" err="1">
                <a:ln>
                  <a:noFill/>
                </a:ln>
                <a:solidFill>
                  <a:srgbClr val="FF0000"/>
                </a:solidFill>
                <a:effectLst/>
                <a:uLnTx/>
                <a:uFillTx/>
                <a:latin typeface="Arial"/>
                <a:ea typeface="+mn-ea"/>
                <a:cs typeface="+mn-cs"/>
              </a:rPr>
              <a:t>Atomics</a:t>
            </a:r>
            <a:r>
              <a:rPr kumimoji="0" lang="de-DE" sz="1200" b="0" i="0" u="none" strike="noStrike" kern="1200" cap="none" spc="0" normalizeH="0" baseline="0" noProof="0" dirty="0">
                <a:ln>
                  <a:noFill/>
                </a:ln>
                <a:solidFill>
                  <a:srgbClr val="FF0000"/>
                </a:solidFill>
                <a:effectLst/>
                <a:uLnTx/>
                <a:uFillTx/>
                <a:latin typeface="Arial"/>
                <a:ea typeface="+mn-ea"/>
                <a:cs typeface="+mn-cs"/>
              </a:rPr>
              <a:t> MSR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49" name="TextBox 48"/>
          <p:cNvSpPr txBox="1"/>
          <p:nvPr/>
        </p:nvSpPr>
        <p:spPr>
          <a:xfrm>
            <a:off x="1277129" y="2984064"/>
            <a:ext cx="1412566" cy="646331"/>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Rolls-Royce PWR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FF0000"/>
                </a:solidFill>
                <a:effectLst/>
                <a:uLnTx/>
                <a:uFillTx/>
                <a:latin typeface="Arial"/>
                <a:ea typeface="+mn-ea"/>
                <a:cs typeface="+mn-cs"/>
              </a:rPr>
              <a:t>Thorizon</a:t>
            </a:r>
            <a:r>
              <a:rPr kumimoji="0" lang="de-DE" sz="1200" b="0" i="0" u="none" strike="noStrike" kern="1200" cap="none" spc="0" normalizeH="0" baseline="0" noProof="0" dirty="0">
                <a:ln>
                  <a:noFill/>
                </a:ln>
                <a:solidFill>
                  <a:srgbClr val="FF0000"/>
                </a:solidFill>
                <a:effectLst/>
                <a:uLnTx/>
                <a:uFillTx/>
                <a:latin typeface="Arial"/>
                <a:ea typeface="+mn-ea"/>
                <a:cs typeface="+mn-cs"/>
              </a:rPr>
              <a:t> MSR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U-</a:t>
            </a:r>
            <a:r>
              <a:rPr kumimoji="0" lang="de-DE" sz="1200" b="0" i="0" u="none" strike="noStrike" kern="1200" cap="none" spc="0" normalizeH="0" baseline="0" noProof="0" dirty="0" err="1">
                <a:ln>
                  <a:noFill/>
                </a:ln>
                <a:solidFill>
                  <a:srgbClr val="FF0000"/>
                </a:solidFill>
                <a:effectLst/>
                <a:uLnTx/>
                <a:uFillTx/>
                <a:latin typeface="Arial"/>
                <a:ea typeface="+mn-ea"/>
                <a:cs typeface="+mn-cs"/>
              </a:rPr>
              <a:t>Battery</a:t>
            </a:r>
            <a:r>
              <a:rPr kumimoji="0" lang="de-DE" sz="1200" b="0" i="0" u="none" strike="noStrike" kern="1200" cap="none" spc="0" normalizeH="0" baseline="0" noProof="0" dirty="0">
                <a:ln>
                  <a:noFill/>
                </a:ln>
                <a:solidFill>
                  <a:srgbClr val="FF0000"/>
                </a:solidFill>
                <a:effectLst/>
                <a:uLnTx/>
                <a:uFillTx/>
                <a:latin typeface="Arial"/>
                <a:ea typeface="+mn-ea"/>
                <a:cs typeface="+mn-cs"/>
              </a:rPr>
              <a:t> HTGR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57" name="TextBox 56"/>
          <p:cNvSpPr txBox="1"/>
          <p:nvPr/>
        </p:nvSpPr>
        <p:spPr>
          <a:xfrm>
            <a:off x="1422089" y="3690687"/>
            <a:ext cx="1258678"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Hydromine LFR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58" name="TextBox 57"/>
          <p:cNvSpPr txBox="1"/>
          <p:nvPr/>
        </p:nvSpPr>
        <p:spPr>
          <a:xfrm>
            <a:off x="1422089" y="4095133"/>
            <a:ext cx="1272208" cy="830997"/>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NUWARD PWR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JIMMY HTGR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endParaRPr kumimoji="0" lang="de-DE" sz="1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CADOR SFR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71" name="TextBox 70"/>
          <p:cNvSpPr txBox="1"/>
          <p:nvPr/>
        </p:nvSpPr>
        <p:spPr>
          <a:xfrm>
            <a:off x="8972550" y="2117848"/>
            <a:ext cx="1354858" cy="461665"/>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NuScale</a:t>
            </a:r>
            <a:r>
              <a:rPr kumimoji="0" lang="de-DE" sz="1200" b="0" i="0" u="none" strike="noStrike" kern="1200" cap="none" spc="0" normalizeH="0" baseline="0" noProof="0" dirty="0">
                <a:ln>
                  <a:noFill/>
                </a:ln>
                <a:solidFill>
                  <a:srgbClr val="4D4D4D"/>
                </a:solidFill>
                <a:effectLst/>
                <a:uLnTx/>
                <a:uFillTx/>
                <a:latin typeface="Arial"/>
                <a:ea typeface="+mn-ea"/>
                <a:cs typeface="+mn-cs"/>
              </a:rPr>
              <a:t> PWR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BWRX-300 BWR</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1" name="TextBox 80"/>
          <p:cNvSpPr txBox="1"/>
          <p:nvPr/>
        </p:nvSpPr>
        <p:spPr>
          <a:xfrm>
            <a:off x="8972550" y="2821402"/>
            <a:ext cx="1354858" cy="830997"/>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NuScale</a:t>
            </a:r>
            <a:r>
              <a:rPr kumimoji="0" lang="de-DE" sz="1200" b="0" i="0" u="none" strike="noStrike" kern="1200" cap="none" spc="0" normalizeH="0" baseline="0" noProof="0" dirty="0">
                <a:ln>
                  <a:noFill/>
                </a:ln>
                <a:solidFill>
                  <a:srgbClr val="4D4D4D"/>
                </a:solidFill>
                <a:effectLst/>
                <a:uLnTx/>
                <a:uFillTx/>
                <a:latin typeface="Arial"/>
                <a:ea typeface="+mn-ea"/>
                <a:cs typeface="+mn-cs"/>
              </a:rPr>
              <a:t> PWR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BWRX-300 BWR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USNC HTGR</a:t>
            </a:r>
          </a:p>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EUHTER HTGR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82" name="TextBox 81"/>
          <p:cNvSpPr txBox="1"/>
          <p:nvPr/>
        </p:nvSpPr>
        <p:spPr>
          <a:xfrm>
            <a:off x="8980009" y="3698176"/>
            <a:ext cx="2146742"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CVR </a:t>
            </a:r>
            <a:r>
              <a:rPr kumimoji="0" lang="de-DE" sz="1200" b="0" i="0" u="none" strike="noStrike" kern="1200" cap="none" spc="0" normalizeH="0" baseline="0" noProof="0" dirty="0" err="1">
                <a:ln>
                  <a:noFill/>
                </a:ln>
                <a:solidFill>
                  <a:srgbClr val="FF0000"/>
                </a:solidFill>
                <a:effectLst/>
                <a:uLnTx/>
                <a:uFillTx/>
                <a:latin typeface="Arial"/>
                <a:ea typeface="+mn-ea"/>
                <a:cs typeface="+mn-cs"/>
              </a:rPr>
              <a:t>molten</a:t>
            </a:r>
            <a:r>
              <a:rPr kumimoji="0" lang="de-DE" sz="1200" b="0" i="0" u="none" strike="noStrike" kern="1200" cap="none" spc="0" normalizeH="0" baseline="0" noProof="0" dirty="0">
                <a:ln>
                  <a:noFill/>
                </a:ln>
                <a:solidFill>
                  <a:srgbClr val="FF0000"/>
                </a:solidFill>
                <a:effectLst/>
                <a:uLnTx/>
                <a:uFillTx/>
                <a:latin typeface="Arial"/>
                <a:ea typeface="+mn-ea"/>
                <a:cs typeface="+mn-cs"/>
              </a:rPr>
              <a:t> </a:t>
            </a:r>
            <a:r>
              <a:rPr kumimoji="0" lang="de-DE" sz="1200" b="0" i="0" u="none" strike="noStrike" kern="1200" cap="none" spc="0" normalizeH="0" baseline="0" noProof="0" dirty="0" err="1">
                <a:ln>
                  <a:noFill/>
                </a:ln>
                <a:solidFill>
                  <a:srgbClr val="FF0000"/>
                </a:solidFill>
                <a:effectLst/>
                <a:uLnTx/>
                <a:uFillTx/>
                <a:latin typeface="Arial"/>
                <a:ea typeface="+mn-ea"/>
                <a:cs typeface="+mn-cs"/>
              </a:rPr>
              <a:t>salt</a:t>
            </a:r>
            <a:r>
              <a:rPr kumimoji="0" lang="de-DE" sz="1200" b="0" i="0" u="none" strike="noStrike" kern="1200" cap="none" spc="0" normalizeH="0" baseline="0" noProof="0" dirty="0">
                <a:ln>
                  <a:noFill/>
                </a:ln>
                <a:solidFill>
                  <a:srgbClr val="FF0000"/>
                </a:solidFill>
                <a:effectLst/>
                <a:uLnTx/>
                <a:uFillTx/>
                <a:latin typeface="Arial"/>
                <a:ea typeface="+mn-ea"/>
                <a:cs typeface="+mn-cs"/>
              </a:rPr>
              <a:t> </a:t>
            </a:r>
            <a:r>
              <a:rPr kumimoji="0" lang="de-DE" sz="1200" b="0" i="0" u="none" strike="noStrike" kern="1200" cap="none" spc="0" normalizeH="0" baseline="0" noProof="0" dirty="0" err="1">
                <a:ln>
                  <a:noFill/>
                </a:ln>
                <a:solidFill>
                  <a:srgbClr val="FF0000"/>
                </a:solidFill>
                <a:effectLst/>
                <a:uLnTx/>
                <a:uFillTx/>
                <a:latin typeface="Arial"/>
                <a:ea typeface="+mn-ea"/>
                <a:cs typeface="+mn-cs"/>
              </a:rPr>
              <a:t>cooled</a:t>
            </a:r>
            <a:r>
              <a:rPr kumimoji="0" lang="de-DE" sz="1200" b="0" i="0" u="none" strike="noStrike" kern="1200" cap="none" spc="0" normalizeH="0" baseline="0" noProof="0" dirty="0">
                <a:ln>
                  <a:noFill/>
                </a:ln>
                <a:solidFill>
                  <a:srgbClr val="FF0000"/>
                </a:solidFill>
                <a:effectLst/>
                <a:uLnTx/>
                <a:uFillTx/>
                <a:latin typeface="Arial"/>
                <a:ea typeface="+mn-ea"/>
                <a:cs typeface="+mn-cs"/>
              </a:rPr>
              <a:t> HTR</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83" name="TextBox 82"/>
          <p:cNvSpPr txBox="1"/>
          <p:nvPr/>
        </p:nvSpPr>
        <p:spPr>
          <a:xfrm>
            <a:off x="8980009" y="4021027"/>
            <a:ext cx="1874231"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General </a:t>
            </a:r>
            <a:r>
              <a:rPr kumimoji="0" lang="de-DE" sz="1200" b="0" i="0" u="none" strike="noStrike" kern="1200" cap="none" spc="0" normalizeH="0" baseline="0" noProof="0" dirty="0" err="1">
                <a:ln>
                  <a:noFill/>
                </a:ln>
                <a:solidFill>
                  <a:srgbClr val="4D4D4D"/>
                </a:solidFill>
                <a:effectLst/>
                <a:uLnTx/>
                <a:uFillTx/>
                <a:latin typeface="Arial"/>
                <a:ea typeface="+mn-ea"/>
                <a:cs typeface="+mn-cs"/>
              </a:rPr>
              <a:t>interest</a:t>
            </a:r>
            <a:r>
              <a:rPr kumimoji="0" lang="de-DE" sz="1200" b="0" i="0" u="none" strike="noStrike" kern="1200" cap="none" spc="0" normalizeH="0" baseline="0" noProof="0" dirty="0">
                <a:ln>
                  <a:noFill/>
                </a:ln>
                <a:solidFill>
                  <a:srgbClr val="4D4D4D"/>
                </a:solidFill>
                <a:effectLst/>
                <a:uLnTx/>
                <a:uFillTx/>
                <a:latin typeface="Arial"/>
                <a:ea typeface="+mn-ea"/>
                <a:cs typeface="+mn-cs"/>
              </a:rPr>
              <a:t> in SMR</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4" name="TextBox 83"/>
          <p:cNvSpPr txBox="1"/>
          <p:nvPr/>
        </p:nvSpPr>
        <p:spPr>
          <a:xfrm>
            <a:off x="8987939" y="4457158"/>
            <a:ext cx="1165704"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NuScale</a:t>
            </a:r>
            <a:r>
              <a:rPr kumimoji="0" lang="de-DE" sz="1200" b="0" i="0" u="none" strike="noStrike" kern="1200" cap="none" spc="0" normalizeH="0" baseline="0" noProof="0" dirty="0">
                <a:ln>
                  <a:noFill/>
                </a:ln>
                <a:solidFill>
                  <a:srgbClr val="4D4D4D"/>
                </a:solidFill>
                <a:effectLst/>
                <a:uLnTx/>
                <a:uFillTx/>
                <a:latin typeface="Arial"/>
                <a:ea typeface="+mn-ea"/>
                <a:cs typeface="+mn-cs"/>
              </a:rPr>
              <a:t> PWR</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5" name="TextBox 84"/>
          <p:cNvSpPr txBox="1"/>
          <p:nvPr/>
        </p:nvSpPr>
        <p:spPr>
          <a:xfrm>
            <a:off x="8972550" y="4974045"/>
            <a:ext cx="1165704" cy="276999"/>
          </a:xfrm>
          <a:prstGeom prst="rect">
            <a:avLst/>
          </a:prstGeom>
          <a:noFill/>
          <a:ln>
            <a:solidFill>
              <a:schemeClr val="tx2">
                <a:lumMod val="40000"/>
                <a:lumOff val="6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NuScale</a:t>
            </a:r>
            <a:r>
              <a:rPr kumimoji="0" lang="de-DE" sz="1200" b="0" i="0" u="none" strike="noStrike" kern="1200" cap="none" spc="0" normalizeH="0" baseline="0" noProof="0" dirty="0">
                <a:ln>
                  <a:noFill/>
                </a:ln>
                <a:solidFill>
                  <a:srgbClr val="4D4D4D"/>
                </a:solidFill>
                <a:effectLst/>
                <a:uLnTx/>
                <a:uFillTx/>
                <a:latin typeface="Arial"/>
                <a:ea typeface="+mn-ea"/>
                <a:cs typeface="+mn-cs"/>
              </a:rPr>
              <a:t> PWR</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6" name="TextBox 85"/>
          <p:cNvSpPr txBox="1"/>
          <p:nvPr/>
        </p:nvSpPr>
        <p:spPr>
          <a:xfrm>
            <a:off x="1370473" y="1237324"/>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7" name="TextBox 86"/>
          <p:cNvSpPr txBox="1"/>
          <p:nvPr/>
        </p:nvSpPr>
        <p:spPr>
          <a:xfrm>
            <a:off x="1360639" y="1530051"/>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8" name="TextBox 87"/>
          <p:cNvSpPr txBox="1"/>
          <p:nvPr/>
        </p:nvSpPr>
        <p:spPr>
          <a:xfrm>
            <a:off x="1707235" y="668283"/>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1" name="TextBox 90"/>
          <p:cNvSpPr txBox="1"/>
          <p:nvPr/>
        </p:nvSpPr>
        <p:spPr>
          <a:xfrm>
            <a:off x="1251817" y="3666818"/>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2" name="TextBox 91"/>
          <p:cNvSpPr txBox="1"/>
          <p:nvPr/>
        </p:nvSpPr>
        <p:spPr>
          <a:xfrm>
            <a:off x="1252266" y="4561194"/>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4" name="TextBox 93"/>
          <p:cNvSpPr txBox="1"/>
          <p:nvPr/>
        </p:nvSpPr>
        <p:spPr>
          <a:xfrm>
            <a:off x="1245882" y="4155874"/>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5" name="TextBox 94"/>
          <p:cNvSpPr txBox="1"/>
          <p:nvPr/>
        </p:nvSpPr>
        <p:spPr>
          <a:xfrm>
            <a:off x="1082988" y="3277846"/>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6" name="TextBox 95"/>
          <p:cNvSpPr txBox="1"/>
          <p:nvPr/>
        </p:nvSpPr>
        <p:spPr>
          <a:xfrm>
            <a:off x="1088673" y="2974657"/>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0" name="TextBox 89"/>
          <p:cNvSpPr txBox="1"/>
          <p:nvPr/>
        </p:nvSpPr>
        <p:spPr>
          <a:xfrm>
            <a:off x="550422" y="2488487"/>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7" name="TextBox 96"/>
          <p:cNvSpPr txBox="1"/>
          <p:nvPr/>
        </p:nvSpPr>
        <p:spPr>
          <a:xfrm>
            <a:off x="10284308" y="2173696"/>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8" name="TextBox 97"/>
          <p:cNvSpPr txBox="1"/>
          <p:nvPr/>
        </p:nvSpPr>
        <p:spPr>
          <a:xfrm>
            <a:off x="10319014" y="2878639"/>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9" name="TextBox 98"/>
          <p:cNvSpPr txBox="1"/>
          <p:nvPr/>
        </p:nvSpPr>
        <p:spPr>
          <a:xfrm>
            <a:off x="11108850" y="3686075"/>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0" name="TextBox 99"/>
          <p:cNvSpPr txBox="1"/>
          <p:nvPr/>
        </p:nvSpPr>
        <p:spPr>
          <a:xfrm>
            <a:off x="10134706" y="4449607"/>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1" name="TextBox 100"/>
          <p:cNvSpPr txBox="1"/>
          <p:nvPr/>
        </p:nvSpPr>
        <p:spPr>
          <a:xfrm>
            <a:off x="10104985" y="4974045"/>
            <a:ext cx="196850"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2" name="TextBox 101"/>
          <p:cNvSpPr txBox="1"/>
          <p:nvPr/>
        </p:nvSpPr>
        <p:spPr>
          <a:xfrm>
            <a:off x="10319014" y="3264578"/>
            <a:ext cx="196850"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3" name="TextBox 102"/>
          <p:cNvSpPr txBox="1"/>
          <p:nvPr/>
        </p:nvSpPr>
        <p:spPr>
          <a:xfrm>
            <a:off x="244956" y="6032500"/>
            <a:ext cx="2354266" cy="276999"/>
          </a:xfrm>
          <a:prstGeom prst="rect">
            <a:avLst/>
          </a:prstGeom>
          <a:solidFill>
            <a:schemeClr val="accent3">
              <a:lumMod val="40000"/>
              <a:lumOff val="6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D = Development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and</a:t>
            </a:r>
            <a:r>
              <a:rPr kumimoji="0" lang="de-DE" sz="1200" b="0" i="0" u="none" strike="noStrike" kern="1200" cap="none" spc="0" normalizeH="0" baseline="0" noProof="0" dirty="0">
                <a:ln>
                  <a:noFill/>
                </a:ln>
                <a:solidFill>
                  <a:srgbClr val="4D4D4D"/>
                </a:solidFill>
                <a:effectLst/>
                <a:uLnTx/>
                <a:uFillTx/>
                <a:latin typeface="Arial"/>
                <a:ea typeface="+mn-ea"/>
                <a:cs typeface="+mn-cs"/>
              </a:rPr>
              <a:t> Analysis</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4" name="TextBox 103"/>
          <p:cNvSpPr txBox="1"/>
          <p:nvPr/>
        </p:nvSpPr>
        <p:spPr>
          <a:xfrm>
            <a:off x="244956" y="6346848"/>
            <a:ext cx="2354266" cy="276999"/>
          </a:xfrm>
          <a:prstGeom prst="rect">
            <a:avLst/>
          </a:prstGeom>
          <a:solidFill>
            <a:schemeClr val="accent5"/>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rPr>
              <a:t>B = </a:t>
            </a:r>
            <a:r>
              <a:rPr kumimoji="0" lang="de-DE" sz="1200" b="0" i="0" u="none" strike="noStrike" kern="1200" cap="none" spc="0" normalizeH="0" baseline="0" noProof="0" dirty="0" err="1">
                <a:ln>
                  <a:noFill/>
                </a:ln>
                <a:solidFill>
                  <a:srgbClr val="4D4D4D"/>
                </a:solidFill>
                <a:effectLst/>
                <a:uLnTx/>
                <a:uFillTx/>
                <a:latin typeface="Arial"/>
                <a:ea typeface="+mn-ea"/>
                <a:cs typeface="+mn-cs"/>
              </a:rPr>
              <a:t>EoI</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to</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build</a:t>
            </a:r>
            <a:endParaRPr kumimoji="0" lang="en-GB"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44" name="TextBox 43"/>
          <p:cNvSpPr txBox="1"/>
          <p:nvPr/>
        </p:nvSpPr>
        <p:spPr>
          <a:xfrm>
            <a:off x="259708" y="5703121"/>
            <a:ext cx="2354266" cy="276999"/>
          </a:xfrm>
          <a:prstGeom prst="rect">
            <a:avLst/>
          </a:prstGeom>
          <a:solidFill>
            <a:schemeClr val="tx1">
              <a:lumMod val="20000"/>
              <a:lumOff val="80000"/>
            </a:schemeClr>
          </a:solidFill>
        </p:spPr>
        <p:txBody>
          <a:bodyPr wrap="square" rIns="182880" rtlCol="0" anchor="ctr">
            <a:spAutoFit/>
          </a:bodyPr>
          <a:lstStyle/>
          <a:p>
            <a:pPr marL="0" marR="0" lvl="0" indent="0" algn="l" defTabSz="914400" rtl="0" eaLnBrk="1" fontAlgn="auto" latinLnBrk="0" hangingPunct="1">
              <a:lnSpc>
                <a:spcPct val="100000"/>
              </a:lnSpc>
              <a:spcBef>
                <a:spcPts val="0"/>
              </a:spcBef>
              <a:spcAft>
                <a:spcPts val="0"/>
              </a:spcAft>
              <a:buClr>
                <a:srgbClr val="F8CC29"/>
              </a:buClr>
              <a:buSzTx/>
              <a:buFontTx/>
              <a:buNone/>
              <a:tabLst/>
              <a:defRPr/>
            </a:pPr>
            <a:r>
              <a:rPr kumimoji="0" lang="de-DE" sz="1200" b="0" i="0" u="none" strike="noStrike" kern="1200" cap="none" spc="0" normalizeH="0" baseline="0" noProof="0" dirty="0">
                <a:ln>
                  <a:noFill/>
                </a:ln>
                <a:solidFill>
                  <a:srgbClr val="FF0000"/>
                </a:solidFill>
                <a:effectLst/>
                <a:uLnTx/>
                <a:uFillTx/>
                <a:latin typeface="Arial"/>
                <a:ea typeface="+mn-ea"/>
                <a:cs typeface="+mn-cs"/>
              </a:rPr>
              <a:t>Gen IV type</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45" name="Title 5"/>
          <p:cNvSpPr>
            <a:spLocks noGrp="1"/>
          </p:cNvSpPr>
          <p:nvPr>
            <p:ph type="title"/>
          </p:nvPr>
        </p:nvSpPr>
        <p:spPr>
          <a:xfrm>
            <a:off x="8935233" y="166439"/>
            <a:ext cx="3540272" cy="1241620"/>
          </a:xfrm>
        </p:spPr>
        <p:txBody>
          <a:bodyPr/>
          <a:lstStyle/>
          <a:p>
            <a:r>
              <a:rPr lang="en-GB" sz="3600" dirty="0"/>
              <a:t>SMR projects</a:t>
            </a:r>
            <a:br>
              <a:rPr lang="en-GB" sz="3600" dirty="0"/>
            </a:br>
            <a:r>
              <a:rPr lang="en-GB" sz="3600" dirty="0"/>
              <a:t>in EU27 (2022)</a:t>
            </a:r>
          </a:p>
        </p:txBody>
      </p:sp>
      <p:sp>
        <p:nvSpPr>
          <p:cNvPr id="2" name="Rectangle 1"/>
          <p:cNvSpPr/>
          <p:nvPr/>
        </p:nvSpPr>
        <p:spPr>
          <a:xfrm>
            <a:off x="6063723" y="6431903"/>
            <a:ext cx="2767104" cy="246221"/>
          </a:xfrm>
          <a:prstGeom prst="rect">
            <a:avLst/>
          </a:prstGeom>
        </p:spPr>
        <p:txBody>
          <a:bodyPr wrap="none">
            <a:spAutoFit/>
          </a:bodyPr>
          <a:lstStyle/>
          <a:p>
            <a:r>
              <a:rPr lang="de-DE" sz="1000" dirty="0" err="1">
                <a:solidFill>
                  <a:srgbClr val="4D4D4D"/>
                </a:solidFill>
                <a:latin typeface="Arial"/>
              </a:rPr>
              <a:t>Thanks</a:t>
            </a:r>
            <a:r>
              <a:rPr lang="de-DE" sz="1000" dirty="0">
                <a:solidFill>
                  <a:srgbClr val="4D4D4D"/>
                </a:solidFill>
                <a:latin typeface="Arial"/>
              </a:rPr>
              <a:t> </a:t>
            </a:r>
            <a:r>
              <a:rPr lang="de-DE" sz="1000" dirty="0" err="1">
                <a:solidFill>
                  <a:srgbClr val="4D4D4D"/>
                </a:solidFill>
                <a:latin typeface="Arial"/>
              </a:rPr>
              <a:t>to</a:t>
            </a:r>
            <a:r>
              <a:rPr lang="de-DE" sz="1000" dirty="0">
                <a:solidFill>
                  <a:srgbClr val="4D4D4D"/>
                </a:solidFill>
                <a:latin typeface="Arial"/>
              </a:rPr>
              <a:t> Michael </a:t>
            </a:r>
            <a:r>
              <a:rPr lang="de-DE" sz="1000" dirty="0" err="1">
                <a:solidFill>
                  <a:srgbClr val="4D4D4D"/>
                </a:solidFill>
                <a:latin typeface="Arial"/>
              </a:rPr>
              <a:t>Fuetterer</a:t>
            </a:r>
            <a:r>
              <a:rPr lang="de-DE" sz="1000" dirty="0">
                <a:solidFill>
                  <a:srgbClr val="4D4D4D"/>
                </a:solidFill>
                <a:latin typeface="Arial"/>
              </a:rPr>
              <a:t> for </a:t>
            </a:r>
            <a:r>
              <a:rPr lang="de-DE" sz="1000" dirty="0" err="1">
                <a:solidFill>
                  <a:srgbClr val="4D4D4D"/>
                </a:solidFill>
                <a:latin typeface="Arial"/>
              </a:rPr>
              <a:t>this</a:t>
            </a:r>
            <a:r>
              <a:rPr lang="de-DE" sz="1000" dirty="0">
                <a:solidFill>
                  <a:srgbClr val="4D4D4D"/>
                </a:solidFill>
                <a:latin typeface="Arial"/>
              </a:rPr>
              <a:t> </a:t>
            </a:r>
            <a:r>
              <a:rPr lang="de-DE" sz="1000" dirty="0" err="1">
                <a:solidFill>
                  <a:srgbClr val="4D4D4D"/>
                </a:solidFill>
                <a:latin typeface="Arial"/>
              </a:rPr>
              <a:t>overview</a:t>
            </a:r>
            <a:r>
              <a:rPr lang="de-DE" sz="1000" dirty="0">
                <a:solidFill>
                  <a:srgbClr val="4D4D4D"/>
                </a:solidFill>
                <a:latin typeface="Arial"/>
              </a:rPr>
              <a:t>!</a:t>
            </a:r>
            <a:endParaRPr lang="en-US" sz="1000" dirty="0"/>
          </a:p>
        </p:txBody>
      </p:sp>
    </p:spTree>
    <p:extLst>
      <p:ext uri="{BB962C8B-B14F-4D97-AF65-F5344CB8AC3E}">
        <p14:creationId xmlns:p14="http://schemas.microsoft.com/office/powerpoint/2010/main" val="342669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91C138-2352-4F16-4DC9-CD390C4D8535}"/>
              </a:ext>
            </a:extLst>
          </p:cNvPr>
          <p:cNvSpPr>
            <a:spLocks noGrp="1"/>
          </p:cNvSpPr>
          <p:nvPr>
            <p:ph type="body" sz="quarter" idx="17"/>
          </p:nvPr>
        </p:nvSpPr>
        <p:spPr/>
        <p:txBody>
          <a:bodyPr/>
          <a:lstStyle/>
          <a:p>
            <a:endParaRPr lang="en-IE" dirty="0"/>
          </a:p>
          <a:p>
            <a:endParaRPr lang="en-IE" dirty="0"/>
          </a:p>
          <a:p>
            <a:endParaRPr lang="en-IE" dirty="0"/>
          </a:p>
          <a:p>
            <a:endParaRPr lang="en-IE" dirty="0"/>
          </a:p>
          <a:p>
            <a:endParaRPr lang="en-IE" dirty="0"/>
          </a:p>
          <a:p>
            <a:endParaRPr lang="en-IE" dirty="0"/>
          </a:p>
        </p:txBody>
      </p:sp>
      <p:sp>
        <p:nvSpPr>
          <p:cNvPr id="4" name="Title 3">
            <a:extLst>
              <a:ext uri="{FF2B5EF4-FFF2-40B4-BE49-F238E27FC236}">
                <a16:creationId xmlns:a16="http://schemas.microsoft.com/office/drawing/2014/main" id="{1110CAF2-1786-92E8-334E-B113D8DD6B4C}"/>
              </a:ext>
            </a:extLst>
          </p:cNvPr>
          <p:cNvSpPr>
            <a:spLocks noGrp="1"/>
          </p:cNvSpPr>
          <p:nvPr>
            <p:ph type="title"/>
          </p:nvPr>
        </p:nvSpPr>
        <p:spPr>
          <a:xfrm>
            <a:off x="838199" y="411945"/>
            <a:ext cx="10515600" cy="473104"/>
          </a:xfrm>
        </p:spPr>
        <p:txBody>
          <a:bodyPr/>
          <a:lstStyle/>
          <a:p>
            <a:pPr algn="ctr"/>
            <a:r>
              <a:rPr lang="en-IE" dirty="0"/>
              <a:t>European Industrial Alliance on SMRs</a:t>
            </a:r>
          </a:p>
        </p:txBody>
      </p:sp>
      <p:pic>
        <p:nvPicPr>
          <p:cNvPr id="6" name="Picture 5">
            <a:extLst>
              <a:ext uri="{FF2B5EF4-FFF2-40B4-BE49-F238E27FC236}">
                <a16:creationId xmlns:a16="http://schemas.microsoft.com/office/drawing/2014/main" id="{B69AA96E-8D04-D366-229E-2B0B2499D3E4}"/>
              </a:ext>
            </a:extLst>
          </p:cNvPr>
          <p:cNvPicPr>
            <a:picLocks noChangeAspect="1"/>
          </p:cNvPicPr>
          <p:nvPr/>
        </p:nvPicPr>
        <p:blipFill>
          <a:blip r:embed="rId2"/>
          <a:stretch>
            <a:fillRect/>
          </a:stretch>
        </p:blipFill>
        <p:spPr>
          <a:xfrm>
            <a:off x="1085823" y="1386590"/>
            <a:ext cx="3990375" cy="1114112"/>
          </a:xfrm>
          <a:prstGeom prst="rect">
            <a:avLst/>
          </a:prstGeom>
        </p:spPr>
      </p:pic>
      <p:sp>
        <p:nvSpPr>
          <p:cNvPr id="9" name="TextBox 8">
            <a:extLst>
              <a:ext uri="{FF2B5EF4-FFF2-40B4-BE49-F238E27FC236}">
                <a16:creationId xmlns:a16="http://schemas.microsoft.com/office/drawing/2014/main" id="{680FA02B-CA5D-5E51-C773-C2C28F85BC82}"/>
              </a:ext>
            </a:extLst>
          </p:cNvPr>
          <p:cNvSpPr txBox="1"/>
          <p:nvPr/>
        </p:nvSpPr>
        <p:spPr>
          <a:xfrm>
            <a:off x="736174" y="5019456"/>
            <a:ext cx="10105293" cy="369332"/>
          </a:xfrm>
          <a:prstGeom prst="rect">
            <a:avLst/>
          </a:prstGeom>
          <a:noFill/>
        </p:spPr>
        <p:txBody>
          <a:bodyPr wrap="square">
            <a:spAutoFit/>
          </a:bodyPr>
          <a:lstStyle/>
          <a:p>
            <a:pPr algn="ctr"/>
            <a:r>
              <a:rPr lang="en-IE" dirty="0">
                <a:solidFill>
                  <a:srgbClr val="000000"/>
                </a:solidFill>
                <a:latin typeface="Arial" panose="020B0604020202020204"/>
                <a:hlinkClick r:id="rId3"/>
              </a:rPr>
              <a:t>European Industrial Alliance on Small Modular Reactors - European Commission (europa.eu)</a:t>
            </a:r>
            <a:endParaRPr lang="en-IE" dirty="0">
              <a:solidFill>
                <a:srgbClr val="000000"/>
              </a:solidFill>
              <a:latin typeface="Arial" panose="020B0604020202020204"/>
            </a:endParaRPr>
          </a:p>
        </p:txBody>
      </p:sp>
      <p:sp>
        <p:nvSpPr>
          <p:cNvPr id="11" name="TextBox 10">
            <a:extLst>
              <a:ext uri="{FF2B5EF4-FFF2-40B4-BE49-F238E27FC236}">
                <a16:creationId xmlns:a16="http://schemas.microsoft.com/office/drawing/2014/main" id="{4191D1F5-9A78-7667-9F07-CB8C27126843}"/>
              </a:ext>
            </a:extLst>
          </p:cNvPr>
          <p:cNvSpPr txBox="1"/>
          <p:nvPr/>
        </p:nvSpPr>
        <p:spPr>
          <a:xfrm>
            <a:off x="5295091" y="1248533"/>
            <a:ext cx="6402574" cy="1938992"/>
          </a:xfrm>
          <a:prstGeom prst="rect">
            <a:avLst/>
          </a:prstGeom>
          <a:noFill/>
        </p:spPr>
        <p:txBody>
          <a:bodyPr wrap="square">
            <a:spAutoFit/>
          </a:bodyPr>
          <a:lstStyle/>
          <a:p>
            <a:r>
              <a:rPr lang="en-BE" sz="2000" kern="100" dirty="0">
                <a:solidFill>
                  <a:srgbClr val="000000"/>
                </a:solidFill>
                <a:latin typeface="+mj-lt"/>
                <a:ea typeface="Calibri" panose="020F0502020204030204" pitchFamily="34" charset="0"/>
                <a:cs typeface="Calibri" panose="020F0502020204030204" pitchFamily="34" charset="0"/>
              </a:rPr>
              <a:t>The </a:t>
            </a:r>
            <a:r>
              <a:rPr lang="en-US" sz="2000" kern="100" dirty="0">
                <a:solidFill>
                  <a:srgbClr val="000000"/>
                </a:solidFill>
                <a:latin typeface="+mj-lt"/>
                <a:ea typeface="Calibri" panose="020F0502020204030204" pitchFamily="34" charset="0"/>
                <a:cs typeface="Calibri" panose="020F0502020204030204" pitchFamily="34" charset="0"/>
              </a:rPr>
              <a:t>main</a:t>
            </a:r>
            <a:r>
              <a:rPr lang="en-BE" sz="2000" kern="100" dirty="0">
                <a:solidFill>
                  <a:srgbClr val="000000"/>
                </a:solidFill>
                <a:latin typeface="+mj-lt"/>
                <a:ea typeface="Calibri" panose="020F0502020204030204" pitchFamily="34" charset="0"/>
                <a:cs typeface="Calibri" panose="020F0502020204030204" pitchFamily="34" charset="0"/>
              </a:rPr>
              <a:t> objective of the European Industrial Alliance on SMRs </a:t>
            </a:r>
            <a:r>
              <a:rPr lang="en-BE" sz="2000" b="1" kern="100" dirty="0">
                <a:solidFill>
                  <a:srgbClr val="000000"/>
                </a:solidFill>
                <a:latin typeface="+mj-lt"/>
                <a:ea typeface="Calibri" panose="020F0502020204030204" pitchFamily="34" charset="0"/>
                <a:cs typeface="Calibri" panose="020F0502020204030204" pitchFamily="34" charset="0"/>
              </a:rPr>
              <a:t>is to facilitate and accelerate the development, demonstration, and deployment of the first SMRs projects in Europe in the early 2030s</a:t>
            </a:r>
            <a:r>
              <a:rPr lang="en-BE" sz="2000" kern="100" dirty="0">
                <a:solidFill>
                  <a:srgbClr val="000000"/>
                </a:solidFill>
                <a:latin typeface="+mj-lt"/>
                <a:ea typeface="Calibri" panose="020F0502020204030204" pitchFamily="34" charset="0"/>
                <a:cs typeface="Calibri" panose="020F0502020204030204" pitchFamily="34" charset="0"/>
              </a:rPr>
              <a:t>, by assisting emerging SMRs projects to reach the demonstration and deployment phase</a:t>
            </a:r>
            <a:endParaRPr lang="en-IE" sz="2000" dirty="0"/>
          </a:p>
        </p:txBody>
      </p:sp>
      <p:sp>
        <p:nvSpPr>
          <p:cNvPr id="2" name="TextBox 1">
            <a:extLst>
              <a:ext uri="{FF2B5EF4-FFF2-40B4-BE49-F238E27FC236}">
                <a16:creationId xmlns:a16="http://schemas.microsoft.com/office/drawing/2014/main" id="{50F33EA0-8C58-BBB8-8182-F4B19569BCA6}"/>
              </a:ext>
            </a:extLst>
          </p:cNvPr>
          <p:cNvSpPr txBox="1"/>
          <p:nvPr/>
        </p:nvSpPr>
        <p:spPr>
          <a:xfrm>
            <a:off x="838199" y="3429000"/>
            <a:ext cx="10263553" cy="1508105"/>
          </a:xfrm>
          <a:prstGeom prst="rect">
            <a:avLst/>
          </a:prstGeom>
          <a:noFill/>
        </p:spPr>
        <p:txBody>
          <a:bodyPr wrap="square" rtlCol="0">
            <a:spAutoFit/>
          </a:bodyPr>
          <a:lstStyle/>
          <a:p>
            <a:pPr marL="285750" indent="-285750">
              <a:buFont typeface="Arial" panose="020B0604020202020204" pitchFamily="34" charset="0"/>
              <a:buChar char="•"/>
            </a:pPr>
            <a:r>
              <a:rPr lang="en-GB" sz="2400" dirty="0"/>
              <a:t>Launch event held in March 2024</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First general assembly in May 2024</a:t>
            </a:r>
          </a:p>
          <a:p>
            <a:endParaRPr lang="en-IE" sz="2000" dirty="0"/>
          </a:p>
        </p:txBody>
      </p:sp>
    </p:spTree>
    <p:extLst>
      <p:ext uri="{BB962C8B-B14F-4D97-AF65-F5344CB8AC3E}">
        <p14:creationId xmlns:p14="http://schemas.microsoft.com/office/powerpoint/2010/main" val="8229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a:t>HE &amp; </a:t>
            </a:r>
            <a:r>
              <a:rPr lang="en-GB" sz="5400" dirty="0" err="1"/>
              <a:t>Euratom</a:t>
            </a:r>
            <a:r>
              <a:rPr lang="en-GB" sz="5400" dirty="0"/>
              <a:t> research and training programme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4747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29231" y="300352"/>
            <a:ext cx="10156297" cy="1749286"/>
          </a:xfrm>
        </p:spPr>
        <p:txBody>
          <a:bodyPr/>
          <a:lstStyle/>
          <a:p>
            <a:r>
              <a:rPr lang="en-IE" dirty="0"/>
              <a:t>Horizon Europe &amp; Euratom</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82" y="1270768"/>
            <a:ext cx="11379200" cy="5393267"/>
          </a:xfrm>
          <a:prstGeom prst="rect">
            <a:avLst/>
          </a:prstGeom>
        </p:spPr>
      </p:pic>
    </p:spTree>
    <p:extLst>
      <p:ext uri="{BB962C8B-B14F-4D97-AF65-F5344CB8AC3E}">
        <p14:creationId xmlns:p14="http://schemas.microsoft.com/office/powerpoint/2010/main" val="207079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832" y="414663"/>
            <a:ext cx="10848247" cy="473104"/>
          </a:xfrm>
        </p:spPr>
        <p:txBody>
          <a:bodyPr/>
          <a:lstStyle/>
          <a:p>
            <a:r>
              <a:rPr lang="en-GB" sz="3200" dirty="0" err="1"/>
              <a:t>Euratom</a:t>
            </a:r>
            <a:r>
              <a:rPr lang="en-GB" sz="3200" dirty="0"/>
              <a:t> research and training programme (2021-2025)</a:t>
            </a:r>
          </a:p>
        </p:txBody>
      </p:sp>
      <p:sp>
        <p:nvSpPr>
          <p:cNvPr id="4" name="Text Placeholder 3"/>
          <p:cNvSpPr>
            <a:spLocks noGrp="1"/>
          </p:cNvSpPr>
          <p:nvPr>
            <p:ph type="body" sz="quarter" idx="16"/>
          </p:nvPr>
        </p:nvSpPr>
        <p:spPr>
          <a:xfrm>
            <a:off x="1080599" y="4109335"/>
            <a:ext cx="3142086" cy="1664689"/>
          </a:xfrm>
        </p:spPr>
        <p:txBody>
          <a:bodyPr/>
          <a:lstStyle/>
          <a:p>
            <a:r>
              <a:rPr lang="en-GB" dirty="0">
                <a:solidFill>
                  <a:schemeClr val="accent2">
                    <a:lumMod val="50000"/>
                  </a:schemeClr>
                </a:solidFill>
              </a:rPr>
              <a:t>€583 million for indirect actions in fusion research and development</a:t>
            </a:r>
            <a:endParaRPr lang="en-GB" dirty="0"/>
          </a:p>
        </p:txBody>
      </p:sp>
      <p:sp>
        <p:nvSpPr>
          <p:cNvPr id="7" name="Text Placeholder 6"/>
          <p:cNvSpPr>
            <a:spLocks noGrp="1"/>
          </p:cNvSpPr>
          <p:nvPr>
            <p:ph type="body" sz="quarter" idx="21"/>
          </p:nvPr>
        </p:nvSpPr>
        <p:spPr>
          <a:xfrm>
            <a:off x="4501912" y="4109335"/>
            <a:ext cx="3142086" cy="1664689"/>
          </a:xfrm>
        </p:spPr>
        <p:txBody>
          <a:bodyPr/>
          <a:lstStyle/>
          <a:p>
            <a:r>
              <a:rPr lang="en-GB" dirty="0">
                <a:solidFill>
                  <a:srgbClr val="FF0000"/>
                </a:solidFill>
              </a:rPr>
              <a:t>€266 million for indirect actions in nuclear fission, safety and radiation protection</a:t>
            </a:r>
            <a:endParaRPr lang="en-GB" dirty="0"/>
          </a:p>
        </p:txBody>
      </p:sp>
      <p:sp>
        <p:nvSpPr>
          <p:cNvPr id="8" name="Text Placeholder 7"/>
          <p:cNvSpPr>
            <a:spLocks noGrp="1"/>
          </p:cNvSpPr>
          <p:nvPr>
            <p:ph type="body" sz="quarter" idx="22"/>
          </p:nvPr>
        </p:nvSpPr>
        <p:spPr>
          <a:xfrm>
            <a:off x="8202455" y="4109334"/>
            <a:ext cx="3142086" cy="1664689"/>
          </a:xfrm>
        </p:spPr>
        <p:txBody>
          <a:bodyPr/>
          <a:lstStyle/>
          <a:p>
            <a:r>
              <a:rPr lang="en-GB" dirty="0">
                <a:solidFill>
                  <a:schemeClr val="accent2">
                    <a:lumMod val="50000"/>
                  </a:schemeClr>
                </a:solidFill>
              </a:rPr>
              <a:t>€532 million for direct actions undertaken by the Joint Research Centre</a:t>
            </a:r>
            <a:endParaRPr lang="en-GB" dirty="0"/>
          </a:p>
        </p:txBody>
      </p:sp>
      <p:sp>
        <p:nvSpPr>
          <p:cNvPr id="9" name="Content Placeholder 2"/>
          <p:cNvSpPr txBox="1">
            <a:spLocks/>
          </p:cNvSpPr>
          <p:nvPr/>
        </p:nvSpPr>
        <p:spPr>
          <a:xfrm>
            <a:off x="1016185" y="1350824"/>
            <a:ext cx="9884061" cy="15128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000" dirty="0">
                <a:solidFill>
                  <a:schemeClr val="accent2">
                    <a:lumMod val="50000"/>
                  </a:schemeClr>
                </a:solidFill>
              </a:rPr>
              <a:t>A complementary funding </a:t>
            </a:r>
            <a:r>
              <a:rPr lang="en-US" sz="2000" dirty="0" err="1">
                <a:solidFill>
                  <a:schemeClr val="accent2">
                    <a:lumMod val="50000"/>
                  </a:schemeClr>
                </a:solidFill>
              </a:rPr>
              <a:t>programme</a:t>
            </a:r>
            <a:r>
              <a:rPr lang="en-US" sz="2000" dirty="0">
                <a:solidFill>
                  <a:schemeClr val="accent2">
                    <a:lumMod val="50000"/>
                  </a:schemeClr>
                </a:solidFill>
              </a:rPr>
              <a:t> to Horizon Europe covering nuclear research and innovation</a:t>
            </a:r>
          </a:p>
          <a:p>
            <a:pPr>
              <a:buFont typeface="Wingdings" panose="05000000000000000000" pitchFamily="2" charset="2"/>
              <a:buChar char="§"/>
            </a:pPr>
            <a:r>
              <a:rPr lang="en-US" sz="2000" dirty="0">
                <a:solidFill>
                  <a:schemeClr val="accent2">
                    <a:lumMod val="50000"/>
                  </a:schemeClr>
                </a:solidFill>
              </a:rPr>
              <a:t>Uses the same instruments and rules for participation as Horizon Europe</a:t>
            </a:r>
          </a:p>
          <a:p>
            <a:pPr>
              <a:buFont typeface="Wingdings" panose="05000000000000000000" pitchFamily="2" charset="2"/>
              <a:buChar char="§"/>
            </a:pPr>
            <a:r>
              <a:rPr lang="en-US" sz="2000" dirty="0">
                <a:solidFill>
                  <a:schemeClr val="accent2">
                    <a:lumMod val="50000"/>
                  </a:schemeClr>
                </a:solidFill>
              </a:rPr>
              <a:t>The budget is €1.38 billion to implement the </a:t>
            </a:r>
            <a:r>
              <a:rPr lang="en-US" sz="2000" dirty="0" err="1">
                <a:solidFill>
                  <a:schemeClr val="accent2">
                    <a:lumMod val="50000"/>
                  </a:schemeClr>
                </a:solidFill>
              </a:rPr>
              <a:t>programme</a:t>
            </a:r>
            <a:r>
              <a:rPr lang="en-US" sz="2000" dirty="0">
                <a:solidFill>
                  <a:schemeClr val="accent2">
                    <a:lumMod val="50000"/>
                  </a:schemeClr>
                </a:solidFill>
              </a:rPr>
              <a:t> for the period 2021 -2025 (extension by 2 years is planned in 2025 to align with MFF) </a:t>
            </a:r>
          </a:p>
        </p:txBody>
      </p:sp>
      <p:grpSp>
        <p:nvGrpSpPr>
          <p:cNvPr id="10" name="Group 9"/>
          <p:cNvGrpSpPr/>
          <p:nvPr/>
        </p:nvGrpSpPr>
        <p:grpSpPr>
          <a:xfrm>
            <a:off x="5709782" y="5548502"/>
            <a:ext cx="864000" cy="864000"/>
            <a:chOff x="4409515" y="2641504"/>
            <a:chExt cx="864000" cy="864000"/>
          </a:xfrm>
        </p:grpSpPr>
        <p:sp>
          <p:nvSpPr>
            <p:cNvPr id="11" name="Oval 10"/>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955504124"/>
      </p:ext>
    </p:extLst>
  </p:cSld>
  <p:clrMapOvr>
    <a:masterClrMapping/>
  </p:clrMapOvr>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004049AC57A647ACE0E7143B8D9C1C" ma:contentTypeVersion="1" ma:contentTypeDescription="Create a new document." ma:contentTypeScope="" ma:versionID="b9c5e73b3183f6832dc9c6d653fa1ca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4A8034-FDE8-406F-BBAA-832644E1AA7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FDCB73D-C18F-434C-B62F-7144DFB71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703251-0810-4947-9B97-F40A22378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13591</TotalTime>
  <Words>1964</Words>
  <Application>Microsoft Office PowerPoint</Application>
  <PresentationFormat>Widescreen</PresentationFormat>
  <Paragraphs>177</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vt:lpstr>
      <vt:lpstr>Calibri</vt:lpstr>
      <vt:lpstr>EC Square Sans Pro Light</vt:lpstr>
      <vt:lpstr>Helvetica</vt:lpstr>
      <vt:lpstr>Times New Roman</vt:lpstr>
      <vt:lpstr>Wingdings</vt:lpstr>
      <vt:lpstr>Office Theme</vt:lpstr>
      <vt:lpstr>PowerPoint Presentation</vt:lpstr>
      <vt:lpstr>Nuclear comeback on policy agenda </vt:lpstr>
      <vt:lpstr>European policy developments</vt:lpstr>
      <vt:lpstr>Nuclear initiatives – RTD context</vt:lpstr>
      <vt:lpstr>SMR projects in EU27 (2022)</vt:lpstr>
      <vt:lpstr>European Industrial Alliance on SMRs</vt:lpstr>
      <vt:lpstr>HE &amp; Euratom research and training programme</vt:lpstr>
      <vt:lpstr>Horizon Europe &amp; Euratom</vt:lpstr>
      <vt:lpstr>Euratom research and training programme (2021-2025)</vt:lpstr>
      <vt:lpstr>Euratom research and training programme (2021-2025)</vt:lpstr>
      <vt:lpstr>Main objectives of the Euratom Programme</vt:lpstr>
      <vt:lpstr>APRENDE in Euratom programme</vt:lpstr>
      <vt:lpstr> HORIZON-EURATOM-2023-NRT-01- 06: Improved nuclear data for the safety of energy and non-energy applications of ionising radiation </vt:lpstr>
      <vt:lpstr>PowerPoint Presentation</vt:lpstr>
      <vt:lpstr>Reporting and payment schedule (art. 21, 22)</vt:lpstr>
      <vt:lpstr>Certificates, audits, reviews (art. 24, 25)</vt:lpstr>
      <vt:lpstr>Amendments to GA (art. 39 of GA)</vt:lpstr>
      <vt:lpstr>Intellectual Property Rights (art. 16 and Annex 5)</vt:lpstr>
      <vt:lpstr>Communication, Dissemination &amp; Visibility (art. 17 and Annex 5)</vt:lpstr>
      <vt:lpstr>Open Science across the programme</vt:lpstr>
      <vt:lpstr>Open Research Europe</vt:lpstr>
      <vt:lpstr>PowerPoint Presentation</vt:lpstr>
      <vt:lpstr>Main references for HE/Euratom 2021-2025</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PTACKOVA Katerina (RTD)</cp:lastModifiedBy>
  <cp:revision>325</cp:revision>
  <dcterms:created xsi:type="dcterms:W3CDTF">2020-12-04T09:35:19Z</dcterms:created>
  <dcterms:modified xsi:type="dcterms:W3CDTF">2024-10-16T06:55:50Z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0x010100D4004049AC57A647ACE0E7143B8D9C1C</vt:lpwstr>
  </property>
  <property fmtid="{D5CDD505-2E9C-101B-9397-08002B2CF9AE}" pid="3" name="MSIP_Label_6bd9ddd1-4d20-43f6-abfa-fc3c07406f94_Enabled">
    <vt:lpwstr>true</vt:lpwstr>
  </property>
  <property fmtid="{D5CDD505-2E9C-101B-9397-08002B2CF9AE}" pid="4" name="MSIP_Label_6bd9ddd1-4d20-43f6-abfa-fc3c07406f94_SetDate">
    <vt:lpwstr>2024-10-01T14:39:31Z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bb999d2a-ece6-4e0f-a84a-9cd969cf029d</vt:lpwstr>
  </property>
  <property fmtid="{D5CDD505-2E9C-101B-9397-08002B2CF9AE}" pid="9" name="MSIP_Label_6bd9ddd1-4d20-43f6-abfa-fc3c07406f94_ContentBits">
    <vt:lpwstr>0</vt:lpwstr>
  </property>
</Properties>
</file>